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280" r:id="rId7"/>
    <p:sldId id="282" r:id="rId8"/>
    <p:sldId id="265" r:id="rId9"/>
    <p:sldId id="297" r:id="rId10"/>
    <p:sldId id="266" r:id="rId11"/>
    <p:sldId id="283" r:id="rId12"/>
    <p:sldId id="293" r:id="rId13"/>
    <p:sldId id="298" r:id="rId14"/>
    <p:sldId id="272" r:id="rId15"/>
    <p:sldId id="286" r:id="rId16"/>
    <p:sldId id="287" r:id="rId17"/>
    <p:sldId id="273" r:id="rId18"/>
    <p:sldId id="295" r:id="rId19"/>
    <p:sldId id="285" r:id="rId20"/>
    <p:sldId id="284" r:id="rId21"/>
    <p:sldId id="289" r:id="rId22"/>
    <p:sldId id="274" r:id="rId23"/>
    <p:sldId id="276" r:id="rId24"/>
    <p:sldId id="278" r:id="rId25"/>
    <p:sldId id="279" r:id="rId26"/>
  </p:sldIdLst>
  <p:sldSz cx="9144000" cy="5143500" type="screen16x9"/>
  <p:notesSz cx="6858000" cy="9144000"/>
  <p:defaultTextStyle>
    <a:defPPr>
      <a:defRPr lang="zh-CN"/>
    </a:defPPr>
    <a:lvl1pPr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1pPr>
    <a:lvl2pPr marL="457200" indent="-371475"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2pPr>
    <a:lvl3pPr marL="914400" indent="-742950"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3pPr>
    <a:lvl4pPr marL="1371600" indent="-1114425"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4pPr>
    <a:lvl5pPr marL="1828800" indent="-1485900"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5pPr>
    <a:lvl6pPr marL="2286000" algn="l" defTabSz="914400" rtl="0" eaLnBrk="1" latinLnBrk="0" hangingPunct="1">
      <a:defRPr kern="1200">
        <a:solidFill>
          <a:schemeClr val="tx1"/>
        </a:solidFill>
        <a:latin typeface="Helvetica Light"/>
        <a:ea typeface="Helvetica Light"/>
        <a:cs typeface="Helvetica Light"/>
        <a:sym typeface="Helvetica Light"/>
      </a:defRPr>
    </a:lvl6pPr>
    <a:lvl7pPr marL="2743200" algn="l" defTabSz="914400" rtl="0" eaLnBrk="1" latinLnBrk="0" hangingPunct="1">
      <a:defRPr kern="1200">
        <a:solidFill>
          <a:schemeClr val="tx1"/>
        </a:solidFill>
        <a:latin typeface="Helvetica Light"/>
        <a:ea typeface="Helvetica Light"/>
        <a:cs typeface="Helvetica Light"/>
        <a:sym typeface="Helvetica Light"/>
      </a:defRPr>
    </a:lvl7pPr>
    <a:lvl8pPr marL="3200400" algn="l" defTabSz="914400" rtl="0" eaLnBrk="1" latinLnBrk="0" hangingPunct="1">
      <a:defRPr kern="1200">
        <a:solidFill>
          <a:schemeClr val="tx1"/>
        </a:solidFill>
        <a:latin typeface="Helvetica Light"/>
        <a:ea typeface="Helvetica Light"/>
        <a:cs typeface="Helvetica Light"/>
        <a:sym typeface="Helvetica Light"/>
      </a:defRPr>
    </a:lvl8pPr>
    <a:lvl9pPr marL="3657600" algn="l" defTabSz="914400" rtl="0" eaLnBrk="1" latinLnBrk="0" hangingPunct="1">
      <a:defRPr kern="1200">
        <a:solidFill>
          <a:schemeClr val="tx1"/>
        </a:solidFill>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1" autoAdjust="0"/>
    <p:restoredTop sz="94660" autoAdjust="0"/>
  </p:normalViewPr>
  <p:slideViewPr>
    <p:cSldViewPr snapToGrid="0">
      <p:cViewPr varScale="1">
        <p:scale>
          <a:sx n="90" d="100"/>
          <a:sy n="90" d="100"/>
        </p:scale>
        <p:origin x="90" y="600"/>
      </p:cViewPr>
      <p:guideLst>
        <p:guide orient="horz" pos="2160"/>
        <p:guide pos="2880"/>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c:explosion val="0"/>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50800" dist="12700" rotWithShape="0">
                  <a:srgbClr val="000000">
                    <a:alpha val="50000"/>
                  </a:srgbClr>
                </a:outerShdw>
              </a:effectLst>
            </c:spPr>
          </c:dPt>
          <c:dPt>
            <c:idx val="1"/>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50800" dist="12700" rotWithShape="0">
                  <a:srgbClr val="000000">
                    <a:alpha val="50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2"/>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Radiant</c:v>
                </c:pt>
                <c:pt idx="1">
                  <c:v>Dire</c:v>
                </c:pt>
              </c:strCache>
            </c:strRef>
          </c:cat>
          <c:val>
            <c:numRef>
              <c:f>Sheet1!$B$2:$B$3</c:f>
              <c:numCache>
                <c:formatCode>General</c:formatCode>
                <c:ptCount val="2"/>
                <c:pt idx="0">
                  <c:v>53.2</c:v>
                </c:pt>
                <c:pt idx="1">
                  <c:v>46.8</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2"/>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Pick % (Radiant)</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delete val="1"/>
          </c:dLbls>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Sheet1!$B$2:$B$11</c:f>
              <c:numCache>
                <c:formatCode>0.00_ </c:formatCode>
                <c:ptCount val="10"/>
                <c:pt idx="0">
                  <c:v>15.24</c:v>
                </c:pt>
                <c:pt idx="1">
                  <c:v>15.5</c:v>
                </c:pt>
                <c:pt idx="2">
                  <c:v>16.35</c:v>
                </c:pt>
                <c:pt idx="3">
                  <c:v>16.82</c:v>
                </c:pt>
                <c:pt idx="4">
                  <c:v>17.9</c:v>
                </c:pt>
                <c:pt idx="5">
                  <c:v>19.22</c:v>
                </c:pt>
                <c:pt idx="6">
                  <c:v>20.71</c:v>
                </c:pt>
                <c:pt idx="7">
                  <c:v>21.48</c:v>
                </c:pt>
                <c:pt idx="8">
                  <c:v>21.59</c:v>
                </c:pt>
                <c:pt idx="9">
                  <c:v>23.32</c:v>
                </c:pt>
              </c:numCache>
            </c:numRef>
          </c:val>
        </c:ser>
        <c:ser>
          <c:idx val="1"/>
          <c:order val="1"/>
          <c:tx>
            <c:strRef>
              <c:f>Sheet1!$C$1</c:f>
              <c:strCache>
                <c:ptCount val="1"/>
                <c:pt idx="0">
                  <c:v>Win % (Radiant)</c:v>
                </c:pt>
              </c:strCache>
            </c:strRef>
          </c:tx>
          <c:spPr>
            <a:pattFill prst="narVert">
              <a:fgClr>
                <a:schemeClr val="accent3"/>
              </a:fgClr>
              <a:bgClr>
                <a:schemeClr val="accent3">
                  <a:lumMod val="20000"/>
                  <a:lumOff val="80000"/>
                </a:schemeClr>
              </a:bgClr>
            </a:pattFill>
            <a:ln>
              <a:noFill/>
            </a:ln>
            <a:effectLst>
              <a:innerShdw blurRad="114300">
                <a:schemeClr val="accent3"/>
              </a:innerShdw>
            </a:effectLst>
          </c:spPr>
          <c:invertIfNegative val="0"/>
          <c:dLbls>
            <c:delete val="1"/>
          </c:dLbls>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Sheet1!$C$2:$C$11</c:f>
              <c:numCache>
                <c:formatCode>0.00_ </c:formatCode>
                <c:ptCount val="10"/>
                <c:pt idx="0">
                  <c:v>50.2</c:v>
                </c:pt>
                <c:pt idx="1">
                  <c:v>51.88</c:v>
                </c:pt>
                <c:pt idx="2">
                  <c:v>53.85</c:v>
                </c:pt>
                <c:pt idx="3">
                  <c:v>51.25</c:v>
                </c:pt>
                <c:pt idx="4">
                  <c:v>58.54</c:v>
                </c:pt>
                <c:pt idx="5">
                  <c:v>53.76</c:v>
                </c:pt>
                <c:pt idx="6">
                  <c:v>57.25</c:v>
                </c:pt>
                <c:pt idx="7">
                  <c:v>51.56</c:v>
                </c:pt>
                <c:pt idx="8">
                  <c:v>52.94</c:v>
                </c:pt>
                <c:pt idx="9">
                  <c:v>52.79</c:v>
                </c:pt>
              </c:numCache>
            </c:numRef>
          </c:val>
        </c:ser>
        <c:ser>
          <c:idx val="2"/>
          <c:order val="2"/>
          <c:tx>
            <c:strRef>
              <c:f>Sheet1!$D$1</c:f>
              <c:strCache>
                <c:ptCount val="1"/>
                <c:pt idx="0">
                  <c:v>Pick % (Dire)</c:v>
                </c:pt>
              </c:strCache>
            </c:strRef>
          </c:tx>
          <c:spPr>
            <a:pattFill prst="narVert">
              <a:fgClr>
                <a:schemeClr val="accent5"/>
              </a:fgClr>
              <a:bgClr>
                <a:schemeClr val="accent5">
                  <a:lumMod val="20000"/>
                  <a:lumOff val="80000"/>
                </a:schemeClr>
              </a:bgClr>
            </a:pattFill>
            <a:ln>
              <a:noFill/>
            </a:ln>
            <a:effectLst>
              <a:innerShdw blurRad="114300">
                <a:schemeClr val="accent5"/>
              </a:innerShdw>
            </a:effectLst>
          </c:spPr>
          <c:invertIfNegative val="0"/>
          <c:dLbls>
            <c:delete val="1"/>
          </c:dLbls>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Sheet1!$D$2:$D$11</c:f>
              <c:numCache>
                <c:formatCode>0.00_ </c:formatCode>
                <c:ptCount val="10"/>
                <c:pt idx="0">
                  <c:v>14.99</c:v>
                </c:pt>
                <c:pt idx="1">
                  <c:v>15.48</c:v>
                </c:pt>
                <c:pt idx="2">
                  <c:v>16.06</c:v>
                </c:pt>
                <c:pt idx="3">
                  <c:v>16.9</c:v>
                </c:pt>
                <c:pt idx="4">
                  <c:v>18.41</c:v>
                </c:pt>
                <c:pt idx="5">
                  <c:v>19.02</c:v>
                </c:pt>
                <c:pt idx="6">
                  <c:v>21.09</c:v>
                </c:pt>
                <c:pt idx="7">
                  <c:v>21.68</c:v>
                </c:pt>
                <c:pt idx="8">
                  <c:v>21.71</c:v>
                </c:pt>
                <c:pt idx="9">
                  <c:v>22.53</c:v>
                </c:pt>
              </c:numCache>
            </c:numRef>
          </c:val>
        </c:ser>
        <c:ser>
          <c:idx val="3"/>
          <c:order val="3"/>
          <c:tx>
            <c:strRef>
              <c:f>Sheet1!$E$1</c:f>
              <c:strCache>
                <c:ptCount val="1"/>
                <c:pt idx="0">
                  <c:v>Win % (Dire)</c:v>
                </c:pt>
              </c:strCache>
            </c:strRef>
          </c:tx>
          <c:spPr>
            <a:pattFill prst="narVert">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delete val="1"/>
          </c:dLbls>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Sheet1!$E$2:$E$11</c:f>
              <c:numCache>
                <c:formatCode>0.00_ </c:formatCode>
                <c:ptCount val="10"/>
                <c:pt idx="0">
                  <c:v>42.61</c:v>
                </c:pt>
                <c:pt idx="1">
                  <c:v>44.11</c:v>
                </c:pt>
                <c:pt idx="2">
                  <c:v>45.27</c:v>
                </c:pt>
                <c:pt idx="3">
                  <c:v>44.13</c:v>
                </c:pt>
                <c:pt idx="4">
                  <c:v>51.36</c:v>
                </c:pt>
                <c:pt idx="5">
                  <c:v>46.41</c:v>
                </c:pt>
                <c:pt idx="6">
                  <c:v>49.57</c:v>
                </c:pt>
                <c:pt idx="7">
                  <c:v>43.79</c:v>
                </c:pt>
                <c:pt idx="8">
                  <c:v>45.22</c:v>
                </c:pt>
                <c:pt idx="9">
                  <c:v>43.69</c:v>
                </c:pt>
              </c:numCache>
            </c:numRef>
          </c:val>
        </c:ser>
        <c:dLbls>
          <c:showLegendKey val="0"/>
          <c:showVal val="0"/>
          <c:showCatName val="0"/>
          <c:showSerName val="0"/>
          <c:showPercent val="0"/>
          <c:showBubbleSize val="0"/>
        </c:dLbls>
        <c:gapWidth val="227"/>
        <c:overlap val="-48"/>
        <c:axId val="1484682479"/>
        <c:axId val="1671433999"/>
      </c:barChart>
      <c:catAx>
        <c:axId val="1484682479"/>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solidFill>
            <a:schemeClr val="tx1"/>
          </a:solid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71433999"/>
        <c:crosses val="autoZero"/>
        <c:auto val="1"/>
        <c:lblAlgn val="ctr"/>
        <c:lblOffset val="100"/>
        <c:noMultiLvlLbl val="0"/>
      </c:catAx>
      <c:valAx>
        <c:axId val="1671433999"/>
        <c:scaling>
          <c:orientation val="minMax"/>
        </c:scaling>
        <c:delete val="0"/>
        <c:axPos val="b"/>
        <c:majorGridlines>
          <c:spPr>
            <a:ln>
              <a:solidFill>
                <a:schemeClr val="tx1">
                  <a:lumMod val="15000"/>
                  <a:lumOff val="85000"/>
                </a:schemeClr>
              </a:solidFill>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8468247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45393301847881"/>
          <c:y val="0.0398893036132799"/>
          <c:w val="0.83741333759415"/>
          <c:h val="0.92022139277344"/>
        </c:manualLayout>
      </c:layout>
      <c:barChart>
        <c:barDir val="col"/>
        <c:grouping val="stacked"/>
        <c:varyColors val="0"/>
        <c:ser>
          <c:idx val="0"/>
          <c:order val="0"/>
          <c:tx>
            <c:strRef>
              <c:f>Sheet1!$B$1</c:f>
              <c:strCache>
                <c:ptCount val="1"/>
                <c:pt idx="0">
                  <c:v>Radiant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Evil Geniuses</c:v>
                </c:pt>
                <c:pt idx="1">
                  <c:v>OG</c:v>
                </c:pt>
                <c:pt idx="2">
                  <c:v>Team Secret</c:v>
                </c:pt>
                <c:pt idx="3">
                  <c:v>Alliance</c:v>
                </c:pt>
                <c:pt idx="4">
                  <c:v>PSG.LGD</c:v>
                </c:pt>
              </c:strCache>
            </c:strRef>
          </c:cat>
          <c:val>
            <c:numRef>
              <c:f>Sheet1!$B$2:$B$6</c:f>
              <c:numCache>
                <c:formatCode>General</c:formatCode>
                <c:ptCount val="5"/>
                <c:pt idx="0">
                  <c:v>63.11</c:v>
                </c:pt>
                <c:pt idx="1">
                  <c:v>63.88</c:v>
                </c:pt>
                <c:pt idx="2">
                  <c:v>65.9</c:v>
                </c:pt>
                <c:pt idx="3">
                  <c:v>57.51</c:v>
                </c:pt>
                <c:pt idx="4">
                  <c:v>61.29</c:v>
                </c:pt>
              </c:numCache>
            </c:numRef>
          </c:val>
        </c:ser>
        <c:ser>
          <c:idx val="1"/>
          <c:order val="1"/>
          <c:tx>
            <c:strRef>
              <c:f>Sheet1!$C$1</c:f>
              <c:strCache>
                <c:ptCount val="1"/>
                <c:pt idx="0">
                  <c:v>Dire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Evil Geniuses</c:v>
                </c:pt>
                <c:pt idx="1">
                  <c:v>OG</c:v>
                </c:pt>
                <c:pt idx="2">
                  <c:v>Team Secret</c:v>
                </c:pt>
                <c:pt idx="3">
                  <c:v>Alliance</c:v>
                </c:pt>
                <c:pt idx="4">
                  <c:v>PSG.LGD</c:v>
                </c:pt>
              </c:strCache>
            </c:strRef>
          </c:cat>
          <c:val>
            <c:numRef>
              <c:f>Sheet1!$C$2:$C$6</c:f>
              <c:numCache>
                <c:formatCode>General</c:formatCode>
                <c:ptCount val="5"/>
                <c:pt idx="0">
                  <c:v>60.01</c:v>
                </c:pt>
                <c:pt idx="1">
                  <c:v>61.33</c:v>
                </c:pt>
                <c:pt idx="2">
                  <c:v>61.79</c:v>
                </c:pt>
                <c:pt idx="3">
                  <c:v>53.47</c:v>
                </c:pt>
                <c:pt idx="4">
                  <c:v>61.08</c:v>
                </c:pt>
              </c:numCache>
            </c:numRef>
          </c:val>
        </c:ser>
        <c:dLbls>
          <c:showLegendKey val="0"/>
          <c:showVal val="1"/>
          <c:showCatName val="0"/>
          <c:showSerName val="0"/>
          <c:showPercent val="0"/>
          <c:showBubbleSize val="0"/>
        </c:dLbls>
        <c:gapWidth val="79"/>
        <c:overlap val="100"/>
        <c:axId val="469379248"/>
        <c:axId val="1097622704"/>
      </c:barChart>
      <c:catAx>
        <c:axId val="469379248"/>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zh-CN" sz="1065" b="0" i="0" u="none" strike="noStrike" kern="1200" cap="all" spc="120" normalizeH="0" baseline="0">
                <a:solidFill>
                  <a:schemeClr val="tx1">
                    <a:lumMod val="65000"/>
                    <a:lumOff val="35000"/>
                  </a:schemeClr>
                </a:solidFill>
                <a:latin typeface="+mn-lt"/>
                <a:ea typeface="+mn-ea"/>
                <a:cs typeface="+mn-cs"/>
              </a:defRPr>
            </a:pPr>
          </a:p>
        </c:txPr>
        <c:crossAx val="1097622704"/>
        <c:crosses val="autoZero"/>
        <c:auto val="1"/>
        <c:lblAlgn val="ctr"/>
        <c:lblOffset val="100"/>
        <c:noMultiLvlLbl val="0"/>
      </c:catAx>
      <c:valAx>
        <c:axId val="109762270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4693792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5"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Shape 49"/>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Shape 50"/>
          <p:cNvSpPr>
            <a:spLocks noGrp="1" noChangeArrowheads="1"/>
          </p:cNvSpPr>
          <p:nvPr>
            <p:ph type="body" sz="quarter" idx="9"/>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endParaRPr lang="zh-CN" altLang="zh-CN">
              <a:sym typeface="Helvetica Neue"/>
            </a:endParaRPr>
          </a:p>
        </p:txBody>
      </p:sp>
    </p:spTree>
  </p:cSld>
  <p:clrMap bg1="lt1" tx1="dk1" bg2="lt2" tx2="dk2" accent1="accent1" accent2="accent2" accent3="accent3" accent4="accent4" accent5="accent5" accent6="accent6" hlink="hlink" folHlink="folHlink"/>
  <p:notesStyle>
    <a:lvl1pPr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1pPr>
    <a:lvl2pPr marL="742950" indent="-28575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2pPr>
    <a:lvl3pPr marL="11430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3pPr>
    <a:lvl4pPr marL="16002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4pPr>
    <a:lvl5pPr marL="20574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5pPr>
    <a:lvl6pPr indent="428625" defTabSz="171450">
      <a:lnSpc>
        <a:spcPct val="118000"/>
      </a:lnSpc>
      <a:defRPr sz="825">
        <a:latin typeface="Helvetica Neue"/>
        <a:ea typeface="Helvetica Neue"/>
        <a:cs typeface="Helvetica Neue"/>
        <a:sym typeface="Helvetica Neue"/>
      </a:defRPr>
    </a:lvl6pPr>
    <a:lvl7pPr indent="514350" defTabSz="171450">
      <a:lnSpc>
        <a:spcPct val="118000"/>
      </a:lnSpc>
      <a:defRPr sz="825">
        <a:latin typeface="Helvetica Neue"/>
        <a:ea typeface="Helvetica Neue"/>
        <a:cs typeface="Helvetica Neue"/>
        <a:sym typeface="Helvetica Neue"/>
      </a:defRPr>
    </a:lvl7pPr>
    <a:lvl8pPr indent="600075" defTabSz="171450">
      <a:lnSpc>
        <a:spcPct val="118000"/>
      </a:lnSpc>
      <a:defRPr sz="825">
        <a:latin typeface="Helvetica Neue"/>
        <a:ea typeface="Helvetica Neue"/>
        <a:cs typeface="Helvetica Neue"/>
        <a:sym typeface="Helvetica Neue"/>
      </a:defRPr>
    </a:lvl8pPr>
    <a:lvl9pPr indent="685800" defTabSz="171450">
      <a:lnSpc>
        <a:spcPct val="118000"/>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到这里介绍，编程时，你是怎么做的，如何根据数据做出</a:t>
            </a:r>
            <a:r>
              <a:rPr lang="en-US" altLang="zh-CN" dirty="0"/>
              <a:t>visualization</a:t>
            </a:r>
            <a:r>
              <a:rPr lang="zh-CN" altLang="en-US" dirty="0"/>
              <a:t>的效果，中间遇到了什么样的麻烦。</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 也许需要改动</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拷贝 1">
    <p:bg bwMode="auto">
      <p:bgPr>
        <a:solidFill>
          <a:srgbClr val="F2F2F2"/>
        </a:solidFill>
        <a:effectLst/>
      </p:bgPr>
    </p:bg>
    <p:spTree>
      <p:nvGrpSpPr>
        <p:cNvPr id="1" name=""/>
        <p:cNvGrpSpPr/>
        <p:nvPr/>
      </p:nvGrpSpPr>
      <p:grpSpPr>
        <a:xfrm>
          <a:off x="0" y="0"/>
          <a:ext cx="0" cy="0"/>
          <a:chOff x="0" y="0"/>
          <a:chExt cx="0" cy="0"/>
        </a:xfrm>
      </p:grpSpPr>
      <p:pic>
        <p:nvPicPr>
          <p:cNvPr id="2" name="3.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Shape 8"/>
          <p:cNvSpPr/>
          <p:nvPr/>
        </p:nvSpPr>
        <p:spPr>
          <a:xfrm>
            <a:off x="2114550" y="411163"/>
            <a:ext cx="4478338" cy="519112"/>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sz="2775" kern="0">
                <a:solidFill>
                  <a:srgbClr val="FFFFFF"/>
                </a:solidFill>
                <a:latin typeface="Arial" panose="020B0604020202020204"/>
                <a:ea typeface="Arial" panose="020B0604020202020204"/>
                <a:cs typeface="Arial" panose="020B0604020202020204"/>
                <a:sym typeface="Arial" panose="020B0604020202020204"/>
              </a:rPr>
              <a:t>Please Add Your </a:t>
            </a:r>
            <a:r>
              <a:rPr sz="2775" b="1" kern="0">
                <a:solidFill>
                  <a:srgbClr val="FFFFFF"/>
                </a:solidFill>
                <a:latin typeface="Arial" panose="020B0604020202020204"/>
                <a:ea typeface="Arial" panose="020B0604020202020204"/>
                <a:cs typeface="Arial" panose="020B0604020202020204"/>
                <a:sym typeface="Arial" panose="020B0604020202020204"/>
              </a:rPr>
              <a:t>Title Here</a:t>
            </a:r>
            <a:endParaRPr sz="2775"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4" name="Shape 9"/>
          <p:cNvSpPr/>
          <p:nvPr/>
        </p:nvSpPr>
        <p:spPr>
          <a:xfrm>
            <a:off x="3495675" y="901700"/>
            <a:ext cx="1490663" cy="242888"/>
          </a:xfrm>
          <a:prstGeom prst="rect">
            <a:avLst/>
          </a:prstGeom>
          <a:ln w="12700">
            <a:miter lim="400000"/>
          </a:ln>
        </p:spPr>
        <p:txBody>
          <a:bodyPr wrap="none" lIns="45720" rIns="45720">
            <a:spAutoFit/>
          </a:bodyPr>
          <a:lstStyle>
            <a:lvl1pPr algn="l" defTabSz="914400">
              <a:defRPr sz="26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975" kern="0">
                <a:solidFill>
                  <a:srgbClr val="000000"/>
                </a:solidFill>
              </a:rPr>
              <a:t>please add your title here</a:t>
            </a:r>
            <a:endParaRPr sz="975" kern="0">
              <a:solidFill>
                <a:srgbClr val="000000"/>
              </a:solidFill>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38" name="Shape 38"/>
          <p:cNvSpPr>
            <a:spLocks noGrp="1"/>
          </p:cNvSpPr>
          <p:nvPr>
            <p:ph type="title" hasCustomPrompt="1"/>
          </p:nvPr>
        </p:nvSpPr>
        <p:spPr>
          <a:prstGeom prst="rect">
            <a:avLst/>
          </a:prstGeom>
        </p:spPr>
        <p:txBody>
          <a:bodyPr/>
          <a:lstStyle/>
          <a:p>
            <a:pPr lvl="0"/>
            <a:r>
              <a:t>标题文本</a:t>
            </a:r>
          </a:p>
        </p:txBody>
      </p:sp>
      <p:sp>
        <p:nvSpPr>
          <p:cNvPr id="39" name="Shape 39"/>
          <p:cNvSpPr>
            <a:spLocks noGrp="1"/>
          </p:cNvSpPr>
          <p:nvPr>
            <p:ph type="body" idx="1" hasCustomPrompt="1"/>
          </p:nvPr>
        </p:nvSpPr>
        <p:spPr>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41" name="Shape 41"/>
          <p:cNvSpPr>
            <a:spLocks noGrp="1"/>
          </p:cNvSpPr>
          <p:nvPr>
            <p:ph type="title" hasCustomPrompt="1"/>
          </p:nvPr>
        </p:nvSpPr>
        <p:spPr>
          <a:prstGeom prst="rect">
            <a:avLst/>
          </a:prstGeom>
        </p:spPr>
        <p:txBody>
          <a:bodyPr/>
          <a:lstStyle/>
          <a:p>
            <a:pPr lvl="0"/>
            <a:r>
              <a:t>标题文本</a:t>
            </a:r>
          </a:p>
        </p:txBody>
      </p:sp>
      <p:sp>
        <p:nvSpPr>
          <p:cNvPr id="42" name="Shape 42"/>
          <p:cNvSpPr>
            <a:spLocks noGrp="1"/>
          </p:cNvSpPr>
          <p:nvPr>
            <p:ph type="body" idx="1" hasCustomPrompt="1"/>
          </p:nvPr>
        </p:nvSpPr>
        <p:spPr>
          <a:xfrm>
            <a:off x="633413" y="1214437"/>
            <a:ext cx="3752850" cy="3452813"/>
          </a:xfrm>
          <a:prstGeom prst="rect">
            <a:avLst/>
          </a:prstGeom>
        </p:spPr>
        <p:txBody>
          <a:bodyPr/>
          <a:lstStyle>
            <a:lvl1pPr marL="209550" indent="-209550">
              <a:spcBef>
                <a:spcPts val="1690"/>
              </a:spcBef>
              <a:defRPr sz="1690"/>
            </a:lvl1pPr>
            <a:lvl2pPr marL="419100" indent="-209550">
              <a:spcBef>
                <a:spcPts val="1690"/>
              </a:spcBef>
              <a:defRPr sz="1690"/>
            </a:lvl2pPr>
            <a:lvl3pPr marL="628650" indent="-209550">
              <a:spcBef>
                <a:spcPts val="1690"/>
              </a:spcBef>
              <a:defRPr sz="1690"/>
            </a:lvl3pPr>
            <a:lvl4pPr marL="838200" indent="-209550">
              <a:spcBef>
                <a:spcPts val="1690"/>
              </a:spcBef>
              <a:defRPr sz="1690"/>
            </a:lvl4pPr>
            <a:lvl5pPr marL="1047750" indent="-209550">
              <a:spcBef>
                <a:spcPts val="1690"/>
              </a:spcBef>
              <a:defRPr sz="1690"/>
            </a:lvl5p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44" name="Shape 44"/>
          <p:cNvSpPr>
            <a:spLocks noGrp="1"/>
          </p:cNvSpPr>
          <p:nvPr>
            <p:ph type="body" idx="1" hasCustomPrompt="1"/>
          </p:nvPr>
        </p:nvSpPr>
        <p:spPr>
          <a:xfrm>
            <a:off x="633413" y="666750"/>
            <a:ext cx="7877175" cy="3805238"/>
          </a:xfrm>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副标题 拷贝 2">
    <p:bg bwMode="auto">
      <p:bgPr>
        <a:solidFill>
          <a:srgbClr val="F2F2F2"/>
        </a:solidFill>
        <a:effectLst/>
      </p:bgPr>
    </p:bg>
    <p:spTree>
      <p:nvGrpSpPr>
        <p:cNvPr id="1" name=""/>
        <p:cNvGrpSpPr/>
        <p:nvPr/>
      </p:nvGrpSpPr>
      <p:grpSpPr>
        <a:xfrm>
          <a:off x="0" y="0"/>
          <a:ext cx="0" cy="0"/>
          <a:chOff x="0" y="0"/>
          <a:chExt cx="0" cy="0"/>
        </a:xfrm>
      </p:grpSpPr>
      <p:pic>
        <p:nvPicPr>
          <p:cNvPr id="2" name="1.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副标题 拷贝 3">
    <p:bg bwMode="auto">
      <p:bgPr>
        <a:solidFill>
          <a:srgbClr val="F2F2F2"/>
        </a:solidFill>
        <a:effectLst/>
      </p:bgPr>
    </p:bg>
    <p:spTree>
      <p:nvGrpSpPr>
        <p:cNvPr id="1" name=""/>
        <p:cNvGrpSpPr/>
        <p:nvPr/>
      </p:nvGrpSpPr>
      <p:grpSpPr>
        <a:xfrm>
          <a:off x="0" y="0"/>
          <a:ext cx="0" cy="0"/>
          <a:chOff x="0" y="0"/>
          <a:chExt cx="0" cy="0"/>
        </a:xfrm>
      </p:grpSpPr>
      <p:pic>
        <p:nvPicPr>
          <p:cNvPr id="2" name="2.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副标题 拷贝 4">
    <p:bg bwMode="auto">
      <p:bgPr>
        <a:solidFill>
          <a:srgbClr val="F2F2F2"/>
        </a:solidFill>
        <a:effectLst/>
      </p:bgPr>
    </p:bg>
    <p:spTree>
      <p:nvGrpSpPr>
        <p:cNvPr id="1" name=""/>
        <p:cNvGrpSpPr/>
        <p:nvPr/>
      </p:nvGrpSpPr>
      <p:grpSpPr>
        <a:xfrm>
          <a:off x="0" y="0"/>
          <a:ext cx="0" cy="0"/>
          <a:chOff x="0" y="0"/>
          <a:chExt cx="0" cy="0"/>
        </a:xfrm>
      </p:grpSpPr>
      <p:pic>
        <p:nvPicPr>
          <p:cNvPr id="2" name="5.pn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副标题 拷贝 5">
    <p:bg bwMode="auto">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8" name="Shape 28"/>
          <p:cNvSpPr>
            <a:spLocks noGrp="1"/>
          </p:cNvSpPr>
          <p:nvPr>
            <p:ph type="title" hasCustomPrompt="1"/>
          </p:nvPr>
        </p:nvSpPr>
        <p:spPr>
          <a:xfrm>
            <a:off x="238125" y="3543300"/>
            <a:ext cx="8667750" cy="752475"/>
          </a:xfrm>
          <a:prstGeom prst="rect">
            <a:avLst/>
          </a:prstGeom>
        </p:spPr>
        <p:txBody>
          <a:bodyPr anchor="b"/>
          <a:lstStyle/>
          <a:p>
            <a:pPr lvl="0"/>
            <a:r>
              <a:t>标题文本</a:t>
            </a:r>
          </a:p>
        </p:txBody>
      </p:sp>
      <p:sp>
        <p:nvSpPr>
          <p:cNvPr id="29" name="Shape 29"/>
          <p:cNvSpPr>
            <a:spLocks noGrp="1"/>
          </p:cNvSpPr>
          <p:nvPr>
            <p:ph type="body" idx="1" hasCustomPrompt="1"/>
          </p:nvPr>
        </p:nvSpPr>
        <p:spPr>
          <a:xfrm>
            <a:off x="238125" y="4319587"/>
            <a:ext cx="8667750" cy="595313"/>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666750" y="1700213"/>
            <a:ext cx="7810500" cy="1743075"/>
          </a:xfrm>
          <a:prstGeom prst="rect">
            <a:avLst/>
          </a:prstGeom>
        </p:spPr>
        <p:txBody>
          <a:bodyPr/>
          <a:lstStyle/>
          <a:p>
            <a:pPr lvl="0"/>
            <a:r>
              <a:t>标题文本</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3" name="Shape 33"/>
          <p:cNvSpPr>
            <a:spLocks noGrp="1"/>
          </p:cNvSpPr>
          <p:nvPr>
            <p:ph type="title" hasCustomPrompt="1"/>
          </p:nvPr>
        </p:nvSpPr>
        <p:spPr>
          <a:xfrm>
            <a:off x="619125" y="414338"/>
            <a:ext cx="3833813" cy="2105025"/>
          </a:xfrm>
          <a:prstGeom prst="rect">
            <a:avLst/>
          </a:prstGeom>
        </p:spPr>
        <p:txBody>
          <a:bodyPr anchor="b"/>
          <a:lstStyle>
            <a:lvl1pPr>
              <a:defRPr sz="3150"/>
            </a:lvl1pPr>
          </a:lstStyle>
          <a:p>
            <a:pPr lvl="0"/>
            <a:r>
              <a:t>标题文本</a:t>
            </a:r>
          </a:p>
        </p:txBody>
      </p:sp>
      <p:sp>
        <p:nvSpPr>
          <p:cNvPr id="34" name="Shape 34"/>
          <p:cNvSpPr>
            <a:spLocks noGrp="1"/>
          </p:cNvSpPr>
          <p:nvPr>
            <p:ph type="body" idx="1" hasCustomPrompt="1"/>
          </p:nvPr>
        </p:nvSpPr>
        <p:spPr>
          <a:xfrm>
            <a:off x="619125" y="2566988"/>
            <a:ext cx="3833813" cy="2162175"/>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36" name="Shape 36"/>
          <p:cNvSpPr>
            <a:spLocks noGrp="1"/>
          </p:cNvSpPr>
          <p:nvPr>
            <p:ph type="title" hasCustomPrompt="1"/>
          </p:nvPr>
        </p:nvSpPr>
        <p:spPr>
          <a:prstGeom prst="rect">
            <a:avLst/>
          </a:prstGeom>
        </p:spPr>
        <p:txBody>
          <a:bodyPr/>
          <a:lstStyle/>
          <a:p>
            <a:pPr lvl="0"/>
            <a:r>
              <a:t>标题文本</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Shape 2"/>
          <p:cNvSpPr>
            <a:spLocks noGrp="1" noChangeArrowheads="1"/>
          </p:cNvSpPr>
          <p:nvPr>
            <p:ph type="title" idx="4294967295"/>
          </p:nvPr>
        </p:nvSpPr>
        <p:spPr bwMode="auto">
          <a:xfrm>
            <a:off x="633413" y="357188"/>
            <a:ext cx="7877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lstStyle/>
          <a:p>
            <a:pPr lvl="0"/>
            <a:r>
              <a:rPr lang="zh-CN" altLang="en-US">
                <a:sym typeface="Helvetica Light"/>
              </a:rPr>
              <a:t>标题文本</a:t>
            </a:r>
            <a:endParaRPr lang="zh-CN" altLang="en-US">
              <a:sym typeface="Helvetica Light"/>
            </a:endParaRPr>
          </a:p>
        </p:txBody>
      </p:sp>
      <p:sp>
        <p:nvSpPr>
          <p:cNvPr id="1027" name="Shape 3"/>
          <p:cNvSpPr>
            <a:spLocks noGrp="1" noChangeArrowheads="1"/>
          </p:cNvSpPr>
          <p:nvPr>
            <p:ph type="body" idx="9"/>
          </p:nvPr>
        </p:nvSpPr>
        <p:spPr bwMode="auto">
          <a:xfrm>
            <a:off x="633413" y="1214438"/>
            <a:ext cx="78771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lstStyle/>
          <a:p>
            <a:pPr lvl="0"/>
            <a:r>
              <a:rPr lang="zh-CN" altLang="en-US">
                <a:sym typeface="Helvetica Light"/>
              </a:rPr>
              <a:t>正文级别 </a:t>
            </a:r>
            <a:r>
              <a:rPr lang="en-US" altLang="zh-CN">
                <a:sym typeface="Helvetica Light"/>
              </a:rPr>
              <a:t>1</a:t>
            </a:r>
            <a:endParaRPr lang="en-US" altLang="zh-CN">
              <a:sym typeface="Helvetica Light"/>
            </a:endParaRPr>
          </a:p>
          <a:p>
            <a:pPr lvl="1"/>
            <a:r>
              <a:rPr lang="zh-CN" altLang="en-US">
                <a:sym typeface="Helvetica Light"/>
              </a:rPr>
              <a:t>正文级别 </a:t>
            </a:r>
            <a:r>
              <a:rPr lang="en-US" altLang="zh-CN">
                <a:sym typeface="Helvetica Light"/>
              </a:rPr>
              <a:t>2</a:t>
            </a:r>
            <a:endParaRPr lang="en-US" altLang="zh-CN">
              <a:sym typeface="Helvetica Light"/>
            </a:endParaRPr>
          </a:p>
          <a:p>
            <a:pPr lvl="2"/>
            <a:r>
              <a:rPr lang="zh-CN" altLang="en-US">
                <a:sym typeface="Helvetica Light"/>
              </a:rPr>
              <a:t>正文级别 </a:t>
            </a:r>
            <a:r>
              <a:rPr lang="en-US" altLang="zh-CN">
                <a:sym typeface="Helvetica Light"/>
              </a:rPr>
              <a:t>3</a:t>
            </a:r>
            <a:endParaRPr lang="en-US" altLang="zh-CN">
              <a:sym typeface="Helvetica Light"/>
            </a:endParaRPr>
          </a:p>
          <a:p>
            <a:pPr lvl="3"/>
            <a:r>
              <a:rPr lang="zh-CN" altLang="en-US">
                <a:sym typeface="Helvetica Light"/>
              </a:rPr>
              <a:t>正文级别 </a:t>
            </a:r>
            <a:r>
              <a:rPr lang="en-US" altLang="zh-CN">
                <a:sym typeface="Helvetica Light"/>
              </a:rPr>
              <a:t>4</a:t>
            </a:r>
            <a:endParaRPr lang="en-US" altLang="zh-CN">
              <a:sym typeface="Helvetica Light"/>
            </a:endParaRPr>
          </a:p>
          <a:p>
            <a:pPr lvl="4"/>
            <a:r>
              <a:rPr lang="zh-CN" altLang="en-US">
                <a:sym typeface="Helvetica Light"/>
              </a:rPr>
              <a:t>正文级别 </a:t>
            </a:r>
            <a:r>
              <a:rPr lang="en-US" altLang="zh-CN">
                <a:sym typeface="Helvetica Light"/>
              </a:rPr>
              <a:t>5</a:t>
            </a:r>
            <a:endParaRPr lang="en-US" altLang="zh-CN">
              <a:sym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algn="ctr" defTabSz="309880" rtl="0" eaLnBrk="0" fontAlgn="base" hangingPunct="0">
        <a:spcBef>
          <a:spcPct val="0"/>
        </a:spcBef>
        <a:spcAft>
          <a:spcPct val="0"/>
        </a:spcAft>
        <a:defRPr sz="4200">
          <a:solidFill>
            <a:schemeClr val="tx2"/>
          </a:solidFill>
          <a:latin typeface="+mn-lt"/>
          <a:ea typeface="+mn-ea"/>
          <a:cs typeface="+mn-cs"/>
          <a:sym typeface="Helvetica Light"/>
        </a:defRPr>
      </a:lvl1pPr>
      <a:lvl2pPr algn="ctr" defTabSz="309880" rtl="0" eaLnBrk="0" fontAlgn="base" hangingPunct="0">
        <a:spcBef>
          <a:spcPct val="0"/>
        </a:spcBef>
        <a:spcAft>
          <a:spcPct val="0"/>
        </a:spcAft>
        <a:defRPr sz="4200">
          <a:solidFill>
            <a:schemeClr val="tx2"/>
          </a:solidFill>
          <a:latin typeface="+mn-lt"/>
          <a:ea typeface="+mn-ea"/>
          <a:cs typeface="+mn-cs"/>
          <a:sym typeface="Helvetica Light"/>
        </a:defRPr>
      </a:lvl2pPr>
      <a:lvl3pPr algn="ctr" defTabSz="309880" rtl="0" eaLnBrk="0" fontAlgn="base" hangingPunct="0">
        <a:spcBef>
          <a:spcPct val="0"/>
        </a:spcBef>
        <a:spcAft>
          <a:spcPct val="0"/>
        </a:spcAft>
        <a:defRPr sz="4200">
          <a:solidFill>
            <a:schemeClr val="tx2"/>
          </a:solidFill>
          <a:latin typeface="+mn-lt"/>
          <a:ea typeface="+mn-ea"/>
          <a:cs typeface="+mn-cs"/>
          <a:sym typeface="Helvetica Light"/>
        </a:defRPr>
      </a:lvl3pPr>
      <a:lvl4pPr algn="ctr" defTabSz="309880" rtl="0" eaLnBrk="0" fontAlgn="base" hangingPunct="0">
        <a:spcBef>
          <a:spcPct val="0"/>
        </a:spcBef>
        <a:spcAft>
          <a:spcPct val="0"/>
        </a:spcAft>
        <a:defRPr sz="4200">
          <a:solidFill>
            <a:schemeClr val="tx2"/>
          </a:solidFill>
          <a:latin typeface="+mn-lt"/>
          <a:ea typeface="+mn-ea"/>
          <a:cs typeface="+mn-cs"/>
          <a:sym typeface="Helvetica Light"/>
        </a:defRPr>
      </a:lvl4pPr>
      <a:lvl5pPr algn="ctr" defTabSz="309880" rtl="0" eaLnBrk="0" fontAlgn="base" hangingPunct="0">
        <a:spcBef>
          <a:spcPct val="0"/>
        </a:spcBef>
        <a:spcAft>
          <a:spcPct val="0"/>
        </a:spcAft>
        <a:defRPr sz="4200">
          <a:solidFill>
            <a:schemeClr val="tx2"/>
          </a:solidFill>
          <a:latin typeface="+mn-lt"/>
          <a:ea typeface="+mn-ea"/>
          <a:cs typeface="+mn-cs"/>
          <a:sym typeface="Helvetica Light"/>
        </a:defRPr>
      </a:lvl5pPr>
      <a:lvl6pPr indent="428625" algn="ctr" defTabSz="309245">
        <a:defRPr sz="4200">
          <a:latin typeface="+mn-lt"/>
          <a:ea typeface="+mn-ea"/>
          <a:cs typeface="+mn-cs"/>
          <a:sym typeface="Helvetica Light"/>
        </a:defRPr>
      </a:lvl6pPr>
      <a:lvl7pPr indent="514350" algn="ctr" defTabSz="309245">
        <a:defRPr sz="4200">
          <a:latin typeface="+mn-lt"/>
          <a:ea typeface="+mn-ea"/>
          <a:cs typeface="+mn-cs"/>
          <a:sym typeface="Helvetica Light"/>
        </a:defRPr>
      </a:lvl7pPr>
      <a:lvl8pPr indent="600075" algn="ctr" defTabSz="309245">
        <a:defRPr sz="4200">
          <a:latin typeface="+mn-lt"/>
          <a:ea typeface="+mn-ea"/>
          <a:cs typeface="+mn-cs"/>
          <a:sym typeface="Helvetica Light"/>
        </a:defRPr>
      </a:lvl8pPr>
      <a:lvl9pPr indent="685800" algn="ctr" defTabSz="309245">
        <a:defRPr sz="4200">
          <a:latin typeface="+mn-lt"/>
          <a:ea typeface="+mn-ea"/>
          <a:cs typeface="+mn-cs"/>
          <a:sym typeface="Helvetica Light"/>
        </a:defRPr>
      </a:lvl9pPr>
    </p:titleStyle>
    <p:bodyStyle>
      <a:lvl1pPr marL="238125"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1pPr>
      <a:lvl2pPr marL="476250"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2pPr>
      <a:lvl3pPr marL="714375"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3pPr>
      <a:lvl4pPr marL="952500"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4pPr>
      <a:lvl5pPr marL="1190625"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5pPr>
      <a:lvl6pPr marL="1428750" indent="-238125" defTabSz="309245">
        <a:spcBef>
          <a:spcPts val="2215"/>
        </a:spcBef>
        <a:buSzPct val="75000"/>
        <a:buChar char="•"/>
        <a:defRPr sz="1950">
          <a:latin typeface="+mn-lt"/>
          <a:ea typeface="+mn-ea"/>
          <a:cs typeface="+mn-cs"/>
          <a:sym typeface="Helvetica Light"/>
        </a:defRPr>
      </a:lvl6pPr>
      <a:lvl7pPr marL="1666875" indent="-238125" defTabSz="309245">
        <a:spcBef>
          <a:spcPts val="2215"/>
        </a:spcBef>
        <a:buSzPct val="75000"/>
        <a:buChar char="•"/>
        <a:defRPr sz="1950">
          <a:latin typeface="+mn-lt"/>
          <a:ea typeface="+mn-ea"/>
          <a:cs typeface="+mn-cs"/>
          <a:sym typeface="Helvetica Light"/>
        </a:defRPr>
      </a:lvl7pPr>
      <a:lvl8pPr marL="1905000" indent="-238125" defTabSz="309245">
        <a:spcBef>
          <a:spcPts val="2215"/>
        </a:spcBef>
        <a:buSzPct val="75000"/>
        <a:buChar char="•"/>
        <a:defRPr sz="1950">
          <a:latin typeface="+mn-lt"/>
          <a:ea typeface="+mn-ea"/>
          <a:cs typeface="+mn-cs"/>
          <a:sym typeface="Helvetica Light"/>
        </a:defRPr>
      </a:lvl8pPr>
      <a:lvl9pPr marL="2143125" indent="-238125" defTabSz="309245">
        <a:spcBef>
          <a:spcPts val="2215"/>
        </a:spcBef>
        <a:buSzPct val="75000"/>
        <a:buChar char="•"/>
        <a:defRPr sz="1950">
          <a:latin typeface="+mn-lt"/>
          <a:ea typeface="+mn-ea"/>
          <a:cs typeface="+mn-cs"/>
          <a:sym typeface="Helvetica Light"/>
        </a:defRPr>
      </a:lvl9pPr>
    </p:bodyStyle>
    <p:otherStyle>
      <a:lvl1pPr algn="ctr" defTabSz="309245">
        <a:defRPr sz="900">
          <a:solidFill>
            <a:schemeClr val="tx1"/>
          </a:solidFill>
          <a:latin typeface="+mn-lt"/>
          <a:ea typeface="+mn-ea"/>
          <a:cs typeface="+mn-cs"/>
          <a:sym typeface="Helvetica Light"/>
        </a:defRPr>
      </a:lvl1pPr>
      <a:lvl2pPr indent="85725" algn="ctr" defTabSz="309245">
        <a:defRPr sz="900">
          <a:solidFill>
            <a:schemeClr val="tx1"/>
          </a:solidFill>
          <a:latin typeface="+mn-lt"/>
          <a:ea typeface="+mn-ea"/>
          <a:cs typeface="+mn-cs"/>
          <a:sym typeface="Helvetica Light"/>
        </a:defRPr>
      </a:lvl2pPr>
      <a:lvl3pPr indent="171450" algn="ctr" defTabSz="309245">
        <a:defRPr sz="900">
          <a:solidFill>
            <a:schemeClr val="tx1"/>
          </a:solidFill>
          <a:latin typeface="+mn-lt"/>
          <a:ea typeface="+mn-ea"/>
          <a:cs typeface="+mn-cs"/>
          <a:sym typeface="Helvetica Light"/>
        </a:defRPr>
      </a:lvl3pPr>
      <a:lvl4pPr indent="257175" algn="ctr" defTabSz="309245">
        <a:defRPr sz="900">
          <a:solidFill>
            <a:schemeClr val="tx1"/>
          </a:solidFill>
          <a:latin typeface="+mn-lt"/>
          <a:ea typeface="+mn-ea"/>
          <a:cs typeface="+mn-cs"/>
          <a:sym typeface="Helvetica Light"/>
        </a:defRPr>
      </a:lvl4pPr>
      <a:lvl5pPr indent="342900" algn="ctr" defTabSz="309245">
        <a:defRPr sz="900">
          <a:solidFill>
            <a:schemeClr val="tx1"/>
          </a:solidFill>
          <a:latin typeface="+mn-lt"/>
          <a:ea typeface="+mn-ea"/>
          <a:cs typeface="+mn-cs"/>
          <a:sym typeface="Helvetica Light"/>
        </a:defRPr>
      </a:lvl5pPr>
      <a:lvl6pPr indent="428625" algn="ctr" defTabSz="309245">
        <a:defRPr sz="900">
          <a:solidFill>
            <a:schemeClr val="tx1"/>
          </a:solidFill>
          <a:latin typeface="+mn-lt"/>
          <a:ea typeface="+mn-ea"/>
          <a:cs typeface="+mn-cs"/>
          <a:sym typeface="Helvetica Light"/>
        </a:defRPr>
      </a:lvl6pPr>
      <a:lvl7pPr indent="514350" algn="ctr" defTabSz="309245">
        <a:defRPr sz="900">
          <a:solidFill>
            <a:schemeClr val="tx1"/>
          </a:solidFill>
          <a:latin typeface="+mn-lt"/>
          <a:ea typeface="+mn-ea"/>
          <a:cs typeface="+mn-cs"/>
          <a:sym typeface="Helvetica Light"/>
        </a:defRPr>
      </a:lvl7pPr>
      <a:lvl8pPr indent="600075" algn="ctr" defTabSz="309245">
        <a:defRPr sz="900">
          <a:solidFill>
            <a:schemeClr val="tx1"/>
          </a:solidFill>
          <a:latin typeface="+mn-lt"/>
          <a:ea typeface="+mn-ea"/>
          <a:cs typeface="+mn-cs"/>
          <a:sym typeface="Helvetica Light"/>
        </a:defRPr>
      </a:lvl8pPr>
      <a:lvl9pPr indent="685800" algn="ctr" defTabSz="309245">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chart" Target="../charts/chart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2" Type="http://schemas.openxmlformats.org/officeDocument/2006/relationships/notesSlide" Target="../notesSlides/notesSlide15.xml"/><Relationship Id="rId11" Type="http://schemas.openxmlformats.org/officeDocument/2006/relationships/slideLayout" Target="../slideLayouts/slideLayout4.xml"/><Relationship Id="rId10" Type="http://schemas.openxmlformats.org/officeDocument/2006/relationships/image" Target="../media/image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1760538" y="1333500"/>
            <a:ext cx="3725862" cy="30019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Lst>
            <a:ahLst/>
            <a:cxnLst>
              <a:cxn ang="0">
                <a:pos x="connsiteX0" y="connsiteY0"/>
              </a:cxn>
              <a:cxn ang="0">
                <a:pos x="connsiteX1" y="connsiteY1"/>
              </a:cxn>
              <a:cxn ang="0">
                <a:pos x="connsiteX2" y="connsiteY2"/>
              </a:cxn>
              <a:cxn ang="0">
                <a:pos x="connsiteX3" y="connsiteY3"/>
              </a:cxn>
            </a:cxnLst>
            <a:rect l="l" t="t" r="r" b="b"/>
            <a:pathLst>
              <a:path w="3726180" h="3002280">
                <a:moveTo>
                  <a:pt x="0" y="922020"/>
                </a:moveTo>
                <a:lnTo>
                  <a:pt x="2506980" y="300228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9" name="Shape 68"/>
          <p:cNvSpPr>
            <a:spLocks noChangeArrowheads="1"/>
          </p:cNvSpPr>
          <p:nvPr/>
        </p:nvSpPr>
        <p:spPr bwMode="auto">
          <a:xfrm rot="-602481">
            <a:off x="-11113" y="-1084263"/>
            <a:ext cx="7404101" cy="5484813"/>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3294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76" name="Shape 76"/>
          <p:cNvSpPr/>
          <p:nvPr/>
        </p:nvSpPr>
        <p:spPr>
          <a:xfrm>
            <a:off x="2176463" y="3322155"/>
            <a:ext cx="4287837" cy="456535"/>
          </a:xfrm>
          <a:prstGeom prst="rect">
            <a:avLst/>
          </a:prstGeom>
          <a:ln w="12700">
            <a:miter lim="400000"/>
          </a:ln>
        </p:spPr>
        <p:txBody>
          <a:bodyPr lIns="17145" rIns="17145" anchor="ctr" anchorCtr="1">
            <a:spAutoFit/>
          </a:bodyPr>
          <a:lstStyle/>
          <a:p>
            <a:pPr defTabSz="342900" fontAlgn="auto">
              <a:lnSpc>
                <a:spcPct val="150000"/>
              </a:lnSpc>
              <a:spcBef>
                <a:spcPts val="0"/>
              </a:spcBef>
              <a:spcAft>
                <a:spcPts val="0"/>
              </a:spcAft>
              <a:buFontTx/>
              <a:buNone/>
              <a:defRPr sz="1800"/>
            </a:pPr>
            <a:r>
              <a:rPr lang="en-US" altLang="zh-CN" kern="0" dirty="0">
                <a:solidFill>
                  <a:schemeClr val="bg1"/>
                </a:solidFill>
                <a:latin typeface="Arial" panose="020B0604020202020204"/>
                <a:ea typeface="Arial" panose="020B0604020202020204"/>
                <a:cs typeface="Arial" panose="020B0604020202020204"/>
                <a:sym typeface="Arial" panose="020B0604020202020204"/>
              </a:rPr>
              <a:t>Tao Cheng &amp; Sijia Chen </a:t>
            </a:r>
            <a:endParaRPr lang="en-US" altLang="zh-CN" kern="0"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63" name="Shape 68"/>
          <p:cNvSpPr>
            <a:spLocks noChangeArrowheads="1"/>
          </p:cNvSpPr>
          <p:nvPr/>
        </p:nvSpPr>
        <p:spPr bwMode="auto">
          <a:xfrm rot="-602481">
            <a:off x="-388938" y="-1430338"/>
            <a:ext cx="8102601" cy="6003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20000"/>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4" name="Shape 68"/>
          <p:cNvSpPr>
            <a:spLocks noChangeArrowheads="1"/>
          </p:cNvSpPr>
          <p:nvPr/>
        </p:nvSpPr>
        <p:spPr bwMode="auto">
          <a:xfrm rot="-602481">
            <a:off x="-1101725" y="-2052638"/>
            <a:ext cx="9475788" cy="7019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7059"/>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0" name="Shape 75"/>
          <p:cNvSpPr>
            <a:spLocks noChangeArrowheads="1"/>
          </p:cNvSpPr>
          <p:nvPr/>
        </p:nvSpPr>
        <p:spPr bwMode="auto">
          <a:xfrm>
            <a:off x="1760538" y="2724594"/>
            <a:ext cx="5624938"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4400" dirty="0">
                <a:solidFill>
                  <a:schemeClr val="bg1"/>
                </a:solidFill>
                <a:latin typeface="Impact" panose="020B0806030902050204" pitchFamily="34" charset="0"/>
                <a:ea typeface="헤드라인A"/>
                <a:cs typeface="헤드라인A"/>
                <a:sym typeface="헤드라인A"/>
              </a:rPr>
              <a:t>The balance of the game</a:t>
            </a:r>
            <a:endParaRPr lang="zh-CN" altLang="zh-CN" sz="4400" dirty="0">
              <a:solidFill>
                <a:schemeClr val="bg1"/>
              </a:solidFill>
              <a:latin typeface="Impact" panose="020B0806030902050204" pitchFamily="34" charset="0"/>
              <a:ea typeface="헤드라인A"/>
              <a:cs typeface="헤드라인A"/>
              <a:sym typeface="헤드라인A"/>
            </a:endParaRPr>
          </a:p>
        </p:txBody>
      </p:sp>
      <p:sp>
        <p:nvSpPr>
          <p:cNvPr id="4" name="任意多边形 3"/>
          <p:cNvSpPr/>
          <p:nvPr/>
        </p:nvSpPr>
        <p:spPr>
          <a:xfrm flipV="1">
            <a:off x="2192338" y="3273080"/>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5" name="文本框 4"/>
          <p:cNvSpPr txBox="1"/>
          <p:nvPr/>
        </p:nvSpPr>
        <p:spPr>
          <a:xfrm>
            <a:off x="2625152" y="1070918"/>
            <a:ext cx="3893695" cy="18723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11500" kern="0" dirty="0">
                <a:solidFill>
                  <a:schemeClr val="bg1"/>
                </a:solidFill>
                <a:latin typeface="Impact" panose="020B0806030902050204" pitchFamily="34" charset="0"/>
                <a:ea typeface="微软雅黑" panose="020B0503020204020204" pitchFamily="34" charset="-122"/>
                <a:cs typeface="+mn-cs"/>
              </a:rPr>
              <a:t>DOTA2</a:t>
            </a:r>
            <a:endParaRPr lang="zh-CN" altLang="en-US" sz="11500" kern="0" dirty="0">
              <a:solidFill>
                <a:schemeClr val="bg1"/>
              </a:solidFill>
              <a:latin typeface="Impact" panose="020B0806030902050204" pitchFamily="34" charset="0"/>
              <a:ea typeface="微软雅黑" panose="020B0503020204020204" pitchFamily="34" charset="-122"/>
              <a:cs typeface="+mn-cs"/>
            </a:endParaRPr>
          </a:p>
        </p:txBody>
      </p:sp>
      <p:sp>
        <p:nvSpPr>
          <p:cNvPr id="8" name="椭圆 7"/>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椭圆 43"/>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5" name="椭圆 44"/>
          <p:cNvSpPr/>
          <p:nvPr/>
        </p:nvSpPr>
        <p:spPr>
          <a:xfrm>
            <a:off x="4235450" y="4298950"/>
            <a:ext cx="61913"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00"/>
                                  </p:stCondLst>
                                  <p:childTnLst>
                                    <p:set>
                                      <p:cBhvr>
                                        <p:cTn id="10" dur="1" fill="hold">
                                          <p:stCondLst>
                                            <p:cond delay="0"/>
                                          </p:stCondLst>
                                        </p:cTn>
                                        <p:tgtEl>
                                          <p:spTgt spid="63"/>
                                        </p:tgtEl>
                                        <p:attrNameLst>
                                          <p:attrName>style.visibility</p:attrName>
                                        </p:attrNameLst>
                                      </p:cBhvr>
                                      <p:to>
                                        <p:strVal val="visible"/>
                                      </p:to>
                                    </p:set>
                                    <p:anim calcmode="lin" valueType="num">
                                      <p:cBhvr>
                                        <p:cTn id="11" dur="1500" fill="hold"/>
                                        <p:tgtEl>
                                          <p:spTgt spid="63"/>
                                        </p:tgtEl>
                                        <p:attrNameLst>
                                          <p:attrName>ppt_w</p:attrName>
                                        </p:attrNameLst>
                                      </p:cBhvr>
                                      <p:tavLst>
                                        <p:tav tm="0">
                                          <p:val>
                                            <p:fltVal val="0"/>
                                          </p:val>
                                        </p:tav>
                                        <p:tav tm="100000">
                                          <p:val>
                                            <p:strVal val="#ppt_w"/>
                                          </p:val>
                                        </p:tav>
                                      </p:tavLst>
                                    </p:anim>
                                    <p:anim calcmode="lin" valueType="num">
                                      <p:cBhvr>
                                        <p:cTn id="12" dur="1500" fill="hold"/>
                                        <p:tgtEl>
                                          <p:spTgt spid="6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400"/>
                                  </p:stCondLst>
                                  <p:childTnLst>
                                    <p:set>
                                      <p:cBhvr>
                                        <p:cTn id="14" dur="1" fill="hold">
                                          <p:stCondLst>
                                            <p:cond delay="0"/>
                                          </p:stCondLst>
                                        </p:cTn>
                                        <p:tgtEl>
                                          <p:spTgt spid="64"/>
                                        </p:tgtEl>
                                        <p:attrNameLst>
                                          <p:attrName>style.visibility</p:attrName>
                                        </p:attrNameLst>
                                      </p:cBhvr>
                                      <p:to>
                                        <p:strVal val="visible"/>
                                      </p:to>
                                    </p:set>
                                    <p:anim calcmode="lin" valueType="num">
                                      <p:cBhvr>
                                        <p:cTn id="15" dur="1500" fill="hold"/>
                                        <p:tgtEl>
                                          <p:spTgt spid="64"/>
                                        </p:tgtEl>
                                        <p:attrNameLst>
                                          <p:attrName>ppt_w</p:attrName>
                                        </p:attrNameLst>
                                      </p:cBhvr>
                                      <p:tavLst>
                                        <p:tav tm="0">
                                          <p:val>
                                            <p:fltVal val="0"/>
                                          </p:val>
                                        </p:tav>
                                        <p:tav tm="100000">
                                          <p:val>
                                            <p:strVal val="#ppt_w"/>
                                          </p:val>
                                        </p:tav>
                                      </p:tavLst>
                                    </p:anim>
                                    <p:anim calcmode="lin" valueType="num">
                                      <p:cBhvr>
                                        <p:cTn id="16" dur="1500" fill="hold"/>
                                        <p:tgtEl>
                                          <p:spTgt spid="64"/>
                                        </p:tgtEl>
                                        <p:attrNameLst>
                                          <p:attrName>ppt_h</p:attrName>
                                        </p:attrNameLst>
                                      </p:cBhvr>
                                      <p:tavLst>
                                        <p:tav tm="0">
                                          <p:val>
                                            <p:strVal val="#ppt_h"/>
                                          </p:val>
                                        </p:tav>
                                        <p:tav tm="100000">
                                          <p:val>
                                            <p:strVal val="#ppt_h"/>
                                          </p:val>
                                        </p:tav>
                                      </p:tavLst>
                                    </p:anim>
                                  </p:childTnLst>
                                </p:cTn>
                              </p:par>
                              <p:par>
                                <p:cTn id="17" presetID="53" presetClass="entr" presetSubtype="16" fill="hold" nodeType="withEffect">
                                  <p:stCondLst>
                                    <p:cond delay="70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Effect transition="in" filter="fade">
                                      <p:cBhvr>
                                        <p:cTn id="21" dur="750"/>
                                        <p:tgtEl>
                                          <p:spTgt spid="7"/>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750" fill="hold"/>
                                        <p:tgtEl>
                                          <p:spTgt spid="5"/>
                                        </p:tgtEl>
                                        <p:attrNameLst>
                                          <p:attrName>ppt_w</p:attrName>
                                        </p:attrNameLst>
                                      </p:cBhvr>
                                      <p:tavLst>
                                        <p:tav tm="0">
                                          <p:val>
                                            <p:fltVal val="0"/>
                                          </p:val>
                                        </p:tav>
                                        <p:tav tm="100000">
                                          <p:val>
                                            <p:strVal val="#ppt_w"/>
                                          </p:val>
                                        </p:tav>
                                      </p:tavLst>
                                    </p:anim>
                                    <p:anim calcmode="lin" valueType="num">
                                      <p:cBhvr>
                                        <p:cTn id="25" dur="750" fill="hold"/>
                                        <p:tgtEl>
                                          <p:spTgt spid="5"/>
                                        </p:tgtEl>
                                        <p:attrNameLst>
                                          <p:attrName>ppt_h</p:attrName>
                                        </p:attrNameLst>
                                      </p:cBhvr>
                                      <p:tavLst>
                                        <p:tav tm="0">
                                          <p:val>
                                            <p:fltVal val="0"/>
                                          </p:val>
                                        </p:tav>
                                        <p:tav tm="100000">
                                          <p:val>
                                            <p:strVal val="#ppt_h"/>
                                          </p:val>
                                        </p:tav>
                                      </p:tavLst>
                                    </p:anim>
                                    <p:animEffect transition="in" filter="fade">
                                      <p:cBhvr>
                                        <p:cTn id="26" dur="750"/>
                                        <p:tgtEl>
                                          <p:spTgt spid="5"/>
                                        </p:tgtEl>
                                      </p:cBhvr>
                                    </p:animEffect>
                                  </p:childTnLst>
                                </p:cTn>
                              </p:par>
                              <p:par>
                                <p:cTn id="27" presetID="25" presetClass="entr" presetSubtype="0" fill="hold" grpId="0" nodeType="withEffect">
                                  <p:stCondLst>
                                    <p:cond delay="1600"/>
                                  </p:stCondLst>
                                  <p:childTnLst>
                                    <p:set>
                                      <p:cBhvr>
                                        <p:cTn id="28" dur="1" fill="hold">
                                          <p:stCondLst>
                                            <p:cond delay="0"/>
                                          </p:stCondLst>
                                        </p:cTn>
                                        <p:tgtEl>
                                          <p:spTgt spid="44"/>
                                        </p:tgtEl>
                                        <p:attrNameLst>
                                          <p:attrName>style.visibility</p:attrName>
                                        </p:attrNameLst>
                                      </p:cBhvr>
                                      <p:to>
                                        <p:strVal val="visible"/>
                                      </p:to>
                                    </p:set>
                                    <p:anim calcmode="lin" valueType="num">
                                      <p:cBhvr>
                                        <p:cTn id="29" dur="375"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30" dur="375"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31" dur="375" accel="50000" fill="hold">
                                          <p:stCondLst>
                                            <p:cond delay="375"/>
                                          </p:stCondLst>
                                        </p:cTn>
                                        <p:tgtEl>
                                          <p:spTgt spid="44"/>
                                        </p:tgtEl>
                                        <p:attrNameLst>
                                          <p:attrName>ppt_w</p:attrName>
                                        </p:attrNameLst>
                                      </p:cBhvr>
                                      <p:tavLst>
                                        <p:tav tm="0">
                                          <p:val>
                                            <p:strVal val="#ppt_w*.05"/>
                                          </p:val>
                                        </p:tav>
                                        <p:tav tm="100000">
                                          <p:val>
                                            <p:strVal val="#ppt_w"/>
                                          </p:val>
                                        </p:tav>
                                      </p:tavLst>
                                    </p:anim>
                                    <p:anim calcmode="lin" valueType="num">
                                      <p:cBhvr>
                                        <p:cTn id="32" dur="750" fill="hold"/>
                                        <p:tgtEl>
                                          <p:spTgt spid="44"/>
                                        </p:tgtEl>
                                        <p:attrNameLst>
                                          <p:attrName>ppt_h</p:attrName>
                                        </p:attrNameLst>
                                      </p:cBhvr>
                                      <p:tavLst>
                                        <p:tav tm="0">
                                          <p:val>
                                            <p:strVal val="#ppt_h"/>
                                          </p:val>
                                        </p:tav>
                                        <p:tav tm="100000">
                                          <p:val>
                                            <p:strVal val="#ppt_h"/>
                                          </p:val>
                                        </p:tav>
                                      </p:tavLst>
                                    </p:anim>
                                    <p:anim calcmode="lin" valueType="num">
                                      <p:cBhvr>
                                        <p:cTn id="33" dur="375"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34" dur="375"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35" dur="375" accel="50000" fill="hold">
                                          <p:stCondLst>
                                            <p:cond delay="375"/>
                                          </p:stCondLst>
                                        </p:cTn>
                                        <p:tgtEl>
                                          <p:spTgt spid="44"/>
                                        </p:tgtEl>
                                        <p:attrNameLst>
                                          <p:attrName>ppt_y</p:attrName>
                                        </p:attrNameLst>
                                      </p:cBhvr>
                                      <p:tavLst>
                                        <p:tav tm="0">
                                          <p:val>
                                            <p:strVal val="#ppt_y+.1"/>
                                          </p:val>
                                        </p:tav>
                                        <p:tav tm="100000">
                                          <p:val>
                                            <p:strVal val="#ppt_y"/>
                                          </p:val>
                                        </p:tav>
                                      </p:tavLst>
                                    </p:anim>
                                    <p:animEffect transition="in" filter="fade">
                                      <p:cBhvr>
                                        <p:cTn id="36" dur="750" decel="50000">
                                          <p:stCondLst>
                                            <p:cond delay="0"/>
                                          </p:stCondLst>
                                        </p:cTn>
                                        <p:tgtEl>
                                          <p:spTgt spid="44"/>
                                        </p:tgtEl>
                                      </p:cBhvr>
                                    </p:animEffect>
                                  </p:childTnLst>
                                </p:cTn>
                              </p:par>
                              <p:par>
                                <p:cTn id="37" presetID="25" presetClass="entr" presetSubtype="0" fill="hold" grpId="0" nodeType="withEffect">
                                  <p:stCondLst>
                                    <p:cond delay="1900"/>
                                  </p:stCondLst>
                                  <p:childTnLst>
                                    <p:set>
                                      <p:cBhvr>
                                        <p:cTn id="38" dur="1" fill="hold">
                                          <p:stCondLst>
                                            <p:cond delay="0"/>
                                          </p:stCondLst>
                                        </p:cTn>
                                        <p:tgtEl>
                                          <p:spTgt spid="8"/>
                                        </p:tgtEl>
                                        <p:attrNameLst>
                                          <p:attrName>style.visibility</p:attrName>
                                        </p:attrNameLst>
                                      </p:cBhvr>
                                      <p:to>
                                        <p:strVal val="visible"/>
                                      </p:to>
                                    </p:set>
                                    <p:anim calcmode="lin" valueType="num">
                                      <p:cBhvr>
                                        <p:cTn id="39" dur="375"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0" dur="375"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1" dur="375" accel="50000" fill="hold">
                                          <p:stCondLst>
                                            <p:cond delay="375"/>
                                          </p:stCondLst>
                                        </p:cTn>
                                        <p:tgtEl>
                                          <p:spTgt spid="8"/>
                                        </p:tgtEl>
                                        <p:attrNameLst>
                                          <p:attrName>ppt_w</p:attrName>
                                        </p:attrNameLst>
                                      </p:cBhvr>
                                      <p:tavLst>
                                        <p:tav tm="0">
                                          <p:val>
                                            <p:strVal val="#ppt_w*.05"/>
                                          </p:val>
                                        </p:tav>
                                        <p:tav tm="100000">
                                          <p:val>
                                            <p:strVal val="#ppt_w"/>
                                          </p:val>
                                        </p:tav>
                                      </p:tavLst>
                                    </p:anim>
                                    <p:anim calcmode="lin" valueType="num">
                                      <p:cBhvr>
                                        <p:cTn id="42" dur="750" fill="hold"/>
                                        <p:tgtEl>
                                          <p:spTgt spid="8"/>
                                        </p:tgtEl>
                                        <p:attrNameLst>
                                          <p:attrName>ppt_h</p:attrName>
                                        </p:attrNameLst>
                                      </p:cBhvr>
                                      <p:tavLst>
                                        <p:tav tm="0">
                                          <p:val>
                                            <p:strVal val="#ppt_h"/>
                                          </p:val>
                                        </p:tav>
                                        <p:tav tm="100000">
                                          <p:val>
                                            <p:strVal val="#ppt_h"/>
                                          </p:val>
                                        </p:tav>
                                      </p:tavLst>
                                    </p:anim>
                                    <p:anim calcmode="lin" valueType="num">
                                      <p:cBhvr>
                                        <p:cTn id="43" dur="375"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4" dur="375"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5" dur="375" accel="50000" fill="hold">
                                          <p:stCondLst>
                                            <p:cond delay="375"/>
                                          </p:stCondLst>
                                        </p:cTn>
                                        <p:tgtEl>
                                          <p:spTgt spid="8"/>
                                        </p:tgtEl>
                                        <p:attrNameLst>
                                          <p:attrName>ppt_y</p:attrName>
                                        </p:attrNameLst>
                                      </p:cBhvr>
                                      <p:tavLst>
                                        <p:tav tm="0">
                                          <p:val>
                                            <p:strVal val="#ppt_y+.1"/>
                                          </p:val>
                                        </p:tav>
                                        <p:tav tm="100000">
                                          <p:val>
                                            <p:strVal val="#ppt_y"/>
                                          </p:val>
                                        </p:tav>
                                      </p:tavLst>
                                    </p:anim>
                                    <p:animEffect transition="in" filter="fade">
                                      <p:cBhvr>
                                        <p:cTn id="46" dur="750" decel="50000">
                                          <p:stCondLst>
                                            <p:cond delay="0"/>
                                          </p:stCondLst>
                                        </p:cTn>
                                        <p:tgtEl>
                                          <p:spTgt spid="8"/>
                                        </p:tgtEl>
                                      </p:cBhvr>
                                    </p:animEffect>
                                  </p:childTnLst>
                                </p:cTn>
                              </p:par>
                              <p:par>
                                <p:cTn id="47" presetID="25" presetClass="entr" presetSubtype="0" fill="hold" grpId="0" nodeType="withEffect">
                                  <p:stCondLst>
                                    <p:cond delay="2100"/>
                                  </p:stCondLst>
                                  <p:childTnLst>
                                    <p:set>
                                      <p:cBhvr>
                                        <p:cTn id="48" dur="1" fill="hold">
                                          <p:stCondLst>
                                            <p:cond delay="0"/>
                                          </p:stCondLst>
                                        </p:cTn>
                                        <p:tgtEl>
                                          <p:spTgt spid="45"/>
                                        </p:tgtEl>
                                        <p:attrNameLst>
                                          <p:attrName>style.visibility</p:attrName>
                                        </p:attrNameLst>
                                      </p:cBhvr>
                                      <p:to>
                                        <p:strVal val="visible"/>
                                      </p:to>
                                    </p:set>
                                    <p:anim calcmode="lin" valueType="num">
                                      <p:cBhvr>
                                        <p:cTn id="49" dur="375"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0" dur="375"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1" dur="375" accel="50000" fill="hold">
                                          <p:stCondLst>
                                            <p:cond delay="375"/>
                                          </p:stCondLst>
                                        </p:cTn>
                                        <p:tgtEl>
                                          <p:spTgt spid="45"/>
                                        </p:tgtEl>
                                        <p:attrNameLst>
                                          <p:attrName>ppt_w</p:attrName>
                                        </p:attrNameLst>
                                      </p:cBhvr>
                                      <p:tavLst>
                                        <p:tav tm="0">
                                          <p:val>
                                            <p:strVal val="#ppt_w*.05"/>
                                          </p:val>
                                        </p:tav>
                                        <p:tav tm="100000">
                                          <p:val>
                                            <p:strVal val="#ppt_w"/>
                                          </p:val>
                                        </p:tav>
                                      </p:tavLst>
                                    </p:anim>
                                    <p:anim calcmode="lin" valueType="num">
                                      <p:cBhvr>
                                        <p:cTn id="52" dur="750" fill="hold"/>
                                        <p:tgtEl>
                                          <p:spTgt spid="45"/>
                                        </p:tgtEl>
                                        <p:attrNameLst>
                                          <p:attrName>ppt_h</p:attrName>
                                        </p:attrNameLst>
                                      </p:cBhvr>
                                      <p:tavLst>
                                        <p:tav tm="0">
                                          <p:val>
                                            <p:strVal val="#ppt_h"/>
                                          </p:val>
                                        </p:tav>
                                        <p:tav tm="100000">
                                          <p:val>
                                            <p:strVal val="#ppt_h"/>
                                          </p:val>
                                        </p:tav>
                                      </p:tavLst>
                                    </p:anim>
                                    <p:anim calcmode="lin" valueType="num">
                                      <p:cBhvr>
                                        <p:cTn id="53" dur="375"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4" dur="375"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5" dur="375" accel="50000" fill="hold">
                                          <p:stCondLst>
                                            <p:cond delay="375"/>
                                          </p:stCondLst>
                                        </p:cTn>
                                        <p:tgtEl>
                                          <p:spTgt spid="45"/>
                                        </p:tgtEl>
                                        <p:attrNameLst>
                                          <p:attrName>ppt_y</p:attrName>
                                        </p:attrNameLst>
                                      </p:cBhvr>
                                      <p:tavLst>
                                        <p:tav tm="0">
                                          <p:val>
                                            <p:strVal val="#ppt_y+.1"/>
                                          </p:val>
                                        </p:tav>
                                        <p:tav tm="100000">
                                          <p:val>
                                            <p:strVal val="#ppt_y"/>
                                          </p:val>
                                        </p:tav>
                                      </p:tavLst>
                                    </p:anim>
                                    <p:animEffect transition="in" filter="fade">
                                      <p:cBhvr>
                                        <p:cTn id="56" dur="750" decel="50000">
                                          <p:stCondLst>
                                            <p:cond delay="0"/>
                                          </p:stCondLst>
                                        </p:cTn>
                                        <p:tgtEl>
                                          <p:spTgt spid="45"/>
                                        </p:tgtEl>
                                      </p:cBhvr>
                                    </p:animEffect>
                                  </p:childTnLst>
                                </p:cTn>
                              </p:par>
                              <p:par>
                                <p:cTn id="57" presetID="16" presetClass="entr" presetSubtype="21" fill="hold" nodeType="withEffect">
                                  <p:stCondLst>
                                    <p:cond delay="2100"/>
                                  </p:stCondLst>
                                  <p:childTnLst>
                                    <p:set>
                                      <p:cBhvr>
                                        <p:cTn id="58" dur="1" fill="hold">
                                          <p:stCondLst>
                                            <p:cond delay="0"/>
                                          </p:stCondLst>
                                        </p:cTn>
                                        <p:tgtEl>
                                          <p:spTgt spid="4"/>
                                        </p:tgtEl>
                                        <p:attrNameLst>
                                          <p:attrName>style.visibility</p:attrName>
                                        </p:attrNameLst>
                                      </p:cBhvr>
                                      <p:to>
                                        <p:strVal val="visible"/>
                                      </p:to>
                                    </p:set>
                                    <p:animEffect transition="in" filter="barn(inVertical)">
                                      <p:cBhvr>
                                        <p:cTn id="59" dur="750"/>
                                        <p:tgtEl>
                                          <p:spTgt spid="4"/>
                                        </p:tgtEl>
                                      </p:cBhvr>
                                    </p:animEffect>
                                  </p:childTnLst>
                                </p:cTn>
                              </p:par>
                              <p:par>
                                <p:cTn id="60" presetID="2" presetClass="entr" presetSubtype="2" fill="hold" grpId="0" nodeType="withEffect">
                                  <p:stCondLst>
                                    <p:cond delay="210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750" fill="hold"/>
                                        <p:tgtEl>
                                          <p:spTgt spid="76"/>
                                        </p:tgtEl>
                                        <p:attrNameLst>
                                          <p:attrName>ppt_x</p:attrName>
                                        </p:attrNameLst>
                                      </p:cBhvr>
                                      <p:tavLst>
                                        <p:tav tm="0">
                                          <p:val>
                                            <p:strVal val="1+#ppt_w/2"/>
                                          </p:val>
                                        </p:tav>
                                        <p:tav tm="100000">
                                          <p:val>
                                            <p:strVal val="#ppt_x"/>
                                          </p:val>
                                        </p:tav>
                                      </p:tavLst>
                                    </p:anim>
                                    <p:anim calcmode="lin" valueType="num">
                                      <p:cBhvr additive="base">
                                        <p:cTn id="63" dur="750" fill="hold"/>
                                        <p:tgtEl>
                                          <p:spTgt spid="76"/>
                                        </p:tgtEl>
                                        <p:attrNameLst>
                                          <p:attrName>ppt_y</p:attrName>
                                        </p:attrNameLst>
                                      </p:cBhvr>
                                      <p:tavLst>
                                        <p:tav tm="0">
                                          <p:val>
                                            <p:strVal val="#ppt_y"/>
                                          </p:val>
                                        </p:tav>
                                        <p:tav tm="100000">
                                          <p:val>
                                            <p:strVal val="#ppt_y"/>
                                          </p:val>
                                        </p:tav>
                                      </p:tavLst>
                                    </p:anim>
                                  </p:childTnLst>
                                </p:cTn>
                              </p:par>
                              <p:par>
                                <p:cTn id="64" presetID="53" presetClass="entr" presetSubtype="16" fill="hold" grpId="0" nodeType="withEffect">
                                  <p:stCondLst>
                                    <p:cond delay="1900"/>
                                  </p:stCondLst>
                                  <p:childTnLst>
                                    <p:set>
                                      <p:cBhvr>
                                        <p:cTn id="65" dur="1" fill="hold">
                                          <p:stCondLst>
                                            <p:cond delay="0"/>
                                          </p:stCondLst>
                                        </p:cTn>
                                        <p:tgtEl>
                                          <p:spTgt spid="40"/>
                                        </p:tgtEl>
                                        <p:attrNameLst>
                                          <p:attrName>style.visibility</p:attrName>
                                        </p:attrNameLst>
                                      </p:cBhvr>
                                      <p:to>
                                        <p:strVal val="visible"/>
                                      </p:to>
                                    </p:set>
                                    <p:anim calcmode="lin" valueType="num">
                                      <p:cBhvr>
                                        <p:cTn id="66" dur="750" fill="hold"/>
                                        <p:tgtEl>
                                          <p:spTgt spid="40"/>
                                        </p:tgtEl>
                                        <p:attrNameLst>
                                          <p:attrName>ppt_w</p:attrName>
                                        </p:attrNameLst>
                                      </p:cBhvr>
                                      <p:tavLst>
                                        <p:tav tm="0">
                                          <p:val>
                                            <p:fltVal val="0"/>
                                          </p:val>
                                        </p:tav>
                                        <p:tav tm="100000">
                                          <p:val>
                                            <p:strVal val="#ppt_w"/>
                                          </p:val>
                                        </p:tav>
                                      </p:tavLst>
                                    </p:anim>
                                    <p:anim calcmode="lin" valueType="num">
                                      <p:cBhvr>
                                        <p:cTn id="67" dur="750" fill="hold"/>
                                        <p:tgtEl>
                                          <p:spTgt spid="40"/>
                                        </p:tgtEl>
                                        <p:attrNameLst>
                                          <p:attrName>ppt_h</p:attrName>
                                        </p:attrNameLst>
                                      </p:cBhvr>
                                      <p:tavLst>
                                        <p:tav tm="0">
                                          <p:val>
                                            <p:fltVal val="0"/>
                                          </p:val>
                                        </p:tav>
                                        <p:tav tm="100000">
                                          <p:val>
                                            <p:strVal val="#ppt_h"/>
                                          </p:val>
                                        </p:tav>
                                      </p:tavLst>
                                    </p:anim>
                                    <p:animEffect transition="in" filter="fade">
                                      <p:cBhvr>
                                        <p:cTn id="6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0" grpId="0" animBg="1"/>
      <p:bldP spid="5" grpId="0" bldLvl="0" animBg="1"/>
      <p:bldP spid="8"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26132" y="1695725"/>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ln>
          <a:effectLst>
            <a:glow>
              <a:srgbClr val="00B0F0"/>
            </a:glow>
          </a:effectLst>
        </p:spPr>
        <p:txBody>
          <a:bodyPr vert="horz" wrap="square" lIns="91440" tIns="45720" rIns="91440" bIns="45720" numCol="1" anchor="t" anchorCtr="0" compatLnSpc="1"/>
          <a:lstStyle/>
          <a:p>
            <a:endParaRPr lang="zh-CN" altLang="en-US"/>
          </a:p>
        </p:txBody>
      </p:sp>
      <p:sp>
        <p:nvSpPr>
          <p:cNvPr id="3" name="TextBox 2"/>
          <p:cNvSpPr txBox="1"/>
          <p:nvPr/>
        </p:nvSpPr>
        <p:spPr>
          <a:xfrm>
            <a:off x="377175" y="2116603"/>
            <a:ext cx="117771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b="1" dirty="0">
                <a:latin typeface="Times New Roman" panose="02020603050405020304" pitchFamily="18" charset="0"/>
                <a:cs typeface="Times New Roman" panose="02020603050405020304" pitchFamily="18" charset="0"/>
              </a:rPr>
              <a:t>Teams</a:t>
            </a:r>
            <a:endParaRPr lang="en-US" altLang="zh-CN" sz="1600" b="1" dirty="0">
              <a:latin typeface="Times New Roman" panose="02020603050405020304" pitchFamily="18" charset="0"/>
              <a:cs typeface="Times New Roman" panose="02020603050405020304" pitchFamily="18" charset="0"/>
            </a:endParaRPr>
          </a:p>
          <a:p>
            <a:pPr algn="ctr"/>
            <a:r>
              <a:rPr lang="en-US" altLang="zh-CN" sz="1600" b="1" dirty="0">
                <a:latin typeface="Times New Roman" panose="02020603050405020304" pitchFamily="18" charset="0"/>
                <a:cs typeface="Times New Roman" panose="02020603050405020304" pitchFamily="18" charset="0"/>
              </a:rPr>
              <a:t>Visualization</a:t>
            </a:r>
            <a:endParaRPr lang="zh-CN" altLang="en-US" sz="1600" b="1" dirty="0">
              <a:latin typeface="Times New Roman" panose="02020603050405020304" pitchFamily="18" charset="0"/>
              <a:cs typeface="Times New Roman" panose="02020603050405020304" pitchFamily="18" charset="0"/>
            </a:endParaRPr>
          </a:p>
        </p:txBody>
      </p:sp>
      <p:sp>
        <p:nvSpPr>
          <p:cNvPr id="5" name="Freeform 5"/>
          <p:cNvSpPr/>
          <p:nvPr/>
        </p:nvSpPr>
        <p:spPr bwMode="auto">
          <a:xfrm>
            <a:off x="1773637" y="345744"/>
            <a:ext cx="411843" cy="403416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lstStyle/>
          <a:p>
            <a:endParaRPr lang="zh-CN" altLang="en-US"/>
          </a:p>
        </p:txBody>
      </p:sp>
      <p:grpSp>
        <p:nvGrpSpPr>
          <p:cNvPr id="4" name="组合 3"/>
          <p:cNvGrpSpPr/>
          <p:nvPr/>
        </p:nvGrpSpPr>
        <p:grpSpPr>
          <a:xfrm>
            <a:off x="2253188" y="103761"/>
            <a:ext cx="6727975" cy="4276398"/>
            <a:chOff x="2253188" y="103761"/>
            <a:chExt cx="6727975" cy="4276398"/>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2788" y="3523359"/>
              <a:ext cx="856548" cy="856548"/>
            </a:xfrm>
            <a:prstGeom prst="rect">
              <a:avLst/>
            </a:prstGeom>
          </p:spPr>
        </p:pic>
        <p:graphicFrame>
          <p:nvGraphicFramePr>
            <p:cNvPr id="10" name="图表 9"/>
            <p:cNvGraphicFramePr/>
            <p:nvPr/>
          </p:nvGraphicFramePr>
          <p:xfrm>
            <a:off x="2253188" y="103761"/>
            <a:ext cx="6727975" cy="3502192"/>
          </p:xfrm>
          <a:graphic>
            <a:graphicData uri="http://schemas.openxmlformats.org/drawingml/2006/chart">
              <c:chart xmlns:c="http://schemas.openxmlformats.org/drawingml/2006/chart" xmlns:r="http://schemas.openxmlformats.org/officeDocument/2006/relationships" r:id="rId1"/>
            </a:graphicData>
          </a:graphic>
        </p:graphicFrame>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0862" y="3523359"/>
              <a:ext cx="950882" cy="856800"/>
            </a:xfrm>
            <a:prstGeom prst="rect">
              <a:avLst/>
            </a:prstGeom>
          </p:spPr>
        </p:pic>
        <p:pic>
          <p:nvPicPr>
            <p:cNvPr id="20" name="图片 19"/>
            <p:cNvPicPr/>
            <p:nvPr/>
          </p:nvPicPr>
          <p:blipFill>
            <a:blip r:embed="rId4" cstate="print">
              <a:extLst>
                <a:ext uri="{28A0092B-C50C-407E-A947-70E740481C1C}">
                  <a14:useLocalDpi xmlns:a14="http://schemas.microsoft.com/office/drawing/2010/main" val="0"/>
                </a:ext>
              </a:extLst>
            </a:blip>
            <a:stretch>
              <a:fillRect/>
            </a:stretch>
          </p:blipFill>
          <p:spPr>
            <a:xfrm>
              <a:off x="4847089" y="3523359"/>
              <a:ext cx="856800" cy="856800"/>
            </a:xfrm>
            <a:prstGeom prst="rect">
              <a:avLst/>
            </a:prstGeom>
          </p:spPr>
        </p:pic>
        <p:pic>
          <p:nvPicPr>
            <p:cNvPr id="24" name="图片 23"/>
            <p:cNvPicPr/>
            <p:nvPr/>
          </p:nvPicPr>
          <p:blipFill>
            <a:blip r:embed="rId5" cstate="print">
              <a:extLst>
                <a:ext uri="{28A0092B-C50C-407E-A947-70E740481C1C}">
                  <a14:useLocalDpi xmlns:a14="http://schemas.microsoft.com/office/drawing/2010/main" val="0"/>
                </a:ext>
              </a:extLst>
            </a:blip>
            <a:stretch>
              <a:fillRect/>
            </a:stretch>
          </p:blipFill>
          <p:spPr>
            <a:xfrm>
              <a:off x="5944681" y="3523107"/>
              <a:ext cx="856800" cy="856800"/>
            </a:xfrm>
            <a:prstGeom prst="rect">
              <a:avLst/>
            </a:prstGeom>
          </p:spPr>
        </p:pic>
        <p:pic>
          <p:nvPicPr>
            <p:cNvPr id="27" name="图片 26"/>
            <p:cNvPicPr/>
            <p:nvPr/>
          </p:nvPicPr>
          <p:blipFill>
            <a:blip r:embed="rId6" cstate="print">
              <a:extLst>
                <a:ext uri="{28A0092B-C50C-407E-A947-70E740481C1C}">
                  <a14:useLocalDpi xmlns:a14="http://schemas.microsoft.com/office/drawing/2010/main" val="0"/>
                </a:ext>
              </a:extLst>
            </a:blip>
            <a:stretch>
              <a:fillRect/>
            </a:stretch>
          </p:blipFill>
          <p:spPr>
            <a:xfrm>
              <a:off x="7079234" y="3523107"/>
              <a:ext cx="856800" cy="856800"/>
            </a:xfrm>
            <a:prstGeom prst="rect">
              <a:avLst/>
            </a:prstGeom>
          </p:spPr>
        </p:pic>
      </p:grpSp>
      <p:sp>
        <p:nvSpPr>
          <p:cNvPr id="28" name="文本框 27"/>
          <p:cNvSpPr txBox="1"/>
          <p:nvPr/>
        </p:nvSpPr>
        <p:spPr>
          <a:xfrm>
            <a:off x="2520862" y="4475482"/>
            <a:ext cx="5124340" cy="53347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hangingPunct="0">
              <a:lnSpc>
                <a:spcPct val="100000"/>
              </a:lnSpc>
              <a:spcBef>
                <a:spcPts val="0"/>
              </a:spcBef>
              <a:spcAft>
                <a:spcPts val="0"/>
              </a:spcAft>
              <a:buClrTx/>
              <a:buSzTx/>
              <a:buFontTx/>
              <a:buNone/>
            </a:pPr>
            <a:r>
              <a:rPr lang="en-US" altLang="zh-CN" sz="1400" dirty="0">
                <a:solidFill>
                  <a:schemeClr val="bg1"/>
                </a:solidFill>
                <a:latin typeface="Times New Roman" panose="02020603050405020304" pitchFamily="18" charset="0"/>
                <a:ea typeface="+mn-ea"/>
                <a:cs typeface="Times New Roman" panose="02020603050405020304" pitchFamily="18" charset="0"/>
              </a:rPr>
              <a:t>P.s. The total games counted in two fractions are different for each team, that is why the win ratio is not 100%.</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ppt_w</p:attrName>
                                        </p:attrNameLst>
                                      </p:cBhvr>
                                      <p:tavLst>
                                        <p:tav tm="0" fmla="#ppt_w*sin(2.5*pi*$)">
                                          <p:val>
                                            <p:fltVal val="0"/>
                                          </p:val>
                                        </p:tav>
                                        <p:tav tm="100000">
                                          <p:val>
                                            <p:fltVal val="1"/>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randombar(horizontal)">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26131" y="1904649"/>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ln>
          <a:effectLst>
            <a:glow>
              <a:srgbClr val="00B0F0"/>
            </a:glow>
          </a:effectLst>
        </p:spPr>
        <p:txBody>
          <a:bodyPr vert="horz" wrap="square" lIns="91440" tIns="45720" rIns="91440" bIns="45720" numCol="1" anchor="t" anchorCtr="0" compatLnSpc="1"/>
          <a:lstStyle/>
          <a:p>
            <a:endParaRPr lang="zh-CN" altLang="en-US"/>
          </a:p>
        </p:txBody>
      </p:sp>
      <p:sp>
        <p:nvSpPr>
          <p:cNvPr id="3" name="TextBox 2"/>
          <p:cNvSpPr txBox="1"/>
          <p:nvPr/>
        </p:nvSpPr>
        <p:spPr>
          <a:xfrm>
            <a:off x="377174" y="2325527"/>
            <a:ext cx="117771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b="1" dirty="0">
                <a:latin typeface="Times New Roman" panose="02020603050405020304" pitchFamily="18" charset="0"/>
                <a:cs typeface="Times New Roman" panose="02020603050405020304" pitchFamily="18" charset="0"/>
              </a:rPr>
              <a:t>Coding +</a:t>
            </a:r>
            <a:endParaRPr lang="en-US" altLang="zh-CN" sz="1600" b="1" dirty="0">
              <a:latin typeface="Times New Roman" panose="02020603050405020304" pitchFamily="18" charset="0"/>
              <a:cs typeface="Times New Roman" panose="02020603050405020304" pitchFamily="18" charset="0"/>
            </a:endParaRPr>
          </a:p>
          <a:p>
            <a:pPr algn="ctr"/>
            <a:r>
              <a:rPr lang="en-US" altLang="zh-CN" sz="1600" b="1" dirty="0">
                <a:latin typeface="Times New Roman" panose="02020603050405020304" pitchFamily="18" charset="0"/>
                <a:cs typeface="Times New Roman" panose="02020603050405020304" pitchFamily="18" charset="0"/>
              </a:rPr>
              <a:t>Visualization</a:t>
            </a:r>
            <a:endParaRPr lang="zh-CN" altLang="en-US" sz="1600" b="1" dirty="0">
              <a:latin typeface="Times New Roman" panose="02020603050405020304" pitchFamily="18" charset="0"/>
              <a:cs typeface="Times New Roman" panose="02020603050405020304" pitchFamily="18" charset="0"/>
            </a:endParaRPr>
          </a:p>
        </p:txBody>
      </p:sp>
      <p:sp>
        <p:nvSpPr>
          <p:cNvPr id="5" name="Freeform 5"/>
          <p:cNvSpPr/>
          <p:nvPr/>
        </p:nvSpPr>
        <p:spPr bwMode="auto">
          <a:xfrm>
            <a:off x="1799800" y="554668"/>
            <a:ext cx="411843" cy="403416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5457" y="2561684"/>
            <a:ext cx="2932943" cy="2581816"/>
          </a:xfrm>
          <a:prstGeom prst="rect">
            <a:avLst/>
          </a:prstGeom>
        </p:spPr>
      </p:pic>
      <p:pic>
        <p:nvPicPr>
          <p:cNvPr id="4" name="图片 3" descr="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100" y="139700"/>
            <a:ext cx="5448300" cy="647700"/>
          </a:xfrm>
          <a:prstGeom prst="rect">
            <a:avLst/>
          </a:prstGeom>
        </p:spPr>
      </p:pic>
      <p:pic>
        <p:nvPicPr>
          <p:cNvPr id="8" name="图片 7" descr="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6394" y="931592"/>
            <a:ext cx="5477711" cy="148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ppt_w</p:attrName>
                                        </p:attrNameLst>
                                      </p:cBhvr>
                                      <p:tavLst>
                                        <p:tav tm="0" fmla="#ppt_w*sin(2.5*pi*$)">
                                          <p:val>
                                            <p:fltVal val="0"/>
                                          </p:val>
                                        </p:tav>
                                        <p:tav tm="100000">
                                          <p:val>
                                            <p:fltVal val="1"/>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7657" name="Group 107"/>
          <p:cNvGrpSpPr/>
          <p:nvPr/>
        </p:nvGrpSpPr>
        <p:grpSpPr bwMode="auto">
          <a:xfrm>
            <a:off x="3370265" y="1728788"/>
            <a:ext cx="2449510" cy="2152650"/>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a:solidFill>
                    <a:srgbClr val="FFFFFF"/>
                  </a:solidFill>
                  <a:latin typeface="Impact" panose="020B0806030902050204" pitchFamily="34" charset="0"/>
                  <a:ea typeface="헤드라인A"/>
                  <a:cs typeface="헤드라인A"/>
                </a:rPr>
                <a:t>03</a:t>
              </a:r>
              <a:endParaRPr lang="en-US" altLang="zh-CN" sz="17100">
                <a:solidFill>
                  <a:srgbClr val="FFFFFF"/>
                </a:solidFill>
                <a:latin typeface="Impact" panose="020B0806030902050204" pitchFamily="34" charset="0"/>
                <a:ea typeface="헤드라인A"/>
                <a:cs typeface="헤드라인A"/>
              </a:endParaRPr>
            </a:p>
          </p:txBody>
        </p:sp>
        <p:pic>
          <p:nvPicPr>
            <p:cNvPr id="27659"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p:cNvSpPr>
            <a:spLocks noChangeArrowheads="1"/>
          </p:cNvSpPr>
          <p:nvPr/>
        </p:nvSpPr>
        <p:spPr bwMode="auto">
          <a:xfrm>
            <a:off x="3300412" y="2336612"/>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anose="020B0604020202020204" pitchFamily="34" charset="0"/>
                <a:cs typeface="Arial" panose="020B0604020202020204" pitchFamily="34" charset="0"/>
                <a:sym typeface="Arial" panose="020B0604020202020204" pitchFamily="34" charset="0"/>
              </a:rPr>
              <a:t>What and how</a:t>
            </a:r>
            <a:endParaRPr lang="zh-CN" altLang="zh-CN" sz="26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Effect transition="in" filter="fade">
                                      <p:cBhvr>
                                        <p:cTn id="19" dur="400"/>
                                        <p:tgtEl>
                                          <p:spTgt spid="19"/>
                                        </p:tgtEl>
                                      </p:cBhvr>
                                    </p:animEffect>
                                  </p:childTnLst>
                                </p:cTn>
                              </p:par>
                              <p:par>
                                <p:cTn id="20" presetID="1" presetClass="entr" presetSubtype="0" fill="hold" nodeType="withEffect">
                                  <p:stCondLst>
                                    <p:cond delay="1500"/>
                                  </p:stCondLst>
                                  <p:childTnLst>
                                    <p:set>
                                      <p:cBhvr>
                                        <p:cTn id="21" dur="1" fill="hold">
                                          <p:stCondLst>
                                            <p:cond delay="399"/>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400"/>
                                        <p:tgtEl>
                                          <p:spTgt spid="35"/>
                                        </p:tgtEl>
                                        <p:attrNameLst>
                                          <p:attrName>ppt_w</p:attrName>
                                        </p:attrNameLst>
                                      </p:cBhvr>
                                      <p:tavLst>
                                        <p:tav tm="0">
                                          <p:val>
                                            <p:strVal val="ppt_w"/>
                                          </p:val>
                                        </p:tav>
                                        <p:tav tm="100000">
                                          <p:val>
                                            <p:strVal val="4*ppt_w"/>
                                          </p:val>
                                        </p:tav>
                                      </p:tavLst>
                                    </p:anim>
                                    <p:anim calcmode="lin" valueType="num">
                                      <p:cBhvr>
                                        <p:cTn id="28" dur="400"/>
                                        <p:tgtEl>
                                          <p:spTgt spid="35"/>
                                        </p:tgtEl>
                                        <p:attrNameLst>
                                          <p:attrName>ppt_h</p:attrName>
                                        </p:attrNameLst>
                                      </p:cBhvr>
                                      <p:tavLst>
                                        <p:tav tm="0">
                                          <p:val>
                                            <p:strVal val="ppt_h"/>
                                          </p:val>
                                        </p:tav>
                                        <p:tav tm="100000">
                                          <p:val>
                                            <p:strVal val="4*ppt_h"/>
                                          </p:val>
                                        </p:tav>
                                      </p:tavLst>
                                    </p:anim>
                                    <p:set>
                                      <p:cBhvr>
                                        <p:cTn id="29" dur="1" fill="hold">
                                          <p:stCondLst>
                                            <p:cond delay="3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228829" y="3929806"/>
            <a:ext cx="1837373" cy="668655"/>
            <a:chOff x="755576" y="4580180"/>
            <a:chExt cx="2041610" cy="742330"/>
          </a:xfrm>
        </p:grpSpPr>
        <p:sp>
          <p:nvSpPr>
            <p:cNvPr id="3" name="AutoShape 14"/>
            <p:cNvSpPr>
              <a:spLocks noChangeArrowheads="1"/>
            </p:cNvSpPr>
            <p:nvPr/>
          </p:nvSpPr>
          <p:spPr bwMode="gray">
            <a:xfrm>
              <a:off x="755576" y="4580180"/>
              <a:ext cx="2041610" cy="742330"/>
            </a:xfrm>
            <a:prstGeom prst="chevron">
              <a:avLst>
                <a:gd name="adj" fmla="val 57040"/>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4" name="Text Box 15"/>
            <p:cNvSpPr txBox="1">
              <a:spLocks noChangeArrowheads="1"/>
            </p:cNvSpPr>
            <p:nvPr/>
          </p:nvSpPr>
          <p:spPr bwMode="gray">
            <a:xfrm>
              <a:off x="1300649" y="4792487"/>
              <a:ext cx="1008509" cy="317770"/>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en-US" altLang="zh-CN" sz="1260" dirty="0">
                  <a:solidFill>
                    <a:srgbClr val="BCE8F2"/>
                  </a:solidFill>
                  <a:latin typeface="方正兰亭黑_GBK" pitchFamily="2" charset="-122"/>
                  <a:ea typeface="方正兰亭黑_GBK" pitchFamily="2" charset="-122"/>
                </a:rPr>
                <a:t>Find data</a:t>
              </a:r>
              <a:endParaRPr lang="en-US" altLang="zh-CN" sz="1260" dirty="0">
                <a:solidFill>
                  <a:srgbClr val="BCE8F2"/>
                </a:solidFill>
                <a:latin typeface="Arial" panose="020B0604020202020204" pitchFamily="34" charset="0"/>
              </a:endParaRPr>
            </a:p>
          </p:txBody>
        </p:sp>
      </p:grpSp>
      <p:grpSp>
        <p:nvGrpSpPr>
          <p:cNvPr id="5" name="组合 4"/>
          <p:cNvGrpSpPr/>
          <p:nvPr/>
        </p:nvGrpSpPr>
        <p:grpSpPr bwMode="auto">
          <a:xfrm>
            <a:off x="2804731" y="3929806"/>
            <a:ext cx="1918811" cy="668655"/>
            <a:chOff x="2505900" y="4580180"/>
            <a:chExt cx="2132348" cy="742330"/>
          </a:xfrm>
        </p:grpSpPr>
        <p:sp>
          <p:nvSpPr>
            <p:cNvPr id="6" name="AutoShape 13"/>
            <p:cNvSpPr>
              <a:spLocks noChangeArrowheads="1"/>
            </p:cNvSpPr>
            <p:nvPr/>
          </p:nvSpPr>
          <p:spPr bwMode="gray">
            <a:xfrm>
              <a:off x="2505900" y="4580180"/>
              <a:ext cx="2132348" cy="742330"/>
            </a:xfrm>
            <a:prstGeom prst="chevron">
              <a:avLst>
                <a:gd name="adj" fmla="val 59575"/>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7" name="Text Box 16"/>
            <p:cNvSpPr txBox="1">
              <a:spLocks noChangeArrowheads="1"/>
            </p:cNvSpPr>
            <p:nvPr/>
          </p:nvSpPr>
          <p:spPr bwMode="gray">
            <a:xfrm>
              <a:off x="3059832" y="4788033"/>
              <a:ext cx="1067697" cy="317770"/>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en-US" altLang="zh-CN" sz="1260" dirty="0">
                  <a:solidFill>
                    <a:srgbClr val="BCE8F2"/>
                  </a:solidFill>
                  <a:latin typeface="方正兰亭黑_GBK" pitchFamily="2" charset="-122"/>
                  <a:ea typeface="方正兰亭黑_GBK" pitchFamily="2" charset="-122"/>
                </a:rPr>
                <a:t>Filter data</a:t>
              </a:r>
              <a:endParaRPr lang="en-US" altLang="zh-CN" sz="1260" dirty="0">
                <a:solidFill>
                  <a:srgbClr val="BCE8F2"/>
                </a:solidFill>
                <a:latin typeface="Arial" panose="020B0604020202020204" pitchFamily="34" charset="0"/>
              </a:endParaRPr>
            </a:p>
          </p:txBody>
        </p:sp>
      </p:grpSp>
      <p:grpSp>
        <p:nvGrpSpPr>
          <p:cNvPr id="8" name="组合 7"/>
          <p:cNvGrpSpPr/>
          <p:nvPr/>
        </p:nvGrpSpPr>
        <p:grpSpPr bwMode="auto">
          <a:xfrm>
            <a:off x="4460652" y="3935521"/>
            <a:ext cx="1960245" cy="668655"/>
            <a:chOff x="4346961" y="4586119"/>
            <a:chExt cx="2177717" cy="742330"/>
          </a:xfrm>
        </p:grpSpPr>
        <p:sp>
          <p:nvSpPr>
            <p:cNvPr id="9" name="AutoShape 12"/>
            <p:cNvSpPr>
              <a:spLocks noChangeArrowheads="1"/>
            </p:cNvSpPr>
            <p:nvPr/>
          </p:nvSpPr>
          <p:spPr bwMode="ltGray">
            <a:xfrm>
              <a:off x="4346961" y="4586119"/>
              <a:ext cx="2177717" cy="742330"/>
            </a:xfrm>
            <a:prstGeom prst="chevron">
              <a:avLst>
                <a:gd name="adj" fmla="val 60843"/>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10" name="Text Box 17"/>
            <p:cNvSpPr txBox="1">
              <a:spLocks noChangeArrowheads="1"/>
            </p:cNvSpPr>
            <p:nvPr/>
          </p:nvSpPr>
          <p:spPr bwMode="gray">
            <a:xfrm>
              <a:off x="4894292" y="4792487"/>
              <a:ext cx="1293248" cy="317770"/>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en-US" altLang="zh-CN" sz="1260" dirty="0">
                  <a:solidFill>
                    <a:srgbClr val="BCE8F2"/>
                  </a:solidFill>
                  <a:latin typeface="方正兰亭黑_GBK" pitchFamily="2" charset="-122"/>
                  <a:ea typeface="方正兰亭黑_GBK" pitchFamily="2" charset="-122"/>
                </a:rPr>
                <a:t>Visualization</a:t>
              </a:r>
              <a:endParaRPr lang="en-US" altLang="zh-CN" sz="1260" dirty="0">
                <a:solidFill>
                  <a:srgbClr val="BCE8F2"/>
                </a:solidFill>
                <a:latin typeface="Arial" panose="020B0604020202020204" pitchFamily="34" charset="0"/>
              </a:endParaRPr>
            </a:p>
          </p:txBody>
        </p:sp>
      </p:grpSp>
      <p:grpSp>
        <p:nvGrpSpPr>
          <p:cNvPr id="11" name="组合 10"/>
          <p:cNvGrpSpPr/>
          <p:nvPr/>
        </p:nvGrpSpPr>
        <p:grpSpPr bwMode="auto">
          <a:xfrm>
            <a:off x="6159445" y="3941235"/>
            <a:ext cx="1938813" cy="667226"/>
            <a:chOff x="6233391" y="4592057"/>
            <a:chExt cx="2155033" cy="742330"/>
          </a:xfrm>
        </p:grpSpPr>
        <p:sp>
          <p:nvSpPr>
            <p:cNvPr id="12" name="AutoShape 11"/>
            <p:cNvSpPr>
              <a:spLocks noChangeArrowheads="1"/>
            </p:cNvSpPr>
            <p:nvPr/>
          </p:nvSpPr>
          <p:spPr bwMode="gray">
            <a:xfrm>
              <a:off x="6233391" y="4592057"/>
              <a:ext cx="2155033" cy="742330"/>
            </a:xfrm>
            <a:prstGeom prst="chevron">
              <a:avLst>
                <a:gd name="adj" fmla="val 60209"/>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13" name="Text Box 18"/>
            <p:cNvSpPr txBox="1">
              <a:spLocks noChangeArrowheads="1"/>
            </p:cNvSpPr>
            <p:nvPr/>
          </p:nvSpPr>
          <p:spPr bwMode="gray">
            <a:xfrm>
              <a:off x="6766500" y="4792487"/>
              <a:ext cx="1211962" cy="318451"/>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en-US" altLang="zh-CN" sz="1260" dirty="0">
                  <a:solidFill>
                    <a:srgbClr val="BCE8F2"/>
                  </a:solidFill>
                  <a:latin typeface="Arial" panose="020B0604020202020204" pitchFamily="34" charset="0"/>
                  <a:ea typeface="方正兰亭黑_GBK" pitchFamily="2" charset="-122"/>
                </a:rPr>
                <a:t>Presentation</a:t>
              </a:r>
              <a:endParaRPr lang="en-US" altLang="zh-CN" sz="1260" dirty="0">
                <a:solidFill>
                  <a:srgbClr val="BCE8F2"/>
                </a:solidFill>
                <a:latin typeface="Arial" panose="020B0604020202020204" pitchFamily="34" charset="0"/>
              </a:endParaRPr>
            </a:p>
          </p:txBody>
        </p:sp>
      </p:grpSp>
      <p:sp>
        <p:nvSpPr>
          <p:cNvPr id="14" name="椭圆 37"/>
          <p:cNvSpPr/>
          <p:nvPr/>
        </p:nvSpPr>
        <p:spPr>
          <a:xfrm>
            <a:off x="908727" y="1353020"/>
            <a:ext cx="3887481" cy="1922035"/>
          </a:xfrm>
          <a:custGeom>
            <a:avLst/>
            <a:gdLst/>
            <a:ahLst/>
            <a:cxnLst/>
            <a:rect l="l" t="t" r="r" b="b"/>
            <a:pathLst>
              <a:path w="4319423" h="2135594">
                <a:moveTo>
                  <a:pt x="2159711" y="0"/>
                </a:moveTo>
                <a:cubicBezTo>
                  <a:pt x="3344713" y="0"/>
                  <a:pt x="4306941" y="953806"/>
                  <a:pt x="4319423" y="2135594"/>
                </a:cubicBezTo>
                <a:lnTo>
                  <a:pt x="0" y="2135594"/>
                </a:lnTo>
                <a:cubicBezTo>
                  <a:pt x="12481" y="953806"/>
                  <a:pt x="974710" y="0"/>
                  <a:pt x="2159711" y="0"/>
                </a:cubicBezTo>
                <a:close/>
              </a:path>
            </a:pathLst>
          </a:custGeom>
          <a:noFill/>
          <a:ln w="12700" cmpd="sng">
            <a:solidFill>
              <a:schemeClr val="bg1"/>
            </a:solidFill>
            <a:round/>
          </a:ln>
          <a:effectLst>
            <a:glow>
              <a:schemeClr val="accent1"/>
            </a:glow>
          </a:effectLst>
        </p:spPr>
        <p:txBody>
          <a:bodyPr/>
          <a:lstStyle/>
          <a:p>
            <a:endParaRPr lang="zh-CN" altLang="en-US" sz="1620">
              <a:latin typeface="Arial" panose="020B0604020202020204" pitchFamily="34" charset="0"/>
              <a:ea typeface="宋体" panose="02010600030101010101" pitchFamily="2" charset="-122"/>
            </a:endParaRPr>
          </a:p>
        </p:txBody>
      </p:sp>
      <p:sp>
        <p:nvSpPr>
          <p:cNvPr id="15" name="椭圆 38"/>
          <p:cNvSpPr/>
          <p:nvPr/>
        </p:nvSpPr>
        <p:spPr>
          <a:xfrm>
            <a:off x="1395177" y="1839471"/>
            <a:ext cx="2914581" cy="1435585"/>
          </a:xfrm>
          <a:custGeom>
            <a:avLst/>
            <a:gdLst/>
            <a:ahLst/>
            <a:cxnLst/>
            <a:rect l="l" t="t" r="r" b="b"/>
            <a:pathLst>
              <a:path w="3238423" h="1595094">
                <a:moveTo>
                  <a:pt x="1619211" y="0"/>
                </a:moveTo>
                <a:cubicBezTo>
                  <a:pt x="2505697" y="0"/>
                  <a:pt x="3225929" y="711824"/>
                  <a:pt x="3238423" y="1595094"/>
                </a:cubicBezTo>
                <a:lnTo>
                  <a:pt x="0" y="1595094"/>
                </a:lnTo>
                <a:cubicBezTo>
                  <a:pt x="12494" y="711824"/>
                  <a:pt x="732725" y="0"/>
                  <a:pt x="1619211" y="0"/>
                </a:cubicBezTo>
                <a:close/>
              </a:path>
            </a:pathLst>
          </a:custGeom>
          <a:solidFill>
            <a:schemeClr val="bg1">
              <a:alpha val="20000"/>
            </a:schemeClr>
          </a:solidFill>
          <a:ln w="1905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6" name="椭圆 39"/>
          <p:cNvSpPr/>
          <p:nvPr/>
        </p:nvSpPr>
        <p:spPr>
          <a:xfrm>
            <a:off x="1839780" y="2284072"/>
            <a:ext cx="2025374" cy="990981"/>
          </a:xfrm>
          <a:custGeom>
            <a:avLst/>
            <a:gdLst/>
            <a:ahLst/>
            <a:cxnLst/>
            <a:rect l="l" t="t" r="r" b="b"/>
            <a:pathLst>
              <a:path w="2250415" h="1101090">
                <a:moveTo>
                  <a:pt x="1125207" y="0"/>
                </a:moveTo>
                <a:cubicBezTo>
                  <a:pt x="1738854" y="0"/>
                  <a:pt x="2237900" y="490666"/>
                  <a:pt x="2250415" y="1101090"/>
                </a:cubicBezTo>
                <a:lnTo>
                  <a:pt x="0" y="1101090"/>
                </a:lnTo>
                <a:cubicBezTo>
                  <a:pt x="12514" y="490666"/>
                  <a:pt x="511560" y="0"/>
                  <a:pt x="1125207" y="0"/>
                </a:cubicBezTo>
                <a:close/>
              </a:path>
            </a:pathLst>
          </a:custGeom>
          <a:solidFill>
            <a:schemeClr val="bg1">
              <a:alpha val="40000"/>
            </a:schemeClr>
          </a:solidFill>
          <a:ln w="1270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7" name="椭圆 42"/>
          <p:cNvSpPr/>
          <p:nvPr/>
        </p:nvSpPr>
        <p:spPr>
          <a:xfrm>
            <a:off x="2200992" y="2645282"/>
            <a:ext cx="1302951" cy="629770"/>
          </a:xfrm>
          <a:custGeom>
            <a:avLst/>
            <a:gdLst/>
            <a:ahLst/>
            <a:cxnLst/>
            <a:rect l="l" t="t" r="r" b="b"/>
            <a:pathLst>
              <a:path w="1447723" h="699744">
                <a:moveTo>
                  <a:pt x="723861" y="0"/>
                </a:moveTo>
                <a:cubicBezTo>
                  <a:pt x="1115836" y="0"/>
                  <a:pt x="1435171" y="311005"/>
                  <a:pt x="1447723" y="699744"/>
                </a:cubicBezTo>
                <a:lnTo>
                  <a:pt x="0" y="699744"/>
                </a:lnTo>
                <a:cubicBezTo>
                  <a:pt x="12551" y="311005"/>
                  <a:pt x="331887" y="0"/>
                  <a:pt x="723861" y="0"/>
                </a:cubicBezTo>
                <a:close/>
              </a:path>
            </a:pathLst>
          </a:custGeom>
          <a:solidFill>
            <a:schemeClr val="bg1">
              <a:alpha val="60000"/>
            </a:schemeClr>
          </a:solidFill>
          <a:ln w="9525">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8" name="椭圆 44"/>
          <p:cNvSpPr/>
          <p:nvPr/>
        </p:nvSpPr>
        <p:spPr>
          <a:xfrm>
            <a:off x="2514046" y="2957189"/>
            <a:ext cx="676844" cy="317867"/>
          </a:xfrm>
          <a:custGeom>
            <a:avLst/>
            <a:gdLst/>
            <a:ahLst/>
            <a:cxnLst/>
            <a:rect l="l" t="t" r="r" b="b"/>
            <a:pathLst>
              <a:path w="752049" h="353185">
                <a:moveTo>
                  <a:pt x="376024" y="0"/>
                </a:moveTo>
                <a:cubicBezTo>
                  <a:pt x="576537" y="0"/>
                  <a:pt x="740641" y="155882"/>
                  <a:pt x="752049" y="353185"/>
                </a:cubicBezTo>
                <a:lnTo>
                  <a:pt x="0" y="353185"/>
                </a:lnTo>
                <a:cubicBezTo>
                  <a:pt x="11407" y="155882"/>
                  <a:pt x="175511" y="0"/>
                  <a:pt x="376024" y="0"/>
                </a:cubicBezTo>
                <a:close/>
              </a:path>
            </a:pathLst>
          </a:custGeom>
          <a:solidFill>
            <a:srgbClr val="003C66"/>
          </a:solidFill>
          <a:ln w="635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9" name="AutoShape 10"/>
          <p:cNvSpPr/>
          <p:nvPr/>
        </p:nvSpPr>
        <p:spPr bwMode="auto">
          <a:xfrm>
            <a:off x="3959177" y="591194"/>
            <a:ext cx="5035666" cy="512922"/>
          </a:xfrm>
          <a:prstGeom prst="accentCallout2">
            <a:avLst>
              <a:gd name="adj1" fmla="val 14957"/>
              <a:gd name="adj2" fmla="val 188"/>
              <a:gd name="adj3" fmla="val 16221"/>
              <a:gd name="adj4" fmla="val -12051"/>
              <a:gd name="adj5" fmla="val 193311"/>
              <a:gd name="adj6" fmla="val -246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1: Find the data we need on different websites.</a:t>
            </a:r>
            <a:endPar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endParaRPr>
          </a:p>
        </p:txBody>
      </p:sp>
      <p:sp>
        <p:nvSpPr>
          <p:cNvPr id="20" name="AutoShape 7"/>
          <p:cNvSpPr/>
          <p:nvPr/>
        </p:nvSpPr>
        <p:spPr bwMode="auto">
          <a:xfrm>
            <a:off x="5322164" y="2684213"/>
            <a:ext cx="3241688" cy="512921"/>
          </a:xfrm>
          <a:prstGeom prst="accentCallout2">
            <a:avLst>
              <a:gd name="adj1" fmla="val 8635"/>
              <a:gd name="adj2" fmla="val -420"/>
              <a:gd name="adj3" fmla="val 8635"/>
              <a:gd name="adj4" fmla="val -14497"/>
              <a:gd name="adj5" fmla="val 87660"/>
              <a:gd name="adj6" fmla="val -60193"/>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4: Prepare the PowerPoint to combine the results we got. </a:t>
            </a:r>
            <a:endPar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endParaRPr>
          </a:p>
        </p:txBody>
      </p:sp>
      <p:sp>
        <p:nvSpPr>
          <p:cNvPr id="21" name="AutoShape 8"/>
          <p:cNvSpPr/>
          <p:nvPr/>
        </p:nvSpPr>
        <p:spPr bwMode="gray">
          <a:xfrm>
            <a:off x="4993584" y="1966815"/>
            <a:ext cx="3241689" cy="512921"/>
          </a:xfrm>
          <a:prstGeom prst="accentCallout2">
            <a:avLst>
              <a:gd name="adj1" fmla="val 20015"/>
              <a:gd name="adj2" fmla="val 360"/>
              <a:gd name="adj3" fmla="val 18750"/>
              <a:gd name="adj4" fmla="val -13444"/>
              <a:gd name="adj5" fmla="val 134477"/>
              <a:gd name="adj6" fmla="val -569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3: Make data understandable and visible. </a:t>
            </a:r>
            <a:endPar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endParaRPr>
          </a:p>
        </p:txBody>
      </p:sp>
      <p:sp>
        <p:nvSpPr>
          <p:cNvPr id="22" name="AutoShape 9"/>
          <p:cNvSpPr/>
          <p:nvPr/>
        </p:nvSpPr>
        <p:spPr bwMode="gray">
          <a:xfrm>
            <a:off x="4460652" y="1278518"/>
            <a:ext cx="4340410" cy="512922"/>
          </a:xfrm>
          <a:prstGeom prst="accentCallout2">
            <a:avLst>
              <a:gd name="adj1" fmla="val 16222"/>
              <a:gd name="adj2" fmla="val 439"/>
              <a:gd name="adj3" fmla="val 16222"/>
              <a:gd name="adj4" fmla="val -11024"/>
              <a:gd name="adj5" fmla="val 159701"/>
              <a:gd name="adj6" fmla="val -35033"/>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2: Play around with those data, filter the useful data.</a:t>
            </a:r>
            <a:endPar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endParaRPr>
          </a:p>
        </p:txBody>
      </p:sp>
      <p:sp>
        <p:nvSpPr>
          <p:cNvPr id="23" name="AutoShape 7"/>
          <p:cNvSpPr/>
          <p:nvPr/>
        </p:nvSpPr>
        <p:spPr bwMode="auto">
          <a:xfrm>
            <a:off x="1197216" y="3407572"/>
            <a:ext cx="5305887" cy="512921"/>
          </a:xfrm>
          <a:prstGeom prst="accentCallout2">
            <a:avLst>
              <a:gd name="adj1" fmla="val 11163"/>
              <a:gd name="adj2" fmla="val -1810"/>
              <a:gd name="adj3" fmla="val 11164"/>
              <a:gd name="adj4" fmla="val 31166"/>
              <a:gd name="adj5" fmla="val -41303"/>
              <a:gd name="adj6" fmla="val 3119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dirty="0">
                <a:solidFill>
                  <a:srgbClr val="BCE8F2"/>
                </a:solidFill>
                <a:latin typeface="Times New Roman" panose="02020603050405020304" pitchFamily="18" charset="0"/>
                <a:ea typeface="方正正纤黑简体" pitchFamily="2" charset="-122"/>
                <a:cs typeface="Times New Roman" panose="02020603050405020304" pitchFamily="18" charset="0"/>
              </a:rPr>
              <a:t>Overall</a:t>
            </a:r>
            <a:endParaRPr lang="en-US" altLang="zh-CN" sz="2000" dirty="0">
              <a:solidFill>
                <a:srgbClr val="BCE8F2"/>
              </a:solidFill>
              <a:latin typeface="Times New Roman" panose="02020603050405020304" pitchFamily="18" charset="0"/>
              <a:ea typeface="方正正纤黑简体"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edge">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edge">
                                      <p:cBhvr>
                                        <p:cTn id="23" dur="500"/>
                                        <p:tgtEl>
                                          <p:spTgt spid="1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0"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edge">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edge">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 presetClass="entr" presetSubtype="8"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0-#ppt_w/2"/>
                                          </p:val>
                                        </p:tav>
                                        <p:tav tm="100000">
                                          <p:val>
                                            <p:strVal val="#ppt_x"/>
                                          </p:val>
                                        </p:tav>
                                      </p:tavLst>
                                    </p:anim>
                                    <p:anim calcmode="lin" valueType="num">
                                      <p:cBhvr additive="base">
                                        <p:cTn id="47" dur="500" fill="hold"/>
                                        <p:tgtEl>
                                          <p:spTgt spid="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0-#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0-#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0-#ppt_w/2"/>
                                          </p:val>
                                        </p:tav>
                                        <p:tav tm="100000">
                                          <p:val>
                                            <p:strVal val="#ppt_x"/>
                                          </p:val>
                                        </p:tav>
                                      </p:tavLst>
                                    </p:anim>
                                    <p:anim calcmode="lin" valueType="num">
                                      <p:cBhvr additive="base">
                                        <p:cTn id="5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9" y="1431336"/>
            <a:ext cx="2671029" cy="1264960"/>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3" name="Shape 2013"/>
          <p:cNvSpPr/>
          <p:nvPr/>
        </p:nvSpPr>
        <p:spPr>
          <a:xfrm>
            <a:off x="5291569" y="2879193"/>
            <a:ext cx="2671029" cy="1263620"/>
          </a:xfrm>
          <a:prstGeom prst="roundRect">
            <a:avLst>
              <a:gd name="adj" fmla="val 6925"/>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4" name="Shape 2014"/>
          <p:cNvSpPr/>
          <p:nvPr/>
        </p:nvSpPr>
        <p:spPr>
          <a:xfrm>
            <a:off x="1186463" y="2878523"/>
            <a:ext cx="2671029" cy="1264959"/>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5" name="Shape 2015"/>
          <p:cNvSpPr/>
          <p:nvPr/>
        </p:nvSpPr>
        <p:spPr>
          <a:xfrm>
            <a:off x="1186463" y="1431336"/>
            <a:ext cx="2671029" cy="1264960"/>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6" name="Shape 2016"/>
          <p:cNvSpPr/>
          <p:nvPr/>
        </p:nvSpPr>
        <p:spPr>
          <a:xfrm>
            <a:off x="3488946"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a:solidFill>
              <a:schemeClr val="bg1"/>
            </a:solidFill>
            <a:miter lim="400000"/>
          </a:ln>
          <a:effectLst>
            <a:glow>
              <a:srgbClr val="00B0F0"/>
            </a:glow>
          </a:effectLst>
        </p:spPr>
        <p:txBody>
          <a:bodyPr lIns="19050" tIns="19050" rIns="19050" bIns="19050" anchor="ctr"/>
          <a:lstStyle/>
          <a:p>
            <a:pPr lvl="0"/>
            <a:endParaRPr sz="1300">
              <a:latin typeface="Times New Roman" panose="02020603050405020304" pitchFamily="18" charset="0"/>
              <a:cs typeface="Times New Roman" panose="02020603050405020304" pitchFamily="18" charset="0"/>
            </a:endParaRPr>
          </a:p>
        </p:txBody>
      </p:sp>
      <p:sp>
        <p:nvSpPr>
          <p:cNvPr id="8" name="Shape 2022"/>
          <p:cNvSpPr/>
          <p:nvPr/>
        </p:nvSpPr>
        <p:spPr>
          <a:xfrm>
            <a:off x="1741649" y="1537861"/>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Websites</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Shape 2024"/>
          <p:cNvSpPr/>
          <p:nvPr/>
        </p:nvSpPr>
        <p:spPr>
          <a:xfrm>
            <a:off x="1741649" y="3011261"/>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Visualization</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Shape 2026"/>
          <p:cNvSpPr/>
          <p:nvPr/>
        </p:nvSpPr>
        <p:spPr>
          <a:xfrm>
            <a:off x="5987764" y="1533513"/>
            <a:ext cx="1401999" cy="301211"/>
          </a:xfrm>
          <a:prstGeom prst="rect">
            <a:avLst/>
          </a:prstGeom>
          <a:ln w="12700">
            <a:miter lim="400000"/>
          </a:ln>
        </p:spPr>
        <p:txBody>
          <a:bodyPr lIns="0" tIns="0" rIns="0" bIns="0" anchor="ctr"/>
          <a:lstStyle>
            <a:lvl1pPr algn="r">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Why these websites?</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Shape 2028"/>
          <p:cNvSpPr/>
          <p:nvPr/>
        </p:nvSpPr>
        <p:spPr>
          <a:xfrm>
            <a:off x="5926083" y="2921429"/>
            <a:ext cx="1401999" cy="301211"/>
          </a:xfrm>
          <a:prstGeom prst="rect">
            <a:avLst/>
          </a:prstGeom>
          <a:ln w="12700">
            <a:miter lim="400000"/>
          </a:ln>
        </p:spPr>
        <p:txBody>
          <a:bodyPr lIns="0" tIns="0" rIns="0" bIns="0" anchor="ctr"/>
          <a:lstStyle>
            <a:lvl1pPr algn="r">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Trouble shooting</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Shape 2029"/>
          <p:cNvSpPr/>
          <p:nvPr/>
        </p:nvSpPr>
        <p:spPr>
          <a:xfrm>
            <a:off x="830481" y="1705509"/>
            <a:ext cx="716614" cy="716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p:spPr>
        <p:txBody>
          <a:bodyPr wrap="square" lIns="25400" tIns="25400" rIns="25400" bIns="2540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19" name="Shape 2032"/>
          <p:cNvSpPr/>
          <p:nvPr/>
        </p:nvSpPr>
        <p:spPr>
          <a:xfrm rot="10800000">
            <a:off x="832481" y="3154697"/>
            <a:ext cx="712613" cy="712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p:spPr>
        <p:txBody>
          <a:bodyPr wrap="square" lIns="25400" tIns="25400" rIns="25400" bIns="2540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20" name="Shape 2033"/>
          <p:cNvSpPr/>
          <p:nvPr/>
        </p:nvSpPr>
        <p:spPr>
          <a:xfrm flipH="1">
            <a:off x="1037991" y="3378456"/>
            <a:ext cx="301592" cy="265094"/>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noFill/>
          <a:ln w="12700" cap="flat">
            <a:solidFill>
              <a:schemeClr val="bg1"/>
            </a:solidFill>
            <a:miter lim="400000"/>
          </a:ln>
          <a:effectLst/>
        </p:spPr>
        <p:txBody>
          <a:bodyPr wrap="square" lIns="0" tIns="0" rIns="0" bIns="0" numCol="1" anchor="t">
            <a:noAutofit/>
          </a:bodyPr>
          <a:lstStyle/>
          <a:p>
            <a:pPr lvl="0"/>
            <a:endParaRPr sz="1300">
              <a:latin typeface="Times New Roman" panose="02020603050405020304" pitchFamily="18" charset="0"/>
              <a:cs typeface="Times New Roman" panose="02020603050405020304" pitchFamily="18" charset="0"/>
            </a:endParaRPr>
          </a:p>
        </p:txBody>
      </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a:glow>
              <a:srgbClr val="00B0F0"/>
            </a:glow>
          </a:effectLst>
        </p:spPr>
        <p:txBody>
          <a:bodyPr wrap="square" lIns="19050" tIns="19050" rIns="19050" bIns="1905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23" name="Shape 2038"/>
          <p:cNvSpPr/>
          <p:nvPr/>
        </p:nvSpPr>
        <p:spPr>
          <a:xfrm>
            <a:off x="7598726" y="1705509"/>
            <a:ext cx="716614" cy="716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p:spPr>
        <p:txBody>
          <a:bodyPr wrap="square" lIns="25400" tIns="25400" rIns="25400" bIns="2540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25" name="Text Placeholder 5"/>
          <p:cNvSpPr txBox="1"/>
          <p:nvPr/>
        </p:nvSpPr>
        <p:spPr>
          <a:xfrm>
            <a:off x="3995936" y="2535972"/>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HOW?</a:t>
            </a:r>
            <a:endParaRPr lang="en-GB"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920413" y="1796102"/>
            <a:ext cx="535427" cy="535427"/>
          </a:xfrm>
          <a:prstGeom prst="rect">
            <a:avLst/>
          </a:prstGeom>
          <a:noFill/>
          <a:ln>
            <a:noFill/>
          </a:ln>
        </p:spPr>
      </p:pic>
      <p:sp>
        <p:nvSpPr>
          <p:cNvPr id="30" name="Shape 454"/>
          <p:cNvSpPr/>
          <p:nvPr/>
        </p:nvSpPr>
        <p:spPr>
          <a:xfrm>
            <a:off x="1691112" y="1789638"/>
            <a:ext cx="1714394" cy="757346"/>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marL="171450" indent="-171450" algn="l" fontAlgn="auto">
              <a:spcBef>
                <a:spcPts val="0"/>
              </a:spcBef>
              <a:spcAft>
                <a:spcPts val="0"/>
              </a:spcAft>
              <a:buFont typeface="Arial" panose="020B0604020202020204" pitchFamily="34" charset="0"/>
              <a:buChar char="•"/>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OPENDOTA</a:t>
            </a:r>
            <a:endParaRPr lang="en-US" sz="1200" kern="0" dirty="0">
              <a:solidFill>
                <a:schemeClr val="bg1"/>
              </a:solidFill>
              <a:latin typeface="Times New Roman" panose="02020603050405020304" pitchFamily="18" charset="0"/>
              <a:cs typeface="Times New Roman" panose="02020603050405020304" pitchFamily="18" charset="0"/>
            </a:endParaRPr>
          </a:p>
          <a:p>
            <a:pPr marL="171450" indent="-171450" algn="l" fontAlgn="auto">
              <a:spcBef>
                <a:spcPts val="0"/>
              </a:spcBef>
              <a:spcAft>
                <a:spcPts val="0"/>
              </a:spcAft>
              <a:buFont typeface="Arial" panose="020B0604020202020204" pitchFamily="34" charset="0"/>
              <a:buChar char="•"/>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DOTABUFF</a:t>
            </a:r>
            <a:endParaRPr lang="en-US" sz="1200" kern="0" dirty="0">
              <a:solidFill>
                <a:schemeClr val="bg1"/>
              </a:solidFill>
              <a:latin typeface="Times New Roman" panose="02020603050405020304" pitchFamily="18" charset="0"/>
              <a:cs typeface="Times New Roman" panose="02020603050405020304" pitchFamily="18" charset="0"/>
            </a:endParaRPr>
          </a:p>
          <a:p>
            <a:pPr marL="171450" indent="-171450" algn="l" fontAlgn="auto">
              <a:spcBef>
                <a:spcPts val="0"/>
              </a:spcBef>
              <a:spcAft>
                <a:spcPts val="0"/>
              </a:spcAft>
              <a:buFont typeface="Arial" panose="020B0604020202020204" pitchFamily="34" charset="0"/>
              <a:buChar char="•"/>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KAGGLE</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1" name="Shape 454"/>
          <p:cNvSpPr/>
          <p:nvPr/>
        </p:nvSpPr>
        <p:spPr>
          <a:xfrm>
            <a:off x="5793317" y="1778626"/>
            <a:ext cx="1714394" cy="757346"/>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l" fontAlgn="auto">
              <a:spcBef>
                <a:spcPts val="0"/>
              </a:spcBef>
              <a:spcAft>
                <a:spcPts val="0"/>
              </a:spcAft>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Those websites have the best online resources for our project.</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2" name="Shape 454"/>
          <p:cNvSpPr/>
          <p:nvPr/>
        </p:nvSpPr>
        <p:spPr>
          <a:xfrm>
            <a:off x="1657470" y="3264877"/>
            <a:ext cx="1831476" cy="757346"/>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l" fontAlgn="auto">
              <a:spcBef>
                <a:spcPts val="0"/>
              </a:spcBef>
              <a:spcAft>
                <a:spcPts val="0"/>
              </a:spcAft>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Excel </a:t>
            </a:r>
            <a:r>
              <a:rPr lang="en-US" sz="1200" kern="0">
                <a:solidFill>
                  <a:schemeClr val="bg1"/>
                </a:solidFill>
                <a:latin typeface="Times New Roman" panose="02020603050405020304" pitchFamily="18" charset="0"/>
                <a:cs typeface="Times New Roman" panose="02020603050405020304" pitchFamily="18" charset="0"/>
              </a:rPr>
              <a:t>charts, </a:t>
            </a:r>
            <a:r>
              <a:rPr lang="en-US" sz="1200" kern="0" dirty="0">
                <a:solidFill>
                  <a:schemeClr val="bg1"/>
                </a:solidFill>
                <a:latin typeface="Times New Roman" panose="02020603050405020304" pitchFamily="18" charset="0"/>
                <a:cs typeface="Times New Roman" panose="02020603050405020304" pitchFamily="18" charset="0"/>
              </a:rPr>
              <a:t>python are the tools we used to filter and visualize our data.</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3" name="Shape 454"/>
          <p:cNvSpPr/>
          <p:nvPr/>
        </p:nvSpPr>
        <p:spPr>
          <a:xfrm>
            <a:off x="5860385" y="3139381"/>
            <a:ext cx="1714394" cy="1060833"/>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l" fontAlgn="auto">
              <a:spcBef>
                <a:spcPts val="0"/>
              </a:spcBef>
              <a:spcAft>
                <a:spcPts val="0"/>
              </a:spcAft>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Patience is the best tool for all problems, and google helped a lot, thank you Larry and Sergey.</a:t>
            </a:r>
            <a:endParaRPr sz="1200" kern="0" dirty="0">
              <a:solidFill>
                <a:schemeClr val="bg1"/>
              </a:solidFill>
              <a:latin typeface="Times New Roman" panose="02020603050405020304" pitchFamily="18" charset="0"/>
              <a:cs typeface="Times New Roman" panose="02020603050405020304" pitchFamily="18" charset="0"/>
            </a:endParaRP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618010" y="1690582"/>
            <a:ext cx="683964" cy="854146"/>
          </a:xfrm>
          <a:prstGeom prst="rect">
            <a:avLst/>
          </a:prstGeom>
          <a:noFill/>
          <a:ln>
            <a:noFill/>
          </a:ln>
        </p:spPr>
      </p:pic>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722811" y="3290270"/>
            <a:ext cx="535427" cy="43396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250" fill="hold"/>
                                        <p:tgtEl>
                                          <p:spTgt spid="5"/>
                                        </p:tgtEl>
                                        <p:attrNameLst>
                                          <p:attrName>ppt_w</p:attrName>
                                        </p:attrNameLst>
                                      </p:cBhvr>
                                      <p:tavLst>
                                        <p:tav tm="0">
                                          <p:val>
                                            <p:fltVal val="0"/>
                                          </p:val>
                                        </p:tav>
                                        <p:tav tm="100000">
                                          <p:val>
                                            <p:strVal val="#ppt_w"/>
                                          </p:val>
                                        </p:tav>
                                      </p:tavLst>
                                    </p:anim>
                                    <p:anim calcmode="lin" valueType="num">
                                      <p:cBhvr>
                                        <p:cTn id="30" dur="250" fill="hold"/>
                                        <p:tgtEl>
                                          <p:spTgt spid="5"/>
                                        </p:tgtEl>
                                        <p:attrNameLst>
                                          <p:attrName>ppt_h</p:attrName>
                                        </p:attrNameLst>
                                      </p:cBhvr>
                                      <p:tavLst>
                                        <p:tav tm="0">
                                          <p:val>
                                            <p:fltVal val="0"/>
                                          </p:val>
                                        </p:tav>
                                        <p:tav tm="100000">
                                          <p:val>
                                            <p:strVal val="#ppt_h"/>
                                          </p:val>
                                        </p:tav>
                                      </p:tavLst>
                                    </p:anim>
                                    <p:animEffect transition="in" filter="fade">
                                      <p:cBhvr>
                                        <p:cTn id="31" dur="250"/>
                                        <p:tgtEl>
                                          <p:spTgt spid="5"/>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50"/>
                                        <p:tgtEl>
                                          <p:spTgt spid="8"/>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750"/>
                                        <p:tgtEl>
                                          <p:spTgt spid="30"/>
                                        </p:tgtEl>
                                        <p:attrNameLst>
                                          <p:attrName>ppt_y</p:attrName>
                                        </p:attrNameLst>
                                      </p:cBhvr>
                                      <p:tavLst>
                                        <p:tav tm="0">
                                          <p:val>
                                            <p:strVal val="#ppt_y+#ppt_h*1.125000"/>
                                          </p:val>
                                        </p:tav>
                                        <p:tav tm="100000">
                                          <p:val>
                                            <p:strVal val="#ppt_y"/>
                                          </p:val>
                                        </p:tav>
                                      </p:tavLst>
                                    </p:anim>
                                    <p:animEffect transition="in" filter="wipe(up)">
                                      <p:cBhvr>
                                        <p:cTn id="39" dur="75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250" fill="hold"/>
                                        <p:tgtEl>
                                          <p:spTgt spid="2"/>
                                        </p:tgtEl>
                                        <p:attrNameLst>
                                          <p:attrName>ppt_w</p:attrName>
                                        </p:attrNameLst>
                                      </p:cBhvr>
                                      <p:tavLst>
                                        <p:tav tm="0">
                                          <p:val>
                                            <p:fltVal val="0"/>
                                          </p:val>
                                        </p:tav>
                                        <p:tav tm="100000">
                                          <p:val>
                                            <p:strVal val="#ppt_w"/>
                                          </p:val>
                                        </p:tav>
                                      </p:tavLst>
                                    </p:anim>
                                    <p:anim calcmode="lin" valueType="num">
                                      <p:cBhvr>
                                        <p:cTn id="56" dur="250" fill="hold"/>
                                        <p:tgtEl>
                                          <p:spTgt spid="2"/>
                                        </p:tgtEl>
                                        <p:attrNameLst>
                                          <p:attrName>ppt_h</p:attrName>
                                        </p:attrNameLst>
                                      </p:cBhvr>
                                      <p:tavLst>
                                        <p:tav tm="0">
                                          <p:val>
                                            <p:fltVal val="0"/>
                                          </p:val>
                                        </p:tav>
                                        <p:tav tm="100000">
                                          <p:val>
                                            <p:strVal val="#ppt_h"/>
                                          </p:val>
                                        </p:tav>
                                      </p:tavLst>
                                    </p:anim>
                                    <p:animEffect transition="in" filter="fade">
                                      <p:cBhvr>
                                        <p:cTn id="57" dur="250"/>
                                        <p:tgtEl>
                                          <p:spTgt spid="2"/>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250"/>
                                        <p:tgtEl>
                                          <p:spTgt spid="12"/>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750"/>
                                        <p:tgtEl>
                                          <p:spTgt spid="31"/>
                                        </p:tgtEl>
                                        <p:attrNameLst>
                                          <p:attrName>ppt_y</p:attrName>
                                        </p:attrNameLst>
                                      </p:cBhvr>
                                      <p:tavLst>
                                        <p:tav tm="0">
                                          <p:val>
                                            <p:strVal val="#ppt_y+#ppt_h*1.125000"/>
                                          </p:val>
                                        </p:tav>
                                        <p:tav tm="100000">
                                          <p:val>
                                            <p:strVal val="#ppt_y"/>
                                          </p:val>
                                        </p:tav>
                                      </p:tavLst>
                                    </p:anim>
                                    <p:animEffect transition="in" filter="wipe(up)">
                                      <p:cBhvr>
                                        <p:cTn id="65" dur="750"/>
                                        <p:tgtEl>
                                          <p:spTgt spid="31"/>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Effect transition="in" filter="fade">
                                      <p:cBhvr>
                                        <p:cTn id="71" dur="500"/>
                                        <p:tgtEl>
                                          <p:spTgt spid="19"/>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Effect transition="in" filter="fade">
                                      <p:cBhvr>
                                        <p:cTn id="77" dur="500"/>
                                        <p:tgtEl>
                                          <p:spTgt spid="20"/>
                                        </p:tgtEl>
                                      </p:cBhvr>
                                    </p:animEffect>
                                  </p:childTnLst>
                                </p:cTn>
                              </p:par>
                            </p:childTnLst>
                          </p:cTn>
                        </p:par>
                        <p:par>
                          <p:cTn id="78" fill="hold">
                            <p:stCondLst>
                              <p:cond delay="6000"/>
                            </p:stCondLst>
                            <p:childTnLst>
                              <p:par>
                                <p:cTn id="79" presetID="53" presetClass="entr" presetSubtype="16" fill="hold" grpId="0"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250" fill="hold"/>
                                        <p:tgtEl>
                                          <p:spTgt spid="4"/>
                                        </p:tgtEl>
                                        <p:attrNameLst>
                                          <p:attrName>ppt_w</p:attrName>
                                        </p:attrNameLst>
                                      </p:cBhvr>
                                      <p:tavLst>
                                        <p:tav tm="0">
                                          <p:val>
                                            <p:fltVal val="0"/>
                                          </p:val>
                                        </p:tav>
                                        <p:tav tm="100000">
                                          <p:val>
                                            <p:strVal val="#ppt_w"/>
                                          </p:val>
                                        </p:tav>
                                      </p:tavLst>
                                    </p:anim>
                                    <p:anim calcmode="lin" valueType="num">
                                      <p:cBhvr>
                                        <p:cTn id="82" dur="250" fill="hold"/>
                                        <p:tgtEl>
                                          <p:spTgt spid="4"/>
                                        </p:tgtEl>
                                        <p:attrNameLst>
                                          <p:attrName>ppt_h</p:attrName>
                                        </p:attrNameLst>
                                      </p:cBhvr>
                                      <p:tavLst>
                                        <p:tav tm="0">
                                          <p:val>
                                            <p:fltVal val="0"/>
                                          </p:val>
                                        </p:tav>
                                        <p:tav tm="100000">
                                          <p:val>
                                            <p:strVal val="#ppt_h"/>
                                          </p:val>
                                        </p:tav>
                                      </p:tavLst>
                                    </p:anim>
                                    <p:animEffect transition="in" filter="fade">
                                      <p:cBhvr>
                                        <p:cTn id="83" dur="250"/>
                                        <p:tgtEl>
                                          <p:spTgt spid="4"/>
                                        </p:tgtEl>
                                      </p:cBhvr>
                                    </p:animEffect>
                                  </p:childTnLst>
                                </p:cTn>
                              </p:par>
                            </p:childTnLst>
                          </p:cTn>
                        </p:par>
                        <p:par>
                          <p:cTn id="84" fill="hold">
                            <p:stCondLst>
                              <p:cond delay="6500"/>
                            </p:stCondLst>
                            <p:childTnLst>
                              <p:par>
                                <p:cTn id="85" presetID="10" presetClass="entr" presetSubtype="0"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250"/>
                                        <p:tgtEl>
                                          <p:spTgt spid="10"/>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additive="base">
                                        <p:cTn id="90" dur="750"/>
                                        <p:tgtEl>
                                          <p:spTgt spid="32"/>
                                        </p:tgtEl>
                                        <p:attrNameLst>
                                          <p:attrName>ppt_y</p:attrName>
                                        </p:attrNameLst>
                                      </p:cBhvr>
                                      <p:tavLst>
                                        <p:tav tm="0">
                                          <p:val>
                                            <p:strVal val="#ppt_y+#ppt_h*1.125000"/>
                                          </p:val>
                                        </p:tav>
                                        <p:tav tm="100000">
                                          <p:val>
                                            <p:strVal val="#ppt_y"/>
                                          </p:val>
                                        </p:tav>
                                      </p:tavLst>
                                    </p:anim>
                                    <p:animEffect transition="in" filter="wipe(up)">
                                      <p:cBhvr>
                                        <p:cTn id="91" dur="750"/>
                                        <p:tgtEl>
                                          <p:spTgt spid="32"/>
                                        </p:tgtEl>
                                      </p:cBhvr>
                                    </p:animEffect>
                                  </p:childTnLst>
                                </p:cTn>
                              </p:par>
                            </p:childTnLst>
                          </p:cTn>
                        </p:par>
                        <p:par>
                          <p:cTn id="92" fill="hold">
                            <p:stCondLst>
                              <p:cond delay="7000"/>
                            </p:stCondLst>
                            <p:childTnLst>
                              <p:par>
                                <p:cTn id="93" presetID="53" presetClass="entr" presetSubtype="16"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p:cTn id="95" dur="250" fill="hold"/>
                                        <p:tgtEl>
                                          <p:spTgt spid="21"/>
                                        </p:tgtEl>
                                        <p:attrNameLst>
                                          <p:attrName>ppt_w</p:attrName>
                                        </p:attrNameLst>
                                      </p:cBhvr>
                                      <p:tavLst>
                                        <p:tav tm="0">
                                          <p:val>
                                            <p:fltVal val="0"/>
                                          </p:val>
                                        </p:tav>
                                        <p:tav tm="100000">
                                          <p:val>
                                            <p:strVal val="#ppt_w"/>
                                          </p:val>
                                        </p:tav>
                                      </p:tavLst>
                                    </p:anim>
                                    <p:anim calcmode="lin" valueType="num">
                                      <p:cBhvr>
                                        <p:cTn id="96" dur="250" fill="hold"/>
                                        <p:tgtEl>
                                          <p:spTgt spid="21"/>
                                        </p:tgtEl>
                                        <p:attrNameLst>
                                          <p:attrName>ppt_h</p:attrName>
                                        </p:attrNameLst>
                                      </p:cBhvr>
                                      <p:tavLst>
                                        <p:tav tm="0">
                                          <p:val>
                                            <p:fltVal val="0"/>
                                          </p:val>
                                        </p:tav>
                                        <p:tav tm="100000">
                                          <p:val>
                                            <p:strVal val="#ppt_h"/>
                                          </p:val>
                                        </p:tav>
                                      </p:tavLst>
                                    </p:anim>
                                    <p:animEffect transition="in" filter="fade">
                                      <p:cBhvr>
                                        <p:cTn id="97" dur="250"/>
                                        <p:tgtEl>
                                          <p:spTgt spid="21"/>
                                        </p:tgtEl>
                                      </p:cBhvr>
                                    </p:animEffect>
                                  </p:childTnLst>
                                </p:cTn>
                              </p:par>
                            </p:childTnLst>
                          </p:cTn>
                        </p:par>
                        <p:par>
                          <p:cTn id="98" fill="hold">
                            <p:stCondLst>
                              <p:cond delay="7500"/>
                            </p:stCondLst>
                            <p:childTnLst>
                              <p:par>
                                <p:cTn id="99" presetID="53" presetClass="entr" presetSubtype="16" fill="hold" nodeType="after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p:cTn id="101" dur="500" fill="hold"/>
                                        <p:tgtEl>
                                          <p:spTgt spid="36"/>
                                        </p:tgtEl>
                                        <p:attrNameLst>
                                          <p:attrName>ppt_w</p:attrName>
                                        </p:attrNameLst>
                                      </p:cBhvr>
                                      <p:tavLst>
                                        <p:tav tm="0">
                                          <p:val>
                                            <p:fltVal val="0"/>
                                          </p:val>
                                        </p:tav>
                                        <p:tav tm="100000">
                                          <p:val>
                                            <p:strVal val="#ppt_w"/>
                                          </p:val>
                                        </p:tav>
                                      </p:tavLst>
                                    </p:anim>
                                    <p:anim calcmode="lin" valueType="num">
                                      <p:cBhvr>
                                        <p:cTn id="102" dur="500" fill="hold"/>
                                        <p:tgtEl>
                                          <p:spTgt spid="36"/>
                                        </p:tgtEl>
                                        <p:attrNameLst>
                                          <p:attrName>ppt_h</p:attrName>
                                        </p:attrNameLst>
                                      </p:cBhvr>
                                      <p:tavLst>
                                        <p:tav tm="0">
                                          <p:val>
                                            <p:fltVal val="0"/>
                                          </p:val>
                                        </p:tav>
                                        <p:tav tm="100000">
                                          <p:val>
                                            <p:strVal val="#ppt_h"/>
                                          </p:val>
                                        </p:tav>
                                      </p:tavLst>
                                    </p:anim>
                                    <p:animEffect transition="in" filter="fade">
                                      <p:cBhvr>
                                        <p:cTn id="103" dur="500"/>
                                        <p:tgtEl>
                                          <p:spTgt spid="36"/>
                                        </p:tgtEl>
                                      </p:cBhvr>
                                    </p:animEffect>
                                  </p:childTnLst>
                                </p:cTn>
                              </p:par>
                            </p:childTnLst>
                          </p:cTn>
                        </p:par>
                        <p:par>
                          <p:cTn id="104" fill="hold">
                            <p:stCondLst>
                              <p:cond delay="8000"/>
                            </p:stCondLst>
                            <p:childTnLst>
                              <p:par>
                                <p:cTn id="105" presetID="53" presetClass="entr" presetSubtype="16" fill="hold" grpId="0" nodeType="after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p:cTn id="107" dur="250" fill="hold"/>
                                        <p:tgtEl>
                                          <p:spTgt spid="3"/>
                                        </p:tgtEl>
                                        <p:attrNameLst>
                                          <p:attrName>ppt_w</p:attrName>
                                        </p:attrNameLst>
                                      </p:cBhvr>
                                      <p:tavLst>
                                        <p:tav tm="0">
                                          <p:val>
                                            <p:fltVal val="0"/>
                                          </p:val>
                                        </p:tav>
                                        <p:tav tm="100000">
                                          <p:val>
                                            <p:strVal val="#ppt_w"/>
                                          </p:val>
                                        </p:tav>
                                      </p:tavLst>
                                    </p:anim>
                                    <p:anim calcmode="lin" valueType="num">
                                      <p:cBhvr>
                                        <p:cTn id="108" dur="250" fill="hold"/>
                                        <p:tgtEl>
                                          <p:spTgt spid="3"/>
                                        </p:tgtEl>
                                        <p:attrNameLst>
                                          <p:attrName>ppt_h</p:attrName>
                                        </p:attrNameLst>
                                      </p:cBhvr>
                                      <p:tavLst>
                                        <p:tav tm="0">
                                          <p:val>
                                            <p:fltVal val="0"/>
                                          </p:val>
                                        </p:tav>
                                        <p:tav tm="100000">
                                          <p:val>
                                            <p:strVal val="#ppt_h"/>
                                          </p:val>
                                        </p:tav>
                                      </p:tavLst>
                                    </p:anim>
                                    <p:animEffect transition="in" filter="fade">
                                      <p:cBhvr>
                                        <p:cTn id="109" dur="250"/>
                                        <p:tgtEl>
                                          <p:spTgt spid="3"/>
                                        </p:tgtEl>
                                      </p:cBhvr>
                                    </p:animEffect>
                                  </p:childTnLst>
                                </p:cTn>
                              </p:par>
                            </p:childTnLst>
                          </p:cTn>
                        </p:par>
                        <p:par>
                          <p:cTn id="110" fill="hold">
                            <p:stCondLst>
                              <p:cond delay="8500"/>
                            </p:stCondLst>
                            <p:childTnLst>
                              <p:par>
                                <p:cTn id="111" presetID="10" presetClass="entr" presetSubtype="0" fill="hold" grpId="0"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fade">
                                      <p:cBhvr>
                                        <p:cTn id="113" dur="250"/>
                                        <p:tgtEl>
                                          <p:spTgt spid="14"/>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additive="base">
                                        <p:cTn id="116" dur="750"/>
                                        <p:tgtEl>
                                          <p:spTgt spid="33"/>
                                        </p:tgtEl>
                                        <p:attrNameLst>
                                          <p:attrName>ppt_y</p:attrName>
                                        </p:attrNameLst>
                                      </p:cBhvr>
                                      <p:tavLst>
                                        <p:tav tm="0">
                                          <p:val>
                                            <p:strVal val="#ppt_y+#ppt_h*1.125000"/>
                                          </p:val>
                                        </p:tav>
                                        <p:tav tm="100000">
                                          <p:val>
                                            <p:strVal val="#ppt_y"/>
                                          </p:val>
                                        </p:tav>
                                      </p:tavLst>
                                    </p:anim>
                                    <p:animEffect transition="in" filter="wipe(up)">
                                      <p:cBhvr>
                                        <p:cTn id="117"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P spid="10" grpId="0" animBg="1"/>
      <p:bldP spid="12" grpId="0" animBg="1"/>
      <p:bldP spid="14" grpId="0" animBg="1"/>
      <p:bldP spid="16" grpId="0" animBg="1"/>
      <p:bldP spid="19" grpId="0" animBg="1"/>
      <p:bldP spid="20" grpId="0" animBg="1"/>
      <p:bldP spid="21" grpId="0" animBg="1"/>
      <p:bldP spid="23" grpId="0" animBg="1"/>
      <p:bldP spid="25" grpId="0"/>
      <p:bldP spid="30" grpId="0" animBg="1"/>
      <p:bldP spid="31"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25460" y="695229"/>
            <a:ext cx="4113213" cy="4113213"/>
            <a:chOff x="2366152" y="879474"/>
            <a:chExt cx="4113213" cy="4113213"/>
          </a:xfrm>
        </p:grpSpPr>
        <p:sp>
          <p:nvSpPr>
            <p:cNvPr id="406" name="Shape 406"/>
            <p:cNvSpPr/>
            <p:nvPr/>
          </p:nvSpPr>
          <p:spPr bwMode="auto">
            <a:xfrm>
              <a:off x="3216275" y="1716088"/>
              <a:ext cx="2438400" cy="24399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60300"/>
              </a:srgbClr>
            </a:solidFill>
            <a:ln w="12700">
              <a:miter lim="400000"/>
            </a:ln>
          </p:spPr>
          <p:txBody>
            <a:bodyPr lIns="17145" r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07" name="Shape 407"/>
            <p:cNvSpPr/>
            <p:nvPr/>
          </p:nvSpPr>
          <p:spPr bwMode="auto">
            <a:xfrm>
              <a:off x="3122613" y="2986088"/>
              <a:ext cx="2420937" cy="1303337"/>
            </a:xfrm>
            <a:custGeom>
              <a:avLst/>
              <a:gdLst/>
              <a:ahLst/>
              <a:cxnLst>
                <a:cxn ang="0">
                  <a:pos x="wd2" y="hd2"/>
                </a:cxn>
                <a:cxn ang="5400000">
                  <a:pos x="wd2" y="hd2"/>
                </a:cxn>
                <a:cxn ang="10800000">
                  <a:pos x="wd2" y="hd2"/>
                </a:cxn>
                <a:cxn ang="16200000">
                  <a:pos x="wd2" y="hd2"/>
                </a:cxn>
              </a:cxnLst>
              <a:rect l="0" t="0" r="r" b="b"/>
              <a:pathLst>
                <a:path w="21600" h="21600" extrusionOk="0">
                  <a:moveTo>
                    <a:pt x="11601" y="21600"/>
                  </a:moveTo>
                  <a:cubicBezTo>
                    <a:pt x="15857" y="21600"/>
                    <a:pt x="19581" y="17331"/>
                    <a:pt x="21600" y="10984"/>
                  </a:cubicBezTo>
                  <a:cubicBezTo>
                    <a:pt x="11601" y="51"/>
                    <a:pt x="11601" y="51"/>
                    <a:pt x="11601" y="51"/>
                  </a:cubicBezTo>
                  <a:cubicBezTo>
                    <a:pt x="0" y="0"/>
                    <a:pt x="0" y="0"/>
                    <a:pt x="0" y="0"/>
                  </a:cubicBezTo>
                  <a:cubicBezTo>
                    <a:pt x="0" y="13"/>
                    <a:pt x="0" y="25"/>
                    <a:pt x="0" y="51"/>
                  </a:cubicBezTo>
                  <a:cubicBezTo>
                    <a:pt x="0" y="11947"/>
                    <a:pt x="5190" y="21600"/>
                    <a:pt x="11601" y="21600"/>
                  </a:cubicBezTo>
                  <a:close/>
                </a:path>
              </a:pathLst>
            </a:custGeom>
            <a:solidFill>
              <a:srgbClr val="53585F">
                <a:alpha val="70408"/>
              </a:srgbClr>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17" name="Shape 417"/>
            <p:cNvSpPr/>
            <p:nvPr/>
          </p:nvSpPr>
          <p:spPr bwMode="auto">
            <a:xfrm rot="21449998">
              <a:off x="4460875" y="1781175"/>
              <a:ext cx="1316038" cy="1795463"/>
            </a:xfrm>
            <a:custGeom>
              <a:avLst/>
              <a:gdLst/>
              <a:ahLst/>
              <a:cxnLst>
                <a:cxn ang="0">
                  <a:pos x="wd2" y="hd2"/>
                </a:cxn>
                <a:cxn ang="5400000">
                  <a:pos x="wd2" y="hd2"/>
                </a:cxn>
                <a:cxn ang="10800000">
                  <a:pos x="wd2" y="hd2"/>
                </a:cxn>
                <a:cxn ang="16200000">
                  <a:pos x="wd2" y="hd2"/>
                </a:cxn>
              </a:cxnLst>
              <a:rect l="0" t="0" r="r" b="b"/>
              <a:pathLst>
                <a:path w="21600" h="21600" extrusionOk="0">
                  <a:moveTo>
                    <a:pt x="0" y="13265"/>
                  </a:moveTo>
                  <a:cubicBezTo>
                    <a:pt x="18299" y="21600"/>
                    <a:pt x="18299" y="21600"/>
                    <a:pt x="18299" y="21600"/>
                  </a:cubicBezTo>
                  <a:cubicBezTo>
                    <a:pt x="20395" y="19186"/>
                    <a:pt x="21600" y="16331"/>
                    <a:pt x="21600" y="13265"/>
                  </a:cubicBezTo>
                  <a:cubicBezTo>
                    <a:pt x="21600" y="7665"/>
                    <a:pt x="17571" y="2754"/>
                    <a:pt x="11522" y="0"/>
                  </a:cubicBezTo>
                  <a:lnTo>
                    <a:pt x="0" y="13265"/>
                  </a:lnTo>
                  <a:close/>
                </a:path>
              </a:pathLst>
            </a:custGeom>
            <a:solidFill>
              <a:srgbClr val="53585F">
                <a:alpha val="70408"/>
              </a:srgbClr>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28688" name="Shape 420"/>
            <p:cNvSpPr>
              <a:spLocks noChangeArrowheads="1"/>
            </p:cNvSpPr>
            <p:nvPr/>
          </p:nvSpPr>
          <p:spPr bwMode="auto">
            <a:xfrm>
              <a:off x="2981325" y="1462088"/>
              <a:ext cx="2946400" cy="294798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8718" name="Shape 421"/>
            <p:cNvSpPr>
              <a:spLocks noChangeArrowheads="1"/>
            </p:cNvSpPr>
            <p:nvPr/>
          </p:nvSpPr>
          <p:spPr bwMode="auto">
            <a:xfrm>
              <a:off x="2366152" y="879474"/>
              <a:ext cx="4113213" cy="41132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6862"/>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grpSp>
        <p:nvGrpSpPr>
          <p:cNvPr id="3" name="组合 2"/>
          <p:cNvGrpSpPr/>
          <p:nvPr/>
        </p:nvGrpSpPr>
        <p:grpSpPr>
          <a:xfrm>
            <a:off x="1254458" y="1023108"/>
            <a:ext cx="2321138" cy="908582"/>
            <a:chOff x="995150" y="1207353"/>
            <a:chExt cx="2321138" cy="908582"/>
          </a:xfrm>
        </p:grpSpPr>
        <p:sp>
          <p:nvSpPr>
            <p:cNvPr id="28694" name="Shape 425"/>
            <p:cNvSpPr>
              <a:spLocks noChangeArrowheads="1"/>
            </p:cNvSpPr>
            <p:nvPr/>
          </p:nvSpPr>
          <p:spPr bwMode="auto">
            <a:xfrm>
              <a:off x="2066925" y="1601788"/>
              <a:ext cx="1249363" cy="403225"/>
            </a:xfrm>
            <a:custGeom>
              <a:avLst/>
              <a:gdLst>
                <a:gd name="T0" fmla="*/ 21600 w 21600"/>
                <a:gd name="T1" fmla="*/ 21600 h 21600"/>
                <a:gd name="T2" fmla="*/ 11543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11543" y="0"/>
                  </a:lnTo>
                  <a:lnTo>
                    <a:pt x="0" y="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8" name="Shape 454"/>
            <p:cNvSpPr/>
            <p:nvPr/>
          </p:nvSpPr>
          <p:spPr>
            <a:xfrm>
              <a:off x="995150" y="1207353"/>
              <a:ext cx="1016000" cy="908582"/>
            </a:xfrm>
            <a:prstGeom prst="rect">
              <a:avLst/>
            </a:prstGeom>
            <a:ln w="12700">
              <a:miter lim="400000"/>
            </a:ln>
          </p:spPr>
          <p:txBody>
            <a:bodyPr lIns="17145" rIns="17145">
              <a:sp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l"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OPENDOTA: </a:t>
              </a:r>
              <a:r>
                <a:rPr lang="en-US" sz="900" kern="0" dirty="0">
                  <a:solidFill>
                    <a:schemeClr val="bg1"/>
                  </a:solidFill>
                  <a:latin typeface="Times New Roman" panose="02020603050405020304" pitchFamily="18" charset="0"/>
                  <a:cs typeface="Times New Roman" panose="02020603050405020304" pitchFamily="18" charset="0"/>
                </a:rPr>
                <a:t>We used its explorer to find the win rate for different teams</a:t>
              </a:r>
              <a:r>
                <a:rPr lang="en-US" sz="1200" kern="0" dirty="0">
                  <a:solidFill>
                    <a:schemeClr val="bg1"/>
                  </a:solidFill>
                  <a:latin typeface="Times New Roman" panose="02020603050405020304" pitchFamily="18" charset="0"/>
                  <a:cs typeface="Times New Roman" panose="02020603050405020304" pitchFamily="18" charset="0"/>
                </a:rPr>
                <a:t>.</a:t>
              </a:r>
              <a:endParaRPr sz="1200" kern="0" dirty="0">
                <a:solidFill>
                  <a:schemeClr val="bg1"/>
                </a:solidFill>
                <a:latin typeface="Times New Roman" panose="02020603050405020304" pitchFamily="18" charset="0"/>
                <a:cs typeface="Times New Roman" panose="02020603050405020304" pitchFamily="18" charset="0"/>
              </a:endParaRPr>
            </a:p>
          </p:txBody>
        </p:sp>
      </p:grpSp>
      <p:grpSp>
        <p:nvGrpSpPr>
          <p:cNvPr id="4" name="组合 3"/>
          <p:cNvGrpSpPr/>
          <p:nvPr/>
        </p:nvGrpSpPr>
        <p:grpSpPr>
          <a:xfrm>
            <a:off x="732382" y="3409737"/>
            <a:ext cx="2754314" cy="1028615"/>
            <a:chOff x="473074" y="3593982"/>
            <a:chExt cx="2754314" cy="1028615"/>
          </a:xfrm>
        </p:grpSpPr>
        <p:sp>
          <p:nvSpPr>
            <p:cNvPr id="28698" name="Shape 428"/>
            <p:cNvSpPr>
              <a:spLocks noChangeArrowheads="1"/>
            </p:cNvSpPr>
            <p:nvPr/>
          </p:nvSpPr>
          <p:spPr bwMode="auto">
            <a:xfrm>
              <a:off x="2211388" y="3763963"/>
              <a:ext cx="1016000" cy="285750"/>
            </a:xfrm>
            <a:custGeom>
              <a:avLst/>
              <a:gdLst>
                <a:gd name="T0" fmla="*/ 21600 w 21600"/>
                <a:gd name="T1" fmla="*/ 0 h 21600"/>
                <a:gd name="T2" fmla="*/ 11288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1288" y="21600"/>
                  </a:lnTo>
                  <a:lnTo>
                    <a:pt x="0" y="2160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9" name="Shape 455"/>
            <p:cNvSpPr/>
            <p:nvPr/>
          </p:nvSpPr>
          <p:spPr>
            <a:xfrm>
              <a:off x="473074" y="3593982"/>
              <a:ext cx="1685926" cy="1028615"/>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Kaggle:</a:t>
              </a:r>
              <a:endParaRPr lang="en-US" sz="1200" kern="0" dirty="0">
                <a:solidFill>
                  <a:schemeClr val="bg1"/>
                </a:solidFill>
                <a:latin typeface="Times New Roman" panose="02020603050405020304" pitchFamily="18" charset="0"/>
                <a:cs typeface="Times New Roman" panose="02020603050405020304" pitchFamily="18" charset="0"/>
              </a:endParaRPr>
            </a:p>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Where it begins, we find the facts that Dota 2 is not balanced.</a:t>
              </a:r>
              <a:endParaRPr sz="1200" kern="0"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5966371" y="1151361"/>
            <a:ext cx="2691363" cy="1112677"/>
            <a:chOff x="5707063" y="1335606"/>
            <a:chExt cx="2691363" cy="1112677"/>
          </a:xfrm>
        </p:grpSpPr>
        <p:sp>
          <p:nvSpPr>
            <p:cNvPr id="28690" name="Shape 422"/>
            <p:cNvSpPr>
              <a:spLocks noChangeArrowheads="1"/>
            </p:cNvSpPr>
            <p:nvPr/>
          </p:nvSpPr>
          <p:spPr bwMode="auto">
            <a:xfrm>
              <a:off x="5707063" y="1714500"/>
              <a:ext cx="1109662" cy="452438"/>
            </a:xfrm>
            <a:custGeom>
              <a:avLst/>
              <a:gdLst>
                <a:gd name="T0" fmla="*/ 0 w 21600"/>
                <a:gd name="T1" fmla="*/ 21600 h 21600"/>
                <a:gd name="T2" fmla="*/ 12857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12857" y="0"/>
                  </a:lnTo>
                  <a:lnTo>
                    <a:pt x="21600" y="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3" name="Shape 452"/>
            <p:cNvSpPr>
              <a:spLocks noChangeArrowheads="1"/>
            </p:cNvSpPr>
            <p:nvPr/>
          </p:nvSpPr>
          <p:spPr bwMode="auto">
            <a:xfrm>
              <a:off x="6897901" y="1335606"/>
              <a:ext cx="1500525" cy="11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2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DOTABUFF:</a:t>
              </a:r>
              <a:endParaRPr lang="en-US" altLang="zh-CN" sz="12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a:p>
              <a:pPr defTabSz="914400" eaLnBrk="1" hangingPunct="1">
                <a:lnSpc>
                  <a:spcPct val="130000"/>
                </a:lnSpc>
              </a:pPr>
              <a:r>
                <a:rPr lang="en-US" altLang="zh-CN" sz="10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We used its detailed hero stats to filter the win rate based on heroes got picked in different fractions</a:t>
              </a:r>
              <a:endParaRPr lang="en-US" altLang="zh-CN" sz="10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grpSp>
      <p:grpSp>
        <p:nvGrpSpPr>
          <p:cNvPr id="6" name="组合 5"/>
          <p:cNvGrpSpPr/>
          <p:nvPr/>
        </p:nvGrpSpPr>
        <p:grpSpPr>
          <a:xfrm>
            <a:off x="5979502" y="3506928"/>
            <a:ext cx="2847086" cy="931424"/>
            <a:chOff x="5979502" y="3506928"/>
            <a:chExt cx="2847086" cy="931424"/>
          </a:xfrm>
        </p:grpSpPr>
        <p:sp>
          <p:nvSpPr>
            <p:cNvPr id="55" name="Shape 453"/>
            <p:cNvSpPr/>
            <p:nvPr/>
          </p:nvSpPr>
          <p:spPr>
            <a:xfrm>
              <a:off x="7088274" y="3649803"/>
              <a:ext cx="1738314" cy="788549"/>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Excel, D3 and python:</a:t>
              </a:r>
              <a:endParaRPr lang="en-US" sz="1200" kern="0" dirty="0">
                <a:solidFill>
                  <a:schemeClr val="bg1"/>
                </a:solidFill>
                <a:latin typeface="Times New Roman" panose="02020603050405020304" pitchFamily="18" charset="0"/>
                <a:cs typeface="Times New Roman" panose="02020603050405020304" pitchFamily="18" charset="0"/>
              </a:endParaRPr>
            </a:p>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The tools we create our visualizations.</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57" name="Shape 428"/>
            <p:cNvSpPr>
              <a:spLocks noChangeArrowheads="1"/>
            </p:cNvSpPr>
            <p:nvPr/>
          </p:nvSpPr>
          <p:spPr bwMode="auto">
            <a:xfrm rot="12680222">
              <a:off x="5979502" y="3506928"/>
              <a:ext cx="1016000" cy="285750"/>
            </a:xfrm>
            <a:custGeom>
              <a:avLst/>
              <a:gdLst>
                <a:gd name="T0" fmla="*/ 21600 w 21600"/>
                <a:gd name="T1" fmla="*/ 0 h 21600"/>
                <a:gd name="T2" fmla="*/ 11288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1288" y="21600"/>
                  </a:lnTo>
                  <a:lnTo>
                    <a:pt x="0" y="2160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Shape 514"/>
          <p:cNvSpPr>
            <a:spLocks noChangeArrowheads="1"/>
          </p:cNvSpPr>
          <p:nvPr/>
        </p:nvSpPr>
        <p:spPr bwMode="auto">
          <a:xfrm>
            <a:off x="911364" y="2092002"/>
            <a:ext cx="2600191" cy="78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2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These pictures are from the data we researched online and some code fragments in our work.</a:t>
            </a:r>
            <a:endParaRPr lang="en-US" altLang="zh-CN" sz="12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907" y="272816"/>
            <a:ext cx="4196163" cy="505725"/>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0730" y="946513"/>
            <a:ext cx="2416780" cy="1553502"/>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06" y="3456587"/>
            <a:ext cx="4196163" cy="740603"/>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7" y="1284265"/>
            <a:ext cx="4196163" cy="590975"/>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0574" y="287986"/>
            <a:ext cx="2403426" cy="1448979"/>
          </a:xfrm>
          <a:prstGeom prst="rect">
            <a:avLst/>
          </a:prstGeom>
        </p:spPr>
      </p:pic>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07" y="778541"/>
            <a:ext cx="4187566" cy="505724"/>
          </a:xfrm>
          <a:prstGeom prst="rect">
            <a:avLst/>
          </a:prstGeom>
        </p:spPr>
      </p:pic>
      <p:pic>
        <p:nvPicPr>
          <p:cNvPr id="19" name="图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95396" y="3508530"/>
            <a:ext cx="1694760" cy="1377320"/>
          </a:xfrm>
          <a:prstGeom prst="rect">
            <a:avLst/>
          </a:prstGeom>
        </p:spPr>
      </p:pic>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36482" y="3481863"/>
            <a:ext cx="2966746" cy="1483373"/>
          </a:xfrm>
          <a:prstGeom prst="rect">
            <a:avLst/>
          </a:prstGeom>
        </p:spPr>
      </p:pic>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907" y="4268729"/>
            <a:ext cx="4196163" cy="655911"/>
          </a:xfrm>
          <a:prstGeom prst="rect">
            <a:avLst/>
          </a:prstGeom>
        </p:spPr>
      </p:pic>
      <p:sp>
        <p:nvSpPr>
          <p:cNvPr id="34" name="任意多边形: 形状 1"/>
          <p:cNvSpPr/>
          <p:nvPr/>
        </p:nvSpPr>
        <p:spPr>
          <a:xfrm>
            <a:off x="0" y="2162262"/>
            <a:ext cx="9144000" cy="1101156"/>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爆炸形: 14 pt  7"/>
          <p:cNvSpPr/>
          <p:nvPr/>
        </p:nvSpPr>
        <p:spPr>
          <a:xfrm>
            <a:off x="4958232" y="184724"/>
            <a:ext cx="910305" cy="593817"/>
          </a:xfrm>
          <a:prstGeom prst="irregularSeal2">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星形: 四角 8"/>
          <p:cNvSpPr/>
          <p:nvPr/>
        </p:nvSpPr>
        <p:spPr>
          <a:xfrm rot="20173166">
            <a:off x="3341982" y="2686660"/>
            <a:ext cx="339147" cy="303315"/>
          </a:xfrm>
          <a:prstGeom prst="star4">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星形: 五角 9"/>
          <p:cNvSpPr/>
          <p:nvPr/>
        </p:nvSpPr>
        <p:spPr>
          <a:xfrm rot="19344302">
            <a:off x="5549935" y="2634282"/>
            <a:ext cx="301462" cy="269196"/>
          </a:xfrm>
          <a:prstGeom prst="star5">
            <a:avLst/>
          </a:prstGeom>
          <a:solidFill>
            <a:srgbClr val="FFC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9" name="星形: 五角 38"/>
          <p:cNvSpPr/>
          <p:nvPr/>
        </p:nvSpPr>
        <p:spPr>
          <a:xfrm rot="1271233">
            <a:off x="8657775" y="3026800"/>
            <a:ext cx="301462" cy="269196"/>
          </a:xfrm>
          <a:prstGeom prst="star5">
            <a:avLst/>
          </a:prstGeom>
          <a:solidFill>
            <a:srgbClr val="FFC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星形: 四角 39"/>
          <p:cNvSpPr/>
          <p:nvPr/>
        </p:nvSpPr>
        <p:spPr>
          <a:xfrm rot="20173166">
            <a:off x="7600262" y="2555517"/>
            <a:ext cx="339147" cy="303315"/>
          </a:xfrm>
          <a:prstGeom prst="star4">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777"/>
                                        </p:tgtEl>
                                        <p:attrNameLst>
                                          <p:attrName>style.visibility</p:attrName>
                                        </p:attrNameLst>
                                      </p:cBhvr>
                                      <p:to>
                                        <p:strVal val="visible"/>
                                      </p:to>
                                    </p:set>
                                    <p:animEffect transition="in" filter="randombar(horizontal)">
                                      <p:cBhvr>
                                        <p:cTn id="11" dur="500"/>
                                        <p:tgtEl>
                                          <p:spTgt spid="3277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1500"/>
                            </p:stCondLst>
                            <p:childTnLst>
                              <p:par>
                                <p:cTn id="23" presetID="16" presetClass="entr" presetSubtype="2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4"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8" presetClass="emph" presetSubtype="0" fill="hold" grpId="0" nodeType="withEffect">
                                  <p:stCondLst>
                                    <p:cond delay="0"/>
                                  </p:stCondLst>
                                  <p:childTnLst>
                                    <p:animRot by="21600000">
                                      <p:cBhvr>
                                        <p:cTn id="36" dur="1000" fill="hold"/>
                                        <p:tgtEl>
                                          <p:spTgt spid="9"/>
                                        </p:tgtEl>
                                        <p:attrNameLst>
                                          <p:attrName>r</p:attrName>
                                        </p:attrNameLst>
                                      </p:cBhvr>
                                    </p:animRot>
                                  </p:childTnLst>
                                </p:cTn>
                              </p:par>
                              <p:par>
                                <p:cTn id="37" presetID="14" presetClass="entr" presetSubtype="1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par>
                                <p:cTn id="40" presetID="14" presetClass="entr" presetSubtype="1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par>
                                <p:cTn id="43" presetID="8" presetClass="emph" presetSubtype="0" fill="hold" grpId="0" nodeType="withEffect">
                                  <p:stCondLst>
                                    <p:cond delay="0"/>
                                  </p:stCondLst>
                                  <p:childTnLst>
                                    <p:animRot by="21600000">
                                      <p:cBhvr>
                                        <p:cTn id="44" dur="1000" fill="hold"/>
                                        <p:tgtEl>
                                          <p:spTgt spid="10"/>
                                        </p:tgtEl>
                                        <p:attrNameLst>
                                          <p:attrName>r</p:attrName>
                                        </p:attrNameLst>
                                      </p:cBhvr>
                                    </p:animRot>
                                  </p:childTnLst>
                                </p:cTn>
                              </p:par>
                              <p:par>
                                <p:cTn id="45" presetID="14" presetClass="entr" presetSubtype="1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par>
                                <p:cTn id="48" presetID="8" presetClass="emph" presetSubtype="0" fill="hold" grpId="0" nodeType="withEffect">
                                  <p:stCondLst>
                                    <p:cond delay="0"/>
                                  </p:stCondLst>
                                  <p:childTnLst>
                                    <p:animRot by="21600000">
                                      <p:cBhvr>
                                        <p:cTn id="49" dur="1000" fill="hold"/>
                                        <p:tgtEl>
                                          <p:spTgt spid="40"/>
                                        </p:tgtEl>
                                        <p:attrNameLst>
                                          <p:attrName>r</p:attrName>
                                        </p:attrNameLst>
                                      </p:cBhvr>
                                    </p:animRot>
                                  </p:childTnLst>
                                </p:cTn>
                              </p:par>
                              <p:par>
                                <p:cTn id="50" presetID="8" presetClass="emph" presetSubtype="0" fill="hold" grpId="0" nodeType="withEffect">
                                  <p:stCondLst>
                                    <p:cond delay="0"/>
                                  </p:stCondLst>
                                  <p:childTnLst>
                                    <p:animRot by="21600000">
                                      <p:cBhvr>
                                        <p:cTn id="51" dur="1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p:bldP spid="34" grpId="0" bldLvl="0" animBg="1"/>
      <p:bldP spid="8" grpId="0" animBg="1"/>
      <p:bldP spid="9" grpId="0" animBg="1"/>
      <p:bldP spid="10"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7657" name="Group 107"/>
          <p:cNvGrpSpPr/>
          <p:nvPr/>
        </p:nvGrpSpPr>
        <p:grpSpPr bwMode="auto">
          <a:xfrm>
            <a:off x="3370265" y="1728788"/>
            <a:ext cx="2449510" cy="2152650"/>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anose="020B0806030902050204" pitchFamily="34" charset="0"/>
                  <a:ea typeface="헤드라인A"/>
                  <a:cs typeface="헤드라인A"/>
                </a:rPr>
                <a:t>04</a:t>
              </a:r>
              <a:endParaRPr lang="en-US" altLang="zh-CN" sz="17100" dirty="0">
                <a:solidFill>
                  <a:srgbClr val="FFFFFF"/>
                </a:solidFill>
                <a:latin typeface="Impact" panose="020B0806030902050204" pitchFamily="34" charset="0"/>
                <a:ea typeface="헤드라인A"/>
                <a:cs typeface="헤드라인A"/>
              </a:endParaRPr>
            </a:p>
          </p:txBody>
        </p:sp>
        <p:pic>
          <p:nvPicPr>
            <p:cNvPr id="27659"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p:cNvSpPr>
            <a:spLocks noChangeArrowheads="1"/>
          </p:cNvSpPr>
          <p:nvPr/>
        </p:nvSpPr>
        <p:spPr bwMode="auto">
          <a:xfrm>
            <a:off x="3300412" y="2336612"/>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anose="020B0604020202020204" pitchFamily="34" charset="0"/>
                <a:cs typeface="Arial" panose="020B0604020202020204" pitchFamily="34" charset="0"/>
                <a:sym typeface="Arial" panose="020B0604020202020204" pitchFamily="34" charset="0"/>
              </a:rPr>
              <a:t>Conclusion</a:t>
            </a:r>
            <a:endParaRPr lang="zh-CN" altLang="zh-CN" sz="26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970599" y="2571481"/>
            <a:ext cx="842415" cy="469323"/>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en-US" altLang="zh-CN" sz="1300" dirty="0">
                <a:solidFill>
                  <a:schemeClr val="bg1"/>
                </a:solidFill>
                <a:latin typeface="Times New Roman" panose="02020603050405020304" pitchFamily="18" charset="0"/>
                <a:cs typeface="Times New Roman" panose="02020603050405020304" pitchFamily="18" charset="0"/>
              </a:rPr>
              <a:t>Research</a:t>
            </a:r>
            <a:endParaRPr lang="en-US" altLang="zh-CN" sz="1300" dirty="0">
              <a:solidFill>
                <a:schemeClr val="bg1"/>
              </a:solidFill>
              <a:latin typeface="Times New Roman" panose="02020603050405020304" pitchFamily="18" charset="0"/>
              <a:cs typeface="Times New Roman" panose="02020603050405020304" pitchFamily="18" charset="0"/>
            </a:endParaRPr>
          </a:p>
          <a:p>
            <a:r>
              <a:rPr lang="en-US" altLang="zh-CN" sz="1300" dirty="0">
                <a:solidFill>
                  <a:schemeClr val="bg1"/>
                </a:solidFill>
                <a:latin typeface="Times New Roman" panose="02020603050405020304" pitchFamily="18" charset="0"/>
                <a:cs typeface="Times New Roman" panose="02020603050405020304" pitchFamily="18" charset="0"/>
              </a:rPr>
              <a:t>findings</a:t>
            </a:r>
            <a:endParaRPr lang="zh-CN" altLang="en-US" sz="1300" dirty="0">
              <a:solidFill>
                <a:schemeClr val="bg1"/>
              </a:solidFill>
              <a:latin typeface="Times New Roman" panose="02020603050405020304" pitchFamily="18" charset="0"/>
              <a:cs typeface="Times New Roman" panose="02020603050405020304" pitchFamily="18" charset="0"/>
            </a:endParaRPr>
          </a:p>
        </p:txBody>
      </p:sp>
      <p:sp>
        <p:nvSpPr>
          <p:cNvPr id="3" name="TextBox 31"/>
          <p:cNvSpPr txBox="1"/>
          <p:nvPr/>
        </p:nvSpPr>
        <p:spPr>
          <a:xfrm>
            <a:off x="2068391" y="1559877"/>
            <a:ext cx="1193420" cy="469323"/>
          </a:xfrm>
          <a:prstGeom prst="rect">
            <a:avLst/>
          </a:prstGeom>
          <a:noFill/>
        </p:spPr>
        <p:txBody>
          <a:bodyPr wrap="square" lIns="68543" tIns="34272" rIns="68543" bIns="34272" rtlCol="0" anchor="ctr">
            <a:spAutoFit/>
          </a:bodyPr>
          <a:lstStyle/>
          <a:p>
            <a:pPr algn="ctr"/>
            <a:r>
              <a:rPr lang="en-US" altLang="zh-CN" sz="1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 strengths and weaknesses</a:t>
            </a:r>
            <a:endParaRPr lang="zh-CN" altLang="en-US" sz="1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33"/>
          <p:cNvSpPr txBox="1"/>
          <p:nvPr/>
        </p:nvSpPr>
        <p:spPr>
          <a:xfrm>
            <a:off x="3530043" y="2436847"/>
            <a:ext cx="889791" cy="269268"/>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en-US" altLang="zh-CN" sz="1300" dirty="0">
                <a:solidFill>
                  <a:schemeClr val="bg1"/>
                </a:solidFill>
                <a:latin typeface="Times New Roman" panose="02020603050405020304" pitchFamily="18" charset="0"/>
                <a:cs typeface="Times New Roman" panose="02020603050405020304" pitchFamily="18" charset="0"/>
              </a:rPr>
              <a:t>Discussion</a:t>
            </a:r>
            <a:endParaRPr lang="en-US" altLang="zh-CN" sz="1300" dirty="0">
              <a:solidFill>
                <a:schemeClr val="bg1"/>
              </a:solidFill>
              <a:latin typeface="Times New Roman" panose="02020603050405020304" pitchFamily="18" charset="0"/>
              <a:cs typeface="Times New Roman" panose="02020603050405020304" pitchFamily="18" charset="0"/>
            </a:endParaRPr>
          </a:p>
        </p:txBody>
      </p:sp>
      <p:sp>
        <p:nvSpPr>
          <p:cNvPr id="5" name="TextBox 34"/>
          <p:cNvSpPr txBox="1"/>
          <p:nvPr/>
        </p:nvSpPr>
        <p:spPr>
          <a:xfrm>
            <a:off x="4634072" y="1585178"/>
            <a:ext cx="1193420" cy="469323"/>
          </a:xfrm>
          <a:prstGeom prst="rect">
            <a:avLst/>
          </a:prstGeom>
          <a:noFill/>
        </p:spPr>
        <p:txBody>
          <a:bodyPr wrap="square" lIns="68543" tIns="34272" rIns="68543" bIns="34272" rtlCol="0" anchor="ctr">
            <a:spAutoFit/>
          </a:bodyPr>
          <a:lstStyle/>
          <a:p>
            <a:pPr algn="ctr"/>
            <a:r>
              <a:rPr lang="en-US" altLang="zh-CN" sz="1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Future</a:t>
            </a:r>
            <a:endParaRPr lang="en-US" altLang="zh-CN" sz="1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1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direction</a:t>
            </a:r>
            <a:endParaRPr lang="zh-CN" altLang="en-US" sz="1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6301886" y="1408147"/>
            <a:ext cx="2603278" cy="2057400"/>
          </a:xfrm>
          <a:prstGeom prst="rect">
            <a:avLst/>
          </a:prstGeom>
        </p:spPr>
        <p:txBody>
          <a:bodyPr wrap="square" lIns="68543" tIns="34272" rIns="68543" bIns="34272" anchor="ctr" anchorCtr="1">
            <a:noAutofit/>
          </a:bodyPr>
          <a:lstStyle/>
          <a:p>
            <a:pPr>
              <a:lnSpc>
                <a:spcPct val="150000"/>
              </a:lnSpc>
            </a:pPr>
            <a:r>
              <a:rPr lang="en-US" altLang="zh-CN" sz="15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Vision is the most important feeling in human beings</a:t>
            </a:r>
            <a:endParaRPr lang="en-US" altLang="zh-CN" sz="15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It is quite interesting to put the data, datasets and other resources into visualizations. Make the data  understandable for more people.</a:t>
            </a:r>
            <a:endPar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Freeform 4"/>
          <p:cNvSpPr/>
          <p:nvPr/>
        </p:nvSpPr>
        <p:spPr bwMode="auto">
          <a:xfrm>
            <a:off x="1783238" y="929318"/>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defRPr/>
            </a:pPr>
            <a:endParaRPr lang="en-US" sz="2100" kern="0" dirty="0">
              <a:solidFill>
                <a:sysClr val="window" lastClr="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Freeform 6"/>
          <p:cNvSpPr/>
          <p:nvPr/>
        </p:nvSpPr>
        <p:spPr bwMode="auto">
          <a:xfrm>
            <a:off x="3274949" y="1881709"/>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defRPr/>
            </a:pPr>
            <a:endParaRPr lang="en-US" sz="2100" kern="0" dirty="0">
              <a:solidFill>
                <a:srgbClr val="414455"/>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Freeform 8"/>
          <p:cNvSpPr/>
          <p:nvPr/>
        </p:nvSpPr>
        <p:spPr bwMode="auto">
          <a:xfrm>
            <a:off x="630234" y="2015218"/>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defRPr/>
            </a:pPr>
            <a:endParaRPr lang="en-US" sz="2100" kern="0" dirty="0">
              <a:solidFill>
                <a:sysClr val="window" lastClr="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Freeform 6"/>
          <p:cNvSpPr/>
          <p:nvPr/>
        </p:nvSpPr>
        <p:spPr bwMode="auto">
          <a:xfrm>
            <a:off x="4388411" y="984347"/>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pPr>
            <a:endParaRPr lang="en-US" sz="2100" kern="0" dirty="0">
              <a:solidFill>
                <a:sysClr val="window" lastClr="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8" presetClass="emph" presetSubtype="0" repeatCount="indefinite" fill="hold" grpId="1" nodeType="withEffect">
                                  <p:stCondLst>
                                    <p:cond delay="0"/>
                                  </p:stCondLst>
                                  <p:childTnLst>
                                    <p:animRot by="-86400000">
                                      <p:cBhvr>
                                        <p:cTn id="9" dur="8000" fill="hold"/>
                                        <p:tgtEl>
                                          <p:spTgt spid="9"/>
                                        </p:tgtEl>
                                        <p:attrNameLst>
                                          <p:attrName>r</p:attrName>
                                        </p:attrNameLst>
                                      </p:cBhvr>
                                    </p:animRot>
                                  </p:childTnLst>
                                </p:cTn>
                              </p:par>
                              <p:par>
                                <p:cTn id="10" presetID="53" presetClass="entr" presetSubtype="16"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fltVal val="0"/>
                                          </p:val>
                                        </p:tav>
                                        <p:tav tm="100000">
                                          <p:val>
                                            <p:strVal val="#ppt_w"/>
                                          </p:val>
                                        </p:tav>
                                      </p:tavLst>
                                    </p:anim>
                                    <p:anim calcmode="lin" valueType="num">
                                      <p:cBhvr>
                                        <p:cTn id="13" dur="250" fill="hold"/>
                                        <p:tgtEl>
                                          <p:spTgt spid="2"/>
                                        </p:tgtEl>
                                        <p:attrNameLst>
                                          <p:attrName>ppt_h</p:attrName>
                                        </p:attrNameLst>
                                      </p:cBhvr>
                                      <p:tavLst>
                                        <p:tav tm="0">
                                          <p:val>
                                            <p:fltVal val="0"/>
                                          </p:val>
                                        </p:tav>
                                        <p:tav tm="100000">
                                          <p:val>
                                            <p:strVal val="#ppt_h"/>
                                          </p:val>
                                        </p:tav>
                                      </p:tavLst>
                                    </p:anim>
                                    <p:animEffect transition="in" filter="fade">
                                      <p:cBhvr>
                                        <p:cTn id="14" dur="250"/>
                                        <p:tgtEl>
                                          <p:spTgt spid="2"/>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8" presetClass="emph" presetSubtype="0" repeatCount="indefinite" fill="hold" grpId="1" nodeType="withEffect">
                                  <p:stCondLst>
                                    <p:cond delay="750"/>
                                  </p:stCondLst>
                                  <p:childTnLst>
                                    <p:animRot by="64800000">
                                      <p:cBhvr>
                                        <p:cTn id="19" dur="7750" fill="hold"/>
                                        <p:tgtEl>
                                          <p:spTgt spid="7"/>
                                        </p:tgtEl>
                                        <p:attrNameLst>
                                          <p:attrName>r</p:attrName>
                                        </p:attrNameLst>
                                      </p:cBhvr>
                                    </p:animRot>
                                  </p:childTnLst>
                                </p:cTn>
                              </p:par>
                              <p:par>
                                <p:cTn id="20" presetID="53" presetClass="entr" presetSubtype="16" fill="hold" grpId="0" nodeType="withEffect">
                                  <p:stCondLst>
                                    <p:cond delay="1000"/>
                                  </p:stCondLst>
                                  <p:childTnLst>
                                    <p:set>
                                      <p:cBhvr>
                                        <p:cTn id="21" dur="1" fill="hold">
                                          <p:stCondLst>
                                            <p:cond delay="0"/>
                                          </p:stCondLst>
                                        </p:cTn>
                                        <p:tgtEl>
                                          <p:spTgt spid="3"/>
                                        </p:tgtEl>
                                        <p:attrNameLst>
                                          <p:attrName>style.visibility</p:attrName>
                                        </p:attrNameLst>
                                      </p:cBhvr>
                                      <p:to>
                                        <p:strVal val="visible"/>
                                      </p:to>
                                    </p:set>
                                    <p:anim calcmode="lin" valueType="num">
                                      <p:cBhvr>
                                        <p:cTn id="22" dur="250" fill="hold"/>
                                        <p:tgtEl>
                                          <p:spTgt spid="3"/>
                                        </p:tgtEl>
                                        <p:attrNameLst>
                                          <p:attrName>ppt_w</p:attrName>
                                        </p:attrNameLst>
                                      </p:cBhvr>
                                      <p:tavLst>
                                        <p:tav tm="0">
                                          <p:val>
                                            <p:fltVal val="0"/>
                                          </p:val>
                                        </p:tav>
                                        <p:tav tm="100000">
                                          <p:val>
                                            <p:strVal val="#ppt_w"/>
                                          </p:val>
                                        </p:tav>
                                      </p:tavLst>
                                    </p:anim>
                                    <p:anim calcmode="lin" valueType="num">
                                      <p:cBhvr>
                                        <p:cTn id="23" dur="250" fill="hold"/>
                                        <p:tgtEl>
                                          <p:spTgt spid="3"/>
                                        </p:tgtEl>
                                        <p:attrNameLst>
                                          <p:attrName>ppt_h</p:attrName>
                                        </p:attrNameLst>
                                      </p:cBhvr>
                                      <p:tavLst>
                                        <p:tav tm="0">
                                          <p:val>
                                            <p:fltVal val="0"/>
                                          </p:val>
                                        </p:tav>
                                        <p:tav tm="100000">
                                          <p:val>
                                            <p:strVal val="#ppt_h"/>
                                          </p:val>
                                        </p:tav>
                                      </p:tavLst>
                                    </p:anim>
                                    <p:animEffect transition="in" filter="fade">
                                      <p:cBhvr>
                                        <p:cTn id="24" dur="250"/>
                                        <p:tgtEl>
                                          <p:spTgt spid="3"/>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8" presetClass="emph" presetSubtype="0" repeatCount="indefinite" fill="hold" grpId="1" nodeType="withEffect">
                                  <p:stCondLst>
                                    <p:cond delay="1500"/>
                                  </p:stCondLst>
                                  <p:childTnLst>
                                    <p:animRot by="-108000000">
                                      <p:cBhvr>
                                        <p:cTn id="29" dur="7500" fill="hold"/>
                                        <p:tgtEl>
                                          <p:spTgt spid="8"/>
                                        </p:tgtEl>
                                        <p:attrNameLst>
                                          <p:attrName>r</p:attrName>
                                        </p:attrNameLst>
                                      </p:cBhvr>
                                    </p:animRot>
                                  </p:childTnLst>
                                </p:cTn>
                              </p:par>
                              <p:par>
                                <p:cTn id="30" presetID="53" presetClass="entr" presetSubtype="16" fill="hold" grpId="0" nodeType="withEffect">
                                  <p:stCondLst>
                                    <p:cond delay="1750"/>
                                  </p:stCondLst>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8" presetClass="emph" presetSubtype="0" repeatCount="indefinite" fill="hold" grpId="1" nodeType="withEffect">
                                  <p:stCondLst>
                                    <p:cond delay="2250"/>
                                  </p:stCondLst>
                                  <p:childTnLst>
                                    <p:animRot by="86400000">
                                      <p:cBhvr>
                                        <p:cTn id="39" dur="7250" fill="hold"/>
                                        <p:tgtEl>
                                          <p:spTgt spid="10"/>
                                        </p:tgtEl>
                                        <p:attrNameLst>
                                          <p:attrName>r</p:attrName>
                                        </p:attrNameLst>
                                      </p:cBhvr>
                                    </p:animRot>
                                  </p:childTnLst>
                                </p:cTn>
                              </p:par>
                              <p:par>
                                <p:cTn id="40" presetID="53" presetClass="entr" presetSubtype="16" fill="hold" grpId="0" nodeType="withEffect">
                                  <p:stCondLst>
                                    <p:cond delay="2250"/>
                                  </p:stCondLst>
                                  <p:childTnLst>
                                    <p:set>
                                      <p:cBhvr>
                                        <p:cTn id="41" dur="1" fill="hold">
                                          <p:stCondLst>
                                            <p:cond delay="0"/>
                                          </p:stCondLst>
                                        </p:cTn>
                                        <p:tgtEl>
                                          <p:spTgt spid="5"/>
                                        </p:tgtEl>
                                        <p:attrNameLst>
                                          <p:attrName>style.visibility</p:attrName>
                                        </p:attrNameLst>
                                      </p:cBhvr>
                                      <p:to>
                                        <p:strVal val="visible"/>
                                      </p:to>
                                    </p:set>
                                    <p:anim calcmode="lin" valueType="num">
                                      <p:cBhvr>
                                        <p:cTn id="42" dur="250" fill="hold"/>
                                        <p:tgtEl>
                                          <p:spTgt spid="5"/>
                                        </p:tgtEl>
                                        <p:attrNameLst>
                                          <p:attrName>ppt_w</p:attrName>
                                        </p:attrNameLst>
                                      </p:cBhvr>
                                      <p:tavLst>
                                        <p:tav tm="0">
                                          <p:val>
                                            <p:fltVal val="0"/>
                                          </p:val>
                                        </p:tav>
                                        <p:tav tm="100000">
                                          <p:val>
                                            <p:strVal val="#ppt_w"/>
                                          </p:val>
                                        </p:tav>
                                      </p:tavLst>
                                    </p:anim>
                                    <p:anim calcmode="lin" valueType="num">
                                      <p:cBhvr>
                                        <p:cTn id="43" dur="250" fill="hold"/>
                                        <p:tgtEl>
                                          <p:spTgt spid="5"/>
                                        </p:tgtEl>
                                        <p:attrNameLst>
                                          <p:attrName>ppt_h</p:attrName>
                                        </p:attrNameLst>
                                      </p:cBhvr>
                                      <p:tavLst>
                                        <p:tav tm="0">
                                          <p:val>
                                            <p:fltVal val="0"/>
                                          </p:val>
                                        </p:tav>
                                        <p:tav tm="100000">
                                          <p:val>
                                            <p:strVal val="#ppt_h"/>
                                          </p:val>
                                        </p:tav>
                                      </p:tavLst>
                                    </p:anim>
                                    <p:animEffect transition="in" filter="fade">
                                      <p:cBhvr>
                                        <p:cTn id="44" dur="250"/>
                                        <p:tgtEl>
                                          <p:spTgt spid="5"/>
                                        </p:tgtEl>
                                      </p:cBhvr>
                                    </p:animEffect>
                                  </p:childTnLst>
                                </p:cTn>
                              </p:par>
                              <p:par>
                                <p:cTn id="45" presetID="22" presetClass="entr" presetSubtype="8" fill="hold" grpId="0" nodeType="withEffect">
                                  <p:stCondLst>
                                    <p:cond delay="275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P spid="7" grpId="1" animBg="1"/>
      <p:bldP spid="8" grpId="0" animBg="1"/>
      <p:bldP spid="8" grpId="1" animBg="1"/>
      <p:bldP spid="9" grpId="0" animBg="1"/>
      <p:bldP spid="9" grpId="1" animBg="1"/>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4"/>
          <p:cNvSpPr>
            <a:spLocks noChangeArrowheads="1"/>
          </p:cNvSpPr>
          <p:nvPr/>
        </p:nvSpPr>
        <p:spPr bwMode="gray">
          <a:xfrm>
            <a:off x="4423760" y="67968"/>
            <a:ext cx="296480" cy="4998284"/>
          </a:xfrm>
          <a:prstGeom prst="roundRect">
            <a:avLst>
              <a:gd name="adj" fmla="val 50000"/>
            </a:avLst>
          </a:prstGeom>
          <a:solidFill>
            <a:schemeClr val="bg1">
              <a:alpha val="69804"/>
            </a:schemeClr>
          </a:solidFill>
          <a:ln w="12700" cmpd="sng">
            <a:noFill/>
            <a:round/>
          </a:ln>
          <a:effectLst>
            <a:glow>
              <a:schemeClr val="accent1"/>
            </a:glow>
          </a:effectLst>
        </p:spPr>
        <p:txBody>
          <a:bodyPr/>
          <a:lstStyle/>
          <a:p>
            <a:endParaRPr lang="zh-CN" altLang="en-US" sz="120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439332" y="878866"/>
            <a:ext cx="3232154" cy="702168"/>
            <a:chOff x="943101" y="1842718"/>
            <a:chExt cx="3729874" cy="780186"/>
          </a:xfrm>
        </p:grpSpPr>
        <p:sp>
          <p:nvSpPr>
            <p:cNvPr id="4" name="椭圆 3"/>
            <p:cNvSpPr/>
            <p:nvPr/>
          </p:nvSpPr>
          <p:spPr>
            <a:xfrm flipH="1">
              <a:off x="4475915" y="2152317"/>
              <a:ext cx="197060"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5" name="椭圆形标注 4"/>
            <p:cNvSpPr/>
            <p:nvPr/>
          </p:nvSpPr>
          <p:spPr>
            <a:xfrm rot="15378986">
              <a:off x="950709" y="1835110"/>
              <a:ext cx="780186" cy="795402"/>
            </a:xfrm>
            <a:prstGeom prst="wedgeEllipseCallout">
              <a:avLst>
                <a:gd name="adj1" fmla="val -15451"/>
                <a:gd name="adj2" fmla="val 61230"/>
              </a:avLst>
            </a:prstGeom>
            <a:noFill/>
            <a:ln w="12700" cmpd="sng">
              <a:solidFill>
                <a:schemeClr val="bg1"/>
              </a:solidFill>
              <a:round/>
            </a:ln>
            <a:effectLst>
              <a:glow rad="88900">
                <a:schemeClr val="accent1">
                  <a:alpha val="30000"/>
                </a:schemeClr>
              </a:glow>
            </a:effectLst>
          </p:spPr>
          <p:txBody>
            <a:bodyPr rtlCol="0" anchor="ctr"/>
            <a:lstStyle/>
            <a:p>
              <a:pPr algn="ctr" defTabSz="822960">
                <a:defRPr/>
              </a:pPr>
              <a:endParaRPr lang="en-US" sz="1200" kern="0">
                <a:solidFill>
                  <a:sysClr val="window" lastClr="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1050230" y="2113816"/>
              <a:ext cx="606886"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lgn="ctr" defTabSz="822960">
                <a:defRPr/>
              </a:pPr>
              <a:r>
                <a:rPr lang="en-US" altLang="zh-CN" sz="1200" dirty="0">
                  <a:solidFill>
                    <a:schemeClr val="bg1"/>
                  </a:solidFill>
                  <a:latin typeface="Times New Roman" panose="02020603050405020304" pitchFamily="18" charset="0"/>
                  <a:cs typeface="Times New Roman" panose="02020603050405020304" pitchFamily="18" charset="0"/>
                </a:rPr>
                <a:t>02</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cxnSp>
          <p:nvCxnSpPr>
            <p:cNvPr id="7" name="直接连接符 6"/>
            <p:cNvCxnSpPr>
              <a:stCxn id="4" idx="6"/>
            </p:cNvCxnSpPr>
            <p:nvPr/>
          </p:nvCxnSpPr>
          <p:spPr>
            <a:xfrm flipH="1" flipV="1">
              <a:off x="1827761" y="2239930"/>
              <a:ext cx="2648154" cy="7256"/>
            </a:xfrm>
            <a:prstGeom prst="line">
              <a:avLst/>
            </a:prstGeom>
            <a:noFill/>
            <a:ln w="12700" cmpd="sng">
              <a:solidFill>
                <a:schemeClr val="bg1"/>
              </a:solidFill>
              <a:round/>
            </a:ln>
            <a:effectLst>
              <a:glow rad="88900">
                <a:schemeClr val="accent1">
                  <a:alpha val="30000"/>
                </a:schemeClr>
              </a:glow>
            </a:effectLst>
          </p:spPr>
        </p:cxnSp>
      </p:grpSp>
      <p:grpSp>
        <p:nvGrpSpPr>
          <p:cNvPr id="8" name="组合 7"/>
          <p:cNvGrpSpPr/>
          <p:nvPr/>
        </p:nvGrpSpPr>
        <p:grpSpPr>
          <a:xfrm>
            <a:off x="2115166" y="3002632"/>
            <a:ext cx="2553741" cy="619152"/>
            <a:chOff x="785649" y="3577049"/>
            <a:chExt cx="3887326" cy="687946"/>
          </a:xfrm>
        </p:grpSpPr>
        <p:sp>
          <p:nvSpPr>
            <p:cNvPr id="9" name="椭圆 8"/>
            <p:cNvSpPr/>
            <p:nvPr/>
          </p:nvSpPr>
          <p:spPr>
            <a:xfrm flipH="1">
              <a:off x="4439838" y="3801044"/>
              <a:ext cx="233137"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cxnSp>
          <p:nvCxnSpPr>
            <p:cNvPr id="10" name="直接连接符 9"/>
            <p:cNvCxnSpPr>
              <a:stCxn id="9" idx="6"/>
            </p:cNvCxnSpPr>
            <p:nvPr/>
          </p:nvCxnSpPr>
          <p:spPr>
            <a:xfrm flipH="1" flipV="1">
              <a:off x="1827762" y="3888658"/>
              <a:ext cx="2612076" cy="7256"/>
            </a:xfrm>
            <a:prstGeom prst="line">
              <a:avLst/>
            </a:prstGeom>
            <a:noFill/>
            <a:ln w="12700" cmpd="sng">
              <a:solidFill>
                <a:schemeClr val="bg1"/>
              </a:solidFill>
              <a:round/>
            </a:ln>
            <a:effectLst>
              <a:glow rad="88900">
                <a:schemeClr val="accent1">
                  <a:alpha val="30000"/>
                </a:schemeClr>
              </a:glow>
            </a:effectLst>
          </p:spPr>
        </p:cxnSp>
        <p:sp>
          <p:nvSpPr>
            <p:cNvPr id="11" name="椭圆形标注 10"/>
            <p:cNvSpPr/>
            <p:nvPr/>
          </p:nvSpPr>
          <p:spPr>
            <a:xfrm rot="15378986">
              <a:off x="903772" y="3458926"/>
              <a:ext cx="687946" cy="924192"/>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rtlCol="0" anchor="ctr"/>
            <a:lstStyle/>
            <a:p>
              <a:pPr algn="ctr"/>
              <a:endParaRPr lang="en-US" sz="1200" kern="0">
                <a:solidFill>
                  <a:sysClr val="window" lastClr="FFFFFF"/>
                </a:solidFill>
                <a:latin typeface="Times New Roman" panose="02020603050405020304" pitchFamily="18" charset="0"/>
                <a:cs typeface="Times New Roman" panose="02020603050405020304" pitchFamily="18" charset="0"/>
              </a:endParaRPr>
            </a:p>
          </p:txBody>
        </p:sp>
        <p:sp>
          <p:nvSpPr>
            <p:cNvPr id="12" name="TextBox 14"/>
            <p:cNvSpPr txBox="1"/>
            <p:nvPr/>
          </p:nvSpPr>
          <p:spPr>
            <a:xfrm>
              <a:off x="918316" y="3787651"/>
              <a:ext cx="647089"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lgn="ctr" defTabSz="822960">
                <a:defRPr/>
              </a:pPr>
              <a:r>
                <a:rPr lang="en-US" altLang="zh-CN" sz="1200" dirty="0">
                  <a:solidFill>
                    <a:schemeClr val="bg1"/>
                  </a:solidFill>
                  <a:latin typeface="Times New Roman" panose="02020603050405020304" pitchFamily="18" charset="0"/>
                  <a:cs typeface="Times New Roman" panose="02020603050405020304" pitchFamily="18" charset="0"/>
                </a:rPr>
                <a:t>04</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4509529" y="160781"/>
            <a:ext cx="1736231" cy="594409"/>
            <a:chOff x="4480122" y="1122982"/>
            <a:chExt cx="4868456" cy="660455"/>
          </a:xfrm>
        </p:grpSpPr>
        <p:sp>
          <p:nvSpPr>
            <p:cNvPr id="14" name="椭圆 13"/>
            <p:cNvSpPr/>
            <p:nvPr/>
          </p:nvSpPr>
          <p:spPr>
            <a:xfrm>
              <a:off x="4480122" y="1324626"/>
              <a:ext cx="478823"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15" name="椭圆形标注 14"/>
            <p:cNvSpPr/>
            <p:nvPr/>
          </p:nvSpPr>
          <p:spPr>
            <a:xfrm rot="6221014" flipH="1">
              <a:off x="8171715" y="606574"/>
              <a:ext cx="660455" cy="1693271"/>
            </a:xfrm>
            <a:prstGeom prst="wedgeEllipseCallout">
              <a:avLst>
                <a:gd name="adj1" fmla="val -10805"/>
                <a:gd name="adj2" fmla="val 71323"/>
              </a:avLst>
            </a:prstGeom>
            <a:noFill/>
            <a:ln w="12700" cmpd="sng">
              <a:solidFill>
                <a:schemeClr val="bg1"/>
              </a:solidFill>
              <a:round/>
            </a:ln>
            <a:effectLst>
              <a:glow rad="88900">
                <a:schemeClr val="accent1">
                  <a:alpha val="30000"/>
                </a:schemeClr>
              </a:glow>
            </a:effectLst>
          </p:spPr>
          <p:txBody>
            <a:bodyPr/>
            <a:lstStyle/>
            <a:p>
              <a:endParaRPr lang="en-US" sz="1200">
                <a:latin typeface="Times New Roman" panose="02020603050405020304" pitchFamily="18" charset="0"/>
                <a:cs typeface="Times New Roman" panose="02020603050405020304" pitchFamily="18" charset="0"/>
              </a:endParaRPr>
            </a:p>
          </p:txBody>
        </p:sp>
        <p:sp>
          <p:nvSpPr>
            <p:cNvPr id="16" name="TextBox 3"/>
            <p:cNvSpPr txBox="1"/>
            <p:nvPr/>
          </p:nvSpPr>
          <p:spPr>
            <a:xfrm flipH="1">
              <a:off x="7929298" y="1324626"/>
              <a:ext cx="1168033"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lgn="ctr" defTabSz="822960">
                <a:defRPr/>
              </a:pPr>
              <a:r>
                <a:rPr lang="en-US" altLang="zh-CN" sz="1200" dirty="0">
                  <a:solidFill>
                    <a:schemeClr val="bg1"/>
                  </a:solidFill>
                  <a:latin typeface="Times New Roman" panose="02020603050405020304" pitchFamily="18" charset="0"/>
                  <a:cs typeface="Times New Roman" panose="02020603050405020304" pitchFamily="18" charset="0"/>
                </a:rPr>
                <a:t>01</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cxnSp>
          <p:nvCxnSpPr>
            <p:cNvPr id="17" name="直接连接符 16"/>
            <p:cNvCxnSpPr>
              <a:stCxn id="14" idx="6"/>
            </p:cNvCxnSpPr>
            <p:nvPr/>
          </p:nvCxnSpPr>
          <p:spPr>
            <a:xfrm flipV="1">
              <a:off x="4958945" y="1412241"/>
              <a:ext cx="2374069" cy="7253"/>
            </a:xfrm>
            <a:prstGeom prst="line">
              <a:avLst/>
            </a:prstGeom>
            <a:noFill/>
            <a:ln w="12700" cmpd="sng">
              <a:solidFill>
                <a:schemeClr val="bg1"/>
              </a:solidFill>
              <a:round/>
            </a:ln>
            <a:effectLst>
              <a:glow rad="88900">
                <a:schemeClr val="accent1">
                  <a:alpha val="30000"/>
                </a:schemeClr>
              </a:glow>
            </a:effectLst>
          </p:spPr>
        </p:cxnSp>
      </p:grpSp>
      <p:grpSp>
        <p:nvGrpSpPr>
          <p:cNvPr id="18" name="组合 17"/>
          <p:cNvGrpSpPr/>
          <p:nvPr/>
        </p:nvGrpSpPr>
        <p:grpSpPr>
          <a:xfrm>
            <a:off x="4518424" y="1968780"/>
            <a:ext cx="1420301" cy="573748"/>
            <a:chOff x="4480122" y="2767086"/>
            <a:chExt cx="5438840" cy="637497"/>
          </a:xfrm>
        </p:grpSpPr>
        <p:sp>
          <p:nvSpPr>
            <p:cNvPr id="19" name="椭圆 18"/>
            <p:cNvSpPr/>
            <p:nvPr/>
          </p:nvSpPr>
          <p:spPr>
            <a:xfrm>
              <a:off x="4480122" y="2973353"/>
              <a:ext cx="653916"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20" name="椭圆形标注 19"/>
            <p:cNvSpPr/>
            <p:nvPr/>
          </p:nvSpPr>
          <p:spPr>
            <a:xfrm rot="6221014" flipH="1">
              <a:off x="8468863" y="1954484"/>
              <a:ext cx="637497" cy="2262701"/>
            </a:xfrm>
            <a:prstGeom prst="wedgeEllipseCallout">
              <a:avLst>
                <a:gd name="adj1" fmla="val -12127"/>
                <a:gd name="adj2" fmla="val 65014"/>
              </a:avLst>
            </a:prstGeom>
            <a:noFill/>
            <a:ln w="12700" cmpd="sng">
              <a:solidFill>
                <a:schemeClr val="bg1"/>
              </a:solidFill>
              <a:round/>
            </a:ln>
            <a:effectLst>
              <a:glow rad="88900">
                <a:schemeClr val="accent1">
                  <a:alpha val="30000"/>
                </a:schemeClr>
              </a:glow>
            </a:effectLst>
          </p:spPr>
          <p:txBody>
            <a:bodyPr rtlCol="0" anchor="ctr"/>
            <a:lstStyle/>
            <a:p>
              <a:pPr algn="ctr" defTabSz="822960">
                <a:defRPr/>
              </a:pPr>
              <a:endParaRPr lang="en-US" sz="1200" kern="0">
                <a:solidFill>
                  <a:sysClr val="window" lastClr="FFFFFF"/>
                </a:solidFill>
                <a:latin typeface="Times New Roman" panose="02020603050405020304" pitchFamily="18" charset="0"/>
                <a:cs typeface="Times New Roman" panose="02020603050405020304" pitchFamily="18" charset="0"/>
              </a:endParaRPr>
            </a:p>
          </p:txBody>
        </p:sp>
        <p:sp>
          <p:nvSpPr>
            <p:cNvPr id="21" name="TextBox 9"/>
            <p:cNvSpPr txBox="1"/>
            <p:nvPr/>
          </p:nvSpPr>
          <p:spPr>
            <a:xfrm flipH="1">
              <a:off x="7986929" y="2966684"/>
              <a:ext cx="1575742"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lgn="ctr" defTabSz="822960">
                <a:defRPr/>
              </a:pPr>
              <a:r>
                <a:rPr lang="en-US" altLang="zh-CN" sz="1200" dirty="0">
                  <a:solidFill>
                    <a:schemeClr val="bg1"/>
                  </a:solidFill>
                  <a:latin typeface="Times New Roman" panose="02020603050405020304" pitchFamily="18" charset="0"/>
                  <a:cs typeface="Times New Roman" panose="02020603050405020304" pitchFamily="18" charset="0"/>
                </a:rPr>
                <a:t>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cxnSp>
          <p:nvCxnSpPr>
            <p:cNvPr id="22" name="直接连接符 21"/>
            <p:cNvCxnSpPr>
              <a:stCxn id="19" idx="6"/>
            </p:cNvCxnSpPr>
            <p:nvPr/>
          </p:nvCxnSpPr>
          <p:spPr>
            <a:xfrm flipV="1">
              <a:off x="5134038" y="3060967"/>
              <a:ext cx="2198973" cy="7256"/>
            </a:xfrm>
            <a:prstGeom prst="line">
              <a:avLst/>
            </a:prstGeom>
            <a:noFill/>
            <a:ln w="12700" cmpd="sng">
              <a:solidFill>
                <a:schemeClr val="bg1"/>
              </a:solidFill>
              <a:round/>
            </a:ln>
            <a:effectLst>
              <a:glow rad="88900">
                <a:schemeClr val="accent1">
                  <a:alpha val="30000"/>
                </a:schemeClr>
              </a:glow>
            </a:effectLst>
          </p:spPr>
        </p:cxnSp>
      </p:grpSp>
      <p:grpSp>
        <p:nvGrpSpPr>
          <p:cNvPr id="23" name="组合 22"/>
          <p:cNvGrpSpPr/>
          <p:nvPr/>
        </p:nvGrpSpPr>
        <p:grpSpPr>
          <a:xfrm>
            <a:off x="4509529" y="3901512"/>
            <a:ext cx="3338352" cy="688322"/>
            <a:chOff x="4480122" y="4383906"/>
            <a:chExt cx="3709279" cy="764802"/>
          </a:xfrm>
        </p:grpSpPr>
        <p:sp>
          <p:nvSpPr>
            <p:cNvPr id="24" name="椭圆形标注 23"/>
            <p:cNvSpPr/>
            <p:nvPr/>
          </p:nvSpPr>
          <p:spPr>
            <a:xfrm rot="6221014" flipH="1">
              <a:off x="7428447" y="4387754"/>
              <a:ext cx="764802" cy="757106"/>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rtlCol="0" anchor="ctr"/>
            <a:lstStyle/>
            <a:p>
              <a:pPr algn="ctr" defTabSz="822960">
                <a:defRPr/>
              </a:pPr>
              <a:endParaRPr lang="en-US" sz="1200" kern="0">
                <a:solidFill>
                  <a:sysClr val="window" lastClr="FFFFFF"/>
                </a:solidFill>
                <a:latin typeface="Times New Roman" panose="02020603050405020304" pitchFamily="18" charset="0"/>
                <a:cs typeface="Times New Roman" panose="02020603050405020304" pitchFamily="18" charset="0"/>
              </a:endParaRPr>
            </a:p>
          </p:txBody>
        </p:sp>
        <p:grpSp>
          <p:nvGrpSpPr>
            <p:cNvPr id="25" name="组合 24"/>
            <p:cNvGrpSpPr/>
            <p:nvPr/>
          </p:nvGrpSpPr>
          <p:grpSpPr>
            <a:xfrm>
              <a:off x="4480122" y="4632937"/>
              <a:ext cx="3643719" cy="266740"/>
              <a:chOff x="4480122" y="4632937"/>
              <a:chExt cx="3643719" cy="266740"/>
            </a:xfrm>
          </p:grpSpPr>
          <p:sp>
            <p:nvSpPr>
              <p:cNvPr id="26" name="椭圆 25"/>
              <p:cNvSpPr/>
              <p:nvPr/>
            </p:nvSpPr>
            <p:spPr>
              <a:xfrm>
                <a:off x="4480122" y="4644543"/>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cxnSp>
            <p:nvCxnSpPr>
              <p:cNvPr id="27" name="直接连接符 26"/>
              <p:cNvCxnSpPr>
                <a:stCxn id="26" idx="6"/>
              </p:cNvCxnSpPr>
              <p:nvPr/>
            </p:nvCxnSpPr>
            <p:spPr>
              <a:xfrm>
                <a:off x="4650291" y="4732155"/>
                <a:ext cx="2682718" cy="0"/>
              </a:xfrm>
              <a:prstGeom prst="line">
                <a:avLst/>
              </a:prstGeom>
              <a:noFill/>
              <a:ln w="12700" cmpd="sng">
                <a:solidFill>
                  <a:schemeClr val="bg1"/>
                </a:solidFill>
                <a:round/>
              </a:ln>
              <a:effectLst>
                <a:glow rad="88900">
                  <a:schemeClr val="accent1">
                    <a:alpha val="30000"/>
                  </a:schemeClr>
                </a:glow>
              </a:effectLst>
            </p:spPr>
          </p:cxnSp>
          <p:sp>
            <p:nvSpPr>
              <p:cNvPr id="28" name="TextBox 20"/>
              <p:cNvSpPr txBox="1"/>
              <p:nvPr/>
            </p:nvSpPr>
            <p:spPr>
              <a:xfrm flipH="1">
                <a:off x="7497853" y="4632937"/>
                <a:ext cx="625988"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lgn="ctr" defTabSz="822960">
                  <a:defRPr/>
                </a:pPr>
                <a:r>
                  <a:rPr lang="en-US" altLang="zh-CN" sz="1200" dirty="0">
                    <a:solidFill>
                      <a:schemeClr val="bg1"/>
                    </a:solidFill>
                    <a:latin typeface="Times New Roman" panose="02020603050405020304" pitchFamily="18" charset="0"/>
                    <a:cs typeface="Times New Roman" panose="02020603050405020304" pitchFamily="18" charset="0"/>
                  </a:rPr>
                  <a:t>05</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grpSp>
      <p:sp>
        <p:nvSpPr>
          <p:cNvPr id="35" name="文本框 34"/>
          <p:cNvSpPr txBox="1"/>
          <p:nvPr/>
        </p:nvSpPr>
        <p:spPr>
          <a:xfrm>
            <a:off x="1579059" y="215929"/>
            <a:ext cx="2814618" cy="41036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825500" rtl="0" fontAlgn="auto" latinLnBrk="1"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What did we find?</a:t>
            </a:r>
            <a:endParaRPr kumimoji="0" lang="zh-CN" altLang="en-US" sz="20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4" name="文本框 43"/>
          <p:cNvSpPr txBox="1"/>
          <p:nvPr/>
        </p:nvSpPr>
        <p:spPr>
          <a:xfrm>
            <a:off x="4797202" y="761639"/>
            <a:ext cx="4023048" cy="9624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defTabSz="825500" rtl="0" fontAlgn="auto" latinLnBrk="1"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According to the data and visualizations, we can easily tell that the radiant side </a:t>
            </a:r>
            <a:r>
              <a:rPr lang="en-US" altLang="zh-CN" sz="1400" dirty="0">
                <a:solidFill>
                  <a:schemeClr val="bg1"/>
                </a:solidFill>
                <a:latin typeface="Times New Roman" panose="02020603050405020304" pitchFamily="18" charset="0"/>
                <a:ea typeface="+mn-ea"/>
                <a:cs typeface="Times New Roman" panose="02020603050405020304" pitchFamily="18" charset="0"/>
              </a:rPr>
              <a:t>has a higher win rate. Even the same hero could have a large different win rate in two sides of the map.</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5" name="文本框 44"/>
          <p:cNvSpPr txBox="1"/>
          <p:nvPr/>
        </p:nvSpPr>
        <p:spPr>
          <a:xfrm>
            <a:off x="563056" y="4015503"/>
            <a:ext cx="4023048" cy="5442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algn="ctr" defTabSz="825500" rtl="0" fontAlgn="auto"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Not everyone in the community wants a so-called “balanced” game environment.</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6" name="文本框 45"/>
          <p:cNvSpPr txBox="1"/>
          <p:nvPr/>
        </p:nvSpPr>
        <p:spPr>
          <a:xfrm>
            <a:off x="477674" y="2012938"/>
            <a:ext cx="4023048" cy="5442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algn="ctr" defTabSz="825500" rtl="0" fontAlgn="auto"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The map itself, is one of the major reason that causes this different win rate.</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7" name="文本框 46"/>
          <p:cNvSpPr txBox="1"/>
          <p:nvPr/>
        </p:nvSpPr>
        <p:spPr>
          <a:xfrm>
            <a:off x="4758976" y="2930696"/>
            <a:ext cx="4023048" cy="7630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algn="ctr" defTabSz="825500" rtl="0" fontAlgn="auto"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Players, behaviors, habits…</a:t>
            </a:r>
            <a:endPar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a:p>
            <a:pPr marL="0" marR="0" indent="0" algn="ctr" defTabSz="825500" rtl="0" fontAlgn="auto" hangingPunct="0">
              <a:lnSpc>
                <a:spcPct val="100000"/>
              </a:lnSpc>
              <a:spcBef>
                <a:spcPts val="0"/>
              </a:spcBef>
              <a:spcAft>
                <a:spcPts val="0"/>
              </a:spcAft>
              <a:buClrTx/>
              <a:buSzTx/>
              <a:buFontTx/>
              <a:buNone/>
            </a:pPr>
            <a:r>
              <a:rPr lang="en-US" altLang="zh-CN" sz="1400" dirty="0">
                <a:solidFill>
                  <a:schemeClr val="bg1"/>
                </a:solidFill>
                <a:latin typeface="Times New Roman" panose="02020603050405020304" pitchFamily="18" charset="0"/>
                <a:ea typeface="+mn-ea"/>
                <a:cs typeface="Times New Roman" panose="02020603050405020304" pitchFamily="18" charset="0"/>
              </a:rPr>
              <a:t>Those are all affecting the game results, and this is hard to be measured.</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par>
                          <p:cTn id="20" fill="hold">
                            <p:stCondLst>
                              <p:cond delay="1500"/>
                            </p:stCondLst>
                            <p:childTnLst>
                              <p:par>
                                <p:cTn id="21" presetID="22" presetClass="entr" presetSubtype="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250"/>
                                        <p:tgtEl>
                                          <p:spTgt spid="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250"/>
                                        <p:tgtEl>
                                          <p:spTgt spid="18"/>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500" fill="hold"/>
                                        <p:tgtEl>
                                          <p:spTgt spid="46"/>
                                        </p:tgtEl>
                                        <p:attrNameLst>
                                          <p:attrName>ppt_w</p:attrName>
                                        </p:attrNameLst>
                                      </p:cBhvr>
                                      <p:tavLst>
                                        <p:tav tm="0">
                                          <p:val>
                                            <p:fltVal val="0"/>
                                          </p:val>
                                        </p:tav>
                                        <p:tav tm="100000">
                                          <p:val>
                                            <p:strVal val="#ppt_w"/>
                                          </p:val>
                                        </p:tav>
                                      </p:tavLst>
                                    </p:anim>
                                    <p:anim calcmode="lin" valueType="num">
                                      <p:cBhvr>
                                        <p:cTn id="38" dur="500" fill="hold"/>
                                        <p:tgtEl>
                                          <p:spTgt spid="46"/>
                                        </p:tgtEl>
                                        <p:attrNameLst>
                                          <p:attrName>ppt_h</p:attrName>
                                        </p:attrNameLst>
                                      </p:cBhvr>
                                      <p:tavLst>
                                        <p:tav tm="0">
                                          <p:val>
                                            <p:fltVal val="0"/>
                                          </p:val>
                                        </p:tav>
                                        <p:tav tm="100000">
                                          <p:val>
                                            <p:strVal val="#ppt_h"/>
                                          </p:val>
                                        </p:tav>
                                      </p:tavLst>
                                    </p:anim>
                                    <p:animEffect transition="in" filter="fade">
                                      <p:cBhvr>
                                        <p:cTn id="39" dur="500"/>
                                        <p:tgtEl>
                                          <p:spTgt spid="46"/>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250"/>
                                        <p:tgtEl>
                                          <p:spTgt spid="8"/>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250"/>
                                        <p:tgtEl>
                                          <p:spTgt spid="23"/>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ChangeArrowheads="1"/>
          </p:cNvSpPr>
          <p:nvPr/>
        </p:nvSpPr>
        <p:spPr bwMode="auto">
          <a:xfrm>
            <a:off x="5726113" y="1074738"/>
            <a:ext cx="241300" cy="239712"/>
          </a:xfrm>
          <a:custGeom>
            <a:avLst/>
            <a:gdLst>
              <a:gd name="T0" fmla="*/ 120650 w 19679"/>
              <a:gd name="T1" fmla="*/ 119856 h 19679"/>
              <a:gd name="T2" fmla="*/ 120650 w 19679"/>
              <a:gd name="T3" fmla="*/ 119856 h 19679"/>
              <a:gd name="T4" fmla="*/ 120650 w 19679"/>
              <a:gd name="T5" fmla="*/ 119856 h 19679"/>
              <a:gd name="T6" fmla="*/ 120650 w 19679"/>
              <a:gd name="T7" fmla="*/ 119856 h 19679"/>
              <a:gd name="T8" fmla="*/ 0 60000 65536"/>
              <a:gd name="T9" fmla="*/ 5400000 60000 65536"/>
              <a:gd name="T10" fmla="*/ 10800000 60000 65536"/>
              <a:gd name="T11" fmla="*/ 1620000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a:r>
              <a:rPr lang="en-US" altLang="zh-CN" sz="5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01</a:t>
            </a:r>
            <a:endParaRPr lang="en-US" altLang="zh-CN" sz="5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82" name="Shape 82"/>
          <p:cNvSpPr/>
          <p:nvPr/>
        </p:nvSpPr>
        <p:spPr>
          <a:xfrm>
            <a:off x="4214813" y="1989138"/>
            <a:ext cx="241300" cy="2397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lvl1pPr>
              <a:defRPr sz="1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defTabSz="309245" fontAlgn="auto">
              <a:spcBef>
                <a:spcPts val="0"/>
              </a:spcBef>
              <a:spcAft>
                <a:spcPts val="0"/>
              </a:spcAft>
              <a:buFontTx/>
              <a:buNone/>
              <a:defRPr sz="1800"/>
            </a:pPr>
            <a:r>
              <a:rPr sz="525" kern="0">
                <a:solidFill>
                  <a:sysClr val="windowText" lastClr="000000"/>
                </a:solidFill>
                <a:latin typeface="Times New Roman" panose="02020603050405020304" pitchFamily="18" charset="0"/>
                <a:cs typeface="Times New Roman" panose="02020603050405020304" pitchFamily="18" charset="0"/>
              </a:rPr>
              <a:t>02</a:t>
            </a:r>
            <a:endParaRPr sz="525" kern="0">
              <a:solidFill>
                <a:sysClr val="windowText" lastClr="000000"/>
              </a:solidFill>
              <a:latin typeface="Times New Roman" panose="02020603050405020304" pitchFamily="18" charset="0"/>
              <a:cs typeface="Times New Roman" panose="02020603050405020304" pitchFamily="18" charset="0"/>
            </a:endParaRPr>
          </a:p>
        </p:txBody>
      </p:sp>
      <p:sp>
        <p:nvSpPr>
          <p:cNvPr id="83" name="Shape 83"/>
          <p:cNvSpPr>
            <a:spLocks noChangeArrowheads="1"/>
          </p:cNvSpPr>
          <p:nvPr/>
        </p:nvSpPr>
        <p:spPr bwMode="auto">
          <a:xfrm>
            <a:off x="2830513" y="2949575"/>
            <a:ext cx="239712" cy="239713"/>
          </a:xfrm>
          <a:custGeom>
            <a:avLst/>
            <a:gdLst>
              <a:gd name="T0" fmla="*/ 1464474 w 19679"/>
              <a:gd name="T1" fmla="*/ 1464492 h 19679"/>
              <a:gd name="T2" fmla="*/ 1464474 w 19679"/>
              <a:gd name="T3" fmla="*/ 1464492 h 19679"/>
              <a:gd name="T4" fmla="*/ 1464474 w 19679"/>
              <a:gd name="T5" fmla="*/ 1464492 h 19679"/>
              <a:gd name="T6" fmla="*/ 1464474 w 19679"/>
              <a:gd name="T7" fmla="*/ 146449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03</a:t>
            </a:r>
            <a:endParaRPr lang="zh-CN" altLang="zh-CN" sz="6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84" name="Shape 84"/>
          <p:cNvSpPr>
            <a:spLocks noChangeArrowheads="1"/>
          </p:cNvSpPr>
          <p:nvPr/>
        </p:nvSpPr>
        <p:spPr bwMode="auto">
          <a:xfrm>
            <a:off x="1673225" y="3884613"/>
            <a:ext cx="241300" cy="241300"/>
          </a:xfrm>
          <a:custGeom>
            <a:avLst/>
            <a:gdLst>
              <a:gd name="T0" fmla="*/ 1474187 w 19679"/>
              <a:gd name="T1" fmla="*/ 1474187 h 19679"/>
              <a:gd name="T2" fmla="*/ 1474187 w 19679"/>
              <a:gd name="T3" fmla="*/ 1474187 h 19679"/>
              <a:gd name="T4" fmla="*/ 1474187 w 19679"/>
              <a:gd name="T5" fmla="*/ 1474187 h 19679"/>
              <a:gd name="T6" fmla="*/ 1474187 w 19679"/>
              <a:gd name="T7" fmla="*/ 14741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04</a:t>
            </a:r>
            <a:endParaRPr lang="zh-CN" altLang="zh-CN" sz="6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5" name="TextBox 42" descr="6A3013BADB884660B194CAD3FEF2932C# #TextBox 42"/>
          <p:cNvSpPr txBox="1">
            <a:spLocks noChangeArrowheads="1"/>
          </p:cNvSpPr>
          <p:nvPr/>
        </p:nvSpPr>
        <p:spPr bwMode="auto">
          <a:xfrm>
            <a:off x="365910" y="150732"/>
            <a:ext cx="283324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5400" b="1" dirty="0">
                <a:solidFill>
                  <a:schemeClr val="bg1"/>
                </a:solidFill>
                <a:latin typeface="Times New Roman" panose="02020603050405020304" pitchFamily="18" charset="0"/>
                <a:ea typeface="方正兰亭中粗黑_GBK" panose="02000000000000000000" pitchFamily="2" charset="-122"/>
                <a:cs typeface="Times New Roman" panose="02020603050405020304" pitchFamily="18" charset="0"/>
              </a:rPr>
              <a:t>Content</a:t>
            </a:r>
            <a:endParaRPr lang="zh-CN" altLang="en-US" sz="5400" b="1" dirty="0">
              <a:solidFill>
                <a:schemeClr val="bg1"/>
              </a:solidFill>
              <a:latin typeface="Times New Roman" panose="02020603050405020304" pitchFamily="18" charset="0"/>
              <a:ea typeface="方正兰亭中粗黑_GBK" panose="02000000000000000000" pitchFamily="2" charset="-122"/>
              <a:cs typeface="Times New Roman" panose="02020603050405020304" pitchFamily="18" charset="0"/>
            </a:endParaRPr>
          </a:p>
        </p:txBody>
      </p:sp>
      <p:sp>
        <p:nvSpPr>
          <p:cNvPr id="26" name="TextBox 42" descr="6A3013BADB884660B194CAD3FEF2932C# #TextBox 42"/>
          <p:cNvSpPr txBox="1">
            <a:spLocks noChangeArrowheads="1"/>
          </p:cNvSpPr>
          <p:nvPr/>
        </p:nvSpPr>
        <p:spPr bwMode="auto">
          <a:xfrm>
            <a:off x="5967413" y="1074062"/>
            <a:ext cx="1793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Topic review</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Box 42" descr="6A3013BADB884660B194CAD3FEF2932C# #TextBox 42"/>
          <p:cNvSpPr txBox="1">
            <a:spLocks noChangeArrowheads="1"/>
          </p:cNvSpPr>
          <p:nvPr/>
        </p:nvSpPr>
        <p:spPr bwMode="auto">
          <a:xfrm>
            <a:off x="4456113" y="1989138"/>
            <a:ext cx="1804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Visualization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Box 42" descr="6A3013BADB884660B194CAD3FEF2932C# #TextBox 42"/>
          <p:cNvSpPr txBox="1">
            <a:spLocks noChangeArrowheads="1"/>
          </p:cNvSpPr>
          <p:nvPr/>
        </p:nvSpPr>
        <p:spPr bwMode="auto">
          <a:xfrm>
            <a:off x="3070225" y="2949575"/>
            <a:ext cx="4180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What and how we did</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TextBox 42" descr="6A3013BADB884660B194CAD3FEF2932C# #TextBox 42"/>
          <p:cNvSpPr txBox="1">
            <a:spLocks noChangeArrowheads="1"/>
          </p:cNvSpPr>
          <p:nvPr/>
        </p:nvSpPr>
        <p:spPr bwMode="auto">
          <a:xfrm>
            <a:off x="1914525" y="3895080"/>
            <a:ext cx="15856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250" fill="hold"/>
                                        <p:tgtEl>
                                          <p:spTgt spid="25"/>
                                        </p:tgtEl>
                                        <p:attrNameLst>
                                          <p:attrName>ppt_w</p:attrName>
                                        </p:attrNameLst>
                                      </p:cBhvr>
                                      <p:tavLst>
                                        <p:tav tm="0">
                                          <p:val>
                                            <p:fltVal val="0"/>
                                          </p:val>
                                        </p:tav>
                                        <p:tav tm="100000">
                                          <p:val>
                                            <p:strVal val="#ppt_w"/>
                                          </p:val>
                                        </p:tav>
                                      </p:tavLst>
                                    </p:anim>
                                    <p:anim calcmode="lin" valueType="num">
                                      <p:cBhvr>
                                        <p:cTn id="8" dur="250" fill="hold"/>
                                        <p:tgtEl>
                                          <p:spTgt spid="25"/>
                                        </p:tgtEl>
                                        <p:attrNameLst>
                                          <p:attrName>ppt_h</p:attrName>
                                        </p:attrNameLst>
                                      </p:cBhvr>
                                      <p:tavLst>
                                        <p:tav tm="0">
                                          <p:val>
                                            <p:fltVal val="0"/>
                                          </p:val>
                                        </p:tav>
                                        <p:tav tm="100000">
                                          <p:val>
                                            <p:strVal val="#ppt_h"/>
                                          </p:val>
                                        </p:tav>
                                      </p:tavLst>
                                    </p:anim>
                                    <p:animEffect transition="in" filter="fade">
                                      <p:cBhvr>
                                        <p:cTn id="9" dur="250"/>
                                        <p:tgtEl>
                                          <p:spTgt spid="25"/>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81"/>
                                        </p:tgtEl>
                                        <p:attrNameLst>
                                          <p:attrName>style.visibility</p:attrName>
                                        </p:attrNameLst>
                                      </p:cBhvr>
                                      <p:to>
                                        <p:strVal val="visible"/>
                                      </p:to>
                                    </p:set>
                                  </p:childTnLst>
                                </p:cTn>
                              </p:par>
                            </p:childTnLst>
                          </p:cTn>
                        </p:par>
                        <p:par>
                          <p:cTn id="13" fill="hold">
                            <p:stCondLst>
                              <p:cond delay="1000"/>
                            </p:stCondLst>
                            <p:childTnLst>
                              <p:par>
                                <p:cTn id="14" presetID="0" presetClass="path" presetSubtype="0" fill="hold" grpId="1" nodeType="afterEffect">
                                  <p:stCondLst>
                                    <p:cond delay="0"/>
                                  </p:stCondLst>
                                  <p:childTnLst>
                                    <p:animMotion origin="layout" path="M -0.5941 0.79167 C -0.5099 0.64815 -0.43264 0.52623 -0.33993 0.39568 C -0.19253 0.1858 -0.07326 0.07623 -0.00017 1.23457E-6 " pathEditMode="relative" rAng="0" ptsTypes="AAA">
                                      <p:cBhvr>
                                        <p:cTn id="15" dur="250" fill="hold"/>
                                        <p:tgtEl>
                                          <p:spTgt spid="81"/>
                                        </p:tgtEl>
                                        <p:attrNameLst>
                                          <p:attrName>ppt_x</p:attrName>
                                          <p:attrName>ppt_y</p:attrName>
                                        </p:attrNameLst>
                                      </p:cBhvr>
                                      <p:rCtr x="29688" y="-39599"/>
                                    </p:animMotion>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249"/>
                                          </p:stCondLst>
                                        </p:cTn>
                                        <p:tgtEl>
                                          <p:spTgt spid="82"/>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fill="hold" grpId="1" nodeType="afterEffect">
                                  <p:stCondLst>
                                    <p:cond delay="0"/>
                                  </p:stCondLst>
                                  <p:childTnLst>
                                    <p:animMotion origin="layout" path="M -0.43003 0.62068 C -0.34583 0.47716 -0.34722 0.4679 -0.25416 0.33734 C -0.10677 0.12747 -0.07309 0.07623 -1.94444E-6 3.45679E-6 " pathEditMode="relative" rAng="0" ptsTypes="AAA">
                                      <p:cBhvr>
                                        <p:cTn id="21" dur="250" fill="hold"/>
                                        <p:tgtEl>
                                          <p:spTgt spid="82"/>
                                        </p:tgtEl>
                                        <p:attrNameLst>
                                          <p:attrName>ppt_x</p:attrName>
                                          <p:attrName>ppt_y</p:attrName>
                                        </p:attrNameLst>
                                      </p:cBhvr>
                                      <p:rCtr x="21493" y="-31049"/>
                                    </p:animMotion>
                                  </p:childTnLst>
                                </p:cTn>
                              </p:par>
                            </p:childTnLst>
                          </p:cTn>
                        </p:par>
                        <p:par>
                          <p:cTn id="22" fill="hold">
                            <p:stCondLst>
                              <p:cond delay="2500"/>
                            </p:stCondLst>
                            <p:childTnLst>
                              <p:par>
                                <p:cTn id="23" presetID="1" presetClass="entr" presetSubtype="0" fill="hold" grpId="1" nodeType="afterEffect">
                                  <p:stCondLst>
                                    <p:cond delay="0"/>
                                  </p:stCondLst>
                                  <p:childTnLst>
                                    <p:set>
                                      <p:cBhvr>
                                        <p:cTn id="24" dur="1" fill="hold">
                                          <p:stCondLst>
                                            <p:cond delay="249"/>
                                          </p:stCondLst>
                                        </p:cTn>
                                        <p:tgtEl>
                                          <p:spTgt spid="83"/>
                                        </p:tgtEl>
                                        <p:attrNameLst>
                                          <p:attrName>style.visibility</p:attrName>
                                        </p:attrNameLst>
                                      </p:cBhvr>
                                      <p:to>
                                        <p:strVal val="visible"/>
                                      </p:to>
                                    </p:set>
                                  </p:childTnLst>
                                </p:cTn>
                              </p:par>
                            </p:childTnLst>
                          </p:cTn>
                        </p:par>
                        <p:par>
                          <p:cTn id="25" fill="hold">
                            <p:stCondLst>
                              <p:cond delay="3000"/>
                            </p:stCondLst>
                            <p:childTnLst>
                              <p:par>
                                <p:cTn id="26" presetID="0" presetClass="path" presetSubtype="0" fill="hold" grpId="0" nodeType="afterEffect">
                                  <p:stCondLst>
                                    <p:cond delay="0"/>
                                  </p:stCondLst>
                                  <p:childTnLst>
                                    <p:animMotion origin="layout" path="M -0.27865 0.44044 C -0.19444 0.29661 -0.20504 0.3176 -0.18646 0.28426 C -0.10156 0.14939 -0.07309 0.07624 5.55556E-7 -4.93827E-6 " pathEditMode="relative" rAng="0" ptsTypes="AAA">
                                      <p:cBhvr>
                                        <p:cTn id="27" dur="250" fill="hold"/>
                                        <p:tgtEl>
                                          <p:spTgt spid="83"/>
                                        </p:tgtEl>
                                        <p:attrNameLst>
                                          <p:attrName>ppt_x</p:attrName>
                                          <p:attrName>ppt_y</p:attrName>
                                        </p:attrNameLst>
                                      </p:cBhvr>
                                      <p:rCtr x="13924" y="-22037"/>
                                    </p:animMotion>
                                  </p:childTnLst>
                                </p:cTn>
                              </p:par>
                            </p:childTnLst>
                          </p:cTn>
                        </p:par>
                        <p:par>
                          <p:cTn id="28" fill="hold">
                            <p:stCondLst>
                              <p:cond delay="3500"/>
                            </p:stCondLst>
                            <p:childTnLst>
                              <p:par>
                                <p:cTn id="29" presetID="1" presetClass="entr" presetSubtype="0" fill="hold" grpId="0" nodeType="afterEffect">
                                  <p:stCondLst>
                                    <p:cond delay="0"/>
                                  </p:stCondLst>
                                  <p:childTnLst>
                                    <p:set>
                                      <p:cBhvr>
                                        <p:cTn id="30" dur="1" fill="hold">
                                          <p:stCondLst>
                                            <p:cond delay="249"/>
                                          </p:stCondLst>
                                        </p:cTn>
                                        <p:tgtEl>
                                          <p:spTgt spid="84"/>
                                        </p:tgtEl>
                                        <p:attrNameLst>
                                          <p:attrName>style.visibility</p:attrName>
                                        </p:attrNameLst>
                                      </p:cBhvr>
                                      <p:to>
                                        <p:strVal val="visible"/>
                                      </p:to>
                                    </p:set>
                                  </p:childTnLst>
                                </p:cTn>
                              </p:par>
                            </p:childTnLst>
                          </p:cTn>
                        </p:par>
                        <p:par>
                          <p:cTn id="31" fill="hold">
                            <p:stCondLst>
                              <p:cond delay="4000"/>
                            </p:stCondLst>
                            <p:childTnLst>
                              <p:par>
                                <p:cTn id="32" presetID="0" presetClass="path" presetSubtype="0" fill="hold" grpId="1" nodeType="afterEffect">
                                  <p:stCondLst>
                                    <p:cond delay="0"/>
                                  </p:stCondLst>
                                  <p:childTnLst>
                                    <p:animMotion origin="layout" path="M -0.1493 0.25463 C -0.10417 0.17161 -0.1099 0.18365 -0.1 0.16451 C -0.05451 0.08642 -0.03924 0.04383 -5.55556E-7 -3.7037E-6 " pathEditMode="relative" rAng="0" ptsTypes="AAA">
                                      <p:cBhvr>
                                        <p:cTn id="33" dur="250" fill="hold"/>
                                        <p:tgtEl>
                                          <p:spTgt spid="84"/>
                                        </p:tgtEl>
                                        <p:attrNameLst>
                                          <p:attrName>ppt_x</p:attrName>
                                          <p:attrName>ppt_y</p:attrName>
                                        </p:attrNameLst>
                                      </p:cBhvr>
                                      <p:rCtr x="7465" y="-12747"/>
                                    </p:animMotion>
                                  </p:childTnLst>
                                </p:cTn>
                              </p:par>
                            </p:childTnLst>
                          </p:cTn>
                        </p:par>
                        <p:par>
                          <p:cTn id="34" fill="hold">
                            <p:stCondLst>
                              <p:cond delay="4500"/>
                            </p:stCondLst>
                            <p:childTnLst>
                              <p:par>
                                <p:cTn id="35" presetID="2" presetClass="entr" presetSubtype="2"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250" fill="hold"/>
                                        <p:tgtEl>
                                          <p:spTgt spid="26"/>
                                        </p:tgtEl>
                                        <p:attrNameLst>
                                          <p:attrName>ppt_x</p:attrName>
                                        </p:attrNameLst>
                                      </p:cBhvr>
                                      <p:tavLst>
                                        <p:tav tm="0">
                                          <p:val>
                                            <p:strVal val="1+#ppt_w/2"/>
                                          </p:val>
                                        </p:tav>
                                        <p:tav tm="100000">
                                          <p:val>
                                            <p:strVal val="#ppt_x"/>
                                          </p:val>
                                        </p:tav>
                                      </p:tavLst>
                                    </p:anim>
                                    <p:anim calcmode="lin" valueType="num">
                                      <p:cBhvr additive="base">
                                        <p:cTn id="38" dur="25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2" presetClass="entr" presetSubtype="2"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250" fill="hold"/>
                                        <p:tgtEl>
                                          <p:spTgt spid="27"/>
                                        </p:tgtEl>
                                        <p:attrNameLst>
                                          <p:attrName>ppt_x</p:attrName>
                                        </p:attrNameLst>
                                      </p:cBhvr>
                                      <p:tavLst>
                                        <p:tav tm="0">
                                          <p:val>
                                            <p:strVal val="1+#ppt_w/2"/>
                                          </p:val>
                                        </p:tav>
                                        <p:tav tm="100000">
                                          <p:val>
                                            <p:strVal val="#ppt_x"/>
                                          </p:val>
                                        </p:tav>
                                      </p:tavLst>
                                    </p:anim>
                                    <p:anim calcmode="lin" valueType="num">
                                      <p:cBhvr additive="base">
                                        <p:cTn id="43" dur="25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2"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250" fill="hold"/>
                                        <p:tgtEl>
                                          <p:spTgt spid="28"/>
                                        </p:tgtEl>
                                        <p:attrNameLst>
                                          <p:attrName>ppt_x</p:attrName>
                                        </p:attrNameLst>
                                      </p:cBhvr>
                                      <p:tavLst>
                                        <p:tav tm="0">
                                          <p:val>
                                            <p:strVal val="1+#ppt_w/2"/>
                                          </p:val>
                                        </p:tav>
                                        <p:tav tm="100000">
                                          <p:val>
                                            <p:strVal val="#ppt_x"/>
                                          </p:val>
                                        </p:tav>
                                      </p:tavLst>
                                    </p:anim>
                                    <p:anim calcmode="lin" valueType="num">
                                      <p:cBhvr additive="base">
                                        <p:cTn id="48" dur="250" fill="hold"/>
                                        <p:tgtEl>
                                          <p:spTgt spid="28"/>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2" presetClass="entr" presetSubtype="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250" fill="hold"/>
                                        <p:tgtEl>
                                          <p:spTgt spid="29"/>
                                        </p:tgtEl>
                                        <p:attrNameLst>
                                          <p:attrName>ppt_x</p:attrName>
                                        </p:attrNameLst>
                                      </p:cBhvr>
                                      <p:tavLst>
                                        <p:tav tm="0">
                                          <p:val>
                                            <p:strVal val="1+#ppt_w/2"/>
                                          </p:val>
                                        </p:tav>
                                        <p:tav tm="100000">
                                          <p:val>
                                            <p:strVal val="#ppt_x"/>
                                          </p:val>
                                        </p:tav>
                                      </p:tavLst>
                                    </p:anim>
                                    <p:anim calcmode="lin" valueType="num">
                                      <p:cBhvr additive="base">
                                        <p:cTn id="53" dur="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25" grpId="0"/>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 name="pasted-image.pdf"/>
          <p:cNvPicPr>
            <a:picLocks noChangeAspect="1" noChangeArrowheads="1"/>
          </p:cNvPicPr>
          <p:nvPr/>
        </p:nvPicPr>
        <p:blipFill>
          <a:blip r:embed="rId1" cstate="screen"/>
          <a:srcRect/>
          <a:stretch>
            <a:fillRect/>
          </a:stretch>
        </p:blipFill>
        <p:spPr bwMode="auto">
          <a:xfrm>
            <a:off x="3465513" y="1590675"/>
            <a:ext cx="21082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8" name="Shape 448"/>
          <p:cNvSpPr>
            <a:spLocks noChangeArrowheads="1"/>
          </p:cNvSpPr>
          <p:nvPr/>
        </p:nvSpPr>
        <p:spPr bwMode="auto">
          <a:xfrm>
            <a:off x="2820988" y="1198563"/>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49" name="Shape 449"/>
          <p:cNvSpPr>
            <a:spLocks noChangeArrowheads="1"/>
          </p:cNvSpPr>
          <p:nvPr/>
        </p:nvSpPr>
        <p:spPr bwMode="auto">
          <a:xfrm>
            <a:off x="2384425" y="762000"/>
            <a:ext cx="4375150" cy="43751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0" name="Shape 450"/>
          <p:cNvSpPr>
            <a:spLocks noChangeArrowheads="1"/>
          </p:cNvSpPr>
          <p:nvPr/>
        </p:nvSpPr>
        <p:spPr bwMode="auto">
          <a:xfrm>
            <a:off x="1611313" y="-9525"/>
            <a:ext cx="5921375" cy="59197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9019"/>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1" name="Shape 451"/>
          <p:cNvSpPr>
            <a:spLocks noChangeArrowheads="1"/>
          </p:cNvSpPr>
          <p:nvPr/>
        </p:nvSpPr>
        <p:spPr bwMode="auto">
          <a:xfrm>
            <a:off x="0" y="-1620838"/>
            <a:ext cx="9144000" cy="91424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DCDEE0">
                <a:alpha val="2392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2" name="Shape 452"/>
          <p:cNvSpPr>
            <a:spLocks noChangeArrowheads="1"/>
          </p:cNvSpPr>
          <p:nvPr/>
        </p:nvSpPr>
        <p:spPr bwMode="auto">
          <a:xfrm>
            <a:off x="6185470" y="811625"/>
            <a:ext cx="2351205" cy="85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2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Different opinions:</a:t>
            </a:r>
            <a:endParaRPr lang="en-US" altLang="zh-CN" sz="12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a:p>
            <a:pPr defTabSz="914400" eaLnBrk="1" hangingPunct="1">
              <a:lnSpc>
                <a:spcPct val="130000"/>
              </a:lnSpc>
            </a:pPr>
            <a:r>
              <a:rPr lang="en-US" altLang="zh-CN" sz="9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Some part of Dota 2 community want a balanced game environment, while some part said that the game will never be balanced for good.</a:t>
            </a:r>
            <a:endParaRPr lang="en-US" altLang="zh-CN" sz="9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453" name="Shape 453"/>
          <p:cNvSpPr/>
          <p:nvPr/>
        </p:nvSpPr>
        <p:spPr>
          <a:xfrm>
            <a:off x="6669088" y="3633661"/>
            <a:ext cx="2241722" cy="854593"/>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Game type:</a:t>
            </a:r>
            <a:endParaRPr lang="en-US" sz="1200" kern="0" dirty="0">
              <a:solidFill>
                <a:schemeClr val="bg1"/>
              </a:solidFill>
              <a:latin typeface="Times New Roman" panose="02020603050405020304" pitchFamily="18" charset="0"/>
              <a:cs typeface="Times New Roman" panose="02020603050405020304" pitchFamily="18" charset="0"/>
            </a:endParaRPr>
          </a:p>
          <a:p>
            <a:pPr fontAlgn="auto">
              <a:spcBef>
                <a:spcPts val="0"/>
              </a:spcBef>
              <a:spcAft>
                <a:spcPts val="0"/>
              </a:spcAft>
              <a:buFontTx/>
              <a:buNone/>
              <a:defRPr sz="1800">
                <a:solidFill>
                  <a:srgbClr val="000000"/>
                </a:solidFill>
              </a:defRPr>
            </a:pPr>
            <a:r>
              <a:rPr lang="en-US" sz="900" kern="0" dirty="0">
                <a:solidFill>
                  <a:schemeClr val="bg1"/>
                </a:solidFill>
                <a:latin typeface="Times New Roman" panose="02020603050405020304" pitchFamily="18" charset="0"/>
                <a:cs typeface="Times New Roman" panose="02020603050405020304" pitchFamily="18" charset="0"/>
              </a:rPr>
              <a:t>This game is much way u can say Balanced for game play like u can see whatever the opponent team pick , u can pick counter heroes.</a:t>
            </a:r>
            <a:endParaRPr sz="900" kern="0" dirty="0">
              <a:solidFill>
                <a:schemeClr val="bg1"/>
              </a:solidFill>
              <a:latin typeface="Times New Roman" panose="02020603050405020304" pitchFamily="18" charset="0"/>
              <a:cs typeface="Times New Roman" panose="02020603050405020304" pitchFamily="18" charset="0"/>
            </a:endParaRPr>
          </a:p>
        </p:txBody>
      </p:sp>
      <p:sp>
        <p:nvSpPr>
          <p:cNvPr id="454" name="Shape 454"/>
          <p:cNvSpPr/>
          <p:nvPr/>
        </p:nvSpPr>
        <p:spPr>
          <a:xfrm>
            <a:off x="322264" y="1681163"/>
            <a:ext cx="2578722" cy="1394741"/>
          </a:xfrm>
          <a:prstGeom prst="rect">
            <a:avLst/>
          </a:prstGeom>
          <a:ln w="12700">
            <a:miter lim="400000"/>
          </a:ln>
        </p:spPr>
        <p:txBody>
          <a:bodyPr wrap="square" lIns="17145" rIns="17145">
            <a:sp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defRPr sz="1800">
                <a:solidFill>
                  <a:srgbClr val="000000"/>
                </a:solidFill>
              </a:defRPr>
            </a:pPr>
            <a:r>
              <a:rPr lang="en-US" altLang="zh-CN" sz="1200" dirty="0">
                <a:solidFill>
                  <a:schemeClr val="bg1"/>
                </a:solidFill>
                <a:latin typeface="Times New Roman" panose="02020603050405020304" pitchFamily="18" charset="0"/>
                <a:cs typeface="Times New Roman" panose="02020603050405020304" pitchFamily="18" charset="0"/>
              </a:rPr>
              <a:t>Dota 2 is not, and will never be balanced:</a:t>
            </a:r>
            <a:endParaRPr lang="en-US" altLang="zh-CN" sz="1200" dirty="0">
              <a:solidFill>
                <a:schemeClr val="bg1"/>
              </a:solidFill>
              <a:latin typeface="Times New Roman" panose="02020603050405020304" pitchFamily="18" charset="0"/>
              <a:cs typeface="Times New Roman" panose="02020603050405020304" pitchFamily="18" charset="0"/>
            </a:endParaRPr>
          </a:p>
          <a:p>
            <a:pPr algn="l" fontAlgn="auto">
              <a:spcBef>
                <a:spcPts val="0"/>
              </a:spcBef>
              <a:spcAft>
                <a:spcPts val="0"/>
              </a:spcAft>
              <a:buFontTx/>
              <a:buNone/>
              <a:defRPr sz="1800">
                <a:solidFill>
                  <a:srgbClr val="000000"/>
                </a:solidFill>
              </a:defRPr>
            </a:pPr>
            <a:r>
              <a:rPr lang="en-US" altLang="zh-CN" sz="900" dirty="0">
                <a:solidFill>
                  <a:schemeClr val="bg1"/>
                </a:solidFill>
                <a:latin typeface="Times New Roman" panose="02020603050405020304" pitchFamily="18" charset="0"/>
                <a:cs typeface="Times New Roman" panose="02020603050405020304" pitchFamily="18" charset="0"/>
              </a:rPr>
              <a:t>The game is designed such that A LOT of strategies can work if played right.</a:t>
            </a:r>
            <a:endParaRPr lang="en-US" altLang="zh-CN" sz="900" dirty="0">
              <a:solidFill>
                <a:schemeClr val="bg1"/>
              </a:solidFill>
              <a:latin typeface="Times New Roman" panose="02020603050405020304" pitchFamily="18" charset="0"/>
              <a:cs typeface="Times New Roman" panose="02020603050405020304" pitchFamily="18" charset="0"/>
            </a:endParaRPr>
          </a:p>
          <a:p>
            <a:pPr algn="l" fontAlgn="auto">
              <a:spcBef>
                <a:spcPts val="0"/>
              </a:spcBef>
              <a:spcAft>
                <a:spcPts val="0"/>
              </a:spcAft>
              <a:buFontTx/>
              <a:buNone/>
              <a:defRPr sz="1800">
                <a:solidFill>
                  <a:srgbClr val="000000"/>
                </a:solidFill>
              </a:defRPr>
            </a:pPr>
            <a:r>
              <a:rPr lang="en-US" sz="900" kern="0" dirty="0">
                <a:solidFill>
                  <a:schemeClr val="bg1"/>
                </a:solidFill>
                <a:latin typeface="Times New Roman" panose="02020603050405020304" pitchFamily="18" charset="0"/>
                <a:cs typeface="Times New Roman" panose="02020603050405020304" pitchFamily="18" charset="0"/>
              </a:rPr>
              <a:t>Once you use right and useful strategies, the charm of the game shows here.</a:t>
            </a:r>
            <a:endParaRPr lang="en-US" sz="900" kern="0" dirty="0">
              <a:solidFill>
                <a:schemeClr val="bg1"/>
              </a:solidFill>
              <a:latin typeface="Times New Roman" panose="02020603050405020304" pitchFamily="18" charset="0"/>
              <a:cs typeface="Times New Roman" panose="02020603050405020304" pitchFamily="18" charset="0"/>
            </a:endParaRPr>
          </a:p>
          <a:p>
            <a:pPr algn="l" fontAlgn="auto">
              <a:spcBef>
                <a:spcPts val="0"/>
              </a:spcBef>
              <a:spcAft>
                <a:spcPts val="0"/>
              </a:spcAft>
              <a:buFontTx/>
              <a:buNone/>
              <a:defRPr sz="1800">
                <a:solidFill>
                  <a:srgbClr val="000000"/>
                </a:solidFill>
              </a:defRPr>
            </a:pPr>
            <a:r>
              <a:rPr lang="en-US" sz="900" kern="0" dirty="0">
                <a:solidFill>
                  <a:schemeClr val="bg1"/>
                </a:solidFill>
                <a:latin typeface="Times New Roman" panose="02020603050405020304" pitchFamily="18" charset="0"/>
                <a:cs typeface="Times New Roman" panose="02020603050405020304" pitchFamily="18" charset="0"/>
              </a:rPr>
              <a:t>It is better to keep this “balance” rather than make everything “equal”.</a:t>
            </a:r>
            <a:endParaRPr sz="900" kern="0" dirty="0">
              <a:solidFill>
                <a:schemeClr val="bg1"/>
              </a:solidFill>
              <a:latin typeface="Times New Roman" panose="02020603050405020304" pitchFamily="18" charset="0"/>
              <a:cs typeface="Times New Roman" panose="02020603050405020304" pitchFamily="18" charset="0"/>
            </a:endParaRPr>
          </a:p>
        </p:txBody>
      </p:sp>
      <p:sp>
        <p:nvSpPr>
          <p:cNvPr id="455" name="Shape 455"/>
          <p:cNvSpPr/>
          <p:nvPr/>
        </p:nvSpPr>
        <p:spPr>
          <a:xfrm>
            <a:off x="322263" y="3855316"/>
            <a:ext cx="2673350" cy="674544"/>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defRPr sz="1800">
                <a:solidFill>
                  <a:srgbClr val="000000"/>
                </a:solidFill>
              </a:defRPr>
            </a:pPr>
            <a:r>
              <a:rPr lang="en-US" altLang="zh-CN" sz="1200" dirty="0">
                <a:solidFill>
                  <a:schemeClr val="bg1"/>
                </a:solidFill>
                <a:latin typeface="Times New Roman" panose="02020603050405020304" pitchFamily="18" charset="0"/>
                <a:cs typeface="Times New Roman" panose="02020603050405020304" pitchFamily="18" charset="0"/>
              </a:rPr>
              <a:t>Balance needed!:</a:t>
            </a:r>
            <a:endParaRPr lang="en-US" altLang="zh-CN" sz="1200" dirty="0">
              <a:solidFill>
                <a:schemeClr val="bg1"/>
              </a:solidFill>
              <a:latin typeface="Times New Roman" panose="02020603050405020304" pitchFamily="18" charset="0"/>
              <a:cs typeface="Times New Roman" panose="02020603050405020304" pitchFamily="18" charset="0"/>
            </a:endParaRPr>
          </a:p>
          <a:p>
            <a:pPr fontAlgn="auto">
              <a:spcBef>
                <a:spcPts val="0"/>
              </a:spcBef>
              <a:spcAft>
                <a:spcPts val="0"/>
              </a:spcAft>
              <a:defRPr sz="1800">
                <a:solidFill>
                  <a:srgbClr val="000000"/>
                </a:solidFill>
              </a:defRPr>
            </a:pPr>
            <a:r>
              <a:rPr lang="en-US" altLang="zh-CN" sz="900" kern="0" dirty="0">
                <a:solidFill>
                  <a:schemeClr val="bg1"/>
                </a:solidFill>
                <a:latin typeface="Times New Roman" panose="02020603050405020304" pitchFamily="18" charset="0"/>
                <a:cs typeface="Times New Roman" panose="02020603050405020304" pitchFamily="18" charset="0"/>
              </a:rPr>
              <a:t>We just want a simple balanced game environment, no op heroes, no short resources on map distribution……</a:t>
            </a:r>
            <a:endParaRPr lang="en-US" altLang="zh-CN" sz="900" kern="0" dirty="0">
              <a:solidFill>
                <a:schemeClr val="bg1"/>
              </a:solidFill>
              <a:latin typeface="Times New Roman" panose="02020603050405020304" pitchFamily="18" charset="0"/>
              <a:cs typeface="Times New Roman" panose="02020603050405020304" pitchFamily="18" charset="0"/>
            </a:endParaRPr>
          </a:p>
        </p:txBody>
      </p:sp>
      <p:sp>
        <p:nvSpPr>
          <p:cNvPr id="456" name="Shape 456"/>
          <p:cNvSpPr>
            <a:spLocks noChangeArrowheads="1"/>
          </p:cNvSpPr>
          <p:nvPr/>
        </p:nvSpPr>
        <p:spPr bwMode="auto">
          <a:xfrm>
            <a:off x="5946438" y="1230786"/>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7" name="Shape 457"/>
          <p:cNvSpPr>
            <a:spLocks noChangeArrowheads="1"/>
          </p:cNvSpPr>
          <p:nvPr/>
        </p:nvSpPr>
        <p:spPr bwMode="auto">
          <a:xfrm>
            <a:off x="6443663" y="3976688"/>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8" name="Shape 458"/>
          <p:cNvSpPr>
            <a:spLocks noChangeArrowheads="1"/>
          </p:cNvSpPr>
          <p:nvPr/>
        </p:nvSpPr>
        <p:spPr bwMode="auto">
          <a:xfrm>
            <a:off x="1863629" y="1594375"/>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9" name="Shape 459"/>
          <p:cNvSpPr>
            <a:spLocks noChangeArrowheads="1"/>
          </p:cNvSpPr>
          <p:nvPr/>
        </p:nvSpPr>
        <p:spPr bwMode="auto">
          <a:xfrm>
            <a:off x="117475" y="4106863"/>
            <a:ext cx="87313"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15" name="Shape 451"/>
          <p:cNvSpPr>
            <a:spLocks noChangeArrowheads="1"/>
          </p:cNvSpPr>
          <p:nvPr/>
        </p:nvSpPr>
        <p:spPr bwMode="auto">
          <a:xfrm>
            <a:off x="0" y="-1612900"/>
            <a:ext cx="9144000" cy="91440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DCDEE0">
                <a:alpha val="2392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16" name="Shape 450"/>
          <p:cNvSpPr>
            <a:spLocks noChangeArrowheads="1"/>
          </p:cNvSpPr>
          <p:nvPr/>
        </p:nvSpPr>
        <p:spPr bwMode="auto">
          <a:xfrm>
            <a:off x="1611313" y="-1588"/>
            <a:ext cx="5921375" cy="592137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9019"/>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dirty="0">
              <a:latin typeface="Times New Roman" panose="02020603050405020304" pitchFamily="18" charset="0"/>
              <a:cs typeface="Times New Roman" panose="02020603050405020304" pitchFamily="18" charset="0"/>
            </a:endParaRPr>
          </a:p>
        </p:txBody>
      </p:sp>
      <p:sp>
        <p:nvSpPr>
          <p:cNvPr id="17" name="Shape 449"/>
          <p:cNvSpPr>
            <a:spLocks noChangeArrowheads="1"/>
          </p:cNvSpPr>
          <p:nvPr/>
        </p:nvSpPr>
        <p:spPr bwMode="auto">
          <a:xfrm>
            <a:off x="2376488" y="752475"/>
            <a:ext cx="4375150" cy="437673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p:cTn id="7" dur="750" fill="hold"/>
                                        <p:tgtEl>
                                          <p:spTgt spid="447"/>
                                        </p:tgtEl>
                                        <p:attrNameLst>
                                          <p:attrName>ppt_w</p:attrName>
                                        </p:attrNameLst>
                                      </p:cBhvr>
                                      <p:tavLst>
                                        <p:tav tm="0">
                                          <p:val>
                                            <p:fltVal val="0"/>
                                          </p:val>
                                        </p:tav>
                                        <p:tav tm="100000">
                                          <p:val>
                                            <p:strVal val="#ppt_w"/>
                                          </p:val>
                                        </p:tav>
                                      </p:tavLst>
                                    </p:anim>
                                    <p:anim calcmode="lin" valueType="num">
                                      <p:cBhvr>
                                        <p:cTn id="8" dur="750" fill="hold"/>
                                        <p:tgtEl>
                                          <p:spTgt spid="447"/>
                                        </p:tgtEl>
                                        <p:attrNameLst>
                                          <p:attrName>ppt_h</p:attrName>
                                        </p:attrNameLst>
                                      </p:cBhvr>
                                      <p:tavLst>
                                        <p:tav tm="0">
                                          <p:val>
                                            <p:fltVal val="0"/>
                                          </p:val>
                                        </p:tav>
                                        <p:tav tm="100000">
                                          <p:val>
                                            <p:strVal val="#ppt_h"/>
                                          </p:val>
                                        </p:tav>
                                      </p:tavLst>
                                    </p:anim>
                                    <p:animEffect transition="in" filter="fade">
                                      <p:cBhvr>
                                        <p:cTn id="9" dur="750"/>
                                        <p:tgtEl>
                                          <p:spTgt spid="447"/>
                                        </p:tgtEl>
                                      </p:cBhvr>
                                    </p:animEffect>
                                  </p:childTnLst>
                                </p:cTn>
                              </p:par>
                              <p:par>
                                <p:cTn id="10" presetID="53" presetClass="entr" presetSubtype="16" fill="hold" nodeType="withEffect">
                                  <p:stCondLst>
                                    <p:cond delay="500"/>
                                  </p:stCondLst>
                                  <p:childTnLst>
                                    <p:set>
                                      <p:cBhvr>
                                        <p:cTn id="11" dur="1" fill="hold">
                                          <p:stCondLst>
                                            <p:cond delay="0"/>
                                          </p:stCondLst>
                                        </p:cTn>
                                        <p:tgtEl>
                                          <p:spTgt spid="448"/>
                                        </p:tgtEl>
                                        <p:attrNameLst>
                                          <p:attrName>style.visibility</p:attrName>
                                        </p:attrNameLst>
                                      </p:cBhvr>
                                      <p:to>
                                        <p:strVal val="visible"/>
                                      </p:to>
                                    </p:set>
                                    <p:anim calcmode="lin" valueType="num">
                                      <p:cBhvr>
                                        <p:cTn id="12" dur="750" fill="hold"/>
                                        <p:tgtEl>
                                          <p:spTgt spid="448"/>
                                        </p:tgtEl>
                                        <p:attrNameLst>
                                          <p:attrName>ppt_w</p:attrName>
                                        </p:attrNameLst>
                                      </p:cBhvr>
                                      <p:tavLst>
                                        <p:tav tm="0">
                                          <p:val>
                                            <p:fltVal val="0"/>
                                          </p:val>
                                        </p:tav>
                                        <p:tav tm="100000">
                                          <p:val>
                                            <p:strVal val="#ppt_w"/>
                                          </p:val>
                                        </p:tav>
                                      </p:tavLst>
                                    </p:anim>
                                    <p:anim calcmode="lin" valueType="num">
                                      <p:cBhvr>
                                        <p:cTn id="13" dur="750" fill="hold"/>
                                        <p:tgtEl>
                                          <p:spTgt spid="448"/>
                                        </p:tgtEl>
                                        <p:attrNameLst>
                                          <p:attrName>ppt_h</p:attrName>
                                        </p:attrNameLst>
                                      </p:cBhvr>
                                      <p:tavLst>
                                        <p:tav tm="0">
                                          <p:val>
                                            <p:fltVal val="0"/>
                                          </p:val>
                                        </p:tav>
                                        <p:tav tm="100000">
                                          <p:val>
                                            <p:strVal val="#ppt_h"/>
                                          </p:val>
                                        </p:tav>
                                      </p:tavLst>
                                    </p:anim>
                                    <p:animEffect transition="in" filter="fade">
                                      <p:cBhvr>
                                        <p:cTn id="14" dur="750"/>
                                        <p:tgtEl>
                                          <p:spTgt spid="448"/>
                                        </p:tgtEl>
                                      </p:cBhvr>
                                    </p:animEffect>
                                  </p:childTnLst>
                                </p:cTn>
                              </p:par>
                              <p:par>
                                <p:cTn id="15" presetID="53" presetClass="entr" presetSubtype="16" fill="hold" nodeType="withEffect">
                                  <p:stCondLst>
                                    <p:cond delay="800"/>
                                  </p:stCondLst>
                                  <p:childTnLst>
                                    <p:set>
                                      <p:cBhvr>
                                        <p:cTn id="16" dur="1" fill="hold">
                                          <p:stCondLst>
                                            <p:cond delay="0"/>
                                          </p:stCondLst>
                                        </p:cTn>
                                        <p:tgtEl>
                                          <p:spTgt spid="449"/>
                                        </p:tgtEl>
                                        <p:attrNameLst>
                                          <p:attrName>style.visibility</p:attrName>
                                        </p:attrNameLst>
                                      </p:cBhvr>
                                      <p:to>
                                        <p:strVal val="visible"/>
                                      </p:to>
                                    </p:set>
                                    <p:anim calcmode="lin" valueType="num">
                                      <p:cBhvr>
                                        <p:cTn id="17" dur="750" fill="hold"/>
                                        <p:tgtEl>
                                          <p:spTgt spid="449"/>
                                        </p:tgtEl>
                                        <p:attrNameLst>
                                          <p:attrName>ppt_w</p:attrName>
                                        </p:attrNameLst>
                                      </p:cBhvr>
                                      <p:tavLst>
                                        <p:tav tm="0">
                                          <p:val>
                                            <p:fltVal val="0"/>
                                          </p:val>
                                        </p:tav>
                                        <p:tav tm="100000">
                                          <p:val>
                                            <p:strVal val="#ppt_w"/>
                                          </p:val>
                                        </p:tav>
                                      </p:tavLst>
                                    </p:anim>
                                    <p:anim calcmode="lin" valueType="num">
                                      <p:cBhvr>
                                        <p:cTn id="18" dur="750" fill="hold"/>
                                        <p:tgtEl>
                                          <p:spTgt spid="449"/>
                                        </p:tgtEl>
                                        <p:attrNameLst>
                                          <p:attrName>ppt_h</p:attrName>
                                        </p:attrNameLst>
                                      </p:cBhvr>
                                      <p:tavLst>
                                        <p:tav tm="0">
                                          <p:val>
                                            <p:fltVal val="0"/>
                                          </p:val>
                                        </p:tav>
                                        <p:tav tm="100000">
                                          <p:val>
                                            <p:strVal val="#ppt_h"/>
                                          </p:val>
                                        </p:tav>
                                      </p:tavLst>
                                    </p:anim>
                                    <p:animEffect transition="in" filter="fade">
                                      <p:cBhvr>
                                        <p:cTn id="19" dur="750"/>
                                        <p:tgtEl>
                                          <p:spTgt spid="449"/>
                                        </p:tgtEl>
                                      </p:cBhvr>
                                    </p:animEffect>
                                  </p:childTnLst>
                                </p:cTn>
                              </p:par>
                              <p:par>
                                <p:cTn id="20" presetID="1" presetClass="entr" presetSubtype="0" fill="hold" nodeType="withEffect">
                                  <p:stCondLst>
                                    <p:cond delay="1750"/>
                                  </p:stCondLst>
                                  <p:childTnLst>
                                    <p:set>
                                      <p:cBhvr>
                                        <p:cTn id="21" dur="1" fill="hold">
                                          <p:stCondLst>
                                            <p:cond delay="749"/>
                                          </p:stCondLst>
                                        </p:cTn>
                                        <p:tgtEl>
                                          <p:spTgt spid="17"/>
                                        </p:tgtEl>
                                        <p:attrNameLst>
                                          <p:attrName>style.visibility</p:attrName>
                                        </p:attrNameLst>
                                      </p:cBhvr>
                                      <p:to>
                                        <p:strVal val="visible"/>
                                      </p:to>
                                    </p:set>
                                  </p:childTnLst>
                                </p:cTn>
                              </p:par>
                              <p:par>
                                <p:cTn id="22" presetID="6" presetClass="emph" presetSubtype="0" fill="hold" nodeType="withEffect">
                                  <p:stCondLst>
                                    <p:cond delay="1750"/>
                                  </p:stCondLst>
                                  <p:childTnLst>
                                    <p:animScale>
                                      <p:cBhvr>
                                        <p:cTn id="23" dur="750" fill="hold"/>
                                        <p:tgtEl>
                                          <p:spTgt spid="17"/>
                                        </p:tgtEl>
                                      </p:cBhvr>
                                      <p:by x="150000" y="150000"/>
                                    </p:animScale>
                                  </p:childTnLst>
                                </p:cTn>
                              </p:par>
                              <p:par>
                                <p:cTn id="24" presetID="10" presetClass="exit" presetSubtype="0" fill="hold" nodeType="withEffect">
                                  <p:stCondLst>
                                    <p:cond delay="1750"/>
                                  </p:stCondLst>
                                  <p:childTnLst>
                                    <p:animEffect transition="out" filter="fade">
                                      <p:cBhvr>
                                        <p:cTn id="25" dur="750"/>
                                        <p:tgtEl>
                                          <p:spTgt spid="17"/>
                                        </p:tgtEl>
                                      </p:cBhvr>
                                    </p:animEffect>
                                    <p:set>
                                      <p:cBhvr>
                                        <p:cTn id="26" dur="1" fill="hold">
                                          <p:stCondLst>
                                            <p:cond delay="749"/>
                                          </p:stCondLst>
                                        </p:cTn>
                                        <p:tgtEl>
                                          <p:spTgt spid="17"/>
                                        </p:tgtEl>
                                        <p:attrNameLst>
                                          <p:attrName>style.visibility</p:attrName>
                                        </p:attrNameLst>
                                      </p:cBhvr>
                                      <p:to>
                                        <p:strVal val="hidden"/>
                                      </p:to>
                                    </p:set>
                                  </p:childTnLst>
                                </p:cTn>
                              </p:par>
                              <p:par>
                                <p:cTn id="27" presetID="53" presetClass="entr" presetSubtype="16" fill="hold" nodeType="withEffect">
                                  <p:stCondLst>
                                    <p:cond delay="1100"/>
                                  </p:stCondLst>
                                  <p:childTnLst>
                                    <p:set>
                                      <p:cBhvr>
                                        <p:cTn id="28" dur="1" fill="hold">
                                          <p:stCondLst>
                                            <p:cond delay="0"/>
                                          </p:stCondLst>
                                        </p:cTn>
                                        <p:tgtEl>
                                          <p:spTgt spid="450"/>
                                        </p:tgtEl>
                                        <p:attrNameLst>
                                          <p:attrName>style.visibility</p:attrName>
                                        </p:attrNameLst>
                                      </p:cBhvr>
                                      <p:to>
                                        <p:strVal val="visible"/>
                                      </p:to>
                                    </p:set>
                                    <p:anim calcmode="lin" valueType="num">
                                      <p:cBhvr>
                                        <p:cTn id="29" dur="750" fill="hold"/>
                                        <p:tgtEl>
                                          <p:spTgt spid="450"/>
                                        </p:tgtEl>
                                        <p:attrNameLst>
                                          <p:attrName>ppt_w</p:attrName>
                                        </p:attrNameLst>
                                      </p:cBhvr>
                                      <p:tavLst>
                                        <p:tav tm="0">
                                          <p:val>
                                            <p:fltVal val="0"/>
                                          </p:val>
                                        </p:tav>
                                        <p:tav tm="100000">
                                          <p:val>
                                            <p:strVal val="#ppt_w"/>
                                          </p:val>
                                        </p:tav>
                                      </p:tavLst>
                                    </p:anim>
                                    <p:anim calcmode="lin" valueType="num">
                                      <p:cBhvr>
                                        <p:cTn id="30" dur="750" fill="hold"/>
                                        <p:tgtEl>
                                          <p:spTgt spid="450"/>
                                        </p:tgtEl>
                                        <p:attrNameLst>
                                          <p:attrName>ppt_h</p:attrName>
                                        </p:attrNameLst>
                                      </p:cBhvr>
                                      <p:tavLst>
                                        <p:tav tm="0">
                                          <p:val>
                                            <p:fltVal val="0"/>
                                          </p:val>
                                        </p:tav>
                                        <p:tav tm="100000">
                                          <p:val>
                                            <p:strVal val="#ppt_h"/>
                                          </p:val>
                                        </p:tav>
                                      </p:tavLst>
                                    </p:anim>
                                    <p:animEffect transition="in" filter="fade">
                                      <p:cBhvr>
                                        <p:cTn id="31" dur="750"/>
                                        <p:tgtEl>
                                          <p:spTgt spid="450"/>
                                        </p:tgtEl>
                                      </p:cBhvr>
                                    </p:animEffect>
                                  </p:childTnLst>
                                </p:cTn>
                              </p:par>
                              <p:par>
                                <p:cTn id="32" presetID="1" presetClass="entr" presetSubtype="0" fill="hold" nodeType="withEffect">
                                  <p:stCondLst>
                                    <p:cond delay="2000"/>
                                  </p:stCondLst>
                                  <p:childTnLst>
                                    <p:set>
                                      <p:cBhvr>
                                        <p:cTn id="33" dur="1" fill="hold">
                                          <p:stCondLst>
                                            <p:cond delay="749"/>
                                          </p:stCondLst>
                                        </p:cTn>
                                        <p:tgtEl>
                                          <p:spTgt spid="16"/>
                                        </p:tgtEl>
                                        <p:attrNameLst>
                                          <p:attrName>style.visibility</p:attrName>
                                        </p:attrNameLst>
                                      </p:cBhvr>
                                      <p:to>
                                        <p:strVal val="visible"/>
                                      </p:to>
                                    </p:set>
                                  </p:childTnLst>
                                </p:cTn>
                              </p:par>
                              <p:par>
                                <p:cTn id="34" presetID="6" presetClass="emph" presetSubtype="0" fill="hold" nodeType="withEffect">
                                  <p:stCondLst>
                                    <p:cond delay="2000"/>
                                  </p:stCondLst>
                                  <p:childTnLst>
                                    <p:animScale>
                                      <p:cBhvr>
                                        <p:cTn id="35" dur="750" fill="hold"/>
                                        <p:tgtEl>
                                          <p:spTgt spid="16"/>
                                        </p:tgtEl>
                                      </p:cBhvr>
                                      <p:by x="150000" y="150000"/>
                                    </p:animScale>
                                  </p:childTnLst>
                                </p:cTn>
                              </p:par>
                              <p:par>
                                <p:cTn id="36" presetID="10" presetClass="exit" presetSubtype="0" fill="hold" nodeType="withEffect">
                                  <p:stCondLst>
                                    <p:cond delay="2000"/>
                                  </p:stCondLst>
                                  <p:childTnLst>
                                    <p:animEffect transition="out" filter="fade">
                                      <p:cBhvr>
                                        <p:cTn id="37" dur="750"/>
                                        <p:tgtEl>
                                          <p:spTgt spid="16"/>
                                        </p:tgtEl>
                                      </p:cBhvr>
                                    </p:animEffect>
                                    <p:set>
                                      <p:cBhvr>
                                        <p:cTn id="38" dur="1" fill="hold">
                                          <p:stCondLst>
                                            <p:cond delay="749"/>
                                          </p:stCondLst>
                                        </p:cTn>
                                        <p:tgtEl>
                                          <p:spTgt spid="16"/>
                                        </p:tgtEl>
                                        <p:attrNameLst>
                                          <p:attrName>style.visibility</p:attrName>
                                        </p:attrNameLst>
                                      </p:cBhvr>
                                      <p:to>
                                        <p:strVal val="hidden"/>
                                      </p:to>
                                    </p:set>
                                  </p:childTnLst>
                                </p:cTn>
                              </p:par>
                              <p:par>
                                <p:cTn id="39" presetID="53" presetClass="entr" presetSubtype="16" fill="hold" nodeType="withEffect">
                                  <p:stCondLst>
                                    <p:cond delay="1500"/>
                                  </p:stCondLst>
                                  <p:childTnLst>
                                    <p:set>
                                      <p:cBhvr>
                                        <p:cTn id="40" dur="1" fill="hold">
                                          <p:stCondLst>
                                            <p:cond delay="0"/>
                                          </p:stCondLst>
                                        </p:cTn>
                                        <p:tgtEl>
                                          <p:spTgt spid="451"/>
                                        </p:tgtEl>
                                        <p:attrNameLst>
                                          <p:attrName>style.visibility</p:attrName>
                                        </p:attrNameLst>
                                      </p:cBhvr>
                                      <p:to>
                                        <p:strVal val="visible"/>
                                      </p:to>
                                    </p:set>
                                    <p:anim calcmode="lin" valueType="num">
                                      <p:cBhvr>
                                        <p:cTn id="41" dur="1000" fill="hold"/>
                                        <p:tgtEl>
                                          <p:spTgt spid="451"/>
                                        </p:tgtEl>
                                        <p:attrNameLst>
                                          <p:attrName>ppt_w</p:attrName>
                                        </p:attrNameLst>
                                      </p:cBhvr>
                                      <p:tavLst>
                                        <p:tav tm="0">
                                          <p:val>
                                            <p:fltVal val="0"/>
                                          </p:val>
                                        </p:tav>
                                        <p:tav tm="100000">
                                          <p:val>
                                            <p:strVal val="#ppt_w"/>
                                          </p:val>
                                        </p:tav>
                                      </p:tavLst>
                                    </p:anim>
                                    <p:anim calcmode="lin" valueType="num">
                                      <p:cBhvr>
                                        <p:cTn id="42" dur="1000" fill="hold"/>
                                        <p:tgtEl>
                                          <p:spTgt spid="451"/>
                                        </p:tgtEl>
                                        <p:attrNameLst>
                                          <p:attrName>ppt_h</p:attrName>
                                        </p:attrNameLst>
                                      </p:cBhvr>
                                      <p:tavLst>
                                        <p:tav tm="0">
                                          <p:val>
                                            <p:fltVal val="0"/>
                                          </p:val>
                                        </p:tav>
                                        <p:tav tm="100000">
                                          <p:val>
                                            <p:strVal val="#ppt_h"/>
                                          </p:val>
                                        </p:tav>
                                      </p:tavLst>
                                    </p:anim>
                                    <p:animEffect transition="in" filter="fade">
                                      <p:cBhvr>
                                        <p:cTn id="43" dur="1000"/>
                                        <p:tgtEl>
                                          <p:spTgt spid="451"/>
                                        </p:tgtEl>
                                      </p:cBhvr>
                                    </p:animEffect>
                                  </p:childTnLst>
                                </p:cTn>
                              </p:par>
                              <p:par>
                                <p:cTn id="44" presetID="1" presetClass="entr" presetSubtype="0" fill="hold" nodeType="withEffect">
                                  <p:stCondLst>
                                    <p:cond delay="2500"/>
                                  </p:stCondLst>
                                  <p:childTnLst>
                                    <p:set>
                                      <p:cBhvr>
                                        <p:cTn id="45" dur="1" fill="hold">
                                          <p:stCondLst>
                                            <p:cond delay="0"/>
                                          </p:stCondLst>
                                        </p:cTn>
                                        <p:tgtEl>
                                          <p:spTgt spid="15"/>
                                        </p:tgtEl>
                                        <p:attrNameLst>
                                          <p:attrName>style.visibility</p:attrName>
                                        </p:attrNameLst>
                                      </p:cBhvr>
                                      <p:to>
                                        <p:strVal val="visible"/>
                                      </p:to>
                                    </p:set>
                                  </p:childTnLst>
                                </p:cTn>
                              </p:par>
                              <p:par>
                                <p:cTn id="46" presetID="6" presetClass="emph" presetSubtype="0" fill="hold" nodeType="withEffect">
                                  <p:stCondLst>
                                    <p:cond delay="2500"/>
                                  </p:stCondLst>
                                  <p:childTnLst>
                                    <p:animScale>
                                      <p:cBhvr>
                                        <p:cTn id="47" dur="1500" fill="hold"/>
                                        <p:tgtEl>
                                          <p:spTgt spid="15"/>
                                        </p:tgtEl>
                                      </p:cBhvr>
                                      <p:by x="150000" y="150000"/>
                                    </p:animScale>
                                  </p:childTnLst>
                                </p:cTn>
                              </p:par>
                              <p:par>
                                <p:cTn id="48" presetID="10" presetClass="exit" presetSubtype="0" fill="hold" nodeType="withEffect">
                                  <p:stCondLst>
                                    <p:cond delay="2500"/>
                                  </p:stCondLst>
                                  <p:childTnLst>
                                    <p:animEffect transition="out" filter="fade">
                                      <p:cBhvr>
                                        <p:cTn id="49" dur="1500"/>
                                        <p:tgtEl>
                                          <p:spTgt spid="15"/>
                                        </p:tgtEl>
                                      </p:cBhvr>
                                    </p:animEffect>
                                    <p:set>
                                      <p:cBhvr>
                                        <p:cTn id="50" dur="1" fill="hold">
                                          <p:stCondLst>
                                            <p:cond delay="1499"/>
                                          </p:stCondLst>
                                        </p:cTn>
                                        <p:tgtEl>
                                          <p:spTgt spid="15"/>
                                        </p:tgtEl>
                                        <p:attrNameLst>
                                          <p:attrName>style.visibility</p:attrName>
                                        </p:attrNameLst>
                                      </p:cBhvr>
                                      <p:to>
                                        <p:strVal val="hidden"/>
                                      </p:to>
                                    </p:set>
                                  </p:childTnLst>
                                </p:cTn>
                              </p:par>
                              <p:par>
                                <p:cTn id="51" presetID="52" presetClass="entr" presetSubtype="0" fill="hold" nodeType="withEffect">
                                  <p:stCondLst>
                                    <p:cond delay="2500"/>
                                  </p:stCondLst>
                                  <p:childTnLst>
                                    <p:set>
                                      <p:cBhvr>
                                        <p:cTn id="52" dur="1" fill="hold">
                                          <p:stCondLst>
                                            <p:cond delay="0"/>
                                          </p:stCondLst>
                                        </p:cTn>
                                        <p:tgtEl>
                                          <p:spTgt spid="456"/>
                                        </p:tgtEl>
                                        <p:attrNameLst>
                                          <p:attrName>style.visibility</p:attrName>
                                        </p:attrNameLst>
                                      </p:cBhvr>
                                      <p:to>
                                        <p:strVal val="visible"/>
                                      </p:to>
                                    </p:set>
                                    <p:animScale>
                                      <p:cBhvr>
                                        <p:cTn id="53" dur="750" decel="50000" fill="hold">
                                          <p:stCondLst>
                                            <p:cond delay="0"/>
                                          </p:stCondLst>
                                        </p:cTn>
                                        <p:tgtEl>
                                          <p:spTgt spid="4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750" decel="50000" fill="hold">
                                          <p:stCondLst>
                                            <p:cond delay="0"/>
                                          </p:stCondLst>
                                        </p:cTn>
                                        <p:tgtEl>
                                          <p:spTgt spid="456"/>
                                        </p:tgtEl>
                                        <p:attrNameLst>
                                          <p:attrName>ppt_x</p:attrName>
                                          <p:attrName>ppt_y</p:attrName>
                                        </p:attrNameLst>
                                      </p:cBhvr>
                                      <p:rCtr x="0" y="0"/>
                                    </p:animMotion>
                                    <p:animEffect transition="in" filter="fade">
                                      <p:cBhvr>
                                        <p:cTn id="55" dur="750"/>
                                        <p:tgtEl>
                                          <p:spTgt spid="456"/>
                                        </p:tgtEl>
                                      </p:cBhvr>
                                    </p:animEffect>
                                  </p:childTnLst>
                                </p:cTn>
                              </p:par>
                              <p:par>
                                <p:cTn id="56" presetID="52" presetClass="entr" presetSubtype="0" fill="hold" nodeType="withEffect">
                                  <p:stCondLst>
                                    <p:cond delay="2900"/>
                                  </p:stCondLst>
                                  <p:childTnLst>
                                    <p:set>
                                      <p:cBhvr>
                                        <p:cTn id="57" dur="1" fill="hold">
                                          <p:stCondLst>
                                            <p:cond delay="0"/>
                                          </p:stCondLst>
                                        </p:cTn>
                                        <p:tgtEl>
                                          <p:spTgt spid="458"/>
                                        </p:tgtEl>
                                        <p:attrNameLst>
                                          <p:attrName>style.visibility</p:attrName>
                                        </p:attrNameLst>
                                      </p:cBhvr>
                                      <p:to>
                                        <p:strVal val="visible"/>
                                      </p:to>
                                    </p:set>
                                    <p:animScale>
                                      <p:cBhvr>
                                        <p:cTn id="58" dur="750" decel="50000" fill="hold">
                                          <p:stCondLst>
                                            <p:cond delay="0"/>
                                          </p:stCondLst>
                                        </p:cTn>
                                        <p:tgtEl>
                                          <p:spTgt spid="4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9" dur="750" decel="50000" fill="hold">
                                          <p:stCondLst>
                                            <p:cond delay="0"/>
                                          </p:stCondLst>
                                        </p:cTn>
                                        <p:tgtEl>
                                          <p:spTgt spid="458"/>
                                        </p:tgtEl>
                                        <p:attrNameLst>
                                          <p:attrName>ppt_x</p:attrName>
                                          <p:attrName>ppt_y</p:attrName>
                                        </p:attrNameLst>
                                      </p:cBhvr>
                                      <p:rCtr x="0" y="0"/>
                                    </p:animMotion>
                                    <p:animEffect transition="in" filter="fade">
                                      <p:cBhvr>
                                        <p:cTn id="60" dur="750"/>
                                        <p:tgtEl>
                                          <p:spTgt spid="458"/>
                                        </p:tgtEl>
                                      </p:cBhvr>
                                    </p:animEffect>
                                  </p:childTnLst>
                                </p:cTn>
                              </p:par>
                              <p:par>
                                <p:cTn id="61" presetID="52" presetClass="entr" presetSubtype="0" fill="hold" nodeType="withEffect">
                                  <p:stCondLst>
                                    <p:cond delay="3100"/>
                                  </p:stCondLst>
                                  <p:childTnLst>
                                    <p:set>
                                      <p:cBhvr>
                                        <p:cTn id="62" dur="1" fill="hold">
                                          <p:stCondLst>
                                            <p:cond delay="0"/>
                                          </p:stCondLst>
                                        </p:cTn>
                                        <p:tgtEl>
                                          <p:spTgt spid="457"/>
                                        </p:tgtEl>
                                        <p:attrNameLst>
                                          <p:attrName>style.visibility</p:attrName>
                                        </p:attrNameLst>
                                      </p:cBhvr>
                                      <p:to>
                                        <p:strVal val="visible"/>
                                      </p:to>
                                    </p:set>
                                    <p:animScale>
                                      <p:cBhvr>
                                        <p:cTn id="63" dur="750" decel="50000" fill="hold">
                                          <p:stCondLst>
                                            <p:cond delay="0"/>
                                          </p:stCondLst>
                                        </p:cTn>
                                        <p:tgtEl>
                                          <p:spTgt spid="4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4" dur="750" decel="50000" fill="hold">
                                          <p:stCondLst>
                                            <p:cond delay="0"/>
                                          </p:stCondLst>
                                        </p:cTn>
                                        <p:tgtEl>
                                          <p:spTgt spid="457"/>
                                        </p:tgtEl>
                                        <p:attrNameLst>
                                          <p:attrName>ppt_x</p:attrName>
                                          <p:attrName>ppt_y</p:attrName>
                                        </p:attrNameLst>
                                      </p:cBhvr>
                                      <p:rCtr x="0" y="0"/>
                                    </p:animMotion>
                                    <p:animEffect transition="in" filter="fade">
                                      <p:cBhvr>
                                        <p:cTn id="65" dur="750"/>
                                        <p:tgtEl>
                                          <p:spTgt spid="457"/>
                                        </p:tgtEl>
                                      </p:cBhvr>
                                    </p:animEffect>
                                  </p:childTnLst>
                                </p:cTn>
                              </p:par>
                              <p:par>
                                <p:cTn id="66" presetID="52" presetClass="entr" presetSubtype="0" fill="hold" nodeType="withEffect">
                                  <p:stCondLst>
                                    <p:cond delay="3500"/>
                                  </p:stCondLst>
                                  <p:childTnLst>
                                    <p:set>
                                      <p:cBhvr>
                                        <p:cTn id="67" dur="1" fill="hold">
                                          <p:stCondLst>
                                            <p:cond delay="0"/>
                                          </p:stCondLst>
                                        </p:cTn>
                                        <p:tgtEl>
                                          <p:spTgt spid="459"/>
                                        </p:tgtEl>
                                        <p:attrNameLst>
                                          <p:attrName>style.visibility</p:attrName>
                                        </p:attrNameLst>
                                      </p:cBhvr>
                                      <p:to>
                                        <p:strVal val="visible"/>
                                      </p:to>
                                    </p:set>
                                    <p:animScale>
                                      <p:cBhvr>
                                        <p:cTn id="68" dur="750" decel="50000" fill="hold">
                                          <p:stCondLst>
                                            <p:cond delay="0"/>
                                          </p:stCondLst>
                                        </p:cTn>
                                        <p:tgtEl>
                                          <p:spTgt spid="4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9" dur="750" decel="50000" fill="hold">
                                          <p:stCondLst>
                                            <p:cond delay="0"/>
                                          </p:stCondLst>
                                        </p:cTn>
                                        <p:tgtEl>
                                          <p:spTgt spid="459"/>
                                        </p:tgtEl>
                                        <p:attrNameLst>
                                          <p:attrName>ppt_x</p:attrName>
                                          <p:attrName>ppt_y</p:attrName>
                                        </p:attrNameLst>
                                      </p:cBhvr>
                                      <p:rCtr x="0" y="0"/>
                                    </p:animMotion>
                                    <p:animEffect transition="in" filter="fade">
                                      <p:cBhvr>
                                        <p:cTn id="70" dur="750"/>
                                        <p:tgtEl>
                                          <p:spTgt spid="459"/>
                                        </p:tgtEl>
                                      </p:cBhvr>
                                    </p:animEffect>
                                  </p:childTnLst>
                                </p:cTn>
                              </p:par>
                              <p:par>
                                <p:cTn id="71" presetID="12" presetClass="entr" presetSubtype="4" fill="hold" grpId="0" nodeType="withEffect">
                                  <p:stCondLst>
                                    <p:cond delay="3000"/>
                                  </p:stCondLst>
                                  <p:childTnLst>
                                    <p:set>
                                      <p:cBhvr>
                                        <p:cTn id="72" dur="1" fill="hold">
                                          <p:stCondLst>
                                            <p:cond delay="0"/>
                                          </p:stCondLst>
                                        </p:cTn>
                                        <p:tgtEl>
                                          <p:spTgt spid="452"/>
                                        </p:tgtEl>
                                        <p:attrNameLst>
                                          <p:attrName>style.visibility</p:attrName>
                                        </p:attrNameLst>
                                      </p:cBhvr>
                                      <p:to>
                                        <p:strVal val="visible"/>
                                      </p:to>
                                    </p:set>
                                    <p:anim calcmode="lin" valueType="num">
                                      <p:cBhvr additive="base">
                                        <p:cTn id="73" dur="750"/>
                                        <p:tgtEl>
                                          <p:spTgt spid="452"/>
                                        </p:tgtEl>
                                        <p:attrNameLst>
                                          <p:attrName>ppt_y</p:attrName>
                                        </p:attrNameLst>
                                      </p:cBhvr>
                                      <p:tavLst>
                                        <p:tav tm="0">
                                          <p:val>
                                            <p:strVal val="#ppt_y+#ppt_h*1.125000"/>
                                          </p:val>
                                        </p:tav>
                                        <p:tav tm="100000">
                                          <p:val>
                                            <p:strVal val="#ppt_y"/>
                                          </p:val>
                                        </p:tav>
                                      </p:tavLst>
                                    </p:anim>
                                    <p:animEffect transition="in" filter="wipe(up)">
                                      <p:cBhvr>
                                        <p:cTn id="74" dur="750"/>
                                        <p:tgtEl>
                                          <p:spTgt spid="452"/>
                                        </p:tgtEl>
                                      </p:cBhvr>
                                    </p:animEffect>
                                  </p:childTnLst>
                                </p:cTn>
                              </p:par>
                              <p:par>
                                <p:cTn id="75" presetID="12" presetClass="entr" presetSubtype="4" fill="hold" grpId="0" nodeType="withEffect">
                                  <p:stCondLst>
                                    <p:cond delay="3500"/>
                                  </p:stCondLst>
                                  <p:childTnLst>
                                    <p:set>
                                      <p:cBhvr>
                                        <p:cTn id="76" dur="1" fill="hold">
                                          <p:stCondLst>
                                            <p:cond delay="0"/>
                                          </p:stCondLst>
                                        </p:cTn>
                                        <p:tgtEl>
                                          <p:spTgt spid="454"/>
                                        </p:tgtEl>
                                        <p:attrNameLst>
                                          <p:attrName>style.visibility</p:attrName>
                                        </p:attrNameLst>
                                      </p:cBhvr>
                                      <p:to>
                                        <p:strVal val="visible"/>
                                      </p:to>
                                    </p:set>
                                    <p:anim calcmode="lin" valueType="num">
                                      <p:cBhvr additive="base">
                                        <p:cTn id="77" dur="750"/>
                                        <p:tgtEl>
                                          <p:spTgt spid="454"/>
                                        </p:tgtEl>
                                        <p:attrNameLst>
                                          <p:attrName>ppt_y</p:attrName>
                                        </p:attrNameLst>
                                      </p:cBhvr>
                                      <p:tavLst>
                                        <p:tav tm="0">
                                          <p:val>
                                            <p:strVal val="#ppt_y+#ppt_h*1.125000"/>
                                          </p:val>
                                        </p:tav>
                                        <p:tav tm="100000">
                                          <p:val>
                                            <p:strVal val="#ppt_y"/>
                                          </p:val>
                                        </p:tav>
                                      </p:tavLst>
                                    </p:anim>
                                    <p:animEffect transition="in" filter="wipe(up)">
                                      <p:cBhvr>
                                        <p:cTn id="78" dur="750"/>
                                        <p:tgtEl>
                                          <p:spTgt spid="454"/>
                                        </p:tgtEl>
                                      </p:cBhvr>
                                    </p:animEffect>
                                  </p:childTnLst>
                                </p:cTn>
                              </p:par>
                              <p:par>
                                <p:cTn id="79" presetID="12" presetClass="entr" presetSubtype="4" fill="hold" grpId="0" nodeType="withEffect">
                                  <p:stCondLst>
                                    <p:cond delay="3900"/>
                                  </p:stCondLst>
                                  <p:childTnLst>
                                    <p:set>
                                      <p:cBhvr>
                                        <p:cTn id="80" dur="1" fill="hold">
                                          <p:stCondLst>
                                            <p:cond delay="0"/>
                                          </p:stCondLst>
                                        </p:cTn>
                                        <p:tgtEl>
                                          <p:spTgt spid="453"/>
                                        </p:tgtEl>
                                        <p:attrNameLst>
                                          <p:attrName>style.visibility</p:attrName>
                                        </p:attrNameLst>
                                      </p:cBhvr>
                                      <p:to>
                                        <p:strVal val="visible"/>
                                      </p:to>
                                    </p:set>
                                    <p:anim calcmode="lin" valueType="num">
                                      <p:cBhvr additive="base">
                                        <p:cTn id="81" dur="750"/>
                                        <p:tgtEl>
                                          <p:spTgt spid="453"/>
                                        </p:tgtEl>
                                        <p:attrNameLst>
                                          <p:attrName>ppt_y</p:attrName>
                                        </p:attrNameLst>
                                      </p:cBhvr>
                                      <p:tavLst>
                                        <p:tav tm="0">
                                          <p:val>
                                            <p:strVal val="#ppt_y+#ppt_h*1.125000"/>
                                          </p:val>
                                        </p:tav>
                                        <p:tav tm="100000">
                                          <p:val>
                                            <p:strVal val="#ppt_y"/>
                                          </p:val>
                                        </p:tav>
                                      </p:tavLst>
                                    </p:anim>
                                    <p:animEffect transition="in" filter="wipe(up)">
                                      <p:cBhvr>
                                        <p:cTn id="82" dur="750"/>
                                        <p:tgtEl>
                                          <p:spTgt spid="453"/>
                                        </p:tgtEl>
                                      </p:cBhvr>
                                    </p:animEffect>
                                  </p:childTnLst>
                                </p:cTn>
                              </p:par>
                              <p:par>
                                <p:cTn id="83" presetID="12" presetClass="entr" presetSubtype="4" fill="hold" grpId="0" nodeType="withEffect">
                                  <p:stCondLst>
                                    <p:cond delay="4200"/>
                                  </p:stCondLst>
                                  <p:childTnLst>
                                    <p:set>
                                      <p:cBhvr>
                                        <p:cTn id="84" dur="1" fill="hold">
                                          <p:stCondLst>
                                            <p:cond delay="0"/>
                                          </p:stCondLst>
                                        </p:cTn>
                                        <p:tgtEl>
                                          <p:spTgt spid="455"/>
                                        </p:tgtEl>
                                        <p:attrNameLst>
                                          <p:attrName>style.visibility</p:attrName>
                                        </p:attrNameLst>
                                      </p:cBhvr>
                                      <p:to>
                                        <p:strVal val="visible"/>
                                      </p:to>
                                    </p:set>
                                    <p:anim calcmode="lin" valueType="num">
                                      <p:cBhvr additive="base">
                                        <p:cTn id="85" dur="750"/>
                                        <p:tgtEl>
                                          <p:spTgt spid="455"/>
                                        </p:tgtEl>
                                        <p:attrNameLst>
                                          <p:attrName>ppt_y</p:attrName>
                                        </p:attrNameLst>
                                      </p:cBhvr>
                                      <p:tavLst>
                                        <p:tav tm="0">
                                          <p:val>
                                            <p:strVal val="#ppt_y+#ppt_h*1.125000"/>
                                          </p:val>
                                        </p:tav>
                                        <p:tav tm="100000">
                                          <p:val>
                                            <p:strVal val="#ppt_y"/>
                                          </p:val>
                                        </p:tav>
                                      </p:tavLst>
                                    </p:anim>
                                    <p:animEffect transition="in" filter="wipe(up)">
                                      <p:cBhvr>
                                        <p:cTn id="86" dur="75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animBg="1"/>
      <p:bldP spid="453" grpId="0" animBg="1"/>
      <p:bldP spid="454" grpId="0" animBg="1"/>
      <p:bldP spid="4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ChangeArrowheads="1"/>
          </p:cNvSpPr>
          <p:nvPr/>
        </p:nvSpPr>
        <p:spPr bwMode="auto">
          <a:xfrm>
            <a:off x="-138113" y="3500438"/>
            <a:ext cx="9467851" cy="1135062"/>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2" name="Shape 492"/>
          <p:cNvSpPr>
            <a:spLocks noChangeArrowheads="1"/>
          </p:cNvSpPr>
          <p:nvPr/>
        </p:nvSpPr>
        <p:spPr bwMode="auto">
          <a:xfrm>
            <a:off x="644525" y="3581400"/>
            <a:ext cx="8104188" cy="973138"/>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1" name="Shape 491"/>
          <p:cNvSpPr>
            <a:spLocks noChangeArrowheads="1"/>
          </p:cNvSpPr>
          <p:nvPr/>
        </p:nvSpPr>
        <p:spPr bwMode="auto">
          <a:xfrm>
            <a:off x="1362075" y="3668713"/>
            <a:ext cx="6669088" cy="800100"/>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4" name="Shape 494"/>
          <p:cNvSpPr>
            <a:spLocks noChangeShapeType="1"/>
          </p:cNvSpPr>
          <p:nvPr/>
        </p:nvSpPr>
        <p:spPr bwMode="auto">
          <a:xfrm flipV="1">
            <a:off x="2064390" y="1762872"/>
            <a:ext cx="0" cy="2428875"/>
          </a:xfrm>
          <a:prstGeom prst="line">
            <a:avLst/>
          </a:prstGeom>
          <a:noFill/>
          <a:ln w="12700">
            <a:solidFill>
              <a:srgbClr val="FFFFFF"/>
            </a:solidFill>
            <a:miter lim="400000"/>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5" name="Shape 495"/>
          <p:cNvSpPr>
            <a:spLocks noChangeArrowheads="1"/>
          </p:cNvSpPr>
          <p:nvPr/>
        </p:nvSpPr>
        <p:spPr bwMode="auto">
          <a:xfrm>
            <a:off x="987425" y="1400175"/>
            <a:ext cx="7216775" cy="865188"/>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noFill/>
          <a:ln w="12700">
            <a:solidFill>
              <a:srgbClr val="FFFFFF">
                <a:alpha val="1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6" name="Shape 496"/>
          <p:cNvSpPr>
            <a:spLocks noChangeArrowheads="1"/>
          </p:cNvSpPr>
          <p:nvPr/>
        </p:nvSpPr>
        <p:spPr bwMode="auto">
          <a:xfrm>
            <a:off x="2192137" y="1790962"/>
            <a:ext cx="1774872" cy="222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no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0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The data we used are all from popular websites, so the statistics are likely to be correct. We have made all the charts very simple and easy to read and understand, so even if you have not played this game, you can understand the ideas we want to express.</a:t>
            </a:r>
            <a:endParaRPr lang="en-US" altLang="zh-CN" sz="10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499" name="Shape 499"/>
          <p:cNvSpPr>
            <a:spLocks noChangeShapeType="1"/>
          </p:cNvSpPr>
          <p:nvPr/>
        </p:nvSpPr>
        <p:spPr bwMode="auto">
          <a:xfrm rot="10800000" flipV="1">
            <a:off x="5617784" y="1887747"/>
            <a:ext cx="0" cy="2304000"/>
          </a:xfrm>
          <a:prstGeom prst="line">
            <a:avLst/>
          </a:prstGeom>
          <a:noFill/>
          <a:ln w="12700">
            <a:solidFill>
              <a:srgbClr val="FFFFFF"/>
            </a:solidFill>
            <a:miter lim="400000"/>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00" name="Shape 500"/>
          <p:cNvSpPr/>
          <p:nvPr/>
        </p:nvSpPr>
        <p:spPr>
          <a:xfrm>
            <a:off x="5862862" y="1843949"/>
            <a:ext cx="2557797" cy="2482391"/>
          </a:xfrm>
          <a:prstGeom prst="rect">
            <a:avLst/>
          </a:prstGeom>
          <a:ln w="12700">
            <a:miter lim="400000"/>
          </a:ln>
        </p:spPr>
        <p:txBody>
          <a:bodyPr wrap="square" lIns="17145" rIns="17145">
            <a:no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000" kern="0" dirty="0">
                <a:solidFill>
                  <a:schemeClr val="bg1"/>
                </a:solidFill>
                <a:latin typeface="Times New Roman" panose="02020603050405020304" pitchFamily="18" charset="0"/>
                <a:cs typeface="Times New Roman" panose="02020603050405020304" pitchFamily="18" charset="0"/>
              </a:rPr>
              <a:t>According to past game versions, there is also a lot of information that is worth discovering, but we have put all the data together (versions) and did not elaborate separately. We could also put more heroes and teams or players into comparison, to find more information. In the end, we found that the map resources are too hard to trace, because the different items, places, refresher time are too </a:t>
            </a:r>
            <a:r>
              <a:rPr lang="en-US" altLang="zh-CN" sz="1000" kern="0" dirty="0">
                <a:solidFill>
                  <a:schemeClr val="bg1"/>
                </a:solidFill>
                <a:latin typeface="Times New Roman" panose="02020603050405020304" pitchFamily="18" charset="0"/>
                <a:cs typeface="Times New Roman" panose="02020603050405020304" pitchFamily="18" charset="0"/>
              </a:rPr>
              <a:t>flexible to be counted. We gave up on calculating on the map side.</a:t>
            </a:r>
            <a:endParaRPr sz="1000" kern="0" dirty="0">
              <a:solidFill>
                <a:schemeClr val="bg1"/>
              </a:solidFill>
              <a:latin typeface="Times New Roman" panose="02020603050405020304" pitchFamily="18" charset="0"/>
              <a:cs typeface="Times New Roman" panose="02020603050405020304" pitchFamily="18" charset="0"/>
            </a:endParaRPr>
          </a:p>
        </p:txBody>
      </p:sp>
      <p:sp>
        <p:nvSpPr>
          <p:cNvPr id="501" name="Shape 501"/>
          <p:cNvSpPr>
            <a:spLocks noChangeArrowheads="1"/>
          </p:cNvSpPr>
          <p:nvPr/>
        </p:nvSpPr>
        <p:spPr bwMode="auto">
          <a:xfrm>
            <a:off x="1768475" y="2063750"/>
            <a:ext cx="5654675" cy="677863"/>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noFill/>
          <a:ln w="12700">
            <a:solidFill>
              <a:srgbClr val="FFFFFF">
                <a:alpha val="3490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02" name="Shape 502"/>
          <p:cNvSpPr>
            <a:spLocks noChangeArrowheads="1"/>
          </p:cNvSpPr>
          <p:nvPr/>
        </p:nvSpPr>
        <p:spPr bwMode="auto">
          <a:xfrm>
            <a:off x="1801771" y="4267769"/>
            <a:ext cx="581891"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rPr>
              <a:t>Strengths</a:t>
            </a:r>
            <a:endParaRPr lang="zh-CN"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endParaRPr>
          </a:p>
        </p:txBody>
      </p:sp>
      <p:sp>
        <p:nvSpPr>
          <p:cNvPr id="504" name="Shape 504"/>
          <p:cNvSpPr>
            <a:spLocks noChangeArrowheads="1"/>
          </p:cNvSpPr>
          <p:nvPr/>
        </p:nvSpPr>
        <p:spPr bwMode="auto">
          <a:xfrm>
            <a:off x="5344504" y="1654289"/>
            <a:ext cx="741100"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rPr>
              <a:t>Weaknesses</a:t>
            </a:r>
            <a:endParaRPr lang="zh-CN"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500"/>
                                        <p:tgtEl>
                                          <p:spTgt spid="491"/>
                                        </p:tgtEl>
                                      </p:cBhvr>
                                    </p:animEffect>
                                    <p:anim calcmode="lin" valueType="num">
                                      <p:cBhvr>
                                        <p:cTn id="8" dur="500" fill="hold"/>
                                        <p:tgtEl>
                                          <p:spTgt spid="491"/>
                                        </p:tgtEl>
                                        <p:attrNameLst>
                                          <p:attrName>ppt_x</p:attrName>
                                        </p:attrNameLst>
                                      </p:cBhvr>
                                      <p:tavLst>
                                        <p:tav tm="0">
                                          <p:val>
                                            <p:strVal val="#ppt_x"/>
                                          </p:val>
                                        </p:tav>
                                        <p:tav tm="100000">
                                          <p:val>
                                            <p:strVal val="#ppt_x"/>
                                          </p:val>
                                        </p:tav>
                                      </p:tavLst>
                                    </p:anim>
                                    <p:anim calcmode="lin" valueType="num">
                                      <p:cBhvr>
                                        <p:cTn id="9" dur="500" fill="hold"/>
                                        <p:tgtEl>
                                          <p:spTgt spid="49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492"/>
                                        </p:tgtEl>
                                        <p:attrNameLst>
                                          <p:attrName>style.visibility</p:attrName>
                                        </p:attrNameLst>
                                      </p:cBhvr>
                                      <p:to>
                                        <p:strVal val="visible"/>
                                      </p:to>
                                    </p:set>
                                    <p:animEffect transition="in" filter="fade">
                                      <p:cBhvr>
                                        <p:cTn id="12" dur="500"/>
                                        <p:tgtEl>
                                          <p:spTgt spid="492"/>
                                        </p:tgtEl>
                                      </p:cBhvr>
                                    </p:animEffect>
                                    <p:anim calcmode="lin" valueType="num">
                                      <p:cBhvr>
                                        <p:cTn id="13" dur="500" fill="hold"/>
                                        <p:tgtEl>
                                          <p:spTgt spid="492"/>
                                        </p:tgtEl>
                                        <p:attrNameLst>
                                          <p:attrName>ppt_x</p:attrName>
                                        </p:attrNameLst>
                                      </p:cBhvr>
                                      <p:tavLst>
                                        <p:tav tm="0">
                                          <p:val>
                                            <p:strVal val="#ppt_x"/>
                                          </p:val>
                                        </p:tav>
                                        <p:tav tm="100000">
                                          <p:val>
                                            <p:strVal val="#ppt_x"/>
                                          </p:val>
                                        </p:tav>
                                      </p:tavLst>
                                    </p:anim>
                                    <p:anim calcmode="lin" valueType="num">
                                      <p:cBhvr>
                                        <p:cTn id="14" dur="500" fill="hold"/>
                                        <p:tgtEl>
                                          <p:spTgt spid="49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493"/>
                                        </p:tgtEl>
                                        <p:attrNameLst>
                                          <p:attrName>style.visibility</p:attrName>
                                        </p:attrNameLst>
                                      </p:cBhvr>
                                      <p:to>
                                        <p:strVal val="visible"/>
                                      </p:to>
                                    </p:set>
                                    <p:animEffect transition="in" filter="fade">
                                      <p:cBhvr>
                                        <p:cTn id="17" dur="750"/>
                                        <p:tgtEl>
                                          <p:spTgt spid="493"/>
                                        </p:tgtEl>
                                      </p:cBhvr>
                                    </p:animEffect>
                                    <p:anim calcmode="lin" valueType="num">
                                      <p:cBhvr>
                                        <p:cTn id="18" dur="750" fill="hold"/>
                                        <p:tgtEl>
                                          <p:spTgt spid="493"/>
                                        </p:tgtEl>
                                        <p:attrNameLst>
                                          <p:attrName>ppt_x</p:attrName>
                                        </p:attrNameLst>
                                      </p:cBhvr>
                                      <p:tavLst>
                                        <p:tav tm="0">
                                          <p:val>
                                            <p:strVal val="#ppt_x"/>
                                          </p:val>
                                        </p:tav>
                                        <p:tav tm="100000">
                                          <p:val>
                                            <p:strVal val="#ppt_x"/>
                                          </p:val>
                                        </p:tav>
                                      </p:tavLst>
                                    </p:anim>
                                    <p:anim calcmode="lin" valueType="num">
                                      <p:cBhvr>
                                        <p:cTn id="19" dur="750" fill="hold"/>
                                        <p:tgtEl>
                                          <p:spTgt spid="4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00"/>
                                  </p:stCondLst>
                                  <p:childTnLst>
                                    <p:set>
                                      <p:cBhvr>
                                        <p:cTn id="21" dur="1" fill="hold">
                                          <p:stCondLst>
                                            <p:cond delay="0"/>
                                          </p:stCondLst>
                                        </p:cTn>
                                        <p:tgtEl>
                                          <p:spTgt spid="502"/>
                                        </p:tgtEl>
                                        <p:attrNameLst>
                                          <p:attrName>style.visibility</p:attrName>
                                        </p:attrNameLst>
                                      </p:cBhvr>
                                      <p:to>
                                        <p:strVal val="visible"/>
                                      </p:to>
                                    </p:set>
                                    <p:animEffect transition="in" filter="fade">
                                      <p:cBhvr>
                                        <p:cTn id="22" dur="500"/>
                                        <p:tgtEl>
                                          <p:spTgt spid="502"/>
                                        </p:tgtEl>
                                      </p:cBhvr>
                                    </p:animEffect>
                                    <p:anim calcmode="lin" valueType="num">
                                      <p:cBhvr>
                                        <p:cTn id="23" dur="500" fill="hold"/>
                                        <p:tgtEl>
                                          <p:spTgt spid="502"/>
                                        </p:tgtEl>
                                        <p:attrNameLst>
                                          <p:attrName>ppt_x</p:attrName>
                                        </p:attrNameLst>
                                      </p:cBhvr>
                                      <p:tavLst>
                                        <p:tav tm="0">
                                          <p:val>
                                            <p:strVal val="#ppt_x"/>
                                          </p:val>
                                        </p:tav>
                                        <p:tav tm="100000">
                                          <p:val>
                                            <p:strVal val="#ppt_x"/>
                                          </p:val>
                                        </p:tav>
                                      </p:tavLst>
                                    </p:anim>
                                    <p:anim calcmode="lin" valueType="num">
                                      <p:cBhvr>
                                        <p:cTn id="24" dur="500" fill="hold"/>
                                        <p:tgtEl>
                                          <p:spTgt spid="50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504"/>
                                        </p:tgtEl>
                                        <p:attrNameLst>
                                          <p:attrName>style.visibility</p:attrName>
                                        </p:attrNameLst>
                                      </p:cBhvr>
                                      <p:to>
                                        <p:strVal val="visible"/>
                                      </p:to>
                                    </p:set>
                                    <p:animEffect transition="in" filter="fade">
                                      <p:cBhvr>
                                        <p:cTn id="27" dur="500"/>
                                        <p:tgtEl>
                                          <p:spTgt spid="504"/>
                                        </p:tgtEl>
                                      </p:cBhvr>
                                    </p:animEffect>
                                    <p:anim calcmode="lin" valueType="num">
                                      <p:cBhvr>
                                        <p:cTn id="28" dur="500" fill="hold"/>
                                        <p:tgtEl>
                                          <p:spTgt spid="504"/>
                                        </p:tgtEl>
                                        <p:attrNameLst>
                                          <p:attrName>ppt_x</p:attrName>
                                        </p:attrNameLst>
                                      </p:cBhvr>
                                      <p:tavLst>
                                        <p:tav tm="0">
                                          <p:val>
                                            <p:strVal val="#ppt_x"/>
                                          </p:val>
                                        </p:tav>
                                        <p:tav tm="100000">
                                          <p:val>
                                            <p:strVal val="#ppt_x"/>
                                          </p:val>
                                        </p:tav>
                                      </p:tavLst>
                                    </p:anim>
                                    <p:anim calcmode="lin" valueType="num">
                                      <p:cBhvr>
                                        <p:cTn id="29" dur="500" fill="hold"/>
                                        <p:tgtEl>
                                          <p:spTgt spid="504"/>
                                        </p:tgtEl>
                                        <p:attrNameLst>
                                          <p:attrName>ppt_y</p:attrName>
                                        </p:attrNameLst>
                                      </p:cBhvr>
                                      <p:tavLst>
                                        <p:tav tm="0">
                                          <p:val>
                                            <p:strVal val="#ppt_y+.1"/>
                                          </p:val>
                                        </p:tav>
                                        <p:tav tm="100000">
                                          <p:val>
                                            <p:strVal val="#ppt_y"/>
                                          </p:val>
                                        </p:tav>
                                      </p:tavLst>
                                    </p:anim>
                                  </p:childTnLst>
                                </p:cTn>
                              </p:par>
                              <p:par>
                                <p:cTn id="30" presetID="22" presetClass="entr" presetSubtype="4" fill="hold" nodeType="withEffect">
                                  <p:stCondLst>
                                    <p:cond delay="1250"/>
                                  </p:stCondLst>
                                  <p:childTnLst>
                                    <p:set>
                                      <p:cBhvr>
                                        <p:cTn id="31" dur="1" fill="hold">
                                          <p:stCondLst>
                                            <p:cond delay="0"/>
                                          </p:stCondLst>
                                        </p:cTn>
                                        <p:tgtEl>
                                          <p:spTgt spid="494"/>
                                        </p:tgtEl>
                                        <p:attrNameLst>
                                          <p:attrName>style.visibility</p:attrName>
                                        </p:attrNameLst>
                                      </p:cBhvr>
                                      <p:to>
                                        <p:strVal val="visible"/>
                                      </p:to>
                                    </p:set>
                                    <p:animEffect transition="in" filter="wipe(down)">
                                      <p:cBhvr>
                                        <p:cTn id="32" dur="500"/>
                                        <p:tgtEl>
                                          <p:spTgt spid="494"/>
                                        </p:tgtEl>
                                      </p:cBhvr>
                                    </p:animEffect>
                                  </p:childTnLst>
                                </p:cTn>
                              </p:par>
                              <p:par>
                                <p:cTn id="33" presetID="22" presetClass="entr" presetSubtype="4" fill="hold" nodeType="withEffect">
                                  <p:stCondLst>
                                    <p:cond delay="1250"/>
                                  </p:stCondLst>
                                  <p:childTnLst>
                                    <p:set>
                                      <p:cBhvr>
                                        <p:cTn id="34" dur="1" fill="hold">
                                          <p:stCondLst>
                                            <p:cond delay="0"/>
                                          </p:stCondLst>
                                        </p:cTn>
                                        <p:tgtEl>
                                          <p:spTgt spid="499"/>
                                        </p:tgtEl>
                                        <p:attrNameLst>
                                          <p:attrName>style.visibility</p:attrName>
                                        </p:attrNameLst>
                                      </p:cBhvr>
                                      <p:to>
                                        <p:strVal val="visible"/>
                                      </p:to>
                                    </p:set>
                                    <p:animEffect transition="in" filter="wipe(down)">
                                      <p:cBhvr>
                                        <p:cTn id="35" dur="500"/>
                                        <p:tgtEl>
                                          <p:spTgt spid="499"/>
                                        </p:tgtEl>
                                      </p:cBhvr>
                                    </p:animEffect>
                                  </p:childTnLst>
                                </p:cTn>
                              </p:par>
                              <p:par>
                                <p:cTn id="36" presetID="53" presetClass="entr" presetSubtype="16" fill="hold" nodeType="withEffect">
                                  <p:stCondLst>
                                    <p:cond delay="1500"/>
                                  </p:stCondLst>
                                  <p:childTnLst>
                                    <p:set>
                                      <p:cBhvr>
                                        <p:cTn id="37" dur="1" fill="hold">
                                          <p:stCondLst>
                                            <p:cond delay="0"/>
                                          </p:stCondLst>
                                        </p:cTn>
                                        <p:tgtEl>
                                          <p:spTgt spid="501"/>
                                        </p:tgtEl>
                                        <p:attrNameLst>
                                          <p:attrName>style.visibility</p:attrName>
                                        </p:attrNameLst>
                                      </p:cBhvr>
                                      <p:to>
                                        <p:strVal val="visible"/>
                                      </p:to>
                                    </p:set>
                                    <p:anim calcmode="lin" valueType="num">
                                      <p:cBhvr>
                                        <p:cTn id="38" dur="500" fill="hold"/>
                                        <p:tgtEl>
                                          <p:spTgt spid="501"/>
                                        </p:tgtEl>
                                        <p:attrNameLst>
                                          <p:attrName>ppt_w</p:attrName>
                                        </p:attrNameLst>
                                      </p:cBhvr>
                                      <p:tavLst>
                                        <p:tav tm="0">
                                          <p:val>
                                            <p:fltVal val="0"/>
                                          </p:val>
                                        </p:tav>
                                        <p:tav tm="100000">
                                          <p:val>
                                            <p:strVal val="#ppt_w"/>
                                          </p:val>
                                        </p:tav>
                                      </p:tavLst>
                                    </p:anim>
                                    <p:anim calcmode="lin" valueType="num">
                                      <p:cBhvr>
                                        <p:cTn id="39" dur="500" fill="hold"/>
                                        <p:tgtEl>
                                          <p:spTgt spid="501"/>
                                        </p:tgtEl>
                                        <p:attrNameLst>
                                          <p:attrName>ppt_h</p:attrName>
                                        </p:attrNameLst>
                                      </p:cBhvr>
                                      <p:tavLst>
                                        <p:tav tm="0">
                                          <p:val>
                                            <p:fltVal val="0"/>
                                          </p:val>
                                        </p:tav>
                                        <p:tav tm="100000">
                                          <p:val>
                                            <p:strVal val="#ppt_h"/>
                                          </p:val>
                                        </p:tav>
                                      </p:tavLst>
                                    </p:anim>
                                    <p:animEffect transition="in" filter="fade">
                                      <p:cBhvr>
                                        <p:cTn id="40" dur="500"/>
                                        <p:tgtEl>
                                          <p:spTgt spid="501"/>
                                        </p:tgtEl>
                                      </p:cBhvr>
                                    </p:animEffect>
                                  </p:childTnLst>
                                </p:cTn>
                              </p:par>
                              <p:par>
                                <p:cTn id="41" presetID="53" presetClass="entr" presetSubtype="16" fill="hold" nodeType="withEffect">
                                  <p:stCondLst>
                                    <p:cond delay="1800"/>
                                  </p:stCondLst>
                                  <p:childTnLst>
                                    <p:set>
                                      <p:cBhvr>
                                        <p:cTn id="42" dur="1" fill="hold">
                                          <p:stCondLst>
                                            <p:cond delay="0"/>
                                          </p:stCondLst>
                                        </p:cTn>
                                        <p:tgtEl>
                                          <p:spTgt spid="495"/>
                                        </p:tgtEl>
                                        <p:attrNameLst>
                                          <p:attrName>style.visibility</p:attrName>
                                        </p:attrNameLst>
                                      </p:cBhvr>
                                      <p:to>
                                        <p:strVal val="visible"/>
                                      </p:to>
                                    </p:set>
                                    <p:anim calcmode="lin" valueType="num">
                                      <p:cBhvr>
                                        <p:cTn id="43" dur="500" fill="hold"/>
                                        <p:tgtEl>
                                          <p:spTgt spid="495"/>
                                        </p:tgtEl>
                                        <p:attrNameLst>
                                          <p:attrName>ppt_w</p:attrName>
                                        </p:attrNameLst>
                                      </p:cBhvr>
                                      <p:tavLst>
                                        <p:tav tm="0">
                                          <p:val>
                                            <p:fltVal val="0"/>
                                          </p:val>
                                        </p:tav>
                                        <p:tav tm="100000">
                                          <p:val>
                                            <p:strVal val="#ppt_w"/>
                                          </p:val>
                                        </p:tav>
                                      </p:tavLst>
                                    </p:anim>
                                    <p:anim calcmode="lin" valueType="num">
                                      <p:cBhvr>
                                        <p:cTn id="44" dur="500" fill="hold"/>
                                        <p:tgtEl>
                                          <p:spTgt spid="495"/>
                                        </p:tgtEl>
                                        <p:attrNameLst>
                                          <p:attrName>ppt_h</p:attrName>
                                        </p:attrNameLst>
                                      </p:cBhvr>
                                      <p:tavLst>
                                        <p:tav tm="0">
                                          <p:val>
                                            <p:fltVal val="0"/>
                                          </p:val>
                                        </p:tav>
                                        <p:tav tm="100000">
                                          <p:val>
                                            <p:strVal val="#ppt_h"/>
                                          </p:val>
                                        </p:tav>
                                      </p:tavLst>
                                    </p:anim>
                                    <p:animEffect transition="in" filter="fade">
                                      <p:cBhvr>
                                        <p:cTn id="45" dur="500"/>
                                        <p:tgtEl>
                                          <p:spTgt spid="495"/>
                                        </p:tgtEl>
                                      </p:cBhvr>
                                    </p:animEffect>
                                  </p:childTnLst>
                                </p:cTn>
                              </p:par>
                              <p:par>
                                <p:cTn id="46" presetID="22" presetClass="entr" presetSubtype="4" fill="hold" grpId="0" nodeType="withEffect">
                                  <p:stCondLst>
                                    <p:cond delay="2000"/>
                                  </p:stCondLst>
                                  <p:childTnLst>
                                    <p:set>
                                      <p:cBhvr>
                                        <p:cTn id="47" dur="1" fill="hold">
                                          <p:stCondLst>
                                            <p:cond delay="0"/>
                                          </p:stCondLst>
                                        </p:cTn>
                                        <p:tgtEl>
                                          <p:spTgt spid="496"/>
                                        </p:tgtEl>
                                        <p:attrNameLst>
                                          <p:attrName>style.visibility</p:attrName>
                                        </p:attrNameLst>
                                      </p:cBhvr>
                                      <p:to>
                                        <p:strVal val="visible"/>
                                      </p:to>
                                    </p:set>
                                    <p:animEffect transition="in" filter="wipe(down)">
                                      <p:cBhvr>
                                        <p:cTn id="48" dur="500"/>
                                        <p:tgtEl>
                                          <p:spTgt spid="496"/>
                                        </p:tgtEl>
                                      </p:cBhvr>
                                    </p:animEffect>
                                  </p:childTnLst>
                                </p:cTn>
                              </p:par>
                              <p:par>
                                <p:cTn id="49" presetID="22" presetClass="entr" presetSubtype="4" fill="hold" grpId="0" nodeType="withEffect">
                                  <p:stCondLst>
                                    <p:cond delay="2500"/>
                                  </p:stCondLst>
                                  <p:childTnLst>
                                    <p:set>
                                      <p:cBhvr>
                                        <p:cTn id="50" dur="1" fill="hold">
                                          <p:stCondLst>
                                            <p:cond delay="0"/>
                                          </p:stCondLst>
                                        </p:cTn>
                                        <p:tgtEl>
                                          <p:spTgt spid="500"/>
                                        </p:tgtEl>
                                        <p:attrNameLst>
                                          <p:attrName>style.visibility</p:attrName>
                                        </p:attrNameLst>
                                      </p:cBhvr>
                                      <p:to>
                                        <p:strVal val="visible"/>
                                      </p:to>
                                    </p:set>
                                    <p:animEffect transition="in" filter="wipe(down)">
                                      <p:cBhvr>
                                        <p:cTn id="51" dur="500"/>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p:bldP spid="500" grpId="0" animBg="1"/>
      <p:bldP spid="502" grpId="0" animBg="1"/>
      <p:bldP spid="5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a:spLocks noChangeArrowheads="1"/>
          </p:cNvSpPr>
          <p:nvPr/>
        </p:nvSpPr>
        <p:spPr bwMode="auto">
          <a:xfrm>
            <a:off x="3741738" y="3414713"/>
            <a:ext cx="1660525" cy="4032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92155"/>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19" name="Shape 519"/>
          <p:cNvSpPr>
            <a:spLocks noChangeArrowheads="1"/>
          </p:cNvSpPr>
          <p:nvPr/>
        </p:nvSpPr>
        <p:spPr bwMode="auto">
          <a:xfrm>
            <a:off x="3462338" y="3346450"/>
            <a:ext cx="2219325" cy="5397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6588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20" name="Shape 520"/>
          <p:cNvSpPr>
            <a:spLocks noChangeArrowheads="1"/>
          </p:cNvSpPr>
          <p:nvPr/>
        </p:nvSpPr>
        <p:spPr bwMode="auto">
          <a:xfrm>
            <a:off x="4181475" y="3521075"/>
            <a:ext cx="781050" cy="1905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21" name="Shape 521"/>
          <p:cNvSpPr>
            <a:spLocks noChangeArrowheads="1"/>
          </p:cNvSpPr>
          <p:nvPr/>
        </p:nvSpPr>
        <p:spPr bwMode="auto">
          <a:xfrm>
            <a:off x="2403475" y="3235325"/>
            <a:ext cx="4337050" cy="10556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7842"/>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25" name="Shape 525"/>
          <p:cNvSpPr>
            <a:spLocks noChangeArrowheads="1"/>
          </p:cNvSpPr>
          <p:nvPr/>
        </p:nvSpPr>
        <p:spPr bwMode="auto">
          <a:xfrm>
            <a:off x="1489075" y="3089275"/>
            <a:ext cx="6165850" cy="15001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2117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35" name="Shape 535"/>
          <p:cNvSpPr>
            <a:spLocks noChangeArrowheads="1"/>
          </p:cNvSpPr>
          <p:nvPr/>
        </p:nvSpPr>
        <p:spPr bwMode="auto">
          <a:xfrm>
            <a:off x="146050" y="2968625"/>
            <a:ext cx="8851900" cy="21526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019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nvGrpSpPr>
          <p:cNvPr id="4" name="组合 3"/>
          <p:cNvGrpSpPr/>
          <p:nvPr/>
        </p:nvGrpSpPr>
        <p:grpSpPr bwMode="auto">
          <a:xfrm>
            <a:off x="6460159" y="1260817"/>
            <a:ext cx="1380867" cy="2212633"/>
            <a:chOff x="6425355" y="1749174"/>
            <a:chExt cx="1379903" cy="1698534"/>
          </a:xfrm>
        </p:grpSpPr>
        <p:grpSp>
          <p:nvGrpSpPr>
            <p:cNvPr id="33803" name="Group 528"/>
            <p:cNvGrpSpPr/>
            <p:nvPr/>
          </p:nvGrpSpPr>
          <p:grpSpPr bwMode="auto">
            <a:xfrm>
              <a:off x="6425355" y="1749174"/>
              <a:ext cx="1379903" cy="778466"/>
              <a:chOff x="-109300" y="432716"/>
              <a:chExt cx="3679743" cy="2075903"/>
            </a:xfrm>
          </p:grpSpPr>
          <p:sp>
            <p:nvSpPr>
              <p:cNvPr id="526" name="Shape 526"/>
              <p:cNvSpPr/>
              <p:nvPr/>
            </p:nvSpPr>
            <p:spPr>
              <a:xfrm>
                <a:off x="3" y="432716"/>
                <a:ext cx="3570440" cy="2075903"/>
              </a:xfrm>
              <a:prstGeom prst="rect">
                <a:avLst/>
              </a:prstGeom>
              <a:noFill/>
              <a:ln w="12700" cap="flat">
                <a:noFill/>
                <a:miter lim="400000"/>
              </a:ln>
              <a:effectLst/>
            </p:spPr>
            <p:txBody>
              <a:bodyPr lIns="17145" tIns="17145" rIns="17145" bIns="17145">
                <a:no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Research on player’ behavior and status may also be helpful.</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3805" name="Shape 527"/>
              <p:cNvSpPr>
                <a:spLocks noChangeArrowheads="1"/>
              </p:cNvSpPr>
              <p:nvPr/>
            </p:nvSpPr>
            <p:spPr bwMode="auto">
              <a:xfrm>
                <a:off x="-109300" y="432716"/>
                <a:ext cx="3679740" cy="170295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latin typeface="Times New Roman" panose="02020603050405020304" pitchFamily="18" charset="0"/>
                  <a:cs typeface="Times New Roman" panose="02020603050405020304" pitchFamily="18" charset="0"/>
                </a:endParaRPr>
              </a:p>
            </p:txBody>
          </p:sp>
        </p:grpSp>
        <p:grpSp>
          <p:nvGrpSpPr>
            <p:cNvPr id="33806" name="Group 538"/>
            <p:cNvGrpSpPr/>
            <p:nvPr/>
          </p:nvGrpSpPr>
          <p:grpSpPr bwMode="auto">
            <a:xfrm>
              <a:off x="7112158" y="2372826"/>
              <a:ext cx="65578" cy="1074882"/>
              <a:chOff x="1298417" y="25123"/>
              <a:chExt cx="174873" cy="2866352"/>
            </a:xfrm>
          </p:grpSpPr>
          <p:sp>
            <p:nvSpPr>
              <p:cNvPr id="33807" name="Shape 536"/>
              <p:cNvSpPr>
                <a:spLocks noChangeArrowheads="1"/>
              </p:cNvSpPr>
              <p:nvPr/>
            </p:nvSpPr>
            <p:spPr bwMode="auto">
              <a:xfrm rot="16140919" flipH="1">
                <a:off x="-6095" y="1367292"/>
                <a:ext cx="2735102" cy="50764"/>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120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33808" name="Shape 537"/>
              <p:cNvSpPr>
                <a:spLocks noChangeArrowheads="1"/>
              </p:cNvSpPr>
              <p:nvPr/>
            </p:nvSpPr>
            <p:spPr bwMode="auto">
              <a:xfrm>
                <a:off x="1298417" y="2722521"/>
                <a:ext cx="174873" cy="16895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grpSp>
      <p:grpSp>
        <p:nvGrpSpPr>
          <p:cNvPr id="3" name="组合 2"/>
          <p:cNvGrpSpPr/>
          <p:nvPr/>
        </p:nvGrpSpPr>
        <p:grpSpPr bwMode="auto">
          <a:xfrm>
            <a:off x="3812182" y="1921442"/>
            <a:ext cx="1527910" cy="1723457"/>
            <a:chOff x="3812716" y="1921678"/>
            <a:chExt cx="1526846" cy="1723400"/>
          </a:xfrm>
        </p:grpSpPr>
        <p:grpSp>
          <p:nvGrpSpPr>
            <p:cNvPr id="33810" name="Group 524"/>
            <p:cNvGrpSpPr/>
            <p:nvPr/>
          </p:nvGrpSpPr>
          <p:grpSpPr bwMode="auto">
            <a:xfrm>
              <a:off x="3812716" y="1921678"/>
              <a:ext cx="1526846" cy="575587"/>
              <a:chOff x="-239535" y="-32351"/>
              <a:chExt cx="4071584" cy="1534898"/>
            </a:xfrm>
          </p:grpSpPr>
          <p:sp>
            <p:nvSpPr>
              <p:cNvPr id="522" name="Shape 522"/>
              <p:cNvSpPr/>
              <p:nvPr/>
            </p:nvSpPr>
            <p:spPr>
              <a:xfrm>
                <a:off x="-162631" y="416165"/>
                <a:ext cx="3885378" cy="668538"/>
              </a:xfrm>
              <a:prstGeom prst="rect">
                <a:avLst/>
              </a:prstGeom>
              <a:noFill/>
              <a:ln w="12700" cap="flat">
                <a:noFill/>
                <a:miter lim="400000"/>
              </a:ln>
              <a:effectLst/>
            </p:spPr>
            <p:txBody>
              <a:bodyPr wrap="square"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ctr" fontAlgn="auto">
                  <a:spcBef>
                    <a:spcPts val="0"/>
                  </a:spcBef>
                  <a:spcAft>
                    <a:spcPts val="0"/>
                  </a:spcAft>
                  <a:buFontTx/>
                  <a:buNone/>
                  <a:defRPr sz="1800">
                    <a:solidFill>
                      <a:srgbClr val="000000"/>
                    </a:solidFill>
                  </a:defRPr>
                </a:pPr>
                <a:r>
                  <a:rPr lang="en-US" altLang="zh-CN" sz="1200" kern="0" dirty="0">
                    <a:solidFill>
                      <a:schemeClr val="bg1"/>
                    </a:solidFill>
                    <a:latin typeface="Times New Roman" panose="02020603050405020304" pitchFamily="18" charset="0"/>
                    <a:cs typeface="Times New Roman" panose="02020603050405020304" pitchFamily="18" charset="0"/>
                  </a:rPr>
                  <a:t>Future work direction</a:t>
                </a:r>
                <a:endParaRPr lang="en-US" altLang="zh-CN" sz="1200" kern="0" dirty="0">
                  <a:solidFill>
                    <a:schemeClr val="bg1"/>
                  </a:solidFill>
                  <a:latin typeface="Times New Roman" panose="02020603050405020304" pitchFamily="18" charset="0"/>
                  <a:cs typeface="Times New Roman" panose="02020603050405020304" pitchFamily="18" charset="0"/>
                </a:endParaRPr>
              </a:p>
            </p:txBody>
          </p:sp>
          <p:sp>
            <p:nvSpPr>
              <p:cNvPr id="33812" name="Shape 523"/>
              <p:cNvSpPr>
                <a:spLocks noChangeArrowheads="1"/>
              </p:cNvSpPr>
              <p:nvPr/>
            </p:nvSpPr>
            <p:spPr bwMode="auto">
              <a:xfrm>
                <a:off x="-239535" y="-32351"/>
                <a:ext cx="4071584" cy="153489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latin typeface="Times New Roman" panose="02020603050405020304" pitchFamily="18" charset="0"/>
                  <a:cs typeface="Times New Roman" panose="02020603050405020304" pitchFamily="18" charset="0"/>
                </a:endParaRPr>
              </a:p>
            </p:txBody>
          </p:sp>
        </p:grpSp>
        <p:grpSp>
          <p:nvGrpSpPr>
            <p:cNvPr id="33813" name="Group 541"/>
            <p:cNvGrpSpPr/>
            <p:nvPr/>
          </p:nvGrpSpPr>
          <p:grpSpPr bwMode="auto">
            <a:xfrm>
              <a:off x="4549815" y="2570324"/>
              <a:ext cx="64122" cy="1074754"/>
              <a:chOff x="1302297" y="25465"/>
              <a:chExt cx="170990" cy="2866008"/>
            </a:xfrm>
          </p:grpSpPr>
          <p:sp>
            <p:nvSpPr>
              <p:cNvPr id="33814" name="Shape 539"/>
              <p:cNvSpPr>
                <a:spLocks noChangeArrowheads="1"/>
              </p:cNvSpPr>
              <p:nvPr/>
            </p:nvSpPr>
            <p:spPr bwMode="auto">
              <a:xfrm rot="16140919" flipH="1">
                <a:off x="-5866" y="1367544"/>
                <a:ext cx="2734639" cy="50764"/>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120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33815" name="Shape 540"/>
              <p:cNvSpPr>
                <a:spLocks noChangeArrowheads="1"/>
              </p:cNvSpPr>
              <p:nvPr/>
            </p:nvSpPr>
            <p:spPr bwMode="auto">
              <a:xfrm>
                <a:off x="1302297" y="2720484"/>
                <a:ext cx="170991" cy="170991"/>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grpSp>
      <p:grpSp>
        <p:nvGrpSpPr>
          <p:cNvPr id="2" name="组合 1"/>
          <p:cNvGrpSpPr/>
          <p:nvPr/>
        </p:nvGrpSpPr>
        <p:grpSpPr bwMode="auto">
          <a:xfrm>
            <a:off x="683335" y="1378698"/>
            <a:ext cx="1657519" cy="2657079"/>
            <a:chOff x="1150716" y="804589"/>
            <a:chExt cx="1658329" cy="2655466"/>
          </a:xfrm>
        </p:grpSpPr>
        <p:grpSp>
          <p:nvGrpSpPr>
            <p:cNvPr id="33817" name="Group 531"/>
            <p:cNvGrpSpPr/>
            <p:nvPr/>
          </p:nvGrpSpPr>
          <p:grpSpPr bwMode="auto">
            <a:xfrm>
              <a:off x="1150716" y="804589"/>
              <a:ext cx="1658329" cy="1526636"/>
              <a:chOff x="-490501" y="-2321633"/>
              <a:chExt cx="4422207" cy="4071028"/>
            </a:xfrm>
          </p:grpSpPr>
          <p:sp>
            <p:nvSpPr>
              <p:cNvPr id="529" name="Shape 529"/>
              <p:cNvSpPr/>
              <p:nvPr/>
            </p:nvSpPr>
            <p:spPr>
              <a:xfrm>
                <a:off x="-289632" y="-2321630"/>
                <a:ext cx="4039148" cy="3867086"/>
              </a:xfrm>
              <a:prstGeom prst="rect">
                <a:avLst/>
              </a:prstGeom>
              <a:noFill/>
              <a:ln w="12700" cap="flat">
                <a:noFill/>
                <a:miter lim="400000"/>
              </a:ln>
              <a:effectLst/>
            </p:spPr>
            <p:txBody>
              <a:bodyPr wrap="square"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altLang="zh-CN" sz="1200" kern="0" dirty="0">
                    <a:solidFill>
                      <a:schemeClr val="bg1"/>
                    </a:solidFill>
                    <a:latin typeface="Times New Roman" panose="02020603050405020304" pitchFamily="18" charset="0"/>
                    <a:cs typeface="Times New Roman" panose="02020603050405020304" pitchFamily="18" charset="0"/>
                  </a:rPr>
                  <a:t>Incorporate more player, team and version information during the analysis to achieve a more comprehensive analysis.</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3819" name="Shape 530"/>
              <p:cNvSpPr>
                <a:spLocks noChangeArrowheads="1"/>
              </p:cNvSpPr>
              <p:nvPr/>
            </p:nvSpPr>
            <p:spPr bwMode="auto">
              <a:xfrm>
                <a:off x="-490501" y="-2321633"/>
                <a:ext cx="4422207" cy="407102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latin typeface="Times New Roman" panose="02020603050405020304" pitchFamily="18" charset="0"/>
                  <a:cs typeface="Times New Roman" panose="02020603050405020304" pitchFamily="18" charset="0"/>
                </a:endParaRPr>
              </a:p>
            </p:txBody>
          </p:sp>
        </p:grpSp>
        <p:grpSp>
          <p:nvGrpSpPr>
            <p:cNvPr id="33820" name="Group 544"/>
            <p:cNvGrpSpPr/>
            <p:nvPr/>
          </p:nvGrpSpPr>
          <p:grpSpPr bwMode="auto">
            <a:xfrm>
              <a:off x="1979881" y="2286186"/>
              <a:ext cx="70035" cy="1173869"/>
              <a:chOff x="1422396" y="27813"/>
              <a:chExt cx="186759" cy="3130316"/>
            </a:xfrm>
          </p:grpSpPr>
          <p:sp>
            <p:nvSpPr>
              <p:cNvPr id="33821" name="Shape 542"/>
              <p:cNvSpPr>
                <a:spLocks noChangeArrowheads="1"/>
              </p:cNvSpPr>
              <p:nvPr/>
            </p:nvSpPr>
            <p:spPr bwMode="auto">
              <a:xfrm rot="16140919" flipH="1">
                <a:off x="-10681" y="1493292"/>
                <a:ext cx="2991150" cy="59295"/>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120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33822" name="Shape 543"/>
              <p:cNvSpPr>
                <a:spLocks noChangeArrowheads="1"/>
              </p:cNvSpPr>
              <p:nvPr/>
            </p:nvSpPr>
            <p:spPr bwMode="auto">
              <a:xfrm>
                <a:off x="1422396" y="2971370"/>
                <a:ext cx="186760" cy="18676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499"/>
                                          </p:stCondLst>
                                        </p:cTn>
                                        <p:tgtEl>
                                          <p:spTgt spid="520"/>
                                        </p:tgtEl>
                                        <p:attrNameLst>
                                          <p:attrName>style.visibility</p:attrName>
                                        </p:attrNameLst>
                                      </p:cBhvr>
                                      <p:to>
                                        <p:strVal val="visible"/>
                                      </p:to>
                                    </p:set>
                                  </p:childTnLst>
                                </p:cTn>
                              </p:par>
                              <p:par>
                                <p:cTn id="19" presetID="10" presetClass="entr" presetSubtype="0" fill="hold" nodeType="withEffect">
                                  <p:stCondLst>
                                    <p:cond delay="750"/>
                                  </p:stCondLst>
                                  <p:childTnLst>
                                    <p:set>
                                      <p:cBhvr>
                                        <p:cTn id="20" dur="1" fill="hold">
                                          <p:stCondLst>
                                            <p:cond delay="0"/>
                                          </p:stCondLst>
                                        </p:cTn>
                                        <p:tgtEl>
                                          <p:spTgt spid="520"/>
                                        </p:tgtEl>
                                        <p:attrNameLst>
                                          <p:attrName>style.visibility</p:attrName>
                                        </p:attrNameLst>
                                      </p:cBhvr>
                                      <p:to>
                                        <p:strVal val="visible"/>
                                      </p:to>
                                    </p:set>
                                    <p:animEffect transition="in" filter="fade">
                                      <p:cBhvr>
                                        <p:cTn id="21" dur="500"/>
                                        <p:tgtEl>
                                          <p:spTgt spid="520"/>
                                        </p:tgtEl>
                                      </p:cBhvr>
                                    </p:animEffect>
                                  </p:childTnLst>
                                </p:cTn>
                              </p:par>
                              <p:par>
                                <p:cTn id="22" presetID="6" presetClass="emph" presetSubtype="0" autoRev="1" fill="hold" nodeType="withEffect">
                                  <p:stCondLst>
                                    <p:cond delay="750"/>
                                  </p:stCondLst>
                                  <p:childTnLst>
                                    <p:animScale>
                                      <p:cBhvr>
                                        <p:cTn id="23" dur="500" fill="hold"/>
                                        <p:tgtEl>
                                          <p:spTgt spid="520"/>
                                        </p:tgtEl>
                                      </p:cBhvr>
                                      <p:by x="150000" y="150000"/>
                                    </p:animScale>
                                  </p:childTnLst>
                                </p:cTn>
                              </p:par>
                              <p:par>
                                <p:cTn id="24" presetID="1" presetClass="entr" presetSubtype="0" fill="hold" nodeType="withEffect">
                                  <p:stCondLst>
                                    <p:cond delay="1000"/>
                                  </p:stCondLst>
                                  <p:childTnLst>
                                    <p:set>
                                      <p:cBhvr>
                                        <p:cTn id="25" dur="1" fill="hold">
                                          <p:stCondLst>
                                            <p:cond delay="499"/>
                                          </p:stCondLst>
                                        </p:cTn>
                                        <p:tgtEl>
                                          <p:spTgt spid="518"/>
                                        </p:tgtEl>
                                        <p:attrNameLst>
                                          <p:attrName>style.visibility</p:attrName>
                                        </p:attrNameLst>
                                      </p:cBhvr>
                                      <p:to>
                                        <p:strVal val="visible"/>
                                      </p:to>
                                    </p:set>
                                  </p:childTnLst>
                                </p:cTn>
                              </p:par>
                              <p:par>
                                <p:cTn id="26" presetID="10" presetClass="entr" presetSubtype="0" fill="hold" nodeType="withEffect">
                                  <p:stCondLst>
                                    <p:cond delay="1000"/>
                                  </p:stCondLst>
                                  <p:childTnLst>
                                    <p:set>
                                      <p:cBhvr>
                                        <p:cTn id="27" dur="1" fill="hold">
                                          <p:stCondLst>
                                            <p:cond delay="0"/>
                                          </p:stCondLst>
                                        </p:cTn>
                                        <p:tgtEl>
                                          <p:spTgt spid="518"/>
                                        </p:tgtEl>
                                        <p:attrNameLst>
                                          <p:attrName>style.visibility</p:attrName>
                                        </p:attrNameLst>
                                      </p:cBhvr>
                                      <p:to>
                                        <p:strVal val="visible"/>
                                      </p:to>
                                    </p:set>
                                    <p:animEffect transition="in" filter="fade">
                                      <p:cBhvr>
                                        <p:cTn id="28" dur="500"/>
                                        <p:tgtEl>
                                          <p:spTgt spid="518"/>
                                        </p:tgtEl>
                                      </p:cBhvr>
                                    </p:animEffect>
                                  </p:childTnLst>
                                </p:cTn>
                              </p:par>
                              <p:par>
                                <p:cTn id="29" presetID="6" presetClass="emph" presetSubtype="0" autoRev="1" fill="hold" nodeType="withEffect">
                                  <p:stCondLst>
                                    <p:cond delay="1000"/>
                                  </p:stCondLst>
                                  <p:childTnLst>
                                    <p:animScale>
                                      <p:cBhvr>
                                        <p:cTn id="30" dur="500" fill="hold"/>
                                        <p:tgtEl>
                                          <p:spTgt spid="518"/>
                                        </p:tgtEl>
                                      </p:cBhvr>
                                      <p:by x="150000" y="150000"/>
                                    </p:animScale>
                                  </p:childTnLst>
                                </p:cTn>
                              </p:par>
                              <p:par>
                                <p:cTn id="31" presetID="1" presetClass="entr" presetSubtype="0" fill="hold" nodeType="withEffect">
                                  <p:stCondLst>
                                    <p:cond delay="1250"/>
                                  </p:stCondLst>
                                  <p:childTnLst>
                                    <p:set>
                                      <p:cBhvr>
                                        <p:cTn id="32" dur="1" fill="hold">
                                          <p:stCondLst>
                                            <p:cond delay="499"/>
                                          </p:stCondLst>
                                        </p:cTn>
                                        <p:tgtEl>
                                          <p:spTgt spid="519"/>
                                        </p:tgtEl>
                                        <p:attrNameLst>
                                          <p:attrName>style.visibility</p:attrName>
                                        </p:attrNameLst>
                                      </p:cBhvr>
                                      <p:to>
                                        <p:strVal val="visible"/>
                                      </p:to>
                                    </p:set>
                                  </p:childTnLst>
                                </p:cTn>
                              </p:par>
                              <p:par>
                                <p:cTn id="33" presetID="10" presetClass="entr" presetSubtype="0" fill="hold" nodeType="withEffect">
                                  <p:stCondLst>
                                    <p:cond delay="1250"/>
                                  </p:stCondLst>
                                  <p:childTnLst>
                                    <p:set>
                                      <p:cBhvr>
                                        <p:cTn id="34" dur="1" fill="hold">
                                          <p:stCondLst>
                                            <p:cond delay="0"/>
                                          </p:stCondLst>
                                        </p:cTn>
                                        <p:tgtEl>
                                          <p:spTgt spid="519"/>
                                        </p:tgtEl>
                                        <p:attrNameLst>
                                          <p:attrName>style.visibility</p:attrName>
                                        </p:attrNameLst>
                                      </p:cBhvr>
                                      <p:to>
                                        <p:strVal val="visible"/>
                                      </p:to>
                                    </p:set>
                                    <p:animEffect transition="in" filter="fade">
                                      <p:cBhvr>
                                        <p:cTn id="35" dur="500"/>
                                        <p:tgtEl>
                                          <p:spTgt spid="519"/>
                                        </p:tgtEl>
                                      </p:cBhvr>
                                    </p:animEffect>
                                  </p:childTnLst>
                                </p:cTn>
                              </p:par>
                              <p:par>
                                <p:cTn id="36" presetID="6" presetClass="emph" presetSubtype="0" autoRev="1" fill="hold" nodeType="withEffect">
                                  <p:stCondLst>
                                    <p:cond delay="1250"/>
                                  </p:stCondLst>
                                  <p:childTnLst>
                                    <p:animScale>
                                      <p:cBhvr>
                                        <p:cTn id="37" dur="500" fill="hold"/>
                                        <p:tgtEl>
                                          <p:spTgt spid="519"/>
                                        </p:tgtEl>
                                      </p:cBhvr>
                                      <p:by x="150000" y="150000"/>
                                    </p:animScale>
                                  </p:childTnLst>
                                </p:cTn>
                              </p:par>
                              <p:par>
                                <p:cTn id="38" presetID="1" presetClass="entr" presetSubtype="0" fill="hold" nodeType="withEffect">
                                  <p:stCondLst>
                                    <p:cond delay="1500"/>
                                  </p:stCondLst>
                                  <p:childTnLst>
                                    <p:set>
                                      <p:cBhvr>
                                        <p:cTn id="39" dur="1" fill="hold">
                                          <p:stCondLst>
                                            <p:cond delay="499"/>
                                          </p:stCondLst>
                                        </p:cTn>
                                        <p:tgtEl>
                                          <p:spTgt spid="521"/>
                                        </p:tgtEl>
                                        <p:attrNameLst>
                                          <p:attrName>style.visibility</p:attrName>
                                        </p:attrNameLst>
                                      </p:cBhvr>
                                      <p:to>
                                        <p:strVal val="visible"/>
                                      </p:to>
                                    </p:set>
                                  </p:childTnLst>
                                </p:cTn>
                              </p:par>
                              <p:par>
                                <p:cTn id="40" presetID="10" presetClass="entr" presetSubtype="0" fill="hold" nodeType="withEffect">
                                  <p:stCondLst>
                                    <p:cond delay="1500"/>
                                  </p:stCondLst>
                                  <p:childTnLst>
                                    <p:set>
                                      <p:cBhvr>
                                        <p:cTn id="41" dur="1" fill="hold">
                                          <p:stCondLst>
                                            <p:cond delay="0"/>
                                          </p:stCondLst>
                                        </p:cTn>
                                        <p:tgtEl>
                                          <p:spTgt spid="521"/>
                                        </p:tgtEl>
                                        <p:attrNameLst>
                                          <p:attrName>style.visibility</p:attrName>
                                        </p:attrNameLst>
                                      </p:cBhvr>
                                      <p:to>
                                        <p:strVal val="visible"/>
                                      </p:to>
                                    </p:set>
                                    <p:animEffect transition="in" filter="fade">
                                      <p:cBhvr>
                                        <p:cTn id="42" dur="500"/>
                                        <p:tgtEl>
                                          <p:spTgt spid="521"/>
                                        </p:tgtEl>
                                      </p:cBhvr>
                                    </p:animEffect>
                                  </p:childTnLst>
                                </p:cTn>
                              </p:par>
                              <p:par>
                                <p:cTn id="43" presetID="6" presetClass="emph" presetSubtype="0" autoRev="1" fill="hold" nodeType="withEffect">
                                  <p:stCondLst>
                                    <p:cond delay="1500"/>
                                  </p:stCondLst>
                                  <p:childTnLst>
                                    <p:animScale>
                                      <p:cBhvr>
                                        <p:cTn id="44" dur="500" fill="hold"/>
                                        <p:tgtEl>
                                          <p:spTgt spid="521"/>
                                        </p:tgtEl>
                                      </p:cBhvr>
                                      <p:by x="150000" y="150000"/>
                                    </p:animScale>
                                  </p:childTnLst>
                                </p:cTn>
                              </p:par>
                              <p:par>
                                <p:cTn id="45" presetID="1" presetClass="entr" presetSubtype="0" fill="hold" nodeType="withEffect">
                                  <p:stCondLst>
                                    <p:cond delay="1750"/>
                                  </p:stCondLst>
                                  <p:childTnLst>
                                    <p:set>
                                      <p:cBhvr>
                                        <p:cTn id="46" dur="1" fill="hold">
                                          <p:stCondLst>
                                            <p:cond delay="499"/>
                                          </p:stCondLst>
                                        </p:cTn>
                                        <p:tgtEl>
                                          <p:spTgt spid="525"/>
                                        </p:tgtEl>
                                        <p:attrNameLst>
                                          <p:attrName>style.visibility</p:attrName>
                                        </p:attrNameLst>
                                      </p:cBhvr>
                                      <p:to>
                                        <p:strVal val="visible"/>
                                      </p:to>
                                    </p:set>
                                  </p:childTnLst>
                                </p:cTn>
                              </p:par>
                              <p:par>
                                <p:cTn id="47" presetID="10" presetClass="entr" presetSubtype="0" fill="hold" nodeType="withEffect">
                                  <p:stCondLst>
                                    <p:cond delay="1750"/>
                                  </p:stCondLst>
                                  <p:childTnLst>
                                    <p:set>
                                      <p:cBhvr>
                                        <p:cTn id="48" dur="1" fill="hold">
                                          <p:stCondLst>
                                            <p:cond delay="0"/>
                                          </p:stCondLst>
                                        </p:cTn>
                                        <p:tgtEl>
                                          <p:spTgt spid="525"/>
                                        </p:tgtEl>
                                        <p:attrNameLst>
                                          <p:attrName>style.visibility</p:attrName>
                                        </p:attrNameLst>
                                      </p:cBhvr>
                                      <p:to>
                                        <p:strVal val="visible"/>
                                      </p:to>
                                    </p:set>
                                    <p:animEffect transition="in" filter="fade">
                                      <p:cBhvr>
                                        <p:cTn id="49" dur="500"/>
                                        <p:tgtEl>
                                          <p:spTgt spid="525"/>
                                        </p:tgtEl>
                                      </p:cBhvr>
                                    </p:animEffect>
                                  </p:childTnLst>
                                </p:cTn>
                              </p:par>
                              <p:par>
                                <p:cTn id="50" presetID="6" presetClass="emph" presetSubtype="0" autoRev="1" fill="hold" nodeType="withEffect">
                                  <p:stCondLst>
                                    <p:cond delay="1750"/>
                                  </p:stCondLst>
                                  <p:childTnLst>
                                    <p:animScale>
                                      <p:cBhvr>
                                        <p:cTn id="51" dur="500" fill="hold"/>
                                        <p:tgtEl>
                                          <p:spTgt spid="525"/>
                                        </p:tgtEl>
                                      </p:cBhvr>
                                      <p:by x="150000" y="150000"/>
                                    </p:animScale>
                                  </p:childTnLst>
                                </p:cTn>
                              </p:par>
                              <p:par>
                                <p:cTn id="52" presetID="1" presetClass="entr" presetSubtype="0" fill="hold" nodeType="withEffect">
                                  <p:stCondLst>
                                    <p:cond delay="2000"/>
                                  </p:stCondLst>
                                  <p:childTnLst>
                                    <p:set>
                                      <p:cBhvr>
                                        <p:cTn id="53" dur="1" fill="hold">
                                          <p:stCondLst>
                                            <p:cond delay="0"/>
                                          </p:stCondLst>
                                        </p:cTn>
                                        <p:tgtEl>
                                          <p:spTgt spid="535"/>
                                        </p:tgtEl>
                                        <p:attrNameLst>
                                          <p:attrName>style.visibility</p:attrName>
                                        </p:attrNameLst>
                                      </p:cBhvr>
                                      <p:to>
                                        <p:strVal val="visible"/>
                                      </p:to>
                                    </p:set>
                                  </p:childTnLst>
                                </p:cTn>
                              </p:par>
                              <p:par>
                                <p:cTn id="54" presetID="10" presetClass="entr" presetSubtype="0" fill="hold" nodeType="withEffect">
                                  <p:stCondLst>
                                    <p:cond delay="2000"/>
                                  </p:stCondLst>
                                  <p:childTnLst>
                                    <p:set>
                                      <p:cBhvr>
                                        <p:cTn id="55" dur="1" fill="hold">
                                          <p:stCondLst>
                                            <p:cond delay="0"/>
                                          </p:stCondLst>
                                        </p:cTn>
                                        <p:tgtEl>
                                          <p:spTgt spid="535"/>
                                        </p:tgtEl>
                                        <p:attrNameLst>
                                          <p:attrName>style.visibility</p:attrName>
                                        </p:attrNameLst>
                                      </p:cBhvr>
                                      <p:to>
                                        <p:strVal val="visible"/>
                                      </p:to>
                                    </p:set>
                                    <p:animEffect transition="in" filter="fade">
                                      <p:cBhvr>
                                        <p:cTn id="56" dur="500"/>
                                        <p:tgtEl>
                                          <p:spTgt spid="535"/>
                                        </p:tgtEl>
                                      </p:cBhvr>
                                    </p:animEffect>
                                  </p:childTnLst>
                                </p:cTn>
                              </p:par>
                              <p:par>
                                <p:cTn id="57" presetID="6" presetClass="emph" presetSubtype="0" autoRev="1" fill="hold" nodeType="withEffect">
                                  <p:stCondLst>
                                    <p:cond delay="2000"/>
                                  </p:stCondLst>
                                  <p:childTnLst>
                                    <p:animScale>
                                      <p:cBhvr>
                                        <p:cTn id="58" dur="1500" fill="hold"/>
                                        <p:tgtEl>
                                          <p:spTgt spid="53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760538" y="1333500"/>
            <a:ext cx="3725862" cy="34972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497870"/>
              <a:gd name="connsiteX1-3" fmla="*/ 2758265 w 3726180"/>
              <a:gd name="connsiteY1-4" fmla="*/ 3497870 h 3497870"/>
              <a:gd name="connsiteX2-5" fmla="*/ 3726180 w 3726180"/>
              <a:gd name="connsiteY2-6" fmla="*/ 0 h 3497870"/>
              <a:gd name="connsiteX3-7" fmla="*/ 0 w 3726180"/>
              <a:gd name="connsiteY3-8" fmla="*/ 922020 h 3497870"/>
            </a:gdLst>
            <a:ahLst/>
            <a:cxnLst>
              <a:cxn ang="0">
                <a:pos x="connsiteX0-1" y="connsiteY0-2"/>
              </a:cxn>
              <a:cxn ang="0">
                <a:pos x="connsiteX1-3" y="connsiteY1-4"/>
              </a:cxn>
              <a:cxn ang="0">
                <a:pos x="connsiteX2-5" y="connsiteY2-6"/>
              </a:cxn>
              <a:cxn ang="0">
                <a:pos x="connsiteX3-7" y="connsiteY3-8"/>
              </a:cxn>
            </a:cxnLst>
            <a:rect l="l" t="t" r="r" b="b"/>
            <a:pathLst>
              <a:path w="3726180" h="3497870">
                <a:moveTo>
                  <a:pt x="0" y="922020"/>
                </a:moveTo>
                <a:lnTo>
                  <a:pt x="2758265" y="349787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25" name="Shape 76"/>
          <p:cNvSpPr/>
          <p:nvPr/>
        </p:nvSpPr>
        <p:spPr>
          <a:xfrm>
            <a:off x="2176461" y="3131125"/>
            <a:ext cx="4287837" cy="535161"/>
          </a:xfrm>
          <a:prstGeom prst="rect">
            <a:avLst/>
          </a:prstGeom>
          <a:ln w="12700">
            <a:miter lim="400000"/>
          </a:ln>
        </p:spPr>
        <p:txBody>
          <a:bodyPr lIns="17145" rIns="17145" anchor="ctr" anchorCtr="1">
            <a:noAutofit/>
          </a:bodyPr>
          <a:lstStyle/>
          <a:p>
            <a:pPr algn="ctr" defTabSz="342900" fontAlgn="auto">
              <a:lnSpc>
                <a:spcPct val="150000"/>
              </a:lnSpc>
              <a:spcBef>
                <a:spcPts val="0"/>
              </a:spcBef>
              <a:spcAft>
                <a:spcPts val="0"/>
              </a:spcAft>
              <a:buFontTx/>
              <a:buNone/>
              <a:defRPr sz="1800"/>
            </a:pPr>
            <a:r>
              <a:rPr lang="en-US" altLang="zh-CN" sz="1200" kern="0" dirty="0">
                <a:solidFill>
                  <a:schemeClr val="bg1"/>
                </a:solidFill>
                <a:latin typeface="Arial" panose="020B0604020202020204"/>
                <a:ea typeface="Arial" panose="020B0604020202020204"/>
                <a:cs typeface="Arial" panose="020B0604020202020204"/>
                <a:sym typeface="Arial" panose="020B0604020202020204"/>
              </a:rPr>
              <a:t>Any questions?</a:t>
            </a:r>
            <a:endParaRPr lang="en-US" altLang="zh-CN" sz="1200" kern="0"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38" name="Shape 75"/>
          <p:cNvSpPr>
            <a:spLocks noChangeArrowheads="1"/>
          </p:cNvSpPr>
          <p:nvPr/>
        </p:nvSpPr>
        <p:spPr bwMode="auto">
          <a:xfrm>
            <a:off x="3559672" y="2441965"/>
            <a:ext cx="149919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8000" dirty="0">
                <a:solidFill>
                  <a:schemeClr val="bg1"/>
                </a:solidFill>
                <a:latin typeface="Impact" panose="020B0806030902050204" pitchFamily="34" charset="0"/>
                <a:ea typeface="헤드라인A"/>
                <a:cs typeface="헤드라인A"/>
                <a:sym typeface="헤드라인A"/>
              </a:rPr>
              <a:t>You</a:t>
            </a:r>
            <a:endParaRPr lang="zh-CN" altLang="zh-CN" sz="8000" dirty="0">
              <a:solidFill>
                <a:schemeClr val="bg1"/>
              </a:solidFill>
              <a:latin typeface="Impact" panose="020B0806030902050204" pitchFamily="34" charset="0"/>
              <a:ea typeface="헤드라인A"/>
              <a:cs typeface="헤드라인A"/>
              <a:sym typeface="헤드라인A"/>
            </a:endParaRPr>
          </a:p>
        </p:txBody>
      </p:sp>
      <p:sp>
        <p:nvSpPr>
          <p:cNvPr id="39" name="任意多边形 38"/>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40" name="文本框 39"/>
          <p:cNvSpPr txBox="1"/>
          <p:nvPr/>
        </p:nvSpPr>
        <p:spPr>
          <a:xfrm>
            <a:off x="2991491" y="1291854"/>
            <a:ext cx="2657779"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8000" kern="0" dirty="0">
                <a:solidFill>
                  <a:schemeClr val="bg1"/>
                </a:solidFill>
                <a:latin typeface="Impact" panose="020B0806030902050204" pitchFamily="34" charset="0"/>
                <a:ea typeface="微软雅黑" panose="020B0503020204020204" pitchFamily="34" charset="-122"/>
                <a:cs typeface="+mn-cs"/>
              </a:rPr>
              <a:t>Thank</a:t>
            </a:r>
            <a:endParaRPr lang="zh-CN" altLang="en-US" sz="8000" kern="0" dirty="0">
              <a:solidFill>
                <a:schemeClr val="bg1"/>
              </a:solidFill>
              <a:latin typeface="Impact" panose="020B0806030902050204" pitchFamily="34" charset="0"/>
              <a:ea typeface="微软雅黑" panose="020B0503020204020204" pitchFamily="34" charset="-122"/>
              <a:cs typeface="+mn-cs"/>
            </a:endParaRPr>
          </a:p>
        </p:txBody>
      </p:sp>
      <p:sp>
        <p:nvSpPr>
          <p:cNvPr id="41" name="椭圆 40"/>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2" name="椭圆 41"/>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3" name="椭圆 42"/>
          <p:cNvSpPr/>
          <p:nvPr/>
        </p:nvSpPr>
        <p:spPr>
          <a:xfrm>
            <a:off x="4487863" y="4794250"/>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任意多边形 43"/>
          <p:cNvSpPr/>
          <p:nvPr/>
        </p:nvSpPr>
        <p:spPr>
          <a:xfrm rot="19001021">
            <a:off x="885825" y="1184275"/>
            <a:ext cx="5791200" cy="4721225"/>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036490"/>
              <a:gd name="connsiteX1-3" fmla="*/ 2891616 w 3726180"/>
              <a:gd name="connsiteY1-4" fmla="*/ 3036490 h 3036490"/>
              <a:gd name="connsiteX2-5" fmla="*/ 3726180 w 3726180"/>
              <a:gd name="connsiteY2-6" fmla="*/ 0 h 3036490"/>
              <a:gd name="connsiteX3-7" fmla="*/ 0 w 3726180"/>
              <a:gd name="connsiteY3-8" fmla="*/ 922020 h 3036490"/>
            </a:gdLst>
            <a:ahLst/>
            <a:cxnLst>
              <a:cxn ang="0">
                <a:pos x="connsiteX0-1" y="connsiteY0-2"/>
              </a:cxn>
              <a:cxn ang="0">
                <a:pos x="connsiteX1-3" y="connsiteY1-4"/>
              </a:cxn>
              <a:cxn ang="0">
                <a:pos x="connsiteX2-5" y="connsiteY2-6"/>
              </a:cxn>
              <a:cxn ang="0">
                <a:pos x="connsiteX3-7" y="connsiteY3-8"/>
              </a:cxn>
            </a:cxnLst>
            <a:rect l="l" t="t" r="r" b="b"/>
            <a:pathLst>
              <a:path w="3726180" h="3036490">
                <a:moveTo>
                  <a:pt x="0" y="922020"/>
                </a:moveTo>
                <a:lnTo>
                  <a:pt x="2891616" y="303649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1" name="矩形 30"/>
          <p:cNvSpPr/>
          <p:nvPr/>
        </p:nvSpPr>
        <p:spPr>
          <a:xfrm>
            <a:off x="55211" y="49126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PPT</a:t>
            </a:r>
            <a:r>
              <a:rPr kumimoji="0" lang="zh-CN" altLang="en-US" sz="100" b="0" i="0" u="none" strike="noStrike" kern="0" cap="none" spc="0" normalizeH="0" baseline="0" noProof="0" dirty="0">
                <a:ln>
                  <a:noFill/>
                </a:ln>
                <a:solidFill>
                  <a:sysClr val="windowText" lastClr="000000"/>
                </a:solidFill>
                <a:effectLst/>
                <a:uLnTx/>
                <a:uFillTx/>
              </a:rPr>
              <a:t>论坛：</a:t>
            </a:r>
            <a:r>
              <a:rPr kumimoji="0" lang="en-US" altLang="zh-CN" sz="100" b="0" i="0" u="none" strike="noStrike" kern="0" cap="none" spc="0" normalizeH="0" baseline="0" noProof="0" dirty="0">
                <a:ln>
                  <a:noFill/>
                </a:ln>
                <a:solidFill>
                  <a:sysClr val="windowText" lastClr="000000"/>
                </a:solidFill>
                <a:effectLst/>
                <a:uLnTx/>
                <a:uFillTx/>
              </a:rPr>
              <a:t>www.1ppt.cn</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25" presetClass="entr" presetSubtype="0" fill="hold" grpId="0" nodeType="withEffect">
                                  <p:stCondLst>
                                    <p:cond delay="1600"/>
                                  </p:stCondLst>
                                  <p:childTnLst>
                                    <p:set>
                                      <p:cBhvr>
                                        <p:cTn id="16" dur="1" fill="hold">
                                          <p:stCondLst>
                                            <p:cond delay="0"/>
                                          </p:stCondLst>
                                        </p:cTn>
                                        <p:tgtEl>
                                          <p:spTgt spid="42"/>
                                        </p:tgtEl>
                                        <p:attrNameLst>
                                          <p:attrName>style.visibility</p:attrName>
                                        </p:attrNameLst>
                                      </p:cBhvr>
                                      <p:to>
                                        <p:strVal val="visible"/>
                                      </p:to>
                                    </p:set>
                                    <p:anim calcmode="lin" valueType="num">
                                      <p:cBhvr>
                                        <p:cTn id="17"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18"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9"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20" dur="500" fill="hold"/>
                                        <p:tgtEl>
                                          <p:spTgt spid="42"/>
                                        </p:tgtEl>
                                        <p:attrNameLst>
                                          <p:attrName>ppt_h</p:attrName>
                                        </p:attrNameLst>
                                      </p:cBhvr>
                                      <p:tavLst>
                                        <p:tav tm="0">
                                          <p:val>
                                            <p:strVal val="#ppt_h"/>
                                          </p:val>
                                        </p:tav>
                                        <p:tav tm="100000">
                                          <p:val>
                                            <p:strVal val="#ppt_h"/>
                                          </p:val>
                                        </p:tav>
                                      </p:tavLst>
                                    </p:anim>
                                    <p:anim calcmode="lin" valueType="num">
                                      <p:cBhvr>
                                        <p:cTn id="21"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2"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3"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24" dur="500" decel="50000">
                                          <p:stCondLst>
                                            <p:cond delay="0"/>
                                          </p:stCondLst>
                                        </p:cTn>
                                        <p:tgtEl>
                                          <p:spTgt spid="42"/>
                                        </p:tgtEl>
                                      </p:cBhvr>
                                    </p:animEffect>
                                  </p:childTnLst>
                                </p:cTn>
                              </p:par>
                              <p:par>
                                <p:cTn id="25" presetID="25" presetClass="entr" presetSubtype="0" fill="hold" grpId="0" nodeType="withEffect">
                                  <p:stCondLst>
                                    <p:cond delay="19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30" dur="500" fill="hold"/>
                                        <p:tgtEl>
                                          <p:spTgt spid="41"/>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41"/>
                                        </p:tgtEl>
                                      </p:cBhvr>
                                    </p:animEffect>
                                  </p:childTnLst>
                                </p:cTn>
                              </p:par>
                              <p:par>
                                <p:cTn id="35" presetID="25" presetClass="entr" presetSubtype="0" fill="hold" grpId="0" nodeType="withEffect">
                                  <p:stCondLst>
                                    <p:cond delay="2100"/>
                                  </p:stCondLst>
                                  <p:childTnLst>
                                    <p:set>
                                      <p:cBhvr>
                                        <p:cTn id="36" dur="1" fill="hold">
                                          <p:stCondLst>
                                            <p:cond delay="0"/>
                                          </p:stCondLst>
                                        </p:cTn>
                                        <p:tgtEl>
                                          <p:spTgt spid="43"/>
                                        </p:tgtEl>
                                        <p:attrNameLst>
                                          <p:attrName>style.visibility</p:attrName>
                                        </p:attrNameLst>
                                      </p:cBhvr>
                                      <p:to>
                                        <p:strVal val="visible"/>
                                      </p:to>
                                    </p:set>
                                    <p:anim calcmode="lin" valueType="num">
                                      <p:cBhvr>
                                        <p:cTn id="37"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8"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9"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40" dur="500" fill="hold"/>
                                        <p:tgtEl>
                                          <p:spTgt spid="43"/>
                                        </p:tgtEl>
                                        <p:attrNameLst>
                                          <p:attrName>ppt_h</p:attrName>
                                        </p:attrNameLst>
                                      </p:cBhvr>
                                      <p:tavLst>
                                        <p:tav tm="0">
                                          <p:val>
                                            <p:strVal val="#ppt_h"/>
                                          </p:val>
                                        </p:tav>
                                        <p:tav tm="100000">
                                          <p:val>
                                            <p:strVal val="#ppt_h"/>
                                          </p:val>
                                        </p:tav>
                                      </p:tavLst>
                                    </p:anim>
                                    <p:anim calcmode="lin" valueType="num">
                                      <p:cBhvr>
                                        <p:cTn id="41"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42"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43"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44" dur="500" decel="50000">
                                          <p:stCondLst>
                                            <p:cond delay="0"/>
                                          </p:stCondLst>
                                        </p:cTn>
                                        <p:tgtEl>
                                          <p:spTgt spid="43"/>
                                        </p:tgtEl>
                                      </p:cBhvr>
                                    </p:animEffect>
                                  </p:childTnLst>
                                </p:cTn>
                              </p:par>
                              <p:par>
                                <p:cTn id="45" presetID="16" presetClass="entr" presetSubtype="21" fill="hold" nodeType="withEffect">
                                  <p:stCondLst>
                                    <p:cond delay="1000"/>
                                  </p:stCondLst>
                                  <p:childTnLst>
                                    <p:set>
                                      <p:cBhvr>
                                        <p:cTn id="46" dur="1" fill="hold">
                                          <p:stCondLst>
                                            <p:cond delay="0"/>
                                          </p:stCondLst>
                                        </p:cTn>
                                        <p:tgtEl>
                                          <p:spTgt spid="39"/>
                                        </p:tgtEl>
                                        <p:attrNameLst>
                                          <p:attrName>style.visibility</p:attrName>
                                        </p:attrNameLst>
                                      </p:cBhvr>
                                      <p:to>
                                        <p:strVal val="visible"/>
                                      </p:to>
                                    </p:set>
                                    <p:animEffect transition="in" filter="barn(inVertical)">
                                      <p:cBhvr>
                                        <p:cTn id="47" dur="500"/>
                                        <p:tgtEl>
                                          <p:spTgt spid="39"/>
                                        </p:tgtEl>
                                      </p:cBhvr>
                                    </p:animEffect>
                                  </p:childTnLst>
                                </p:cTn>
                              </p:par>
                              <p:par>
                                <p:cTn id="48" presetID="2" presetClass="entr" presetSubtype="2" fill="hold" grpId="0" nodeType="withEffect">
                                  <p:stCondLst>
                                    <p:cond delay="125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1+#ppt_w/2"/>
                                          </p:val>
                                        </p:tav>
                                        <p:tav tm="100000">
                                          <p:val>
                                            <p:strVal val="#ppt_x"/>
                                          </p:val>
                                        </p:tav>
                                      </p:tavLst>
                                    </p:anim>
                                    <p:anim calcmode="lin" valueType="num">
                                      <p:cBhvr additive="base">
                                        <p:cTn id="51" dur="500" fill="hold"/>
                                        <p:tgtEl>
                                          <p:spTgt spid="25"/>
                                        </p:tgtEl>
                                        <p:attrNameLst>
                                          <p:attrName>ppt_y</p:attrName>
                                        </p:attrNameLst>
                                      </p:cBhvr>
                                      <p:tavLst>
                                        <p:tav tm="0">
                                          <p:val>
                                            <p:strVal val="#ppt_y"/>
                                          </p:val>
                                        </p:tav>
                                        <p:tav tm="100000">
                                          <p:val>
                                            <p:strVal val="#ppt_y"/>
                                          </p:val>
                                        </p:tav>
                                      </p:tavLst>
                                    </p:anim>
                                  </p:childTnLst>
                                </p:cTn>
                              </p:par>
                              <p:par>
                                <p:cTn id="52" presetID="53" presetClass="entr" presetSubtype="16" fill="hold" grpId="0" nodeType="withEffect">
                                  <p:stCondLst>
                                    <p:cond delay="75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53" presetClass="entr" presetSubtype="16"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p:cTn id="59" dur="1500" fill="hold"/>
                                        <p:tgtEl>
                                          <p:spTgt spid="44"/>
                                        </p:tgtEl>
                                        <p:attrNameLst>
                                          <p:attrName>ppt_w</p:attrName>
                                        </p:attrNameLst>
                                      </p:cBhvr>
                                      <p:tavLst>
                                        <p:tav tm="0">
                                          <p:val>
                                            <p:fltVal val="0"/>
                                          </p:val>
                                        </p:tav>
                                        <p:tav tm="100000">
                                          <p:val>
                                            <p:strVal val="#ppt_w"/>
                                          </p:val>
                                        </p:tav>
                                      </p:tavLst>
                                    </p:anim>
                                    <p:anim calcmode="lin" valueType="num">
                                      <p:cBhvr>
                                        <p:cTn id="60" dur="1500" fill="hold"/>
                                        <p:tgtEl>
                                          <p:spTgt spid="44"/>
                                        </p:tgtEl>
                                        <p:attrNameLst>
                                          <p:attrName>ppt_h</p:attrName>
                                        </p:attrNameLst>
                                      </p:cBhvr>
                                      <p:tavLst>
                                        <p:tav tm="0">
                                          <p:val>
                                            <p:fltVal val="0"/>
                                          </p:val>
                                        </p:tav>
                                        <p:tav tm="100000">
                                          <p:val>
                                            <p:strVal val="#ppt_h"/>
                                          </p:val>
                                        </p:tav>
                                      </p:tavLst>
                                    </p:anim>
                                    <p:animEffect transition="in" filter="fade">
                                      <p:cBhvr>
                                        <p:cTn id="61" dur="1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40" grpId="0"/>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0489" name="Group 107"/>
          <p:cNvGrpSpPr/>
          <p:nvPr/>
        </p:nvGrpSpPr>
        <p:grpSpPr bwMode="auto">
          <a:xfrm>
            <a:off x="3348055" y="1691336"/>
            <a:ext cx="2447890" cy="2143664"/>
            <a:chOff x="71926" y="1185310"/>
            <a:chExt cx="6527800" cy="5717096"/>
          </a:xfrm>
        </p:grpSpPr>
        <p:sp>
          <p:nvSpPr>
            <p:cNvPr id="20490" name="Shape 105"/>
            <p:cNvSpPr>
              <a:spLocks noChangeArrowheads="1"/>
            </p:cNvSpPr>
            <p:nvPr/>
          </p:nvSpPr>
          <p:spPr bwMode="auto">
            <a:xfrm>
              <a:off x="473031" y="1185310"/>
              <a:ext cx="5463111" cy="571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anose="020B0806030902050204" pitchFamily="34" charset="0"/>
                  <a:ea typeface="헤드라인A"/>
                  <a:cs typeface="헤드라인A"/>
                </a:rPr>
                <a:t>01</a:t>
              </a:r>
              <a:endParaRPr lang="en-US" altLang="zh-CN" sz="17100" dirty="0">
                <a:solidFill>
                  <a:srgbClr val="FFFFFF"/>
                </a:solidFill>
                <a:latin typeface="Impact" panose="020B0806030902050204" pitchFamily="34" charset="0"/>
                <a:ea typeface="헤드라인A"/>
                <a:cs typeface="헤드라인A"/>
              </a:endParaRPr>
            </a:p>
          </p:txBody>
        </p:sp>
        <p:pic>
          <p:nvPicPr>
            <p:cNvPr id="20491" name="pasted-image.png"/>
            <p:cNvPicPr>
              <a:picLocks noChangeAspect="1" noChangeArrowheads="1"/>
            </p:cNvPicPr>
            <p:nvPr/>
          </p:nvPicPr>
          <p:blipFill>
            <a:blip r:embed="rId1" cstate="screen"/>
            <a:srcRect/>
            <a:stretch>
              <a:fillRect/>
            </a:stretch>
          </p:blipFill>
          <p:spPr bwMode="auto">
            <a:xfrm>
              <a:off x="71926" y="2798859"/>
              <a:ext cx="6527800" cy="146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p:cNvSpPr>
            <a:spLocks noChangeArrowheads="1"/>
          </p:cNvSpPr>
          <p:nvPr/>
        </p:nvSpPr>
        <p:spPr bwMode="auto">
          <a:xfrm>
            <a:off x="3313112" y="2296347"/>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anose="020B0604020202020204" pitchFamily="34" charset="0"/>
                <a:cs typeface="Arial" panose="020B0604020202020204" pitchFamily="34" charset="0"/>
                <a:sym typeface="Arial" panose="020B0604020202020204" pitchFamily="34" charset="0"/>
              </a:rPr>
              <a:t>Topic Review</a:t>
            </a:r>
            <a:endParaRPr lang="zh-CN" altLang="zh-CN" sz="26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Effect transition="in" filter="fade">
                                      <p:cBhvr>
                                        <p:cTn id="19" dur="400"/>
                                        <p:tgtEl>
                                          <p:spTgt spid="19"/>
                                        </p:tgtEl>
                                      </p:cBhvr>
                                    </p:animEffect>
                                  </p:childTnLst>
                                </p:cTn>
                              </p:par>
                              <p:par>
                                <p:cTn id="20" presetID="1" presetClass="entr" presetSubtype="0" fill="hold" nodeType="withEffect">
                                  <p:stCondLst>
                                    <p:cond delay="1500"/>
                                  </p:stCondLst>
                                  <p:childTnLst>
                                    <p:set>
                                      <p:cBhvr>
                                        <p:cTn id="21" dur="1" fill="hold">
                                          <p:stCondLst>
                                            <p:cond delay="399"/>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400"/>
                                        <p:tgtEl>
                                          <p:spTgt spid="35"/>
                                        </p:tgtEl>
                                        <p:attrNameLst>
                                          <p:attrName>ppt_w</p:attrName>
                                        </p:attrNameLst>
                                      </p:cBhvr>
                                      <p:tavLst>
                                        <p:tav tm="0">
                                          <p:val>
                                            <p:strVal val="ppt_w"/>
                                          </p:val>
                                        </p:tav>
                                        <p:tav tm="100000">
                                          <p:val>
                                            <p:strVal val="4*ppt_w"/>
                                          </p:val>
                                        </p:tav>
                                      </p:tavLst>
                                    </p:anim>
                                    <p:anim calcmode="lin" valueType="num">
                                      <p:cBhvr>
                                        <p:cTn id="28" dur="400"/>
                                        <p:tgtEl>
                                          <p:spTgt spid="35"/>
                                        </p:tgtEl>
                                        <p:attrNameLst>
                                          <p:attrName>ppt_h</p:attrName>
                                        </p:attrNameLst>
                                      </p:cBhvr>
                                      <p:tavLst>
                                        <p:tav tm="0">
                                          <p:val>
                                            <p:strVal val="ppt_h"/>
                                          </p:val>
                                        </p:tav>
                                        <p:tav tm="100000">
                                          <p:val>
                                            <p:strVal val="4*ppt_h"/>
                                          </p:val>
                                        </p:tav>
                                      </p:tavLst>
                                    </p:anim>
                                    <p:set>
                                      <p:cBhvr>
                                        <p:cTn id="29" dur="1" fill="hold">
                                          <p:stCondLst>
                                            <p:cond delay="3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18"/>
          <p:cNvGrpSpPr>
            <a:grpSpLocks noChangeAspect="1"/>
          </p:cNvGrpSpPr>
          <p:nvPr/>
        </p:nvGrpSpPr>
        <p:grpSpPr bwMode="auto">
          <a:xfrm>
            <a:off x="1780534" y="1722266"/>
            <a:ext cx="640814" cy="427211"/>
            <a:chOff x="0" y="0"/>
            <a:chExt cx="576000" cy="385071"/>
          </a:xfrm>
          <a:effectLst>
            <a:glow>
              <a:schemeClr val="bg1"/>
            </a:glow>
          </a:effectLst>
        </p:grpSpPr>
        <p:sp>
          <p:nvSpPr>
            <p:cNvPr id="51"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sp>
          <p:nvSpPr>
            <p:cNvPr id="52"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grpSp>
      <p:sp>
        <p:nvSpPr>
          <p:cNvPr id="53" name="TextBox 42" descr="6A3013BADB884660B194CAD3FEF2932C# #TextBox 42"/>
          <p:cNvSpPr txBox="1">
            <a:spLocks noChangeArrowheads="1"/>
          </p:cNvSpPr>
          <p:nvPr/>
        </p:nvSpPr>
        <p:spPr bwMode="auto">
          <a:xfrm>
            <a:off x="1737701" y="10375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1279790" y="23585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45"/>
          <p:cNvSpPr txBox="1"/>
          <p:nvPr/>
        </p:nvSpPr>
        <p:spPr>
          <a:xfrm>
            <a:off x="1289339" y="2783134"/>
            <a:ext cx="1623204" cy="1875247"/>
          </a:xfrm>
          <a:prstGeom prst="rect">
            <a:avLst/>
          </a:prstGeom>
          <a:noFill/>
        </p:spPr>
        <p:txBody>
          <a:bodyPr wrap="square" lIns="91431" tIns="45715" rIns="91431" bIns="45715" rtlCol="0">
            <a:spAutoFit/>
          </a:bodyPr>
          <a:lstStyle/>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To explore the win ratio which is the balance of the game, </a:t>
            </a:r>
            <a:endParaRPr lang="en-US" altLang="zh-CN" sz="900" dirty="0">
              <a:solidFill>
                <a:schemeClr val="bg1"/>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To find a way to show that the game balance is off and should be adjusted.</a:t>
            </a:r>
            <a:endParaRPr lang="zh-CN" altLang="en-US" sz="9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1279790" y="27656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396901" y="2446026"/>
            <a:ext cx="1409483" cy="276999"/>
          </a:xfrm>
          <a:prstGeom prst="rect">
            <a:avLst/>
          </a:prstGeom>
          <a:noFill/>
        </p:spPr>
        <p:txBody>
          <a:bodyPr wrap="square" rtlCol="0" anchor="ctr" anchorCtr="1">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Main idea</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8" name="Group 18"/>
          <p:cNvGrpSpPr>
            <a:grpSpLocks noChangeAspect="1"/>
          </p:cNvGrpSpPr>
          <p:nvPr/>
        </p:nvGrpSpPr>
        <p:grpSpPr bwMode="auto">
          <a:xfrm>
            <a:off x="4251591" y="1722266"/>
            <a:ext cx="640814" cy="427211"/>
            <a:chOff x="0" y="0"/>
            <a:chExt cx="576000" cy="385071"/>
          </a:xfrm>
          <a:effectLst>
            <a:glow>
              <a:schemeClr val="bg1"/>
            </a:glow>
          </a:effectLst>
        </p:grpSpPr>
        <p:sp>
          <p:nvSpPr>
            <p:cNvPr id="59"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sp>
          <p:nvSpPr>
            <p:cNvPr id="60"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grpSp>
      <p:sp>
        <p:nvSpPr>
          <p:cNvPr id="61" name="TextBox 42" descr="6A3013BADB884660B194CAD3FEF2932C# #TextBox 42"/>
          <p:cNvSpPr txBox="1">
            <a:spLocks noChangeArrowheads="1"/>
          </p:cNvSpPr>
          <p:nvPr/>
        </p:nvSpPr>
        <p:spPr bwMode="auto">
          <a:xfrm>
            <a:off x="4208759" y="10375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3750847" y="23585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145"/>
          <p:cNvSpPr txBox="1"/>
          <p:nvPr/>
        </p:nvSpPr>
        <p:spPr>
          <a:xfrm>
            <a:off x="3760396" y="2783134"/>
            <a:ext cx="1623204" cy="2055296"/>
          </a:xfrm>
          <a:prstGeom prst="rect">
            <a:avLst/>
          </a:prstGeom>
          <a:noFill/>
        </p:spPr>
        <p:txBody>
          <a:bodyPr wrap="square" lIns="91431" tIns="45715" rIns="91431" bIns="45715" rtlCol="0">
            <a:spAutoFit/>
          </a:bodyPr>
          <a:lstStyle/>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More and more people are passing their free time on video games while DOTA 2 is one of the best games in the world.</a:t>
            </a:r>
            <a:endParaRPr lang="en-US" altLang="zh-CN" sz="900" dirty="0">
              <a:solidFill>
                <a:schemeClr val="bg1"/>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Esports are also getting more attention.</a:t>
            </a:r>
            <a:endParaRPr lang="zh-CN" altLang="en-US" sz="9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cxnSp>
        <p:nvCxnSpPr>
          <p:cNvPr id="64" name="直接连接符 63"/>
          <p:cNvCxnSpPr/>
          <p:nvPr/>
        </p:nvCxnSpPr>
        <p:spPr>
          <a:xfrm>
            <a:off x="3750847" y="27656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grpSp>
        <p:nvGrpSpPr>
          <p:cNvPr id="66" name="Group 18"/>
          <p:cNvGrpSpPr>
            <a:grpSpLocks noChangeAspect="1"/>
          </p:cNvGrpSpPr>
          <p:nvPr/>
        </p:nvGrpSpPr>
        <p:grpSpPr bwMode="auto">
          <a:xfrm>
            <a:off x="6722649" y="1722266"/>
            <a:ext cx="640814" cy="427211"/>
            <a:chOff x="0" y="0"/>
            <a:chExt cx="576000" cy="385071"/>
          </a:xfrm>
          <a:effectLst>
            <a:glow>
              <a:schemeClr val="bg1"/>
            </a:glow>
          </a:effectLst>
        </p:grpSpPr>
        <p:sp>
          <p:nvSpPr>
            <p:cNvPr id="67"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sp>
          <p:nvSpPr>
            <p:cNvPr id="68"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grpSp>
      <p:sp>
        <p:nvSpPr>
          <p:cNvPr id="69" name="TextBox 42" descr="6A3013BADB884660B194CAD3FEF2932C# #TextBox 42"/>
          <p:cNvSpPr txBox="1">
            <a:spLocks noChangeArrowheads="1"/>
          </p:cNvSpPr>
          <p:nvPr/>
        </p:nvSpPr>
        <p:spPr bwMode="auto">
          <a:xfrm>
            <a:off x="6679816" y="10375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6221905" y="23585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145"/>
          <p:cNvSpPr txBox="1"/>
          <p:nvPr/>
        </p:nvSpPr>
        <p:spPr>
          <a:xfrm>
            <a:off x="6231454" y="2783134"/>
            <a:ext cx="1623204" cy="2235345"/>
          </a:xfrm>
          <a:prstGeom prst="rect">
            <a:avLst/>
          </a:prstGeom>
          <a:noFill/>
        </p:spPr>
        <p:txBody>
          <a:bodyPr wrap="square" lIns="91431" tIns="45715" rIns="91431" bIns="45715" rtlCol="0">
            <a:spAutoFit/>
          </a:bodyPr>
          <a:lstStyle/>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How to visualize that the game balance is off?</a:t>
            </a:r>
            <a:endParaRPr lang="en-US" altLang="zh-CN" sz="900" dirty="0">
              <a:solidFill>
                <a:schemeClr val="bg1"/>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How much data is properly need to justify our point?</a:t>
            </a:r>
            <a:endParaRPr lang="en-US" altLang="zh-CN" sz="900" dirty="0">
              <a:solidFill>
                <a:schemeClr val="bg1"/>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en-US" altLang="zh-CN" sz="900" dirty="0">
                <a:solidFill>
                  <a:schemeClr val="bg1"/>
                </a:solidFill>
                <a:latin typeface="微软雅黑" panose="020B0503020204020204" pitchFamily="34" charset="-122"/>
                <a:ea typeface="微软雅黑" panose="020B0503020204020204" pitchFamily="34" charset="-122"/>
              </a:rPr>
              <a:t>Which factor influence the game result most?</a:t>
            </a:r>
            <a:endParaRPr lang="en-US" altLang="zh-CN" sz="900" dirty="0">
              <a:solidFill>
                <a:schemeClr val="bg1"/>
              </a:solid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endParaRPr lang="zh-CN" altLang="en-US" sz="9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6221905" y="27656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62481" y="2446026"/>
            <a:ext cx="1409483" cy="276999"/>
          </a:xfrm>
          <a:prstGeom prst="rect">
            <a:avLst/>
          </a:prstGeom>
          <a:noFill/>
        </p:spPr>
        <p:txBody>
          <a:bodyPr wrap="square" rtlCol="0" anchor="ctr" anchorCtr="1">
            <a:spAutoFit/>
          </a:bodyPr>
          <a:lstStyle/>
          <a:p>
            <a:r>
              <a:rPr lang="en-US" altLang="zh-CN" sz="1200" dirty="0">
                <a:solidFill>
                  <a:schemeClr val="bg1"/>
                </a:solidFill>
                <a:latin typeface="Arial" panose="020B0604020202020204" pitchFamily="34" charset="0"/>
                <a:ea typeface="微软雅黑" panose="020B0503020204020204" pitchFamily="34" charset="-122"/>
                <a:cs typeface="Arial" panose="020B0604020202020204" pitchFamily="34" charset="0"/>
              </a:rPr>
              <a:t>Motivation</a:t>
            </a:r>
            <a:endPar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6333539" y="2447794"/>
            <a:ext cx="1500174" cy="276999"/>
          </a:xfrm>
          <a:prstGeom prst="rect">
            <a:avLst/>
          </a:prstGeom>
          <a:noFill/>
        </p:spPr>
        <p:txBody>
          <a:bodyPr wrap="square" rtlCol="0" anchor="ctr" anchorCtr="1">
            <a:spAutoFit/>
          </a:bodyPr>
          <a:lstStyle/>
          <a:p>
            <a:r>
              <a:rPr lang="en-US" altLang="zh-CN" sz="1200" dirty="0">
                <a:solidFill>
                  <a:schemeClr val="bg1"/>
                </a:solidFill>
                <a:latin typeface="Arial" panose="020B0604020202020204" pitchFamily="34" charset="0"/>
                <a:ea typeface="微软雅黑" panose="020B0503020204020204" pitchFamily="34" charset="-122"/>
                <a:cs typeface="Arial" panose="020B0604020202020204" pitchFamily="34" charset="0"/>
              </a:rPr>
              <a:t>Research question</a:t>
            </a:r>
            <a:endPar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 fill="hold"/>
                                        <p:tgtEl>
                                          <p:spTgt spid="53"/>
                                        </p:tgtEl>
                                        <p:attrNameLst>
                                          <p:attrName>ppt_w</p:attrName>
                                        </p:attrNameLst>
                                      </p:cBhvr>
                                      <p:tavLst>
                                        <p:tav tm="0">
                                          <p:val>
                                            <p:fltVal val="0"/>
                                          </p:val>
                                        </p:tav>
                                        <p:tav tm="100000">
                                          <p:val>
                                            <p:strVal val="#ppt_w"/>
                                          </p:val>
                                        </p:tav>
                                      </p:tavLst>
                                    </p:anim>
                                    <p:anim calcmode="lin" valueType="num">
                                      <p:cBhvr>
                                        <p:cTn id="8" dur="100" fill="hold"/>
                                        <p:tgtEl>
                                          <p:spTgt spid="53"/>
                                        </p:tgtEl>
                                        <p:attrNameLst>
                                          <p:attrName>ppt_h</p:attrName>
                                        </p:attrNameLst>
                                      </p:cBhvr>
                                      <p:tavLst>
                                        <p:tav tm="0">
                                          <p:val>
                                            <p:fltVal val="0"/>
                                          </p:val>
                                        </p:tav>
                                        <p:tav tm="100000">
                                          <p:val>
                                            <p:strVal val="#ppt_h"/>
                                          </p:val>
                                        </p:tav>
                                      </p:tavLst>
                                    </p:anim>
                                    <p:animEffect transition="in" filter="fade">
                                      <p:cBhvr>
                                        <p:cTn id="9" dur="100"/>
                                        <p:tgtEl>
                                          <p:spTgt spid="53"/>
                                        </p:tgtEl>
                                      </p:cBhvr>
                                    </p:animEffect>
                                  </p:childTnLst>
                                </p:cTn>
                              </p:par>
                            </p:childTnLst>
                          </p:cTn>
                        </p:par>
                        <p:par>
                          <p:cTn id="10" fill="hold">
                            <p:stCondLst>
                              <p:cond delay="500"/>
                            </p:stCondLst>
                            <p:childTnLst>
                              <p:par>
                                <p:cTn id="11" presetID="12" presetClass="entr" presetSubtype="1"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slide(fromTop)">
                                      <p:cBhvr>
                                        <p:cTn id="13" dur="100"/>
                                        <p:tgtEl>
                                          <p:spTgt spid="50"/>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100"/>
                                        <p:tgtEl>
                                          <p:spTgt spid="54"/>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
                                        <p:tgtEl>
                                          <p:spTgt spid="57"/>
                                        </p:tgtEl>
                                      </p:cBhvr>
                                    </p:animEffect>
                                    <p:anim calcmode="lin" valueType="num">
                                      <p:cBhvr>
                                        <p:cTn id="22" dur="100" fill="hold"/>
                                        <p:tgtEl>
                                          <p:spTgt spid="57"/>
                                        </p:tgtEl>
                                        <p:attrNameLst>
                                          <p:attrName>ppt_x</p:attrName>
                                        </p:attrNameLst>
                                      </p:cBhvr>
                                      <p:tavLst>
                                        <p:tav tm="0">
                                          <p:val>
                                            <p:strVal val="#ppt_x"/>
                                          </p:val>
                                        </p:tav>
                                        <p:tav tm="100000">
                                          <p:val>
                                            <p:strVal val="#ppt_x"/>
                                          </p:val>
                                        </p:tav>
                                      </p:tavLst>
                                    </p:anim>
                                    <p:anim calcmode="lin" valueType="num">
                                      <p:cBhvr>
                                        <p:cTn id="23" dur="100" fill="hold"/>
                                        <p:tgtEl>
                                          <p:spTgt spid="57"/>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100"/>
                                        <p:tgtEl>
                                          <p:spTgt spid="56"/>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wipe(up)">
                                      <p:cBhvr>
                                        <p:cTn id="31" dur="100"/>
                                        <p:tgtEl>
                                          <p:spTgt spid="55">
                                            <p:txEl>
                                              <p:pRg st="0" end="0"/>
                                            </p:txEl>
                                          </p:spTgt>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55">
                                            <p:txEl>
                                              <p:pRg st="1" end="1"/>
                                            </p:txEl>
                                          </p:spTgt>
                                        </p:tgtEl>
                                        <p:attrNameLst>
                                          <p:attrName>style.visibility</p:attrName>
                                        </p:attrNameLst>
                                      </p:cBhvr>
                                      <p:to>
                                        <p:strVal val="visible"/>
                                      </p:to>
                                    </p:set>
                                    <p:animEffect transition="in" filter="wipe(up)">
                                      <p:cBhvr>
                                        <p:cTn id="35" dur="100"/>
                                        <p:tgtEl>
                                          <p:spTgt spid="55">
                                            <p:txEl>
                                              <p:pRg st="1" end="1"/>
                                            </p:txEl>
                                          </p:spTgt>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100" fill="hold"/>
                                        <p:tgtEl>
                                          <p:spTgt spid="61"/>
                                        </p:tgtEl>
                                        <p:attrNameLst>
                                          <p:attrName>ppt_w</p:attrName>
                                        </p:attrNameLst>
                                      </p:cBhvr>
                                      <p:tavLst>
                                        <p:tav tm="0">
                                          <p:val>
                                            <p:fltVal val="0"/>
                                          </p:val>
                                        </p:tav>
                                        <p:tav tm="100000">
                                          <p:val>
                                            <p:strVal val="#ppt_w"/>
                                          </p:val>
                                        </p:tav>
                                      </p:tavLst>
                                    </p:anim>
                                    <p:anim calcmode="lin" valueType="num">
                                      <p:cBhvr>
                                        <p:cTn id="40" dur="100" fill="hold"/>
                                        <p:tgtEl>
                                          <p:spTgt spid="61"/>
                                        </p:tgtEl>
                                        <p:attrNameLst>
                                          <p:attrName>ppt_h</p:attrName>
                                        </p:attrNameLst>
                                      </p:cBhvr>
                                      <p:tavLst>
                                        <p:tav tm="0">
                                          <p:val>
                                            <p:fltVal val="0"/>
                                          </p:val>
                                        </p:tav>
                                        <p:tav tm="100000">
                                          <p:val>
                                            <p:strVal val="#ppt_h"/>
                                          </p:val>
                                        </p:tav>
                                      </p:tavLst>
                                    </p:anim>
                                    <p:animEffect transition="in" filter="fade">
                                      <p:cBhvr>
                                        <p:cTn id="41" dur="100"/>
                                        <p:tgtEl>
                                          <p:spTgt spid="61"/>
                                        </p:tgtEl>
                                      </p:cBhvr>
                                    </p:animEffect>
                                  </p:childTnLst>
                                </p:cTn>
                              </p:par>
                            </p:childTnLst>
                          </p:cTn>
                        </p:par>
                        <p:par>
                          <p:cTn id="42" fill="hold">
                            <p:stCondLst>
                              <p:cond delay="4000"/>
                            </p:stCondLst>
                            <p:childTnLst>
                              <p:par>
                                <p:cTn id="43" presetID="12" presetClass="entr" presetSubtype="1"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slide(fromTop)">
                                      <p:cBhvr>
                                        <p:cTn id="45" dur="100"/>
                                        <p:tgtEl>
                                          <p:spTgt spid="58"/>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down)">
                                      <p:cBhvr>
                                        <p:cTn id="49" dur="100"/>
                                        <p:tgtEl>
                                          <p:spTgt spid="62"/>
                                        </p:tgtEl>
                                      </p:cBhvr>
                                    </p:animEffect>
                                  </p:childTnLst>
                                </p:cTn>
                              </p:par>
                            </p:childTnLst>
                          </p:cTn>
                        </p:par>
                        <p:par>
                          <p:cTn id="50" fill="hold">
                            <p:stCondLst>
                              <p:cond delay="5000"/>
                            </p:stCondLst>
                            <p:childTnLst>
                              <p:par>
                                <p:cTn id="51" presetID="47"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
                                        <p:tgtEl>
                                          <p:spTgt spid="26"/>
                                        </p:tgtEl>
                                      </p:cBhvr>
                                    </p:animEffect>
                                    <p:anim calcmode="lin" valueType="num">
                                      <p:cBhvr>
                                        <p:cTn id="54" dur="100" fill="hold"/>
                                        <p:tgtEl>
                                          <p:spTgt spid="26"/>
                                        </p:tgtEl>
                                        <p:attrNameLst>
                                          <p:attrName>ppt_x</p:attrName>
                                        </p:attrNameLst>
                                      </p:cBhvr>
                                      <p:tavLst>
                                        <p:tav tm="0">
                                          <p:val>
                                            <p:strVal val="#ppt_x"/>
                                          </p:val>
                                        </p:tav>
                                        <p:tav tm="100000">
                                          <p:val>
                                            <p:strVal val="#ppt_x"/>
                                          </p:val>
                                        </p:tav>
                                      </p:tavLst>
                                    </p:anim>
                                    <p:anim calcmode="lin" valueType="num">
                                      <p:cBhvr>
                                        <p:cTn id="55" dur="100" fill="hold"/>
                                        <p:tgtEl>
                                          <p:spTgt spid="26"/>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100"/>
                                        <p:tgtEl>
                                          <p:spTgt spid="64"/>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63">
                                            <p:txEl>
                                              <p:pRg st="0" end="0"/>
                                            </p:txEl>
                                          </p:spTgt>
                                        </p:tgtEl>
                                        <p:attrNameLst>
                                          <p:attrName>style.visibility</p:attrName>
                                        </p:attrNameLst>
                                      </p:cBhvr>
                                      <p:to>
                                        <p:strVal val="visible"/>
                                      </p:to>
                                    </p:set>
                                    <p:animEffect transition="in" filter="wipe(up)">
                                      <p:cBhvr>
                                        <p:cTn id="63" dur="100"/>
                                        <p:tgtEl>
                                          <p:spTgt spid="63">
                                            <p:txEl>
                                              <p:pRg st="0" end="0"/>
                                            </p:txEl>
                                          </p:spTgt>
                                        </p:tgtEl>
                                      </p:cBhvr>
                                    </p:animEffect>
                                  </p:childTnLst>
                                </p:cTn>
                              </p:par>
                            </p:childTnLst>
                          </p:cTn>
                        </p:par>
                        <p:par>
                          <p:cTn id="64" fill="hold">
                            <p:stCondLst>
                              <p:cond delay="6500"/>
                            </p:stCondLst>
                            <p:childTnLst>
                              <p:par>
                                <p:cTn id="65" presetID="22" presetClass="entr" presetSubtype="1" fill="hold" nodeType="afterEffect">
                                  <p:stCondLst>
                                    <p:cond delay="0"/>
                                  </p:stCondLst>
                                  <p:childTnLst>
                                    <p:set>
                                      <p:cBhvr>
                                        <p:cTn id="66" dur="1" fill="hold">
                                          <p:stCondLst>
                                            <p:cond delay="0"/>
                                          </p:stCondLst>
                                        </p:cTn>
                                        <p:tgtEl>
                                          <p:spTgt spid="63">
                                            <p:txEl>
                                              <p:pRg st="1" end="1"/>
                                            </p:txEl>
                                          </p:spTgt>
                                        </p:tgtEl>
                                        <p:attrNameLst>
                                          <p:attrName>style.visibility</p:attrName>
                                        </p:attrNameLst>
                                      </p:cBhvr>
                                      <p:to>
                                        <p:strVal val="visible"/>
                                      </p:to>
                                    </p:set>
                                    <p:animEffect transition="in" filter="wipe(up)">
                                      <p:cBhvr>
                                        <p:cTn id="67" dur="100"/>
                                        <p:tgtEl>
                                          <p:spTgt spid="63">
                                            <p:txEl>
                                              <p:pRg st="1" end="1"/>
                                            </p:txEl>
                                          </p:spTgt>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p:cTn id="71" dur="100" fill="hold"/>
                                        <p:tgtEl>
                                          <p:spTgt spid="69"/>
                                        </p:tgtEl>
                                        <p:attrNameLst>
                                          <p:attrName>ppt_w</p:attrName>
                                        </p:attrNameLst>
                                      </p:cBhvr>
                                      <p:tavLst>
                                        <p:tav tm="0">
                                          <p:val>
                                            <p:fltVal val="0"/>
                                          </p:val>
                                        </p:tav>
                                        <p:tav tm="100000">
                                          <p:val>
                                            <p:strVal val="#ppt_w"/>
                                          </p:val>
                                        </p:tav>
                                      </p:tavLst>
                                    </p:anim>
                                    <p:anim calcmode="lin" valueType="num">
                                      <p:cBhvr>
                                        <p:cTn id="72" dur="100" fill="hold"/>
                                        <p:tgtEl>
                                          <p:spTgt spid="69"/>
                                        </p:tgtEl>
                                        <p:attrNameLst>
                                          <p:attrName>ppt_h</p:attrName>
                                        </p:attrNameLst>
                                      </p:cBhvr>
                                      <p:tavLst>
                                        <p:tav tm="0">
                                          <p:val>
                                            <p:fltVal val="0"/>
                                          </p:val>
                                        </p:tav>
                                        <p:tav tm="100000">
                                          <p:val>
                                            <p:strVal val="#ppt_h"/>
                                          </p:val>
                                        </p:tav>
                                      </p:tavLst>
                                    </p:anim>
                                    <p:animEffect transition="in" filter="fade">
                                      <p:cBhvr>
                                        <p:cTn id="73" dur="100"/>
                                        <p:tgtEl>
                                          <p:spTgt spid="69"/>
                                        </p:tgtEl>
                                      </p:cBhvr>
                                    </p:animEffect>
                                  </p:childTnLst>
                                </p:cTn>
                              </p:par>
                            </p:childTnLst>
                          </p:cTn>
                        </p:par>
                        <p:par>
                          <p:cTn id="74" fill="hold">
                            <p:stCondLst>
                              <p:cond delay="7500"/>
                            </p:stCondLst>
                            <p:childTnLst>
                              <p:par>
                                <p:cTn id="75" presetID="12" presetClass="entr" presetSubtype="1" fill="hold" nodeType="after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slide(fromTop)">
                                      <p:cBhvr>
                                        <p:cTn id="77" dur="100"/>
                                        <p:tgtEl>
                                          <p:spTgt spid="66"/>
                                        </p:tgtEl>
                                      </p:cBhvr>
                                    </p:animEffect>
                                  </p:childTnLst>
                                </p:cTn>
                              </p:par>
                            </p:childTnLst>
                          </p:cTn>
                        </p:par>
                        <p:par>
                          <p:cTn id="78" fill="hold">
                            <p:stCondLst>
                              <p:cond delay="8000"/>
                            </p:stCondLst>
                            <p:childTnLst>
                              <p:par>
                                <p:cTn id="79" presetID="22" presetClass="entr" presetSubtype="4" fill="hold" grpId="0" nodeType="after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wipe(down)">
                                      <p:cBhvr>
                                        <p:cTn id="81" dur="100"/>
                                        <p:tgtEl>
                                          <p:spTgt spid="70"/>
                                        </p:tgtEl>
                                      </p:cBhvr>
                                    </p:animEffect>
                                  </p:childTnLst>
                                </p:cTn>
                              </p:par>
                            </p:childTnLst>
                          </p:cTn>
                        </p:par>
                        <p:par>
                          <p:cTn id="82" fill="hold">
                            <p:stCondLst>
                              <p:cond delay="8500"/>
                            </p:stCondLst>
                            <p:childTnLst>
                              <p:par>
                                <p:cTn id="83" presetID="22" presetClass="entr" presetSubtype="8" fill="hold" nodeType="after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wipe(left)">
                                      <p:cBhvr>
                                        <p:cTn id="85" dur="100"/>
                                        <p:tgtEl>
                                          <p:spTgt spid="72"/>
                                        </p:tgtEl>
                                      </p:cBhvr>
                                    </p:animEffect>
                                  </p:childTnLst>
                                </p:cTn>
                              </p:par>
                            </p:childTnLst>
                          </p:cTn>
                        </p:par>
                        <p:par>
                          <p:cTn id="86" fill="hold">
                            <p:stCondLst>
                              <p:cond delay="9000"/>
                            </p:stCondLst>
                            <p:childTnLst>
                              <p:par>
                                <p:cTn id="87" presetID="47" presetClass="entr" presetSubtype="0"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
                                        <p:tgtEl>
                                          <p:spTgt spid="27"/>
                                        </p:tgtEl>
                                      </p:cBhvr>
                                    </p:animEffect>
                                    <p:anim calcmode="lin" valueType="num">
                                      <p:cBhvr>
                                        <p:cTn id="90" dur="100" fill="hold"/>
                                        <p:tgtEl>
                                          <p:spTgt spid="27"/>
                                        </p:tgtEl>
                                        <p:attrNameLst>
                                          <p:attrName>ppt_x</p:attrName>
                                        </p:attrNameLst>
                                      </p:cBhvr>
                                      <p:tavLst>
                                        <p:tav tm="0">
                                          <p:val>
                                            <p:strVal val="#ppt_x"/>
                                          </p:val>
                                        </p:tav>
                                        <p:tav tm="100000">
                                          <p:val>
                                            <p:strVal val="#ppt_x"/>
                                          </p:val>
                                        </p:tav>
                                      </p:tavLst>
                                    </p:anim>
                                    <p:anim calcmode="lin" valueType="num">
                                      <p:cBhvr>
                                        <p:cTn id="91" dur="1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9500"/>
                            </p:stCondLst>
                            <p:childTnLst>
                              <p:par>
                                <p:cTn id="93" presetID="22" presetClass="entr" presetSubtype="1" fill="hold" nodeType="afterEffect">
                                  <p:stCondLst>
                                    <p:cond delay="0"/>
                                  </p:stCondLst>
                                  <p:childTnLst>
                                    <p:set>
                                      <p:cBhvr>
                                        <p:cTn id="94" dur="1" fill="hold">
                                          <p:stCondLst>
                                            <p:cond delay="0"/>
                                          </p:stCondLst>
                                        </p:cTn>
                                        <p:tgtEl>
                                          <p:spTgt spid="71">
                                            <p:txEl>
                                              <p:pRg st="0" end="0"/>
                                            </p:txEl>
                                          </p:spTgt>
                                        </p:tgtEl>
                                        <p:attrNameLst>
                                          <p:attrName>style.visibility</p:attrName>
                                        </p:attrNameLst>
                                      </p:cBhvr>
                                      <p:to>
                                        <p:strVal val="visible"/>
                                      </p:to>
                                    </p:set>
                                    <p:animEffect transition="in" filter="wipe(up)">
                                      <p:cBhvr>
                                        <p:cTn id="95" dur="100"/>
                                        <p:tgtEl>
                                          <p:spTgt spid="71">
                                            <p:txEl>
                                              <p:pRg st="0" end="0"/>
                                            </p:txEl>
                                          </p:spTgt>
                                        </p:tgtEl>
                                      </p:cBhvr>
                                    </p:animEffect>
                                  </p:childTnLst>
                                </p:cTn>
                              </p:par>
                            </p:childTnLst>
                          </p:cTn>
                        </p:par>
                        <p:par>
                          <p:cTn id="96" fill="hold">
                            <p:stCondLst>
                              <p:cond delay="10000"/>
                            </p:stCondLst>
                            <p:childTnLst>
                              <p:par>
                                <p:cTn id="97" presetID="22" presetClass="entr" presetSubtype="1" fill="hold" nodeType="afterEffect">
                                  <p:stCondLst>
                                    <p:cond delay="0"/>
                                  </p:stCondLst>
                                  <p:childTnLst>
                                    <p:set>
                                      <p:cBhvr>
                                        <p:cTn id="98" dur="1" fill="hold">
                                          <p:stCondLst>
                                            <p:cond delay="0"/>
                                          </p:stCondLst>
                                        </p:cTn>
                                        <p:tgtEl>
                                          <p:spTgt spid="71">
                                            <p:txEl>
                                              <p:pRg st="1" end="1"/>
                                            </p:txEl>
                                          </p:spTgt>
                                        </p:tgtEl>
                                        <p:attrNameLst>
                                          <p:attrName>style.visibility</p:attrName>
                                        </p:attrNameLst>
                                      </p:cBhvr>
                                      <p:to>
                                        <p:strVal val="visible"/>
                                      </p:to>
                                    </p:set>
                                    <p:animEffect transition="in" filter="wipe(up)">
                                      <p:cBhvr>
                                        <p:cTn id="99" dur="100"/>
                                        <p:tgtEl>
                                          <p:spTgt spid="71">
                                            <p:txEl>
                                              <p:pRg st="1" end="1"/>
                                            </p:txEl>
                                          </p:spTgt>
                                        </p:tgtEl>
                                      </p:cBhvr>
                                    </p:animEffect>
                                  </p:childTnLst>
                                </p:cTn>
                              </p:par>
                            </p:childTnLst>
                          </p:cTn>
                        </p:par>
                        <p:par>
                          <p:cTn id="100" fill="hold">
                            <p:stCondLst>
                              <p:cond delay="10500"/>
                            </p:stCondLst>
                            <p:childTnLst>
                              <p:par>
                                <p:cTn id="101" presetID="22" presetClass="entr" presetSubtype="1" fill="hold" nodeType="afterEffect">
                                  <p:stCondLst>
                                    <p:cond delay="0"/>
                                  </p:stCondLst>
                                  <p:childTnLst>
                                    <p:set>
                                      <p:cBhvr>
                                        <p:cTn id="102" dur="1" fill="hold">
                                          <p:stCondLst>
                                            <p:cond delay="0"/>
                                          </p:stCondLst>
                                        </p:cTn>
                                        <p:tgtEl>
                                          <p:spTgt spid="71">
                                            <p:txEl>
                                              <p:pRg st="2" end="2"/>
                                            </p:txEl>
                                          </p:spTgt>
                                        </p:tgtEl>
                                        <p:attrNameLst>
                                          <p:attrName>style.visibility</p:attrName>
                                        </p:attrNameLst>
                                      </p:cBhvr>
                                      <p:to>
                                        <p:strVal val="visible"/>
                                      </p:to>
                                    </p:set>
                                    <p:animEffect transition="in" filter="wipe(up)">
                                      <p:cBhvr>
                                        <p:cTn id="103" dur="100"/>
                                        <p:tgtEl>
                                          <p:spTgt spid="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7" grpId="0"/>
      <p:bldP spid="61" grpId="0"/>
      <p:bldP spid="62" grpId="0" animBg="1"/>
      <p:bldP spid="69" grpId="0"/>
      <p:bldP spid="70" grpId="0" animBg="1"/>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0075" y="2372576"/>
            <a:ext cx="9145588" cy="65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p>
        </p:txBody>
      </p:sp>
      <p:sp>
        <p:nvSpPr>
          <p:cNvPr id="62" name="文本框 61"/>
          <p:cNvSpPr txBox="1"/>
          <p:nvPr/>
        </p:nvSpPr>
        <p:spPr>
          <a:xfrm>
            <a:off x="1643617" y="1409975"/>
            <a:ext cx="1877438" cy="830997"/>
          </a:xfrm>
          <a:prstGeom prst="rect">
            <a:avLst/>
          </a:prstGeom>
          <a:noFill/>
        </p:spPr>
        <p:txBody>
          <a:bodyPr wrap="none"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Data</a:t>
            </a:r>
            <a:endParaRPr lang="en-US" altLang="zh-CN" sz="2400" b="1" dirty="0">
              <a:solidFill>
                <a:schemeClr val="bg1"/>
              </a:solidFill>
              <a:latin typeface="Arial" panose="020B0604020202020204" pitchFamily="34" charset="0"/>
              <a:cs typeface="Arial" panose="020B0604020202020204" pitchFamily="34" charset="0"/>
            </a:endParaRPr>
          </a:p>
          <a:p>
            <a:pPr algn="ctr"/>
            <a:r>
              <a:rPr lang="en-US" altLang="zh-CN" sz="2400" b="1" dirty="0">
                <a:solidFill>
                  <a:schemeClr val="bg1"/>
                </a:solidFill>
                <a:latin typeface="Arial" panose="020B0604020202020204" pitchFamily="34" charset="0"/>
                <a:cs typeface="Arial" panose="020B0604020202020204" pitchFamily="34" charset="0"/>
              </a:rPr>
              <a:t>Description</a:t>
            </a:r>
            <a:endParaRPr lang="zh-CN" altLang="en-US" sz="2400" b="1" dirty="0">
              <a:solidFill>
                <a:schemeClr val="bg1"/>
              </a:solidFill>
              <a:latin typeface="Arial" panose="020B0604020202020204" pitchFamily="34" charset="0"/>
              <a:cs typeface="Arial" panose="020B0604020202020204" pitchFamily="34" charset="0"/>
            </a:endParaRPr>
          </a:p>
        </p:txBody>
      </p:sp>
      <p:grpSp>
        <p:nvGrpSpPr>
          <p:cNvPr id="77" name="组合 76"/>
          <p:cNvGrpSpPr/>
          <p:nvPr/>
        </p:nvGrpSpPr>
        <p:grpSpPr>
          <a:xfrm>
            <a:off x="1537098" y="2104366"/>
            <a:ext cx="2219873" cy="1596325"/>
            <a:chOff x="873900" y="1511482"/>
            <a:chExt cx="1166203" cy="1442066"/>
          </a:xfrm>
        </p:grpSpPr>
        <p:sp>
          <p:nvSpPr>
            <p:cNvPr id="78" name="TextBox 150"/>
            <p:cNvSpPr txBox="1"/>
            <p:nvPr/>
          </p:nvSpPr>
          <p:spPr>
            <a:xfrm>
              <a:off x="873900" y="1767302"/>
              <a:ext cx="1166203" cy="1186246"/>
            </a:xfrm>
            <a:prstGeom prst="rect">
              <a:avLst/>
            </a:prstGeom>
            <a:noFill/>
          </p:spPr>
          <p:txBody>
            <a:bodyPr wrap="square" lIns="91431" tIns="45715" rIns="91431" bIns="45715" rtlCol="0">
              <a:noAutofit/>
            </a:bodyPr>
            <a:lstStyle/>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 data we used is found on Kaggle, DOTABUFF, OPENDOTA. </a:t>
              </a:r>
              <a:endPar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They are details on different heroes, teams and the related pick rate, win ratio, etc.</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 name="TextBox 153"/>
            <p:cNvSpPr txBox="1"/>
            <p:nvPr/>
          </p:nvSpPr>
          <p:spPr>
            <a:xfrm>
              <a:off x="888007" y="1511482"/>
              <a:ext cx="1008112" cy="294369"/>
            </a:xfrm>
            <a:prstGeom prst="rect">
              <a:avLst/>
            </a:prstGeom>
            <a:noFill/>
          </p:spPr>
          <p:txBody>
            <a:bodyPr wrap="square" lIns="91431" tIns="0" rIns="91431" bIns="0" rtlCol="0" anchor="t">
              <a:spAutoFit/>
            </a:bodyPr>
            <a:lstStyle/>
            <a:p>
              <a:pPr>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grpSp>
      <p:sp>
        <p:nvSpPr>
          <p:cNvPr id="108" name="文本框 107"/>
          <p:cNvSpPr txBox="1"/>
          <p:nvPr/>
        </p:nvSpPr>
        <p:spPr>
          <a:xfrm>
            <a:off x="5918619" y="1368166"/>
            <a:ext cx="1688283" cy="830997"/>
          </a:xfrm>
          <a:prstGeom prst="rect">
            <a:avLst/>
          </a:prstGeom>
          <a:noFill/>
        </p:spPr>
        <p:txBody>
          <a:bodyPr wrap="none"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Data</a:t>
            </a:r>
            <a:endParaRPr lang="en-US" altLang="zh-CN" sz="2400" b="1" dirty="0">
              <a:solidFill>
                <a:schemeClr val="bg1"/>
              </a:solidFill>
              <a:latin typeface="Arial" panose="020B0604020202020204" pitchFamily="34" charset="0"/>
              <a:cs typeface="Arial" panose="020B0604020202020204" pitchFamily="34" charset="0"/>
            </a:endParaRPr>
          </a:p>
          <a:p>
            <a:pPr algn="ctr"/>
            <a:r>
              <a:rPr lang="en-US" altLang="zh-CN" sz="2400" b="1" dirty="0">
                <a:solidFill>
                  <a:schemeClr val="bg1"/>
                </a:solidFill>
                <a:latin typeface="Arial" panose="020B0604020202020204" pitchFamily="34" charset="0"/>
                <a:cs typeface="Arial" panose="020B0604020202020204" pitchFamily="34" charset="0"/>
              </a:rPr>
              <a:t>Questions</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09" name="六边形 108"/>
          <p:cNvSpPr>
            <a:spLocks noChangeAspect="1"/>
          </p:cNvSpPr>
          <p:nvPr/>
        </p:nvSpPr>
        <p:spPr>
          <a:xfrm>
            <a:off x="879836" y="934255"/>
            <a:ext cx="3412763" cy="2942039"/>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六边形 109"/>
          <p:cNvSpPr>
            <a:spLocks noChangeAspect="1"/>
          </p:cNvSpPr>
          <p:nvPr/>
        </p:nvSpPr>
        <p:spPr>
          <a:xfrm>
            <a:off x="5056380" y="934254"/>
            <a:ext cx="3412763" cy="2942039"/>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合 110"/>
          <p:cNvGrpSpPr/>
          <p:nvPr/>
        </p:nvGrpSpPr>
        <p:grpSpPr>
          <a:xfrm>
            <a:off x="5652823" y="2146175"/>
            <a:ext cx="2219873" cy="1730118"/>
            <a:chOff x="873900" y="1511482"/>
            <a:chExt cx="1166203" cy="1442066"/>
          </a:xfrm>
        </p:grpSpPr>
        <p:sp>
          <p:nvSpPr>
            <p:cNvPr id="112" name="TextBox 150"/>
            <p:cNvSpPr txBox="1"/>
            <p:nvPr/>
          </p:nvSpPr>
          <p:spPr>
            <a:xfrm>
              <a:off x="873900" y="1767302"/>
              <a:ext cx="1166203" cy="1186246"/>
            </a:xfrm>
            <a:prstGeom prst="rect">
              <a:avLst/>
            </a:prstGeom>
            <a:noFill/>
          </p:spPr>
          <p:txBody>
            <a:bodyPr wrap="square" lIns="91431" tIns="45715" rIns="91431" bIns="45715" rtlCol="0">
              <a:noAutofit/>
            </a:bodyPr>
            <a:lstStyle/>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How does the win ratio affect the game balance?</a:t>
              </a:r>
              <a:endPar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Is the data able to reflect the result we want?</a:t>
              </a:r>
              <a:endPar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indent="-171450" algn="ctr">
                <a:lnSpc>
                  <a:spcPct val="130000"/>
                </a:lnSpc>
                <a:buFont typeface="Arial" panose="020B0604020202020204" pitchFamily="34" charset="0"/>
                <a:buChar char="•"/>
              </a:pP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3" name="TextBox 153"/>
            <p:cNvSpPr txBox="1"/>
            <p:nvPr/>
          </p:nvSpPr>
          <p:spPr>
            <a:xfrm>
              <a:off x="888007" y="1511482"/>
              <a:ext cx="1008112" cy="294369"/>
            </a:xfrm>
            <a:prstGeom prst="rect">
              <a:avLst/>
            </a:prstGeom>
            <a:noFill/>
          </p:spPr>
          <p:txBody>
            <a:bodyPr wrap="square" lIns="91431" tIns="0" rIns="91431" bIns="0" rtlCol="0" anchor="t">
              <a:spAutoFit/>
            </a:bodyPr>
            <a:lstStyle/>
            <a:p>
              <a:pPr algn="ctr">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1000"/>
                                        <p:tgtEl>
                                          <p:spTgt spid="52"/>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wd">
                                    <p:tmPct val="0"/>
                                  </p:iterate>
                                  <p:childTnLst>
                                    <p:set>
                                      <p:cBhvr>
                                        <p:cTn id="10" dur="1" fill="hold">
                                          <p:stCondLst>
                                            <p:cond delay="0"/>
                                          </p:stCondLst>
                                        </p:cTn>
                                        <p:tgtEl>
                                          <p:spTgt spid="62"/>
                                        </p:tgtEl>
                                        <p:attrNameLst>
                                          <p:attrName>style.visibility</p:attrName>
                                        </p:attrNameLst>
                                      </p:cBhvr>
                                      <p:to>
                                        <p:strVal val="visible"/>
                                      </p:to>
                                    </p:set>
                                    <p:animEffect transition="in" filter="fade">
                                      <p:cBhvr>
                                        <p:cTn id="11" dur="250"/>
                                        <p:tgtEl>
                                          <p:spTgt spid="62"/>
                                        </p:tgtEl>
                                      </p:cBhvr>
                                    </p:animEffect>
                                  </p:childTnLst>
                                </p:cTn>
                              </p:par>
                            </p:childTnLst>
                          </p:cTn>
                        </p:par>
                        <p:par>
                          <p:cTn id="12" fill="hold">
                            <p:stCondLst>
                              <p:cond delay="1250"/>
                            </p:stCondLst>
                            <p:childTnLst>
                              <p:par>
                                <p:cTn id="13" presetID="47" presetClass="entr" presetSubtype="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250"/>
                                        <p:tgtEl>
                                          <p:spTgt spid="77"/>
                                        </p:tgtEl>
                                      </p:cBhvr>
                                    </p:animEffect>
                                    <p:anim calcmode="lin" valueType="num">
                                      <p:cBhvr>
                                        <p:cTn id="16" dur="250" fill="hold"/>
                                        <p:tgtEl>
                                          <p:spTgt spid="77"/>
                                        </p:tgtEl>
                                        <p:attrNameLst>
                                          <p:attrName>ppt_x</p:attrName>
                                        </p:attrNameLst>
                                      </p:cBhvr>
                                      <p:tavLst>
                                        <p:tav tm="0">
                                          <p:val>
                                            <p:strVal val="#ppt_x"/>
                                          </p:val>
                                        </p:tav>
                                        <p:tav tm="100000">
                                          <p:val>
                                            <p:strVal val="#ppt_x"/>
                                          </p:val>
                                        </p:tav>
                                      </p:tavLst>
                                    </p:anim>
                                    <p:anim calcmode="lin" valueType="num">
                                      <p:cBhvr>
                                        <p:cTn id="17" dur="250" fill="hold"/>
                                        <p:tgtEl>
                                          <p:spTgt spid="77"/>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10" presetClass="entr" presetSubtype="0" fill="hold" grpId="0" nodeType="afterEffect">
                                  <p:stCondLst>
                                    <p:cond delay="0"/>
                                  </p:stCondLst>
                                  <p:iterate type="wd">
                                    <p:tmPct val="0"/>
                                  </p:iterate>
                                  <p:childTnLst>
                                    <p:set>
                                      <p:cBhvr>
                                        <p:cTn id="20" dur="1" fill="hold">
                                          <p:stCondLst>
                                            <p:cond delay="0"/>
                                          </p:stCondLst>
                                        </p:cTn>
                                        <p:tgtEl>
                                          <p:spTgt spid="108"/>
                                        </p:tgtEl>
                                        <p:attrNameLst>
                                          <p:attrName>style.visibility</p:attrName>
                                        </p:attrNameLst>
                                      </p:cBhvr>
                                      <p:to>
                                        <p:strVal val="visible"/>
                                      </p:to>
                                    </p:set>
                                    <p:animEffect transition="in" filter="fade">
                                      <p:cBhvr>
                                        <p:cTn id="21" dur="250"/>
                                        <p:tgtEl>
                                          <p:spTgt spid="108"/>
                                        </p:tgtEl>
                                      </p:cBhvr>
                                    </p:animEffect>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250"/>
                                        <p:tgtEl>
                                          <p:spTgt spid="109"/>
                                        </p:tgtEl>
                                      </p:cBhvr>
                                    </p:animEffect>
                                    <p:anim calcmode="lin" valueType="num">
                                      <p:cBhvr>
                                        <p:cTn id="26" dur="250" fill="hold"/>
                                        <p:tgtEl>
                                          <p:spTgt spid="109"/>
                                        </p:tgtEl>
                                        <p:attrNameLst>
                                          <p:attrName>ppt_x</p:attrName>
                                        </p:attrNameLst>
                                      </p:cBhvr>
                                      <p:tavLst>
                                        <p:tav tm="0">
                                          <p:val>
                                            <p:strVal val="#ppt_x"/>
                                          </p:val>
                                        </p:tav>
                                        <p:tav tm="100000">
                                          <p:val>
                                            <p:strVal val="#ppt_x"/>
                                          </p:val>
                                        </p:tav>
                                      </p:tavLst>
                                    </p:anim>
                                    <p:anim calcmode="lin" valueType="num">
                                      <p:cBhvr>
                                        <p:cTn id="27" dur="250" fill="hold"/>
                                        <p:tgtEl>
                                          <p:spTgt spid="109"/>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250"/>
                                        <p:tgtEl>
                                          <p:spTgt spid="110"/>
                                        </p:tgtEl>
                                      </p:cBhvr>
                                    </p:animEffect>
                                    <p:anim calcmode="lin" valueType="num">
                                      <p:cBhvr>
                                        <p:cTn id="32" dur="250" fill="hold"/>
                                        <p:tgtEl>
                                          <p:spTgt spid="110"/>
                                        </p:tgtEl>
                                        <p:attrNameLst>
                                          <p:attrName>ppt_x</p:attrName>
                                        </p:attrNameLst>
                                      </p:cBhvr>
                                      <p:tavLst>
                                        <p:tav tm="0">
                                          <p:val>
                                            <p:strVal val="#ppt_x"/>
                                          </p:val>
                                        </p:tav>
                                        <p:tav tm="100000">
                                          <p:val>
                                            <p:strVal val="#ppt_x"/>
                                          </p:val>
                                        </p:tav>
                                      </p:tavLst>
                                    </p:anim>
                                    <p:anim calcmode="lin" valueType="num">
                                      <p:cBhvr>
                                        <p:cTn id="33" dur="250" fill="hold"/>
                                        <p:tgtEl>
                                          <p:spTgt spid="110"/>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7" presetClass="entr" presetSubtype="0" fill="hold"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fade">
                                      <p:cBhvr>
                                        <p:cTn id="37" dur="250"/>
                                        <p:tgtEl>
                                          <p:spTgt spid="111"/>
                                        </p:tgtEl>
                                      </p:cBhvr>
                                    </p:animEffect>
                                    <p:anim calcmode="lin" valueType="num">
                                      <p:cBhvr>
                                        <p:cTn id="38" dur="250" fill="hold"/>
                                        <p:tgtEl>
                                          <p:spTgt spid="111"/>
                                        </p:tgtEl>
                                        <p:attrNameLst>
                                          <p:attrName>ppt_x</p:attrName>
                                        </p:attrNameLst>
                                      </p:cBhvr>
                                      <p:tavLst>
                                        <p:tav tm="0">
                                          <p:val>
                                            <p:strVal val="#ppt_x"/>
                                          </p:val>
                                        </p:tav>
                                        <p:tav tm="100000">
                                          <p:val>
                                            <p:strVal val="#ppt_x"/>
                                          </p:val>
                                        </p:tav>
                                      </p:tavLst>
                                    </p:anim>
                                    <p:anim calcmode="lin" valueType="num">
                                      <p:cBhvr>
                                        <p:cTn id="39" dur="25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2" grpId="0"/>
      <p:bldP spid="108" grpId="0"/>
      <p:bldP spid="109" grpId="0" animBg="1"/>
      <p:bldP spid="1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0489" name="Group 107"/>
          <p:cNvGrpSpPr/>
          <p:nvPr/>
        </p:nvGrpSpPr>
        <p:grpSpPr bwMode="auto">
          <a:xfrm>
            <a:off x="3370298" y="1700213"/>
            <a:ext cx="2447891" cy="2152650"/>
            <a:chOff x="0" y="955345"/>
            <a:chExt cx="6527800" cy="5741061"/>
          </a:xfrm>
        </p:grpSpPr>
        <p:sp>
          <p:nvSpPr>
            <p:cNvPr id="20490" name="Shape 105"/>
            <p:cNvSpPr>
              <a:spLocks noChangeArrowheads="1"/>
            </p:cNvSpPr>
            <p:nvPr/>
          </p:nvSpPr>
          <p:spPr bwMode="auto">
            <a:xfrm>
              <a:off x="101511" y="955345"/>
              <a:ext cx="6201918"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anose="020B0806030902050204" pitchFamily="34" charset="0"/>
                  <a:ea typeface="헤드라인A"/>
                  <a:cs typeface="헤드라인A"/>
                </a:rPr>
                <a:t>02</a:t>
              </a:r>
              <a:endParaRPr lang="en-US" altLang="zh-CN" sz="17100" dirty="0">
                <a:solidFill>
                  <a:srgbClr val="FFFFFF"/>
                </a:solidFill>
                <a:latin typeface="Impact" panose="020B0806030902050204" pitchFamily="34" charset="0"/>
                <a:ea typeface="헤드라인A"/>
                <a:cs typeface="헤드라인A"/>
              </a:endParaRPr>
            </a:p>
          </p:txBody>
        </p:sp>
        <p:pic>
          <p:nvPicPr>
            <p:cNvPr id="20491"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p:cNvSpPr>
            <a:spLocks noChangeArrowheads="1"/>
          </p:cNvSpPr>
          <p:nvPr/>
        </p:nvSpPr>
        <p:spPr bwMode="auto">
          <a:xfrm>
            <a:off x="3300412" y="2336612"/>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anose="020B0604020202020204" pitchFamily="34" charset="0"/>
                <a:cs typeface="Arial" panose="020B0604020202020204" pitchFamily="34" charset="0"/>
                <a:sym typeface="Arial" panose="020B0604020202020204" pitchFamily="34" charset="0"/>
              </a:rPr>
              <a:t>Visualization</a:t>
            </a:r>
            <a:endParaRPr lang="zh-CN" altLang="zh-CN" sz="26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Effect transition="in" filter="fade">
                                      <p:cBhvr>
                                        <p:cTn id="19" dur="400"/>
                                        <p:tgtEl>
                                          <p:spTgt spid="19"/>
                                        </p:tgtEl>
                                      </p:cBhvr>
                                    </p:animEffect>
                                  </p:childTnLst>
                                </p:cTn>
                              </p:par>
                              <p:par>
                                <p:cTn id="20" presetID="1" presetClass="entr" presetSubtype="0" fill="hold" nodeType="withEffect">
                                  <p:stCondLst>
                                    <p:cond delay="1500"/>
                                  </p:stCondLst>
                                  <p:childTnLst>
                                    <p:set>
                                      <p:cBhvr>
                                        <p:cTn id="21" dur="1" fill="hold">
                                          <p:stCondLst>
                                            <p:cond delay="399"/>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400"/>
                                        <p:tgtEl>
                                          <p:spTgt spid="35"/>
                                        </p:tgtEl>
                                        <p:attrNameLst>
                                          <p:attrName>ppt_w</p:attrName>
                                        </p:attrNameLst>
                                      </p:cBhvr>
                                      <p:tavLst>
                                        <p:tav tm="0">
                                          <p:val>
                                            <p:strVal val="ppt_w"/>
                                          </p:val>
                                        </p:tav>
                                        <p:tav tm="100000">
                                          <p:val>
                                            <p:strVal val="4*ppt_w"/>
                                          </p:val>
                                        </p:tav>
                                      </p:tavLst>
                                    </p:anim>
                                    <p:anim calcmode="lin" valueType="num">
                                      <p:cBhvr>
                                        <p:cTn id="28" dur="400"/>
                                        <p:tgtEl>
                                          <p:spTgt spid="35"/>
                                        </p:tgtEl>
                                        <p:attrNameLst>
                                          <p:attrName>ppt_h</p:attrName>
                                        </p:attrNameLst>
                                      </p:cBhvr>
                                      <p:tavLst>
                                        <p:tav tm="0">
                                          <p:val>
                                            <p:strVal val="ppt_h"/>
                                          </p:val>
                                        </p:tav>
                                        <p:tav tm="100000">
                                          <p:val>
                                            <p:strVal val="4*ppt_h"/>
                                          </p:val>
                                        </p:tav>
                                      </p:tavLst>
                                    </p:anim>
                                    <p:set>
                                      <p:cBhvr>
                                        <p:cTn id="29" dur="1" fill="hold">
                                          <p:stCondLst>
                                            <p:cond delay="3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ke1.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3819" y="251167"/>
            <a:ext cx="2438399" cy="2075766"/>
          </a:xfrm>
          <a:prstGeom prst="rect">
            <a:avLst/>
          </a:prstGeom>
        </p:spPr>
      </p:pic>
      <p:pic>
        <p:nvPicPr>
          <p:cNvPr id="4" name="图片 3" descr="ske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4696" y="2496873"/>
            <a:ext cx="3195044" cy="2395460"/>
          </a:xfrm>
          <a:prstGeom prst="rect">
            <a:avLst/>
          </a:prstGeom>
        </p:spPr>
      </p:pic>
      <p:pic>
        <p:nvPicPr>
          <p:cNvPr id="5" name="图片 4" descr="sk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317" y="1044233"/>
            <a:ext cx="3421708" cy="25654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ChangeArrowheads="1"/>
          </p:cNvSpPr>
          <p:nvPr/>
        </p:nvSpPr>
        <p:spPr bwMode="auto">
          <a:xfrm rot="10800000">
            <a:off x="4763" y="1301750"/>
            <a:ext cx="9134475" cy="1020763"/>
          </a:xfrm>
          <a:custGeom>
            <a:avLst/>
            <a:gdLst>
              <a:gd name="T0" fmla="*/ 0 w 21600"/>
              <a:gd name="T1" fmla="*/ 21437 h 21437"/>
              <a:gd name="T2" fmla="*/ 10926 w 21600"/>
              <a:gd name="T3" fmla="*/ 3 h 21437"/>
              <a:gd name="T4" fmla="*/ 21600 w 21600"/>
              <a:gd name="T5" fmla="*/ 21437 h 21437"/>
            </a:gdLst>
            <a:ahLst/>
            <a:cxnLst>
              <a:cxn ang="0">
                <a:pos x="T0" y="T1"/>
              </a:cxn>
              <a:cxn ang="0">
                <a:pos x="T2" y="T3"/>
              </a:cxn>
              <a:cxn ang="0">
                <a:pos x="T4" y="T5"/>
              </a:cxn>
            </a:cxnLst>
            <a:rect l="0" t="0" r="r" b="b"/>
            <a:pathLst>
              <a:path w="21600" h="21437">
                <a:moveTo>
                  <a:pt x="0" y="21437"/>
                </a:moveTo>
                <a:cubicBezTo>
                  <a:pt x="3444" y="7139"/>
                  <a:pt x="7166" y="-163"/>
                  <a:pt x="10926" y="3"/>
                </a:cubicBezTo>
                <a:cubicBezTo>
                  <a:pt x="14602" y="166"/>
                  <a:pt x="18235" y="7461"/>
                  <a:pt x="21600" y="21437"/>
                </a:cubicBezTo>
              </a:path>
            </a:pathLst>
          </a:custGeom>
          <a:noFill/>
          <a:ln w="3175">
            <a:solidFill>
              <a:srgbClr val="FFFFFF">
                <a:alpha val="3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46" name="Shape 246"/>
          <p:cNvSpPr>
            <a:spLocks noChangeArrowheads="1"/>
          </p:cNvSpPr>
          <p:nvPr/>
        </p:nvSpPr>
        <p:spPr bwMode="auto">
          <a:xfrm>
            <a:off x="3175" y="1084263"/>
            <a:ext cx="9140825" cy="1468437"/>
          </a:xfrm>
          <a:custGeom>
            <a:avLst/>
            <a:gdLst>
              <a:gd name="T0" fmla="*/ 0 w 21600"/>
              <a:gd name="T1" fmla="*/ 17039 h 20529"/>
              <a:gd name="T2" fmla="*/ 10977 w 21600"/>
              <a:gd name="T3" fmla="*/ 18753 h 20529"/>
              <a:gd name="T4" fmla="*/ 21600 w 21600"/>
              <a:gd name="T5" fmla="*/ 0 h 20529"/>
            </a:gdLst>
            <a:ahLst/>
            <a:cxnLst>
              <a:cxn ang="0">
                <a:pos x="T0" y="T1"/>
              </a:cxn>
              <a:cxn ang="0">
                <a:pos x="T2" y="T3"/>
              </a:cxn>
              <a:cxn ang="0">
                <a:pos x="T4" y="T5"/>
              </a:cxn>
            </a:cxnLst>
            <a:rect l="0" t="0" r="r" b="b"/>
            <a:pathLst>
              <a:path w="21600" h="20529">
                <a:moveTo>
                  <a:pt x="0" y="17039"/>
                </a:moveTo>
                <a:cubicBezTo>
                  <a:pt x="3621" y="21022"/>
                  <a:pt x="7325" y="21600"/>
                  <a:pt x="10977" y="18753"/>
                </a:cubicBezTo>
                <a:cubicBezTo>
                  <a:pt x="14664" y="15878"/>
                  <a:pt x="18250" y="9548"/>
                  <a:pt x="21600" y="0"/>
                </a:cubicBezTo>
              </a:path>
            </a:pathLst>
          </a:custGeom>
          <a:noFill/>
          <a:ln w="3175">
            <a:solidFill>
              <a:srgbClr val="FFFFFF">
                <a:alpha val="3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47" name="Shape 247"/>
          <p:cNvSpPr>
            <a:spLocks noChangeArrowheads="1"/>
          </p:cNvSpPr>
          <p:nvPr/>
        </p:nvSpPr>
        <p:spPr bwMode="auto">
          <a:xfrm rot="4005">
            <a:off x="0" y="1049338"/>
            <a:ext cx="9136063" cy="1492250"/>
          </a:xfrm>
          <a:custGeom>
            <a:avLst/>
            <a:gdLst>
              <a:gd name="T0" fmla="*/ 0 w 21600"/>
              <a:gd name="T1" fmla="*/ 0 h 20371"/>
              <a:gd name="T2" fmla="*/ 10967 w 21600"/>
              <a:gd name="T3" fmla="*/ 19502 h 20371"/>
              <a:gd name="T4" fmla="*/ 21600 w 21600"/>
              <a:gd name="T5" fmla="*/ 14461 h 20371"/>
            </a:gdLst>
            <a:ahLst/>
            <a:cxnLst>
              <a:cxn ang="0">
                <a:pos x="T0" y="T1"/>
              </a:cxn>
              <a:cxn ang="0">
                <a:pos x="T2" y="T3"/>
              </a:cxn>
              <a:cxn ang="0">
                <a:pos x="T4" y="T5"/>
              </a:cxn>
            </a:cxnLst>
            <a:rect l="0" t="0" r="r" b="b"/>
            <a:pathLst>
              <a:path w="21600" h="20371">
                <a:moveTo>
                  <a:pt x="0" y="0"/>
                </a:moveTo>
                <a:cubicBezTo>
                  <a:pt x="3397" y="10614"/>
                  <a:pt x="7124" y="17242"/>
                  <a:pt x="10967" y="19502"/>
                </a:cubicBezTo>
                <a:cubicBezTo>
                  <a:pt x="14535" y="21600"/>
                  <a:pt x="18139" y="19891"/>
                  <a:pt x="21600" y="14461"/>
                </a:cubicBezTo>
              </a:path>
            </a:pathLst>
          </a:custGeom>
          <a:noFill/>
          <a:ln w="3175">
            <a:solidFill>
              <a:srgbClr val="FFFFFF">
                <a:alpha val="3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pic>
        <p:nvPicPr>
          <p:cNvPr id="248" name="pasted-imag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950" y="2594537"/>
            <a:ext cx="1444625" cy="143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9" name="pasted-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8511" y="453259"/>
            <a:ext cx="1444769"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1" name="Shape 251"/>
          <p:cNvSpPr>
            <a:spLocks noChangeArrowheads="1"/>
          </p:cNvSpPr>
          <p:nvPr/>
        </p:nvSpPr>
        <p:spPr bwMode="auto">
          <a:xfrm>
            <a:off x="712788" y="2362761"/>
            <a:ext cx="85725" cy="87312"/>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68" name="Shape 268"/>
          <p:cNvSpPr>
            <a:spLocks noChangeArrowheads="1"/>
          </p:cNvSpPr>
          <p:nvPr/>
        </p:nvSpPr>
        <p:spPr bwMode="auto">
          <a:xfrm>
            <a:off x="8745972" y="1187354"/>
            <a:ext cx="86400" cy="864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44" name="Shape 244"/>
          <p:cNvSpPr/>
          <p:nvPr/>
        </p:nvSpPr>
        <p:spPr>
          <a:xfrm>
            <a:off x="2886239" y="954976"/>
            <a:ext cx="3383513" cy="2861374"/>
          </a:xfrm>
          <a:custGeom>
            <a:avLst/>
            <a:gdLst/>
            <a:ahLst/>
            <a:cxnLst>
              <a:cxn ang="0">
                <a:pos x="wd2" y="hd2"/>
              </a:cxn>
              <a:cxn ang="5400000">
                <a:pos x="wd2" y="hd2"/>
              </a:cxn>
              <a:cxn ang="10800000">
                <a:pos x="wd2" y="hd2"/>
              </a:cxn>
              <a:cxn ang="16200000">
                <a:pos x="wd2" y="hd2"/>
              </a:cxn>
            </a:cxnLst>
            <a:rect l="0" t="0" r="r" b="b"/>
            <a:pathLst>
              <a:path w="21600" h="21600" extrusionOk="0">
                <a:moveTo>
                  <a:pt x="19299" y="0"/>
                </a:moveTo>
                <a:lnTo>
                  <a:pt x="2301" y="0"/>
                </a:lnTo>
                <a:cubicBezTo>
                  <a:pt x="1151" y="0"/>
                  <a:pt x="0" y="794"/>
                  <a:pt x="0" y="1969"/>
                </a:cubicBezTo>
                <a:lnTo>
                  <a:pt x="0" y="16295"/>
                </a:lnTo>
                <a:cubicBezTo>
                  <a:pt x="0" y="17471"/>
                  <a:pt x="1151" y="18455"/>
                  <a:pt x="2301" y="18455"/>
                </a:cubicBezTo>
                <a:lnTo>
                  <a:pt x="7126" y="18455"/>
                </a:lnTo>
                <a:lnTo>
                  <a:pt x="10800" y="21600"/>
                </a:lnTo>
                <a:lnTo>
                  <a:pt x="14474" y="18455"/>
                </a:lnTo>
                <a:lnTo>
                  <a:pt x="19299" y="18455"/>
                </a:lnTo>
                <a:cubicBezTo>
                  <a:pt x="20449" y="18455"/>
                  <a:pt x="21600" y="17471"/>
                  <a:pt x="21600" y="16295"/>
                </a:cubicBezTo>
                <a:lnTo>
                  <a:pt x="21600" y="1969"/>
                </a:lnTo>
                <a:cubicBezTo>
                  <a:pt x="21600" y="794"/>
                  <a:pt x="20449" y="0"/>
                  <a:pt x="19299" y="0"/>
                </a:cubicBezTo>
                <a:close/>
                <a:moveTo>
                  <a:pt x="11951" y="16295"/>
                </a:moveTo>
                <a:lnTo>
                  <a:pt x="9649" y="16295"/>
                </a:lnTo>
                <a:lnTo>
                  <a:pt x="9649" y="14326"/>
                </a:lnTo>
                <a:lnTo>
                  <a:pt x="11951" y="14326"/>
                </a:lnTo>
                <a:lnTo>
                  <a:pt x="11951" y="16295"/>
                </a:lnTo>
                <a:close/>
                <a:moveTo>
                  <a:pt x="14474" y="8449"/>
                </a:moveTo>
                <a:lnTo>
                  <a:pt x="13546" y="9434"/>
                </a:lnTo>
                <a:cubicBezTo>
                  <a:pt x="12396" y="10196"/>
                  <a:pt x="11951" y="10800"/>
                  <a:pt x="11951" y="12166"/>
                </a:cubicBezTo>
                <a:lnTo>
                  <a:pt x="9649" y="12166"/>
                </a:lnTo>
                <a:lnTo>
                  <a:pt x="9649" y="11785"/>
                </a:lnTo>
                <a:cubicBezTo>
                  <a:pt x="9649" y="10609"/>
                  <a:pt x="10095" y="9625"/>
                  <a:pt x="11023" y="8831"/>
                </a:cubicBezTo>
                <a:lnTo>
                  <a:pt x="12396" y="7465"/>
                </a:lnTo>
                <a:cubicBezTo>
                  <a:pt x="12878" y="7274"/>
                  <a:pt x="13101" y="6671"/>
                  <a:pt x="13101" y="6099"/>
                </a:cubicBezTo>
                <a:cubicBezTo>
                  <a:pt x="13101" y="4924"/>
                  <a:pt x="12173" y="4129"/>
                  <a:pt x="10800" y="4129"/>
                </a:cubicBezTo>
                <a:cubicBezTo>
                  <a:pt x="9427" y="4129"/>
                  <a:pt x="8499" y="4924"/>
                  <a:pt x="8499" y="6099"/>
                </a:cubicBezTo>
                <a:lnTo>
                  <a:pt x="5975" y="6099"/>
                </a:lnTo>
                <a:cubicBezTo>
                  <a:pt x="5975" y="3939"/>
                  <a:pt x="8165" y="1969"/>
                  <a:pt x="10800" y="1969"/>
                </a:cubicBezTo>
                <a:cubicBezTo>
                  <a:pt x="13435" y="1969"/>
                  <a:pt x="15625" y="3939"/>
                  <a:pt x="15625" y="6099"/>
                </a:cubicBezTo>
                <a:cubicBezTo>
                  <a:pt x="15625" y="7084"/>
                  <a:pt x="15142" y="7846"/>
                  <a:pt x="14474" y="8449"/>
                </a:cubicBezTo>
                <a:close/>
              </a:path>
            </a:pathLst>
          </a:custGeom>
          <a:blipFill dpi="0" rotWithShape="1">
            <a:blip r:embed="rId3">
              <a:alphaModFix amt="90000"/>
            </a:blip>
            <a:srcRect/>
            <a:stretch>
              <a:fillRect b="9000"/>
            </a:stretch>
          </a:blipFill>
          <a:ln w="12700">
            <a:miter lim="400000"/>
          </a:ln>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chemeClr val="bg1"/>
              </a:solidFill>
              <a:latin typeface="Times New Roman" panose="02020603050405020304" pitchFamily="18" charset="0"/>
              <a:ea typeface="Helvetica"/>
              <a:cs typeface="Times New Roman" panose="02020603050405020304" pitchFamily="18" charset="0"/>
              <a:sym typeface="Helvetica"/>
            </a:endParaRPr>
          </a:p>
        </p:txBody>
      </p:sp>
      <p:grpSp>
        <p:nvGrpSpPr>
          <p:cNvPr id="27" name="Group 165"/>
          <p:cNvGrpSpPr/>
          <p:nvPr/>
        </p:nvGrpSpPr>
        <p:grpSpPr bwMode="auto">
          <a:xfrm>
            <a:off x="453740" y="4078375"/>
            <a:ext cx="2023044" cy="692573"/>
            <a:chOff x="588281" y="-77631"/>
            <a:chExt cx="4870742" cy="724651"/>
          </a:xfrm>
        </p:grpSpPr>
        <p:sp>
          <p:nvSpPr>
            <p:cNvPr id="21516" name="Shape 163"/>
            <p:cNvSpPr>
              <a:spLocks noChangeArrowheads="1"/>
            </p:cNvSpPr>
            <p:nvPr/>
          </p:nvSpPr>
          <p:spPr bwMode="auto">
            <a:xfrm>
              <a:off x="588281" y="162869"/>
              <a:ext cx="4870742" cy="48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no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1600" dirty="0">
                  <a:solidFill>
                    <a:schemeClr val="bg1"/>
                  </a:solidFill>
                  <a:latin typeface="Times New Roman" panose="02020603050405020304" pitchFamily="18" charset="0"/>
                  <a:cs typeface="Times New Roman" panose="02020603050405020304" pitchFamily="18" charset="0"/>
                  <a:sym typeface="Arial" panose="020B0604020202020204" pitchFamily="34" charset="0"/>
                </a:rPr>
                <a:t>Win rate: 53.2</a:t>
              </a:r>
              <a:endParaRPr lang="en-US" altLang="zh-CN" sz="1600" dirty="0">
                <a:solidFill>
                  <a:schemeClr val="bg1"/>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29" name="Shape 164"/>
            <p:cNvSpPr/>
            <p:nvPr/>
          </p:nvSpPr>
          <p:spPr>
            <a:xfrm>
              <a:off x="2117456" y="-77631"/>
              <a:ext cx="1812392" cy="48415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altLang="zh-CN" sz="1800" kern="0" dirty="0">
                  <a:solidFill>
                    <a:schemeClr val="bg1"/>
                  </a:solidFill>
                  <a:latin typeface="Times New Roman" panose="02020603050405020304" pitchFamily="18" charset="0"/>
                  <a:cs typeface="Times New Roman" panose="02020603050405020304" pitchFamily="18" charset="0"/>
                </a:rPr>
                <a:t>Radiant</a:t>
              </a:r>
              <a:endParaRPr sz="1800" kern="0" dirty="0">
                <a:solidFill>
                  <a:schemeClr val="bg1"/>
                </a:solidFill>
                <a:latin typeface="Times New Roman" panose="02020603050405020304" pitchFamily="18" charset="0"/>
                <a:cs typeface="Times New Roman" panose="02020603050405020304" pitchFamily="18" charset="0"/>
              </a:endParaRPr>
            </a:p>
          </p:txBody>
        </p:sp>
      </p:grpSp>
      <p:grpSp>
        <p:nvGrpSpPr>
          <p:cNvPr id="30" name="Group 168"/>
          <p:cNvGrpSpPr/>
          <p:nvPr/>
        </p:nvGrpSpPr>
        <p:grpSpPr bwMode="auto">
          <a:xfrm>
            <a:off x="3657600" y="3651404"/>
            <a:ext cx="2197100" cy="954492"/>
            <a:chOff x="768125" y="161947"/>
            <a:chExt cx="3526204" cy="1794548"/>
          </a:xfrm>
        </p:grpSpPr>
        <p:sp>
          <p:nvSpPr>
            <p:cNvPr id="31" name="Shape 166"/>
            <p:cNvSpPr/>
            <p:nvPr/>
          </p:nvSpPr>
          <p:spPr>
            <a:xfrm>
              <a:off x="768125" y="747834"/>
              <a:ext cx="3526204" cy="1208661"/>
            </a:xfrm>
            <a:prstGeom prst="rect">
              <a:avLst/>
            </a:prstGeom>
            <a:noFill/>
            <a:ln w="12700" cap="flat">
              <a:noFill/>
              <a:miter lim="400000"/>
            </a:ln>
            <a:effectLst/>
          </p:spPr>
          <p:txBody>
            <a:bodyPr wrap="square"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600" kern="0" dirty="0">
                  <a:solidFill>
                    <a:schemeClr val="bg1"/>
                  </a:solidFill>
                  <a:latin typeface="Times New Roman" panose="02020603050405020304" pitchFamily="18" charset="0"/>
                  <a:cs typeface="Times New Roman" panose="02020603050405020304" pitchFamily="18" charset="0"/>
                </a:rPr>
                <a:t>On public matches in previous 24h, April 13.</a:t>
              </a:r>
              <a:endParaRPr lang="en-US" sz="1600" kern="0" dirty="0">
                <a:solidFill>
                  <a:schemeClr val="bg1"/>
                </a:solidFill>
                <a:latin typeface="Times New Roman" panose="02020603050405020304" pitchFamily="18" charset="0"/>
                <a:cs typeface="Times New Roman" panose="02020603050405020304" pitchFamily="18" charset="0"/>
              </a:endParaRPr>
            </a:p>
          </p:txBody>
        </p:sp>
        <p:sp>
          <p:nvSpPr>
            <p:cNvPr id="32" name="Shape 167"/>
            <p:cNvSpPr/>
            <p:nvPr/>
          </p:nvSpPr>
          <p:spPr>
            <a:xfrm>
              <a:off x="1574335" y="161947"/>
              <a:ext cx="1341928" cy="585887"/>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800" kern="0" dirty="0">
                  <a:solidFill>
                    <a:schemeClr val="bg1"/>
                  </a:solidFill>
                  <a:latin typeface="Times New Roman" panose="02020603050405020304" pitchFamily="18" charset="0"/>
                  <a:cs typeface="Times New Roman" panose="02020603050405020304" pitchFamily="18" charset="0"/>
                </a:rPr>
                <a:t>Win rate</a:t>
              </a:r>
              <a:endParaRPr lang="en-US" sz="1800" kern="0" dirty="0">
                <a:solidFill>
                  <a:schemeClr val="bg1"/>
                </a:solidFill>
                <a:latin typeface="Times New Roman" panose="02020603050405020304" pitchFamily="18" charset="0"/>
                <a:cs typeface="Times New Roman" panose="02020603050405020304" pitchFamily="18" charset="0"/>
              </a:endParaRPr>
            </a:p>
          </p:txBody>
        </p:sp>
      </p:grpSp>
      <p:grpSp>
        <p:nvGrpSpPr>
          <p:cNvPr id="33" name="Group 171"/>
          <p:cNvGrpSpPr/>
          <p:nvPr/>
        </p:nvGrpSpPr>
        <p:grpSpPr bwMode="auto">
          <a:xfrm>
            <a:off x="6797289" y="1939650"/>
            <a:ext cx="1827212" cy="600350"/>
            <a:chOff x="-28805" y="0"/>
            <a:chExt cx="4870742" cy="566376"/>
          </a:xfrm>
        </p:grpSpPr>
        <p:sp>
          <p:nvSpPr>
            <p:cNvPr id="34" name="Shape 169"/>
            <p:cNvSpPr/>
            <p:nvPr/>
          </p:nvSpPr>
          <p:spPr>
            <a:xfrm>
              <a:off x="-28805" y="179886"/>
              <a:ext cx="4870742" cy="386490"/>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ctr" fontAlgn="auto">
                <a:spcBef>
                  <a:spcPts val="0"/>
                </a:spcBef>
                <a:spcAft>
                  <a:spcPts val="0"/>
                </a:spcAft>
                <a:buFontTx/>
                <a:buNone/>
                <a:defRPr sz="1800">
                  <a:solidFill>
                    <a:srgbClr val="000000"/>
                  </a:solidFill>
                </a:defRPr>
              </a:pPr>
              <a:r>
                <a:rPr lang="en-US" sz="1600" kern="0" dirty="0">
                  <a:solidFill>
                    <a:schemeClr val="bg1"/>
                  </a:solidFill>
                  <a:latin typeface="Times New Roman" panose="02020603050405020304" pitchFamily="18" charset="0"/>
                  <a:cs typeface="Times New Roman" panose="02020603050405020304" pitchFamily="18" charset="0"/>
                </a:rPr>
                <a:t>Win rate: 46.8</a:t>
              </a:r>
              <a:endParaRPr sz="1600" kern="0" dirty="0">
                <a:solidFill>
                  <a:schemeClr val="bg1"/>
                </a:solidFill>
                <a:latin typeface="Times New Roman" panose="02020603050405020304" pitchFamily="18" charset="0"/>
                <a:cs typeface="Times New Roman" panose="02020603050405020304" pitchFamily="18" charset="0"/>
              </a:endParaRPr>
            </a:p>
          </p:txBody>
        </p:sp>
        <p:sp>
          <p:nvSpPr>
            <p:cNvPr id="35" name="Shape 170"/>
            <p:cNvSpPr/>
            <p:nvPr/>
          </p:nvSpPr>
          <p:spPr>
            <a:xfrm>
              <a:off x="1833602" y="0"/>
              <a:ext cx="1186207" cy="37313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lang="en-US" sz="1800" kern="0" dirty="0">
                  <a:solidFill>
                    <a:schemeClr val="bg1"/>
                  </a:solidFill>
                  <a:latin typeface="Times New Roman" panose="02020603050405020304" pitchFamily="18" charset="0"/>
                  <a:cs typeface="Times New Roman" panose="02020603050405020304" pitchFamily="18" charset="0"/>
                </a:rPr>
                <a:t>Dire</a:t>
              </a:r>
              <a:endParaRPr sz="1800" kern="0"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750"/>
                                        <p:tgtEl>
                                          <p:spTgt spid="247"/>
                                        </p:tgtEl>
                                      </p:cBhvr>
                                    </p:animEffect>
                                  </p:childTnLst>
                                </p:cTn>
                              </p:par>
                              <p:par>
                                <p:cTn id="8" presetID="22" presetClass="entr" presetSubtype="2"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right)">
                                      <p:cBhvr>
                                        <p:cTn id="10" dur="750"/>
                                        <p:tgtEl>
                                          <p:spTgt spid="245"/>
                                        </p:tgtEl>
                                      </p:cBhvr>
                                    </p:animEffect>
                                  </p:childTnLst>
                                </p:cTn>
                              </p:par>
                              <p:par>
                                <p:cTn id="11" presetID="22" presetClass="entr" presetSubtype="8"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wipe(left)">
                                      <p:cBhvr>
                                        <p:cTn id="13" dur="750"/>
                                        <p:tgtEl>
                                          <p:spTgt spid="246"/>
                                        </p:tgtEl>
                                      </p:cBhvr>
                                    </p:animEffect>
                                  </p:childTnLst>
                                </p:cTn>
                              </p:par>
                              <p:par>
                                <p:cTn id="14" presetID="52" presetClass="entr" presetSubtype="0" fill="hold" nodeType="withEffect">
                                  <p:stCondLst>
                                    <p:cond delay="300"/>
                                  </p:stCondLst>
                                  <p:childTnLst>
                                    <p:set>
                                      <p:cBhvr>
                                        <p:cTn id="15" dur="1" fill="hold">
                                          <p:stCondLst>
                                            <p:cond delay="0"/>
                                          </p:stCondLst>
                                        </p:cTn>
                                        <p:tgtEl>
                                          <p:spTgt spid="251"/>
                                        </p:tgtEl>
                                        <p:attrNameLst>
                                          <p:attrName>style.visibility</p:attrName>
                                        </p:attrNameLst>
                                      </p:cBhvr>
                                      <p:to>
                                        <p:strVal val="visible"/>
                                      </p:to>
                                    </p:set>
                                    <p:animScale>
                                      <p:cBhvr>
                                        <p:cTn id="16" dur="250" decel="50000" fill="hold">
                                          <p:stCondLst>
                                            <p:cond delay="0"/>
                                          </p:stCondLst>
                                        </p:cTn>
                                        <p:tgtEl>
                                          <p:spTgt spid="2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250" decel="50000" fill="hold">
                                          <p:stCondLst>
                                            <p:cond delay="0"/>
                                          </p:stCondLst>
                                        </p:cTn>
                                        <p:tgtEl>
                                          <p:spTgt spid="251"/>
                                        </p:tgtEl>
                                        <p:attrNameLst>
                                          <p:attrName>ppt_x</p:attrName>
                                          <p:attrName>ppt_y</p:attrName>
                                        </p:attrNameLst>
                                      </p:cBhvr>
                                      <p:rCtr x="0" y="0"/>
                                    </p:animMotion>
                                    <p:animEffect transition="in" filter="fade">
                                      <p:cBhvr>
                                        <p:cTn id="18" dur="250"/>
                                        <p:tgtEl>
                                          <p:spTgt spid="251"/>
                                        </p:tgtEl>
                                      </p:cBhvr>
                                    </p:animEffect>
                                  </p:childTnLst>
                                </p:cTn>
                              </p:par>
                              <p:par>
                                <p:cTn id="19" presetID="53" presetClass="entr" presetSubtype="16" fill="hold" nodeType="withEffect">
                                  <p:stCondLst>
                                    <p:cond delay="350"/>
                                  </p:stCondLst>
                                  <p:childTnLst>
                                    <p:set>
                                      <p:cBhvr>
                                        <p:cTn id="20" dur="1" fill="hold">
                                          <p:stCondLst>
                                            <p:cond delay="0"/>
                                          </p:stCondLst>
                                        </p:cTn>
                                        <p:tgtEl>
                                          <p:spTgt spid="30"/>
                                        </p:tgtEl>
                                        <p:attrNameLst>
                                          <p:attrName>style.visibility</p:attrName>
                                        </p:attrNameLst>
                                      </p:cBhvr>
                                      <p:to>
                                        <p:strVal val="visible"/>
                                      </p:to>
                                    </p:set>
                                    <p:anim calcmode="lin" valueType="num">
                                      <p:cBhvr>
                                        <p:cTn id="21" dur="250" fill="hold"/>
                                        <p:tgtEl>
                                          <p:spTgt spid="30"/>
                                        </p:tgtEl>
                                        <p:attrNameLst>
                                          <p:attrName>ppt_w</p:attrName>
                                        </p:attrNameLst>
                                      </p:cBhvr>
                                      <p:tavLst>
                                        <p:tav tm="0">
                                          <p:val>
                                            <p:fltVal val="0"/>
                                          </p:val>
                                        </p:tav>
                                        <p:tav tm="100000">
                                          <p:val>
                                            <p:strVal val="#ppt_w"/>
                                          </p:val>
                                        </p:tav>
                                      </p:tavLst>
                                    </p:anim>
                                    <p:anim calcmode="lin" valueType="num">
                                      <p:cBhvr>
                                        <p:cTn id="22" dur="250" fill="hold"/>
                                        <p:tgtEl>
                                          <p:spTgt spid="30"/>
                                        </p:tgtEl>
                                        <p:attrNameLst>
                                          <p:attrName>ppt_h</p:attrName>
                                        </p:attrNameLst>
                                      </p:cBhvr>
                                      <p:tavLst>
                                        <p:tav tm="0">
                                          <p:val>
                                            <p:fltVal val="0"/>
                                          </p:val>
                                        </p:tav>
                                        <p:tav tm="100000">
                                          <p:val>
                                            <p:strVal val="#ppt_h"/>
                                          </p:val>
                                        </p:tav>
                                      </p:tavLst>
                                    </p:anim>
                                    <p:animEffect transition="in" filter="fade">
                                      <p:cBhvr>
                                        <p:cTn id="23" dur="250"/>
                                        <p:tgtEl>
                                          <p:spTgt spid="30"/>
                                        </p:tgtEl>
                                      </p:cBhvr>
                                    </p:animEffect>
                                  </p:childTnLst>
                                </p:cTn>
                              </p:par>
                              <p:par>
                                <p:cTn id="24" presetID="52" presetClass="entr" presetSubtype="0" fill="hold" nodeType="withEffect">
                                  <p:stCondLst>
                                    <p:cond delay="500"/>
                                  </p:stCondLst>
                                  <p:childTnLst>
                                    <p:set>
                                      <p:cBhvr>
                                        <p:cTn id="25" dur="1" fill="hold">
                                          <p:stCondLst>
                                            <p:cond delay="0"/>
                                          </p:stCondLst>
                                        </p:cTn>
                                        <p:tgtEl>
                                          <p:spTgt spid="268"/>
                                        </p:tgtEl>
                                        <p:attrNameLst>
                                          <p:attrName>style.visibility</p:attrName>
                                        </p:attrNameLst>
                                      </p:cBhvr>
                                      <p:to>
                                        <p:strVal val="visible"/>
                                      </p:to>
                                    </p:set>
                                    <p:animScale>
                                      <p:cBhvr>
                                        <p:cTn id="26" dur="250" decel="50000" fill="hold">
                                          <p:stCondLst>
                                            <p:cond delay="0"/>
                                          </p:stCondLst>
                                        </p:cTn>
                                        <p:tgtEl>
                                          <p:spTgt spid="2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250" decel="50000" fill="hold">
                                          <p:stCondLst>
                                            <p:cond delay="0"/>
                                          </p:stCondLst>
                                        </p:cTn>
                                        <p:tgtEl>
                                          <p:spTgt spid="268"/>
                                        </p:tgtEl>
                                        <p:attrNameLst>
                                          <p:attrName>ppt_x</p:attrName>
                                          <p:attrName>ppt_y</p:attrName>
                                        </p:attrNameLst>
                                      </p:cBhvr>
                                      <p:rCtr x="0" y="0"/>
                                    </p:animMotion>
                                    <p:animEffect transition="in" filter="fade">
                                      <p:cBhvr>
                                        <p:cTn id="28" dur="250"/>
                                        <p:tgtEl>
                                          <p:spTgt spid="268"/>
                                        </p:tgtEl>
                                      </p:cBhvr>
                                    </p:animEffect>
                                  </p:childTnLst>
                                </p:cTn>
                              </p:par>
                              <p:par>
                                <p:cTn id="29" presetID="53" presetClass="entr" presetSubtype="16" fill="hold" nodeType="withEffect">
                                  <p:stCondLst>
                                    <p:cond delay="300"/>
                                  </p:stCondLst>
                                  <p:childTnLst>
                                    <p:set>
                                      <p:cBhvr>
                                        <p:cTn id="30" dur="1" fill="hold">
                                          <p:stCondLst>
                                            <p:cond delay="0"/>
                                          </p:stCondLst>
                                        </p:cTn>
                                        <p:tgtEl>
                                          <p:spTgt spid="244"/>
                                        </p:tgtEl>
                                        <p:attrNameLst>
                                          <p:attrName>style.visibility</p:attrName>
                                        </p:attrNameLst>
                                      </p:cBhvr>
                                      <p:to>
                                        <p:strVal val="visible"/>
                                      </p:to>
                                    </p:set>
                                    <p:anim calcmode="lin" valueType="num">
                                      <p:cBhvr>
                                        <p:cTn id="31" dur="500" fill="hold"/>
                                        <p:tgtEl>
                                          <p:spTgt spid="244"/>
                                        </p:tgtEl>
                                        <p:attrNameLst>
                                          <p:attrName>ppt_w</p:attrName>
                                        </p:attrNameLst>
                                      </p:cBhvr>
                                      <p:tavLst>
                                        <p:tav tm="0">
                                          <p:val>
                                            <p:fltVal val="0"/>
                                          </p:val>
                                        </p:tav>
                                        <p:tav tm="100000">
                                          <p:val>
                                            <p:strVal val="#ppt_w"/>
                                          </p:val>
                                        </p:tav>
                                      </p:tavLst>
                                    </p:anim>
                                    <p:anim calcmode="lin" valueType="num">
                                      <p:cBhvr>
                                        <p:cTn id="32" dur="500" fill="hold"/>
                                        <p:tgtEl>
                                          <p:spTgt spid="244"/>
                                        </p:tgtEl>
                                        <p:attrNameLst>
                                          <p:attrName>ppt_h</p:attrName>
                                        </p:attrNameLst>
                                      </p:cBhvr>
                                      <p:tavLst>
                                        <p:tav tm="0">
                                          <p:val>
                                            <p:fltVal val="0"/>
                                          </p:val>
                                        </p:tav>
                                        <p:tav tm="100000">
                                          <p:val>
                                            <p:strVal val="#ppt_h"/>
                                          </p:val>
                                        </p:tav>
                                      </p:tavLst>
                                    </p:anim>
                                    <p:animEffect transition="in" filter="fade">
                                      <p:cBhvr>
                                        <p:cTn id="33" dur="500"/>
                                        <p:tgtEl>
                                          <p:spTgt spid="244"/>
                                        </p:tgtEl>
                                      </p:cBhvr>
                                    </p:animEffect>
                                  </p:childTnLst>
                                </p:cTn>
                              </p:par>
                              <p:par>
                                <p:cTn id="34" presetID="1" presetClass="entr" presetSubtype="0" fill="hold" nodeType="withEffect">
                                  <p:stCondLst>
                                    <p:cond delay="800"/>
                                  </p:stCondLst>
                                  <p:childTnLst>
                                    <p:set>
                                      <p:cBhvr>
                                        <p:cTn id="35" dur="1" fill="hold">
                                          <p:stCondLst>
                                            <p:cond delay="749"/>
                                          </p:stCondLst>
                                        </p:cTn>
                                        <p:tgtEl>
                                          <p:spTgt spid="248"/>
                                        </p:tgtEl>
                                        <p:attrNameLst>
                                          <p:attrName>style.visibility</p:attrName>
                                        </p:attrNameLst>
                                      </p:cBhvr>
                                      <p:to>
                                        <p:strVal val="visible"/>
                                      </p:to>
                                    </p:set>
                                  </p:childTnLst>
                                </p:cTn>
                              </p:par>
                              <p:par>
                                <p:cTn id="36" presetID="0" presetClass="path" presetSubtype="0" decel="100000" fill="hold" nodeType="withEffect">
                                  <p:stCondLst>
                                    <p:cond delay="800"/>
                                  </p:stCondLst>
                                  <p:childTnLst>
                                    <p:animMotion origin="layout" path="M 0.3632 -0.02223 C 0.32917 -0.01266 0.27344 -0.00216 0.17066 0.00833 C 0.09184 0.02067 0.01841 0.0037 -3.05556E-6 -0.00062 " pathEditMode="relative" rAng="0" ptsTypes="AAA">
                                      <p:cBhvr>
                                        <p:cTn id="37" dur="750" fill="hold"/>
                                        <p:tgtEl>
                                          <p:spTgt spid="248"/>
                                        </p:tgtEl>
                                        <p:attrNameLst>
                                          <p:attrName>ppt_x</p:attrName>
                                          <p:attrName>ppt_y</p:attrName>
                                        </p:attrNameLst>
                                      </p:cBhvr>
                                      <p:rCtr x="-18160" y="1728"/>
                                    </p:animMotion>
                                  </p:childTnLst>
                                </p:cTn>
                              </p:par>
                              <p:par>
                                <p:cTn id="38" presetID="1" presetClass="entr" presetSubtype="0" fill="hold" nodeType="withEffect">
                                  <p:stCondLst>
                                    <p:cond delay="1000"/>
                                  </p:stCondLst>
                                  <p:childTnLst>
                                    <p:set>
                                      <p:cBhvr>
                                        <p:cTn id="39" dur="1" fill="hold">
                                          <p:stCondLst>
                                            <p:cond delay="749"/>
                                          </p:stCondLst>
                                        </p:cTn>
                                        <p:tgtEl>
                                          <p:spTgt spid="249"/>
                                        </p:tgtEl>
                                        <p:attrNameLst>
                                          <p:attrName>style.visibility</p:attrName>
                                        </p:attrNameLst>
                                      </p:cBhvr>
                                      <p:to>
                                        <p:strVal val="visible"/>
                                      </p:to>
                                    </p:set>
                                  </p:childTnLst>
                                </p:cTn>
                              </p:par>
                              <p:par>
                                <p:cTn id="40" presetID="0" presetClass="path" presetSubtype="0" accel="50000" decel="50000" fill="hold" nodeType="withEffect">
                                  <p:stCondLst>
                                    <p:cond delay="1000"/>
                                  </p:stCondLst>
                                  <p:childTnLst>
                                    <p:animMotion origin="layout" path="M -0.38056 0.1429 C -0.30399 0.12716 -0.22656 0.10154 -0.13385 0.06327 C -0.06563 0.03703 -0.04184 0.02098 8.33333E-7 3.58025E-6 " pathEditMode="relative" rAng="0" ptsTypes="AAA">
                                      <p:cBhvr>
                                        <p:cTn id="41" dur="750" fill="hold"/>
                                        <p:tgtEl>
                                          <p:spTgt spid="249"/>
                                        </p:tgtEl>
                                        <p:attrNameLst>
                                          <p:attrName>ppt_x</p:attrName>
                                          <p:attrName>ppt_y</p:attrName>
                                        </p:attrNameLst>
                                      </p:cBhvr>
                                      <p:rCtr x="19028" y="-7160"/>
                                    </p:animMotion>
                                  </p:childTnLst>
                                </p:cTn>
                              </p:par>
                              <p:par>
                                <p:cTn id="42" presetID="53" presetClass="entr" presetSubtype="16" fill="hold" nodeType="withEffect">
                                  <p:stCondLst>
                                    <p:cond delay="85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nodeType="withEffect">
                                  <p:stCondLst>
                                    <p:cond delay="13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26132" y="1760364"/>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ln>
          <a:effectLst>
            <a:glow>
              <a:srgbClr val="00B0F0"/>
            </a:glow>
          </a:effectLst>
        </p:spPr>
        <p:txBody>
          <a:bodyPr vert="horz" wrap="square" lIns="91440" tIns="45720" rIns="91440" bIns="45720" numCol="1" anchor="t" anchorCtr="0" compatLnSpc="1"/>
          <a:lstStyle/>
          <a:p>
            <a:endParaRPr lang="zh-CN" altLang="en-US"/>
          </a:p>
        </p:txBody>
      </p:sp>
      <p:sp>
        <p:nvSpPr>
          <p:cNvPr id="3" name="TextBox 2"/>
          <p:cNvSpPr txBox="1"/>
          <p:nvPr/>
        </p:nvSpPr>
        <p:spPr>
          <a:xfrm>
            <a:off x="377175" y="2181240"/>
            <a:ext cx="117771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b="1" dirty="0">
                <a:latin typeface="Times New Roman" panose="02020603050405020304" pitchFamily="18" charset="0"/>
                <a:cs typeface="Times New Roman" panose="02020603050405020304" pitchFamily="18" charset="0"/>
              </a:rPr>
              <a:t>Overall</a:t>
            </a:r>
            <a:endParaRPr lang="en-US" altLang="zh-CN" sz="1600" b="1" dirty="0">
              <a:latin typeface="Times New Roman" panose="02020603050405020304" pitchFamily="18" charset="0"/>
              <a:cs typeface="Times New Roman" panose="02020603050405020304" pitchFamily="18" charset="0"/>
            </a:endParaRPr>
          </a:p>
          <a:p>
            <a:pPr algn="ctr"/>
            <a:r>
              <a:rPr lang="en-US" altLang="zh-CN" sz="1600" b="1" dirty="0">
                <a:latin typeface="Times New Roman" panose="02020603050405020304" pitchFamily="18" charset="0"/>
                <a:cs typeface="Times New Roman" panose="02020603050405020304" pitchFamily="18" charset="0"/>
              </a:rPr>
              <a:t>Visualization</a:t>
            </a:r>
            <a:endParaRPr lang="zh-CN" altLang="en-US" sz="1600" b="1" dirty="0">
              <a:latin typeface="Times New Roman" panose="02020603050405020304" pitchFamily="18" charset="0"/>
              <a:cs typeface="Times New Roman" panose="02020603050405020304" pitchFamily="18" charset="0"/>
            </a:endParaRPr>
          </a:p>
        </p:txBody>
      </p:sp>
      <p:sp>
        <p:nvSpPr>
          <p:cNvPr id="5" name="Freeform 5"/>
          <p:cNvSpPr/>
          <p:nvPr/>
        </p:nvSpPr>
        <p:spPr bwMode="auto">
          <a:xfrm>
            <a:off x="1793093" y="873323"/>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lstStyle/>
          <a:p>
            <a:endParaRPr lang="zh-CN" altLang="en-US"/>
          </a:p>
        </p:txBody>
      </p:sp>
      <p:graphicFrame>
        <p:nvGraphicFramePr>
          <p:cNvPr id="21" name="图表 20"/>
          <p:cNvGraphicFramePr/>
          <p:nvPr/>
        </p:nvGraphicFramePr>
        <p:xfrm>
          <a:off x="1059396" y="1302159"/>
          <a:ext cx="4142269" cy="2539182"/>
        </p:xfrm>
        <a:graphic>
          <a:graphicData uri="http://schemas.openxmlformats.org/drawingml/2006/chart">
            <c:chart xmlns:c="http://schemas.openxmlformats.org/drawingml/2006/chart" xmlns:r="http://schemas.openxmlformats.org/officeDocument/2006/relationships" r:id="rId1"/>
          </a:graphicData>
        </a:graphic>
      </p:graphicFrame>
      <p:sp>
        <p:nvSpPr>
          <p:cNvPr id="22" name="文本框 21"/>
          <p:cNvSpPr txBox="1"/>
          <p:nvPr/>
        </p:nvSpPr>
        <p:spPr>
          <a:xfrm>
            <a:off x="3887252" y="2073518"/>
            <a:ext cx="906183"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a:t>
            </a:r>
            <a:endParaRPr lang="en-US" altLang="zh-CN"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图表 7"/>
          <p:cNvGraphicFramePr/>
          <p:nvPr/>
        </p:nvGraphicFramePr>
        <p:xfrm>
          <a:off x="4340344" y="570871"/>
          <a:ext cx="4165669" cy="40017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ppt_w</p:attrName>
                                        </p:attrNameLst>
                                      </p:cBhvr>
                                      <p:tavLst>
                                        <p:tav tm="0" fmla="#ppt_w*sin(2.5*pi*$)">
                                          <p:val>
                                            <p:fltVal val="0"/>
                                          </p:val>
                                        </p:tav>
                                        <p:tav tm="100000">
                                          <p:val>
                                            <p:fltVal val="1"/>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anim calcmode="lin" valueType="num">
                                      <p:cBhvr>
                                        <p:cTn id="23" dur="750" fill="hold"/>
                                        <p:tgtEl>
                                          <p:spTgt spid="21"/>
                                        </p:tgtEl>
                                        <p:attrNameLst>
                                          <p:attrName>ppt_x</p:attrName>
                                        </p:attrNameLst>
                                      </p:cBhvr>
                                      <p:tavLst>
                                        <p:tav tm="0">
                                          <p:val>
                                            <p:strVal val="#ppt_x"/>
                                          </p:val>
                                        </p:tav>
                                        <p:tav tm="100000">
                                          <p:val>
                                            <p:strVal val="#ppt_x"/>
                                          </p:val>
                                        </p:tav>
                                      </p:tavLst>
                                    </p:anim>
                                    <p:anim calcmode="lin" valueType="num">
                                      <p:cBhvr>
                                        <p:cTn id="24" dur="75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0" presetClass="entr" presetSubtype="0" fill="hold" grpId="0" nodeType="afterEffect">
                                  <p:stCondLst>
                                    <p:cond delay="0"/>
                                  </p:stCondLst>
                                  <p:iterate type="wd">
                                    <p:tmPct val="0"/>
                                  </p:iterate>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Graphic spid="21" grpId="0">
        <p:bldAsOne/>
      </p:bldGraphic>
      <p:bldP spid="22" grpId="0"/>
      <p:bldGraphic spid="8"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5.png"/></Relationships>
</file>

<file path=ppt/theme/_rels/theme2.xml.rels><?xml version="1.0" encoding="UTF-8" standalone="yes"?>
<Relationships xmlns="http://schemas.openxmlformats.org/package/2006/relationships"><Relationship Id="rId1" Type="http://schemas.openxmlformats.org/officeDocument/2006/relationships/image" Target="../media/image5.png"/></Relationships>
</file>

<file path=ppt/theme/theme1.xml><?xml version="1.0" encoding="utf-8"?>
<a:theme xmlns:a="http://schemas.openxmlformats.org/drawingml/2006/main" name="第一PPT，www.1ppt.com">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5050</Words>
  <Application>WPS 演示</Application>
  <PresentationFormat>全屏显示(16:9)</PresentationFormat>
  <Paragraphs>239</Paragraphs>
  <Slides>23</Slides>
  <Notes>22</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23</vt:i4>
      </vt:variant>
    </vt:vector>
  </HeadingPairs>
  <TitlesOfParts>
    <vt:vector size="47" baseType="lpstr">
      <vt:lpstr>Arial</vt:lpstr>
      <vt:lpstr>宋体</vt:lpstr>
      <vt:lpstr>Wingdings</vt:lpstr>
      <vt:lpstr>Helvetica Light</vt:lpstr>
      <vt:lpstr>Arial</vt:lpstr>
      <vt:lpstr>Helvetica Neue</vt:lpstr>
      <vt:lpstr>Impact</vt:lpstr>
      <vt:lpstr>헤드라인A</vt:lpstr>
      <vt:lpstr>Segoe Print</vt:lpstr>
      <vt:lpstr>微软雅黑</vt:lpstr>
      <vt:lpstr>Times New Roman</vt:lpstr>
      <vt:lpstr>Calibri</vt:lpstr>
      <vt:lpstr>方正兰亭中粗黑_GBK</vt:lpstr>
      <vt:lpstr>黑体</vt:lpstr>
      <vt:lpstr>华文黑体</vt:lpstr>
      <vt:lpstr>Helvetica</vt:lpstr>
      <vt:lpstr>Arial Unicode MS</vt:lpstr>
      <vt:lpstr>方正兰亭黑_GBK</vt:lpstr>
      <vt:lpstr>方正正纤黑简体</vt:lpstr>
      <vt:lpstr>Open Sans</vt:lpstr>
      <vt:lpstr>Open Sans</vt:lpstr>
      <vt:lpstr>Calibri</vt:lpstr>
      <vt:lpstr>Agency FB</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 EDC</cp:lastModifiedBy>
  <cp:revision>596</cp:revision>
  <dcterms:created xsi:type="dcterms:W3CDTF">2016-05-11T06:37:00Z</dcterms:created>
  <dcterms:modified xsi:type="dcterms:W3CDTF">2020-04-17T21:58:34Z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