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9" r:id="rId3"/>
    <p:sldId id="287" r:id="rId4"/>
    <p:sldId id="288" r:id="rId5"/>
    <p:sldId id="285" r:id="rId6"/>
    <p:sldId id="260" r:id="rId7"/>
    <p:sldId id="261" r:id="rId8"/>
    <p:sldId id="286" r:id="rId9"/>
    <p:sldId id="290" r:id="rId10"/>
    <p:sldId id="262" r:id="rId11"/>
    <p:sldId id="289" r:id="rId12"/>
    <p:sldId id="263" r:id="rId13"/>
  </p:sldIdLst>
  <p:sldSz cx="9144000" cy="5143500" type="screen16x9"/>
  <p:notesSz cx="6858000" cy="9144000"/>
  <p:embeddedFontLst>
    <p:embeddedFont>
      <p:font typeface="Oswald" panose="020B0604020202020204" charset="0"/>
      <p:regular r:id="rId15"/>
      <p:bold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7B89A7-15CA-4A74-BD57-A5E4ADDC0786}">
  <a:tblStyle styleId="{657B89A7-15CA-4A74-BD57-A5E4ADDC07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2.deloitte.com/mx/es/pages/dnoticias/articles/mundo-interconectado-con-tecnologia.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701749" y="3405955"/>
            <a:ext cx="7371058"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Isolation: </a:t>
            </a:r>
            <a:br>
              <a:rPr lang="en-US" dirty="0"/>
            </a:br>
            <a:r>
              <a:rPr lang="en-US" dirty="0"/>
              <a:t>Big problem, big impact.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202019" y="2345342"/>
            <a:ext cx="894198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t>Software solution?</a:t>
            </a:r>
            <a:endParaRPr sz="80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B3966-7B48-46B9-80C1-9D1304A8A0E4}"/>
              </a:ext>
            </a:extLst>
          </p:cNvPr>
          <p:cNvSpPr>
            <a:spLocks noGrp="1"/>
          </p:cNvSpPr>
          <p:nvPr>
            <p:ph type="title"/>
          </p:nvPr>
        </p:nvSpPr>
        <p:spPr>
          <a:xfrm>
            <a:off x="1073700" y="0"/>
            <a:ext cx="6996600" cy="715800"/>
          </a:xfrm>
        </p:spPr>
        <p:txBody>
          <a:bodyPr/>
          <a:lstStyle/>
          <a:p>
            <a:r>
              <a:rPr lang="en-US" dirty="0"/>
              <a:t>Pioneer solutions in the theme (IOT UK)</a:t>
            </a:r>
            <a:endParaRPr lang="es-MX" dirty="0"/>
          </a:p>
        </p:txBody>
      </p:sp>
      <p:sp>
        <p:nvSpPr>
          <p:cNvPr id="4" name="Marcador de número de diapositiva 3">
            <a:extLst>
              <a:ext uri="{FF2B5EF4-FFF2-40B4-BE49-F238E27FC236}">
                <a16:creationId xmlns:a16="http://schemas.microsoft.com/office/drawing/2014/main" id="{04ABE8B3-B7FA-421D-9213-ACEE978C05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11</a:t>
            </a:fld>
            <a:endParaRPr lang="es-MX"/>
          </a:p>
        </p:txBody>
      </p:sp>
      <p:pic>
        <p:nvPicPr>
          <p:cNvPr id="9" name="Imagen 8">
            <a:extLst>
              <a:ext uri="{FF2B5EF4-FFF2-40B4-BE49-F238E27FC236}">
                <a16:creationId xmlns:a16="http://schemas.microsoft.com/office/drawing/2014/main" id="{056D58F7-6C88-4DE6-89C1-7B8C70EC8FA5}"/>
              </a:ext>
            </a:extLst>
          </p:cNvPr>
          <p:cNvPicPr>
            <a:picLocks noChangeAspect="1"/>
          </p:cNvPicPr>
          <p:nvPr/>
        </p:nvPicPr>
        <p:blipFill>
          <a:blip r:embed="rId2"/>
          <a:stretch>
            <a:fillRect/>
          </a:stretch>
        </p:blipFill>
        <p:spPr>
          <a:xfrm>
            <a:off x="2652413" y="618018"/>
            <a:ext cx="3533775" cy="1447800"/>
          </a:xfrm>
          <a:prstGeom prst="rect">
            <a:avLst/>
          </a:prstGeom>
        </p:spPr>
      </p:pic>
      <p:pic>
        <p:nvPicPr>
          <p:cNvPr id="10" name="Imagen 9">
            <a:extLst>
              <a:ext uri="{FF2B5EF4-FFF2-40B4-BE49-F238E27FC236}">
                <a16:creationId xmlns:a16="http://schemas.microsoft.com/office/drawing/2014/main" id="{1A1E1FDE-DADA-4FE2-86B8-24F4A805B81A}"/>
              </a:ext>
            </a:extLst>
          </p:cNvPr>
          <p:cNvPicPr>
            <a:picLocks noChangeAspect="1"/>
          </p:cNvPicPr>
          <p:nvPr/>
        </p:nvPicPr>
        <p:blipFill>
          <a:blip r:embed="rId3"/>
          <a:stretch>
            <a:fillRect/>
          </a:stretch>
        </p:blipFill>
        <p:spPr>
          <a:xfrm>
            <a:off x="137004" y="715482"/>
            <a:ext cx="2515409" cy="3352800"/>
          </a:xfrm>
          <a:prstGeom prst="rect">
            <a:avLst/>
          </a:prstGeom>
        </p:spPr>
      </p:pic>
      <p:pic>
        <p:nvPicPr>
          <p:cNvPr id="11" name="Imagen 10">
            <a:extLst>
              <a:ext uri="{FF2B5EF4-FFF2-40B4-BE49-F238E27FC236}">
                <a16:creationId xmlns:a16="http://schemas.microsoft.com/office/drawing/2014/main" id="{8148A576-F9F6-4B6C-9452-2545D72F5531}"/>
              </a:ext>
            </a:extLst>
          </p:cNvPr>
          <p:cNvPicPr>
            <a:picLocks noChangeAspect="1"/>
          </p:cNvPicPr>
          <p:nvPr/>
        </p:nvPicPr>
        <p:blipFill>
          <a:blip r:embed="rId4"/>
          <a:stretch>
            <a:fillRect/>
          </a:stretch>
        </p:blipFill>
        <p:spPr>
          <a:xfrm>
            <a:off x="2652412" y="2065818"/>
            <a:ext cx="3533775" cy="2133600"/>
          </a:xfrm>
          <a:prstGeom prst="rect">
            <a:avLst/>
          </a:prstGeom>
        </p:spPr>
      </p:pic>
      <p:pic>
        <p:nvPicPr>
          <p:cNvPr id="12" name="Imagen 11">
            <a:extLst>
              <a:ext uri="{FF2B5EF4-FFF2-40B4-BE49-F238E27FC236}">
                <a16:creationId xmlns:a16="http://schemas.microsoft.com/office/drawing/2014/main" id="{A9ADE6BB-491D-4E85-B628-12830D7E888E}"/>
              </a:ext>
            </a:extLst>
          </p:cNvPr>
          <p:cNvPicPr>
            <a:picLocks noChangeAspect="1"/>
          </p:cNvPicPr>
          <p:nvPr/>
        </p:nvPicPr>
        <p:blipFill>
          <a:blip r:embed="rId5"/>
          <a:stretch>
            <a:fillRect/>
          </a:stretch>
        </p:blipFill>
        <p:spPr>
          <a:xfrm>
            <a:off x="6138563" y="618018"/>
            <a:ext cx="2945551" cy="2619375"/>
          </a:xfrm>
          <a:prstGeom prst="rect">
            <a:avLst/>
          </a:prstGeom>
        </p:spPr>
      </p:pic>
    </p:spTree>
    <p:extLst>
      <p:ext uri="{BB962C8B-B14F-4D97-AF65-F5344CB8AC3E}">
        <p14:creationId xmlns:p14="http://schemas.microsoft.com/office/powerpoint/2010/main" val="115370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lvl="0"/>
            <a:r>
              <a:rPr lang="en-US" dirty="0"/>
              <a:t>Resources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Marcador de texto 2">
            <a:extLst>
              <a:ext uri="{FF2B5EF4-FFF2-40B4-BE49-F238E27FC236}">
                <a16:creationId xmlns:a16="http://schemas.microsoft.com/office/drawing/2014/main" id="{3976E1BA-A5C0-4FE9-8BD3-DE11CAF47520}"/>
              </a:ext>
            </a:extLst>
          </p:cNvPr>
          <p:cNvSpPr>
            <a:spLocks noGrp="1"/>
          </p:cNvSpPr>
          <p:nvPr>
            <p:ph type="body" idx="1"/>
          </p:nvPr>
        </p:nvSpPr>
        <p:spPr>
          <a:xfrm>
            <a:off x="1044005" y="1552950"/>
            <a:ext cx="7512770" cy="2665800"/>
          </a:xfrm>
        </p:spPr>
        <p:txBody>
          <a:bodyPr/>
          <a:lstStyle/>
          <a:p>
            <a:r>
              <a:rPr lang="es-MX" dirty="0" err="1"/>
              <a:t>Deloite’s</a:t>
            </a:r>
            <a:r>
              <a:rPr lang="es-MX" dirty="0"/>
              <a:t> </a:t>
            </a:r>
            <a:r>
              <a:rPr lang="es-MX" dirty="0" err="1"/>
              <a:t>article</a:t>
            </a:r>
            <a:r>
              <a:rPr lang="es-MX" dirty="0"/>
              <a:t>: </a:t>
            </a:r>
            <a:r>
              <a:rPr lang="es-MX" dirty="0">
                <a:hlinkClick r:id="rId3"/>
              </a:rPr>
              <a:t>https://www2.deloitte.com/mx/es/pages/dnoticias/articles/mundo-interconectado-con-tecnologia.html</a:t>
            </a:r>
            <a:endParaRPr lang="es-MX" dirty="0"/>
          </a:p>
          <a:p>
            <a:r>
              <a:rPr lang="en-US" i="1" dirty="0"/>
              <a:t>American Journal of Educational Research</a:t>
            </a:r>
            <a:r>
              <a:rPr lang="en-US" dirty="0"/>
              <a:t>. </a:t>
            </a:r>
            <a:r>
              <a:rPr lang="en-US" b="1" dirty="0"/>
              <a:t>2018</a:t>
            </a:r>
            <a:r>
              <a:rPr lang="en-US" dirty="0"/>
              <a:t>, 6(4), 361-364. DOI: 10.12691/education-6-4-10</a:t>
            </a:r>
          </a:p>
          <a:p>
            <a:r>
              <a:rPr lang="en-US" dirty="0"/>
              <a:t>Internet of Thing United Kingdom: SOCIAL ISOLATION AND LONELINESS IN THE UK, With a focus on the use of technology to tackle these conditions</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Problem delimitation</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 small part of a big problem</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1</a:t>
            </a:r>
            <a:endParaRPr sz="1200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7BE3F-D968-43C7-81D6-A2504243A579}"/>
              </a:ext>
            </a:extLst>
          </p:cNvPr>
          <p:cNvSpPr>
            <a:spLocks noGrp="1"/>
          </p:cNvSpPr>
          <p:nvPr>
            <p:ph type="title"/>
          </p:nvPr>
        </p:nvSpPr>
        <p:spPr/>
        <p:txBody>
          <a:bodyPr/>
          <a:lstStyle/>
          <a:p>
            <a:r>
              <a:rPr lang="en-US" sz="4400" dirty="0"/>
              <a:t>Why isolation</a:t>
            </a:r>
            <a:r>
              <a:rPr lang="es-MX" sz="4400" dirty="0"/>
              <a:t>?</a:t>
            </a:r>
          </a:p>
        </p:txBody>
      </p:sp>
      <p:sp>
        <p:nvSpPr>
          <p:cNvPr id="3" name="Marcador de texto 2">
            <a:extLst>
              <a:ext uri="{FF2B5EF4-FFF2-40B4-BE49-F238E27FC236}">
                <a16:creationId xmlns:a16="http://schemas.microsoft.com/office/drawing/2014/main" id="{DCE8DDC6-8E8E-4666-9C5B-71736AA6444E}"/>
              </a:ext>
            </a:extLst>
          </p:cNvPr>
          <p:cNvSpPr>
            <a:spLocks noGrp="1"/>
          </p:cNvSpPr>
          <p:nvPr>
            <p:ph type="body" idx="1"/>
          </p:nvPr>
        </p:nvSpPr>
        <p:spPr>
          <a:xfrm>
            <a:off x="1224706" y="1508277"/>
            <a:ext cx="6996600" cy="1922100"/>
          </a:xfrm>
        </p:spPr>
        <p:txBody>
          <a:bodyPr/>
          <a:lstStyle/>
          <a:p>
            <a:r>
              <a:rPr lang="en-US" dirty="0"/>
              <a:t>At first we wanted to work on a solution for the biggest problems that affect the society of Yucatan such as Alcoholism, Obesity and cardio-vascular diseases, but, being these, problems of great complexity, we decided to work on one of the main causes of these problems : the isolation.</a:t>
            </a:r>
            <a:endParaRPr lang="es-MX" dirty="0"/>
          </a:p>
        </p:txBody>
      </p:sp>
      <p:sp>
        <p:nvSpPr>
          <p:cNvPr id="4" name="Marcador de número de diapositiva 3">
            <a:extLst>
              <a:ext uri="{FF2B5EF4-FFF2-40B4-BE49-F238E27FC236}">
                <a16:creationId xmlns:a16="http://schemas.microsoft.com/office/drawing/2014/main" id="{3FCE24DD-BF08-43E9-B512-61EB7548D5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Tree>
    <p:extLst>
      <p:ext uri="{BB962C8B-B14F-4D97-AF65-F5344CB8AC3E}">
        <p14:creationId xmlns:p14="http://schemas.microsoft.com/office/powerpoint/2010/main" val="181272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631B2-1F3A-4A94-BB8E-7B6F1F5518DC}"/>
              </a:ext>
            </a:extLst>
          </p:cNvPr>
          <p:cNvSpPr>
            <a:spLocks noGrp="1"/>
          </p:cNvSpPr>
          <p:nvPr>
            <p:ph type="title"/>
          </p:nvPr>
        </p:nvSpPr>
        <p:spPr/>
        <p:txBody>
          <a:bodyPr/>
          <a:lstStyle/>
          <a:p>
            <a:r>
              <a:rPr lang="es-MX" sz="4000" dirty="0"/>
              <a:t>Big </a:t>
            </a:r>
            <a:r>
              <a:rPr lang="es-MX" sz="4000" dirty="0" err="1"/>
              <a:t>problems</a:t>
            </a:r>
            <a:endParaRPr lang="es-MX" sz="4000" dirty="0"/>
          </a:p>
        </p:txBody>
      </p:sp>
      <p:sp>
        <p:nvSpPr>
          <p:cNvPr id="3" name="Marcador de texto 2">
            <a:extLst>
              <a:ext uri="{FF2B5EF4-FFF2-40B4-BE49-F238E27FC236}">
                <a16:creationId xmlns:a16="http://schemas.microsoft.com/office/drawing/2014/main" id="{2B5E1E17-4E20-4EAB-AC68-9B58ACED5103}"/>
              </a:ext>
            </a:extLst>
          </p:cNvPr>
          <p:cNvSpPr>
            <a:spLocks noGrp="1"/>
          </p:cNvSpPr>
          <p:nvPr>
            <p:ph type="body" idx="1"/>
          </p:nvPr>
        </p:nvSpPr>
        <p:spPr/>
        <p:txBody>
          <a:bodyPr/>
          <a:lstStyle/>
          <a:p>
            <a:r>
              <a:rPr lang="en-US" dirty="0"/>
              <a:t>In 2018, Yucatan recorded a record, with 226 cases of suicide. In 2019 the suicide rate is one case per day.</a:t>
            </a:r>
          </a:p>
          <a:p>
            <a:r>
              <a:rPr lang="en-US" dirty="0"/>
              <a:t>Mexico is among the 15 countries that consume more alcohol and Yucatán one of the 3 states with more diseases derived from alcoholism.</a:t>
            </a:r>
            <a:endParaRPr lang="es-MX" dirty="0"/>
          </a:p>
          <a:p>
            <a:r>
              <a:rPr lang="en-US" dirty="0"/>
              <a:t>In Mexico, 70% of Mexicans are overweight.</a:t>
            </a:r>
          </a:p>
          <a:p>
            <a:endParaRPr lang="es-MX" dirty="0"/>
          </a:p>
        </p:txBody>
      </p:sp>
      <p:sp>
        <p:nvSpPr>
          <p:cNvPr id="4" name="Marcador de número de diapositiva 3">
            <a:extLst>
              <a:ext uri="{FF2B5EF4-FFF2-40B4-BE49-F238E27FC236}">
                <a16:creationId xmlns:a16="http://schemas.microsoft.com/office/drawing/2014/main" id="{1F697F32-B5AA-44D2-83FD-7FBE67D1E0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spTree>
    <p:extLst>
      <p:ext uri="{BB962C8B-B14F-4D97-AF65-F5344CB8AC3E}">
        <p14:creationId xmlns:p14="http://schemas.microsoft.com/office/powerpoint/2010/main" val="351368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CE177C02-85AF-4D5B-A7F7-D9D631A143D9}"/>
              </a:ext>
            </a:extLst>
          </p:cNvPr>
          <p:cNvSpPr>
            <a:spLocks noGrp="1"/>
          </p:cNvSpPr>
          <p:nvPr>
            <p:ph type="body" idx="1"/>
          </p:nvPr>
        </p:nvSpPr>
        <p:spPr>
          <a:xfrm>
            <a:off x="924844" y="1242463"/>
            <a:ext cx="7028309" cy="2436401"/>
          </a:xfrm>
        </p:spPr>
        <p:txBody>
          <a:bodyPr/>
          <a:lstStyle/>
          <a:p>
            <a:pPr algn="just"/>
            <a:r>
              <a:rPr lang="en-US" sz="2400" dirty="0"/>
              <a:t>Social isolation may be recognized by the lack of mutual interaction with other peoples of the society and also determined by some situational factors like little social network, infrequent interaction and rare participation in social activities. </a:t>
            </a:r>
            <a:endParaRPr lang="es-MX" sz="2400" dirty="0"/>
          </a:p>
        </p:txBody>
      </p:sp>
      <p:sp>
        <p:nvSpPr>
          <p:cNvPr id="4" name="Marcador de número de diapositiva 3">
            <a:extLst>
              <a:ext uri="{FF2B5EF4-FFF2-40B4-BE49-F238E27FC236}">
                <a16:creationId xmlns:a16="http://schemas.microsoft.com/office/drawing/2014/main" id="{915ADBAC-BD0D-4EC0-B0CA-55C696E513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a:t>
            </a:fld>
            <a:endParaRPr lang="es-MX"/>
          </a:p>
        </p:txBody>
      </p:sp>
      <p:sp>
        <p:nvSpPr>
          <p:cNvPr id="7" name="Título 1">
            <a:extLst>
              <a:ext uri="{FF2B5EF4-FFF2-40B4-BE49-F238E27FC236}">
                <a16:creationId xmlns:a16="http://schemas.microsoft.com/office/drawing/2014/main" id="{332F896F-ED0B-4960-AC8D-5C628D012A96}"/>
              </a:ext>
            </a:extLst>
          </p:cNvPr>
          <p:cNvSpPr>
            <a:spLocks noGrp="1"/>
          </p:cNvSpPr>
          <p:nvPr>
            <p:ph type="title"/>
          </p:nvPr>
        </p:nvSpPr>
        <p:spPr>
          <a:xfrm>
            <a:off x="1073700" y="526663"/>
            <a:ext cx="6996600" cy="715800"/>
          </a:xfrm>
        </p:spPr>
        <p:txBody>
          <a:bodyPr/>
          <a:lstStyle/>
          <a:p>
            <a:r>
              <a:rPr lang="en-US" sz="4400" dirty="0"/>
              <a:t>What is isolation</a:t>
            </a:r>
            <a:r>
              <a:rPr lang="es-MX" sz="4400" dirty="0"/>
              <a:t>?</a:t>
            </a:r>
          </a:p>
        </p:txBody>
      </p:sp>
    </p:spTree>
    <p:extLst>
      <p:ext uri="{BB962C8B-B14F-4D97-AF65-F5344CB8AC3E}">
        <p14:creationId xmlns:p14="http://schemas.microsoft.com/office/powerpoint/2010/main" val="207518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t>A person is a person through other persons; you can’t be human in isolation; you are human only in relationships. – Desmond Tutu</a:t>
            </a:r>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3700" y="325781"/>
            <a:ext cx="6996600" cy="715800"/>
          </a:xfrm>
          <a:prstGeom prst="rect">
            <a:avLst/>
          </a:prstGeom>
        </p:spPr>
        <p:txBody>
          <a:bodyPr spcFirstLastPara="1" wrap="square" lIns="91425" tIns="91425" rIns="91425" bIns="91425" anchor="b" anchorCtr="0">
            <a:noAutofit/>
          </a:bodyPr>
          <a:lstStyle/>
          <a:p>
            <a:pPr lvl="0"/>
            <a:r>
              <a:rPr lang="en" dirty="0"/>
              <a:t>Isolation as a </a:t>
            </a:r>
            <a:r>
              <a:rPr lang="es-MX" dirty="0">
                <a:solidFill>
                  <a:srgbClr val="3C78D8"/>
                </a:solidFill>
              </a:rPr>
              <a:t>CURRENT </a:t>
            </a:r>
            <a:r>
              <a:rPr lang="en-US" dirty="0"/>
              <a:t>problem</a:t>
            </a:r>
            <a:endParaRPr lang="en-US" dirty="0">
              <a:solidFill>
                <a:srgbClr val="3C78D8"/>
              </a:solidFill>
            </a:endParaRPr>
          </a:p>
        </p:txBody>
      </p:sp>
      <p:sp>
        <p:nvSpPr>
          <p:cNvPr id="500" name="Google Shape;500;p18"/>
          <p:cNvSpPr txBox="1">
            <a:spLocks noGrp="1"/>
          </p:cNvSpPr>
          <p:nvPr>
            <p:ph type="body" idx="1"/>
          </p:nvPr>
        </p:nvSpPr>
        <p:spPr>
          <a:xfrm>
            <a:off x="850605" y="1359422"/>
            <a:ext cx="7219695" cy="1922100"/>
          </a:xfrm>
          <a:prstGeom prst="rect">
            <a:avLst/>
          </a:prstGeom>
        </p:spPr>
        <p:txBody>
          <a:bodyPr spcFirstLastPara="1" wrap="square" lIns="91425" tIns="91425" rIns="91425" bIns="91425" anchor="t" anchorCtr="0">
            <a:noAutofit/>
          </a:bodyPr>
          <a:lstStyle/>
          <a:p>
            <a:pPr lvl="0">
              <a:spcBef>
                <a:spcPts val="0"/>
              </a:spcBef>
            </a:pPr>
            <a:r>
              <a:rPr lang="en-US" sz="2800" dirty="0"/>
              <a:t>Isolation leads to depression, psychological well being and other social and cognitive impairments.</a:t>
            </a:r>
            <a:endParaRPr sz="2800" dirty="0"/>
          </a:p>
          <a:p>
            <a:pPr marL="0" lvl="0" indent="0" algn="l" rtl="0">
              <a:spcBef>
                <a:spcPts val="600"/>
              </a:spcBef>
              <a:spcAft>
                <a:spcPts val="0"/>
              </a:spcAft>
              <a:buNone/>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59C6D-8039-471A-A543-94D004FAA7DB}"/>
              </a:ext>
            </a:extLst>
          </p:cNvPr>
          <p:cNvSpPr>
            <a:spLocks noGrp="1"/>
          </p:cNvSpPr>
          <p:nvPr>
            <p:ph type="title"/>
          </p:nvPr>
        </p:nvSpPr>
        <p:spPr/>
        <p:txBody>
          <a:bodyPr/>
          <a:lstStyle/>
          <a:p>
            <a:r>
              <a:rPr lang="en-US" dirty="0"/>
              <a:t>Internet as the main cause currently</a:t>
            </a:r>
            <a:endParaRPr lang="es-MX" dirty="0"/>
          </a:p>
        </p:txBody>
      </p:sp>
      <p:sp>
        <p:nvSpPr>
          <p:cNvPr id="3" name="Marcador de texto 2">
            <a:extLst>
              <a:ext uri="{FF2B5EF4-FFF2-40B4-BE49-F238E27FC236}">
                <a16:creationId xmlns:a16="http://schemas.microsoft.com/office/drawing/2014/main" id="{9A0A5422-0676-4498-8A24-00CFD9AA642A}"/>
              </a:ext>
            </a:extLst>
          </p:cNvPr>
          <p:cNvSpPr>
            <a:spLocks noGrp="1"/>
          </p:cNvSpPr>
          <p:nvPr>
            <p:ph type="body" idx="1"/>
          </p:nvPr>
        </p:nvSpPr>
        <p:spPr/>
        <p:txBody>
          <a:bodyPr/>
          <a:lstStyle/>
          <a:p>
            <a:r>
              <a:rPr lang="en-US" dirty="0"/>
              <a:t>The present study has investigated the effect of internet usage on social isolation of under graduate students.</a:t>
            </a:r>
          </a:p>
          <a:p>
            <a:r>
              <a:rPr lang="en-US" dirty="0"/>
              <a:t>Excessive use of Internet often affects close relationship and creates social problems. </a:t>
            </a:r>
          </a:p>
          <a:p>
            <a:r>
              <a:rPr lang="en-US" dirty="0"/>
              <a:t>Sometimes Internet addicted individual fail to communicate well in face-to-face situations </a:t>
            </a:r>
          </a:p>
          <a:p>
            <a:endParaRPr lang="es-MX" dirty="0"/>
          </a:p>
        </p:txBody>
      </p:sp>
      <p:sp>
        <p:nvSpPr>
          <p:cNvPr id="4" name="Marcador de número de diapositiva 3">
            <a:extLst>
              <a:ext uri="{FF2B5EF4-FFF2-40B4-BE49-F238E27FC236}">
                <a16:creationId xmlns:a16="http://schemas.microsoft.com/office/drawing/2014/main" id="{120E325F-C0FF-44B5-BDEE-B14A13EDC5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8</a:t>
            </a:fld>
            <a:endParaRPr lang="es-MX"/>
          </a:p>
        </p:txBody>
      </p:sp>
    </p:spTree>
    <p:extLst>
      <p:ext uri="{BB962C8B-B14F-4D97-AF65-F5344CB8AC3E}">
        <p14:creationId xmlns:p14="http://schemas.microsoft.com/office/powerpoint/2010/main" val="292283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71CDD64-6056-4C95-89C2-9140EFD0959E}"/>
              </a:ext>
            </a:extLst>
          </p:cNvPr>
          <p:cNvSpPr>
            <a:spLocks noGrp="1"/>
          </p:cNvSpPr>
          <p:nvPr>
            <p:ph type="body" idx="1"/>
          </p:nvPr>
        </p:nvSpPr>
        <p:spPr>
          <a:xfrm>
            <a:off x="1413624" y="2161800"/>
            <a:ext cx="6104100" cy="819900"/>
          </a:xfrm>
        </p:spPr>
        <p:txBody>
          <a:bodyPr/>
          <a:lstStyle/>
          <a:p>
            <a:r>
              <a:rPr lang="en-US" dirty="0"/>
              <a:t>In an interconnected world, people feel more and more alone.</a:t>
            </a:r>
          </a:p>
          <a:p>
            <a:r>
              <a:rPr lang="en-US" dirty="0"/>
              <a:t>Social isolation is killing us.</a:t>
            </a:r>
          </a:p>
          <a:p>
            <a:endParaRPr lang="en-US" dirty="0"/>
          </a:p>
          <a:p>
            <a:pPr marL="38100" indent="0">
              <a:buNone/>
            </a:pPr>
            <a:r>
              <a:rPr lang="en-US" dirty="0"/>
              <a:t>- Deloitte</a:t>
            </a:r>
            <a:endParaRPr lang="es-MX" dirty="0"/>
          </a:p>
        </p:txBody>
      </p:sp>
      <p:sp>
        <p:nvSpPr>
          <p:cNvPr id="3" name="Marcador de número de diapositiva 2">
            <a:extLst>
              <a:ext uri="{FF2B5EF4-FFF2-40B4-BE49-F238E27FC236}">
                <a16:creationId xmlns:a16="http://schemas.microsoft.com/office/drawing/2014/main" id="{AE571072-5982-49D8-BA19-0D26AADC6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9</a:t>
            </a:fld>
            <a:endParaRPr lang="es-MX"/>
          </a:p>
        </p:txBody>
      </p:sp>
    </p:spTree>
    <p:extLst>
      <p:ext uri="{BB962C8B-B14F-4D97-AF65-F5344CB8AC3E}">
        <p14:creationId xmlns:p14="http://schemas.microsoft.com/office/powerpoint/2010/main" val="439354037"/>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378</Words>
  <Application>Microsoft Office PowerPoint</Application>
  <PresentationFormat>Presentación en pantalla (16:9)</PresentationFormat>
  <Paragraphs>40</Paragraphs>
  <Slides>12</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Source Sans Pro</vt:lpstr>
      <vt:lpstr>Oswald</vt:lpstr>
      <vt:lpstr>Quince template</vt:lpstr>
      <vt:lpstr>Isolation:  Big problem, big impact.</vt:lpstr>
      <vt:lpstr>Problem delimitation</vt:lpstr>
      <vt:lpstr>Why isolation?</vt:lpstr>
      <vt:lpstr>Big problems</vt:lpstr>
      <vt:lpstr>What is isolation?</vt:lpstr>
      <vt:lpstr>Presentación de PowerPoint</vt:lpstr>
      <vt:lpstr>Isolation as a CURRENT problem</vt:lpstr>
      <vt:lpstr>Internet as the main cause currently</vt:lpstr>
      <vt:lpstr>Presentación de PowerPoint</vt:lpstr>
      <vt:lpstr>Software solution?</vt:lpstr>
      <vt:lpstr>Pioneer solutions in the theme (IOT UK)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Isolation:  Big problem, big impact.</dc:title>
  <cp:lastModifiedBy>Edwin Fajardo Barrera</cp:lastModifiedBy>
  <cp:revision>9</cp:revision>
  <dcterms:modified xsi:type="dcterms:W3CDTF">2019-02-07T20:45:16Z</dcterms:modified>
</cp:coreProperties>
</file>