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Yanone Kaffeesatz"/>
      <p:regular r:id="rId14"/>
      <p:bold r:id="rId15"/>
    </p:embeddedFont>
    <p:embeddedFont>
      <p:font typeface="Oswald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YanoneKaffeesatz-bold.fntdata"/><Relationship Id="rId14" Type="http://schemas.openxmlformats.org/officeDocument/2006/relationships/font" Target="fonts/YanoneKaffeesatz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Equipo 4: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Mauricio Rodriguez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Kirbey García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Jorge Canché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Edwin Fajardo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Repository: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https://github.com/EdwinFajardoBarrera/HCI-Team4-Workspace</a:t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 información de esta diapositiva se encuentra dentro del documento de métodos de inspección en el repositorio</a:t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b="1" i="0" sz="2000" u="none" cap="none" strike="noStrik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o.gl/forms/oJq54be8bcBnkMSa2" TargetMode="External"/><Relationship Id="rId4" Type="http://schemas.openxmlformats.org/officeDocument/2006/relationships/hyperlink" Target="https://github.com/EdwinFajardoBarrera/HCI-Team4-Workspace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203996" y="483096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s-MX" sz="4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s-MX" sz="440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gether.</a:t>
            </a:r>
            <a:endParaRPr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183" y="1524504"/>
            <a:ext cx="2838718" cy="255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3"/>
          <p:cNvCxnSpPr/>
          <p:nvPr/>
        </p:nvCxnSpPr>
        <p:spPr>
          <a:xfrm>
            <a:off x="3117087" y="271276"/>
            <a:ext cx="0" cy="415388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4" name="Google Shape;84;p3"/>
          <p:cNvSpPr txBox="1"/>
          <p:nvPr/>
        </p:nvSpPr>
        <p:spPr>
          <a:xfrm>
            <a:off x="3694193" y="947834"/>
            <a:ext cx="501974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4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</a:t>
            </a:r>
            <a:r>
              <a:rPr b="1" i="0" lang="es-MX" sz="44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auricio </a:t>
            </a:r>
            <a:r>
              <a:rPr b="1" i="0" lang="es-MX" sz="44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</a:t>
            </a:r>
            <a:r>
              <a:rPr b="1" i="0" lang="es-MX" sz="44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odríguez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4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</a:t>
            </a:r>
            <a:r>
              <a:rPr b="1" i="0" lang="es-MX" sz="44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dwin </a:t>
            </a:r>
            <a:r>
              <a:rPr b="1" i="0" lang="es-MX" sz="44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</a:t>
            </a:r>
            <a:r>
              <a:rPr b="1" i="0" lang="es-MX" sz="44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ajardo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4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K</a:t>
            </a:r>
            <a:r>
              <a:rPr b="1" i="0" lang="es-MX" sz="44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irbey </a:t>
            </a:r>
            <a:r>
              <a:rPr b="1" i="0" lang="es-MX" sz="44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</a:t>
            </a:r>
            <a:r>
              <a:rPr b="1" i="0" lang="es-MX" sz="44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arcía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4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</a:t>
            </a:r>
            <a:r>
              <a:rPr b="1" i="0" lang="es-MX" sz="44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orge </a:t>
            </a:r>
            <a:r>
              <a:rPr b="1" i="0" lang="es-MX" sz="44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</a:t>
            </a:r>
            <a:r>
              <a:rPr b="1" i="0" lang="es-MX" sz="44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anché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1009859" y="91289"/>
            <a:ext cx="7124282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ocumento de especificación de requisitos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75362" y="1841812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b="1" lang="es-MX" sz="28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</a:t>
            </a:r>
            <a:r>
              <a:rPr b="1" lang="es-MX" sz="2800">
                <a:latin typeface="Yanone Kaffeesatz"/>
                <a:ea typeface="Yanone Kaffeesatz"/>
                <a:cs typeface="Yanone Kaffeesatz"/>
                <a:sym typeface="Yanone Kaffeesatz"/>
              </a:rPr>
              <a:t>uentas y preferencias de usuario (5 requisitos)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b="1" lang="es-MX" sz="28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</a:t>
            </a:r>
            <a:r>
              <a:rPr b="1" lang="es-MX" sz="2800">
                <a:latin typeface="Yanone Kaffeesatz"/>
                <a:ea typeface="Yanone Kaffeesatz"/>
                <a:cs typeface="Yanone Kaffeesatz"/>
                <a:sym typeface="Yanone Kaffeesatz"/>
              </a:rPr>
              <a:t>esignación de actividades (5 requisitos)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b="1" lang="es-MX" sz="28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</a:t>
            </a:r>
            <a:r>
              <a:rPr b="1" lang="es-MX" sz="2800">
                <a:latin typeface="Yanone Kaffeesatz"/>
                <a:ea typeface="Yanone Kaffeesatz"/>
                <a:cs typeface="Yanone Kaffeesatz"/>
                <a:sym typeface="Yanone Kaffeesatz"/>
              </a:rPr>
              <a:t>istema de amistad (4 requisitos)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b="1" lang="es-MX" sz="28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</a:t>
            </a:r>
            <a:r>
              <a:rPr b="1" lang="es-MX" sz="2800">
                <a:latin typeface="Yanone Kaffeesatz"/>
                <a:ea typeface="Yanone Kaffeesatz"/>
                <a:cs typeface="Yanone Kaffeesatz"/>
                <a:sym typeface="Yanone Kaffeesatz"/>
              </a:rPr>
              <a:t>amificación y misceláneos (4 requisitos)  </a:t>
            </a:r>
            <a:endParaRPr sz="2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descr="Imagen que contiene colorido&#10;&#10;Descripción generada automáticamente"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625" y="637708"/>
            <a:ext cx="3818584" cy="36868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316523" y="1116173"/>
            <a:ext cx="54009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4</a:t>
            </a:r>
            <a:r>
              <a:rPr b="0" i="0" lang="es-MX" sz="3200" u="none" cap="none" strike="noStrik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principales familias de funcionalidades: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852637" y="19132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estricciones</a:t>
            </a:r>
            <a:endParaRPr/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260967" y="743578"/>
            <a:ext cx="6280510" cy="25723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ngreso solo a personas mayores a 18 años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ceptación de política de privacidad, gestión de información de usuarios y conducta.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ermisos de acceso a medios del dispositivo.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egistro único por Correo/Facebook.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ngresar contraseña segura (8 caracteres).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o se permite el uso de palabras altisonantes, ni agresiones verbales.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2999" y="743578"/>
            <a:ext cx="2852475" cy="28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1073700" y="215204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suarios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=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P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</a:t>
            </a:r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0" y="931004"/>
            <a:ext cx="6079253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30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3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 con disposición al aislamiento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30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3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 con indicios de aislamiento en etapas tempranas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30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3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 sin relación a la problemática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30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3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 con condición avanzada de aislamiento </a:t>
            </a:r>
            <a:endParaRPr/>
          </a:p>
        </p:txBody>
      </p:sp>
      <p:pic>
        <p:nvPicPr>
          <p:cNvPr descr="Imagen que contiene gráficos vectoriales&#10;&#10;Descripción generada automáticamente"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025" y="1265463"/>
            <a:ext cx="2612573" cy="261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1073700" y="10156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rototipos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V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41353" y="529801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21" y="101562"/>
            <a:ext cx="2795652" cy="457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9011" y="101562"/>
            <a:ext cx="2667206" cy="457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1073700" y="10156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rototipos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V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3682"/>
            <a:ext cx="4443796" cy="373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686" y="703682"/>
            <a:ext cx="2189620" cy="373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1146" y="703681"/>
            <a:ext cx="2138151" cy="373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El método de inspección elegido fue </a:t>
            </a:r>
            <a:r>
              <a:rPr b="1" lang="es-MX"/>
              <a:t>Inspección heurística</a:t>
            </a:r>
            <a:r>
              <a:rPr lang="es-MX"/>
              <a:t>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La herramienta de inspección que usaremos para la evaluación de la aplicación de dicho método de inspección será la </a:t>
            </a:r>
            <a:r>
              <a:rPr b="1" lang="es-MX"/>
              <a:t>Lista de comprobación.</a:t>
            </a:r>
            <a:endParaRPr/>
          </a:p>
        </p:txBody>
      </p:sp>
      <p:sp>
        <p:nvSpPr>
          <p:cNvPr id="128" name="Google Shape;128;p9"/>
          <p:cNvSpPr txBox="1"/>
          <p:nvPr>
            <p:ph type="title"/>
          </p:nvPr>
        </p:nvSpPr>
        <p:spPr>
          <a:xfrm>
            <a:off x="1073700" y="10156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étodos de inspección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1075850" y="1540174"/>
            <a:ext cx="6996600" cy="2648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Los participantes tiene la característica importante de querer cambiar.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Las pruebas iniciales de usabilidad tienen prioridad: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s-MX"/>
              <a:t>En la eficiencia de  asignar un perfil diseñado, recomendar y agendar los eventos cercanos.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s-MX"/>
              <a:t> La seguridad y bienestar de los usuarios.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s-MX"/>
              <a:t>Facilidad en el aprendizaje para la ubicación y navegación dentro de la aplicación.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 txBox="1"/>
          <p:nvPr>
            <p:ph type="title"/>
          </p:nvPr>
        </p:nvSpPr>
        <p:spPr>
          <a:xfrm>
            <a:off x="663529" y="0"/>
            <a:ext cx="7816941" cy="1576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resentación de pruebas iniciales de usabilidad</a:t>
            </a:r>
            <a:br>
              <a:rPr lang="es-MX" sz="4400"/>
            </a:br>
            <a:endParaRPr sz="44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191386" y="208823"/>
            <a:ext cx="2817628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31571" y="1136138"/>
            <a:ext cx="6249318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Déjanos conocer tu opinión: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https://goo.gl/forms/oJq54be8bcBnkMSa2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Conoce más de nuestro trabajo: </a:t>
            </a:r>
            <a:r>
              <a:rPr lang="es-MX" u="sng">
                <a:solidFill>
                  <a:schemeClr val="hlink"/>
                </a:solidFill>
                <a:hlinkClick r:id="rId4"/>
              </a:rPr>
              <a:t>https://github.com/EdwinFajardoBarrera/HCI-Team4-Workspace</a:t>
            </a:r>
            <a:endParaRPr/>
          </a:p>
        </p:txBody>
      </p:sp>
      <p:pic>
        <p:nvPicPr>
          <p:cNvPr descr="Imagen que contiene objeto, reloj&#10;&#10;Descripción generada automáticamente" id="141" name="Google Shape;14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0704" y="1317128"/>
            <a:ext cx="23717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