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8229600" cx="14630400"/>
  <p:notesSz cx="8229600" cy="14630400"/>
  <p:embeddedFontLst>
    <p:embeddedFont>
      <p:font typeface="Heebo"/>
      <p:regular r:id="rId33"/>
      <p:bold r:id="rId34"/>
    </p:embeddedFont>
    <p:embeddedFont>
      <p:font typeface="Arial Black"/>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Heebo-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ArialBlack-regular.fntdata"/><Relationship Id="rId12" Type="http://schemas.openxmlformats.org/officeDocument/2006/relationships/slide" Target="slides/slide8.xml"/><Relationship Id="rId34" Type="http://schemas.openxmlformats.org/officeDocument/2006/relationships/font" Target="fonts/Heebo-bold.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 name="Shape 7"/>
        <p:cNvGrpSpPr/>
        <p:nvPr/>
      </p:nvGrpSpPr>
      <p:grpSpPr>
        <a:xfrm>
          <a:off x="0" y="0"/>
          <a:ext cx="0" cy="0"/>
          <a:chOff x="0" y="0"/>
          <a:chExt cx="0" cy="0"/>
        </a:xfrm>
      </p:grpSpPr>
      <p:sp>
        <p:nvSpPr>
          <p:cNvPr id="8" name="Google Shape;8;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 name="Google Shape;9;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 name="Google Shape;1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1" name="Google Shape;121;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33" name="Google Shape;133;p1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5" name="Google Shape;145;p1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7" name="Google Shape;157;p1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1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69" name="Google Shape;169;p1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81" name="Google Shape;181;p1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ecee42b963_0_2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g2ecee42b963_0_2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93" name="Google Shape;193;g2ecee42b963_0_2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cee42b963_0_3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g2ecee42b963_0_3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04" name="Google Shape;204;g2ecee42b963_0_3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cee42b963_0_5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g2ecee42b963_0_5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5" name="Google Shape;215;g2ecee42b963_0_5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cee42b963_0_4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g2ecee42b963_0_4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6" name="Google Shape;226;g2ecee42b963_0_4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 name="Shape 18"/>
        <p:cNvGrpSpPr/>
        <p:nvPr/>
      </p:nvGrpSpPr>
      <p:grpSpPr>
        <a:xfrm>
          <a:off x="0" y="0"/>
          <a:ext cx="0" cy="0"/>
          <a:chOff x="0" y="0"/>
          <a:chExt cx="0" cy="0"/>
        </a:xfrm>
      </p:grpSpPr>
      <p:sp>
        <p:nvSpPr>
          <p:cNvPr id="19" name="Google Shape;19;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 name="Google Shape;20;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1" name="Google Shape;21;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37" name="Google Shape;237;p1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1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9" name="Google Shape;249;p1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1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61" name="Google Shape;261;p1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2" name="Google Shape;272;p2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73" name="Google Shape;273;p2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2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5" name="Google Shape;285;p2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2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97" name="Google Shape;297;p2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 name="Google Shape;308;p2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09" name="Google Shape;309;p2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2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21" name="Google Shape;321;p2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2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2" name="Google Shape;332;p2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 name="Google Shape;32;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33" name="Google Shape;33;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 name="Google Shape;44;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45" name="Google Shape;45;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 name="Google Shape;57;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8" name="Google Shape;58;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1" name="Google Shape;71;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84" name="Google Shape;84;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6" name="Google Shape;96;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09" name="Google Shape;109;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spTree>
      <p:nvGrpSpPr>
        <p:cNvPr id="6" name="Shape 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 name="Shape 11"/>
        <p:cNvGrpSpPr/>
        <p:nvPr/>
      </p:nvGrpSpPr>
      <p:grpSpPr>
        <a:xfrm>
          <a:off x="0" y="0"/>
          <a:ext cx="0" cy="0"/>
          <a:chOff x="0" y="0"/>
          <a:chExt cx="0" cy="0"/>
        </a:xfrm>
      </p:grpSpPr>
      <p:grpSp>
        <p:nvGrpSpPr>
          <p:cNvPr id="12" name="Google Shape;12;p3"/>
          <p:cNvGrpSpPr/>
          <p:nvPr/>
        </p:nvGrpSpPr>
        <p:grpSpPr>
          <a:xfrm>
            <a:off x="0" y="0"/>
            <a:ext cx="14630400" cy="8229600"/>
            <a:chOff x="0" y="0"/>
            <a:chExt cx="14630400" cy="8229600"/>
          </a:xfrm>
        </p:grpSpPr>
        <p:pic>
          <p:nvPicPr>
            <p:cNvPr descr="preencoded.png" id="13" name="Google Shape;13;p3"/>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4" name="Google Shape;14;p3"/>
            <p:cNvSpPr/>
            <p:nvPr/>
          </p:nvSpPr>
          <p:spPr>
            <a:xfrm>
              <a:off x="237067" y="254000"/>
              <a:ext cx="14156266" cy="7636934"/>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3"/>
            <p:cNvGrpSpPr/>
            <p:nvPr/>
          </p:nvGrpSpPr>
          <p:grpSpPr>
            <a:xfrm>
              <a:off x="870185" y="2082218"/>
              <a:ext cx="9003942" cy="5102411"/>
              <a:chOff x="870185" y="2082218"/>
              <a:chExt cx="9003942" cy="5102411"/>
            </a:xfrm>
          </p:grpSpPr>
          <p:sp>
            <p:nvSpPr>
              <p:cNvPr id="16" name="Google Shape;16;p3"/>
              <p:cNvSpPr/>
              <p:nvPr/>
            </p:nvSpPr>
            <p:spPr>
              <a:xfrm>
                <a:off x="870185" y="6787317"/>
                <a:ext cx="2279094" cy="397312"/>
              </a:xfrm>
              <a:prstGeom prst="rect">
                <a:avLst/>
              </a:prstGeom>
              <a:noFill/>
              <a:ln>
                <a:noFill/>
              </a:ln>
            </p:spPr>
            <p:txBody>
              <a:bodyPr anchorCtr="0" anchor="t" bIns="45700" lIns="91425" spcFirstLastPara="1" rIns="91425" wrap="square" tIns="45700">
                <a:noAutofit/>
              </a:bodyPr>
              <a:lstStyle/>
              <a:p>
                <a:pPr indent="0" lvl="0" marL="0" marR="0" rtl="0" algn="l">
                  <a:lnSpc>
                    <a:spcPct val="140044"/>
                  </a:lnSpc>
                  <a:spcBef>
                    <a:spcPts val="0"/>
                  </a:spcBef>
                  <a:spcAft>
                    <a:spcPts val="0"/>
                  </a:spcAft>
                  <a:buClr>
                    <a:srgbClr val="DCD7E5"/>
                  </a:buClr>
                  <a:buSzPts val="2235"/>
                  <a:buFont typeface="Heebo"/>
                  <a:buNone/>
                </a:pPr>
                <a:r>
                  <a:rPr b="1" i="0" lang="en-US" sz="2235" u="none" cap="none" strike="noStrike">
                    <a:solidFill>
                      <a:srgbClr val="DCD7E5"/>
                    </a:solidFill>
                    <a:latin typeface="Heebo"/>
                    <a:ea typeface="Heebo"/>
                    <a:cs typeface="Heebo"/>
                    <a:sym typeface="Heebo"/>
                  </a:rPr>
                  <a:t>By Group 14</a:t>
                </a:r>
                <a:endParaRPr b="0" i="0" sz="2235" u="none" cap="none" strike="noStrike">
                  <a:solidFill>
                    <a:schemeClr val="dk1"/>
                  </a:solidFill>
                  <a:latin typeface="Calibri"/>
                  <a:ea typeface="Calibri"/>
                  <a:cs typeface="Calibri"/>
                  <a:sym typeface="Calibri"/>
                </a:endParaRPr>
              </a:p>
            </p:txBody>
          </p:sp>
          <p:sp>
            <p:nvSpPr>
              <p:cNvPr id="17" name="Google Shape;17;p3"/>
              <p:cNvSpPr txBox="1"/>
              <p:nvPr/>
            </p:nvSpPr>
            <p:spPr>
              <a:xfrm>
                <a:off x="870185" y="2082218"/>
                <a:ext cx="9003942"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400" u="none" cap="none" strike="noStrike">
                    <a:solidFill>
                      <a:schemeClr val="lt1"/>
                    </a:solidFill>
                    <a:latin typeface="Arial Black"/>
                    <a:ea typeface="Arial Black"/>
                    <a:cs typeface="Arial Black"/>
                    <a:sym typeface="Arial Black"/>
                  </a:rPr>
                  <a:t>Explore house sales trends in Northwestern County with our Regression Modelling Project.</a:t>
                </a:r>
                <a:endParaRPr b="1" sz="1800">
                  <a:solidFill>
                    <a:schemeClr val="lt1"/>
                  </a:solidFill>
                  <a:latin typeface="Arial Black"/>
                  <a:ea typeface="Arial Black"/>
                  <a:cs typeface="Arial Black"/>
                  <a:sym typeface="Arial Black"/>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2"/>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124" name="Google Shape;124;p12"/>
          <p:cNvGrpSpPr/>
          <p:nvPr/>
        </p:nvGrpSpPr>
        <p:grpSpPr>
          <a:xfrm>
            <a:off x="0" y="0"/>
            <a:ext cx="14630400" cy="8229600"/>
            <a:chOff x="0" y="0"/>
            <a:chExt cx="14630400" cy="8229600"/>
          </a:xfrm>
        </p:grpSpPr>
        <p:grpSp>
          <p:nvGrpSpPr>
            <p:cNvPr id="125" name="Google Shape;125;p12"/>
            <p:cNvGrpSpPr/>
            <p:nvPr/>
          </p:nvGrpSpPr>
          <p:grpSpPr>
            <a:xfrm>
              <a:off x="0" y="0"/>
              <a:ext cx="14630400" cy="8229600"/>
              <a:chOff x="0" y="0"/>
              <a:chExt cx="14630400" cy="8229600"/>
            </a:xfrm>
          </p:grpSpPr>
          <p:pic>
            <p:nvPicPr>
              <p:cNvPr descr="preencoded.png" id="126" name="Google Shape;126;p12"/>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27" name="Google Shape;127;p12"/>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2"/>
            <p:cNvSpPr txBox="1"/>
            <p:nvPr/>
          </p:nvSpPr>
          <p:spPr>
            <a:xfrm>
              <a:off x="1073427" y="689113"/>
              <a:ext cx="1008490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Black"/>
                  <a:ea typeface="Arial Black"/>
                  <a:cs typeface="Arial Black"/>
                  <a:sym typeface="Arial Black"/>
                </a:rPr>
                <a:t>Analysis 1: Linear Regression Model for Prediction of Housing Prices</a:t>
              </a:r>
              <a:endParaRPr sz="1800">
                <a:solidFill>
                  <a:schemeClr val="lt1"/>
                </a:solidFill>
                <a:latin typeface="Calibri"/>
                <a:ea typeface="Calibri"/>
                <a:cs typeface="Calibri"/>
                <a:sym typeface="Calibri"/>
              </a:endParaRPr>
            </a:p>
          </p:txBody>
        </p:sp>
        <p:sp>
          <p:nvSpPr>
            <p:cNvPr id="129" name="Google Shape;129;p12"/>
            <p:cNvSpPr txBox="1"/>
            <p:nvPr/>
          </p:nvSpPr>
          <p:spPr>
            <a:xfrm>
              <a:off x="1288843" y="1815449"/>
              <a:ext cx="11714921" cy="560153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The model(s) assist in the investigation of the most important features in homes to create an accurate model for estimating home value.</a:t>
              </a:r>
              <a:endParaRPr/>
            </a:p>
            <a:p>
              <a:pPr indent="0" lvl="0" marL="0" marR="0" rtl="0" algn="l">
                <a:spcBef>
                  <a:spcPts val="0"/>
                </a:spcBef>
                <a:spcAft>
                  <a:spcPts val="0"/>
                </a:spcAft>
                <a:buNone/>
              </a:pPr>
              <a:r>
                <a:rPr lang="en-US" sz="2000">
                  <a:solidFill>
                    <a:schemeClr val="lt1"/>
                  </a:solidFill>
                  <a:latin typeface="Arial"/>
                  <a:ea typeface="Arial"/>
                  <a:cs typeface="Arial"/>
                  <a:sym typeface="Arial"/>
                </a:rPr>
                <a:t>Features selected for the analysis:</a:t>
              </a:r>
              <a:endParaRPr/>
            </a:p>
            <a:p>
              <a:pPr indent="-285750" lvl="0" marL="285750" marR="0" rtl="0" algn="l">
                <a:spcBef>
                  <a:spcPts val="0"/>
                </a:spcBef>
                <a:spcAft>
                  <a:spcPts val="0"/>
                </a:spcAft>
                <a:buClr>
                  <a:schemeClr val="lt1"/>
                </a:buClr>
                <a:buSzPts val="2000"/>
                <a:buFont typeface="Arial"/>
                <a:buChar char="•"/>
              </a:pPr>
              <a:r>
                <a:rPr b="1" lang="en-US" sz="2000">
                  <a:solidFill>
                    <a:schemeClr val="lt1"/>
                  </a:solidFill>
                  <a:latin typeface="Arial"/>
                  <a:ea typeface="Arial"/>
                  <a:cs typeface="Arial"/>
                  <a:sym typeface="Arial"/>
                </a:rPr>
                <a:t>sqft_living </a:t>
              </a:r>
              <a:r>
                <a:rPr lang="en-US" sz="2000">
                  <a:solidFill>
                    <a:schemeClr val="lt1"/>
                  </a:solidFill>
                  <a:latin typeface="Arial"/>
                  <a:ea typeface="Arial"/>
                  <a:cs typeface="Arial"/>
                  <a:sym typeface="Arial"/>
                </a:rPr>
                <a:t>- square footage of the home</a:t>
              </a:r>
              <a:endParaRPr/>
            </a:p>
            <a:p>
              <a:pPr indent="-285750" lvl="0" marL="285750" marR="0" rtl="0" algn="l">
                <a:spcBef>
                  <a:spcPts val="0"/>
                </a:spcBef>
                <a:spcAft>
                  <a:spcPts val="0"/>
                </a:spcAft>
                <a:buClr>
                  <a:schemeClr val="lt1"/>
                </a:buClr>
                <a:buSzPts val="2000"/>
                <a:buFont typeface="Arial"/>
                <a:buChar char="•"/>
              </a:pPr>
              <a:r>
                <a:rPr b="1" lang="en-US" sz="2000">
                  <a:solidFill>
                    <a:schemeClr val="lt1"/>
                  </a:solidFill>
                  <a:latin typeface="Arial"/>
                  <a:ea typeface="Arial"/>
                  <a:cs typeface="Arial"/>
                  <a:sym typeface="Arial"/>
                </a:rPr>
                <a:t>grade</a:t>
              </a:r>
              <a:r>
                <a:rPr lang="en-US" sz="2000">
                  <a:solidFill>
                    <a:schemeClr val="lt1"/>
                  </a:solidFill>
                  <a:latin typeface="Arial"/>
                  <a:ea typeface="Arial"/>
                  <a:cs typeface="Arial"/>
                  <a:sym typeface="Arial"/>
                </a:rPr>
                <a:t> - overall grade given to the housing unit, based on King County grading system</a:t>
              </a:r>
              <a:endParaRPr/>
            </a:p>
            <a:p>
              <a:pPr indent="-285750" lvl="0" marL="285750" marR="0" rtl="0" algn="l">
                <a:spcBef>
                  <a:spcPts val="0"/>
                </a:spcBef>
                <a:spcAft>
                  <a:spcPts val="0"/>
                </a:spcAft>
                <a:buClr>
                  <a:schemeClr val="lt1"/>
                </a:buClr>
                <a:buSzPts val="2000"/>
                <a:buFont typeface="Arial"/>
                <a:buChar char="•"/>
              </a:pPr>
              <a:r>
                <a:rPr b="1" lang="en-US" sz="2000">
                  <a:solidFill>
                    <a:schemeClr val="lt1"/>
                  </a:solidFill>
                  <a:latin typeface="Arial"/>
                  <a:ea typeface="Arial"/>
                  <a:cs typeface="Arial"/>
                  <a:sym typeface="Arial"/>
                </a:rPr>
                <a:t>bathrooms</a:t>
              </a:r>
              <a:r>
                <a:rPr lang="en-US" sz="2000">
                  <a:solidFill>
                    <a:schemeClr val="lt1"/>
                  </a:solidFill>
                  <a:latin typeface="Arial"/>
                  <a:ea typeface="Arial"/>
                  <a:cs typeface="Arial"/>
                  <a:sym typeface="Arial"/>
                </a:rPr>
                <a:t> - Number of Bedrooms/House</a:t>
              </a:r>
              <a:endParaRPr/>
            </a:p>
            <a:p>
              <a:pPr indent="-285750" lvl="0" marL="285750" marR="0" rtl="0" algn="l">
                <a:spcBef>
                  <a:spcPts val="0"/>
                </a:spcBef>
                <a:spcAft>
                  <a:spcPts val="0"/>
                </a:spcAft>
                <a:buClr>
                  <a:schemeClr val="lt1"/>
                </a:buClr>
                <a:buSzPts val="2000"/>
                <a:buFont typeface="Arial"/>
                <a:buChar char="•"/>
              </a:pPr>
              <a:r>
                <a:rPr b="1" lang="en-US" sz="2000">
                  <a:solidFill>
                    <a:schemeClr val="lt1"/>
                  </a:solidFill>
                  <a:latin typeface="Arial"/>
                  <a:ea typeface="Arial"/>
                  <a:cs typeface="Arial"/>
                  <a:sym typeface="Arial"/>
                </a:rPr>
                <a:t>bedrooms</a:t>
              </a:r>
              <a:r>
                <a:rPr lang="en-US" sz="2000">
                  <a:solidFill>
                    <a:schemeClr val="lt1"/>
                  </a:solidFill>
                  <a:latin typeface="Arial"/>
                  <a:ea typeface="Arial"/>
                  <a:cs typeface="Arial"/>
                  <a:sym typeface="Arial"/>
                </a:rPr>
                <a:t> - Number - of bathrooms/bedrooms</a:t>
              </a:r>
              <a:endParaRPr/>
            </a:p>
            <a:p>
              <a:pPr indent="-285750" lvl="0" marL="285750" marR="0" rtl="0" algn="l">
                <a:spcBef>
                  <a:spcPts val="0"/>
                </a:spcBef>
                <a:spcAft>
                  <a:spcPts val="0"/>
                </a:spcAft>
                <a:buClr>
                  <a:schemeClr val="lt1"/>
                </a:buClr>
                <a:buSzPts val="2000"/>
                <a:buFont typeface="Arial"/>
                <a:buChar char="•"/>
              </a:pPr>
              <a:r>
                <a:rPr b="1" lang="en-US" sz="2000">
                  <a:solidFill>
                    <a:schemeClr val="lt1"/>
                  </a:solidFill>
                  <a:latin typeface="Arial"/>
                  <a:ea typeface="Arial"/>
                  <a:cs typeface="Arial"/>
                  <a:sym typeface="Arial"/>
                </a:rPr>
                <a:t>has_waterfront </a:t>
              </a:r>
              <a:r>
                <a:rPr lang="en-US" sz="2000">
                  <a:solidFill>
                    <a:schemeClr val="lt1"/>
                  </a:solidFill>
                  <a:latin typeface="Arial"/>
                  <a:ea typeface="Arial"/>
                  <a:cs typeface="Arial"/>
                  <a:sym typeface="Arial"/>
                </a:rPr>
                <a:t>- House which has a view to a waterfront</a:t>
              </a:r>
              <a:endParaRPr/>
            </a:p>
            <a:p>
              <a:pPr indent="-285750" lvl="0" marL="285750" marR="0" rtl="0" algn="l">
                <a:spcBef>
                  <a:spcPts val="0"/>
                </a:spcBef>
                <a:spcAft>
                  <a:spcPts val="0"/>
                </a:spcAft>
                <a:buClr>
                  <a:schemeClr val="lt1"/>
                </a:buClr>
                <a:buSzPts val="2000"/>
                <a:buFont typeface="Arial"/>
                <a:buChar char="•"/>
              </a:pPr>
              <a:r>
                <a:rPr b="1" lang="en-US" sz="2000">
                  <a:solidFill>
                    <a:schemeClr val="lt1"/>
                  </a:solidFill>
                  <a:latin typeface="Arial"/>
                  <a:ea typeface="Arial"/>
                  <a:cs typeface="Arial"/>
                  <a:sym typeface="Arial"/>
                </a:rPr>
                <a:t>floors</a:t>
              </a:r>
              <a:r>
                <a:rPr lang="en-US" sz="2000">
                  <a:solidFill>
                    <a:schemeClr val="lt1"/>
                  </a:solidFill>
                  <a:latin typeface="Arial"/>
                  <a:ea typeface="Arial"/>
                  <a:cs typeface="Arial"/>
                  <a:sym typeface="Arial"/>
                </a:rPr>
                <a:t> - Total floors (levels) in house</a:t>
              </a:r>
              <a:endParaRPr/>
            </a:p>
            <a:p>
              <a:pPr indent="-285750" lvl="0" marL="285750" marR="0" rtl="0" algn="l">
                <a:spcBef>
                  <a:spcPts val="0"/>
                </a:spcBef>
                <a:spcAft>
                  <a:spcPts val="0"/>
                </a:spcAft>
                <a:buClr>
                  <a:schemeClr val="lt1"/>
                </a:buClr>
                <a:buSzPts val="2000"/>
                <a:buFont typeface="Arial"/>
                <a:buChar char="•"/>
              </a:pPr>
              <a:r>
                <a:rPr b="1" lang="en-US" sz="2000">
                  <a:solidFill>
                    <a:schemeClr val="lt1"/>
                  </a:solidFill>
                  <a:latin typeface="Arial"/>
                  <a:ea typeface="Arial"/>
                  <a:cs typeface="Arial"/>
                  <a:sym typeface="Arial"/>
                </a:rPr>
                <a:t>is_renovated </a:t>
              </a:r>
              <a:r>
                <a:rPr lang="en-US" sz="2000">
                  <a:solidFill>
                    <a:schemeClr val="lt1"/>
                  </a:solidFill>
                  <a:latin typeface="Arial"/>
                  <a:ea typeface="Arial"/>
                  <a:cs typeface="Arial"/>
                  <a:sym typeface="Arial"/>
                </a:rPr>
                <a:t>- house was renovated</a:t>
              </a:r>
              <a:endParaRPr/>
            </a:p>
            <a:p>
              <a:pPr indent="-285750" lvl="0" marL="285750" marR="0" rtl="0" algn="l">
                <a:spcBef>
                  <a:spcPts val="0"/>
                </a:spcBef>
                <a:spcAft>
                  <a:spcPts val="0"/>
                </a:spcAft>
                <a:buClr>
                  <a:schemeClr val="lt1"/>
                </a:buClr>
                <a:buSzPts val="2000"/>
                <a:buFont typeface="Arial"/>
                <a:buChar char="•"/>
              </a:pPr>
              <a:r>
                <a:rPr b="1" lang="en-US" sz="2000">
                  <a:solidFill>
                    <a:schemeClr val="lt1"/>
                  </a:solidFill>
                  <a:latin typeface="Arial"/>
                  <a:ea typeface="Arial"/>
                  <a:cs typeface="Arial"/>
                  <a:sym typeface="Arial"/>
                </a:rPr>
                <a:t>sqft_lot </a:t>
              </a:r>
              <a:r>
                <a:rPr lang="en-US" sz="2000">
                  <a:solidFill>
                    <a:schemeClr val="lt1"/>
                  </a:solidFill>
                  <a:latin typeface="Arial"/>
                  <a:ea typeface="Arial"/>
                  <a:cs typeface="Arial"/>
                  <a:sym typeface="Arial"/>
                </a:rPr>
                <a:t>- square footage of the lot</a:t>
              </a:r>
              <a:endParaRPr/>
            </a:p>
            <a:p>
              <a:pPr indent="-285750" lvl="0" marL="285750" marR="0" rtl="0" algn="l">
                <a:spcBef>
                  <a:spcPts val="0"/>
                </a:spcBef>
                <a:spcAft>
                  <a:spcPts val="0"/>
                </a:spcAft>
                <a:buClr>
                  <a:schemeClr val="lt1"/>
                </a:buClr>
                <a:buSzPts val="2000"/>
                <a:buFont typeface="Arial"/>
                <a:buChar char="•"/>
              </a:pPr>
              <a:r>
                <a:rPr b="1" lang="en-US" sz="2000">
                  <a:solidFill>
                    <a:schemeClr val="lt1"/>
                  </a:solidFill>
                  <a:latin typeface="Arial"/>
                  <a:ea typeface="Arial"/>
                  <a:cs typeface="Arial"/>
                  <a:sym typeface="Arial"/>
                </a:rPr>
                <a:t>age</a:t>
              </a:r>
              <a:r>
                <a:rPr lang="en-US" sz="2000">
                  <a:solidFill>
                    <a:schemeClr val="lt1"/>
                  </a:solidFill>
                  <a:latin typeface="Arial"/>
                  <a:ea typeface="Arial"/>
                  <a:cs typeface="Arial"/>
                  <a:sym typeface="Arial"/>
                </a:rPr>
                <a:t> – How old the house is</a:t>
              </a:r>
              <a:endParaRPr/>
            </a:p>
            <a:p>
              <a:pPr indent="-285750" lvl="0" marL="285750" marR="0" rtl="0" algn="l">
                <a:spcBef>
                  <a:spcPts val="0"/>
                </a:spcBef>
                <a:spcAft>
                  <a:spcPts val="0"/>
                </a:spcAft>
                <a:buClr>
                  <a:schemeClr val="lt1"/>
                </a:buClr>
                <a:buSzPts val="2000"/>
                <a:buFont typeface="Arial"/>
                <a:buChar char="•"/>
              </a:pPr>
              <a:r>
                <a:rPr b="1" lang="en-US" sz="2000">
                  <a:solidFill>
                    <a:schemeClr val="lt1"/>
                  </a:solidFill>
                  <a:latin typeface="Arial"/>
                  <a:ea typeface="Arial"/>
                  <a:cs typeface="Arial"/>
                  <a:sym typeface="Arial"/>
                </a:rPr>
                <a:t>condition</a:t>
              </a:r>
              <a:r>
                <a:rPr lang="en-US" sz="2000">
                  <a:solidFill>
                    <a:schemeClr val="lt1"/>
                  </a:solidFill>
                  <a:latin typeface="Arial"/>
                  <a:ea typeface="Arial"/>
                  <a:cs typeface="Arial"/>
                  <a:sym typeface="Arial"/>
                </a:rPr>
                <a:t> - How good the condition is ( Overall )</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rPr lang="en-US" sz="2000">
                  <a:solidFill>
                    <a:schemeClr val="lt1"/>
                  </a:solidFill>
                  <a:latin typeface="Arial"/>
                  <a:ea typeface="Arial"/>
                  <a:cs typeface="Arial"/>
                  <a:sym typeface="Arial"/>
                </a:rPr>
                <a:t>From the correlation matrix above:</a:t>
              </a:r>
              <a:endParaRPr/>
            </a:p>
            <a:p>
              <a:pPr indent="0" lvl="0" marL="0" marR="0" rtl="0" algn="l">
                <a:spcBef>
                  <a:spcPts val="0"/>
                </a:spcBef>
                <a:spcAft>
                  <a:spcPts val="0"/>
                </a:spcAft>
                <a:buNone/>
              </a:pPr>
              <a:r>
                <a:rPr b="1" lang="en-US" sz="2000">
                  <a:solidFill>
                    <a:schemeClr val="lt1"/>
                  </a:solidFill>
                  <a:latin typeface="Arial"/>
                  <a:ea typeface="Arial"/>
                  <a:cs typeface="Arial"/>
                  <a:sym typeface="Arial"/>
                </a:rPr>
                <a:t>Top Predictors</a:t>
              </a:r>
              <a:r>
                <a:rPr lang="en-US" sz="2000">
                  <a:solidFill>
                    <a:schemeClr val="lt1"/>
                  </a:solidFill>
                  <a:latin typeface="Arial"/>
                  <a:ea typeface="Arial"/>
                  <a:cs typeface="Arial"/>
                  <a:sym typeface="Arial"/>
                </a:rPr>
                <a:t> - sqft_living, grade, bathrooms, bedrooms, has_waterfront, floors, is_renovated, sqft_lot, age, condition.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3"/>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136" name="Google Shape;136;p13"/>
          <p:cNvGrpSpPr/>
          <p:nvPr/>
        </p:nvGrpSpPr>
        <p:grpSpPr>
          <a:xfrm>
            <a:off x="0" y="0"/>
            <a:ext cx="14630400" cy="8229600"/>
            <a:chOff x="0" y="0"/>
            <a:chExt cx="14630400" cy="8229600"/>
          </a:xfrm>
        </p:grpSpPr>
        <p:grpSp>
          <p:nvGrpSpPr>
            <p:cNvPr id="137" name="Google Shape;137;p13"/>
            <p:cNvGrpSpPr/>
            <p:nvPr/>
          </p:nvGrpSpPr>
          <p:grpSpPr>
            <a:xfrm>
              <a:off x="0" y="0"/>
              <a:ext cx="14630400" cy="8229600"/>
              <a:chOff x="0" y="0"/>
              <a:chExt cx="14630400" cy="8229600"/>
            </a:xfrm>
          </p:grpSpPr>
          <p:pic>
            <p:nvPicPr>
              <p:cNvPr descr="preencoded.png" id="138" name="Google Shape;138;p13"/>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39" name="Google Shape;139;p13"/>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3"/>
            <p:cNvSpPr txBox="1"/>
            <p:nvPr/>
          </p:nvSpPr>
          <p:spPr>
            <a:xfrm>
              <a:off x="1470323" y="728870"/>
              <a:ext cx="1113182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Black"/>
                  <a:ea typeface="Arial Black"/>
                  <a:cs typeface="Arial Black"/>
                  <a:sym typeface="Arial Black"/>
                </a:rPr>
                <a:t>Results: Simple Linear Regression Model</a:t>
              </a:r>
              <a:endParaRPr sz="1800">
                <a:solidFill>
                  <a:schemeClr val="lt1"/>
                </a:solidFill>
                <a:latin typeface="Calibri"/>
                <a:ea typeface="Calibri"/>
                <a:cs typeface="Calibri"/>
                <a:sym typeface="Calibri"/>
              </a:endParaRPr>
            </a:p>
          </p:txBody>
        </p:sp>
        <p:sp>
          <p:nvSpPr>
            <p:cNvPr id="141" name="Google Shape;141;p13"/>
            <p:cNvSpPr txBox="1"/>
            <p:nvPr/>
          </p:nvSpPr>
          <p:spPr>
            <a:xfrm>
              <a:off x="1470323" y="1586043"/>
              <a:ext cx="11926956" cy="59400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A. Simple Linear Regression Model</a:t>
              </a:r>
              <a:endParaRPr/>
            </a:p>
            <a:p>
              <a:pPr indent="0" lvl="0" marL="0" marR="0" rtl="0" algn="l">
                <a:spcBef>
                  <a:spcPts val="0"/>
                </a:spcBef>
                <a:spcAft>
                  <a:spcPts val="0"/>
                </a:spcAft>
                <a:buNone/>
              </a:pPr>
              <a:r>
                <a:rPr lang="en-US" sz="2000">
                  <a:solidFill>
                    <a:schemeClr val="lt1"/>
                  </a:solidFill>
                  <a:latin typeface="Arial"/>
                  <a:ea typeface="Arial"/>
                  <a:cs typeface="Arial"/>
                  <a:sym typeface="Arial"/>
                </a:rPr>
                <a:t>First, we created a model with the top predictor, sqft_living, and progressively added other predictors while evaluating the performance of our model.</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rPr b="1" lang="en-US" sz="2000">
                  <a:solidFill>
                    <a:schemeClr val="lt1"/>
                  </a:solidFill>
                  <a:latin typeface="Arial"/>
                  <a:ea typeface="Arial"/>
                  <a:cs typeface="Arial"/>
                  <a:sym typeface="Arial"/>
                </a:rPr>
                <a:t>Model 1 - Performance Interpretation:</a:t>
              </a:r>
              <a:endParaRPr/>
            </a:p>
            <a:p>
              <a:pPr indent="0" lvl="0" marL="0" marR="0" rtl="0" algn="l">
                <a:spcBef>
                  <a:spcPts val="0"/>
                </a:spcBef>
                <a:spcAft>
                  <a:spcPts val="0"/>
                </a:spcAft>
                <a:buNone/>
              </a:pPr>
              <a:r>
                <a:rPr lang="en-US" sz="2000">
                  <a:solidFill>
                    <a:schemeClr val="lt1"/>
                  </a:solidFill>
                  <a:latin typeface="Arial"/>
                  <a:ea typeface="Arial"/>
                  <a:cs typeface="Arial"/>
                  <a:sym typeface="Arial"/>
                </a:rPr>
                <a:t>After building and validating the model we found:</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b="1" lang="en-US" sz="2000">
                  <a:solidFill>
                    <a:schemeClr val="lt1"/>
                  </a:solidFill>
                  <a:latin typeface="Arial"/>
                  <a:ea typeface="Arial"/>
                  <a:cs typeface="Arial"/>
                  <a:sym typeface="Arial"/>
                </a:rPr>
                <a:t>Mean Square Error (MSE) value </a:t>
              </a:r>
              <a:r>
                <a:rPr lang="en-US" sz="2000">
                  <a:solidFill>
                    <a:schemeClr val="lt1"/>
                  </a:solidFill>
                  <a:latin typeface="Arial"/>
                  <a:ea typeface="Arial"/>
                  <a:cs typeface="Arial"/>
                  <a:sym typeface="Arial"/>
                </a:rPr>
                <a:t>of </a:t>
              </a:r>
              <a:r>
                <a:rPr b="1" lang="en-US" sz="2000">
                  <a:solidFill>
                    <a:schemeClr val="lt1"/>
                  </a:solidFill>
                  <a:latin typeface="Arial"/>
                  <a:ea typeface="Arial"/>
                  <a:cs typeface="Arial"/>
                  <a:sym typeface="Arial"/>
                </a:rPr>
                <a:t>26,997,058,887.54</a:t>
              </a:r>
              <a:r>
                <a:rPr lang="en-US" sz="2000">
                  <a:solidFill>
                    <a:schemeClr val="lt1"/>
                  </a:solidFill>
                  <a:latin typeface="Arial"/>
                  <a:ea typeface="Arial"/>
                  <a:cs typeface="Arial"/>
                  <a:sym typeface="Arial"/>
                </a:rPr>
                <a:t> indicates that there is a significant average squared error between the actual and predicted prices. This suggests that there is room for improvement in the model.</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b="1" lang="en-US" sz="2000">
                  <a:solidFill>
                    <a:schemeClr val="lt1"/>
                  </a:solidFill>
                  <a:latin typeface="Arial"/>
                  <a:ea typeface="Arial"/>
                  <a:cs typeface="Arial"/>
                  <a:sym typeface="Arial"/>
                </a:rPr>
                <a:t>Mean Absolute Error (MAE) value </a:t>
              </a:r>
              <a:r>
                <a:rPr lang="en-US" sz="2000">
                  <a:solidFill>
                    <a:schemeClr val="lt1"/>
                  </a:solidFill>
                  <a:latin typeface="Arial"/>
                  <a:ea typeface="Arial"/>
                  <a:cs typeface="Arial"/>
                  <a:sym typeface="Arial"/>
                </a:rPr>
                <a:t>of </a:t>
              </a:r>
              <a:r>
                <a:rPr b="1" lang="en-US" sz="2000">
                  <a:solidFill>
                    <a:schemeClr val="lt1"/>
                  </a:solidFill>
                  <a:latin typeface="Arial"/>
                  <a:ea typeface="Arial"/>
                  <a:cs typeface="Arial"/>
                  <a:sym typeface="Arial"/>
                </a:rPr>
                <a:t>132,831.78</a:t>
              </a:r>
              <a:r>
                <a:rPr lang="en-US" sz="2000">
                  <a:solidFill>
                    <a:schemeClr val="lt1"/>
                  </a:solidFill>
                  <a:latin typeface="Arial"/>
                  <a:ea typeface="Arial"/>
                  <a:cs typeface="Arial"/>
                  <a:sym typeface="Arial"/>
                </a:rPr>
                <a:t> tells us that, on average, our model's predictions are off by about 132,831.78 dollars.</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b="1" lang="en-US" sz="2000">
                  <a:solidFill>
                    <a:schemeClr val="lt1"/>
                  </a:solidFill>
                  <a:latin typeface="Arial"/>
                  <a:ea typeface="Arial"/>
                  <a:cs typeface="Arial"/>
                  <a:sym typeface="Arial"/>
                </a:rPr>
                <a:t>R² value </a:t>
              </a:r>
              <a:r>
                <a:rPr lang="en-US" sz="2000">
                  <a:solidFill>
                    <a:schemeClr val="lt1"/>
                  </a:solidFill>
                  <a:latin typeface="Arial"/>
                  <a:ea typeface="Arial"/>
                  <a:cs typeface="Arial"/>
                  <a:sym typeface="Arial"/>
                </a:rPr>
                <a:t>of </a:t>
              </a:r>
              <a:r>
                <a:rPr b="1" lang="en-US" sz="2000">
                  <a:solidFill>
                    <a:schemeClr val="lt1"/>
                  </a:solidFill>
                  <a:latin typeface="Arial"/>
                  <a:ea typeface="Arial"/>
                  <a:cs typeface="Arial"/>
                  <a:sym typeface="Arial"/>
                </a:rPr>
                <a:t>0.35</a:t>
              </a:r>
              <a:r>
                <a:rPr lang="en-US" sz="2000">
                  <a:solidFill>
                    <a:schemeClr val="lt1"/>
                  </a:solidFill>
                  <a:latin typeface="Arial"/>
                  <a:ea typeface="Arial"/>
                  <a:cs typeface="Arial"/>
                  <a:sym typeface="Arial"/>
                </a:rPr>
                <a:t> means that 35% of the variability in house prices is accounted for by the model based on square footage alone. This indicates a moderate level of explanatory power, but it also suggests that other factors not included in this model are influencing house prices.</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rPr lang="en-US" sz="2000">
                  <a:solidFill>
                    <a:schemeClr val="lt1"/>
                  </a:solidFill>
                  <a:latin typeface="Arial"/>
                  <a:ea typeface="Arial"/>
                  <a:cs typeface="Arial"/>
                  <a:sym typeface="Arial"/>
                </a:rPr>
                <a:t>In summary, while this simple linear regression model provides a basic understanding of how house prices vary with the size of the living area, its performance metrics indicate that it may not be sufficiently accurate for precise predictions. Including additional features could potentially improve the model's accuracy.</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148" name="Google Shape;148;p14"/>
          <p:cNvGrpSpPr/>
          <p:nvPr/>
        </p:nvGrpSpPr>
        <p:grpSpPr>
          <a:xfrm>
            <a:off x="0" y="0"/>
            <a:ext cx="14630400" cy="8229600"/>
            <a:chOff x="0" y="0"/>
            <a:chExt cx="14630400" cy="8229600"/>
          </a:xfrm>
        </p:grpSpPr>
        <p:grpSp>
          <p:nvGrpSpPr>
            <p:cNvPr id="149" name="Google Shape;149;p14"/>
            <p:cNvGrpSpPr/>
            <p:nvPr/>
          </p:nvGrpSpPr>
          <p:grpSpPr>
            <a:xfrm>
              <a:off x="0" y="0"/>
              <a:ext cx="14630400" cy="8229600"/>
              <a:chOff x="0" y="0"/>
              <a:chExt cx="14630400" cy="8229600"/>
            </a:xfrm>
          </p:grpSpPr>
          <p:pic>
            <p:nvPicPr>
              <p:cNvPr descr="preencoded.png" id="150" name="Google Shape;150;p14"/>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51" name="Google Shape;151;p14"/>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14"/>
            <p:cNvSpPr txBox="1"/>
            <p:nvPr/>
          </p:nvSpPr>
          <p:spPr>
            <a:xfrm>
              <a:off x="2319130" y="849359"/>
              <a:ext cx="10840278"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Black"/>
                  <a:ea typeface="Arial Black"/>
                  <a:cs typeface="Arial Black"/>
                  <a:sym typeface="Arial Black"/>
                </a:rPr>
                <a:t>Results: Multiple Linear Regression Model</a:t>
              </a:r>
              <a:endParaRPr sz="1800">
                <a:solidFill>
                  <a:schemeClr val="lt1"/>
                </a:solidFill>
                <a:latin typeface="Calibri"/>
                <a:ea typeface="Calibri"/>
                <a:cs typeface="Calibri"/>
                <a:sym typeface="Calibri"/>
              </a:endParaRPr>
            </a:p>
          </p:txBody>
        </p:sp>
        <p:sp>
          <p:nvSpPr>
            <p:cNvPr id="153" name="Google Shape;153;p14"/>
            <p:cNvSpPr txBox="1"/>
            <p:nvPr/>
          </p:nvSpPr>
          <p:spPr>
            <a:xfrm>
              <a:off x="1563757" y="1961322"/>
              <a:ext cx="11847443" cy="44319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B. Multiple Linear Regression Model</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To improve the performance of our model, we added other key features in our simple model and evaluated its performance.</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We then created an additional model with the auxiliary features which did not have a very high correlation with the price and evaluated to verify if our model improves.</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The most accurate model across the metrics of errors and R-squared was chosen</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lang="en-US" sz="2400">
                  <a:solidFill>
                    <a:schemeClr val="lt1"/>
                  </a:solidFill>
                  <a:latin typeface="Arial"/>
                  <a:ea typeface="Arial"/>
                  <a:cs typeface="Arial"/>
                  <a:sym typeface="Arial"/>
                </a:rPr>
                <a:t>Using 2 different sets of predictor variables, we come up with 2 different models.</a:t>
              </a:r>
              <a:endParaRPr/>
            </a:p>
            <a:p>
              <a:pPr indent="0" lvl="0" marL="0" marR="0" rtl="0" algn="l">
                <a:spcBef>
                  <a:spcPts val="0"/>
                </a:spcBef>
                <a:spcAft>
                  <a:spcPts val="0"/>
                </a:spcAft>
                <a:buNone/>
              </a:pPr>
              <a:r>
                <a:rPr b="1" lang="en-US" sz="2400">
                  <a:solidFill>
                    <a:schemeClr val="lt1"/>
                  </a:solidFill>
                  <a:latin typeface="Arial"/>
                  <a:ea typeface="Arial"/>
                  <a:cs typeface="Arial"/>
                  <a:sym typeface="Arial"/>
                </a:rPr>
                <a:t>Model 1 variables:</a:t>
              </a:r>
              <a:r>
                <a:rPr lang="en-US" sz="2400">
                  <a:solidFill>
                    <a:schemeClr val="lt1"/>
                  </a:solidFill>
                  <a:latin typeface="Arial"/>
                  <a:ea typeface="Arial"/>
                  <a:cs typeface="Arial"/>
                  <a:sym typeface="Arial"/>
                </a:rPr>
                <a:t> 'sqft_living', 'grade', 'bathrooms', 'bedrooms', 'floors'</a:t>
              </a:r>
              <a:endParaRPr/>
            </a:p>
            <a:p>
              <a:pPr indent="0" lvl="0" marL="0" marR="0" rtl="0" algn="l">
                <a:spcBef>
                  <a:spcPts val="0"/>
                </a:spcBef>
                <a:spcAft>
                  <a:spcPts val="0"/>
                </a:spcAft>
                <a:buNone/>
              </a:pPr>
              <a:r>
                <a:rPr b="1" lang="en-US" sz="2400">
                  <a:solidFill>
                    <a:schemeClr val="lt1"/>
                  </a:solidFill>
                  <a:latin typeface="Arial"/>
                  <a:ea typeface="Arial"/>
                  <a:cs typeface="Arial"/>
                  <a:sym typeface="Arial"/>
                </a:rPr>
                <a:t>Model 2 variables: </a:t>
              </a:r>
              <a:r>
                <a:rPr lang="en-US" sz="2400">
                  <a:solidFill>
                    <a:schemeClr val="lt1"/>
                  </a:solidFill>
                  <a:latin typeface="Arial"/>
                  <a:ea typeface="Arial"/>
                  <a:cs typeface="Arial"/>
                  <a:sym typeface="Arial"/>
                </a:rPr>
                <a:t>'sqft_living', 'grade', 'bathrooms’, 'bedrooms', 'floors’, 'has_waterfront', 'is_renovated', 'sqft_lot', 'condition', 'age'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5"/>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160" name="Google Shape;160;p15"/>
          <p:cNvGrpSpPr/>
          <p:nvPr/>
        </p:nvGrpSpPr>
        <p:grpSpPr>
          <a:xfrm>
            <a:off x="0" y="0"/>
            <a:ext cx="14630400" cy="8229600"/>
            <a:chOff x="0" y="0"/>
            <a:chExt cx="14630400" cy="8229600"/>
          </a:xfrm>
        </p:grpSpPr>
        <p:grpSp>
          <p:nvGrpSpPr>
            <p:cNvPr id="161" name="Google Shape;161;p15"/>
            <p:cNvGrpSpPr/>
            <p:nvPr/>
          </p:nvGrpSpPr>
          <p:grpSpPr>
            <a:xfrm>
              <a:off x="0" y="0"/>
              <a:ext cx="14630400" cy="8229600"/>
              <a:chOff x="0" y="0"/>
              <a:chExt cx="14630400" cy="8229600"/>
            </a:xfrm>
          </p:grpSpPr>
          <p:pic>
            <p:nvPicPr>
              <p:cNvPr descr="preencoded.png" id="162" name="Google Shape;162;p15"/>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63" name="Google Shape;163;p15"/>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5"/>
            <p:cNvSpPr txBox="1"/>
            <p:nvPr/>
          </p:nvSpPr>
          <p:spPr>
            <a:xfrm>
              <a:off x="1139687" y="675861"/>
              <a:ext cx="1224500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Black"/>
                  <a:ea typeface="Arial Black"/>
                  <a:cs typeface="Arial Black"/>
                  <a:sym typeface="Arial Black"/>
                </a:rPr>
                <a:t>Results: Multiple Linear Regression Model cont’</a:t>
              </a:r>
              <a:endParaRPr sz="1800">
                <a:solidFill>
                  <a:schemeClr val="lt1"/>
                </a:solidFill>
                <a:latin typeface="Calibri"/>
                <a:ea typeface="Calibri"/>
                <a:cs typeface="Calibri"/>
                <a:sym typeface="Calibri"/>
              </a:endParaRPr>
            </a:p>
          </p:txBody>
        </p:sp>
        <p:sp>
          <p:nvSpPr>
            <p:cNvPr id="165" name="Google Shape;165;p15"/>
            <p:cNvSpPr txBox="1"/>
            <p:nvPr/>
          </p:nvSpPr>
          <p:spPr>
            <a:xfrm>
              <a:off x="1245704" y="1802296"/>
              <a:ext cx="12032974" cy="49859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Model 2 - Performance Interpretation:</a:t>
              </a:r>
              <a:endParaRPr/>
            </a:p>
            <a:p>
              <a:pPr indent="0" lvl="0" marL="0" marR="0" rtl="0" algn="l">
                <a:spcBef>
                  <a:spcPts val="0"/>
                </a:spcBef>
                <a:spcAft>
                  <a:spcPts val="0"/>
                </a:spcAft>
                <a:buNone/>
              </a:pPr>
              <a:r>
                <a:rPr lang="en-US" sz="2000">
                  <a:solidFill>
                    <a:schemeClr val="lt1"/>
                  </a:solidFill>
                  <a:latin typeface="Arial"/>
                  <a:ea typeface="Arial"/>
                  <a:cs typeface="Arial"/>
                  <a:sym typeface="Arial"/>
                </a:rPr>
                <a:t>After building and validating the model we found:</a:t>
              </a:r>
              <a:endParaRPr b="1" sz="20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b="1" lang="en-US" sz="2000">
                  <a:solidFill>
                    <a:schemeClr val="lt1"/>
                  </a:solidFill>
                  <a:latin typeface="Arial"/>
                  <a:ea typeface="Arial"/>
                  <a:cs typeface="Arial"/>
                  <a:sym typeface="Arial"/>
                </a:rPr>
                <a:t>MSE value </a:t>
              </a:r>
              <a:r>
                <a:rPr lang="en-US" sz="2000">
                  <a:solidFill>
                    <a:schemeClr val="lt1"/>
                  </a:solidFill>
                  <a:latin typeface="Arial"/>
                  <a:ea typeface="Arial"/>
                  <a:cs typeface="Arial"/>
                  <a:sym typeface="Arial"/>
                </a:rPr>
                <a:t>of </a:t>
              </a:r>
              <a:r>
                <a:rPr b="1" lang="en-US" sz="2000">
                  <a:solidFill>
                    <a:schemeClr val="lt1"/>
                  </a:solidFill>
                  <a:latin typeface="Arial"/>
                  <a:ea typeface="Arial"/>
                  <a:cs typeface="Arial"/>
                  <a:sym typeface="Arial"/>
                </a:rPr>
                <a:t>23,757,545,024.30</a:t>
              </a:r>
              <a:r>
                <a:rPr lang="en-US" sz="2000">
                  <a:solidFill>
                    <a:schemeClr val="lt1"/>
                  </a:solidFill>
                  <a:latin typeface="Arial"/>
                  <a:ea typeface="Arial"/>
                  <a:cs typeface="Arial"/>
                  <a:sym typeface="Arial"/>
                </a:rPr>
                <a:t> indicates a significant average squared error between the actual and predicted prices, though it is slightly lower than the simple linear regression model, suggesting a better fit.</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b="1" lang="en-US" sz="2000">
                  <a:solidFill>
                    <a:schemeClr val="lt1"/>
                  </a:solidFill>
                  <a:latin typeface="Arial"/>
                  <a:ea typeface="Arial"/>
                  <a:cs typeface="Arial"/>
                  <a:sym typeface="Arial"/>
                </a:rPr>
                <a:t>MAE </a:t>
              </a:r>
              <a:r>
                <a:rPr lang="en-US" sz="2000">
                  <a:solidFill>
                    <a:schemeClr val="lt1"/>
                  </a:solidFill>
                  <a:latin typeface="Arial"/>
                  <a:ea typeface="Arial"/>
                  <a:cs typeface="Arial"/>
                  <a:sym typeface="Arial"/>
                </a:rPr>
                <a:t>value of </a:t>
              </a:r>
              <a:r>
                <a:rPr b="1" lang="en-US" sz="2000">
                  <a:solidFill>
                    <a:schemeClr val="lt1"/>
                  </a:solidFill>
                  <a:latin typeface="Arial"/>
                  <a:ea typeface="Arial"/>
                  <a:cs typeface="Arial"/>
                  <a:sym typeface="Arial"/>
                </a:rPr>
                <a:t>122,306.05</a:t>
              </a:r>
              <a:r>
                <a:rPr lang="en-US" sz="2000">
                  <a:solidFill>
                    <a:schemeClr val="lt1"/>
                  </a:solidFill>
                  <a:latin typeface="Arial"/>
                  <a:ea typeface="Arial"/>
                  <a:cs typeface="Arial"/>
                  <a:sym typeface="Arial"/>
                </a:rPr>
                <a:t> tells us that, on average, our model's predictions are off by about 122,306.05 dollars.</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b="1" lang="en-US" sz="2000">
                  <a:solidFill>
                    <a:schemeClr val="lt1"/>
                  </a:solidFill>
                  <a:latin typeface="Arial"/>
                  <a:ea typeface="Arial"/>
                  <a:cs typeface="Arial"/>
                  <a:sym typeface="Arial"/>
                </a:rPr>
                <a:t>R² value </a:t>
              </a:r>
              <a:r>
                <a:rPr lang="en-US" sz="2000">
                  <a:solidFill>
                    <a:schemeClr val="lt1"/>
                  </a:solidFill>
                  <a:latin typeface="Arial"/>
                  <a:ea typeface="Arial"/>
                  <a:cs typeface="Arial"/>
                  <a:sym typeface="Arial"/>
                </a:rPr>
                <a:t>of </a:t>
              </a:r>
              <a:r>
                <a:rPr b="1" lang="en-US" sz="2000">
                  <a:solidFill>
                    <a:schemeClr val="lt1"/>
                  </a:solidFill>
                  <a:latin typeface="Arial"/>
                  <a:ea typeface="Arial"/>
                  <a:cs typeface="Arial"/>
                  <a:sym typeface="Arial"/>
                </a:rPr>
                <a:t>0.43</a:t>
              </a:r>
              <a:r>
                <a:rPr lang="en-US" sz="2000">
                  <a:solidFill>
                    <a:schemeClr val="lt1"/>
                  </a:solidFill>
                  <a:latin typeface="Arial"/>
                  <a:ea typeface="Arial"/>
                  <a:cs typeface="Arial"/>
                  <a:sym typeface="Arial"/>
                </a:rPr>
                <a:t> means that 43% of the variability in house prices is accounted for by the model based on the features included. This indicates an improvement over the simple linear regression model and suggests that including multiple features provides a better explanation of house prices.</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rPr lang="en-US" sz="2000">
                  <a:solidFill>
                    <a:schemeClr val="lt1"/>
                  </a:solidFill>
                  <a:latin typeface="Arial"/>
                  <a:ea typeface="Arial"/>
                  <a:cs typeface="Arial"/>
                  <a:sym typeface="Arial"/>
                </a:rPr>
                <a:t>In summary, this multiple linear regression model provides a more comprehensive understanding of how various features influence house prices compared to the simple linear regression model. However, the performance metrics indicate that there is still room for improvement, and incorporating additional relevant features might further enhance the model's accuracy.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6"/>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172" name="Google Shape;172;p16"/>
          <p:cNvGrpSpPr/>
          <p:nvPr/>
        </p:nvGrpSpPr>
        <p:grpSpPr>
          <a:xfrm>
            <a:off x="0" y="0"/>
            <a:ext cx="14630400" cy="8229600"/>
            <a:chOff x="0" y="0"/>
            <a:chExt cx="14630400" cy="8229600"/>
          </a:xfrm>
        </p:grpSpPr>
        <p:grpSp>
          <p:nvGrpSpPr>
            <p:cNvPr id="173" name="Google Shape;173;p16"/>
            <p:cNvGrpSpPr/>
            <p:nvPr/>
          </p:nvGrpSpPr>
          <p:grpSpPr>
            <a:xfrm>
              <a:off x="0" y="0"/>
              <a:ext cx="14630400" cy="8229600"/>
              <a:chOff x="0" y="0"/>
              <a:chExt cx="14630400" cy="8229600"/>
            </a:xfrm>
          </p:grpSpPr>
          <p:pic>
            <p:nvPicPr>
              <p:cNvPr descr="preencoded.png" id="174" name="Google Shape;174;p16"/>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75" name="Google Shape;175;p16"/>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6" name="Google Shape;176;p16"/>
            <p:cNvSpPr txBox="1"/>
            <p:nvPr/>
          </p:nvSpPr>
          <p:spPr>
            <a:xfrm>
              <a:off x="1258957" y="781878"/>
              <a:ext cx="1186069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Black"/>
                  <a:ea typeface="Arial Black"/>
                  <a:cs typeface="Arial Black"/>
                  <a:sym typeface="Arial Black"/>
                </a:rPr>
                <a:t>Results: Multiple Linear Regression Model cont’</a:t>
              </a:r>
              <a:endParaRPr sz="1800">
                <a:solidFill>
                  <a:schemeClr val="lt1"/>
                </a:solidFill>
                <a:latin typeface="Calibri"/>
                <a:ea typeface="Calibri"/>
                <a:cs typeface="Calibri"/>
                <a:sym typeface="Calibri"/>
              </a:endParaRPr>
            </a:p>
          </p:txBody>
        </p:sp>
        <p:sp>
          <p:nvSpPr>
            <p:cNvPr id="177" name="Google Shape;177;p16"/>
            <p:cNvSpPr txBox="1"/>
            <p:nvPr/>
          </p:nvSpPr>
          <p:spPr>
            <a:xfrm>
              <a:off x="1258957" y="1934817"/>
              <a:ext cx="12205252" cy="498598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Model 2 - Performance Interpretation:</a:t>
              </a:r>
              <a:endParaRPr/>
            </a:p>
            <a:p>
              <a:pPr indent="0" lvl="0" marL="0" marR="0" rtl="0" algn="l">
                <a:spcBef>
                  <a:spcPts val="0"/>
                </a:spcBef>
                <a:spcAft>
                  <a:spcPts val="0"/>
                </a:spcAft>
                <a:buNone/>
              </a:pPr>
              <a:r>
                <a:rPr lang="en-US" sz="2000">
                  <a:solidFill>
                    <a:schemeClr val="lt1"/>
                  </a:solidFill>
                  <a:latin typeface="Arial"/>
                  <a:ea typeface="Arial"/>
                  <a:cs typeface="Arial"/>
                  <a:sym typeface="Arial"/>
                </a:rPr>
                <a:t>After building and validating the model we found:</a:t>
              </a:r>
              <a:endParaRPr b="1" sz="2000">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b="1" lang="en-US" sz="2000">
                  <a:solidFill>
                    <a:schemeClr val="lt1"/>
                  </a:solidFill>
                  <a:latin typeface="Arial"/>
                  <a:ea typeface="Arial"/>
                  <a:cs typeface="Arial"/>
                  <a:sym typeface="Arial"/>
                </a:rPr>
                <a:t>MSE value </a:t>
              </a:r>
              <a:r>
                <a:rPr lang="en-US" sz="2000">
                  <a:solidFill>
                    <a:schemeClr val="lt1"/>
                  </a:solidFill>
                  <a:latin typeface="Arial"/>
                  <a:ea typeface="Arial"/>
                  <a:cs typeface="Arial"/>
                  <a:sym typeface="Arial"/>
                </a:rPr>
                <a:t>of </a:t>
              </a:r>
              <a:r>
                <a:rPr b="1" lang="en-US" sz="2000">
                  <a:solidFill>
                    <a:schemeClr val="lt1"/>
                  </a:solidFill>
                  <a:latin typeface="Arial"/>
                  <a:ea typeface="Arial"/>
                  <a:cs typeface="Arial"/>
                  <a:sym typeface="Arial"/>
                </a:rPr>
                <a:t>23,757,545,024.30</a:t>
              </a:r>
              <a:r>
                <a:rPr lang="en-US" sz="2000">
                  <a:solidFill>
                    <a:schemeClr val="lt1"/>
                  </a:solidFill>
                  <a:latin typeface="Arial"/>
                  <a:ea typeface="Arial"/>
                  <a:cs typeface="Arial"/>
                  <a:sym typeface="Arial"/>
                </a:rPr>
                <a:t> indicates a significant average squared error between the actual and predicted prices, though it is slightly lower than the simple linear regression model, suggesting a better fit.</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b="1" lang="en-US" sz="2000">
                  <a:solidFill>
                    <a:schemeClr val="lt1"/>
                  </a:solidFill>
                  <a:latin typeface="Arial"/>
                  <a:ea typeface="Arial"/>
                  <a:cs typeface="Arial"/>
                  <a:sym typeface="Arial"/>
                </a:rPr>
                <a:t>MAE </a:t>
              </a:r>
              <a:r>
                <a:rPr lang="en-US" sz="2000">
                  <a:solidFill>
                    <a:schemeClr val="lt1"/>
                  </a:solidFill>
                  <a:latin typeface="Arial"/>
                  <a:ea typeface="Arial"/>
                  <a:cs typeface="Arial"/>
                  <a:sym typeface="Arial"/>
                </a:rPr>
                <a:t>value of </a:t>
              </a:r>
              <a:r>
                <a:rPr b="1" lang="en-US" sz="2000">
                  <a:solidFill>
                    <a:schemeClr val="lt1"/>
                  </a:solidFill>
                  <a:latin typeface="Arial"/>
                  <a:ea typeface="Arial"/>
                  <a:cs typeface="Arial"/>
                  <a:sym typeface="Arial"/>
                </a:rPr>
                <a:t>122,306.05</a:t>
              </a:r>
              <a:r>
                <a:rPr lang="en-US" sz="2000">
                  <a:solidFill>
                    <a:schemeClr val="lt1"/>
                  </a:solidFill>
                  <a:latin typeface="Arial"/>
                  <a:ea typeface="Arial"/>
                  <a:cs typeface="Arial"/>
                  <a:sym typeface="Arial"/>
                </a:rPr>
                <a:t> tells us that, on average, our model's predictions are off by about 122,306.05 dollars.</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The </a:t>
              </a:r>
              <a:r>
                <a:rPr b="1" lang="en-US" sz="2000">
                  <a:solidFill>
                    <a:schemeClr val="lt1"/>
                  </a:solidFill>
                  <a:latin typeface="Arial"/>
                  <a:ea typeface="Arial"/>
                  <a:cs typeface="Arial"/>
                  <a:sym typeface="Arial"/>
                </a:rPr>
                <a:t>R² value </a:t>
              </a:r>
              <a:r>
                <a:rPr lang="en-US" sz="2000">
                  <a:solidFill>
                    <a:schemeClr val="lt1"/>
                  </a:solidFill>
                  <a:latin typeface="Arial"/>
                  <a:ea typeface="Arial"/>
                  <a:cs typeface="Arial"/>
                  <a:sym typeface="Arial"/>
                </a:rPr>
                <a:t>of </a:t>
              </a:r>
              <a:r>
                <a:rPr b="1" lang="en-US" sz="2000">
                  <a:solidFill>
                    <a:schemeClr val="lt1"/>
                  </a:solidFill>
                  <a:latin typeface="Arial"/>
                  <a:ea typeface="Arial"/>
                  <a:cs typeface="Arial"/>
                  <a:sym typeface="Arial"/>
                </a:rPr>
                <a:t>0.43</a:t>
              </a:r>
              <a:r>
                <a:rPr lang="en-US" sz="2000">
                  <a:solidFill>
                    <a:schemeClr val="lt1"/>
                  </a:solidFill>
                  <a:latin typeface="Arial"/>
                  <a:ea typeface="Arial"/>
                  <a:cs typeface="Arial"/>
                  <a:sym typeface="Arial"/>
                </a:rPr>
                <a:t> means that 43% of the variability in house prices is accounted for by the model based on the features included. This indicates an improvement over the simple linear regression model and suggests that including multiple features provides a better explanation of house prices.</a:t>
              </a:r>
              <a:endParaRPr/>
            </a:p>
            <a:p>
              <a:pPr indent="0" lvl="0" marL="0" marR="0" rtl="0" algn="l">
                <a:spcBef>
                  <a:spcPts val="0"/>
                </a:spcBef>
                <a:spcAft>
                  <a:spcPts val="0"/>
                </a:spcAft>
                <a:buNone/>
              </a:pPr>
              <a:r>
                <a:t/>
              </a:r>
              <a:endParaRPr sz="2000">
                <a:solidFill>
                  <a:schemeClr val="lt1"/>
                </a:solidFill>
                <a:latin typeface="Arial"/>
                <a:ea typeface="Arial"/>
                <a:cs typeface="Arial"/>
                <a:sym typeface="Arial"/>
              </a:endParaRPr>
            </a:p>
            <a:p>
              <a:pPr indent="0" lvl="0" marL="0" marR="0" rtl="0" algn="l">
                <a:spcBef>
                  <a:spcPts val="0"/>
                </a:spcBef>
                <a:spcAft>
                  <a:spcPts val="0"/>
                </a:spcAft>
                <a:buNone/>
              </a:pPr>
              <a:r>
                <a:rPr lang="en-US" sz="2000">
                  <a:solidFill>
                    <a:schemeClr val="lt1"/>
                  </a:solidFill>
                  <a:latin typeface="Arial"/>
                  <a:ea typeface="Arial"/>
                  <a:cs typeface="Arial"/>
                  <a:sym typeface="Arial"/>
                </a:rPr>
                <a:t>In summary, this multiple linear regression model provides a more comprehensive understanding of how various features influence house prices compared to the simple linear regression model. However, the performance metrics indicate that there is still room for improvement, and incorporating additional relevant features might further enhance the model's accuracy.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184" name="Google Shape;184;p17"/>
          <p:cNvGrpSpPr/>
          <p:nvPr/>
        </p:nvGrpSpPr>
        <p:grpSpPr>
          <a:xfrm>
            <a:off x="0" y="0"/>
            <a:ext cx="14630400" cy="8229600"/>
            <a:chOff x="0" y="0"/>
            <a:chExt cx="14630400" cy="8229600"/>
          </a:xfrm>
        </p:grpSpPr>
        <p:grpSp>
          <p:nvGrpSpPr>
            <p:cNvPr id="185" name="Google Shape;185;p17"/>
            <p:cNvGrpSpPr/>
            <p:nvPr/>
          </p:nvGrpSpPr>
          <p:grpSpPr>
            <a:xfrm>
              <a:off x="0" y="0"/>
              <a:ext cx="14630400" cy="8229600"/>
              <a:chOff x="0" y="0"/>
              <a:chExt cx="14630400" cy="8229600"/>
            </a:xfrm>
          </p:grpSpPr>
          <p:pic>
            <p:nvPicPr>
              <p:cNvPr descr="preencoded.png" id="186" name="Google Shape;186;p17"/>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87" name="Google Shape;187;p17"/>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 name="Google Shape;188;p17"/>
            <p:cNvSpPr txBox="1"/>
            <p:nvPr/>
          </p:nvSpPr>
          <p:spPr>
            <a:xfrm>
              <a:off x="1444487" y="821635"/>
              <a:ext cx="1180768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Black"/>
                  <a:ea typeface="Arial Black"/>
                  <a:cs typeface="Arial Black"/>
                  <a:sym typeface="Arial Black"/>
                </a:rPr>
                <a:t>Results: Multiple Linear Regression Model cont’</a:t>
              </a:r>
              <a:endParaRPr sz="1800">
                <a:solidFill>
                  <a:schemeClr val="lt1"/>
                </a:solidFill>
                <a:latin typeface="Calibri"/>
                <a:ea typeface="Calibri"/>
                <a:cs typeface="Calibri"/>
                <a:sym typeface="Calibri"/>
              </a:endParaRPr>
            </a:p>
          </p:txBody>
        </p:sp>
        <p:sp>
          <p:nvSpPr>
            <p:cNvPr id="189" name="Google Shape;189;p17"/>
            <p:cNvSpPr txBox="1"/>
            <p:nvPr/>
          </p:nvSpPr>
          <p:spPr>
            <a:xfrm>
              <a:off x="1166191" y="2014330"/>
              <a:ext cx="12337774" cy="517064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Model 3 - Performance Interpretation:</a:t>
              </a:r>
              <a:endParaRPr/>
            </a:p>
            <a:p>
              <a:pPr indent="-285750" lvl="0" marL="285750" marR="0" rtl="0" algn="l">
                <a:spcBef>
                  <a:spcPts val="0"/>
                </a:spcBef>
                <a:spcAft>
                  <a:spcPts val="0"/>
                </a:spcAft>
                <a:buClr>
                  <a:schemeClr val="lt1"/>
                </a:buClr>
                <a:buSzPts val="2400"/>
                <a:buFont typeface="Arial"/>
                <a:buChar char="•"/>
              </a:pPr>
              <a:r>
                <a:rPr b="1" lang="en-US" sz="2400">
                  <a:solidFill>
                    <a:schemeClr val="lt1"/>
                  </a:solidFill>
                  <a:latin typeface="Arial"/>
                  <a:ea typeface="Arial"/>
                  <a:cs typeface="Arial"/>
                  <a:sym typeface="Arial"/>
                </a:rPr>
                <a:t>Higher R² Value</a:t>
              </a:r>
              <a:r>
                <a:rPr lang="en-US" sz="2400">
                  <a:solidFill>
                    <a:schemeClr val="lt1"/>
                  </a:solidFill>
                  <a:latin typeface="Arial"/>
                  <a:ea typeface="Arial"/>
                  <a:cs typeface="Arial"/>
                  <a:sym typeface="Arial"/>
                </a:rPr>
                <a:t>: With an </a:t>
              </a:r>
              <a:r>
                <a:rPr b="1" lang="en-US" sz="2400">
                  <a:solidFill>
                    <a:schemeClr val="lt1"/>
                  </a:solidFill>
                  <a:latin typeface="Arial"/>
                  <a:ea typeface="Arial"/>
                  <a:cs typeface="Arial"/>
                  <a:sym typeface="Arial"/>
                </a:rPr>
                <a:t>R² value </a:t>
              </a:r>
              <a:r>
                <a:rPr lang="en-US" sz="2400">
                  <a:solidFill>
                    <a:schemeClr val="lt1"/>
                  </a:solidFill>
                  <a:latin typeface="Arial"/>
                  <a:ea typeface="Arial"/>
                  <a:cs typeface="Arial"/>
                  <a:sym typeface="Arial"/>
                </a:rPr>
                <a:t>of </a:t>
              </a:r>
              <a:r>
                <a:rPr b="1" lang="en-US" sz="2400">
                  <a:solidFill>
                    <a:schemeClr val="lt1"/>
                  </a:solidFill>
                  <a:latin typeface="Arial"/>
                  <a:ea typeface="Arial"/>
                  <a:cs typeface="Arial"/>
                  <a:sym typeface="Arial"/>
                </a:rPr>
                <a:t>0.56</a:t>
              </a:r>
              <a:r>
                <a:rPr lang="en-US" sz="2400">
                  <a:solidFill>
                    <a:schemeClr val="lt1"/>
                  </a:solidFill>
                  <a:latin typeface="Arial"/>
                  <a:ea typeface="Arial"/>
                  <a:cs typeface="Arial"/>
                  <a:sym typeface="Arial"/>
                </a:rPr>
                <a:t>, this model explains a significant portion of the variance in house prices, making it more reliable than the previous models.</a:t>
              </a:r>
              <a:endParaRPr/>
            </a:p>
            <a:p>
              <a:pPr indent="-285750" lvl="0" marL="285750" marR="0" rtl="0" algn="l">
                <a:spcBef>
                  <a:spcPts val="0"/>
                </a:spcBef>
                <a:spcAft>
                  <a:spcPts val="0"/>
                </a:spcAft>
                <a:buClr>
                  <a:schemeClr val="lt1"/>
                </a:buClr>
                <a:buSzPts val="2400"/>
                <a:buFont typeface="Arial"/>
                <a:buChar char="•"/>
              </a:pPr>
              <a:r>
                <a:rPr b="1" lang="en-US" sz="2400">
                  <a:solidFill>
                    <a:schemeClr val="lt1"/>
                  </a:solidFill>
                  <a:latin typeface="Arial"/>
                  <a:ea typeface="Arial"/>
                  <a:cs typeface="Arial"/>
                  <a:sym typeface="Arial"/>
                </a:rPr>
                <a:t>Lower Errors</a:t>
              </a:r>
              <a:r>
                <a:rPr lang="en-US" sz="2400">
                  <a:solidFill>
                    <a:schemeClr val="lt1"/>
                  </a:solidFill>
                  <a:latin typeface="Arial"/>
                  <a:ea typeface="Arial"/>
                  <a:cs typeface="Arial"/>
                  <a:sym typeface="Arial"/>
                </a:rPr>
                <a:t>: Both the </a:t>
              </a:r>
              <a:r>
                <a:rPr b="1" lang="en-US" sz="2400">
                  <a:solidFill>
                    <a:schemeClr val="lt1"/>
                  </a:solidFill>
                  <a:latin typeface="Arial"/>
                  <a:ea typeface="Arial"/>
                  <a:cs typeface="Arial"/>
                  <a:sym typeface="Arial"/>
                </a:rPr>
                <a:t>MSE (18203549025.413246)</a:t>
              </a:r>
              <a:r>
                <a:rPr lang="en-US" sz="2400">
                  <a:solidFill>
                    <a:schemeClr val="lt1"/>
                  </a:solidFill>
                  <a:latin typeface="Arial"/>
                  <a:ea typeface="Arial"/>
                  <a:cs typeface="Arial"/>
                  <a:sym typeface="Arial"/>
                </a:rPr>
                <a:t> and </a:t>
              </a:r>
              <a:r>
                <a:rPr b="1" lang="en-US" sz="2400">
                  <a:solidFill>
                    <a:schemeClr val="lt1"/>
                  </a:solidFill>
                  <a:latin typeface="Arial"/>
                  <a:ea typeface="Arial"/>
                  <a:cs typeface="Arial"/>
                  <a:sym typeface="Arial"/>
                </a:rPr>
                <a:t>MAE (105665.88359227464)</a:t>
              </a:r>
              <a:r>
                <a:rPr lang="en-US" sz="2400">
                  <a:solidFill>
                    <a:schemeClr val="lt1"/>
                  </a:solidFill>
                  <a:latin typeface="Arial"/>
                  <a:ea typeface="Arial"/>
                  <a:cs typeface="Arial"/>
                  <a:sym typeface="Arial"/>
                </a:rPr>
                <a:t> are lower in this model compared to previous ones, indicating more accurate and reliable predictions.</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Comprehensive Features: By including multiple relevant features, this model provides a more detailed and nuanced understanding of how different factors affect house prices, leading to better-informed decisions for stakeholders.</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lang="en-US" sz="2400">
                  <a:solidFill>
                    <a:schemeClr val="lt1"/>
                  </a:solidFill>
                  <a:latin typeface="Arial"/>
                  <a:ea typeface="Arial"/>
                  <a:cs typeface="Arial"/>
                  <a:sym typeface="Arial"/>
                </a:rPr>
                <a:t>In summary, this final multiple linear regression model offers improved predictive accuracy and reliability by incorporating a broader range of features. This makes it a valuable tool for predicting house prices and making informed real estate decisions.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pSp>
        <p:nvGrpSpPr>
          <p:cNvPr id="195" name="Google Shape;195;p18"/>
          <p:cNvGrpSpPr/>
          <p:nvPr/>
        </p:nvGrpSpPr>
        <p:grpSpPr>
          <a:xfrm>
            <a:off x="0" y="0"/>
            <a:ext cx="14630400" cy="8229600"/>
            <a:chOff x="0" y="0"/>
            <a:chExt cx="14630400" cy="8229600"/>
          </a:xfrm>
        </p:grpSpPr>
        <p:pic>
          <p:nvPicPr>
            <p:cNvPr descr="preencoded.png" id="196" name="Google Shape;196;p18"/>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97" name="Google Shape;197;p18"/>
            <p:cNvSpPr/>
            <p:nvPr/>
          </p:nvSpPr>
          <p:spPr>
            <a:xfrm>
              <a:off x="186266" y="169333"/>
              <a:ext cx="14223900" cy="7806300"/>
            </a:xfrm>
            <a:prstGeom prst="rect">
              <a:avLst/>
            </a:prstGeom>
            <a:solidFill>
              <a:srgbClr val="0D0A2C">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18"/>
          <p:cNvSpPr/>
          <p:nvPr/>
        </p:nvSpPr>
        <p:spPr>
          <a:xfrm>
            <a:off x="864037" y="3729038"/>
            <a:ext cx="6172200" cy="7716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sp>
        <p:nvSpPr>
          <p:cNvPr id="199" name="Google Shape;199;p18"/>
          <p:cNvSpPr txBox="1"/>
          <p:nvPr/>
        </p:nvSpPr>
        <p:spPr>
          <a:xfrm>
            <a:off x="1325217" y="808383"/>
            <a:ext cx="11754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Black"/>
                <a:ea typeface="Arial Black"/>
                <a:cs typeface="Arial Black"/>
                <a:sym typeface="Arial Black"/>
              </a:rPr>
              <a:t>Scatter plot of Actual vs. Predicted Prices</a:t>
            </a:r>
            <a:endParaRPr sz="1800">
              <a:solidFill>
                <a:schemeClr val="lt1"/>
              </a:solidFill>
              <a:latin typeface="Calibri"/>
              <a:ea typeface="Calibri"/>
              <a:cs typeface="Calibri"/>
              <a:sym typeface="Calibri"/>
            </a:endParaRPr>
          </a:p>
        </p:txBody>
      </p:sp>
      <p:pic>
        <p:nvPicPr>
          <p:cNvPr id="200" name="Google Shape;200;p18"/>
          <p:cNvPicPr preferRelativeResize="0"/>
          <p:nvPr/>
        </p:nvPicPr>
        <p:blipFill>
          <a:blip r:embed="rId4">
            <a:alphaModFix/>
          </a:blip>
          <a:stretch>
            <a:fillRect/>
          </a:stretch>
        </p:blipFill>
        <p:spPr>
          <a:xfrm>
            <a:off x="1747775" y="2201325"/>
            <a:ext cx="8784751" cy="527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grpSp>
        <p:nvGrpSpPr>
          <p:cNvPr id="206" name="Google Shape;206;p19"/>
          <p:cNvGrpSpPr/>
          <p:nvPr/>
        </p:nvGrpSpPr>
        <p:grpSpPr>
          <a:xfrm>
            <a:off x="0" y="0"/>
            <a:ext cx="14630400" cy="8229600"/>
            <a:chOff x="0" y="0"/>
            <a:chExt cx="14630400" cy="8229600"/>
          </a:xfrm>
        </p:grpSpPr>
        <p:pic>
          <p:nvPicPr>
            <p:cNvPr descr="preencoded.png" id="207" name="Google Shape;207;p19"/>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08" name="Google Shape;208;p19"/>
            <p:cNvSpPr/>
            <p:nvPr/>
          </p:nvSpPr>
          <p:spPr>
            <a:xfrm>
              <a:off x="186266" y="169333"/>
              <a:ext cx="14223900" cy="7806300"/>
            </a:xfrm>
            <a:prstGeom prst="rect">
              <a:avLst/>
            </a:prstGeom>
            <a:solidFill>
              <a:srgbClr val="0D0A2C">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19"/>
          <p:cNvSpPr/>
          <p:nvPr/>
        </p:nvSpPr>
        <p:spPr>
          <a:xfrm>
            <a:off x="864037" y="3729038"/>
            <a:ext cx="6172200" cy="7716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sp>
        <p:nvSpPr>
          <p:cNvPr id="210" name="Google Shape;210;p19"/>
          <p:cNvSpPr txBox="1"/>
          <p:nvPr/>
        </p:nvSpPr>
        <p:spPr>
          <a:xfrm>
            <a:off x="1325217" y="808383"/>
            <a:ext cx="11754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Black"/>
                <a:ea typeface="Arial Black"/>
                <a:cs typeface="Arial Black"/>
                <a:sym typeface="Arial Black"/>
              </a:rPr>
              <a:t>Scatter Plot Interpretation</a:t>
            </a:r>
            <a:endParaRPr sz="3200">
              <a:solidFill>
                <a:schemeClr val="lt1"/>
              </a:solidFill>
              <a:latin typeface="Arial Black"/>
              <a:ea typeface="Arial Black"/>
              <a:cs typeface="Arial Black"/>
              <a:sym typeface="Arial Black"/>
            </a:endParaRPr>
          </a:p>
        </p:txBody>
      </p:sp>
      <p:sp>
        <p:nvSpPr>
          <p:cNvPr id="211" name="Google Shape;211;p19"/>
          <p:cNvSpPr txBox="1"/>
          <p:nvPr/>
        </p:nvSpPr>
        <p:spPr>
          <a:xfrm>
            <a:off x="1205947" y="2118140"/>
            <a:ext cx="12218400" cy="3786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000">
                <a:solidFill>
                  <a:schemeClr val="lt1"/>
                </a:solidFill>
              </a:rPr>
              <a:t>In this plot:</a:t>
            </a:r>
            <a:endParaRPr sz="2000">
              <a:solidFill>
                <a:schemeClr val="lt1"/>
              </a:solidFill>
            </a:endParaRPr>
          </a:p>
          <a:p>
            <a:pPr indent="0" lvl="0" marL="0" rtl="0" algn="l">
              <a:spcBef>
                <a:spcPts val="0"/>
              </a:spcBef>
              <a:spcAft>
                <a:spcPts val="0"/>
              </a:spcAft>
              <a:buClr>
                <a:schemeClr val="dk1"/>
              </a:buClr>
              <a:buSzPts val="1100"/>
              <a:buFont typeface="Arial"/>
              <a:buNone/>
            </a:pPr>
            <a:r>
              <a:rPr lang="en-US" sz="2000">
                <a:solidFill>
                  <a:schemeClr val="lt1"/>
                </a:solidFill>
              </a:rPr>
              <a:t>- The x-axis represents the actual prices of the houses.</a:t>
            </a:r>
            <a:endParaRPr sz="2000">
              <a:solidFill>
                <a:schemeClr val="lt1"/>
              </a:solidFill>
            </a:endParaRPr>
          </a:p>
          <a:p>
            <a:pPr indent="0" lvl="0" marL="0" rtl="0" algn="l">
              <a:spcBef>
                <a:spcPts val="0"/>
              </a:spcBef>
              <a:spcAft>
                <a:spcPts val="0"/>
              </a:spcAft>
              <a:buClr>
                <a:schemeClr val="dk1"/>
              </a:buClr>
              <a:buSzPts val="1100"/>
              <a:buFont typeface="Arial"/>
              <a:buNone/>
            </a:pPr>
            <a:r>
              <a:rPr lang="en-US" sz="2000">
                <a:solidFill>
                  <a:schemeClr val="lt1"/>
                </a:solidFill>
              </a:rPr>
              <a:t>- The y-axis represents the predicted prices.</a:t>
            </a:r>
            <a:endParaRPr sz="2000">
              <a:solidFill>
                <a:schemeClr val="lt1"/>
              </a:solidFill>
            </a:endParaRPr>
          </a:p>
          <a:p>
            <a:pPr indent="0" lvl="0" marL="0" rtl="0" algn="l">
              <a:spcBef>
                <a:spcPts val="0"/>
              </a:spcBef>
              <a:spcAft>
                <a:spcPts val="0"/>
              </a:spcAft>
              <a:buClr>
                <a:schemeClr val="dk1"/>
              </a:buClr>
              <a:buSzPts val="1100"/>
              <a:buFont typeface="Arial"/>
              <a:buNone/>
            </a:pPr>
            <a:r>
              <a:rPr lang="en-US" sz="2000">
                <a:solidFill>
                  <a:schemeClr val="lt1"/>
                </a:solidFill>
              </a:rPr>
              <a:t>- The red diagonal line represents the line of perfect prediction, where the predicted price equals the actual price.</a:t>
            </a:r>
            <a:endParaRPr sz="2000">
              <a:solidFill>
                <a:schemeClr val="lt1"/>
              </a:solidFill>
            </a:endParaRPr>
          </a:p>
          <a:p>
            <a:pPr indent="0" lvl="0" marL="0" rtl="0" algn="l">
              <a:spcBef>
                <a:spcPts val="0"/>
              </a:spcBef>
              <a:spcAft>
                <a:spcPts val="0"/>
              </a:spcAft>
              <a:buClr>
                <a:schemeClr val="dk1"/>
              </a:buClr>
              <a:buSzPts val="1100"/>
              <a:buFont typeface="Arial"/>
              <a:buNone/>
            </a:pPr>
            <a:r>
              <a:t/>
            </a:r>
            <a:endParaRPr sz="2000">
              <a:solidFill>
                <a:schemeClr val="lt1"/>
              </a:solidFill>
            </a:endParaRPr>
          </a:p>
          <a:p>
            <a:pPr indent="0" lvl="0" marL="0" rtl="0" algn="l">
              <a:spcBef>
                <a:spcPts val="0"/>
              </a:spcBef>
              <a:spcAft>
                <a:spcPts val="0"/>
              </a:spcAft>
              <a:buClr>
                <a:schemeClr val="dk1"/>
              </a:buClr>
              <a:buSzPts val="1100"/>
              <a:buFont typeface="Arial"/>
              <a:buNone/>
            </a:pPr>
            <a:r>
              <a:rPr lang="en-US" sz="2000">
                <a:solidFill>
                  <a:schemeClr val="lt1"/>
                </a:solidFill>
              </a:rPr>
              <a:t>Interpretation</a:t>
            </a:r>
            <a:endParaRPr sz="2000">
              <a:solidFill>
                <a:schemeClr val="lt1"/>
              </a:solidFill>
            </a:endParaRPr>
          </a:p>
          <a:p>
            <a:pPr indent="0" lvl="0" marL="0" rtl="0" algn="l">
              <a:spcBef>
                <a:spcPts val="0"/>
              </a:spcBef>
              <a:spcAft>
                <a:spcPts val="0"/>
              </a:spcAft>
              <a:buClr>
                <a:schemeClr val="dk1"/>
              </a:buClr>
              <a:buSzPts val="1100"/>
              <a:buFont typeface="Arial"/>
              <a:buNone/>
            </a:pPr>
            <a:r>
              <a:rPr lang="en-US" sz="2000">
                <a:solidFill>
                  <a:schemeClr val="lt1"/>
                </a:solidFill>
              </a:rPr>
              <a:t>- The points cluster around the diagonal line, indicating that the model's predictions are generally close to the actual prices.</a:t>
            </a:r>
            <a:endParaRPr sz="2000">
              <a:solidFill>
                <a:schemeClr val="lt1"/>
              </a:solidFill>
            </a:endParaRPr>
          </a:p>
          <a:p>
            <a:pPr indent="0" lvl="0" marL="0" rtl="0" algn="l">
              <a:spcBef>
                <a:spcPts val="0"/>
              </a:spcBef>
              <a:spcAft>
                <a:spcPts val="0"/>
              </a:spcAft>
              <a:buClr>
                <a:schemeClr val="dk1"/>
              </a:buClr>
              <a:buSzPts val="1100"/>
              <a:buFont typeface="Arial"/>
              <a:buNone/>
            </a:pPr>
            <a:r>
              <a:rPr lang="en-US" sz="2000">
                <a:solidFill>
                  <a:schemeClr val="lt1"/>
                </a:solidFill>
              </a:rPr>
              <a:t>- There is a noticeable spread around the line, suggesting some prediction errors, which is expected in any regression model.</a:t>
            </a:r>
            <a:endParaRPr sz="2000">
              <a:solidFill>
                <a:schemeClr val="lt1"/>
              </a:solidFill>
            </a:endParaRPr>
          </a:p>
          <a:p>
            <a:pPr indent="0" lvl="0" marL="0" marR="0" rtl="0" algn="l">
              <a:spcBef>
                <a:spcPts val="0"/>
              </a:spcBef>
              <a:spcAft>
                <a:spcPts val="0"/>
              </a:spcAft>
              <a:buNone/>
            </a:pPr>
            <a:r>
              <a:t/>
            </a:r>
            <a:endParaRPr sz="2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grpSp>
        <p:nvGrpSpPr>
          <p:cNvPr id="217" name="Google Shape;217;p20"/>
          <p:cNvGrpSpPr/>
          <p:nvPr/>
        </p:nvGrpSpPr>
        <p:grpSpPr>
          <a:xfrm>
            <a:off x="0" y="0"/>
            <a:ext cx="14630400" cy="8229600"/>
            <a:chOff x="0" y="0"/>
            <a:chExt cx="14630400" cy="8229600"/>
          </a:xfrm>
        </p:grpSpPr>
        <p:pic>
          <p:nvPicPr>
            <p:cNvPr descr="preencoded.png" id="218" name="Google Shape;218;p20"/>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19" name="Google Shape;219;p20"/>
            <p:cNvSpPr/>
            <p:nvPr/>
          </p:nvSpPr>
          <p:spPr>
            <a:xfrm>
              <a:off x="186266" y="169333"/>
              <a:ext cx="14223900" cy="7806300"/>
            </a:xfrm>
            <a:prstGeom prst="rect">
              <a:avLst/>
            </a:prstGeom>
            <a:solidFill>
              <a:srgbClr val="0D0A2C">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0" name="Google Shape;220;p20"/>
          <p:cNvSpPr/>
          <p:nvPr/>
        </p:nvSpPr>
        <p:spPr>
          <a:xfrm>
            <a:off x="864037" y="3729038"/>
            <a:ext cx="6172200" cy="7716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sp>
        <p:nvSpPr>
          <p:cNvPr id="221" name="Google Shape;221;p20"/>
          <p:cNvSpPr txBox="1"/>
          <p:nvPr/>
        </p:nvSpPr>
        <p:spPr>
          <a:xfrm>
            <a:off x="1325217" y="808383"/>
            <a:ext cx="11754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Black"/>
                <a:ea typeface="Arial Black"/>
                <a:cs typeface="Arial Black"/>
                <a:sym typeface="Arial Black"/>
              </a:rPr>
              <a:t>Residual Plot</a:t>
            </a:r>
            <a:endParaRPr sz="1800">
              <a:solidFill>
                <a:schemeClr val="lt1"/>
              </a:solidFill>
              <a:latin typeface="Calibri"/>
              <a:ea typeface="Calibri"/>
              <a:cs typeface="Calibri"/>
              <a:sym typeface="Calibri"/>
            </a:endParaRPr>
          </a:p>
        </p:txBody>
      </p:sp>
      <p:pic>
        <p:nvPicPr>
          <p:cNvPr id="222" name="Google Shape;222;p20"/>
          <p:cNvPicPr preferRelativeResize="0"/>
          <p:nvPr/>
        </p:nvPicPr>
        <p:blipFill>
          <a:blip r:embed="rId4">
            <a:alphaModFix/>
          </a:blip>
          <a:stretch>
            <a:fillRect/>
          </a:stretch>
        </p:blipFill>
        <p:spPr>
          <a:xfrm>
            <a:off x="1226875" y="1865575"/>
            <a:ext cx="9116975" cy="5470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pSp>
        <p:nvGrpSpPr>
          <p:cNvPr id="228" name="Google Shape;228;p21"/>
          <p:cNvGrpSpPr/>
          <p:nvPr/>
        </p:nvGrpSpPr>
        <p:grpSpPr>
          <a:xfrm>
            <a:off x="0" y="50"/>
            <a:ext cx="14630400" cy="8229600"/>
            <a:chOff x="0" y="0"/>
            <a:chExt cx="14630400" cy="8229600"/>
          </a:xfrm>
        </p:grpSpPr>
        <p:pic>
          <p:nvPicPr>
            <p:cNvPr descr="preencoded.png" id="229" name="Google Shape;229;p21"/>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30" name="Google Shape;230;p21"/>
            <p:cNvSpPr/>
            <p:nvPr/>
          </p:nvSpPr>
          <p:spPr>
            <a:xfrm>
              <a:off x="186266" y="169333"/>
              <a:ext cx="14223900" cy="7806300"/>
            </a:xfrm>
            <a:prstGeom prst="rect">
              <a:avLst/>
            </a:prstGeom>
            <a:solidFill>
              <a:srgbClr val="0D0A2C">
                <a:alpha val="749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21"/>
          <p:cNvSpPr/>
          <p:nvPr/>
        </p:nvSpPr>
        <p:spPr>
          <a:xfrm>
            <a:off x="864037" y="3729038"/>
            <a:ext cx="6172200" cy="771600"/>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sp>
        <p:nvSpPr>
          <p:cNvPr id="232" name="Google Shape;232;p21"/>
          <p:cNvSpPr txBox="1"/>
          <p:nvPr/>
        </p:nvSpPr>
        <p:spPr>
          <a:xfrm>
            <a:off x="1325217" y="808383"/>
            <a:ext cx="117546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Black"/>
                <a:ea typeface="Arial Black"/>
                <a:cs typeface="Arial Black"/>
                <a:sym typeface="Arial Black"/>
              </a:rPr>
              <a:t>Residual Plot Interpretation</a:t>
            </a:r>
            <a:endParaRPr sz="3200">
              <a:solidFill>
                <a:schemeClr val="lt1"/>
              </a:solidFill>
              <a:latin typeface="Arial Black"/>
              <a:ea typeface="Arial Black"/>
              <a:cs typeface="Arial Black"/>
              <a:sym typeface="Arial Black"/>
            </a:endParaRPr>
          </a:p>
        </p:txBody>
      </p:sp>
      <p:sp>
        <p:nvSpPr>
          <p:cNvPr id="233" name="Google Shape;233;p21"/>
          <p:cNvSpPr txBox="1"/>
          <p:nvPr/>
        </p:nvSpPr>
        <p:spPr>
          <a:xfrm>
            <a:off x="1093322" y="2561140"/>
            <a:ext cx="12218400" cy="193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000">
                <a:solidFill>
                  <a:schemeClr val="lt1"/>
                </a:solidFill>
              </a:rPr>
              <a:t>Interpretation</a:t>
            </a:r>
            <a:endParaRPr sz="2000">
              <a:solidFill>
                <a:schemeClr val="lt1"/>
              </a:solidFill>
            </a:endParaRPr>
          </a:p>
          <a:p>
            <a:pPr indent="0" lvl="0" marL="0" rtl="0" algn="l">
              <a:spcBef>
                <a:spcPts val="0"/>
              </a:spcBef>
              <a:spcAft>
                <a:spcPts val="0"/>
              </a:spcAft>
              <a:buClr>
                <a:schemeClr val="dk1"/>
              </a:buClr>
              <a:buSzPts val="1100"/>
              <a:buFont typeface="Arial"/>
              <a:buNone/>
            </a:pPr>
            <a:r>
              <a:rPr lang="en-US" sz="2000">
                <a:solidFill>
                  <a:schemeClr val="lt1"/>
                </a:solidFill>
              </a:rPr>
              <a:t>- The residuals are randomly distributed around the zero line, indicating that there is no bias in the predictions.</a:t>
            </a:r>
            <a:endParaRPr sz="2000">
              <a:solidFill>
                <a:schemeClr val="lt1"/>
              </a:solidFill>
            </a:endParaRPr>
          </a:p>
          <a:p>
            <a:pPr indent="0" lvl="0" marL="0" rtl="0" algn="l">
              <a:spcBef>
                <a:spcPts val="0"/>
              </a:spcBef>
              <a:spcAft>
                <a:spcPts val="0"/>
              </a:spcAft>
              <a:buClr>
                <a:schemeClr val="dk1"/>
              </a:buClr>
              <a:buSzPts val="1100"/>
              <a:buFont typeface="Arial"/>
              <a:buNone/>
            </a:pPr>
            <a:r>
              <a:rPr lang="en-US" sz="2000">
                <a:solidFill>
                  <a:schemeClr val="lt1"/>
                </a:solidFill>
              </a:rPr>
              <a:t>- Most residuals fall within a reasonable range, with some outliers indicating larger prediction errors for certain houses.</a:t>
            </a:r>
            <a:endParaRPr sz="2000">
              <a:solidFill>
                <a:schemeClr val="lt1"/>
              </a:solidFill>
            </a:endParaRPr>
          </a:p>
          <a:p>
            <a:pPr indent="0" lvl="0" marL="0" marR="0" rtl="0" algn="l">
              <a:spcBef>
                <a:spcPts val="0"/>
              </a:spcBef>
              <a:spcAft>
                <a:spcPts val="0"/>
              </a:spcAft>
              <a:buNone/>
            </a:pPr>
            <a:r>
              <a:t/>
            </a:r>
            <a:endParaRPr sz="2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 name="Shape 22"/>
        <p:cNvGrpSpPr/>
        <p:nvPr/>
      </p:nvGrpSpPr>
      <p:grpSpPr>
        <a:xfrm>
          <a:off x="0" y="0"/>
          <a:ext cx="0" cy="0"/>
          <a:chOff x="0" y="0"/>
          <a:chExt cx="0" cy="0"/>
        </a:xfrm>
      </p:grpSpPr>
      <p:sp>
        <p:nvSpPr>
          <p:cNvPr id="23" name="Google Shape;23;p4"/>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24" name="Google Shape;24;p4"/>
          <p:cNvGrpSpPr/>
          <p:nvPr/>
        </p:nvGrpSpPr>
        <p:grpSpPr>
          <a:xfrm>
            <a:off x="0" y="0"/>
            <a:ext cx="14630400" cy="8229600"/>
            <a:chOff x="0" y="0"/>
            <a:chExt cx="14630400" cy="8229600"/>
          </a:xfrm>
        </p:grpSpPr>
        <p:grpSp>
          <p:nvGrpSpPr>
            <p:cNvPr id="25" name="Google Shape;25;p4"/>
            <p:cNvGrpSpPr/>
            <p:nvPr/>
          </p:nvGrpSpPr>
          <p:grpSpPr>
            <a:xfrm>
              <a:off x="0" y="0"/>
              <a:ext cx="14630400" cy="8229600"/>
              <a:chOff x="0" y="0"/>
              <a:chExt cx="14630400" cy="8229600"/>
            </a:xfrm>
          </p:grpSpPr>
          <p:pic>
            <p:nvPicPr>
              <p:cNvPr descr="preencoded.png" id="26" name="Google Shape;26;p4"/>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7" name="Google Shape;27;p4"/>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nvSpPr>
          <p:spPr>
            <a:xfrm>
              <a:off x="5075582" y="914400"/>
              <a:ext cx="371060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rial Black"/>
                  <a:ea typeface="Arial Black"/>
                  <a:cs typeface="Arial Black"/>
                  <a:sym typeface="Arial Black"/>
                </a:rPr>
                <a:t>GROUP MEMBERS;</a:t>
              </a:r>
              <a:endParaRPr sz="1800">
                <a:solidFill>
                  <a:schemeClr val="lt1"/>
                </a:solidFill>
                <a:latin typeface="Arial Black"/>
                <a:ea typeface="Arial Black"/>
                <a:cs typeface="Arial Black"/>
                <a:sym typeface="Arial Black"/>
              </a:endParaRPr>
            </a:p>
          </p:txBody>
        </p:sp>
        <p:sp>
          <p:nvSpPr>
            <p:cNvPr id="29" name="Google Shape;29;p4"/>
            <p:cNvSpPr txBox="1"/>
            <p:nvPr/>
          </p:nvSpPr>
          <p:spPr>
            <a:xfrm>
              <a:off x="1696278" y="1855304"/>
              <a:ext cx="10548731"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Black"/>
                  <a:ea typeface="Arial Black"/>
                  <a:cs typeface="Arial Black"/>
                  <a:sym typeface="Arial Black"/>
                </a:rPr>
                <a:t>ALEX KASWII</a:t>
              </a:r>
              <a:endParaRPr/>
            </a:p>
            <a:p>
              <a:pPr indent="0" lvl="0" marL="0" marR="0" rtl="0" algn="l">
                <a:spcBef>
                  <a:spcPts val="0"/>
                </a:spcBef>
                <a:spcAft>
                  <a:spcPts val="0"/>
                </a:spcAft>
                <a:buNone/>
              </a:pPr>
              <a:r>
                <a:t/>
              </a:r>
              <a:endParaRPr sz="2800">
                <a:solidFill>
                  <a:schemeClr val="lt1"/>
                </a:solidFill>
                <a:latin typeface="Arial Black"/>
                <a:ea typeface="Arial Black"/>
                <a:cs typeface="Arial Black"/>
                <a:sym typeface="Arial Black"/>
              </a:endParaRPr>
            </a:p>
            <a:p>
              <a:pPr indent="0" lvl="0" marL="0" marR="0" rtl="0" algn="l">
                <a:spcBef>
                  <a:spcPts val="0"/>
                </a:spcBef>
                <a:spcAft>
                  <a:spcPts val="0"/>
                </a:spcAft>
                <a:buNone/>
              </a:pPr>
              <a:r>
                <a:rPr lang="en-US" sz="2800">
                  <a:solidFill>
                    <a:schemeClr val="lt1"/>
                  </a:solidFill>
                  <a:latin typeface="Arial Black"/>
                  <a:ea typeface="Arial Black"/>
                  <a:cs typeface="Arial Black"/>
                  <a:sym typeface="Arial Black"/>
                </a:rPr>
                <a:t>LEONARD KOYIO</a:t>
              </a:r>
              <a:endParaRPr/>
            </a:p>
            <a:p>
              <a:pPr indent="0" lvl="0" marL="0" marR="0" rtl="0" algn="l">
                <a:spcBef>
                  <a:spcPts val="0"/>
                </a:spcBef>
                <a:spcAft>
                  <a:spcPts val="0"/>
                </a:spcAft>
                <a:buNone/>
              </a:pPr>
              <a:r>
                <a:t/>
              </a:r>
              <a:endParaRPr sz="2800">
                <a:solidFill>
                  <a:schemeClr val="lt1"/>
                </a:solidFill>
                <a:latin typeface="Arial Black"/>
                <a:ea typeface="Arial Black"/>
                <a:cs typeface="Arial Black"/>
                <a:sym typeface="Arial Black"/>
              </a:endParaRPr>
            </a:p>
            <a:p>
              <a:pPr indent="0" lvl="0" marL="0" marR="0" rtl="0" algn="l">
                <a:spcBef>
                  <a:spcPts val="0"/>
                </a:spcBef>
                <a:spcAft>
                  <a:spcPts val="0"/>
                </a:spcAft>
                <a:buNone/>
              </a:pPr>
              <a:r>
                <a:rPr lang="en-US" sz="2800">
                  <a:solidFill>
                    <a:schemeClr val="lt1"/>
                  </a:solidFill>
                  <a:latin typeface="Arial Black"/>
                  <a:ea typeface="Arial Black"/>
                  <a:cs typeface="Arial Black"/>
                  <a:sym typeface="Arial Black"/>
                </a:rPr>
                <a:t>CECILIA NGUNJIRI</a:t>
              </a:r>
              <a:endParaRPr sz="2800">
                <a:solidFill>
                  <a:schemeClr val="lt1"/>
                </a:solidFill>
                <a:latin typeface="Arial Black"/>
                <a:ea typeface="Arial Black"/>
                <a:cs typeface="Arial Black"/>
                <a:sym typeface="Arial Black"/>
              </a:endParaRPr>
            </a:p>
            <a:p>
              <a:pPr indent="0" lvl="0" marL="0" marR="0" rtl="0" algn="l">
                <a:spcBef>
                  <a:spcPts val="0"/>
                </a:spcBef>
                <a:spcAft>
                  <a:spcPts val="0"/>
                </a:spcAft>
                <a:buNone/>
              </a:pPr>
              <a:r>
                <a:t/>
              </a:r>
              <a:endParaRPr sz="2800">
                <a:solidFill>
                  <a:schemeClr val="lt1"/>
                </a:solidFill>
                <a:latin typeface="Arial Black"/>
                <a:ea typeface="Arial Black"/>
                <a:cs typeface="Arial Black"/>
                <a:sym typeface="Arial Black"/>
              </a:endParaRPr>
            </a:p>
            <a:p>
              <a:pPr indent="0" lvl="0" marL="0" marR="0" rtl="0" algn="l">
                <a:spcBef>
                  <a:spcPts val="0"/>
                </a:spcBef>
                <a:spcAft>
                  <a:spcPts val="0"/>
                </a:spcAft>
                <a:buNone/>
              </a:pPr>
              <a:r>
                <a:rPr lang="en-US" sz="2800">
                  <a:solidFill>
                    <a:schemeClr val="lt1"/>
                  </a:solidFill>
                  <a:latin typeface="Arial Black"/>
                  <a:ea typeface="Arial Black"/>
                  <a:cs typeface="Arial Black"/>
                  <a:sym typeface="Arial Black"/>
                </a:rPr>
                <a:t>LEILA NYAMBURA</a:t>
              </a:r>
              <a:endParaRPr/>
            </a:p>
            <a:p>
              <a:pPr indent="0" lvl="0" marL="0" marR="0" rtl="0" algn="l">
                <a:spcBef>
                  <a:spcPts val="0"/>
                </a:spcBef>
                <a:spcAft>
                  <a:spcPts val="0"/>
                </a:spcAft>
                <a:buNone/>
              </a:pPr>
              <a:r>
                <a:t/>
              </a:r>
              <a:endParaRPr sz="2800">
                <a:solidFill>
                  <a:schemeClr val="lt1"/>
                </a:solidFill>
                <a:latin typeface="Arial Black"/>
                <a:ea typeface="Arial Black"/>
                <a:cs typeface="Arial Black"/>
                <a:sym typeface="Arial Black"/>
              </a:endParaRPr>
            </a:p>
            <a:p>
              <a:pPr indent="0" lvl="0" marL="0" marR="0" rtl="0" algn="l">
                <a:spcBef>
                  <a:spcPts val="0"/>
                </a:spcBef>
                <a:spcAft>
                  <a:spcPts val="0"/>
                </a:spcAft>
                <a:buNone/>
              </a:pPr>
              <a:r>
                <a:rPr lang="en-US" sz="2800">
                  <a:solidFill>
                    <a:schemeClr val="lt1"/>
                  </a:solidFill>
                  <a:latin typeface="Arial Black"/>
                  <a:ea typeface="Arial Black"/>
                  <a:cs typeface="Arial Black"/>
                  <a:sym typeface="Arial Black"/>
                </a:rPr>
                <a:t>EDWIN MBUTHIA</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2"/>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240" name="Google Shape;240;p22"/>
          <p:cNvGrpSpPr/>
          <p:nvPr/>
        </p:nvGrpSpPr>
        <p:grpSpPr>
          <a:xfrm>
            <a:off x="0" y="0"/>
            <a:ext cx="14630400" cy="8229600"/>
            <a:chOff x="0" y="0"/>
            <a:chExt cx="14630400" cy="8229600"/>
          </a:xfrm>
        </p:grpSpPr>
        <p:grpSp>
          <p:nvGrpSpPr>
            <p:cNvPr id="241" name="Google Shape;241;p22"/>
            <p:cNvGrpSpPr/>
            <p:nvPr/>
          </p:nvGrpSpPr>
          <p:grpSpPr>
            <a:xfrm>
              <a:off x="0" y="0"/>
              <a:ext cx="14630400" cy="8229600"/>
              <a:chOff x="0" y="0"/>
              <a:chExt cx="14630400" cy="8229600"/>
            </a:xfrm>
          </p:grpSpPr>
          <p:pic>
            <p:nvPicPr>
              <p:cNvPr descr="preencoded.png" id="242" name="Google Shape;242;p22"/>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43" name="Google Shape;243;p22"/>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4" name="Google Shape;244;p22"/>
            <p:cNvSpPr txBox="1"/>
            <p:nvPr/>
          </p:nvSpPr>
          <p:spPr>
            <a:xfrm>
              <a:off x="1497496" y="768626"/>
              <a:ext cx="1171492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Black"/>
                  <a:ea typeface="Arial Black"/>
                  <a:cs typeface="Arial Black"/>
                  <a:sym typeface="Arial Black"/>
                </a:rPr>
                <a:t>Results: Relationship between renovations and property value cont’</a:t>
              </a:r>
              <a:endParaRPr sz="1800">
                <a:solidFill>
                  <a:schemeClr val="lt1"/>
                </a:solidFill>
                <a:latin typeface="Calibri"/>
                <a:ea typeface="Calibri"/>
                <a:cs typeface="Calibri"/>
                <a:sym typeface="Calibri"/>
              </a:endParaRPr>
            </a:p>
          </p:txBody>
        </p:sp>
        <p:pic>
          <p:nvPicPr>
            <p:cNvPr id="245" name="Google Shape;245;p22"/>
            <p:cNvPicPr preferRelativeResize="0"/>
            <p:nvPr/>
          </p:nvPicPr>
          <p:blipFill rotWithShape="1">
            <a:blip r:embed="rId4">
              <a:alphaModFix/>
            </a:blip>
            <a:srcRect b="0" l="0" r="0" t="0"/>
            <a:stretch/>
          </p:blipFill>
          <p:spPr>
            <a:xfrm>
              <a:off x="2266122" y="2256503"/>
              <a:ext cx="10257181" cy="5390001"/>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252" name="Google Shape;252;p23"/>
          <p:cNvGrpSpPr/>
          <p:nvPr/>
        </p:nvGrpSpPr>
        <p:grpSpPr>
          <a:xfrm>
            <a:off x="0" y="0"/>
            <a:ext cx="14630400" cy="8229600"/>
            <a:chOff x="0" y="0"/>
            <a:chExt cx="14630400" cy="8229600"/>
          </a:xfrm>
        </p:grpSpPr>
        <p:grpSp>
          <p:nvGrpSpPr>
            <p:cNvPr id="253" name="Google Shape;253;p23"/>
            <p:cNvGrpSpPr/>
            <p:nvPr/>
          </p:nvGrpSpPr>
          <p:grpSpPr>
            <a:xfrm>
              <a:off x="0" y="0"/>
              <a:ext cx="14630400" cy="8229600"/>
              <a:chOff x="0" y="0"/>
              <a:chExt cx="14630400" cy="8229600"/>
            </a:xfrm>
          </p:grpSpPr>
          <p:pic>
            <p:nvPicPr>
              <p:cNvPr descr="preencoded.png" id="254" name="Google Shape;254;p23"/>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55" name="Google Shape;255;p23"/>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23"/>
            <p:cNvSpPr txBox="1"/>
            <p:nvPr/>
          </p:nvSpPr>
          <p:spPr>
            <a:xfrm>
              <a:off x="1285461" y="768626"/>
              <a:ext cx="1212573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Black"/>
                  <a:ea typeface="Arial Black"/>
                  <a:cs typeface="Arial Black"/>
                  <a:sym typeface="Arial Black"/>
                </a:rPr>
                <a:t>Results: Relationship between renovations and property value</a:t>
              </a:r>
              <a:endParaRPr sz="1800">
                <a:solidFill>
                  <a:schemeClr val="lt1"/>
                </a:solidFill>
                <a:latin typeface="Calibri"/>
                <a:ea typeface="Calibri"/>
                <a:cs typeface="Calibri"/>
                <a:sym typeface="Calibri"/>
              </a:endParaRPr>
            </a:p>
          </p:txBody>
        </p:sp>
        <p:sp>
          <p:nvSpPr>
            <p:cNvPr id="257" name="Google Shape;257;p23"/>
            <p:cNvSpPr txBox="1"/>
            <p:nvPr/>
          </p:nvSpPr>
          <p:spPr>
            <a:xfrm>
              <a:off x="1219200" y="2266122"/>
              <a:ext cx="12311270"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rial"/>
                  <a:ea typeface="Arial"/>
                  <a:cs typeface="Arial"/>
                  <a:sym typeface="Arial"/>
                </a:rPr>
                <a:t>From the results, houses that have undergone renovations have a higher mean price by approximately $110,000 and a higher mode price by $200,000 compared to houses without renovations. This indicated that, on average, renovated houses sell for higher prices. However, this comparison does not account for other differences between the houses.</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lang="en-US" sz="2400">
                  <a:solidFill>
                    <a:schemeClr val="lt1"/>
                  </a:solidFill>
                  <a:latin typeface="Arial"/>
                  <a:ea typeface="Arial"/>
                  <a:cs typeface="Arial"/>
                  <a:sym typeface="Arial"/>
                </a:rPr>
                <a:t>To further understand the impact of renovations on home prices, we used our predictive model:</a:t>
              </a:r>
              <a:endParaRPr/>
            </a:p>
            <a:p>
              <a:pPr indent="0" lvl="0" marL="0" marR="0" rtl="0" algn="l">
                <a:spcBef>
                  <a:spcPts val="0"/>
                </a:spcBef>
                <a:spcAft>
                  <a:spcPts val="0"/>
                </a:spcAft>
                <a:buNone/>
              </a:pPr>
              <a:r>
                <a:rPr b="1" lang="en-US" sz="2400">
                  <a:solidFill>
                    <a:schemeClr val="lt1"/>
                  </a:solidFill>
                  <a:latin typeface="Arial"/>
                  <a:ea typeface="Arial"/>
                  <a:cs typeface="Arial"/>
                  <a:sym typeface="Arial"/>
                </a:rPr>
                <a:t>Conclusion:</a:t>
              </a:r>
              <a:r>
                <a:rPr lang="en-US" sz="2400">
                  <a:solidFill>
                    <a:schemeClr val="lt1"/>
                  </a:solidFill>
                  <a:latin typeface="Arial"/>
                  <a:ea typeface="Arial"/>
                  <a:cs typeface="Arial"/>
                  <a:sym typeface="Arial"/>
                </a:rPr>
                <a:t> Based on our analysis and predictive model, we can conclude that renovations positively impact the valuation of a home. Renovated properties not only have higher mean and mode prices but are also predicted to be valued higher by approximately $7,500 when other factors are held constant.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4"/>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264" name="Google Shape;264;p24"/>
          <p:cNvGrpSpPr/>
          <p:nvPr/>
        </p:nvGrpSpPr>
        <p:grpSpPr>
          <a:xfrm>
            <a:off x="0" y="0"/>
            <a:ext cx="14630400" cy="8229600"/>
            <a:chOff x="0" y="0"/>
            <a:chExt cx="14630400" cy="8229600"/>
          </a:xfrm>
        </p:grpSpPr>
        <p:grpSp>
          <p:nvGrpSpPr>
            <p:cNvPr id="265" name="Google Shape;265;p24"/>
            <p:cNvGrpSpPr/>
            <p:nvPr/>
          </p:nvGrpSpPr>
          <p:grpSpPr>
            <a:xfrm>
              <a:off x="0" y="0"/>
              <a:ext cx="14630400" cy="8229600"/>
              <a:chOff x="0" y="0"/>
              <a:chExt cx="14630400" cy="8229600"/>
            </a:xfrm>
          </p:grpSpPr>
          <p:pic>
            <p:nvPicPr>
              <p:cNvPr descr="preencoded.png" id="266" name="Google Shape;266;p24"/>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67" name="Google Shape;267;p24"/>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24"/>
            <p:cNvSpPr txBox="1"/>
            <p:nvPr/>
          </p:nvSpPr>
          <p:spPr>
            <a:xfrm>
              <a:off x="5658010" y="677540"/>
              <a:ext cx="275645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Black"/>
                  <a:ea typeface="Arial Black"/>
                  <a:cs typeface="Arial Black"/>
                  <a:sym typeface="Arial Black"/>
                </a:rPr>
                <a:t>Conclusion</a:t>
              </a:r>
              <a:endParaRPr sz="1800">
                <a:solidFill>
                  <a:schemeClr val="lt1"/>
                </a:solidFill>
                <a:latin typeface="Calibri"/>
                <a:ea typeface="Calibri"/>
                <a:cs typeface="Calibri"/>
                <a:sym typeface="Calibri"/>
              </a:endParaRPr>
            </a:p>
          </p:txBody>
        </p:sp>
        <p:sp>
          <p:nvSpPr>
            <p:cNvPr id="269" name="Google Shape;269;p24"/>
            <p:cNvSpPr txBox="1"/>
            <p:nvPr/>
          </p:nvSpPr>
          <p:spPr>
            <a:xfrm>
              <a:off x="1086678" y="1749287"/>
              <a:ext cx="12152244" cy="443198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Arial"/>
                <a:buAutoNum type="arabicPeriod"/>
              </a:pPr>
              <a:r>
                <a:rPr b="1" lang="en-US" sz="2400">
                  <a:solidFill>
                    <a:schemeClr val="lt1"/>
                  </a:solidFill>
                  <a:latin typeface="Arial"/>
                  <a:ea typeface="Arial"/>
                  <a:cs typeface="Arial"/>
                  <a:sym typeface="Arial"/>
                </a:rPr>
                <a:t>Accurate Prediction Model:</a:t>
              </a:r>
              <a:endParaRPr/>
            </a:p>
            <a:p>
              <a:pPr indent="-285750" lvl="1" marL="7429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Developed a multiple linear regression model to predict house values.</a:t>
              </a:r>
              <a:endParaRPr/>
            </a:p>
            <a:p>
              <a:pPr indent="-285750" lvl="1" marL="7429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Key predictors: square footage, grade, bathrooms, bedrooms, floors, waterfront presence, renovation status, lot size, condition, and house age.</a:t>
              </a:r>
              <a:endParaRPr/>
            </a:p>
            <a:p>
              <a:pPr indent="0" lvl="0" marL="0" marR="0" rtl="0" algn="l">
                <a:spcBef>
                  <a:spcPts val="0"/>
                </a:spcBef>
                <a:spcAft>
                  <a:spcPts val="0"/>
                </a:spcAft>
                <a:buNone/>
              </a:pPr>
              <a:r>
                <a:rPr b="1" lang="en-US" sz="2400">
                  <a:solidFill>
                    <a:schemeClr val="lt1"/>
                  </a:solidFill>
                  <a:latin typeface="Arial"/>
                  <a:ea typeface="Arial"/>
                  <a:cs typeface="Arial"/>
                  <a:sym typeface="Arial"/>
                </a:rPr>
                <a:t>2. Quantified Renovation Impact:</a:t>
              </a:r>
              <a:endParaRPr/>
            </a:p>
            <a:p>
              <a:pPr indent="-285750" lvl="1" marL="7429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Analyzed the relationship between renovations and property value.</a:t>
              </a:r>
              <a:endParaRPr/>
            </a:p>
            <a:p>
              <a:pPr indent="-285750" lvl="1" marL="7429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Findings: Renovated houses have higher average prices.</a:t>
              </a:r>
              <a:endParaRPr/>
            </a:p>
            <a:p>
              <a:pPr indent="-285750" lvl="1" marL="7429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Predictive model indicates renovations can increase home value by about $7,500.</a:t>
              </a:r>
              <a:endParaRPr/>
            </a:p>
            <a:p>
              <a:pPr indent="0" lvl="0" marL="0" marR="0" rtl="0" algn="l">
                <a:spcBef>
                  <a:spcPts val="0"/>
                </a:spcBef>
                <a:spcAft>
                  <a:spcPts val="0"/>
                </a:spcAft>
                <a:buNone/>
              </a:pPr>
              <a:r>
                <a:rPr lang="en-US" sz="2400">
                  <a:solidFill>
                    <a:schemeClr val="lt1"/>
                  </a:solidFill>
                  <a:latin typeface="Arial"/>
                  <a:ea typeface="Arial"/>
                  <a:cs typeface="Arial"/>
                  <a:sym typeface="Arial"/>
                </a:rPr>
                <a:t>3</a:t>
              </a:r>
              <a:r>
                <a:rPr b="1" lang="en-US" sz="2400">
                  <a:solidFill>
                    <a:schemeClr val="lt1"/>
                  </a:solidFill>
                  <a:latin typeface="Arial"/>
                  <a:ea typeface="Arial"/>
                  <a:cs typeface="Arial"/>
                  <a:sym typeface="Arial"/>
                </a:rPr>
                <a:t>.Tailored Recommendations:</a:t>
              </a:r>
              <a:endParaRPr/>
            </a:p>
            <a:p>
              <a:pPr indent="-285750" lvl="1" marL="7429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Provided homeowners with property valuations and renovation advice.</a:t>
              </a:r>
              <a:endParaRPr/>
            </a:p>
            <a:p>
              <a:pPr indent="-285750" lvl="1" marL="742950" marR="0" rtl="0" algn="l">
                <a:spcBef>
                  <a:spcPts val="0"/>
                </a:spcBef>
                <a:spcAft>
                  <a:spcPts val="0"/>
                </a:spcAft>
                <a:buClr>
                  <a:schemeClr val="lt1"/>
                </a:buClr>
                <a:buSzPts val="2400"/>
                <a:buFont typeface="Arial"/>
                <a:buChar char="•"/>
              </a:pPr>
              <a:r>
                <a:rPr b="0" i="0" lang="en-US" sz="2400" u="none" cap="none" strike="noStrike">
                  <a:solidFill>
                    <a:schemeClr val="lt1"/>
                  </a:solidFill>
                  <a:latin typeface="Arial"/>
                  <a:ea typeface="Arial"/>
                  <a:cs typeface="Arial"/>
                  <a:sym typeface="Arial"/>
                </a:rPr>
                <a:t>Informed and strategic renovation decisions lead to better financial outcomes.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276" name="Google Shape;276;p25"/>
          <p:cNvGrpSpPr/>
          <p:nvPr/>
        </p:nvGrpSpPr>
        <p:grpSpPr>
          <a:xfrm>
            <a:off x="0" y="0"/>
            <a:ext cx="14630400" cy="8229600"/>
            <a:chOff x="0" y="0"/>
            <a:chExt cx="14630400" cy="8229600"/>
          </a:xfrm>
        </p:grpSpPr>
        <p:grpSp>
          <p:nvGrpSpPr>
            <p:cNvPr id="277" name="Google Shape;277;p25"/>
            <p:cNvGrpSpPr/>
            <p:nvPr/>
          </p:nvGrpSpPr>
          <p:grpSpPr>
            <a:xfrm>
              <a:off x="0" y="0"/>
              <a:ext cx="14630400" cy="8229600"/>
              <a:chOff x="0" y="0"/>
              <a:chExt cx="14630400" cy="8229600"/>
            </a:xfrm>
          </p:grpSpPr>
          <p:pic>
            <p:nvPicPr>
              <p:cNvPr descr="preencoded.png" id="278" name="Google Shape;278;p25"/>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79" name="Google Shape;279;p25"/>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25"/>
            <p:cNvSpPr txBox="1"/>
            <p:nvPr/>
          </p:nvSpPr>
          <p:spPr>
            <a:xfrm>
              <a:off x="5161721" y="583096"/>
              <a:ext cx="4306957"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Black"/>
                  <a:ea typeface="Arial Black"/>
                  <a:cs typeface="Arial Black"/>
                  <a:sym typeface="Arial Black"/>
                </a:rPr>
                <a:t>Conclusion cont’</a:t>
              </a:r>
              <a:endParaRPr sz="1800">
                <a:solidFill>
                  <a:schemeClr val="lt1"/>
                </a:solidFill>
                <a:latin typeface="Calibri"/>
                <a:ea typeface="Calibri"/>
                <a:cs typeface="Calibri"/>
                <a:sym typeface="Calibri"/>
              </a:endParaRPr>
            </a:p>
          </p:txBody>
        </p:sp>
        <p:sp>
          <p:nvSpPr>
            <p:cNvPr id="281" name="Google Shape;281;p25"/>
            <p:cNvSpPr txBox="1"/>
            <p:nvPr/>
          </p:nvSpPr>
          <p:spPr>
            <a:xfrm>
              <a:off x="864037" y="1656798"/>
              <a:ext cx="12679685"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Overall Insights:</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The project offers valuable insights into home valuation and renovation impact. </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Leveraging King County data, we developed a reliable predictive model and quantified renovation benefits.</a:t>
              </a:r>
              <a:endParaRPr/>
            </a:p>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This model serves real estate agencies, homeowners, and urban developers, guiding strategic investments and enhancing property values.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6"/>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288" name="Google Shape;288;p26"/>
          <p:cNvGrpSpPr/>
          <p:nvPr/>
        </p:nvGrpSpPr>
        <p:grpSpPr>
          <a:xfrm>
            <a:off x="0" y="0"/>
            <a:ext cx="14630400" cy="8229600"/>
            <a:chOff x="0" y="0"/>
            <a:chExt cx="14630400" cy="8229600"/>
          </a:xfrm>
        </p:grpSpPr>
        <p:grpSp>
          <p:nvGrpSpPr>
            <p:cNvPr id="289" name="Google Shape;289;p26"/>
            <p:cNvGrpSpPr/>
            <p:nvPr/>
          </p:nvGrpSpPr>
          <p:grpSpPr>
            <a:xfrm>
              <a:off x="0" y="0"/>
              <a:ext cx="14630400" cy="8229600"/>
              <a:chOff x="0" y="0"/>
              <a:chExt cx="14630400" cy="8229600"/>
            </a:xfrm>
          </p:grpSpPr>
          <p:pic>
            <p:nvPicPr>
              <p:cNvPr descr="preencoded.png" id="290" name="Google Shape;290;p26"/>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291" name="Google Shape;291;p26"/>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 name="Google Shape;292;p26"/>
            <p:cNvSpPr txBox="1"/>
            <p:nvPr/>
          </p:nvSpPr>
          <p:spPr>
            <a:xfrm>
              <a:off x="5616367" y="633896"/>
              <a:ext cx="336379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rial Black"/>
                  <a:ea typeface="Arial Black"/>
                  <a:cs typeface="Arial Black"/>
                  <a:sym typeface="Arial Black"/>
                </a:rPr>
                <a:t>Recommendations</a:t>
              </a:r>
              <a:endParaRPr sz="1800">
                <a:solidFill>
                  <a:schemeClr val="lt1"/>
                </a:solidFill>
                <a:latin typeface="Calibri"/>
                <a:ea typeface="Calibri"/>
                <a:cs typeface="Calibri"/>
                <a:sym typeface="Calibri"/>
              </a:endParaRPr>
            </a:p>
          </p:txBody>
        </p:sp>
        <p:sp>
          <p:nvSpPr>
            <p:cNvPr id="293" name="Google Shape;293;p26"/>
            <p:cNvSpPr txBox="1"/>
            <p:nvPr/>
          </p:nvSpPr>
          <p:spPr>
            <a:xfrm>
              <a:off x="1298713" y="1643270"/>
              <a:ext cx="12245009"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a:ea typeface="Arial"/>
                  <a:cs typeface="Arial"/>
                  <a:sym typeface="Arial"/>
                </a:rPr>
                <a:t>Recommendations for Homeowners Willing to Sell</a:t>
              </a:r>
              <a:endParaRPr/>
            </a:p>
            <a:p>
              <a:pPr indent="-285750" lvl="0" marL="285750" marR="0" rtl="0" algn="l">
                <a:spcBef>
                  <a:spcPts val="0"/>
                </a:spcBef>
                <a:spcAft>
                  <a:spcPts val="0"/>
                </a:spcAft>
                <a:buClr>
                  <a:schemeClr val="lt1"/>
                </a:buClr>
                <a:buSzPts val="2400"/>
                <a:buFont typeface="Arial"/>
                <a:buChar char="•"/>
              </a:pPr>
              <a:r>
                <a:rPr b="1" lang="en-US" sz="2400">
                  <a:solidFill>
                    <a:schemeClr val="lt1"/>
                  </a:solidFill>
                  <a:latin typeface="Arial"/>
                  <a:ea typeface="Arial"/>
                  <a:cs typeface="Arial"/>
                  <a:sym typeface="Arial"/>
                </a:rPr>
                <a:t>Renovations:</a:t>
              </a:r>
              <a:r>
                <a:rPr lang="en-US" sz="2400">
                  <a:solidFill>
                    <a:schemeClr val="lt1"/>
                  </a:solidFill>
                  <a:latin typeface="Arial"/>
                  <a:ea typeface="Arial"/>
                  <a:cs typeface="Arial"/>
                  <a:sym typeface="Arial"/>
                </a:rPr>
                <a:t> If planning to sell, consider renovating your home. Our analysis suggests renovations that cost no more than $7,500 can increase your home’s value by the same amount, ensuring a good return on investment.</a:t>
              </a:r>
              <a:endParaRPr/>
            </a:p>
            <a:p>
              <a:pPr indent="0" lvl="0" marL="0" marR="0" rtl="0" algn="l">
                <a:spcBef>
                  <a:spcPts val="0"/>
                </a:spcBef>
                <a:spcAft>
                  <a:spcPts val="0"/>
                </a:spcAft>
                <a:buNone/>
              </a:pPr>
              <a:r>
                <a:t/>
              </a:r>
              <a:endParaRPr sz="2400">
                <a:solidFill>
                  <a:schemeClr val="lt1"/>
                </a:solidFill>
                <a:latin typeface="Arial"/>
                <a:ea typeface="Arial"/>
                <a:cs typeface="Arial"/>
                <a:sym typeface="Arial"/>
              </a:endParaRPr>
            </a:p>
            <a:p>
              <a:pPr indent="0" lvl="0" marL="0" marR="0" rtl="0" algn="l">
                <a:spcBef>
                  <a:spcPts val="0"/>
                </a:spcBef>
                <a:spcAft>
                  <a:spcPts val="0"/>
                </a:spcAft>
                <a:buNone/>
              </a:pPr>
              <a:r>
                <a:rPr b="1" lang="en-US" sz="2400">
                  <a:solidFill>
                    <a:schemeClr val="lt1"/>
                  </a:solidFill>
                  <a:latin typeface="Arial"/>
                  <a:ea typeface="Arial"/>
                  <a:cs typeface="Arial"/>
                  <a:sym typeface="Arial"/>
                </a:rPr>
                <a:t>Recommendations for Homeowners Looking to Enhance Property Value</a:t>
              </a:r>
              <a:endParaRPr/>
            </a:p>
            <a:p>
              <a:pPr indent="0" lvl="0" marL="0" marR="0" rtl="0" algn="l">
                <a:spcBef>
                  <a:spcPts val="0"/>
                </a:spcBef>
                <a:spcAft>
                  <a:spcPts val="0"/>
                </a:spcAft>
                <a:buNone/>
              </a:pPr>
              <a:r>
                <a:rPr lang="en-US" sz="2400">
                  <a:solidFill>
                    <a:schemeClr val="lt1"/>
                  </a:solidFill>
                  <a:latin typeface="Arial"/>
                  <a:ea typeface="Arial"/>
                  <a:cs typeface="Arial"/>
                  <a:sym typeface="Arial"/>
                </a:rPr>
                <a:t>For those aiming to boost property value for future sales, focus on the following improvements:</a:t>
              </a:r>
              <a:endParaRPr/>
            </a:p>
            <a:p>
              <a:pPr indent="-285750" lvl="0" marL="285750" marR="0" rtl="0" algn="l">
                <a:spcBef>
                  <a:spcPts val="0"/>
                </a:spcBef>
                <a:spcAft>
                  <a:spcPts val="0"/>
                </a:spcAft>
                <a:buClr>
                  <a:schemeClr val="lt1"/>
                </a:buClr>
                <a:buSzPts val="2400"/>
                <a:buFont typeface="Arial"/>
                <a:buChar char="•"/>
              </a:pPr>
              <a:r>
                <a:rPr b="1" lang="en-US" sz="2400">
                  <a:solidFill>
                    <a:schemeClr val="lt1"/>
                  </a:solidFill>
                  <a:latin typeface="Arial"/>
                  <a:ea typeface="Arial"/>
                  <a:cs typeface="Arial"/>
                  <a:sym typeface="Arial"/>
                </a:rPr>
                <a:t>Living Area: </a:t>
              </a:r>
              <a:r>
                <a:rPr lang="en-US" sz="2400">
                  <a:solidFill>
                    <a:schemeClr val="lt1"/>
                  </a:solidFill>
                  <a:latin typeface="Arial"/>
                  <a:ea typeface="Arial"/>
                  <a:cs typeface="Arial"/>
                  <a:sym typeface="Arial"/>
                </a:rPr>
                <a:t>Expanding the square footage significantly enhances value.</a:t>
              </a:r>
              <a:endParaRPr/>
            </a:p>
            <a:p>
              <a:pPr indent="-285750" lvl="0" marL="285750" marR="0" rtl="0" algn="l">
                <a:spcBef>
                  <a:spcPts val="0"/>
                </a:spcBef>
                <a:spcAft>
                  <a:spcPts val="0"/>
                </a:spcAft>
                <a:buClr>
                  <a:schemeClr val="lt1"/>
                </a:buClr>
                <a:buSzPts val="2400"/>
                <a:buFont typeface="Arial"/>
                <a:buChar char="•"/>
              </a:pPr>
              <a:r>
                <a:rPr b="1" lang="en-US" sz="2400">
                  <a:solidFill>
                    <a:schemeClr val="lt1"/>
                  </a:solidFill>
                  <a:latin typeface="Arial"/>
                  <a:ea typeface="Arial"/>
                  <a:cs typeface="Arial"/>
                  <a:sym typeface="Arial"/>
                </a:rPr>
                <a:t>Quality:</a:t>
              </a:r>
              <a:r>
                <a:rPr lang="en-US" sz="2400">
                  <a:solidFill>
                    <a:schemeClr val="lt1"/>
                  </a:solidFill>
                  <a:latin typeface="Arial"/>
                  <a:ea typeface="Arial"/>
                  <a:cs typeface="Arial"/>
                  <a:sym typeface="Arial"/>
                </a:rPr>
                <a:t> Upgrading the overall grade and finish of the house.</a:t>
              </a:r>
              <a:endParaRPr/>
            </a:p>
            <a:p>
              <a:pPr indent="-285750" lvl="0" marL="285750" marR="0" rtl="0" algn="l">
                <a:spcBef>
                  <a:spcPts val="0"/>
                </a:spcBef>
                <a:spcAft>
                  <a:spcPts val="0"/>
                </a:spcAft>
                <a:buClr>
                  <a:schemeClr val="lt1"/>
                </a:buClr>
                <a:buSzPts val="2400"/>
                <a:buFont typeface="Arial"/>
                <a:buChar char="•"/>
              </a:pPr>
              <a:r>
                <a:rPr b="1" lang="en-US" sz="2400">
                  <a:solidFill>
                    <a:schemeClr val="lt1"/>
                  </a:solidFill>
                  <a:latin typeface="Arial"/>
                  <a:ea typeface="Arial"/>
                  <a:cs typeface="Arial"/>
                  <a:sym typeface="Arial"/>
                </a:rPr>
                <a:t>Bathrooms:</a:t>
              </a:r>
              <a:r>
                <a:rPr lang="en-US" sz="2400">
                  <a:solidFill>
                    <a:schemeClr val="lt1"/>
                  </a:solidFill>
                  <a:latin typeface="Arial"/>
                  <a:ea typeface="Arial"/>
                  <a:cs typeface="Arial"/>
                  <a:sym typeface="Arial"/>
                </a:rPr>
                <a:t> Adding or improving bathrooms adds substantial value.</a:t>
              </a:r>
              <a:endParaRPr/>
            </a:p>
            <a:p>
              <a:pPr indent="-285750" lvl="0" marL="285750" marR="0" rtl="0" algn="l">
                <a:spcBef>
                  <a:spcPts val="0"/>
                </a:spcBef>
                <a:spcAft>
                  <a:spcPts val="0"/>
                </a:spcAft>
                <a:buClr>
                  <a:schemeClr val="lt1"/>
                </a:buClr>
                <a:buSzPts val="2400"/>
                <a:buFont typeface="Arial"/>
                <a:buChar char="•"/>
              </a:pPr>
              <a:r>
                <a:rPr b="1" lang="en-US" sz="2400">
                  <a:solidFill>
                    <a:schemeClr val="lt1"/>
                  </a:solidFill>
                  <a:latin typeface="Arial"/>
                  <a:ea typeface="Arial"/>
                  <a:cs typeface="Arial"/>
                  <a:sym typeface="Arial"/>
                </a:rPr>
                <a:t>Maintenance:</a:t>
              </a:r>
              <a:r>
                <a:rPr lang="en-US" sz="2400">
                  <a:solidFill>
                    <a:schemeClr val="lt1"/>
                  </a:solidFill>
                  <a:latin typeface="Arial"/>
                  <a:ea typeface="Arial"/>
                  <a:cs typeface="Arial"/>
                  <a:sym typeface="Arial"/>
                </a:rPr>
                <a:t> Keeping the house in excellent condition is crucial.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7"/>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300" name="Google Shape;300;p27"/>
          <p:cNvGrpSpPr/>
          <p:nvPr/>
        </p:nvGrpSpPr>
        <p:grpSpPr>
          <a:xfrm>
            <a:off x="0" y="0"/>
            <a:ext cx="14630400" cy="8229600"/>
            <a:chOff x="0" y="0"/>
            <a:chExt cx="14630400" cy="8229600"/>
          </a:xfrm>
        </p:grpSpPr>
        <p:grpSp>
          <p:nvGrpSpPr>
            <p:cNvPr id="301" name="Google Shape;301;p27"/>
            <p:cNvGrpSpPr/>
            <p:nvPr/>
          </p:nvGrpSpPr>
          <p:grpSpPr>
            <a:xfrm>
              <a:off x="0" y="0"/>
              <a:ext cx="14630400" cy="8229600"/>
              <a:chOff x="0" y="0"/>
              <a:chExt cx="14630400" cy="8229600"/>
            </a:xfrm>
          </p:grpSpPr>
          <p:pic>
            <p:nvPicPr>
              <p:cNvPr descr="preencoded.png" id="302" name="Google Shape;302;p27"/>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03" name="Google Shape;303;p27"/>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27"/>
            <p:cNvSpPr txBox="1"/>
            <p:nvPr/>
          </p:nvSpPr>
          <p:spPr>
            <a:xfrm>
              <a:off x="5473149" y="742122"/>
              <a:ext cx="45852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rial Black"/>
                  <a:ea typeface="Arial Black"/>
                  <a:cs typeface="Arial Black"/>
                  <a:sym typeface="Arial Black"/>
                </a:rPr>
                <a:t>Recommendations cont’</a:t>
              </a:r>
              <a:endParaRPr sz="1800">
                <a:solidFill>
                  <a:schemeClr val="lt1"/>
                </a:solidFill>
                <a:latin typeface="Calibri"/>
                <a:ea typeface="Calibri"/>
                <a:cs typeface="Calibri"/>
                <a:sym typeface="Calibri"/>
              </a:endParaRPr>
            </a:p>
          </p:txBody>
        </p:sp>
        <p:sp>
          <p:nvSpPr>
            <p:cNvPr id="305" name="Google Shape;305;p27"/>
            <p:cNvSpPr txBox="1"/>
            <p:nvPr/>
          </p:nvSpPr>
          <p:spPr>
            <a:xfrm>
              <a:off x="1046990" y="1718352"/>
              <a:ext cx="12351026"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highlight>
                    <a:srgbClr val="002451"/>
                  </a:highlight>
                  <a:latin typeface="Arial Black"/>
                  <a:ea typeface="Arial Black"/>
                  <a:cs typeface="Arial Black"/>
                  <a:sym typeface="Arial Black"/>
                </a:rPr>
                <a:t>2. For Real Estate Agents</a:t>
              </a:r>
              <a:endParaRPr b="0" sz="2400">
                <a:solidFill>
                  <a:schemeClr val="lt1"/>
                </a:solidFill>
                <a:highlight>
                  <a:srgbClr val="002451"/>
                </a:highlight>
                <a:latin typeface="Arial Black"/>
                <a:ea typeface="Arial Black"/>
                <a:cs typeface="Arial Black"/>
                <a:sym typeface="Arial Black"/>
              </a:endParaRPr>
            </a:p>
            <a:p>
              <a:pPr indent="0" lvl="0" marL="0" marR="0" rtl="0" algn="l">
                <a:spcBef>
                  <a:spcPts val="0"/>
                </a:spcBef>
                <a:spcAft>
                  <a:spcPts val="0"/>
                </a:spcAft>
                <a:buNone/>
              </a:pPr>
              <a:br>
                <a:rPr b="0" lang="en-US" sz="2400">
                  <a:solidFill>
                    <a:schemeClr val="lt1"/>
                  </a:solidFill>
                  <a:highlight>
                    <a:srgbClr val="002451"/>
                  </a:highlight>
                  <a:latin typeface="Arial Black"/>
                  <a:ea typeface="Arial Black"/>
                  <a:cs typeface="Arial Black"/>
                  <a:sym typeface="Arial Black"/>
                </a:rPr>
              </a:br>
              <a:r>
                <a:rPr b="0" lang="en-US" sz="2400">
                  <a:solidFill>
                    <a:schemeClr val="lt1"/>
                  </a:solidFill>
                  <a:highlight>
                    <a:srgbClr val="002451"/>
                  </a:highlight>
                  <a:latin typeface="Arial Black"/>
                  <a:ea typeface="Arial Black"/>
                  <a:cs typeface="Arial Black"/>
                  <a:sym typeface="Arial Black"/>
                </a:rPr>
                <a:t>- </a:t>
              </a:r>
              <a:r>
                <a:rPr b="1" lang="en-US" sz="2400">
                  <a:solidFill>
                    <a:schemeClr val="lt1"/>
                  </a:solidFill>
                  <a:highlight>
                    <a:srgbClr val="002451"/>
                  </a:highlight>
                  <a:latin typeface="Arial Black"/>
                  <a:ea typeface="Arial Black"/>
                  <a:cs typeface="Arial Black"/>
                  <a:sym typeface="Arial Black"/>
                </a:rPr>
                <a:t>Utilize Predictive Model for Pricing</a:t>
              </a:r>
              <a:r>
                <a:rPr b="0" lang="en-US" sz="2400">
                  <a:solidFill>
                    <a:schemeClr val="lt1"/>
                  </a:solidFill>
                  <a:highlight>
                    <a:srgbClr val="002451"/>
                  </a:highlight>
                  <a:latin typeface="Arial Black"/>
                  <a:ea typeface="Arial Black"/>
                  <a:cs typeface="Arial Black"/>
                  <a:sym typeface="Arial Black"/>
                </a:rPr>
                <a:t>: Leverage the predictive model developed in this project to provide accurate and data-driven property valuations. This can help in setting competitive listing prices and in negotiations with buyers and sellers.</a:t>
              </a:r>
              <a:endParaRPr/>
            </a:p>
            <a:p>
              <a:pPr indent="0" lvl="0" marL="0" marR="0" rtl="0" algn="l">
                <a:spcBef>
                  <a:spcPts val="0"/>
                </a:spcBef>
                <a:spcAft>
                  <a:spcPts val="0"/>
                </a:spcAft>
                <a:buNone/>
              </a:pPr>
              <a:r>
                <a:rPr b="0" lang="en-US" sz="2400">
                  <a:solidFill>
                    <a:schemeClr val="lt1"/>
                  </a:solidFill>
                  <a:highlight>
                    <a:srgbClr val="002451"/>
                  </a:highlight>
                  <a:latin typeface="Arial Black"/>
                  <a:ea typeface="Arial Black"/>
                  <a:cs typeface="Arial Black"/>
                  <a:sym typeface="Arial Black"/>
                </a:rPr>
                <a:t>  </a:t>
              </a:r>
              <a:endParaRPr/>
            </a:p>
            <a:p>
              <a:pPr indent="0" lvl="0" marL="0" marR="0" rtl="0" algn="l">
                <a:spcBef>
                  <a:spcPts val="0"/>
                </a:spcBef>
                <a:spcAft>
                  <a:spcPts val="0"/>
                </a:spcAft>
                <a:buNone/>
              </a:pPr>
              <a:r>
                <a:rPr b="0" lang="en-US" sz="2400">
                  <a:solidFill>
                    <a:schemeClr val="lt1"/>
                  </a:solidFill>
                  <a:highlight>
                    <a:srgbClr val="002451"/>
                  </a:highlight>
                  <a:latin typeface="Arial Black"/>
                  <a:ea typeface="Arial Black"/>
                  <a:cs typeface="Arial Black"/>
                  <a:sym typeface="Arial Black"/>
                </a:rPr>
                <a:t>- </a:t>
              </a:r>
              <a:r>
                <a:rPr b="1" lang="en-US" sz="2400">
                  <a:solidFill>
                    <a:schemeClr val="lt1"/>
                  </a:solidFill>
                  <a:highlight>
                    <a:srgbClr val="002451"/>
                  </a:highlight>
                  <a:latin typeface="Arial Black"/>
                  <a:ea typeface="Arial Black"/>
                  <a:cs typeface="Arial Black"/>
                  <a:sym typeface="Arial Black"/>
                </a:rPr>
                <a:t>Advise Clients on Strategic Renovations</a:t>
              </a:r>
              <a:r>
                <a:rPr b="0" lang="en-US" sz="2400">
                  <a:solidFill>
                    <a:schemeClr val="lt1"/>
                  </a:solidFill>
                  <a:highlight>
                    <a:srgbClr val="002451"/>
                  </a:highlight>
                  <a:latin typeface="Arial Black"/>
                  <a:ea typeface="Arial Black"/>
                  <a:cs typeface="Arial Black"/>
                  <a:sym typeface="Arial Black"/>
                </a:rPr>
                <a:t>: Use the insights from this project to advise clients on which renovations are likely to yield the highest returns. Guide them on cost-effective upgrades that can significantly enhance property value.</a:t>
              </a:r>
              <a:endParaRPr/>
            </a:p>
            <a:p>
              <a:pPr indent="0" lvl="0" marL="0" marR="0" rtl="0" algn="l">
                <a:spcBef>
                  <a:spcPts val="0"/>
                </a:spcBef>
                <a:spcAft>
                  <a:spcPts val="0"/>
                </a:spcAft>
                <a:buNone/>
              </a:pPr>
              <a:br>
                <a:rPr b="0" lang="en-US" sz="2400">
                  <a:solidFill>
                    <a:schemeClr val="lt1"/>
                  </a:solidFill>
                  <a:highlight>
                    <a:srgbClr val="002451"/>
                  </a:highlight>
                  <a:latin typeface="Arial Black"/>
                  <a:ea typeface="Arial Black"/>
                  <a:cs typeface="Arial Black"/>
                  <a:sym typeface="Arial Black"/>
                </a:rPr>
              </a:br>
              <a:r>
                <a:rPr b="0" lang="en-US" sz="2400">
                  <a:solidFill>
                    <a:schemeClr val="lt1"/>
                  </a:solidFill>
                  <a:highlight>
                    <a:srgbClr val="002451"/>
                  </a:highlight>
                  <a:latin typeface="Arial Black"/>
                  <a:ea typeface="Arial Black"/>
                  <a:cs typeface="Arial Black"/>
                  <a:sym typeface="Arial Black"/>
                </a:rPr>
                <a:t>- </a:t>
              </a:r>
              <a:r>
                <a:rPr b="1" lang="en-US" sz="2400">
                  <a:solidFill>
                    <a:schemeClr val="lt1"/>
                  </a:solidFill>
                  <a:highlight>
                    <a:srgbClr val="002451"/>
                  </a:highlight>
                  <a:latin typeface="Arial Black"/>
                  <a:ea typeface="Arial Black"/>
                  <a:cs typeface="Arial Black"/>
                  <a:sym typeface="Arial Black"/>
                </a:rPr>
                <a:t>Highlight Renovated Properties</a:t>
              </a:r>
              <a:r>
                <a:rPr b="0" lang="en-US" sz="2400">
                  <a:solidFill>
                    <a:schemeClr val="lt1"/>
                  </a:solidFill>
                  <a:highlight>
                    <a:srgbClr val="002451"/>
                  </a:highlight>
                  <a:latin typeface="Arial Black"/>
                  <a:ea typeface="Arial Black"/>
                  <a:cs typeface="Arial Black"/>
                  <a:sym typeface="Arial Black"/>
                </a:rPr>
                <a:t>: When marketing homes, emphasize the benefits of recent renovations. Highlighting the positive impact of renovations on home value can attract more potential buyers and justify higher asking prices.</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8"/>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312" name="Google Shape;312;p28"/>
          <p:cNvGrpSpPr/>
          <p:nvPr/>
        </p:nvGrpSpPr>
        <p:grpSpPr>
          <a:xfrm>
            <a:off x="0" y="0"/>
            <a:ext cx="14630400" cy="8229600"/>
            <a:chOff x="0" y="0"/>
            <a:chExt cx="14630400" cy="8229600"/>
          </a:xfrm>
        </p:grpSpPr>
        <p:grpSp>
          <p:nvGrpSpPr>
            <p:cNvPr id="313" name="Google Shape;313;p28"/>
            <p:cNvGrpSpPr/>
            <p:nvPr/>
          </p:nvGrpSpPr>
          <p:grpSpPr>
            <a:xfrm>
              <a:off x="0" y="0"/>
              <a:ext cx="14630400" cy="8229600"/>
              <a:chOff x="0" y="0"/>
              <a:chExt cx="14630400" cy="8229600"/>
            </a:xfrm>
          </p:grpSpPr>
          <p:pic>
            <p:nvPicPr>
              <p:cNvPr descr="preencoded.png" id="314" name="Google Shape;314;p28"/>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15" name="Google Shape;315;p28"/>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6" name="Google Shape;316;p28"/>
            <p:cNvSpPr txBox="1"/>
            <p:nvPr/>
          </p:nvSpPr>
          <p:spPr>
            <a:xfrm>
              <a:off x="1232452" y="1974574"/>
              <a:ext cx="11688417" cy="52937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highlight>
                    <a:srgbClr val="002451"/>
                  </a:highlight>
                  <a:latin typeface="Arial Black"/>
                  <a:ea typeface="Arial Black"/>
                  <a:cs typeface="Arial Black"/>
                  <a:sym typeface="Arial Black"/>
                </a:rPr>
                <a:t>3. For Urban Developers</a:t>
              </a:r>
              <a:endParaRPr b="0" sz="2000">
                <a:solidFill>
                  <a:schemeClr val="lt1"/>
                </a:solidFill>
                <a:highlight>
                  <a:srgbClr val="002451"/>
                </a:highlight>
                <a:latin typeface="Arial Black"/>
                <a:ea typeface="Arial Black"/>
                <a:cs typeface="Arial Black"/>
                <a:sym typeface="Arial Black"/>
              </a:endParaRPr>
            </a:p>
            <a:p>
              <a:pPr indent="0" lvl="0" marL="0" marR="0" rtl="0" algn="l">
                <a:spcBef>
                  <a:spcPts val="0"/>
                </a:spcBef>
                <a:spcAft>
                  <a:spcPts val="0"/>
                </a:spcAft>
                <a:buNone/>
              </a:pPr>
              <a:br>
                <a:rPr b="0" lang="en-US" sz="2000">
                  <a:solidFill>
                    <a:schemeClr val="lt1"/>
                  </a:solidFill>
                  <a:highlight>
                    <a:srgbClr val="002451"/>
                  </a:highlight>
                  <a:latin typeface="Arial Black"/>
                  <a:ea typeface="Arial Black"/>
                  <a:cs typeface="Arial Black"/>
                  <a:sym typeface="Arial Black"/>
                </a:rPr>
              </a:br>
              <a:r>
                <a:rPr b="0" lang="en-US" sz="2000">
                  <a:solidFill>
                    <a:schemeClr val="lt1"/>
                  </a:solidFill>
                  <a:highlight>
                    <a:srgbClr val="002451"/>
                  </a:highlight>
                  <a:latin typeface="Arial Black"/>
                  <a:ea typeface="Arial Black"/>
                  <a:cs typeface="Arial Black"/>
                  <a:sym typeface="Arial Black"/>
                </a:rPr>
                <a:t>- </a:t>
              </a:r>
              <a:r>
                <a:rPr b="1" lang="en-US" sz="2000">
                  <a:solidFill>
                    <a:schemeClr val="lt1"/>
                  </a:solidFill>
                  <a:highlight>
                    <a:srgbClr val="002451"/>
                  </a:highlight>
                  <a:latin typeface="Arial Black"/>
                  <a:ea typeface="Arial Black"/>
                  <a:cs typeface="Arial Black"/>
                  <a:sym typeface="Arial Black"/>
                </a:rPr>
                <a:t>Focus on High-Value Features</a:t>
              </a:r>
              <a:r>
                <a:rPr b="0" lang="en-US" sz="2000">
                  <a:solidFill>
                    <a:schemeClr val="lt1"/>
                  </a:solidFill>
                  <a:highlight>
                    <a:srgbClr val="002451"/>
                  </a:highlight>
                  <a:latin typeface="Arial Black"/>
                  <a:ea typeface="Arial Black"/>
                  <a:cs typeface="Arial Black"/>
                  <a:sym typeface="Arial Black"/>
                </a:rPr>
                <a:t>: When planning new developments or refurbishing existing properties, prioritize features that have been shown to significantly impact home value, such as higher square footage, multiple bathrooms, and high-grade materials.</a:t>
              </a:r>
              <a:endParaRPr/>
            </a:p>
            <a:p>
              <a:pPr indent="0" lvl="0" marL="0" marR="0" rtl="0" algn="l">
                <a:spcBef>
                  <a:spcPts val="0"/>
                </a:spcBef>
                <a:spcAft>
                  <a:spcPts val="0"/>
                </a:spcAft>
                <a:buNone/>
              </a:pPr>
              <a:r>
                <a:rPr b="0" lang="en-US" sz="2000">
                  <a:solidFill>
                    <a:schemeClr val="lt1"/>
                  </a:solidFill>
                  <a:highlight>
                    <a:srgbClr val="002451"/>
                  </a:highlight>
                  <a:latin typeface="Arial Black"/>
                  <a:ea typeface="Arial Black"/>
                  <a:cs typeface="Arial Black"/>
                  <a:sym typeface="Arial Black"/>
                </a:rPr>
                <a:t>  </a:t>
              </a:r>
              <a:endParaRPr/>
            </a:p>
            <a:p>
              <a:pPr indent="0" lvl="0" marL="0" marR="0" rtl="0" algn="l">
                <a:spcBef>
                  <a:spcPts val="0"/>
                </a:spcBef>
                <a:spcAft>
                  <a:spcPts val="0"/>
                </a:spcAft>
                <a:buNone/>
              </a:pPr>
              <a:r>
                <a:rPr b="0" lang="en-US" sz="2000">
                  <a:solidFill>
                    <a:schemeClr val="lt1"/>
                  </a:solidFill>
                  <a:highlight>
                    <a:srgbClr val="002451"/>
                  </a:highlight>
                  <a:latin typeface="Arial Black"/>
                  <a:ea typeface="Arial Black"/>
                  <a:cs typeface="Arial Black"/>
                  <a:sym typeface="Arial Black"/>
                </a:rPr>
                <a:t>- </a:t>
              </a:r>
              <a:r>
                <a:rPr b="1" lang="en-US" sz="2000">
                  <a:solidFill>
                    <a:schemeClr val="lt1"/>
                  </a:solidFill>
                  <a:highlight>
                    <a:srgbClr val="002451"/>
                  </a:highlight>
                  <a:latin typeface="Arial Black"/>
                  <a:ea typeface="Arial Black"/>
                  <a:cs typeface="Arial Black"/>
                  <a:sym typeface="Arial Black"/>
                </a:rPr>
                <a:t>Waterfront Properties</a:t>
              </a:r>
              <a:r>
                <a:rPr b="0" lang="en-US" sz="2000">
                  <a:solidFill>
                    <a:schemeClr val="lt1"/>
                  </a:solidFill>
                  <a:highlight>
                    <a:srgbClr val="002451"/>
                  </a:highlight>
                  <a:latin typeface="Arial Black"/>
                  <a:ea typeface="Arial Black"/>
                  <a:cs typeface="Arial Black"/>
                  <a:sym typeface="Arial Black"/>
                </a:rPr>
                <a:t>: Given the premium associated with waterfront properties, developers should consider opportunities to develop or enhance properties with waterfront access. Ensure these properties are marketed effectively to highlight their unique selling points.</a:t>
              </a:r>
              <a:endParaRPr/>
            </a:p>
            <a:p>
              <a:pPr indent="0" lvl="0" marL="0" marR="0" rtl="0" algn="l">
                <a:spcBef>
                  <a:spcPts val="0"/>
                </a:spcBef>
                <a:spcAft>
                  <a:spcPts val="0"/>
                </a:spcAft>
                <a:buNone/>
              </a:pPr>
              <a:br>
                <a:rPr b="0" lang="en-US" sz="2000">
                  <a:solidFill>
                    <a:schemeClr val="lt1"/>
                  </a:solidFill>
                  <a:highlight>
                    <a:srgbClr val="002451"/>
                  </a:highlight>
                  <a:latin typeface="Arial Black"/>
                  <a:ea typeface="Arial Black"/>
                  <a:cs typeface="Arial Black"/>
                  <a:sym typeface="Arial Black"/>
                </a:rPr>
              </a:br>
              <a:r>
                <a:rPr b="0" lang="en-US" sz="2000">
                  <a:solidFill>
                    <a:schemeClr val="lt1"/>
                  </a:solidFill>
                  <a:highlight>
                    <a:srgbClr val="002451"/>
                  </a:highlight>
                  <a:latin typeface="Arial Black"/>
                  <a:ea typeface="Arial Black"/>
                  <a:cs typeface="Arial Black"/>
                  <a:sym typeface="Arial Black"/>
                </a:rPr>
                <a:t>- </a:t>
              </a:r>
              <a:r>
                <a:rPr b="1" lang="en-US" sz="2000">
                  <a:solidFill>
                    <a:schemeClr val="lt1"/>
                  </a:solidFill>
                  <a:highlight>
                    <a:srgbClr val="002451"/>
                  </a:highlight>
                  <a:latin typeface="Arial Black"/>
                  <a:ea typeface="Arial Black"/>
                  <a:cs typeface="Arial Black"/>
                  <a:sym typeface="Arial Black"/>
                </a:rPr>
                <a:t>Incorporate Modern, High-Quality Design</a:t>
              </a:r>
              <a:r>
                <a:rPr b="0" lang="en-US" sz="2000">
                  <a:solidFill>
                    <a:schemeClr val="lt1"/>
                  </a:solidFill>
                  <a:highlight>
                    <a:srgbClr val="002451"/>
                  </a:highlight>
                  <a:latin typeface="Arial Black"/>
                  <a:ea typeface="Arial Black"/>
                  <a:cs typeface="Arial Black"/>
                  <a:sym typeface="Arial Black"/>
                </a:rPr>
                <a:t>: Ensure that new developments meet high standards of design and construction. Modern, well-designed homes with high-quality finishes are more attractive to buyers and can command higher prices.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7" name="Google Shape;317;p28"/>
            <p:cNvSpPr txBox="1"/>
            <p:nvPr/>
          </p:nvSpPr>
          <p:spPr>
            <a:xfrm>
              <a:off x="5075583" y="596348"/>
              <a:ext cx="450573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rial Black"/>
                  <a:ea typeface="Arial Black"/>
                  <a:cs typeface="Arial Black"/>
                  <a:sym typeface="Arial Black"/>
                </a:rPr>
                <a:t>Recommendations cont’</a:t>
              </a:r>
              <a:endParaRPr sz="1800">
                <a:solidFill>
                  <a:schemeClr val="dk1"/>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9"/>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324" name="Google Shape;324;p29"/>
          <p:cNvGrpSpPr/>
          <p:nvPr/>
        </p:nvGrpSpPr>
        <p:grpSpPr>
          <a:xfrm>
            <a:off x="0" y="0"/>
            <a:ext cx="14630400" cy="8229600"/>
            <a:chOff x="0" y="0"/>
            <a:chExt cx="14630400" cy="8229600"/>
          </a:xfrm>
        </p:grpSpPr>
        <p:grpSp>
          <p:nvGrpSpPr>
            <p:cNvPr id="325" name="Google Shape;325;p29"/>
            <p:cNvGrpSpPr/>
            <p:nvPr/>
          </p:nvGrpSpPr>
          <p:grpSpPr>
            <a:xfrm>
              <a:off x="0" y="0"/>
              <a:ext cx="14630400" cy="8229600"/>
              <a:chOff x="0" y="0"/>
              <a:chExt cx="14630400" cy="8229600"/>
            </a:xfrm>
          </p:grpSpPr>
          <p:pic>
            <p:nvPicPr>
              <p:cNvPr descr="preencoded.png" id="326" name="Google Shape;326;p29"/>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27" name="Google Shape;327;p29"/>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8" name="Google Shape;328;p29"/>
            <p:cNvSpPr txBox="1"/>
            <p:nvPr/>
          </p:nvSpPr>
          <p:spPr>
            <a:xfrm>
              <a:off x="1616765" y="967409"/>
              <a:ext cx="112776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2800">
                  <a:solidFill>
                    <a:srgbClr val="FFFFFF"/>
                  </a:solidFill>
                  <a:highlight>
                    <a:srgbClr val="002451"/>
                  </a:highlight>
                  <a:latin typeface="Arial Black"/>
                  <a:ea typeface="Arial Black"/>
                  <a:cs typeface="Arial Black"/>
                  <a:sym typeface="Arial Black"/>
                </a:rPr>
                <a:t>Overall, this project has provided valuable insights into home valuation and the impact of renovations. By leveraging data on homes in King County, we have developed a reliable predictive model and quantified the benefits of renovations, supporting homeowners and stakeholders in making informed decisions in the real estate market. This model can serve as a useful tool for real estate agencies, homeowners, and urban developers, guiding strategic investments and enhancing property values.</a:t>
              </a:r>
              <a:endParaRPr/>
            </a:p>
            <a:p>
              <a:pPr indent="0" lvl="0" marL="0" marR="0" rtl="0" algn="l">
                <a:spcBef>
                  <a:spcPts val="0"/>
                </a:spcBef>
                <a:spcAft>
                  <a:spcPts val="0"/>
                </a:spcAft>
                <a:buNone/>
              </a:pPr>
              <a:r>
                <a:t/>
              </a:r>
              <a:endParaRPr sz="2800">
                <a:solidFill>
                  <a:schemeClr val="dk1"/>
                </a:solidFill>
                <a:latin typeface="Arial Black"/>
                <a:ea typeface="Arial Black"/>
                <a:cs typeface="Arial Black"/>
                <a:sym typeface="Arial Black"/>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0"/>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335" name="Google Shape;335;p30"/>
          <p:cNvGrpSpPr/>
          <p:nvPr/>
        </p:nvGrpSpPr>
        <p:grpSpPr>
          <a:xfrm>
            <a:off x="0" y="0"/>
            <a:ext cx="14630400" cy="8229600"/>
            <a:chOff x="0" y="0"/>
            <a:chExt cx="14630400" cy="8229600"/>
          </a:xfrm>
        </p:grpSpPr>
        <p:grpSp>
          <p:nvGrpSpPr>
            <p:cNvPr id="336" name="Google Shape;336;p30"/>
            <p:cNvGrpSpPr/>
            <p:nvPr/>
          </p:nvGrpSpPr>
          <p:grpSpPr>
            <a:xfrm>
              <a:off x="0" y="0"/>
              <a:ext cx="14630400" cy="8229600"/>
              <a:chOff x="0" y="0"/>
              <a:chExt cx="14630400" cy="8229600"/>
            </a:xfrm>
          </p:grpSpPr>
          <p:pic>
            <p:nvPicPr>
              <p:cNvPr descr="preencoded.png" id="337" name="Google Shape;337;p30"/>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38" name="Google Shape;338;p30"/>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30"/>
            <p:cNvSpPr txBox="1"/>
            <p:nvPr/>
          </p:nvSpPr>
          <p:spPr>
            <a:xfrm>
              <a:off x="4081670" y="1025856"/>
              <a:ext cx="5615239"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chemeClr val="lt1"/>
                  </a:solidFill>
                  <a:latin typeface="Arial Black"/>
                  <a:ea typeface="Arial Black"/>
                  <a:cs typeface="Arial Black"/>
                  <a:sym typeface="Arial Black"/>
                </a:rPr>
                <a:t>THANK YOU!</a:t>
              </a:r>
              <a:endParaRPr sz="1800">
                <a:solidFill>
                  <a:schemeClr val="lt1"/>
                </a:solidFill>
                <a:latin typeface="Calibri"/>
                <a:ea typeface="Calibri"/>
                <a:cs typeface="Calibri"/>
                <a:sym typeface="Calibri"/>
              </a:endParaRPr>
            </a:p>
          </p:txBody>
        </p:sp>
        <p:sp>
          <p:nvSpPr>
            <p:cNvPr id="340" name="Google Shape;340;p30"/>
            <p:cNvSpPr txBox="1"/>
            <p:nvPr/>
          </p:nvSpPr>
          <p:spPr>
            <a:xfrm>
              <a:off x="1987826" y="2623930"/>
              <a:ext cx="11290852"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lt1"/>
                  </a:solidFill>
                  <a:latin typeface="Arial Rounded"/>
                  <a:ea typeface="Arial Rounded"/>
                  <a:cs typeface="Arial Rounded"/>
                  <a:sym typeface="Arial Rounded"/>
                </a:rPr>
                <a:t>PHASE 2 PROJECT – GROUP 14</a:t>
              </a:r>
              <a:endParaRPr/>
            </a:p>
            <a:p>
              <a:pPr indent="0" lvl="0" marL="0" marR="0" rtl="0" algn="l">
                <a:spcBef>
                  <a:spcPts val="0"/>
                </a:spcBef>
                <a:spcAft>
                  <a:spcPts val="0"/>
                </a:spcAft>
                <a:buNone/>
              </a:pPr>
              <a:r>
                <a:rPr b="1" lang="en-US" sz="4000">
                  <a:solidFill>
                    <a:schemeClr val="lt1"/>
                  </a:solidFill>
                  <a:latin typeface="Arial Rounded"/>
                  <a:ea typeface="Arial Rounded"/>
                  <a:cs typeface="Arial Rounded"/>
                  <a:sym typeface="Arial Rounded"/>
                </a:rPr>
                <a:t>JUNE 19, 2024</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grpSp>
        <p:nvGrpSpPr>
          <p:cNvPr id="35" name="Google Shape;35;p5"/>
          <p:cNvGrpSpPr/>
          <p:nvPr/>
        </p:nvGrpSpPr>
        <p:grpSpPr>
          <a:xfrm>
            <a:off x="0" y="0"/>
            <a:ext cx="14630400" cy="8229600"/>
            <a:chOff x="0" y="0"/>
            <a:chExt cx="14630400" cy="8229600"/>
          </a:xfrm>
        </p:grpSpPr>
        <p:pic>
          <p:nvPicPr>
            <p:cNvPr descr="preencoded.png" id="36" name="Google Shape;36;p5"/>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37" name="Google Shape;37;p5"/>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5"/>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39" name="Google Shape;39;p5"/>
          <p:cNvGrpSpPr/>
          <p:nvPr/>
        </p:nvGrpSpPr>
        <p:grpSpPr>
          <a:xfrm>
            <a:off x="1431234" y="926788"/>
            <a:ext cx="11940209" cy="3738694"/>
            <a:chOff x="1431234" y="926788"/>
            <a:chExt cx="11940209" cy="3738694"/>
          </a:xfrm>
        </p:grpSpPr>
        <p:sp>
          <p:nvSpPr>
            <p:cNvPr id="40" name="Google Shape;40;p5"/>
            <p:cNvSpPr txBox="1"/>
            <p:nvPr/>
          </p:nvSpPr>
          <p:spPr>
            <a:xfrm>
              <a:off x="4829750" y="926788"/>
              <a:ext cx="464555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Arial Black"/>
                  <a:ea typeface="Arial Black"/>
                  <a:cs typeface="Arial Black"/>
                  <a:sym typeface="Arial Black"/>
                </a:rPr>
                <a:t>Executive Summary</a:t>
              </a:r>
              <a:endParaRPr sz="2000">
                <a:solidFill>
                  <a:schemeClr val="lt1"/>
                </a:solidFill>
                <a:latin typeface="Calibri"/>
                <a:ea typeface="Calibri"/>
                <a:cs typeface="Calibri"/>
                <a:sym typeface="Calibri"/>
              </a:endParaRPr>
            </a:p>
          </p:txBody>
        </p:sp>
        <p:sp>
          <p:nvSpPr>
            <p:cNvPr id="41" name="Google Shape;41;p5"/>
            <p:cNvSpPr txBox="1"/>
            <p:nvPr/>
          </p:nvSpPr>
          <p:spPr>
            <a:xfrm>
              <a:off x="1431234" y="1987826"/>
              <a:ext cx="11940209"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Arial Rounded"/>
                  <a:ea typeface="Arial Rounded"/>
                  <a:cs typeface="Arial Rounded"/>
                  <a:sym typeface="Arial Rounded"/>
                </a:rPr>
                <a:t>Overall, this project provided valuable insights into home valuation and the impact of renovations. By leveraging data on homes in King County, we developed a reliable predictive model and quantified the benefits of renovations, supporting homeowners and stakeholders in making informed decisions in the real estate market. This model can serve as a useful tool for real estate agencies, homeowners, and urban developers, guiding strategic investments and enhancing property values.</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6"/>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48" name="Google Shape;48;p6"/>
          <p:cNvGrpSpPr/>
          <p:nvPr/>
        </p:nvGrpSpPr>
        <p:grpSpPr>
          <a:xfrm>
            <a:off x="0" y="0"/>
            <a:ext cx="14630400" cy="8229600"/>
            <a:chOff x="0" y="0"/>
            <a:chExt cx="14630400" cy="8229600"/>
          </a:xfrm>
        </p:grpSpPr>
        <p:grpSp>
          <p:nvGrpSpPr>
            <p:cNvPr id="49" name="Google Shape;49;p6"/>
            <p:cNvGrpSpPr/>
            <p:nvPr/>
          </p:nvGrpSpPr>
          <p:grpSpPr>
            <a:xfrm>
              <a:off x="0" y="0"/>
              <a:ext cx="14630400" cy="8229600"/>
              <a:chOff x="0" y="0"/>
              <a:chExt cx="14630400" cy="8229600"/>
            </a:xfrm>
          </p:grpSpPr>
          <p:pic>
            <p:nvPicPr>
              <p:cNvPr descr="preencoded.png" id="50" name="Google Shape;50;p6"/>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51" name="Google Shape;51;p6"/>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6"/>
            <p:cNvGrpSpPr/>
            <p:nvPr/>
          </p:nvGrpSpPr>
          <p:grpSpPr>
            <a:xfrm>
              <a:off x="1828800" y="781878"/>
              <a:ext cx="11410122" cy="4304648"/>
              <a:chOff x="1828800" y="781878"/>
              <a:chExt cx="11410122" cy="4304648"/>
            </a:xfrm>
          </p:grpSpPr>
          <p:sp>
            <p:nvSpPr>
              <p:cNvPr id="53" name="Google Shape;53;p6"/>
              <p:cNvSpPr txBox="1"/>
              <p:nvPr/>
            </p:nvSpPr>
            <p:spPr>
              <a:xfrm>
                <a:off x="5823663" y="781878"/>
                <a:ext cx="242514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Black"/>
                    <a:ea typeface="Arial Black"/>
                    <a:cs typeface="Arial Black"/>
                    <a:sym typeface="Arial Black"/>
                  </a:rPr>
                  <a:t>Outline</a:t>
                </a:r>
                <a:endParaRPr sz="1800">
                  <a:solidFill>
                    <a:schemeClr val="lt1"/>
                  </a:solidFill>
                  <a:latin typeface="Calibri"/>
                  <a:ea typeface="Calibri"/>
                  <a:cs typeface="Calibri"/>
                  <a:sym typeface="Calibri"/>
                </a:endParaRPr>
              </a:p>
            </p:txBody>
          </p:sp>
          <p:sp>
            <p:nvSpPr>
              <p:cNvPr id="54" name="Google Shape;54;p6"/>
              <p:cNvSpPr txBox="1"/>
              <p:nvPr/>
            </p:nvSpPr>
            <p:spPr>
              <a:xfrm>
                <a:off x="1828800" y="1762539"/>
                <a:ext cx="11410122" cy="332398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3200"/>
                  <a:buFont typeface="Arial"/>
                  <a:buChar char="•"/>
                </a:pPr>
                <a:r>
                  <a:rPr b="1" lang="en-US" sz="3200">
                    <a:solidFill>
                      <a:schemeClr val="lt1"/>
                    </a:solidFill>
                    <a:latin typeface="Arial Rounded"/>
                    <a:ea typeface="Arial Rounded"/>
                    <a:cs typeface="Arial Rounded"/>
                    <a:sym typeface="Arial Rounded"/>
                  </a:rPr>
                  <a:t>Business problem</a:t>
                </a:r>
                <a:endParaRPr/>
              </a:p>
              <a:p>
                <a:pPr indent="-285750" lvl="0" marL="285750" marR="0" rtl="0" algn="l">
                  <a:spcBef>
                    <a:spcPts val="0"/>
                  </a:spcBef>
                  <a:spcAft>
                    <a:spcPts val="0"/>
                  </a:spcAft>
                  <a:buClr>
                    <a:schemeClr val="lt1"/>
                  </a:buClr>
                  <a:buSzPts val="3200"/>
                  <a:buFont typeface="Arial"/>
                  <a:buChar char="•"/>
                </a:pPr>
                <a:r>
                  <a:rPr b="1" lang="en-US" sz="3200">
                    <a:solidFill>
                      <a:schemeClr val="lt1"/>
                    </a:solidFill>
                    <a:latin typeface="Arial Rounded"/>
                    <a:ea typeface="Arial Rounded"/>
                    <a:cs typeface="Arial Rounded"/>
                    <a:sym typeface="Arial Rounded"/>
                  </a:rPr>
                  <a:t>Objectives</a:t>
                </a:r>
                <a:endParaRPr/>
              </a:p>
              <a:p>
                <a:pPr indent="-285750" lvl="0" marL="285750" marR="0" rtl="0" algn="l">
                  <a:spcBef>
                    <a:spcPts val="0"/>
                  </a:spcBef>
                  <a:spcAft>
                    <a:spcPts val="0"/>
                  </a:spcAft>
                  <a:buClr>
                    <a:schemeClr val="lt1"/>
                  </a:buClr>
                  <a:buSzPts val="3200"/>
                  <a:buFont typeface="Arial"/>
                  <a:buChar char="•"/>
                </a:pPr>
                <a:r>
                  <a:rPr b="1" lang="en-US" sz="3200">
                    <a:solidFill>
                      <a:schemeClr val="lt1"/>
                    </a:solidFill>
                    <a:latin typeface="Arial Rounded"/>
                    <a:ea typeface="Arial Rounded"/>
                    <a:cs typeface="Arial Rounded"/>
                    <a:sym typeface="Arial Rounded"/>
                  </a:rPr>
                  <a:t>Analysis</a:t>
                </a:r>
                <a:endParaRPr/>
              </a:p>
              <a:p>
                <a:pPr indent="-285750" lvl="0" marL="285750" marR="0" rtl="0" algn="l">
                  <a:spcBef>
                    <a:spcPts val="0"/>
                  </a:spcBef>
                  <a:spcAft>
                    <a:spcPts val="0"/>
                  </a:spcAft>
                  <a:buClr>
                    <a:schemeClr val="lt1"/>
                  </a:buClr>
                  <a:buSzPts val="3200"/>
                  <a:buFont typeface="Arial"/>
                  <a:buChar char="•"/>
                </a:pPr>
                <a:r>
                  <a:rPr b="1" lang="en-US" sz="3200">
                    <a:solidFill>
                      <a:schemeClr val="lt1"/>
                    </a:solidFill>
                    <a:latin typeface="Arial Rounded"/>
                    <a:ea typeface="Arial Rounded"/>
                    <a:cs typeface="Arial Rounded"/>
                    <a:sym typeface="Arial Rounded"/>
                  </a:rPr>
                  <a:t>Results</a:t>
                </a:r>
                <a:endParaRPr/>
              </a:p>
              <a:p>
                <a:pPr indent="-285750" lvl="0" marL="285750" marR="0" rtl="0" algn="l">
                  <a:spcBef>
                    <a:spcPts val="0"/>
                  </a:spcBef>
                  <a:spcAft>
                    <a:spcPts val="0"/>
                  </a:spcAft>
                  <a:buClr>
                    <a:schemeClr val="lt1"/>
                  </a:buClr>
                  <a:buSzPts val="3200"/>
                  <a:buFont typeface="Arial"/>
                  <a:buChar char="•"/>
                </a:pPr>
                <a:r>
                  <a:rPr b="1" lang="en-US" sz="3200">
                    <a:solidFill>
                      <a:schemeClr val="lt1"/>
                    </a:solidFill>
                    <a:latin typeface="Arial Rounded"/>
                    <a:ea typeface="Arial Rounded"/>
                    <a:cs typeface="Arial Rounded"/>
                    <a:sym typeface="Arial Rounded"/>
                  </a:rPr>
                  <a:t>Conclusion</a:t>
                </a:r>
                <a:endParaRPr/>
              </a:p>
              <a:p>
                <a:pPr indent="-285750" lvl="0" marL="285750" marR="0" rtl="0" algn="l">
                  <a:spcBef>
                    <a:spcPts val="0"/>
                  </a:spcBef>
                  <a:spcAft>
                    <a:spcPts val="0"/>
                  </a:spcAft>
                  <a:buClr>
                    <a:schemeClr val="lt1"/>
                  </a:buClr>
                  <a:buSzPts val="3200"/>
                  <a:buFont typeface="Arial"/>
                  <a:buChar char="•"/>
                </a:pPr>
                <a:r>
                  <a:rPr b="1" lang="en-US" sz="3200">
                    <a:solidFill>
                      <a:schemeClr val="lt1"/>
                    </a:solidFill>
                    <a:latin typeface="Arial Rounded"/>
                    <a:ea typeface="Arial Rounded"/>
                    <a:cs typeface="Arial Rounded"/>
                    <a:sym typeface="Arial Rounded"/>
                  </a:rPr>
                  <a:t>Recommendations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7"/>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61" name="Google Shape;61;p7"/>
          <p:cNvGrpSpPr/>
          <p:nvPr/>
        </p:nvGrpSpPr>
        <p:grpSpPr>
          <a:xfrm>
            <a:off x="0" y="0"/>
            <a:ext cx="14630400" cy="8229600"/>
            <a:chOff x="0" y="0"/>
            <a:chExt cx="14630400" cy="8229600"/>
          </a:xfrm>
        </p:grpSpPr>
        <p:grpSp>
          <p:nvGrpSpPr>
            <p:cNvPr id="62" name="Google Shape;62;p7"/>
            <p:cNvGrpSpPr/>
            <p:nvPr/>
          </p:nvGrpSpPr>
          <p:grpSpPr>
            <a:xfrm>
              <a:off x="0" y="0"/>
              <a:ext cx="14630400" cy="8229600"/>
              <a:chOff x="0" y="0"/>
              <a:chExt cx="14630400" cy="8229600"/>
            </a:xfrm>
          </p:grpSpPr>
          <p:pic>
            <p:nvPicPr>
              <p:cNvPr descr="preencoded.png" id="63" name="Google Shape;63;p7"/>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64" name="Google Shape;64;p7"/>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7"/>
            <p:cNvGrpSpPr/>
            <p:nvPr/>
          </p:nvGrpSpPr>
          <p:grpSpPr>
            <a:xfrm>
              <a:off x="1921565" y="742122"/>
              <a:ext cx="11423374" cy="3298829"/>
              <a:chOff x="1921565" y="742122"/>
              <a:chExt cx="11423374" cy="3298829"/>
            </a:xfrm>
          </p:grpSpPr>
          <p:sp>
            <p:nvSpPr>
              <p:cNvPr id="66" name="Google Shape;66;p7"/>
              <p:cNvSpPr txBox="1"/>
              <p:nvPr/>
            </p:nvSpPr>
            <p:spPr>
              <a:xfrm>
                <a:off x="4055165" y="742122"/>
                <a:ext cx="595022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Black"/>
                    <a:ea typeface="Arial Black"/>
                    <a:cs typeface="Arial Black"/>
                    <a:sym typeface="Arial Black"/>
                  </a:rPr>
                  <a:t>Business Problem</a:t>
                </a:r>
                <a:endParaRPr sz="1800">
                  <a:solidFill>
                    <a:schemeClr val="lt1"/>
                  </a:solidFill>
                  <a:latin typeface="Calibri"/>
                  <a:ea typeface="Calibri"/>
                  <a:cs typeface="Calibri"/>
                  <a:sym typeface="Calibri"/>
                </a:endParaRPr>
              </a:p>
            </p:txBody>
          </p:sp>
          <p:sp>
            <p:nvSpPr>
              <p:cNvPr id="67" name="Google Shape;67;p7"/>
              <p:cNvSpPr txBox="1"/>
              <p:nvPr/>
            </p:nvSpPr>
            <p:spPr>
              <a:xfrm>
                <a:off x="1921565" y="1948070"/>
                <a:ext cx="11423374"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Rounded"/>
                    <a:ea typeface="Arial Rounded"/>
                    <a:cs typeface="Arial Rounded"/>
                    <a:sym typeface="Arial Rounded"/>
                  </a:rPr>
                  <a:t>This project addresses the problem of developing a reliable and accurate predictive model for house prices using linear regression, incorporating a comprehensive set of independent variables to improve prediction accuracy.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8"/>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74" name="Google Shape;74;p8"/>
          <p:cNvGrpSpPr/>
          <p:nvPr/>
        </p:nvGrpSpPr>
        <p:grpSpPr>
          <a:xfrm>
            <a:off x="0" y="0"/>
            <a:ext cx="14630400" cy="8229600"/>
            <a:chOff x="0" y="0"/>
            <a:chExt cx="14630400" cy="8229600"/>
          </a:xfrm>
        </p:grpSpPr>
        <p:grpSp>
          <p:nvGrpSpPr>
            <p:cNvPr id="75" name="Google Shape;75;p8"/>
            <p:cNvGrpSpPr/>
            <p:nvPr/>
          </p:nvGrpSpPr>
          <p:grpSpPr>
            <a:xfrm>
              <a:off x="0" y="0"/>
              <a:ext cx="14630400" cy="8229600"/>
              <a:chOff x="0" y="0"/>
              <a:chExt cx="14630400" cy="8229600"/>
            </a:xfrm>
          </p:grpSpPr>
          <p:pic>
            <p:nvPicPr>
              <p:cNvPr descr="preencoded.png" id="76" name="Google Shape;76;p8"/>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77" name="Google Shape;77;p8"/>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8"/>
            <p:cNvGrpSpPr/>
            <p:nvPr/>
          </p:nvGrpSpPr>
          <p:grpSpPr>
            <a:xfrm>
              <a:off x="1560074" y="795130"/>
              <a:ext cx="11877630" cy="5729399"/>
              <a:chOff x="1560074" y="795130"/>
              <a:chExt cx="11877630" cy="5729399"/>
            </a:xfrm>
          </p:grpSpPr>
          <p:sp>
            <p:nvSpPr>
              <p:cNvPr id="79" name="Google Shape;79;p8"/>
              <p:cNvSpPr txBox="1"/>
              <p:nvPr/>
            </p:nvSpPr>
            <p:spPr>
              <a:xfrm>
                <a:off x="5721591" y="795130"/>
                <a:ext cx="31533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Black"/>
                    <a:ea typeface="Arial Black"/>
                    <a:cs typeface="Arial Black"/>
                    <a:sym typeface="Arial Black"/>
                  </a:rPr>
                  <a:t>Objectives</a:t>
                </a:r>
                <a:endParaRPr sz="1800">
                  <a:solidFill>
                    <a:schemeClr val="lt1"/>
                  </a:solidFill>
                  <a:latin typeface="Calibri"/>
                  <a:ea typeface="Calibri"/>
                  <a:cs typeface="Calibri"/>
                  <a:sym typeface="Calibri"/>
                </a:endParaRPr>
              </a:p>
            </p:txBody>
          </p:sp>
          <p:sp>
            <p:nvSpPr>
              <p:cNvPr id="80" name="Google Shape;80;p8"/>
              <p:cNvSpPr txBox="1"/>
              <p:nvPr/>
            </p:nvSpPr>
            <p:spPr>
              <a:xfrm>
                <a:off x="1560074" y="1815548"/>
                <a:ext cx="11877630" cy="47089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chemeClr val="lt1"/>
                    </a:solidFill>
                    <a:latin typeface="Arial Rounded"/>
                    <a:ea typeface="Arial Rounded"/>
                    <a:cs typeface="Arial Rounded"/>
                    <a:sym typeface="Arial Rounded"/>
                  </a:rPr>
                  <a:t>1. Develop a model that accurately predicts the value of a house based on its features.</a:t>
                </a:r>
                <a:endParaRPr/>
              </a:p>
              <a:p>
                <a:pPr indent="-285750" lvl="1" marL="7429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Investigate the most important features in homes to create an accurate model for estimating home value.</a:t>
                </a:r>
                <a:endParaRPr/>
              </a:p>
              <a:p>
                <a:pPr indent="0" lvl="0" marL="0" marR="0" rtl="0" algn="l">
                  <a:spcBef>
                    <a:spcPts val="0"/>
                  </a:spcBef>
                  <a:spcAft>
                    <a:spcPts val="0"/>
                  </a:spcAft>
                  <a:buNone/>
                </a:pPr>
                <a:r>
                  <a:rPr b="1" lang="en-US" sz="2000">
                    <a:solidFill>
                      <a:schemeClr val="lt1"/>
                    </a:solidFill>
                    <a:latin typeface="Arial Rounded"/>
                    <a:ea typeface="Arial Rounded"/>
                    <a:cs typeface="Arial Rounded"/>
                    <a:sym typeface="Arial Rounded"/>
                  </a:rPr>
                  <a:t>2. Explore and quantify the relationship between renovations and property value and refine the model based on the results.</a:t>
                </a:r>
                <a:endParaRPr/>
              </a:p>
              <a:p>
                <a:pPr indent="-285750" lvl="1" marL="742950" marR="0" rtl="0" algn="l">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Determine whether renovations affect home prices. If a relationship exists, quantify it and refine the model to improve accuracy.</a:t>
                </a:r>
                <a:endParaRPr/>
              </a:p>
              <a:p>
                <a:pPr indent="0" lvl="0" marL="0" marR="0" rtl="0" algn="l">
                  <a:spcBef>
                    <a:spcPts val="0"/>
                  </a:spcBef>
                  <a:spcAft>
                    <a:spcPts val="0"/>
                  </a:spcAft>
                  <a:buNone/>
                </a:pPr>
                <a:r>
                  <a:rPr b="1" lang="en-US" sz="2000">
                    <a:solidFill>
                      <a:schemeClr val="lt1"/>
                    </a:solidFill>
                    <a:latin typeface="Arial Rounded"/>
                    <a:ea typeface="Arial Rounded"/>
                    <a:cs typeface="Arial Rounded"/>
                    <a:sym typeface="Arial Rounded"/>
                  </a:rPr>
                  <a:t>3. Offer tailored recommendations to homeowners based on their property characteristics and market conditions.</a:t>
                </a:r>
                <a:endParaRPr/>
              </a:p>
              <a:p>
                <a:pPr indent="-285750" lvl="0" marL="285750" marR="0" rtl="0" algn="l">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Provide homeowners with accurate property valuations and advise on whether renovations would be a worthwhile investment if they intend to sell.</a:t>
                </a:r>
                <a:endParaRPr/>
              </a:p>
              <a:p>
                <a:pPr indent="0" lvl="0" marL="0" marR="0" rtl="0" algn="l">
                  <a:spcBef>
                    <a:spcPts val="0"/>
                  </a:spcBef>
                  <a:spcAft>
                    <a:spcPts val="0"/>
                  </a:spcAft>
                  <a:buNone/>
                </a:pPr>
                <a:r>
                  <a:t/>
                </a:r>
                <a:endParaRPr b="1" sz="2000">
                  <a:solidFill>
                    <a:schemeClr val="lt1"/>
                  </a:solidFill>
                  <a:latin typeface="Arial Rounded"/>
                  <a:ea typeface="Arial Rounded"/>
                  <a:cs typeface="Arial Rounded"/>
                  <a:sym typeface="Arial Rounded"/>
                </a:endParaRPr>
              </a:p>
              <a:p>
                <a:pPr indent="0" lvl="0" marL="0" marR="0" rtl="0" algn="l">
                  <a:spcBef>
                    <a:spcPts val="0"/>
                  </a:spcBef>
                  <a:spcAft>
                    <a:spcPts val="0"/>
                  </a:spcAft>
                  <a:buNone/>
                </a:pPr>
                <a:r>
                  <a:rPr lang="en-US" sz="2000">
                    <a:solidFill>
                      <a:schemeClr val="lt1"/>
                    </a:solidFill>
                    <a:latin typeface="Arial"/>
                    <a:ea typeface="Arial"/>
                    <a:cs typeface="Arial"/>
                    <a:sym typeface="Arial"/>
                  </a:rPr>
                  <a:t>By analyzing housing data, this project will develop a predictive model to guide homeowners in making strategic renovation investments that enhance property value. This model will also support stakeholders in urban development by providing a reliable tool for estimating housing prices.</a:t>
                </a:r>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9"/>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87" name="Google Shape;87;p9"/>
          <p:cNvGrpSpPr/>
          <p:nvPr/>
        </p:nvGrpSpPr>
        <p:grpSpPr>
          <a:xfrm>
            <a:off x="0" y="0"/>
            <a:ext cx="14630400" cy="8229600"/>
            <a:chOff x="0" y="0"/>
            <a:chExt cx="14630400" cy="8229600"/>
          </a:xfrm>
        </p:grpSpPr>
        <p:grpSp>
          <p:nvGrpSpPr>
            <p:cNvPr id="88" name="Google Shape;88;p9"/>
            <p:cNvGrpSpPr/>
            <p:nvPr/>
          </p:nvGrpSpPr>
          <p:grpSpPr>
            <a:xfrm>
              <a:off x="0" y="0"/>
              <a:ext cx="14630400" cy="8229600"/>
              <a:chOff x="0" y="0"/>
              <a:chExt cx="14630400" cy="8229600"/>
            </a:xfrm>
          </p:grpSpPr>
          <p:pic>
            <p:nvPicPr>
              <p:cNvPr descr="preencoded.png" id="89" name="Google Shape;89;p9"/>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90" name="Google Shape;90;p9"/>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9"/>
            <p:cNvSpPr txBox="1"/>
            <p:nvPr/>
          </p:nvSpPr>
          <p:spPr>
            <a:xfrm>
              <a:off x="5075584" y="808382"/>
              <a:ext cx="413467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Data Understanding</a:t>
              </a:r>
              <a:endParaRPr b="1" sz="1800">
                <a:solidFill>
                  <a:schemeClr val="lt1"/>
                </a:solidFill>
                <a:latin typeface="Calibri"/>
                <a:ea typeface="Calibri"/>
                <a:cs typeface="Calibri"/>
                <a:sym typeface="Calibri"/>
              </a:endParaRPr>
            </a:p>
          </p:txBody>
        </p:sp>
        <p:sp>
          <p:nvSpPr>
            <p:cNvPr id="92" name="Google Shape;92;p9"/>
            <p:cNvSpPr txBox="1"/>
            <p:nvPr/>
          </p:nvSpPr>
          <p:spPr>
            <a:xfrm>
              <a:off x="1895061" y="2146852"/>
              <a:ext cx="11171582"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Arial Black"/>
                  <a:ea typeface="Arial Black"/>
                  <a:cs typeface="Arial Black"/>
                  <a:sym typeface="Arial Black"/>
                </a:rPr>
                <a:t>The data used in this project is from Data/kc_house_data.csv – This is a csv file which mainly contains information on home features in King County. Features like number of bedrooms, bathrooms, floors, the year the houses were built, the year the houses were renovated, proximity to a waterfront, square footage of the home and their prices. It contains 21597 rows and 21 columns.</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0"/>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99" name="Google Shape;99;p10"/>
          <p:cNvGrpSpPr/>
          <p:nvPr/>
        </p:nvGrpSpPr>
        <p:grpSpPr>
          <a:xfrm>
            <a:off x="0" y="0"/>
            <a:ext cx="14630400" cy="8229600"/>
            <a:chOff x="0" y="0"/>
            <a:chExt cx="14630400" cy="8229600"/>
          </a:xfrm>
        </p:grpSpPr>
        <p:grpSp>
          <p:nvGrpSpPr>
            <p:cNvPr id="100" name="Google Shape;100;p10"/>
            <p:cNvGrpSpPr/>
            <p:nvPr/>
          </p:nvGrpSpPr>
          <p:grpSpPr>
            <a:xfrm>
              <a:off x="0" y="0"/>
              <a:ext cx="14630400" cy="8229600"/>
              <a:chOff x="0" y="0"/>
              <a:chExt cx="14630400" cy="8229600"/>
            </a:xfrm>
          </p:grpSpPr>
          <p:pic>
            <p:nvPicPr>
              <p:cNvPr descr="preencoded.png" id="101" name="Google Shape;101;p10"/>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02" name="Google Shape;102;p10"/>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nvSpPr>
          <p:spPr>
            <a:xfrm>
              <a:off x="5049078" y="768626"/>
              <a:ext cx="4731026"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Black"/>
                  <a:ea typeface="Arial Black"/>
                  <a:cs typeface="Arial Black"/>
                  <a:sym typeface="Arial Black"/>
                </a:rPr>
                <a:t>Correlation Matrix</a:t>
              </a:r>
              <a:endParaRPr sz="1800">
                <a:solidFill>
                  <a:schemeClr val="lt1"/>
                </a:solidFill>
                <a:latin typeface="Calibri"/>
                <a:ea typeface="Calibri"/>
                <a:cs typeface="Calibri"/>
                <a:sym typeface="Calibri"/>
              </a:endParaRPr>
            </a:p>
          </p:txBody>
        </p:sp>
        <p:sp>
          <p:nvSpPr>
            <p:cNvPr id="104" name="Google Shape;104;p10"/>
            <p:cNvSpPr txBox="1"/>
            <p:nvPr/>
          </p:nvSpPr>
          <p:spPr>
            <a:xfrm>
              <a:off x="1417983" y="1948070"/>
              <a:ext cx="5181600" cy="406265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We used a </a:t>
              </a:r>
              <a:r>
                <a:rPr b="1" lang="en-US" sz="2400">
                  <a:solidFill>
                    <a:schemeClr val="lt1"/>
                  </a:solidFill>
                  <a:latin typeface="Arial"/>
                  <a:ea typeface="Arial"/>
                  <a:cs typeface="Arial"/>
                  <a:sym typeface="Arial"/>
                </a:rPr>
                <a:t>correlation heatmap </a:t>
              </a:r>
              <a:r>
                <a:rPr lang="en-US" sz="2400">
                  <a:solidFill>
                    <a:schemeClr val="lt1"/>
                  </a:solidFill>
                  <a:latin typeface="Arial"/>
                  <a:ea typeface="Arial"/>
                  <a:cs typeface="Arial"/>
                  <a:sym typeface="Arial"/>
                </a:rPr>
                <a:t>to graphical representation how different </a:t>
              </a:r>
              <a:r>
                <a:rPr b="1" lang="en-US" sz="2400">
                  <a:solidFill>
                    <a:schemeClr val="lt1"/>
                  </a:solidFill>
                  <a:latin typeface="Arial"/>
                  <a:ea typeface="Arial"/>
                  <a:cs typeface="Arial"/>
                  <a:sym typeface="Arial"/>
                </a:rPr>
                <a:t>independent variables </a:t>
              </a:r>
              <a:r>
                <a:rPr lang="en-US" sz="2400">
                  <a:solidFill>
                    <a:schemeClr val="lt1"/>
                  </a:solidFill>
                  <a:latin typeface="Arial"/>
                  <a:ea typeface="Arial"/>
                  <a:cs typeface="Arial"/>
                  <a:sym typeface="Arial"/>
                </a:rPr>
                <a:t>are  related to the </a:t>
              </a:r>
              <a:r>
                <a:rPr b="1" lang="en-US" sz="2400">
                  <a:solidFill>
                    <a:schemeClr val="lt1"/>
                  </a:solidFill>
                  <a:latin typeface="Arial"/>
                  <a:ea typeface="Arial"/>
                  <a:cs typeface="Arial"/>
                  <a:sym typeface="Arial"/>
                </a:rPr>
                <a:t>dependent variable (price) </a:t>
              </a:r>
              <a:r>
                <a:rPr lang="en-US" sz="2400">
                  <a:solidFill>
                    <a:schemeClr val="lt1"/>
                  </a:solidFill>
                  <a:latin typeface="Arial"/>
                  <a:ea typeface="Arial"/>
                  <a:cs typeface="Arial"/>
                  <a:sym typeface="Arial"/>
                </a:rPr>
                <a:t>in the dataset.</a:t>
              </a:r>
              <a:endParaRPr/>
            </a:p>
            <a:p>
              <a:pPr indent="-133350" lvl="0" marL="285750" marR="0" rtl="0" algn="l">
                <a:spcBef>
                  <a:spcPts val="0"/>
                </a:spcBef>
                <a:spcAft>
                  <a:spcPts val="0"/>
                </a:spcAft>
                <a:buClr>
                  <a:schemeClr val="dk1"/>
                </a:buClr>
                <a:buSzPts val="2400"/>
                <a:buFont typeface="Arial"/>
                <a:buNone/>
              </a:pPr>
              <a:r>
                <a:t/>
              </a:r>
              <a:endParaRPr sz="2400">
                <a:solidFill>
                  <a:schemeClr val="lt1"/>
                </a:solidFill>
                <a:latin typeface="Arial"/>
                <a:ea typeface="Arial"/>
                <a:cs typeface="Arial"/>
                <a:sym typeface="Arial"/>
              </a:endParaRPr>
            </a:p>
            <a:p>
              <a:pPr indent="-285750" lvl="1" marL="742950" marR="0" rtl="0" algn="l">
                <a:spcBef>
                  <a:spcPts val="0"/>
                </a:spcBef>
                <a:spcAft>
                  <a:spcPts val="0"/>
                </a:spcAft>
                <a:buClr>
                  <a:schemeClr val="lt1"/>
                </a:buClr>
                <a:buSzPts val="2400"/>
                <a:buFont typeface="Noto Sans Symbols"/>
                <a:buChar char="▪"/>
              </a:pPr>
              <a:r>
                <a:rPr b="0" i="0" lang="en-US" sz="2400" u="none" cap="none" strike="noStrike">
                  <a:solidFill>
                    <a:schemeClr val="lt1"/>
                  </a:solidFill>
                  <a:latin typeface="Arial"/>
                  <a:ea typeface="Arial"/>
                  <a:cs typeface="Arial"/>
                  <a:sym typeface="Arial"/>
                </a:rPr>
                <a:t>Deep red color represent stronger positive correlations.</a:t>
              </a:r>
              <a:endParaRPr/>
            </a:p>
            <a:p>
              <a:pPr indent="-285750" lvl="1" marL="742950" marR="0" rtl="0" algn="l">
                <a:spcBef>
                  <a:spcPts val="0"/>
                </a:spcBef>
                <a:spcAft>
                  <a:spcPts val="0"/>
                </a:spcAft>
                <a:buClr>
                  <a:schemeClr val="lt1"/>
                </a:buClr>
                <a:buSzPts val="2400"/>
                <a:buFont typeface="Noto Sans Symbols"/>
                <a:buChar char="▪"/>
              </a:pPr>
              <a:r>
                <a:rPr b="0" i="0" lang="en-US" sz="2400" u="none" cap="none" strike="noStrike">
                  <a:solidFill>
                    <a:schemeClr val="lt1"/>
                  </a:solidFill>
                  <a:latin typeface="Arial"/>
                  <a:ea typeface="Arial"/>
                  <a:cs typeface="Arial"/>
                  <a:sym typeface="Arial"/>
                </a:rPr>
                <a:t>Deep blue colors represent stronger negative correlations.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5" name="Google Shape;105;p10"/>
            <p:cNvPicPr preferRelativeResize="0"/>
            <p:nvPr/>
          </p:nvPicPr>
          <p:blipFill rotWithShape="1">
            <a:blip r:embed="rId4">
              <a:alphaModFix/>
            </a:blip>
            <a:srcRect b="0" l="0" r="0" t="0"/>
            <a:stretch/>
          </p:blipFill>
          <p:spPr>
            <a:xfrm>
              <a:off x="7778123" y="1948070"/>
              <a:ext cx="5988240" cy="4823791"/>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1"/>
          <p:cNvSpPr/>
          <p:nvPr/>
        </p:nvSpPr>
        <p:spPr>
          <a:xfrm>
            <a:off x="864037" y="3729038"/>
            <a:ext cx="6172200" cy="771525"/>
          </a:xfrm>
          <a:prstGeom prst="rect">
            <a:avLst/>
          </a:prstGeom>
          <a:noFill/>
          <a:ln>
            <a:noFill/>
          </a:ln>
        </p:spPr>
        <p:txBody>
          <a:bodyPr anchorCtr="0" anchor="t" bIns="45700" lIns="91425" spcFirstLastPara="1" rIns="91425" wrap="square" tIns="45700">
            <a:noAutofit/>
          </a:bodyPr>
          <a:lstStyle/>
          <a:p>
            <a:pPr indent="0" lvl="0" marL="0" marR="0" rtl="0" algn="l">
              <a:lnSpc>
                <a:spcPct val="125000"/>
              </a:lnSpc>
              <a:spcBef>
                <a:spcPts val="0"/>
              </a:spcBef>
              <a:spcAft>
                <a:spcPts val="0"/>
              </a:spcAft>
              <a:buClr>
                <a:schemeClr val="dk1"/>
              </a:buClr>
              <a:buSzPts val="4860"/>
              <a:buFont typeface="Calibri"/>
              <a:buNone/>
            </a:pPr>
            <a:r>
              <a:t/>
            </a:r>
            <a:endParaRPr sz="4860">
              <a:solidFill>
                <a:schemeClr val="dk1"/>
              </a:solidFill>
              <a:latin typeface="Calibri"/>
              <a:ea typeface="Calibri"/>
              <a:cs typeface="Calibri"/>
              <a:sym typeface="Calibri"/>
            </a:endParaRPr>
          </a:p>
        </p:txBody>
      </p:sp>
      <p:grpSp>
        <p:nvGrpSpPr>
          <p:cNvPr id="112" name="Google Shape;112;p11"/>
          <p:cNvGrpSpPr/>
          <p:nvPr/>
        </p:nvGrpSpPr>
        <p:grpSpPr>
          <a:xfrm>
            <a:off x="0" y="0"/>
            <a:ext cx="14630400" cy="8229600"/>
            <a:chOff x="0" y="0"/>
            <a:chExt cx="14630400" cy="8229600"/>
          </a:xfrm>
        </p:grpSpPr>
        <p:grpSp>
          <p:nvGrpSpPr>
            <p:cNvPr id="113" name="Google Shape;113;p11"/>
            <p:cNvGrpSpPr/>
            <p:nvPr/>
          </p:nvGrpSpPr>
          <p:grpSpPr>
            <a:xfrm>
              <a:off x="0" y="0"/>
              <a:ext cx="14630400" cy="8229600"/>
              <a:chOff x="0" y="0"/>
              <a:chExt cx="14630400" cy="8229600"/>
            </a:xfrm>
          </p:grpSpPr>
          <p:pic>
            <p:nvPicPr>
              <p:cNvPr descr="preencoded.png" id="114" name="Google Shape;114;p11"/>
              <p:cNvPicPr preferRelativeResize="0"/>
              <p:nvPr/>
            </p:nvPicPr>
            <p:blipFill rotWithShape="1">
              <a:blip r:embed="rId3">
                <a:alphaModFix/>
              </a:blip>
              <a:srcRect b="0" l="0" r="0" t="0"/>
              <a:stretch/>
            </p:blipFill>
            <p:spPr>
              <a:xfrm>
                <a:off x="0" y="0"/>
                <a:ext cx="14630400" cy="8229600"/>
              </a:xfrm>
              <a:prstGeom prst="rect">
                <a:avLst/>
              </a:prstGeom>
              <a:noFill/>
              <a:ln>
                <a:noFill/>
              </a:ln>
            </p:spPr>
          </p:pic>
          <p:sp>
            <p:nvSpPr>
              <p:cNvPr id="115" name="Google Shape;115;p11"/>
              <p:cNvSpPr/>
              <p:nvPr/>
            </p:nvSpPr>
            <p:spPr>
              <a:xfrm>
                <a:off x="186266" y="169333"/>
                <a:ext cx="14224001" cy="7806268"/>
              </a:xfrm>
              <a:prstGeom prst="rect">
                <a:avLst/>
              </a:prstGeom>
              <a:solidFill>
                <a:srgbClr val="0D0A2C">
                  <a:alpha val="7490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11"/>
            <p:cNvSpPr txBox="1"/>
            <p:nvPr/>
          </p:nvSpPr>
          <p:spPr>
            <a:xfrm>
              <a:off x="5814022" y="805357"/>
              <a:ext cx="296848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lt1"/>
                  </a:solidFill>
                  <a:latin typeface="Calibri"/>
                  <a:ea typeface="Calibri"/>
                  <a:cs typeface="Calibri"/>
                  <a:sym typeface="Calibri"/>
                </a:rPr>
                <a:t>Data Cleaning</a:t>
              </a:r>
              <a:endParaRPr b="1" sz="1800">
                <a:solidFill>
                  <a:schemeClr val="lt1"/>
                </a:solidFill>
                <a:latin typeface="Calibri"/>
                <a:ea typeface="Calibri"/>
                <a:cs typeface="Calibri"/>
                <a:sym typeface="Calibri"/>
              </a:endParaRPr>
            </a:p>
          </p:txBody>
        </p:sp>
        <p:sp>
          <p:nvSpPr>
            <p:cNvPr id="117" name="Google Shape;117;p11"/>
            <p:cNvSpPr txBox="1"/>
            <p:nvPr/>
          </p:nvSpPr>
          <p:spPr>
            <a:xfrm>
              <a:off x="1550504" y="1762539"/>
              <a:ext cx="11887200" cy="440120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2800"/>
                <a:buFont typeface="Arial"/>
                <a:buChar char="-"/>
              </a:pPr>
              <a:r>
                <a:rPr lang="en-US" sz="2800">
                  <a:solidFill>
                    <a:schemeClr val="lt1"/>
                  </a:solidFill>
                  <a:latin typeface="Arial"/>
                  <a:ea typeface="Arial"/>
                  <a:cs typeface="Arial"/>
                  <a:sym typeface="Arial"/>
                </a:rPr>
                <a:t>Before starting on the analysis we drop duplicated rows and columns from the dataset that are not that relevant in helping us come up with the models.</a:t>
              </a:r>
              <a:endParaRPr/>
            </a:p>
            <a:p>
              <a:pPr indent="-285750" lvl="0" marL="285750" marR="0" rtl="0" algn="l">
                <a:spcBef>
                  <a:spcPts val="0"/>
                </a:spcBef>
                <a:spcAft>
                  <a:spcPts val="0"/>
                </a:spcAft>
                <a:buClr>
                  <a:schemeClr val="lt1"/>
                </a:buClr>
                <a:buSzPts val="2800"/>
                <a:buFont typeface="Arial"/>
                <a:buChar char="-"/>
              </a:pPr>
              <a:r>
                <a:rPr lang="en-US" sz="2800">
                  <a:solidFill>
                    <a:schemeClr val="lt1"/>
                  </a:solidFill>
                  <a:latin typeface="Arial"/>
                  <a:ea typeface="Arial"/>
                  <a:cs typeface="Arial"/>
                  <a:sym typeface="Arial"/>
                </a:rPr>
                <a:t>We later filled missing values in the ‘waterfront’ (house has a waterfront) and ‘yr_renovated’ (year the house was renovated) columns with zeros, the assumption being that the houses have no waterfronts and/or they have not been renovated. This is because the percentage of null values for ‘year renovated’ and approximately 20% significance and may have affected our analysis if we dropped the rows.</a:t>
              </a:r>
              <a:endParaRPr/>
            </a:p>
            <a:p>
              <a:pPr indent="-285750" lvl="0" marL="285750" marR="0" rtl="0" algn="l">
                <a:spcBef>
                  <a:spcPts val="0"/>
                </a:spcBef>
                <a:spcAft>
                  <a:spcPts val="0"/>
                </a:spcAft>
                <a:buClr>
                  <a:schemeClr val="lt1"/>
                </a:buClr>
                <a:buSzPts val="2800"/>
                <a:buFont typeface="Arial"/>
                <a:buChar char="-"/>
              </a:pPr>
              <a:r>
                <a:rPr lang="en-US" sz="2800">
                  <a:solidFill>
                    <a:schemeClr val="lt1"/>
                  </a:solidFill>
                  <a:latin typeface="Arial"/>
                  <a:ea typeface="Arial"/>
                  <a:cs typeface="Arial"/>
                  <a:sym typeface="Arial"/>
                </a:rPr>
                <a:t>Lastly we changed the ‘yr_built’ variable name to ‘age’.</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