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84" r:id="rId24"/>
    <p:sldId id="283" r:id="rId25"/>
  </p:sldIdLst>
  <p:sldSz cx="14630400" cy="8229600"/>
  <p:notesSz cx="8229600" cy="14630400"/>
  <p:embeddedFontLst>
    <p:embeddedFont>
      <p:font typeface="Arial Black" panose="020B0A04020102020204" pitchFamily="34" charset="0"/>
      <p:regular r:id="rId27"/>
      <p:bold r:id="rId28"/>
    </p:embeddedFont>
    <p:embeddedFont>
      <p:font typeface="Calibri" panose="020F0502020204030204" pitchFamily="34" charset="0"/>
      <p:regular r:id="rId29"/>
      <p:bold r:id="rId30"/>
      <p:italic r:id="rId31"/>
      <p:boldItalic r:id="rId32"/>
    </p:embeddedFont>
    <p:embeddedFont>
      <p:font typeface="Heebo" panose="020B0604020202020204" charset="-79"/>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85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371850" y="1097275"/>
            <a:ext cx="5486650" cy="5486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822950" y="6949425"/>
            <a:ext cx="6583675" cy="6583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
        <p:cNvGrpSpPr/>
        <p:nvPr/>
      </p:nvGrpSpPr>
      <p:grpSpPr>
        <a:xfrm>
          <a:off x="0" y="0"/>
          <a:ext cx="0" cy="0"/>
          <a:chOff x="0" y="0"/>
          <a:chExt cx="0" cy="0"/>
        </a:xfrm>
      </p:grpSpPr>
      <p:sp>
        <p:nvSpPr>
          <p:cNvPr id="8" name="Google Shape;8;p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 name="Google Shape;9;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10" name="Google Shape;10;p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1</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p1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121" name="Google Shape;121;p1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10</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1: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133" name="Google Shape;133;p1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11</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4" name="Google Shape;144;p1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145" name="Google Shape;145;p1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12</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1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169" name="Google Shape;169;p1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13</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0" name="Google Shape;180;p1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181" name="Google Shape;181;p1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14</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ecee42b963_0_2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2" name="Google Shape;192;g2ecee42b963_0_2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193" name="Google Shape;193;g2ecee42b963_0_2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15</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cee42b963_0_3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g2ecee42b963_0_3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204" name="Google Shape;204;g2ecee42b963_0_3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16</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ecee42b963_0_5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4" name="Google Shape;214;g2ecee42b963_0_5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215" name="Google Shape;215;g2ecee42b963_0_5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17</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ecee42b963_0_4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g2ecee42b963_0_4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226" name="Google Shape;226;g2ecee42b963_0_4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18</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7: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1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237" name="Google Shape;237;p1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19</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p2: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 name="Google Shape;20;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21" name="Google Shape;21;p2: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2</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8" name="Google Shape;248;p1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249" name="Google Shape;249;p1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20</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9: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p1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261" name="Google Shape;261;p1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21</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p2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273" name="Google Shape;273;p2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22</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p2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273" name="Google Shape;273;p20: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23</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extLst>
      <p:ext uri="{BB962C8B-B14F-4D97-AF65-F5344CB8AC3E}">
        <p14:creationId xmlns:p14="http://schemas.microsoft.com/office/powerpoint/2010/main" val="3327362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1" name="Google Shape;331;p2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332" name="Google Shape;332;p2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24</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3: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 name="Google Shape;32;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33" name="Google Shape;33;p3: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3</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4: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 name="Google Shape;44;p4: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45" name="Google Shape;45;p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4</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5: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58" name="Google Shape;58;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5</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6: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 name="Google Shape;70;p6: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71" name="Google Shape;71;p6: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6</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7: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 name="Google Shape;83;p7: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84" name="Google Shape;84;p7: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7</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 name="Google Shape;95;p8: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96" name="Google Shape;96;p8: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8</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a:spLocks noGrp="1" noRot="1" noChangeAspect="1"/>
          </p:cNvSpPr>
          <p:nvPr>
            <p:ph type="sldImg" idx="2"/>
          </p:nvPr>
        </p:nvSpPr>
        <p:spPr>
          <a:xfrm>
            <a:off x="-1166813" y="0"/>
            <a:ext cx="5334001" cy="3000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8" name="Google Shape;108;p9: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dirty="0">
              <a:solidFill>
                <a:schemeClr val="dk1"/>
              </a:solidFill>
              <a:latin typeface="Arial" panose="020B0604020202020204" pitchFamily="34" charset="0"/>
              <a:ea typeface="Calibri"/>
              <a:cs typeface="Arial" panose="020B0604020202020204" pitchFamily="34" charset="0"/>
              <a:sym typeface="Calibri"/>
            </a:endParaRPr>
          </a:p>
        </p:txBody>
      </p:sp>
      <p:sp>
        <p:nvSpPr>
          <p:cNvPr id="109" name="Google Shape;109;p9: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fld id="{00000000-1234-1234-1234-123412341234}" type="slidenum">
              <a:rPr lang="en-US" sz="1800">
                <a:solidFill>
                  <a:schemeClr val="dk1"/>
                </a:solidFill>
                <a:latin typeface="Arial" panose="020B0604020202020204" pitchFamily="34" charset="0"/>
                <a:ea typeface="Calibri"/>
                <a:cs typeface="Arial" panose="020B0604020202020204" pitchFamily="34" charset="0"/>
                <a:sym typeface="Calibri"/>
              </a:rPr>
              <a:t>9</a:t>
            </a:fld>
            <a:endParaRPr sz="1800" dirty="0">
              <a:solidFill>
                <a:schemeClr val="dk1"/>
              </a:solidFill>
              <a:latin typeface="Arial" panose="020B0604020202020204" pitchFamily="34" charset="0"/>
              <a:ea typeface="Calibri"/>
              <a:cs typeface="Arial" panose="020B0604020202020204" pitchFamily="34" charset="0"/>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spTree>
      <p:nvGrpSpPr>
        <p:cNvPr id="1"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
        <p:cNvGrpSpPr/>
        <p:nvPr/>
      </p:nvGrpSpPr>
      <p:grpSpPr>
        <a:xfrm>
          <a:off x="0" y="0"/>
          <a:ext cx="0" cy="0"/>
          <a:chOff x="0" y="0"/>
          <a:chExt cx="0" cy="0"/>
        </a:xfrm>
      </p:grpSpPr>
      <p:grpSp>
        <p:nvGrpSpPr>
          <p:cNvPr id="12" name="Google Shape;12;p3"/>
          <p:cNvGrpSpPr/>
          <p:nvPr/>
        </p:nvGrpSpPr>
        <p:grpSpPr>
          <a:xfrm>
            <a:off x="0" y="0"/>
            <a:ext cx="14630400" cy="8229600"/>
            <a:chOff x="0" y="0"/>
            <a:chExt cx="14630400" cy="8229600"/>
          </a:xfrm>
        </p:grpSpPr>
        <p:pic>
          <p:nvPicPr>
            <p:cNvPr id="13" name="Google Shape;13;p3"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4" name="Google Shape;14;p3"/>
            <p:cNvSpPr/>
            <p:nvPr/>
          </p:nvSpPr>
          <p:spPr>
            <a:xfrm>
              <a:off x="0" y="296333"/>
              <a:ext cx="14156266" cy="7636934"/>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3"/>
            <p:cNvGrpSpPr/>
            <p:nvPr/>
          </p:nvGrpSpPr>
          <p:grpSpPr>
            <a:xfrm>
              <a:off x="870185" y="2082218"/>
              <a:ext cx="9003942" cy="5102411"/>
              <a:chOff x="870185" y="2082218"/>
              <a:chExt cx="9003942" cy="5102411"/>
            </a:xfrm>
          </p:grpSpPr>
          <p:sp>
            <p:nvSpPr>
              <p:cNvPr id="16" name="Google Shape;16;p3"/>
              <p:cNvSpPr/>
              <p:nvPr/>
            </p:nvSpPr>
            <p:spPr>
              <a:xfrm>
                <a:off x="870185" y="6787317"/>
                <a:ext cx="2279094" cy="397312"/>
              </a:xfrm>
              <a:prstGeom prst="rect">
                <a:avLst/>
              </a:prstGeom>
              <a:noFill/>
              <a:ln>
                <a:noFill/>
              </a:ln>
            </p:spPr>
            <p:txBody>
              <a:bodyPr spcFirstLastPara="1" wrap="square" lIns="91425" tIns="45700" rIns="91425" bIns="45700" anchor="t" anchorCtr="0">
                <a:noAutofit/>
              </a:bodyPr>
              <a:lstStyle/>
              <a:p>
                <a:pPr marL="0" marR="0" lvl="0" indent="0" algn="l" rtl="0">
                  <a:lnSpc>
                    <a:spcPct val="140044"/>
                  </a:lnSpc>
                  <a:spcBef>
                    <a:spcPts val="0"/>
                  </a:spcBef>
                  <a:spcAft>
                    <a:spcPts val="0"/>
                  </a:spcAft>
                  <a:buClr>
                    <a:srgbClr val="DCD7E5"/>
                  </a:buClr>
                  <a:buSzPts val="2235"/>
                  <a:buFont typeface="Heebo"/>
                  <a:buNone/>
                </a:pPr>
                <a:r>
                  <a:rPr lang="en-US" sz="2235" b="1" i="0" u="none" strike="noStrike" cap="none" dirty="0">
                    <a:solidFill>
                      <a:srgbClr val="DCD7E5"/>
                    </a:solidFill>
                    <a:latin typeface="+mn-lt"/>
                    <a:ea typeface="Heebo"/>
                    <a:cs typeface="Arial" panose="020B0604020202020204" pitchFamily="34" charset="0"/>
                    <a:sym typeface="Heebo"/>
                  </a:rPr>
                  <a:t>By Group 14</a:t>
                </a:r>
                <a:endParaRPr sz="2235" b="0" i="0" u="none" strike="noStrike" cap="none" dirty="0">
                  <a:solidFill>
                    <a:schemeClr val="dk1"/>
                  </a:solidFill>
                  <a:latin typeface="+mn-lt"/>
                  <a:ea typeface="Calibri"/>
                  <a:cs typeface="Arial" panose="020B0604020202020204" pitchFamily="34" charset="0"/>
                  <a:sym typeface="Calibri"/>
                </a:endParaRPr>
              </a:p>
            </p:txBody>
          </p:sp>
          <p:sp>
            <p:nvSpPr>
              <p:cNvPr id="17" name="Google Shape;17;p3"/>
              <p:cNvSpPr txBox="1"/>
              <p:nvPr/>
            </p:nvSpPr>
            <p:spPr>
              <a:xfrm>
                <a:off x="870185" y="2082218"/>
                <a:ext cx="9003942" cy="424731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u="none" strike="noStrike" cap="none" dirty="0">
                    <a:solidFill>
                      <a:schemeClr val="lt1"/>
                    </a:solidFill>
                    <a:latin typeface="Arial Black"/>
                    <a:ea typeface="Arial Black"/>
                    <a:cs typeface="Arial Black"/>
                    <a:sym typeface="Arial Black"/>
                  </a:rPr>
                  <a:t>Explore house sales trends in Northwestern County with our Regression Modelling Project.</a:t>
                </a:r>
                <a:endParaRPr sz="1800" b="1" dirty="0">
                  <a:solidFill>
                    <a:schemeClr val="lt1"/>
                  </a:solidFill>
                  <a:latin typeface="Arial Black"/>
                  <a:ea typeface="Arial Black"/>
                  <a:cs typeface="Arial Black"/>
                  <a:sym typeface="Arial Black"/>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2"/>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124" name="Google Shape;124;p12"/>
          <p:cNvGrpSpPr/>
          <p:nvPr/>
        </p:nvGrpSpPr>
        <p:grpSpPr>
          <a:xfrm>
            <a:off x="0" y="0"/>
            <a:ext cx="14630400" cy="8229600"/>
            <a:chOff x="0" y="0"/>
            <a:chExt cx="14630400" cy="8229600"/>
          </a:xfrm>
        </p:grpSpPr>
        <p:grpSp>
          <p:nvGrpSpPr>
            <p:cNvPr id="125" name="Google Shape;125;p12"/>
            <p:cNvGrpSpPr/>
            <p:nvPr/>
          </p:nvGrpSpPr>
          <p:grpSpPr>
            <a:xfrm>
              <a:off x="0" y="0"/>
              <a:ext cx="14630400" cy="8229600"/>
              <a:chOff x="0" y="0"/>
              <a:chExt cx="14630400" cy="8229600"/>
            </a:xfrm>
          </p:grpSpPr>
          <p:pic>
            <p:nvPicPr>
              <p:cNvPr id="126" name="Google Shape;126;p12"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27" name="Google Shape;127;p12"/>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2"/>
            <p:cNvSpPr txBox="1"/>
            <p:nvPr/>
          </p:nvSpPr>
          <p:spPr>
            <a:xfrm>
              <a:off x="1073427" y="689113"/>
              <a:ext cx="10084904"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lt1"/>
                  </a:solidFill>
                  <a:latin typeface="Arial Black"/>
                  <a:ea typeface="Arial Black"/>
                  <a:cs typeface="Arial Black"/>
                  <a:sym typeface="Arial Black"/>
                </a:rPr>
                <a:t>Analysis 1: Linear Regression Model for Prediction of Housing Prices</a:t>
              </a:r>
              <a:endParaRPr sz="1800" dirty="0">
                <a:solidFill>
                  <a:schemeClr val="lt1"/>
                </a:solidFill>
                <a:latin typeface="Arial" panose="020B0604020202020204" pitchFamily="34" charset="0"/>
                <a:ea typeface="Calibri"/>
                <a:cs typeface="Arial" panose="020B0604020202020204" pitchFamily="34" charset="0"/>
                <a:sym typeface="Calibri"/>
              </a:endParaRPr>
            </a:p>
          </p:txBody>
        </p:sp>
        <p:sp>
          <p:nvSpPr>
            <p:cNvPr id="129" name="Google Shape;129;p12"/>
            <p:cNvSpPr txBox="1"/>
            <p:nvPr/>
          </p:nvSpPr>
          <p:spPr>
            <a:xfrm>
              <a:off x="1073427" y="1938954"/>
              <a:ext cx="11714921" cy="56015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lt1"/>
                  </a:solidFill>
                  <a:latin typeface="+mn-lt"/>
                  <a:ea typeface="Arial"/>
                  <a:cs typeface="Arial"/>
                  <a:sym typeface="Arial"/>
                </a:rPr>
                <a:t>The model(s) assist in the investigation of the most important features in homes to create an accurate model for estimating home value.</a:t>
              </a:r>
              <a:endParaRPr dirty="0">
                <a:latin typeface="+mn-lt"/>
              </a:endParaRPr>
            </a:p>
            <a:p>
              <a:pPr marL="0" marR="0" lvl="0" indent="0" algn="l" rtl="0">
                <a:spcBef>
                  <a:spcPts val="0"/>
                </a:spcBef>
                <a:spcAft>
                  <a:spcPts val="0"/>
                </a:spcAft>
                <a:buNone/>
              </a:pPr>
              <a:r>
                <a:rPr lang="en-US" sz="2000" dirty="0">
                  <a:solidFill>
                    <a:schemeClr val="lt1"/>
                  </a:solidFill>
                  <a:latin typeface="+mn-lt"/>
                  <a:ea typeface="Arial"/>
                  <a:cs typeface="Arial"/>
                  <a:sym typeface="Arial"/>
                </a:rPr>
                <a:t>Features selected for the analysis:</a:t>
              </a:r>
              <a:endParaRPr dirty="0">
                <a:latin typeface="+mn-lt"/>
              </a:endParaRPr>
            </a:p>
            <a:p>
              <a:pPr marL="285750" marR="0" lvl="0" indent="-285750" algn="l" rtl="0">
                <a:spcBef>
                  <a:spcPts val="0"/>
                </a:spcBef>
                <a:spcAft>
                  <a:spcPts val="0"/>
                </a:spcAft>
                <a:buClr>
                  <a:schemeClr val="lt1"/>
                </a:buClr>
                <a:buSzPts val="2000"/>
                <a:buFont typeface="Arial"/>
                <a:buChar char="•"/>
              </a:pPr>
              <a:r>
                <a:rPr lang="en-US" sz="2000" b="1" dirty="0" err="1">
                  <a:solidFill>
                    <a:schemeClr val="lt1"/>
                  </a:solidFill>
                  <a:latin typeface="+mn-lt"/>
                  <a:ea typeface="Arial"/>
                  <a:cs typeface="Arial"/>
                  <a:sym typeface="Arial"/>
                </a:rPr>
                <a:t>sqft_living</a:t>
              </a:r>
              <a:r>
                <a:rPr lang="en-US" sz="2000" b="1" dirty="0">
                  <a:solidFill>
                    <a:schemeClr val="lt1"/>
                  </a:solidFill>
                  <a:latin typeface="+mn-lt"/>
                  <a:ea typeface="Arial"/>
                  <a:cs typeface="Arial"/>
                  <a:sym typeface="Arial"/>
                </a:rPr>
                <a:t> </a:t>
              </a:r>
              <a:r>
                <a:rPr lang="en-US" sz="2000" dirty="0">
                  <a:solidFill>
                    <a:schemeClr val="lt1"/>
                  </a:solidFill>
                  <a:latin typeface="+mn-lt"/>
                  <a:ea typeface="Arial"/>
                  <a:cs typeface="Arial"/>
                  <a:sym typeface="Arial"/>
                </a:rPr>
                <a:t>- square footage of the home</a:t>
              </a:r>
              <a:endParaRPr dirty="0">
                <a:latin typeface="+mn-lt"/>
              </a:endParaRPr>
            </a:p>
            <a:p>
              <a:pPr marL="285750" marR="0" lvl="0" indent="-285750" algn="l" rtl="0">
                <a:spcBef>
                  <a:spcPts val="0"/>
                </a:spcBef>
                <a:spcAft>
                  <a:spcPts val="0"/>
                </a:spcAft>
                <a:buClr>
                  <a:schemeClr val="lt1"/>
                </a:buClr>
                <a:buSzPts val="2000"/>
                <a:buFont typeface="Arial"/>
                <a:buChar char="•"/>
              </a:pPr>
              <a:r>
                <a:rPr lang="en-US" sz="2000" b="1" dirty="0">
                  <a:solidFill>
                    <a:schemeClr val="lt1"/>
                  </a:solidFill>
                  <a:latin typeface="+mn-lt"/>
                  <a:ea typeface="Arial"/>
                  <a:cs typeface="Arial"/>
                  <a:sym typeface="Arial"/>
                </a:rPr>
                <a:t>grade</a:t>
              </a:r>
              <a:r>
                <a:rPr lang="en-US" sz="2000" dirty="0">
                  <a:solidFill>
                    <a:schemeClr val="lt1"/>
                  </a:solidFill>
                  <a:latin typeface="+mn-lt"/>
                  <a:ea typeface="Arial"/>
                  <a:cs typeface="Arial"/>
                  <a:sym typeface="Arial"/>
                </a:rPr>
                <a:t> - overall grade given to the housing unit, based on King County grading system</a:t>
              </a:r>
              <a:endParaRPr dirty="0">
                <a:latin typeface="+mn-lt"/>
              </a:endParaRPr>
            </a:p>
            <a:p>
              <a:pPr marL="285750" marR="0" lvl="0" indent="-285750" algn="l" rtl="0">
                <a:spcBef>
                  <a:spcPts val="0"/>
                </a:spcBef>
                <a:spcAft>
                  <a:spcPts val="0"/>
                </a:spcAft>
                <a:buClr>
                  <a:schemeClr val="lt1"/>
                </a:buClr>
                <a:buSzPts val="2000"/>
                <a:buFont typeface="Arial"/>
                <a:buChar char="•"/>
              </a:pPr>
              <a:r>
                <a:rPr lang="en-US" sz="2000" b="1" dirty="0">
                  <a:solidFill>
                    <a:schemeClr val="lt1"/>
                  </a:solidFill>
                  <a:latin typeface="+mn-lt"/>
                  <a:ea typeface="Arial"/>
                  <a:cs typeface="Arial"/>
                  <a:sym typeface="Arial"/>
                </a:rPr>
                <a:t>bathrooms</a:t>
              </a:r>
              <a:r>
                <a:rPr lang="en-US" sz="2000" dirty="0">
                  <a:solidFill>
                    <a:schemeClr val="lt1"/>
                  </a:solidFill>
                  <a:latin typeface="+mn-lt"/>
                  <a:ea typeface="Arial"/>
                  <a:cs typeface="Arial"/>
                  <a:sym typeface="Arial"/>
                </a:rPr>
                <a:t> - Number of Bedrooms/House</a:t>
              </a:r>
              <a:endParaRPr dirty="0">
                <a:latin typeface="+mn-lt"/>
              </a:endParaRPr>
            </a:p>
            <a:p>
              <a:pPr marL="285750" marR="0" lvl="0" indent="-285750" algn="l" rtl="0">
                <a:spcBef>
                  <a:spcPts val="0"/>
                </a:spcBef>
                <a:spcAft>
                  <a:spcPts val="0"/>
                </a:spcAft>
                <a:buClr>
                  <a:schemeClr val="lt1"/>
                </a:buClr>
                <a:buSzPts val="2000"/>
                <a:buFont typeface="Arial"/>
                <a:buChar char="•"/>
              </a:pPr>
              <a:r>
                <a:rPr lang="en-US" sz="2000" b="1" dirty="0">
                  <a:solidFill>
                    <a:schemeClr val="lt1"/>
                  </a:solidFill>
                  <a:latin typeface="+mn-lt"/>
                  <a:ea typeface="Arial"/>
                  <a:cs typeface="Arial"/>
                  <a:sym typeface="Arial"/>
                </a:rPr>
                <a:t>bedrooms</a:t>
              </a:r>
              <a:r>
                <a:rPr lang="en-US" sz="2000" dirty="0">
                  <a:solidFill>
                    <a:schemeClr val="lt1"/>
                  </a:solidFill>
                  <a:latin typeface="+mn-lt"/>
                  <a:ea typeface="Arial"/>
                  <a:cs typeface="Arial"/>
                  <a:sym typeface="Arial"/>
                </a:rPr>
                <a:t> - Number - of bathrooms/bedrooms</a:t>
              </a:r>
              <a:endParaRPr dirty="0">
                <a:latin typeface="+mn-lt"/>
              </a:endParaRPr>
            </a:p>
            <a:p>
              <a:pPr marL="285750" marR="0" lvl="0" indent="-285750" algn="l" rtl="0">
                <a:spcBef>
                  <a:spcPts val="0"/>
                </a:spcBef>
                <a:spcAft>
                  <a:spcPts val="0"/>
                </a:spcAft>
                <a:buClr>
                  <a:schemeClr val="lt1"/>
                </a:buClr>
                <a:buSzPts val="2000"/>
                <a:buFont typeface="Arial"/>
                <a:buChar char="•"/>
              </a:pPr>
              <a:r>
                <a:rPr lang="en-US" sz="2000" b="1" dirty="0" err="1">
                  <a:solidFill>
                    <a:schemeClr val="lt1"/>
                  </a:solidFill>
                  <a:latin typeface="+mn-lt"/>
                  <a:ea typeface="Arial"/>
                  <a:cs typeface="Arial"/>
                  <a:sym typeface="Arial"/>
                </a:rPr>
                <a:t>has_waterfront</a:t>
              </a:r>
              <a:r>
                <a:rPr lang="en-US" sz="2000" b="1" dirty="0">
                  <a:solidFill>
                    <a:schemeClr val="lt1"/>
                  </a:solidFill>
                  <a:latin typeface="+mn-lt"/>
                  <a:ea typeface="Arial"/>
                  <a:cs typeface="Arial"/>
                  <a:sym typeface="Arial"/>
                </a:rPr>
                <a:t> </a:t>
              </a:r>
              <a:r>
                <a:rPr lang="en-US" sz="2000" dirty="0">
                  <a:solidFill>
                    <a:schemeClr val="lt1"/>
                  </a:solidFill>
                  <a:latin typeface="+mn-lt"/>
                  <a:ea typeface="Arial"/>
                  <a:cs typeface="Arial"/>
                  <a:sym typeface="Arial"/>
                </a:rPr>
                <a:t>- House which has a view to a waterfront</a:t>
              </a:r>
              <a:endParaRPr dirty="0">
                <a:latin typeface="+mn-lt"/>
              </a:endParaRPr>
            </a:p>
            <a:p>
              <a:pPr marL="285750" marR="0" lvl="0" indent="-285750" algn="l" rtl="0">
                <a:spcBef>
                  <a:spcPts val="0"/>
                </a:spcBef>
                <a:spcAft>
                  <a:spcPts val="0"/>
                </a:spcAft>
                <a:buClr>
                  <a:schemeClr val="lt1"/>
                </a:buClr>
                <a:buSzPts val="2000"/>
                <a:buFont typeface="Arial"/>
                <a:buChar char="•"/>
              </a:pPr>
              <a:r>
                <a:rPr lang="en-US" sz="2000" b="1" dirty="0">
                  <a:solidFill>
                    <a:schemeClr val="lt1"/>
                  </a:solidFill>
                  <a:latin typeface="+mn-lt"/>
                  <a:ea typeface="Arial"/>
                  <a:cs typeface="Arial"/>
                  <a:sym typeface="Arial"/>
                </a:rPr>
                <a:t>floors</a:t>
              </a:r>
              <a:r>
                <a:rPr lang="en-US" sz="2000" dirty="0">
                  <a:solidFill>
                    <a:schemeClr val="lt1"/>
                  </a:solidFill>
                  <a:latin typeface="+mn-lt"/>
                  <a:ea typeface="Arial"/>
                  <a:cs typeface="Arial"/>
                  <a:sym typeface="Arial"/>
                </a:rPr>
                <a:t> - Total floors (levels) in house</a:t>
              </a:r>
              <a:endParaRPr dirty="0">
                <a:latin typeface="+mn-lt"/>
              </a:endParaRPr>
            </a:p>
            <a:p>
              <a:pPr marL="285750" marR="0" lvl="0" indent="-285750" algn="l" rtl="0">
                <a:spcBef>
                  <a:spcPts val="0"/>
                </a:spcBef>
                <a:spcAft>
                  <a:spcPts val="0"/>
                </a:spcAft>
                <a:buClr>
                  <a:schemeClr val="lt1"/>
                </a:buClr>
                <a:buSzPts val="2000"/>
                <a:buFont typeface="Arial"/>
                <a:buChar char="•"/>
              </a:pPr>
              <a:r>
                <a:rPr lang="en-US" sz="2000" b="1" dirty="0" err="1">
                  <a:solidFill>
                    <a:schemeClr val="lt1"/>
                  </a:solidFill>
                  <a:latin typeface="+mn-lt"/>
                  <a:ea typeface="Arial"/>
                  <a:cs typeface="Arial"/>
                  <a:sym typeface="Arial"/>
                </a:rPr>
                <a:t>is_renovated</a:t>
              </a:r>
              <a:r>
                <a:rPr lang="en-US" sz="2000" b="1" dirty="0">
                  <a:solidFill>
                    <a:schemeClr val="lt1"/>
                  </a:solidFill>
                  <a:latin typeface="+mn-lt"/>
                  <a:ea typeface="Arial"/>
                  <a:cs typeface="Arial"/>
                  <a:sym typeface="Arial"/>
                </a:rPr>
                <a:t> </a:t>
              </a:r>
              <a:r>
                <a:rPr lang="en-US" sz="2000" dirty="0">
                  <a:solidFill>
                    <a:schemeClr val="lt1"/>
                  </a:solidFill>
                  <a:latin typeface="+mn-lt"/>
                  <a:ea typeface="Arial"/>
                  <a:cs typeface="Arial"/>
                  <a:sym typeface="Arial"/>
                </a:rPr>
                <a:t>- house was renovated</a:t>
              </a:r>
              <a:endParaRPr dirty="0">
                <a:latin typeface="+mn-lt"/>
              </a:endParaRPr>
            </a:p>
            <a:p>
              <a:pPr marL="285750" marR="0" lvl="0" indent="-285750" algn="l" rtl="0">
                <a:spcBef>
                  <a:spcPts val="0"/>
                </a:spcBef>
                <a:spcAft>
                  <a:spcPts val="0"/>
                </a:spcAft>
                <a:buClr>
                  <a:schemeClr val="lt1"/>
                </a:buClr>
                <a:buSzPts val="2000"/>
                <a:buFont typeface="Arial"/>
                <a:buChar char="•"/>
              </a:pPr>
              <a:r>
                <a:rPr lang="en-US" sz="2000" b="1" dirty="0" err="1">
                  <a:solidFill>
                    <a:schemeClr val="lt1"/>
                  </a:solidFill>
                  <a:latin typeface="+mn-lt"/>
                  <a:ea typeface="Arial"/>
                  <a:cs typeface="Arial"/>
                  <a:sym typeface="Arial"/>
                </a:rPr>
                <a:t>sqft_lot</a:t>
              </a:r>
              <a:r>
                <a:rPr lang="en-US" sz="2000" b="1" dirty="0">
                  <a:solidFill>
                    <a:schemeClr val="lt1"/>
                  </a:solidFill>
                  <a:latin typeface="+mn-lt"/>
                  <a:ea typeface="Arial"/>
                  <a:cs typeface="Arial"/>
                  <a:sym typeface="Arial"/>
                </a:rPr>
                <a:t> </a:t>
              </a:r>
              <a:r>
                <a:rPr lang="en-US" sz="2000" dirty="0">
                  <a:solidFill>
                    <a:schemeClr val="lt1"/>
                  </a:solidFill>
                  <a:latin typeface="+mn-lt"/>
                  <a:ea typeface="Arial"/>
                  <a:cs typeface="Arial"/>
                  <a:sym typeface="Arial"/>
                </a:rPr>
                <a:t>- square footage of the lot</a:t>
              </a:r>
              <a:endParaRPr dirty="0">
                <a:latin typeface="+mn-lt"/>
              </a:endParaRPr>
            </a:p>
            <a:p>
              <a:pPr marL="285750" marR="0" lvl="0" indent="-285750" algn="l" rtl="0">
                <a:spcBef>
                  <a:spcPts val="0"/>
                </a:spcBef>
                <a:spcAft>
                  <a:spcPts val="0"/>
                </a:spcAft>
                <a:buClr>
                  <a:schemeClr val="lt1"/>
                </a:buClr>
                <a:buSzPts val="2000"/>
                <a:buFont typeface="Arial"/>
                <a:buChar char="•"/>
              </a:pPr>
              <a:r>
                <a:rPr lang="en-US" sz="2000" b="1" dirty="0">
                  <a:solidFill>
                    <a:schemeClr val="lt1"/>
                  </a:solidFill>
                  <a:latin typeface="+mn-lt"/>
                  <a:ea typeface="Arial"/>
                  <a:cs typeface="Arial"/>
                  <a:sym typeface="Arial"/>
                </a:rPr>
                <a:t>age</a:t>
              </a:r>
              <a:r>
                <a:rPr lang="en-US" sz="2000" dirty="0">
                  <a:solidFill>
                    <a:schemeClr val="lt1"/>
                  </a:solidFill>
                  <a:latin typeface="+mn-lt"/>
                  <a:ea typeface="Arial"/>
                  <a:cs typeface="Arial"/>
                  <a:sym typeface="Arial"/>
                </a:rPr>
                <a:t> – How old the house is</a:t>
              </a:r>
              <a:endParaRPr dirty="0">
                <a:latin typeface="+mn-lt"/>
              </a:endParaRPr>
            </a:p>
            <a:p>
              <a:pPr marL="285750" marR="0" lvl="0" indent="-285750" algn="l" rtl="0">
                <a:spcBef>
                  <a:spcPts val="0"/>
                </a:spcBef>
                <a:spcAft>
                  <a:spcPts val="0"/>
                </a:spcAft>
                <a:buClr>
                  <a:schemeClr val="lt1"/>
                </a:buClr>
                <a:buSzPts val="2000"/>
                <a:buFont typeface="Arial"/>
                <a:buChar char="•"/>
              </a:pPr>
              <a:r>
                <a:rPr lang="en-US" sz="2000" b="1" dirty="0">
                  <a:solidFill>
                    <a:schemeClr val="lt1"/>
                  </a:solidFill>
                  <a:latin typeface="+mn-lt"/>
                  <a:ea typeface="Arial"/>
                  <a:cs typeface="Arial"/>
                  <a:sym typeface="Arial"/>
                </a:rPr>
                <a:t>condition</a:t>
              </a:r>
              <a:r>
                <a:rPr lang="en-US" sz="2000" dirty="0">
                  <a:solidFill>
                    <a:schemeClr val="lt1"/>
                  </a:solidFill>
                  <a:latin typeface="+mn-lt"/>
                  <a:ea typeface="Arial"/>
                  <a:cs typeface="Arial"/>
                  <a:sym typeface="Arial"/>
                </a:rPr>
                <a:t> - How good the condition is ( Overall )</a:t>
              </a:r>
              <a:endParaRPr dirty="0">
                <a:latin typeface="+mn-lt"/>
              </a:endParaRPr>
            </a:p>
            <a:p>
              <a:pPr marL="0" marR="0" lvl="0" indent="0" algn="l" rtl="0">
                <a:spcBef>
                  <a:spcPts val="0"/>
                </a:spcBef>
                <a:spcAft>
                  <a:spcPts val="0"/>
                </a:spcAft>
                <a:buNone/>
              </a:pPr>
              <a:endParaRPr sz="2000" dirty="0">
                <a:solidFill>
                  <a:schemeClr val="lt1"/>
                </a:solidFill>
                <a:latin typeface="+mn-lt"/>
                <a:ea typeface="Arial"/>
                <a:cs typeface="Arial"/>
                <a:sym typeface="Arial"/>
              </a:endParaRPr>
            </a:p>
            <a:p>
              <a:pPr marL="0" marR="0" lvl="0" indent="0" algn="l" rtl="0">
                <a:spcBef>
                  <a:spcPts val="0"/>
                </a:spcBef>
                <a:spcAft>
                  <a:spcPts val="0"/>
                </a:spcAft>
                <a:buNone/>
              </a:pPr>
              <a:r>
                <a:rPr lang="en-US" sz="2000" dirty="0">
                  <a:solidFill>
                    <a:schemeClr val="lt1"/>
                  </a:solidFill>
                  <a:latin typeface="+mn-lt"/>
                  <a:ea typeface="Arial"/>
                  <a:cs typeface="Arial"/>
                  <a:sym typeface="Arial"/>
                </a:rPr>
                <a:t>From the correlation matrix above:</a:t>
              </a:r>
              <a:endParaRPr dirty="0">
                <a:latin typeface="+mn-lt"/>
              </a:endParaRPr>
            </a:p>
            <a:p>
              <a:pPr marL="0" marR="0" lvl="0" indent="0" algn="l" rtl="0">
                <a:spcBef>
                  <a:spcPts val="0"/>
                </a:spcBef>
                <a:spcAft>
                  <a:spcPts val="0"/>
                </a:spcAft>
                <a:buNone/>
              </a:pPr>
              <a:r>
                <a:rPr lang="en-US" sz="2000" b="1" dirty="0">
                  <a:solidFill>
                    <a:schemeClr val="lt1"/>
                  </a:solidFill>
                  <a:latin typeface="+mn-lt"/>
                  <a:ea typeface="Arial"/>
                  <a:cs typeface="Arial"/>
                  <a:sym typeface="Arial"/>
                </a:rPr>
                <a:t>Top Predictors</a:t>
              </a:r>
              <a:r>
                <a:rPr lang="en-US" sz="2000" dirty="0">
                  <a:solidFill>
                    <a:schemeClr val="lt1"/>
                  </a:solidFill>
                  <a:latin typeface="+mn-lt"/>
                  <a:ea typeface="Arial"/>
                  <a:cs typeface="Arial"/>
                  <a:sym typeface="Arial"/>
                </a:rPr>
                <a:t> - </a:t>
              </a:r>
              <a:r>
                <a:rPr lang="en-US" sz="2000" dirty="0" err="1">
                  <a:solidFill>
                    <a:schemeClr val="lt1"/>
                  </a:solidFill>
                  <a:latin typeface="+mn-lt"/>
                  <a:ea typeface="Arial"/>
                  <a:cs typeface="Arial"/>
                  <a:sym typeface="Arial"/>
                </a:rPr>
                <a:t>sqft_living</a:t>
              </a:r>
              <a:r>
                <a:rPr lang="en-US" sz="2000" dirty="0">
                  <a:solidFill>
                    <a:schemeClr val="lt1"/>
                  </a:solidFill>
                  <a:latin typeface="+mn-lt"/>
                  <a:ea typeface="Arial"/>
                  <a:cs typeface="Arial"/>
                  <a:sym typeface="Arial"/>
                </a:rPr>
                <a:t>, grade, bathrooms, bedrooms, </a:t>
              </a:r>
              <a:r>
                <a:rPr lang="en-US" sz="2000" dirty="0" err="1">
                  <a:solidFill>
                    <a:schemeClr val="lt1"/>
                  </a:solidFill>
                  <a:latin typeface="+mn-lt"/>
                  <a:ea typeface="Arial"/>
                  <a:cs typeface="Arial"/>
                  <a:sym typeface="Arial"/>
                </a:rPr>
                <a:t>has_waterfront</a:t>
              </a:r>
              <a:r>
                <a:rPr lang="en-US" sz="2000" dirty="0">
                  <a:solidFill>
                    <a:schemeClr val="lt1"/>
                  </a:solidFill>
                  <a:latin typeface="+mn-lt"/>
                  <a:ea typeface="Arial"/>
                  <a:cs typeface="Arial"/>
                  <a:sym typeface="Arial"/>
                </a:rPr>
                <a:t>, floors, </a:t>
              </a:r>
              <a:r>
                <a:rPr lang="en-US" sz="2000" dirty="0" err="1">
                  <a:solidFill>
                    <a:schemeClr val="lt1"/>
                  </a:solidFill>
                  <a:latin typeface="+mn-lt"/>
                  <a:ea typeface="Arial"/>
                  <a:cs typeface="Arial"/>
                  <a:sym typeface="Arial"/>
                </a:rPr>
                <a:t>is_renovated</a:t>
              </a:r>
              <a:r>
                <a:rPr lang="en-US" sz="2000" dirty="0">
                  <a:solidFill>
                    <a:schemeClr val="lt1"/>
                  </a:solidFill>
                  <a:latin typeface="+mn-lt"/>
                  <a:ea typeface="Arial"/>
                  <a:cs typeface="Arial"/>
                  <a:sym typeface="Arial"/>
                </a:rPr>
                <a:t>, </a:t>
              </a:r>
              <a:r>
                <a:rPr lang="en-US" sz="2000" dirty="0" err="1">
                  <a:solidFill>
                    <a:schemeClr val="lt1"/>
                  </a:solidFill>
                  <a:latin typeface="+mn-lt"/>
                  <a:ea typeface="Arial"/>
                  <a:cs typeface="Arial"/>
                  <a:sym typeface="Arial"/>
                </a:rPr>
                <a:t>sqft_lot</a:t>
              </a:r>
              <a:r>
                <a:rPr lang="en-US" sz="2000" dirty="0">
                  <a:solidFill>
                    <a:schemeClr val="lt1"/>
                  </a:solidFill>
                  <a:latin typeface="+mn-lt"/>
                  <a:ea typeface="Arial"/>
                  <a:cs typeface="Arial"/>
                  <a:sym typeface="Arial"/>
                </a:rPr>
                <a:t>, age, condition.</a:t>
              </a:r>
              <a:endParaRPr dirty="0">
                <a:latin typeface="+mn-lt"/>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Calibri"/>
                <a:cs typeface="Arial" panose="020B0604020202020204" pitchFamily="34" charset="0"/>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136" name="Google Shape;136;p13"/>
          <p:cNvGrpSpPr/>
          <p:nvPr/>
        </p:nvGrpSpPr>
        <p:grpSpPr>
          <a:xfrm>
            <a:off x="0" y="0"/>
            <a:ext cx="14630400" cy="8229600"/>
            <a:chOff x="0" y="0"/>
            <a:chExt cx="14630400" cy="8229600"/>
          </a:xfrm>
        </p:grpSpPr>
        <p:grpSp>
          <p:nvGrpSpPr>
            <p:cNvPr id="137" name="Google Shape;137;p13"/>
            <p:cNvGrpSpPr/>
            <p:nvPr/>
          </p:nvGrpSpPr>
          <p:grpSpPr>
            <a:xfrm>
              <a:off x="0" y="0"/>
              <a:ext cx="14630400" cy="8229600"/>
              <a:chOff x="0" y="0"/>
              <a:chExt cx="14630400" cy="8229600"/>
            </a:xfrm>
          </p:grpSpPr>
          <p:pic>
            <p:nvPicPr>
              <p:cNvPr id="138" name="Google Shape;138;p13"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39" name="Google Shape;139;p13"/>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140;p13"/>
            <p:cNvSpPr txBox="1"/>
            <p:nvPr/>
          </p:nvSpPr>
          <p:spPr>
            <a:xfrm>
              <a:off x="864037" y="716825"/>
              <a:ext cx="11131827"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Arial Black"/>
                  <a:ea typeface="Arial Black"/>
                  <a:cs typeface="Arial Black"/>
                  <a:sym typeface="Arial Black"/>
                </a:rPr>
                <a:t>Results: Simple Linear Regression Model</a:t>
              </a:r>
              <a:endParaRPr sz="3200" dirty="0">
                <a:solidFill>
                  <a:schemeClr val="lt1"/>
                </a:solidFill>
                <a:latin typeface="Arial" panose="020B0604020202020204" pitchFamily="34" charset="0"/>
                <a:ea typeface="Calibri"/>
                <a:cs typeface="Arial" panose="020B0604020202020204" pitchFamily="34" charset="0"/>
                <a:sym typeface="Calibri"/>
              </a:endParaRPr>
            </a:p>
          </p:txBody>
        </p:sp>
        <p:sp>
          <p:nvSpPr>
            <p:cNvPr id="141" name="Google Shape;141;p13"/>
            <p:cNvSpPr txBox="1"/>
            <p:nvPr/>
          </p:nvSpPr>
          <p:spPr>
            <a:xfrm>
              <a:off x="864037" y="1586927"/>
              <a:ext cx="11926956" cy="59400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lt1"/>
                  </a:solidFill>
                  <a:latin typeface="+mn-lt"/>
                  <a:ea typeface="Arial"/>
                  <a:cs typeface="Arial"/>
                  <a:sym typeface="Arial"/>
                </a:rPr>
                <a:t>A. Simple Linear Regression Model</a:t>
              </a:r>
              <a:endParaRPr dirty="0">
                <a:latin typeface="+mn-lt"/>
              </a:endParaRPr>
            </a:p>
            <a:p>
              <a:pPr marL="0" marR="0" lvl="0" indent="0" algn="l" rtl="0">
                <a:spcBef>
                  <a:spcPts val="0"/>
                </a:spcBef>
                <a:spcAft>
                  <a:spcPts val="0"/>
                </a:spcAft>
                <a:buNone/>
              </a:pPr>
              <a:r>
                <a:rPr lang="en-US" sz="2000" dirty="0">
                  <a:solidFill>
                    <a:schemeClr val="lt1"/>
                  </a:solidFill>
                  <a:latin typeface="+mn-lt"/>
                  <a:ea typeface="Arial"/>
                  <a:cs typeface="Arial"/>
                  <a:sym typeface="Arial"/>
                </a:rPr>
                <a:t>First, we created a model with the top predictor, </a:t>
              </a:r>
              <a:r>
                <a:rPr lang="en-US" sz="2000" dirty="0" err="1">
                  <a:solidFill>
                    <a:schemeClr val="lt1"/>
                  </a:solidFill>
                  <a:latin typeface="+mn-lt"/>
                  <a:ea typeface="Arial"/>
                  <a:cs typeface="Arial"/>
                  <a:sym typeface="Arial"/>
                </a:rPr>
                <a:t>sqft_living</a:t>
              </a:r>
              <a:r>
                <a:rPr lang="en-US" sz="2000" dirty="0">
                  <a:solidFill>
                    <a:schemeClr val="lt1"/>
                  </a:solidFill>
                  <a:latin typeface="+mn-lt"/>
                  <a:ea typeface="Arial"/>
                  <a:cs typeface="Arial"/>
                  <a:sym typeface="Arial"/>
                </a:rPr>
                <a:t>, and progressively added other predictors while evaluating the performance of our model.</a:t>
              </a:r>
              <a:endParaRPr dirty="0">
                <a:latin typeface="+mn-lt"/>
              </a:endParaRPr>
            </a:p>
            <a:p>
              <a:pPr marL="0" marR="0" lvl="0" indent="0" algn="l" rtl="0">
                <a:spcBef>
                  <a:spcPts val="0"/>
                </a:spcBef>
                <a:spcAft>
                  <a:spcPts val="0"/>
                </a:spcAft>
                <a:buNone/>
              </a:pPr>
              <a:endParaRPr sz="2000" dirty="0">
                <a:solidFill>
                  <a:schemeClr val="lt1"/>
                </a:solidFill>
                <a:latin typeface="+mn-lt"/>
                <a:ea typeface="Arial"/>
                <a:cs typeface="Arial"/>
                <a:sym typeface="Arial"/>
              </a:endParaRPr>
            </a:p>
            <a:p>
              <a:pPr marL="0" marR="0" lvl="0" indent="0" algn="l" rtl="0">
                <a:spcBef>
                  <a:spcPts val="0"/>
                </a:spcBef>
                <a:spcAft>
                  <a:spcPts val="0"/>
                </a:spcAft>
                <a:buNone/>
              </a:pPr>
              <a:r>
                <a:rPr lang="en-US" sz="2000" b="1" dirty="0">
                  <a:solidFill>
                    <a:schemeClr val="lt1"/>
                  </a:solidFill>
                  <a:latin typeface="+mn-lt"/>
                  <a:ea typeface="Arial"/>
                  <a:cs typeface="Arial"/>
                  <a:sym typeface="Arial"/>
                </a:rPr>
                <a:t>Model 1 - Performance Interpretation:</a:t>
              </a:r>
              <a:endParaRPr dirty="0">
                <a:latin typeface="+mn-lt"/>
              </a:endParaRPr>
            </a:p>
            <a:p>
              <a:pPr marL="0" marR="0" lvl="0" indent="0" algn="l" rtl="0">
                <a:spcBef>
                  <a:spcPts val="0"/>
                </a:spcBef>
                <a:spcAft>
                  <a:spcPts val="0"/>
                </a:spcAft>
                <a:buNone/>
              </a:pPr>
              <a:r>
                <a:rPr lang="en-US" sz="2000" dirty="0">
                  <a:solidFill>
                    <a:schemeClr val="lt1"/>
                  </a:solidFill>
                  <a:latin typeface="+mn-lt"/>
                  <a:ea typeface="Arial"/>
                  <a:cs typeface="Arial"/>
                  <a:sym typeface="Arial"/>
                </a:rPr>
                <a:t>After building and validating the model we found:</a:t>
              </a:r>
              <a:endParaRPr dirty="0">
                <a:latin typeface="+mn-lt"/>
              </a:endParaRPr>
            </a:p>
            <a:p>
              <a:pPr marL="285750" marR="0" lvl="0" indent="-285750" algn="l" rtl="0">
                <a:spcBef>
                  <a:spcPts val="0"/>
                </a:spcBef>
                <a:spcAft>
                  <a:spcPts val="0"/>
                </a:spcAft>
                <a:buClr>
                  <a:schemeClr val="lt1"/>
                </a:buClr>
                <a:buSzPts val="2000"/>
                <a:buFont typeface="Arial"/>
                <a:buChar char="•"/>
              </a:pPr>
              <a:r>
                <a:rPr lang="en-US" sz="2000" dirty="0">
                  <a:solidFill>
                    <a:schemeClr val="lt1"/>
                  </a:solidFill>
                  <a:latin typeface="+mn-lt"/>
                  <a:ea typeface="Arial"/>
                  <a:cs typeface="Arial"/>
                  <a:sym typeface="Arial"/>
                </a:rPr>
                <a:t>The </a:t>
              </a:r>
              <a:r>
                <a:rPr lang="en-US" sz="2000" b="1" dirty="0">
                  <a:solidFill>
                    <a:schemeClr val="lt1"/>
                  </a:solidFill>
                  <a:latin typeface="+mn-lt"/>
                  <a:ea typeface="Arial"/>
                  <a:cs typeface="Arial"/>
                  <a:sym typeface="Arial"/>
                </a:rPr>
                <a:t>Mean Square Error (MSE) value </a:t>
              </a:r>
              <a:r>
                <a:rPr lang="en-US" sz="2000" dirty="0">
                  <a:solidFill>
                    <a:schemeClr val="lt1"/>
                  </a:solidFill>
                  <a:latin typeface="+mn-lt"/>
                  <a:ea typeface="Arial"/>
                  <a:cs typeface="Arial"/>
                  <a:sym typeface="Arial"/>
                </a:rPr>
                <a:t>of </a:t>
              </a:r>
              <a:r>
                <a:rPr lang="en-US" sz="2000" b="1" dirty="0">
                  <a:solidFill>
                    <a:schemeClr val="lt1"/>
                  </a:solidFill>
                  <a:latin typeface="+mn-lt"/>
                  <a:ea typeface="Arial"/>
                  <a:cs typeface="Arial"/>
                  <a:sym typeface="Arial"/>
                </a:rPr>
                <a:t>26,997,058,887.54</a:t>
              </a:r>
              <a:r>
                <a:rPr lang="en-US" sz="2000" dirty="0">
                  <a:solidFill>
                    <a:schemeClr val="lt1"/>
                  </a:solidFill>
                  <a:latin typeface="+mn-lt"/>
                  <a:ea typeface="Arial"/>
                  <a:cs typeface="Arial"/>
                  <a:sym typeface="Arial"/>
                </a:rPr>
                <a:t> indicates that there is a significant average squared error between the actual and predicted prices. This suggests that there is room for improvement in the model.</a:t>
              </a:r>
              <a:endParaRPr dirty="0">
                <a:latin typeface="+mn-lt"/>
              </a:endParaRPr>
            </a:p>
            <a:p>
              <a:pPr marL="285750" marR="0" lvl="0" indent="-285750" algn="l" rtl="0">
                <a:spcBef>
                  <a:spcPts val="0"/>
                </a:spcBef>
                <a:spcAft>
                  <a:spcPts val="0"/>
                </a:spcAft>
                <a:buClr>
                  <a:schemeClr val="lt1"/>
                </a:buClr>
                <a:buSzPts val="2000"/>
                <a:buFont typeface="Arial"/>
                <a:buChar char="•"/>
              </a:pPr>
              <a:r>
                <a:rPr lang="en-US" sz="2000" dirty="0">
                  <a:solidFill>
                    <a:schemeClr val="lt1"/>
                  </a:solidFill>
                  <a:latin typeface="+mn-lt"/>
                  <a:ea typeface="Arial"/>
                  <a:cs typeface="Arial"/>
                  <a:sym typeface="Arial"/>
                </a:rPr>
                <a:t>The </a:t>
              </a:r>
              <a:r>
                <a:rPr lang="en-US" sz="2000" b="1" dirty="0">
                  <a:solidFill>
                    <a:schemeClr val="lt1"/>
                  </a:solidFill>
                  <a:latin typeface="+mn-lt"/>
                  <a:ea typeface="Arial"/>
                  <a:cs typeface="Arial"/>
                  <a:sym typeface="Arial"/>
                </a:rPr>
                <a:t>Mean Absolute Error (MAE) value </a:t>
              </a:r>
              <a:r>
                <a:rPr lang="en-US" sz="2000" dirty="0">
                  <a:solidFill>
                    <a:schemeClr val="lt1"/>
                  </a:solidFill>
                  <a:latin typeface="+mn-lt"/>
                  <a:ea typeface="Arial"/>
                  <a:cs typeface="Arial"/>
                  <a:sym typeface="Arial"/>
                </a:rPr>
                <a:t>of </a:t>
              </a:r>
              <a:r>
                <a:rPr lang="en-US" sz="2000" b="1" dirty="0">
                  <a:solidFill>
                    <a:schemeClr val="lt1"/>
                  </a:solidFill>
                  <a:latin typeface="+mn-lt"/>
                  <a:ea typeface="Arial"/>
                  <a:cs typeface="Arial"/>
                  <a:sym typeface="Arial"/>
                </a:rPr>
                <a:t>132,831.78</a:t>
              </a:r>
              <a:r>
                <a:rPr lang="en-US" sz="2000" dirty="0">
                  <a:solidFill>
                    <a:schemeClr val="lt1"/>
                  </a:solidFill>
                  <a:latin typeface="+mn-lt"/>
                  <a:ea typeface="Arial"/>
                  <a:cs typeface="Arial"/>
                  <a:sym typeface="Arial"/>
                </a:rPr>
                <a:t> tells us that, on average, our model's predictions are off by about 132,831.78 dollars.</a:t>
              </a:r>
              <a:endParaRPr dirty="0">
                <a:latin typeface="+mn-lt"/>
              </a:endParaRPr>
            </a:p>
            <a:p>
              <a:pPr marL="285750" marR="0" lvl="0" indent="-285750" algn="l" rtl="0">
                <a:spcBef>
                  <a:spcPts val="0"/>
                </a:spcBef>
                <a:spcAft>
                  <a:spcPts val="0"/>
                </a:spcAft>
                <a:buClr>
                  <a:schemeClr val="lt1"/>
                </a:buClr>
                <a:buSzPts val="2000"/>
                <a:buFont typeface="Arial"/>
                <a:buChar char="•"/>
              </a:pPr>
              <a:r>
                <a:rPr lang="en-US" sz="2000" dirty="0">
                  <a:solidFill>
                    <a:schemeClr val="lt1"/>
                  </a:solidFill>
                  <a:latin typeface="+mn-lt"/>
                  <a:ea typeface="Arial"/>
                  <a:cs typeface="Arial"/>
                  <a:sym typeface="Arial"/>
                </a:rPr>
                <a:t>The </a:t>
              </a:r>
              <a:r>
                <a:rPr lang="en-US" sz="2000" b="1" dirty="0">
                  <a:solidFill>
                    <a:schemeClr val="lt1"/>
                  </a:solidFill>
                  <a:latin typeface="+mn-lt"/>
                  <a:ea typeface="Arial"/>
                  <a:cs typeface="Arial"/>
                  <a:sym typeface="Arial"/>
                </a:rPr>
                <a:t>R² value </a:t>
              </a:r>
              <a:r>
                <a:rPr lang="en-US" sz="2000" dirty="0">
                  <a:solidFill>
                    <a:schemeClr val="lt1"/>
                  </a:solidFill>
                  <a:latin typeface="+mn-lt"/>
                  <a:ea typeface="Arial"/>
                  <a:cs typeface="Arial"/>
                  <a:sym typeface="Arial"/>
                </a:rPr>
                <a:t>of </a:t>
              </a:r>
              <a:r>
                <a:rPr lang="en-US" sz="2000" b="1" dirty="0">
                  <a:solidFill>
                    <a:schemeClr val="lt1"/>
                  </a:solidFill>
                  <a:latin typeface="+mn-lt"/>
                  <a:ea typeface="Arial"/>
                  <a:cs typeface="Arial"/>
                  <a:sym typeface="Arial"/>
                </a:rPr>
                <a:t>0.35</a:t>
              </a:r>
              <a:r>
                <a:rPr lang="en-US" sz="2000" dirty="0">
                  <a:solidFill>
                    <a:schemeClr val="lt1"/>
                  </a:solidFill>
                  <a:latin typeface="+mn-lt"/>
                  <a:ea typeface="Arial"/>
                  <a:cs typeface="Arial"/>
                  <a:sym typeface="Arial"/>
                </a:rPr>
                <a:t> means that 35% of the variability in house prices is accounted for by the model based on square footage alone. This indicates a moderate level of explanatory power, but it also suggests that other factors not included in this model are influencing house prices.</a:t>
              </a:r>
              <a:endParaRPr dirty="0">
                <a:latin typeface="+mn-lt"/>
              </a:endParaRPr>
            </a:p>
            <a:p>
              <a:pPr marL="0" marR="0" lvl="0" indent="0" algn="l" rtl="0">
                <a:spcBef>
                  <a:spcPts val="0"/>
                </a:spcBef>
                <a:spcAft>
                  <a:spcPts val="0"/>
                </a:spcAft>
                <a:buNone/>
              </a:pPr>
              <a:endParaRPr sz="2000" dirty="0">
                <a:solidFill>
                  <a:schemeClr val="lt1"/>
                </a:solidFill>
                <a:latin typeface="+mn-lt"/>
                <a:ea typeface="Arial"/>
                <a:cs typeface="Arial"/>
                <a:sym typeface="Arial"/>
              </a:endParaRPr>
            </a:p>
            <a:p>
              <a:pPr marL="0" marR="0" lvl="0" indent="0" algn="l" rtl="0">
                <a:spcBef>
                  <a:spcPts val="0"/>
                </a:spcBef>
                <a:spcAft>
                  <a:spcPts val="0"/>
                </a:spcAft>
                <a:buNone/>
              </a:pPr>
              <a:r>
                <a:rPr lang="en-US" sz="2000" dirty="0">
                  <a:solidFill>
                    <a:schemeClr val="lt1"/>
                  </a:solidFill>
                  <a:latin typeface="+mn-lt"/>
                  <a:ea typeface="Arial"/>
                  <a:cs typeface="Arial"/>
                  <a:sym typeface="Arial"/>
                </a:rPr>
                <a:t>In summary, while this simple linear regression model provides a basic understanding of how house prices vary with the size of the living area, its performance metrics indicate that it may not be sufficiently accurate for precise predictions. Including additional features could potentially improve the model's accuracy.</a:t>
              </a:r>
              <a:endParaRPr dirty="0">
                <a:latin typeface="+mn-l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4"/>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148" name="Google Shape;148;p14"/>
          <p:cNvGrpSpPr/>
          <p:nvPr/>
        </p:nvGrpSpPr>
        <p:grpSpPr>
          <a:xfrm>
            <a:off x="0" y="0"/>
            <a:ext cx="14630400" cy="8229600"/>
            <a:chOff x="0" y="0"/>
            <a:chExt cx="14630400" cy="8229600"/>
          </a:xfrm>
        </p:grpSpPr>
        <p:grpSp>
          <p:nvGrpSpPr>
            <p:cNvPr id="149" name="Google Shape;149;p14"/>
            <p:cNvGrpSpPr/>
            <p:nvPr/>
          </p:nvGrpSpPr>
          <p:grpSpPr>
            <a:xfrm>
              <a:off x="0" y="0"/>
              <a:ext cx="14630400" cy="8229600"/>
              <a:chOff x="0" y="0"/>
              <a:chExt cx="14630400" cy="8229600"/>
            </a:xfrm>
          </p:grpSpPr>
          <p:pic>
            <p:nvPicPr>
              <p:cNvPr id="150" name="Google Shape;150;p14"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51" name="Google Shape;151;p14"/>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14"/>
            <p:cNvSpPr txBox="1"/>
            <p:nvPr/>
          </p:nvSpPr>
          <p:spPr>
            <a:xfrm>
              <a:off x="864037" y="785097"/>
              <a:ext cx="10840278"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Arial Black"/>
                  <a:ea typeface="Arial Black"/>
                  <a:cs typeface="Arial Black"/>
                  <a:sym typeface="Arial Black"/>
                </a:rPr>
                <a:t>Results: Multiple Linear Regression Model</a:t>
              </a:r>
              <a:endParaRPr sz="3200" dirty="0">
                <a:solidFill>
                  <a:schemeClr val="lt1"/>
                </a:solidFill>
                <a:latin typeface="Arial" panose="020B0604020202020204" pitchFamily="34" charset="0"/>
                <a:ea typeface="Calibri"/>
                <a:cs typeface="Arial" panose="020B0604020202020204" pitchFamily="34" charset="0"/>
                <a:sym typeface="Calibri"/>
              </a:endParaRPr>
            </a:p>
          </p:txBody>
        </p:sp>
        <p:sp>
          <p:nvSpPr>
            <p:cNvPr id="153" name="Google Shape;153;p14"/>
            <p:cNvSpPr txBox="1"/>
            <p:nvPr/>
          </p:nvSpPr>
          <p:spPr>
            <a:xfrm>
              <a:off x="864037" y="1856475"/>
              <a:ext cx="11847443" cy="37548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lt1"/>
                  </a:solidFill>
                  <a:latin typeface="+mn-lt"/>
                  <a:ea typeface="Arial"/>
                  <a:cs typeface="Arial"/>
                  <a:sym typeface="Arial"/>
                </a:rPr>
                <a:t>B. Multiple Linear Regression Model</a:t>
              </a:r>
              <a:endParaRPr sz="2000" dirty="0">
                <a:latin typeface="+mn-lt"/>
              </a:endParaRPr>
            </a:p>
            <a:p>
              <a:pPr marL="285750" marR="0" lvl="0" indent="-285750" algn="l" rtl="0">
                <a:spcBef>
                  <a:spcPts val="0"/>
                </a:spcBef>
                <a:spcAft>
                  <a:spcPts val="0"/>
                </a:spcAft>
                <a:buClr>
                  <a:schemeClr val="lt1"/>
                </a:buClr>
                <a:buSzPts val="2400"/>
                <a:buFont typeface="Arial"/>
                <a:buChar char="•"/>
              </a:pPr>
              <a:r>
                <a:rPr lang="en-US" sz="2000" dirty="0">
                  <a:solidFill>
                    <a:schemeClr val="lt1"/>
                  </a:solidFill>
                  <a:latin typeface="+mn-lt"/>
                  <a:ea typeface="Arial"/>
                  <a:cs typeface="Arial"/>
                  <a:sym typeface="Arial"/>
                </a:rPr>
                <a:t>To improve the performance of our model, we added other key features in our simple model and evaluated its performance.</a:t>
              </a:r>
              <a:endParaRPr sz="2000" dirty="0">
                <a:latin typeface="+mn-lt"/>
              </a:endParaRPr>
            </a:p>
            <a:p>
              <a:pPr marL="285750" marR="0" lvl="0" indent="-285750" algn="l" rtl="0">
                <a:spcBef>
                  <a:spcPts val="0"/>
                </a:spcBef>
                <a:spcAft>
                  <a:spcPts val="0"/>
                </a:spcAft>
                <a:buClr>
                  <a:schemeClr val="lt1"/>
                </a:buClr>
                <a:buSzPts val="2400"/>
                <a:buFont typeface="Arial"/>
                <a:buChar char="•"/>
              </a:pPr>
              <a:r>
                <a:rPr lang="en-US" sz="2000" dirty="0">
                  <a:solidFill>
                    <a:schemeClr val="lt1"/>
                  </a:solidFill>
                  <a:latin typeface="+mn-lt"/>
                  <a:ea typeface="Arial"/>
                  <a:cs typeface="Arial"/>
                  <a:sym typeface="Arial"/>
                </a:rPr>
                <a:t>We then created an additional model with the auxiliary features which did not have a very high correlation with the price and evaluated to verify if our model improves.</a:t>
              </a:r>
              <a:endParaRPr sz="2000" dirty="0">
                <a:latin typeface="+mn-lt"/>
              </a:endParaRPr>
            </a:p>
            <a:p>
              <a:pPr marL="285750" marR="0" lvl="0" indent="-285750" algn="l" rtl="0">
                <a:spcBef>
                  <a:spcPts val="0"/>
                </a:spcBef>
                <a:spcAft>
                  <a:spcPts val="0"/>
                </a:spcAft>
                <a:buClr>
                  <a:schemeClr val="lt1"/>
                </a:buClr>
                <a:buSzPts val="2400"/>
                <a:buFont typeface="Arial"/>
                <a:buChar char="•"/>
              </a:pPr>
              <a:r>
                <a:rPr lang="en-US" sz="2000" dirty="0">
                  <a:solidFill>
                    <a:schemeClr val="lt1"/>
                  </a:solidFill>
                  <a:latin typeface="+mn-lt"/>
                  <a:ea typeface="Arial"/>
                  <a:cs typeface="Arial"/>
                  <a:sym typeface="Arial"/>
                </a:rPr>
                <a:t>The most accurate model across the metrics of errors and R-squared was chosen</a:t>
              </a:r>
              <a:endParaRPr sz="2000" dirty="0">
                <a:latin typeface="+mn-lt"/>
              </a:endParaRPr>
            </a:p>
            <a:p>
              <a:pPr marL="0" marR="0" lvl="0" indent="0" algn="l" rtl="0">
                <a:spcBef>
                  <a:spcPts val="0"/>
                </a:spcBef>
                <a:spcAft>
                  <a:spcPts val="0"/>
                </a:spcAft>
                <a:buNone/>
              </a:pPr>
              <a:endParaRPr sz="2000" dirty="0">
                <a:solidFill>
                  <a:schemeClr val="lt1"/>
                </a:solidFill>
                <a:latin typeface="+mn-lt"/>
                <a:ea typeface="Arial"/>
                <a:cs typeface="Arial"/>
                <a:sym typeface="Arial"/>
              </a:endParaRPr>
            </a:p>
            <a:p>
              <a:pPr marL="0" marR="0" lvl="0" indent="0" algn="l" rtl="0">
                <a:spcBef>
                  <a:spcPts val="0"/>
                </a:spcBef>
                <a:spcAft>
                  <a:spcPts val="0"/>
                </a:spcAft>
                <a:buNone/>
              </a:pPr>
              <a:r>
                <a:rPr lang="en-US" sz="2000" dirty="0">
                  <a:solidFill>
                    <a:schemeClr val="lt1"/>
                  </a:solidFill>
                  <a:latin typeface="+mn-lt"/>
                  <a:ea typeface="Arial"/>
                  <a:cs typeface="Arial"/>
                  <a:sym typeface="Arial"/>
                </a:rPr>
                <a:t>Using 2 different sets of predictor variables, we come up with 2 different models.</a:t>
              </a:r>
              <a:endParaRPr sz="2000" dirty="0">
                <a:latin typeface="+mn-lt"/>
              </a:endParaRPr>
            </a:p>
            <a:p>
              <a:pPr marL="0" marR="0" lvl="0" indent="0" algn="l" rtl="0">
                <a:spcBef>
                  <a:spcPts val="0"/>
                </a:spcBef>
                <a:spcAft>
                  <a:spcPts val="0"/>
                </a:spcAft>
                <a:buNone/>
              </a:pPr>
              <a:r>
                <a:rPr lang="en-US" sz="2000" b="1" dirty="0">
                  <a:solidFill>
                    <a:schemeClr val="lt1"/>
                  </a:solidFill>
                  <a:latin typeface="+mn-lt"/>
                  <a:ea typeface="Arial"/>
                  <a:cs typeface="Arial"/>
                  <a:sym typeface="Arial"/>
                </a:rPr>
                <a:t>Model 1 variables:</a:t>
              </a:r>
              <a:r>
                <a:rPr lang="en-US" sz="2000" dirty="0">
                  <a:solidFill>
                    <a:schemeClr val="lt1"/>
                  </a:solidFill>
                  <a:latin typeface="+mn-lt"/>
                  <a:ea typeface="Arial"/>
                  <a:cs typeface="Arial"/>
                  <a:sym typeface="Arial"/>
                </a:rPr>
                <a:t> '</a:t>
              </a:r>
              <a:r>
                <a:rPr lang="en-US" sz="2000" dirty="0" err="1">
                  <a:solidFill>
                    <a:schemeClr val="lt1"/>
                  </a:solidFill>
                  <a:latin typeface="+mn-lt"/>
                  <a:ea typeface="Arial"/>
                  <a:cs typeface="Arial"/>
                  <a:sym typeface="Arial"/>
                </a:rPr>
                <a:t>sqft_living</a:t>
              </a:r>
              <a:r>
                <a:rPr lang="en-US" sz="2000" dirty="0">
                  <a:solidFill>
                    <a:schemeClr val="lt1"/>
                  </a:solidFill>
                  <a:latin typeface="+mn-lt"/>
                  <a:ea typeface="Arial"/>
                  <a:cs typeface="Arial"/>
                  <a:sym typeface="Arial"/>
                </a:rPr>
                <a:t>', 'grade', 'bathrooms', 'bedrooms', 'floors'</a:t>
              </a:r>
              <a:endParaRPr sz="2000" dirty="0">
                <a:latin typeface="+mn-lt"/>
              </a:endParaRPr>
            </a:p>
            <a:p>
              <a:pPr marL="0" marR="0" lvl="0" indent="0" algn="l" rtl="0">
                <a:spcBef>
                  <a:spcPts val="0"/>
                </a:spcBef>
                <a:spcAft>
                  <a:spcPts val="0"/>
                </a:spcAft>
                <a:buNone/>
              </a:pPr>
              <a:r>
                <a:rPr lang="en-US" sz="2000" b="1" dirty="0">
                  <a:solidFill>
                    <a:schemeClr val="lt1"/>
                  </a:solidFill>
                  <a:latin typeface="+mn-lt"/>
                  <a:ea typeface="Arial"/>
                  <a:cs typeface="Arial"/>
                  <a:sym typeface="Arial"/>
                </a:rPr>
                <a:t>Model 2 variables: </a:t>
              </a:r>
              <a:r>
                <a:rPr lang="en-US" sz="2000" dirty="0">
                  <a:solidFill>
                    <a:schemeClr val="lt1"/>
                  </a:solidFill>
                  <a:latin typeface="+mn-lt"/>
                  <a:ea typeface="Arial"/>
                  <a:cs typeface="Arial"/>
                  <a:sym typeface="Arial"/>
                </a:rPr>
                <a:t>'</a:t>
              </a:r>
              <a:r>
                <a:rPr lang="en-US" sz="2000" dirty="0" err="1">
                  <a:solidFill>
                    <a:schemeClr val="lt1"/>
                  </a:solidFill>
                  <a:latin typeface="+mn-lt"/>
                  <a:ea typeface="Arial"/>
                  <a:cs typeface="Arial"/>
                  <a:sym typeface="Arial"/>
                </a:rPr>
                <a:t>sqft_living</a:t>
              </a:r>
              <a:r>
                <a:rPr lang="en-US" sz="2000" dirty="0">
                  <a:solidFill>
                    <a:schemeClr val="lt1"/>
                  </a:solidFill>
                  <a:latin typeface="+mn-lt"/>
                  <a:ea typeface="Arial"/>
                  <a:cs typeface="Arial"/>
                  <a:sym typeface="Arial"/>
                </a:rPr>
                <a:t>', 'grade', 'bathrooms’, 'bedrooms', 'floors’, '</a:t>
              </a:r>
              <a:r>
                <a:rPr lang="en-US" sz="2000" dirty="0" err="1">
                  <a:solidFill>
                    <a:schemeClr val="lt1"/>
                  </a:solidFill>
                  <a:latin typeface="+mn-lt"/>
                  <a:ea typeface="Arial"/>
                  <a:cs typeface="Arial"/>
                  <a:sym typeface="Arial"/>
                </a:rPr>
                <a:t>has_waterfront</a:t>
              </a:r>
              <a:r>
                <a:rPr lang="en-US" sz="2000" dirty="0">
                  <a:solidFill>
                    <a:schemeClr val="lt1"/>
                  </a:solidFill>
                  <a:latin typeface="+mn-lt"/>
                  <a:ea typeface="Arial"/>
                  <a:cs typeface="Arial"/>
                  <a:sym typeface="Arial"/>
                </a:rPr>
                <a:t>', '</a:t>
              </a:r>
              <a:r>
                <a:rPr lang="en-US" sz="2000" dirty="0" err="1">
                  <a:solidFill>
                    <a:schemeClr val="lt1"/>
                  </a:solidFill>
                  <a:latin typeface="+mn-lt"/>
                  <a:ea typeface="Arial"/>
                  <a:cs typeface="Arial"/>
                  <a:sym typeface="Arial"/>
                </a:rPr>
                <a:t>is_renovated</a:t>
              </a:r>
              <a:r>
                <a:rPr lang="en-US" sz="2000" dirty="0">
                  <a:solidFill>
                    <a:schemeClr val="lt1"/>
                  </a:solidFill>
                  <a:latin typeface="+mn-lt"/>
                  <a:ea typeface="Arial"/>
                  <a:cs typeface="Arial"/>
                  <a:sym typeface="Arial"/>
                </a:rPr>
                <a:t>', '</a:t>
              </a:r>
              <a:r>
                <a:rPr lang="en-US" sz="2000" dirty="0" err="1">
                  <a:solidFill>
                    <a:schemeClr val="lt1"/>
                  </a:solidFill>
                  <a:latin typeface="+mn-lt"/>
                  <a:ea typeface="Arial"/>
                  <a:cs typeface="Arial"/>
                  <a:sym typeface="Arial"/>
                </a:rPr>
                <a:t>sqft_lot</a:t>
              </a:r>
              <a:r>
                <a:rPr lang="en-US" sz="2000" dirty="0">
                  <a:solidFill>
                    <a:schemeClr val="lt1"/>
                  </a:solidFill>
                  <a:latin typeface="+mn-lt"/>
                  <a:ea typeface="Arial"/>
                  <a:cs typeface="Arial"/>
                  <a:sym typeface="Arial"/>
                </a:rPr>
                <a:t>', 'condition', 'age'</a:t>
              </a:r>
              <a:endParaRPr sz="2000" dirty="0">
                <a:latin typeface="+mn-lt"/>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Calibri"/>
                <a:cs typeface="Arial" panose="020B0604020202020204" pitchFamily="34" charset="0"/>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6"/>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172" name="Google Shape;172;p16"/>
          <p:cNvGrpSpPr/>
          <p:nvPr/>
        </p:nvGrpSpPr>
        <p:grpSpPr>
          <a:xfrm>
            <a:off x="0" y="0"/>
            <a:ext cx="14630400" cy="8229600"/>
            <a:chOff x="0" y="0"/>
            <a:chExt cx="14630400" cy="8229600"/>
          </a:xfrm>
        </p:grpSpPr>
        <p:grpSp>
          <p:nvGrpSpPr>
            <p:cNvPr id="173" name="Google Shape;173;p16"/>
            <p:cNvGrpSpPr/>
            <p:nvPr/>
          </p:nvGrpSpPr>
          <p:grpSpPr>
            <a:xfrm>
              <a:off x="0" y="0"/>
              <a:ext cx="14630400" cy="8229600"/>
              <a:chOff x="0" y="0"/>
              <a:chExt cx="14630400" cy="8229600"/>
            </a:xfrm>
          </p:grpSpPr>
          <p:pic>
            <p:nvPicPr>
              <p:cNvPr id="174" name="Google Shape;174;p16"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75" name="Google Shape;175;p16"/>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16"/>
            <p:cNvSpPr txBox="1"/>
            <p:nvPr/>
          </p:nvSpPr>
          <p:spPr>
            <a:xfrm>
              <a:off x="864037" y="724028"/>
              <a:ext cx="11860695"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Arial Black"/>
                  <a:ea typeface="Arial Black"/>
                  <a:cs typeface="Arial Black"/>
                  <a:sym typeface="Arial Black"/>
                </a:rPr>
                <a:t>Results: Multiple Linear Regression Model </a:t>
              </a:r>
              <a:r>
                <a:rPr lang="en-US" sz="3200" dirty="0" err="1">
                  <a:solidFill>
                    <a:schemeClr val="lt1"/>
                  </a:solidFill>
                  <a:latin typeface="Arial Black"/>
                  <a:ea typeface="Arial Black"/>
                  <a:cs typeface="Arial Black"/>
                  <a:sym typeface="Arial Black"/>
                </a:rPr>
                <a:t>cont</a:t>
              </a:r>
              <a:r>
                <a:rPr lang="en-US" sz="3200" dirty="0">
                  <a:solidFill>
                    <a:schemeClr val="lt1"/>
                  </a:solidFill>
                  <a:latin typeface="Arial Black"/>
                  <a:ea typeface="Arial Black"/>
                  <a:cs typeface="Arial Black"/>
                  <a:sym typeface="Arial Black"/>
                </a:rPr>
                <a:t>’</a:t>
              </a:r>
              <a:endParaRPr sz="1800" dirty="0">
                <a:solidFill>
                  <a:schemeClr val="lt1"/>
                </a:solidFill>
                <a:latin typeface="Arial" panose="020B0604020202020204" pitchFamily="34" charset="0"/>
                <a:ea typeface="Calibri"/>
                <a:cs typeface="Arial" panose="020B0604020202020204" pitchFamily="34" charset="0"/>
                <a:sym typeface="Calibri"/>
              </a:endParaRPr>
            </a:p>
          </p:txBody>
        </p:sp>
        <p:sp>
          <p:nvSpPr>
            <p:cNvPr id="177" name="Google Shape;177;p16"/>
            <p:cNvSpPr txBox="1"/>
            <p:nvPr/>
          </p:nvSpPr>
          <p:spPr>
            <a:xfrm>
              <a:off x="864037" y="1706749"/>
              <a:ext cx="12205252" cy="49859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lt1"/>
                  </a:solidFill>
                  <a:latin typeface="+mn-lt"/>
                  <a:ea typeface="Arial"/>
                  <a:cs typeface="Arial"/>
                  <a:sym typeface="Arial"/>
                </a:rPr>
                <a:t>Model 2 - Performance Interpretation:</a:t>
              </a:r>
              <a:endParaRPr dirty="0">
                <a:latin typeface="+mn-lt"/>
              </a:endParaRPr>
            </a:p>
            <a:p>
              <a:pPr marL="0" marR="0" lvl="0" indent="0" algn="l" rtl="0">
                <a:spcBef>
                  <a:spcPts val="0"/>
                </a:spcBef>
                <a:spcAft>
                  <a:spcPts val="0"/>
                </a:spcAft>
                <a:buNone/>
              </a:pPr>
              <a:r>
                <a:rPr lang="en-US" sz="2000" dirty="0">
                  <a:solidFill>
                    <a:schemeClr val="lt1"/>
                  </a:solidFill>
                  <a:latin typeface="+mn-lt"/>
                  <a:ea typeface="Arial"/>
                  <a:cs typeface="Arial"/>
                  <a:sym typeface="Arial"/>
                </a:rPr>
                <a:t>After building and validating the model we found:</a:t>
              </a:r>
              <a:endParaRPr sz="2000" b="1" dirty="0">
                <a:solidFill>
                  <a:schemeClr val="lt1"/>
                </a:solidFill>
                <a:latin typeface="+mn-lt"/>
                <a:ea typeface="Arial"/>
                <a:cs typeface="Arial"/>
                <a:sym typeface="Arial"/>
              </a:endParaRPr>
            </a:p>
            <a:p>
              <a:pPr marL="285750" marR="0" lvl="0" indent="-285750" algn="l" rtl="0">
                <a:spcBef>
                  <a:spcPts val="0"/>
                </a:spcBef>
                <a:spcAft>
                  <a:spcPts val="0"/>
                </a:spcAft>
                <a:buClr>
                  <a:schemeClr val="lt1"/>
                </a:buClr>
                <a:buSzPts val="2000"/>
                <a:buFont typeface="Arial"/>
                <a:buChar char="•"/>
              </a:pPr>
              <a:r>
                <a:rPr lang="en-US" sz="2000" dirty="0">
                  <a:solidFill>
                    <a:schemeClr val="lt1"/>
                  </a:solidFill>
                  <a:latin typeface="+mn-lt"/>
                  <a:ea typeface="Arial"/>
                  <a:cs typeface="Arial"/>
                  <a:sym typeface="Arial"/>
                </a:rPr>
                <a:t>The </a:t>
              </a:r>
              <a:r>
                <a:rPr lang="en-US" sz="2000" b="1" dirty="0">
                  <a:solidFill>
                    <a:schemeClr val="lt1"/>
                  </a:solidFill>
                  <a:latin typeface="+mn-lt"/>
                  <a:ea typeface="Arial"/>
                  <a:cs typeface="Arial"/>
                  <a:sym typeface="Arial"/>
                </a:rPr>
                <a:t>MSE value </a:t>
              </a:r>
              <a:r>
                <a:rPr lang="en-US" sz="2000" dirty="0">
                  <a:solidFill>
                    <a:schemeClr val="lt1"/>
                  </a:solidFill>
                  <a:latin typeface="+mn-lt"/>
                  <a:ea typeface="Arial"/>
                  <a:cs typeface="Arial"/>
                  <a:sym typeface="Arial"/>
                </a:rPr>
                <a:t>of </a:t>
              </a:r>
              <a:r>
                <a:rPr lang="en-US" sz="2000" b="1" dirty="0">
                  <a:solidFill>
                    <a:schemeClr val="lt1"/>
                  </a:solidFill>
                  <a:latin typeface="+mn-lt"/>
                  <a:ea typeface="Arial"/>
                  <a:cs typeface="Arial"/>
                  <a:sym typeface="Arial"/>
                </a:rPr>
                <a:t>23,757,545,024.30</a:t>
              </a:r>
              <a:r>
                <a:rPr lang="en-US" sz="2000" dirty="0">
                  <a:solidFill>
                    <a:schemeClr val="lt1"/>
                  </a:solidFill>
                  <a:latin typeface="+mn-lt"/>
                  <a:ea typeface="Arial"/>
                  <a:cs typeface="Arial"/>
                  <a:sym typeface="Arial"/>
                </a:rPr>
                <a:t> indicates a significant average squared error between the actual and predicted prices, though it is slightly lower than the simple linear regression model, suggesting a better fit.</a:t>
              </a:r>
              <a:endParaRPr dirty="0">
                <a:latin typeface="+mn-lt"/>
              </a:endParaRPr>
            </a:p>
            <a:p>
              <a:pPr marL="285750" marR="0" lvl="0" indent="-285750" algn="l" rtl="0">
                <a:spcBef>
                  <a:spcPts val="0"/>
                </a:spcBef>
                <a:spcAft>
                  <a:spcPts val="0"/>
                </a:spcAft>
                <a:buClr>
                  <a:schemeClr val="lt1"/>
                </a:buClr>
                <a:buSzPts val="2000"/>
                <a:buFont typeface="Arial"/>
                <a:buChar char="•"/>
              </a:pPr>
              <a:r>
                <a:rPr lang="en-US" sz="2000" dirty="0">
                  <a:solidFill>
                    <a:schemeClr val="lt1"/>
                  </a:solidFill>
                  <a:latin typeface="+mn-lt"/>
                  <a:ea typeface="Arial"/>
                  <a:cs typeface="Arial"/>
                  <a:sym typeface="Arial"/>
                </a:rPr>
                <a:t>The </a:t>
              </a:r>
              <a:r>
                <a:rPr lang="en-US" sz="2000" b="1" dirty="0">
                  <a:solidFill>
                    <a:schemeClr val="lt1"/>
                  </a:solidFill>
                  <a:latin typeface="+mn-lt"/>
                  <a:ea typeface="Arial"/>
                  <a:cs typeface="Arial"/>
                  <a:sym typeface="Arial"/>
                </a:rPr>
                <a:t>MAE </a:t>
              </a:r>
              <a:r>
                <a:rPr lang="en-US" sz="2000" dirty="0">
                  <a:solidFill>
                    <a:schemeClr val="lt1"/>
                  </a:solidFill>
                  <a:latin typeface="+mn-lt"/>
                  <a:ea typeface="Arial"/>
                  <a:cs typeface="Arial"/>
                  <a:sym typeface="Arial"/>
                </a:rPr>
                <a:t>value of </a:t>
              </a:r>
              <a:r>
                <a:rPr lang="en-US" sz="2000" b="1" dirty="0">
                  <a:solidFill>
                    <a:schemeClr val="lt1"/>
                  </a:solidFill>
                  <a:latin typeface="+mn-lt"/>
                  <a:ea typeface="Arial"/>
                  <a:cs typeface="Arial"/>
                  <a:sym typeface="Arial"/>
                </a:rPr>
                <a:t>122,306.05</a:t>
              </a:r>
              <a:r>
                <a:rPr lang="en-US" sz="2000" dirty="0">
                  <a:solidFill>
                    <a:schemeClr val="lt1"/>
                  </a:solidFill>
                  <a:latin typeface="+mn-lt"/>
                  <a:ea typeface="Arial"/>
                  <a:cs typeface="Arial"/>
                  <a:sym typeface="Arial"/>
                </a:rPr>
                <a:t> tells us that, on average, our model's predictions are off by about 122,306.05 dollars.</a:t>
              </a:r>
              <a:endParaRPr dirty="0">
                <a:latin typeface="+mn-lt"/>
              </a:endParaRPr>
            </a:p>
            <a:p>
              <a:pPr marL="285750" marR="0" lvl="0" indent="-285750" algn="l" rtl="0">
                <a:spcBef>
                  <a:spcPts val="0"/>
                </a:spcBef>
                <a:spcAft>
                  <a:spcPts val="0"/>
                </a:spcAft>
                <a:buClr>
                  <a:schemeClr val="lt1"/>
                </a:buClr>
                <a:buSzPts val="2000"/>
                <a:buFont typeface="Arial"/>
                <a:buChar char="•"/>
              </a:pPr>
              <a:r>
                <a:rPr lang="en-US" sz="2000" dirty="0">
                  <a:solidFill>
                    <a:schemeClr val="lt1"/>
                  </a:solidFill>
                  <a:latin typeface="+mn-lt"/>
                  <a:ea typeface="Arial"/>
                  <a:cs typeface="Arial"/>
                  <a:sym typeface="Arial"/>
                </a:rPr>
                <a:t>The </a:t>
              </a:r>
              <a:r>
                <a:rPr lang="en-US" sz="2000" b="1" dirty="0">
                  <a:solidFill>
                    <a:schemeClr val="lt1"/>
                  </a:solidFill>
                  <a:latin typeface="+mn-lt"/>
                  <a:ea typeface="Arial"/>
                  <a:cs typeface="Arial"/>
                  <a:sym typeface="Arial"/>
                </a:rPr>
                <a:t>R² value </a:t>
              </a:r>
              <a:r>
                <a:rPr lang="en-US" sz="2000" dirty="0">
                  <a:solidFill>
                    <a:schemeClr val="lt1"/>
                  </a:solidFill>
                  <a:latin typeface="+mn-lt"/>
                  <a:ea typeface="Arial"/>
                  <a:cs typeface="Arial"/>
                  <a:sym typeface="Arial"/>
                </a:rPr>
                <a:t>of </a:t>
              </a:r>
              <a:r>
                <a:rPr lang="en-US" sz="2000" b="1" dirty="0">
                  <a:solidFill>
                    <a:schemeClr val="lt1"/>
                  </a:solidFill>
                  <a:latin typeface="+mn-lt"/>
                  <a:ea typeface="Arial"/>
                  <a:cs typeface="Arial"/>
                  <a:sym typeface="Arial"/>
                </a:rPr>
                <a:t>0.43</a:t>
              </a:r>
              <a:r>
                <a:rPr lang="en-US" sz="2000" dirty="0">
                  <a:solidFill>
                    <a:schemeClr val="lt1"/>
                  </a:solidFill>
                  <a:latin typeface="+mn-lt"/>
                  <a:ea typeface="Arial"/>
                  <a:cs typeface="Arial"/>
                  <a:sym typeface="Arial"/>
                </a:rPr>
                <a:t> means that 43% of the variability in house prices is accounted for by the model based on the features included. This indicates an improvement over the simple linear regression model and suggests that including multiple features provides a better explanation of house prices.</a:t>
              </a:r>
              <a:endParaRPr dirty="0">
                <a:latin typeface="+mn-lt"/>
              </a:endParaRPr>
            </a:p>
            <a:p>
              <a:pPr marL="0" marR="0" lvl="0" indent="0" algn="l" rtl="0">
                <a:spcBef>
                  <a:spcPts val="0"/>
                </a:spcBef>
                <a:spcAft>
                  <a:spcPts val="0"/>
                </a:spcAft>
                <a:buNone/>
              </a:pPr>
              <a:endParaRPr sz="2000" dirty="0">
                <a:solidFill>
                  <a:schemeClr val="lt1"/>
                </a:solidFill>
                <a:latin typeface="+mn-lt"/>
                <a:ea typeface="Arial"/>
                <a:cs typeface="Arial"/>
                <a:sym typeface="Arial"/>
              </a:endParaRPr>
            </a:p>
            <a:p>
              <a:pPr marL="0" marR="0" lvl="0" indent="0" algn="l" rtl="0">
                <a:spcBef>
                  <a:spcPts val="0"/>
                </a:spcBef>
                <a:spcAft>
                  <a:spcPts val="0"/>
                </a:spcAft>
                <a:buNone/>
              </a:pPr>
              <a:r>
                <a:rPr lang="en-US" sz="2000" dirty="0">
                  <a:solidFill>
                    <a:schemeClr val="lt1"/>
                  </a:solidFill>
                  <a:latin typeface="+mn-lt"/>
                  <a:ea typeface="Arial"/>
                  <a:cs typeface="Arial"/>
                  <a:sym typeface="Arial"/>
                </a:rPr>
                <a:t>In summary, this multiple linear regression model provides a more comprehensive understanding of how various features influence house prices compared to the simple linear regression model. However, the performance metrics indicate that there is still room for improvement, and incorporating additional relevant features might further enhance the model's accuracy.</a:t>
              </a:r>
              <a:endParaRPr dirty="0">
                <a:latin typeface="+mn-lt"/>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Calibri"/>
                <a:cs typeface="Arial" panose="020B0604020202020204" pitchFamily="34" charset="0"/>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7"/>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184" name="Google Shape;184;p17"/>
          <p:cNvGrpSpPr/>
          <p:nvPr/>
        </p:nvGrpSpPr>
        <p:grpSpPr>
          <a:xfrm>
            <a:off x="0" y="0"/>
            <a:ext cx="14630400" cy="8229600"/>
            <a:chOff x="0" y="0"/>
            <a:chExt cx="14630400" cy="8229600"/>
          </a:xfrm>
        </p:grpSpPr>
        <p:grpSp>
          <p:nvGrpSpPr>
            <p:cNvPr id="185" name="Google Shape;185;p17"/>
            <p:cNvGrpSpPr/>
            <p:nvPr/>
          </p:nvGrpSpPr>
          <p:grpSpPr>
            <a:xfrm>
              <a:off x="0" y="0"/>
              <a:ext cx="14630400" cy="8229600"/>
              <a:chOff x="0" y="0"/>
              <a:chExt cx="14630400" cy="8229600"/>
            </a:xfrm>
          </p:grpSpPr>
          <p:pic>
            <p:nvPicPr>
              <p:cNvPr id="186" name="Google Shape;186;p17"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87" name="Google Shape;187;p17"/>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7"/>
            <p:cNvSpPr txBox="1"/>
            <p:nvPr/>
          </p:nvSpPr>
          <p:spPr>
            <a:xfrm>
              <a:off x="864037" y="752236"/>
              <a:ext cx="11807687"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Arial Black"/>
                  <a:ea typeface="Arial Black"/>
                  <a:cs typeface="Arial Black"/>
                  <a:sym typeface="Arial Black"/>
                </a:rPr>
                <a:t>Results: Multiple Linear Regression Model </a:t>
              </a:r>
              <a:r>
                <a:rPr lang="en-US" sz="3200" dirty="0" err="1">
                  <a:solidFill>
                    <a:schemeClr val="lt1"/>
                  </a:solidFill>
                  <a:latin typeface="Arial Black"/>
                  <a:ea typeface="Arial Black"/>
                  <a:cs typeface="Arial Black"/>
                  <a:sym typeface="Arial Black"/>
                </a:rPr>
                <a:t>cont</a:t>
              </a:r>
              <a:r>
                <a:rPr lang="en-US" sz="3200" dirty="0">
                  <a:solidFill>
                    <a:schemeClr val="lt1"/>
                  </a:solidFill>
                  <a:latin typeface="Arial Black"/>
                  <a:ea typeface="Arial Black"/>
                  <a:cs typeface="Arial Black"/>
                  <a:sym typeface="Arial Black"/>
                </a:rPr>
                <a:t>’</a:t>
              </a:r>
              <a:endParaRPr sz="1800" dirty="0">
                <a:solidFill>
                  <a:schemeClr val="lt1"/>
                </a:solidFill>
                <a:latin typeface="Arial" panose="020B0604020202020204" pitchFamily="34" charset="0"/>
                <a:ea typeface="Calibri"/>
                <a:cs typeface="Arial" panose="020B0604020202020204" pitchFamily="34" charset="0"/>
                <a:sym typeface="Calibri"/>
              </a:endParaRPr>
            </a:p>
          </p:txBody>
        </p:sp>
        <p:sp>
          <p:nvSpPr>
            <p:cNvPr id="189" name="Google Shape;189;p17"/>
            <p:cNvSpPr txBox="1"/>
            <p:nvPr/>
          </p:nvSpPr>
          <p:spPr>
            <a:xfrm>
              <a:off x="864037" y="1697733"/>
              <a:ext cx="12337774" cy="4062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lt1"/>
                  </a:solidFill>
                  <a:latin typeface="+mn-lt"/>
                  <a:ea typeface="Arial"/>
                  <a:cs typeface="Arial"/>
                  <a:sym typeface="Arial"/>
                </a:rPr>
                <a:t>Model 3 - Performance Interpretation:</a:t>
              </a:r>
              <a:endParaRPr sz="2000" dirty="0">
                <a:latin typeface="+mn-lt"/>
              </a:endParaRPr>
            </a:p>
            <a:p>
              <a:pPr marL="285750" marR="0" lvl="0" indent="-285750" algn="l" rtl="0">
                <a:spcBef>
                  <a:spcPts val="0"/>
                </a:spcBef>
                <a:spcAft>
                  <a:spcPts val="0"/>
                </a:spcAft>
                <a:buClr>
                  <a:schemeClr val="lt1"/>
                </a:buClr>
                <a:buSzPts val="2400"/>
                <a:buFont typeface="Arial"/>
                <a:buChar char="•"/>
              </a:pPr>
              <a:r>
                <a:rPr lang="en-US" sz="2000" b="1" dirty="0">
                  <a:solidFill>
                    <a:schemeClr val="lt1"/>
                  </a:solidFill>
                  <a:latin typeface="+mn-lt"/>
                  <a:ea typeface="Arial"/>
                  <a:cs typeface="Arial"/>
                  <a:sym typeface="Arial"/>
                </a:rPr>
                <a:t>Higher R² Value</a:t>
              </a:r>
              <a:r>
                <a:rPr lang="en-US" sz="2000" dirty="0">
                  <a:solidFill>
                    <a:schemeClr val="lt1"/>
                  </a:solidFill>
                  <a:latin typeface="+mn-lt"/>
                  <a:ea typeface="Arial"/>
                  <a:cs typeface="Arial"/>
                  <a:sym typeface="Arial"/>
                </a:rPr>
                <a:t>: With an </a:t>
              </a:r>
              <a:r>
                <a:rPr lang="en-US" sz="2000" b="1" dirty="0">
                  <a:solidFill>
                    <a:schemeClr val="lt1"/>
                  </a:solidFill>
                  <a:latin typeface="+mn-lt"/>
                  <a:ea typeface="Arial"/>
                  <a:cs typeface="Arial"/>
                  <a:sym typeface="Arial"/>
                </a:rPr>
                <a:t>R² value </a:t>
              </a:r>
              <a:r>
                <a:rPr lang="en-US" sz="2000" dirty="0">
                  <a:solidFill>
                    <a:schemeClr val="lt1"/>
                  </a:solidFill>
                  <a:latin typeface="+mn-lt"/>
                  <a:ea typeface="Arial"/>
                  <a:cs typeface="Arial"/>
                  <a:sym typeface="Arial"/>
                </a:rPr>
                <a:t>of </a:t>
              </a:r>
              <a:r>
                <a:rPr lang="en-US" sz="2000" b="1" dirty="0">
                  <a:solidFill>
                    <a:schemeClr val="lt1"/>
                  </a:solidFill>
                  <a:latin typeface="+mn-lt"/>
                  <a:ea typeface="Arial"/>
                  <a:cs typeface="Arial"/>
                  <a:sym typeface="Arial"/>
                </a:rPr>
                <a:t>0.56</a:t>
              </a:r>
              <a:r>
                <a:rPr lang="en-US" sz="2000" dirty="0">
                  <a:solidFill>
                    <a:schemeClr val="lt1"/>
                  </a:solidFill>
                  <a:latin typeface="+mn-lt"/>
                  <a:ea typeface="Arial"/>
                  <a:cs typeface="Arial"/>
                  <a:sym typeface="Arial"/>
                </a:rPr>
                <a:t>, this model explains a significant portion of the variance in house prices, making it more reliable than the previous models.</a:t>
              </a:r>
              <a:endParaRPr sz="2000" dirty="0">
                <a:latin typeface="+mn-lt"/>
              </a:endParaRPr>
            </a:p>
            <a:p>
              <a:pPr marL="285750" marR="0" lvl="0" indent="-285750" algn="l" rtl="0">
                <a:spcBef>
                  <a:spcPts val="0"/>
                </a:spcBef>
                <a:spcAft>
                  <a:spcPts val="0"/>
                </a:spcAft>
                <a:buClr>
                  <a:schemeClr val="lt1"/>
                </a:buClr>
                <a:buSzPts val="2400"/>
                <a:buFont typeface="Arial"/>
                <a:buChar char="•"/>
              </a:pPr>
              <a:r>
                <a:rPr lang="en-US" sz="2000" b="1" dirty="0">
                  <a:solidFill>
                    <a:schemeClr val="lt1"/>
                  </a:solidFill>
                  <a:latin typeface="+mn-lt"/>
                  <a:ea typeface="Arial"/>
                  <a:cs typeface="Arial"/>
                  <a:sym typeface="Arial"/>
                </a:rPr>
                <a:t>Lower Errors</a:t>
              </a:r>
              <a:r>
                <a:rPr lang="en-US" sz="2000" dirty="0">
                  <a:solidFill>
                    <a:schemeClr val="lt1"/>
                  </a:solidFill>
                  <a:latin typeface="+mn-lt"/>
                  <a:ea typeface="Arial"/>
                  <a:cs typeface="Arial"/>
                  <a:sym typeface="Arial"/>
                </a:rPr>
                <a:t>: Both the </a:t>
              </a:r>
              <a:r>
                <a:rPr lang="en-US" sz="2000" b="1" dirty="0">
                  <a:solidFill>
                    <a:schemeClr val="lt1"/>
                  </a:solidFill>
                  <a:latin typeface="+mn-lt"/>
                  <a:ea typeface="Arial"/>
                  <a:cs typeface="Arial"/>
                  <a:sym typeface="Arial"/>
                </a:rPr>
                <a:t>MSE (18203549025.413246)</a:t>
              </a:r>
              <a:r>
                <a:rPr lang="en-US" sz="2000" dirty="0">
                  <a:solidFill>
                    <a:schemeClr val="lt1"/>
                  </a:solidFill>
                  <a:latin typeface="+mn-lt"/>
                  <a:ea typeface="Arial"/>
                  <a:cs typeface="Arial"/>
                  <a:sym typeface="Arial"/>
                </a:rPr>
                <a:t> and </a:t>
              </a:r>
              <a:r>
                <a:rPr lang="en-US" sz="2000" b="1" dirty="0">
                  <a:solidFill>
                    <a:schemeClr val="lt1"/>
                  </a:solidFill>
                  <a:latin typeface="+mn-lt"/>
                  <a:ea typeface="Arial"/>
                  <a:cs typeface="Arial"/>
                  <a:sym typeface="Arial"/>
                </a:rPr>
                <a:t>MAE (105665.88359227464)</a:t>
              </a:r>
              <a:r>
                <a:rPr lang="en-US" sz="2000" dirty="0">
                  <a:solidFill>
                    <a:schemeClr val="lt1"/>
                  </a:solidFill>
                  <a:latin typeface="+mn-lt"/>
                  <a:ea typeface="Arial"/>
                  <a:cs typeface="Arial"/>
                  <a:sym typeface="Arial"/>
                </a:rPr>
                <a:t> are lower in this model compared to previous ones, indicating more accurate and reliable predictions.</a:t>
              </a:r>
              <a:endParaRPr sz="2000" dirty="0">
                <a:latin typeface="+mn-lt"/>
              </a:endParaRPr>
            </a:p>
            <a:p>
              <a:pPr marL="285750" marR="0" lvl="0" indent="-285750" algn="l" rtl="0">
                <a:spcBef>
                  <a:spcPts val="0"/>
                </a:spcBef>
                <a:spcAft>
                  <a:spcPts val="0"/>
                </a:spcAft>
                <a:buClr>
                  <a:schemeClr val="lt1"/>
                </a:buClr>
                <a:buSzPts val="2400"/>
                <a:buFont typeface="Arial"/>
                <a:buChar char="•"/>
              </a:pPr>
              <a:r>
                <a:rPr lang="en-US" sz="2000" dirty="0">
                  <a:solidFill>
                    <a:schemeClr val="lt1"/>
                  </a:solidFill>
                  <a:latin typeface="+mn-lt"/>
                  <a:ea typeface="Arial"/>
                  <a:cs typeface="Arial"/>
                  <a:sym typeface="Arial"/>
                </a:rPr>
                <a:t>Comprehensive Features: By including multiple relevant features, this model provides a more detailed and nuanced understanding of how different factors affect house prices, leading to better-informed decisions for stakeholders.</a:t>
              </a:r>
              <a:endParaRPr sz="2000" dirty="0">
                <a:latin typeface="+mn-lt"/>
              </a:endParaRPr>
            </a:p>
            <a:p>
              <a:pPr marL="0" marR="0" lvl="0" indent="0" algn="l" rtl="0">
                <a:spcBef>
                  <a:spcPts val="0"/>
                </a:spcBef>
                <a:spcAft>
                  <a:spcPts val="0"/>
                </a:spcAft>
                <a:buNone/>
              </a:pPr>
              <a:endParaRPr sz="2000" dirty="0">
                <a:solidFill>
                  <a:schemeClr val="lt1"/>
                </a:solidFill>
                <a:latin typeface="+mn-lt"/>
                <a:ea typeface="Arial"/>
                <a:cs typeface="Arial"/>
                <a:sym typeface="Arial"/>
              </a:endParaRPr>
            </a:p>
            <a:p>
              <a:pPr marL="0" marR="0" lvl="0" indent="0" algn="l" rtl="0">
                <a:spcBef>
                  <a:spcPts val="0"/>
                </a:spcBef>
                <a:spcAft>
                  <a:spcPts val="0"/>
                </a:spcAft>
                <a:buNone/>
              </a:pPr>
              <a:r>
                <a:rPr lang="en-US" sz="2000" dirty="0">
                  <a:solidFill>
                    <a:schemeClr val="lt1"/>
                  </a:solidFill>
                  <a:latin typeface="+mn-lt"/>
                  <a:ea typeface="Arial"/>
                  <a:cs typeface="Arial"/>
                  <a:sym typeface="Arial"/>
                </a:rPr>
                <a:t>In summary, this final multiple linear regression model offers improved predictive accuracy and reliability by incorporating a broader range of features. This makes it a valuable tool for predicting house prices and making informed real estate decisions.</a:t>
              </a:r>
              <a:endParaRPr sz="2000" dirty="0">
                <a:latin typeface="+mn-lt"/>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Calibri"/>
                <a:cs typeface="Arial" panose="020B0604020202020204" pitchFamily="34" charset="0"/>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grpSp>
        <p:nvGrpSpPr>
          <p:cNvPr id="195" name="Google Shape;195;p18"/>
          <p:cNvGrpSpPr/>
          <p:nvPr/>
        </p:nvGrpSpPr>
        <p:grpSpPr>
          <a:xfrm>
            <a:off x="0" y="0"/>
            <a:ext cx="14630400" cy="8229600"/>
            <a:chOff x="0" y="0"/>
            <a:chExt cx="14630400" cy="8229600"/>
          </a:xfrm>
        </p:grpSpPr>
        <p:pic>
          <p:nvPicPr>
            <p:cNvPr id="196" name="Google Shape;196;p18"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97" name="Google Shape;197;p18"/>
            <p:cNvSpPr/>
            <p:nvPr/>
          </p:nvSpPr>
          <p:spPr>
            <a:xfrm>
              <a:off x="186266" y="169333"/>
              <a:ext cx="14223900" cy="7806300"/>
            </a:xfrm>
            <a:prstGeom prst="rect">
              <a:avLst/>
            </a:prstGeom>
            <a:solidFill>
              <a:srgbClr val="0D0A2C">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18"/>
          <p:cNvSpPr/>
          <p:nvPr/>
        </p:nvSpPr>
        <p:spPr>
          <a:xfrm>
            <a:off x="864037" y="3729038"/>
            <a:ext cx="6172200" cy="7716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sp>
        <p:nvSpPr>
          <p:cNvPr id="199" name="Google Shape;199;p18"/>
          <p:cNvSpPr txBox="1"/>
          <p:nvPr/>
        </p:nvSpPr>
        <p:spPr>
          <a:xfrm>
            <a:off x="1325217" y="808383"/>
            <a:ext cx="117546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lt1"/>
                </a:solidFill>
                <a:latin typeface="Arial Black"/>
                <a:ea typeface="Arial Black"/>
                <a:cs typeface="Arial Black"/>
                <a:sym typeface="Arial Black"/>
              </a:rPr>
              <a:t>Scatter plot of Actual vs. Predicted Prices</a:t>
            </a:r>
            <a:endParaRPr sz="1800" dirty="0">
              <a:solidFill>
                <a:schemeClr val="lt1"/>
              </a:solidFill>
              <a:latin typeface="Arial" panose="020B0604020202020204" pitchFamily="34" charset="0"/>
              <a:ea typeface="Calibri"/>
              <a:cs typeface="Arial" panose="020B0604020202020204" pitchFamily="34" charset="0"/>
              <a:sym typeface="Calibri"/>
            </a:endParaRPr>
          </a:p>
        </p:txBody>
      </p:sp>
      <p:pic>
        <p:nvPicPr>
          <p:cNvPr id="200" name="Google Shape;200;p18"/>
          <p:cNvPicPr preferRelativeResize="0"/>
          <p:nvPr/>
        </p:nvPicPr>
        <p:blipFill>
          <a:blip r:embed="rId4">
            <a:alphaModFix/>
          </a:blip>
          <a:stretch>
            <a:fillRect/>
          </a:stretch>
        </p:blipFill>
        <p:spPr>
          <a:xfrm>
            <a:off x="2643861" y="1865213"/>
            <a:ext cx="8784751" cy="527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grpSp>
        <p:nvGrpSpPr>
          <p:cNvPr id="206" name="Google Shape;206;p19"/>
          <p:cNvGrpSpPr/>
          <p:nvPr/>
        </p:nvGrpSpPr>
        <p:grpSpPr>
          <a:xfrm>
            <a:off x="0" y="0"/>
            <a:ext cx="14630400" cy="8229600"/>
            <a:chOff x="0" y="0"/>
            <a:chExt cx="14630400" cy="8229600"/>
          </a:xfrm>
        </p:grpSpPr>
        <p:pic>
          <p:nvPicPr>
            <p:cNvPr id="207" name="Google Shape;207;p19"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08" name="Google Shape;208;p19"/>
            <p:cNvSpPr/>
            <p:nvPr/>
          </p:nvSpPr>
          <p:spPr>
            <a:xfrm>
              <a:off x="186266" y="169333"/>
              <a:ext cx="14223900" cy="7806300"/>
            </a:xfrm>
            <a:prstGeom prst="rect">
              <a:avLst/>
            </a:prstGeom>
            <a:solidFill>
              <a:srgbClr val="0D0A2C">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 name="Google Shape;209;p19"/>
          <p:cNvSpPr/>
          <p:nvPr/>
        </p:nvSpPr>
        <p:spPr>
          <a:xfrm>
            <a:off x="864037" y="3729038"/>
            <a:ext cx="6172200" cy="7716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sp>
        <p:nvSpPr>
          <p:cNvPr id="210" name="Google Shape;210;p19"/>
          <p:cNvSpPr txBox="1"/>
          <p:nvPr/>
        </p:nvSpPr>
        <p:spPr>
          <a:xfrm>
            <a:off x="864037" y="851237"/>
            <a:ext cx="11754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Arial Black"/>
                <a:ea typeface="Arial Black"/>
                <a:cs typeface="Arial Black"/>
                <a:sym typeface="Arial Black"/>
              </a:rPr>
              <a:t>Results: Scatter Plot Interpretation</a:t>
            </a:r>
            <a:endParaRPr sz="3200" dirty="0">
              <a:solidFill>
                <a:schemeClr val="lt1"/>
              </a:solidFill>
              <a:latin typeface="Arial Black"/>
              <a:ea typeface="Arial Black"/>
              <a:cs typeface="Arial Black"/>
              <a:sym typeface="Arial Black"/>
            </a:endParaRPr>
          </a:p>
        </p:txBody>
      </p:sp>
      <p:sp>
        <p:nvSpPr>
          <p:cNvPr id="211" name="Google Shape;211;p19"/>
          <p:cNvSpPr txBox="1"/>
          <p:nvPr/>
        </p:nvSpPr>
        <p:spPr>
          <a:xfrm>
            <a:off x="864037" y="1836232"/>
            <a:ext cx="12218400" cy="3785611"/>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sz="2000" b="1" dirty="0">
                <a:solidFill>
                  <a:schemeClr val="lt1"/>
                </a:solidFill>
                <a:latin typeface="+mn-lt"/>
              </a:rPr>
              <a:t>In this plot:</a:t>
            </a:r>
          </a:p>
          <a:p>
            <a:pPr lvl="0" algn="l" rtl="0">
              <a:spcBef>
                <a:spcPts val="0"/>
              </a:spcBef>
              <a:spcAft>
                <a:spcPts val="0"/>
              </a:spcAft>
              <a:buClr>
                <a:schemeClr val="dk1"/>
              </a:buClr>
              <a:buSzPts val="1100"/>
            </a:pPr>
            <a:r>
              <a:rPr lang="en-US" sz="2000" dirty="0">
                <a:solidFill>
                  <a:schemeClr val="bg1"/>
                </a:solidFill>
                <a:latin typeface="+mn-lt"/>
              </a:rPr>
              <a:t>- The x-axis represents the actual prices of the houses.</a:t>
            </a:r>
            <a:endParaRPr sz="2000" dirty="0">
              <a:solidFill>
                <a:schemeClr val="bg1"/>
              </a:solidFill>
              <a:latin typeface="+mn-lt"/>
            </a:endParaRPr>
          </a:p>
          <a:p>
            <a:pPr lvl="0" algn="l" rtl="0">
              <a:spcBef>
                <a:spcPts val="0"/>
              </a:spcBef>
              <a:spcAft>
                <a:spcPts val="0"/>
              </a:spcAft>
              <a:buClr>
                <a:schemeClr val="dk1"/>
              </a:buClr>
              <a:buSzPts val="1100"/>
            </a:pPr>
            <a:r>
              <a:rPr lang="en-US" sz="2000" dirty="0">
                <a:solidFill>
                  <a:schemeClr val="bg1"/>
                </a:solidFill>
                <a:latin typeface="+mn-lt"/>
              </a:rPr>
              <a:t>- The y-axis represents the predicted prices.</a:t>
            </a:r>
            <a:endParaRPr sz="2000" dirty="0">
              <a:solidFill>
                <a:schemeClr val="bg1"/>
              </a:solidFill>
              <a:latin typeface="+mn-lt"/>
            </a:endParaRPr>
          </a:p>
          <a:p>
            <a:pPr lvl="0" algn="l" rtl="0">
              <a:spcBef>
                <a:spcPts val="0"/>
              </a:spcBef>
              <a:spcAft>
                <a:spcPts val="0"/>
              </a:spcAft>
              <a:buClr>
                <a:schemeClr val="dk1"/>
              </a:buClr>
              <a:buSzPts val="1100"/>
            </a:pPr>
            <a:r>
              <a:rPr lang="en-US" sz="2000" dirty="0">
                <a:solidFill>
                  <a:schemeClr val="bg1"/>
                </a:solidFill>
                <a:latin typeface="+mn-lt"/>
              </a:rPr>
              <a:t>- The red diagonal line represents the line of perfect prediction, where the predicted price equals the actual price.</a:t>
            </a:r>
            <a:endParaRPr sz="2000" dirty="0">
              <a:solidFill>
                <a:schemeClr val="bg1"/>
              </a:solidFill>
              <a:latin typeface="+mn-lt"/>
            </a:endParaRPr>
          </a:p>
          <a:p>
            <a:pPr marL="0" lvl="0" indent="0" algn="l" rtl="0">
              <a:spcBef>
                <a:spcPts val="0"/>
              </a:spcBef>
              <a:spcAft>
                <a:spcPts val="0"/>
              </a:spcAft>
              <a:buClr>
                <a:schemeClr val="dk1"/>
              </a:buClr>
              <a:buSzPts val="1100"/>
              <a:buFont typeface="Arial"/>
              <a:buNone/>
            </a:pPr>
            <a:endParaRPr sz="2000" dirty="0">
              <a:solidFill>
                <a:schemeClr val="lt1"/>
              </a:solidFill>
              <a:latin typeface="+mn-lt"/>
            </a:endParaRPr>
          </a:p>
          <a:p>
            <a:pPr marL="0" lvl="0" indent="0" algn="l" rtl="0">
              <a:spcBef>
                <a:spcPts val="0"/>
              </a:spcBef>
              <a:spcAft>
                <a:spcPts val="0"/>
              </a:spcAft>
              <a:buClr>
                <a:schemeClr val="dk1"/>
              </a:buClr>
              <a:buSzPts val="1100"/>
              <a:buFont typeface="Arial"/>
              <a:buNone/>
            </a:pPr>
            <a:r>
              <a:rPr lang="en-US" sz="2000" b="1" dirty="0">
                <a:solidFill>
                  <a:schemeClr val="lt1"/>
                </a:solidFill>
                <a:latin typeface="+mn-lt"/>
              </a:rPr>
              <a:t>Interpretation</a:t>
            </a:r>
            <a:endParaRPr sz="2000" b="1" dirty="0">
              <a:solidFill>
                <a:schemeClr val="lt1"/>
              </a:solidFill>
              <a:latin typeface="+mn-lt"/>
            </a:endParaRPr>
          </a:p>
          <a:p>
            <a:pPr marL="0" lvl="0" indent="0" algn="l" rtl="0">
              <a:spcBef>
                <a:spcPts val="0"/>
              </a:spcBef>
              <a:spcAft>
                <a:spcPts val="0"/>
              </a:spcAft>
              <a:buClr>
                <a:schemeClr val="dk1"/>
              </a:buClr>
              <a:buSzPts val="1100"/>
              <a:buFont typeface="Arial"/>
              <a:buNone/>
            </a:pPr>
            <a:r>
              <a:rPr lang="en-US" sz="2000" dirty="0">
                <a:solidFill>
                  <a:schemeClr val="lt1"/>
                </a:solidFill>
                <a:latin typeface="+mn-lt"/>
              </a:rPr>
              <a:t>- The points cluster around the diagonal line, indicating that the model's predictions are generally close to the actual prices.</a:t>
            </a:r>
            <a:endParaRPr sz="2000" dirty="0">
              <a:solidFill>
                <a:schemeClr val="lt1"/>
              </a:solidFill>
              <a:latin typeface="+mn-lt"/>
            </a:endParaRPr>
          </a:p>
          <a:p>
            <a:pPr marL="0" lvl="0" indent="0" algn="l" rtl="0">
              <a:spcBef>
                <a:spcPts val="0"/>
              </a:spcBef>
              <a:spcAft>
                <a:spcPts val="0"/>
              </a:spcAft>
              <a:buClr>
                <a:schemeClr val="dk1"/>
              </a:buClr>
              <a:buSzPts val="1100"/>
              <a:buFont typeface="Arial"/>
              <a:buNone/>
            </a:pPr>
            <a:r>
              <a:rPr lang="en-US" sz="2000" dirty="0">
                <a:solidFill>
                  <a:schemeClr val="lt1"/>
                </a:solidFill>
                <a:latin typeface="+mn-lt"/>
              </a:rPr>
              <a:t>- There is a noticeable spread around the line, suggesting some prediction errors, which is expected in any regression model.</a:t>
            </a:r>
            <a:endParaRPr sz="2000" dirty="0">
              <a:solidFill>
                <a:schemeClr val="lt1"/>
              </a:solidFill>
              <a:latin typeface="+mn-lt"/>
            </a:endParaRPr>
          </a:p>
          <a:p>
            <a:pPr marL="0" marR="0" lvl="0" indent="0" algn="l" rtl="0">
              <a:spcBef>
                <a:spcPts val="0"/>
              </a:spcBef>
              <a:spcAft>
                <a:spcPts val="0"/>
              </a:spcAft>
              <a:buNone/>
            </a:pPr>
            <a:endParaRPr sz="2000" dirty="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grpSp>
        <p:nvGrpSpPr>
          <p:cNvPr id="217" name="Google Shape;217;p20"/>
          <p:cNvGrpSpPr/>
          <p:nvPr/>
        </p:nvGrpSpPr>
        <p:grpSpPr>
          <a:xfrm>
            <a:off x="0" y="0"/>
            <a:ext cx="14630400" cy="8229600"/>
            <a:chOff x="0" y="0"/>
            <a:chExt cx="14630400" cy="8229600"/>
          </a:xfrm>
        </p:grpSpPr>
        <p:pic>
          <p:nvPicPr>
            <p:cNvPr id="218" name="Google Shape;218;p20"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19" name="Google Shape;219;p20"/>
            <p:cNvSpPr/>
            <p:nvPr/>
          </p:nvSpPr>
          <p:spPr>
            <a:xfrm>
              <a:off x="186266" y="169333"/>
              <a:ext cx="14223900" cy="7806300"/>
            </a:xfrm>
            <a:prstGeom prst="rect">
              <a:avLst/>
            </a:prstGeom>
            <a:solidFill>
              <a:srgbClr val="0D0A2C">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20"/>
          <p:cNvSpPr/>
          <p:nvPr/>
        </p:nvSpPr>
        <p:spPr>
          <a:xfrm>
            <a:off x="864037" y="3729038"/>
            <a:ext cx="6172200" cy="7716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sp>
        <p:nvSpPr>
          <p:cNvPr id="221" name="Google Shape;221;p20"/>
          <p:cNvSpPr txBox="1"/>
          <p:nvPr/>
        </p:nvSpPr>
        <p:spPr>
          <a:xfrm>
            <a:off x="1158935" y="519126"/>
            <a:ext cx="11754600" cy="585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lt1"/>
                </a:solidFill>
                <a:latin typeface="Arial Black"/>
                <a:ea typeface="Arial Black"/>
                <a:cs typeface="Arial Black"/>
                <a:sym typeface="Arial Black"/>
              </a:rPr>
              <a:t>Residual Plot</a:t>
            </a:r>
            <a:endParaRPr sz="1800" dirty="0">
              <a:solidFill>
                <a:schemeClr val="lt1"/>
              </a:solidFill>
              <a:latin typeface="Arial" panose="020B0604020202020204" pitchFamily="34" charset="0"/>
              <a:ea typeface="Calibri"/>
              <a:cs typeface="Arial" panose="020B0604020202020204" pitchFamily="34" charset="0"/>
              <a:sym typeface="Calibri"/>
            </a:endParaRPr>
          </a:p>
        </p:txBody>
      </p:sp>
      <p:pic>
        <p:nvPicPr>
          <p:cNvPr id="222" name="Google Shape;222;p20"/>
          <p:cNvPicPr preferRelativeResize="0"/>
          <p:nvPr/>
        </p:nvPicPr>
        <p:blipFill>
          <a:blip r:embed="rId4">
            <a:alphaModFix/>
          </a:blip>
          <a:stretch>
            <a:fillRect/>
          </a:stretch>
        </p:blipFill>
        <p:spPr>
          <a:xfrm>
            <a:off x="2477747" y="1637248"/>
            <a:ext cx="9116975" cy="5470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grpSp>
        <p:nvGrpSpPr>
          <p:cNvPr id="228" name="Google Shape;228;p21"/>
          <p:cNvGrpSpPr/>
          <p:nvPr/>
        </p:nvGrpSpPr>
        <p:grpSpPr>
          <a:xfrm>
            <a:off x="0" y="50"/>
            <a:ext cx="14630400" cy="8229600"/>
            <a:chOff x="0" y="0"/>
            <a:chExt cx="14630400" cy="8229600"/>
          </a:xfrm>
        </p:grpSpPr>
        <p:pic>
          <p:nvPicPr>
            <p:cNvPr id="229" name="Google Shape;229;p21"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30" name="Google Shape;230;p21"/>
            <p:cNvSpPr/>
            <p:nvPr/>
          </p:nvSpPr>
          <p:spPr>
            <a:xfrm>
              <a:off x="186266" y="169333"/>
              <a:ext cx="14223900" cy="7806300"/>
            </a:xfrm>
            <a:prstGeom prst="rect">
              <a:avLst/>
            </a:prstGeom>
            <a:solidFill>
              <a:srgbClr val="0D0A2C">
                <a:alpha val="7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 name="Google Shape;231;p21"/>
          <p:cNvSpPr/>
          <p:nvPr/>
        </p:nvSpPr>
        <p:spPr>
          <a:xfrm>
            <a:off x="864037" y="3729038"/>
            <a:ext cx="6172200" cy="7716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sp>
        <p:nvSpPr>
          <p:cNvPr id="232" name="Google Shape;232;p21"/>
          <p:cNvSpPr txBox="1"/>
          <p:nvPr/>
        </p:nvSpPr>
        <p:spPr>
          <a:xfrm>
            <a:off x="861417" y="879405"/>
            <a:ext cx="117546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Arial Black"/>
                <a:ea typeface="Arial Black"/>
                <a:cs typeface="Arial Black"/>
                <a:sym typeface="Arial Black"/>
              </a:rPr>
              <a:t>Results: Residual Plot Interpretation</a:t>
            </a:r>
            <a:endParaRPr sz="3200" dirty="0">
              <a:solidFill>
                <a:schemeClr val="lt1"/>
              </a:solidFill>
              <a:latin typeface="Arial Black"/>
              <a:ea typeface="Arial Black"/>
              <a:cs typeface="Arial Black"/>
              <a:sym typeface="Arial Black"/>
            </a:endParaRPr>
          </a:p>
        </p:txBody>
      </p:sp>
      <p:sp>
        <p:nvSpPr>
          <p:cNvPr id="233" name="Google Shape;233;p21"/>
          <p:cNvSpPr txBox="1"/>
          <p:nvPr/>
        </p:nvSpPr>
        <p:spPr>
          <a:xfrm>
            <a:off x="861417" y="1718372"/>
            <a:ext cx="12218400" cy="19395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sz="2000" b="1" dirty="0">
                <a:solidFill>
                  <a:schemeClr val="lt1"/>
                </a:solidFill>
                <a:latin typeface="+mn-lt"/>
              </a:rPr>
              <a:t>Interpretation</a:t>
            </a:r>
            <a:endParaRPr sz="2000" b="1" dirty="0">
              <a:solidFill>
                <a:schemeClr val="lt1"/>
              </a:solidFill>
              <a:latin typeface="+mn-lt"/>
            </a:endParaRPr>
          </a:p>
          <a:p>
            <a:pPr marL="0" lvl="0" indent="0" algn="l" rtl="0">
              <a:spcBef>
                <a:spcPts val="0"/>
              </a:spcBef>
              <a:spcAft>
                <a:spcPts val="0"/>
              </a:spcAft>
              <a:buClr>
                <a:schemeClr val="dk1"/>
              </a:buClr>
              <a:buSzPts val="1100"/>
              <a:buFont typeface="Arial"/>
              <a:buNone/>
            </a:pPr>
            <a:r>
              <a:rPr lang="en-US" sz="2000" dirty="0">
                <a:solidFill>
                  <a:schemeClr val="lt1"/>
                </a:solidFill>
                <a:latin typeface="+mn-lt"/>
              </a:rPr>
              <a:t>- The residuals are randomly distributed around the zero line, indicating that there is no bias in the predictions.</a:t>
            </a:r>
            <a:endParaRPr sz="2000" dirty="0">
              <a:solidFill>
                <a:schemeClr val="lt1"/>
              </a:solidFill>
              <a:latin typeface="+mn-lt"/>
            </a:endParaRPr>
          </a:p>
          <a:p>
            <a:pPr marL="0" lvl="0" indent="0" algn="l" rtl="0">
              <a:spcBef>
                <a:spcPts val="0"/>
              </a:spcBef>
              <a:spcAft>
                <a:spcPts val="0"/>
              </a:spcAft>
              <a:buClr>
                <a:schemeClr val="dk1"/>
              </a:buClr>
              <a:buSzPts val="1100"/>
              <a:buFont typeface="Arial"/>
              <a:buNone/>
            </a:pPr>
            <a:r>
              <a:rPr lang="en-US" sz="2000" dirty="0">
                <a:solidFill>
                  <a:schemeClr val="lt1"/>
                </a:solidFill>
                <a:latin typeface="+mn-lt"/>
              </a:rPr>
              <a:t>- Most residuals fall within a reasonable range, with some outliers indicating larger prediction errors for certain houses.</a:t>
            </a:r>
            <a:endParaRPr sz="2000" dirty="0">
              <a:solidFill>
                <a:schemeClr val="lt1"/>
              </a:solidFill>
              <a:latin typeface="+mn-lt"/>
            </a:endParaRPr>
          </a:p>
          <a:p>
            <a:pPr marL="0" marR="0" lvl="0" indent="0" algn="l" rtl="0">
              <a:spcBef>
                <a:spcPts val="0"/>
              </a:spcBef>
              <a:spcAft>
                <a:spcPts val="0"/>
              </a:spcAft>
              <a:buNone/>
            </a:pPr>
            <a:endParaRPr sz="2000" dirty="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2"/>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240" name="Google Shape;240;p22"/>
          <p:cNvGrpSpPr/>
          <p:nvPr/>
        </p:nvGrpSpPr>
        <p:grpSpPr>
          <a:xfrm>
            <a:off x="0" y="0"/>
            <a:ext cx="14630400" cy="8229600"/>
            <a:chOff x="0" y="0"/>
            <a:chExt cx="14630400" cy="8229600"/>
          </a:xfrm>
        </p:grpSpPr>
        <p:grpSp>
          <p:nvGrpSpPr>
            <p:cNvPr id="241" name="Google Shape;241;p22"/>
            <p:cNvGrpSpPr/>
            <p:nvPr/>
          </p:nvGrpSpPr>
          <p:grpSpPr>
            <a:xfrm>
              <a:off x="0" y="0"/>
              <a:ext cx="14630400" cy="8229600"/>
              <a:chOff x="0" y="0"/>
              <a:chExt cx="14630400" cy="8229600"/>
            </a:xfrm>
          </p:grpSpPr>
          <p:pic>
            <p:nvPicPr>
              <p:cNvPr id="242" name="Google Shape;242;p22"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43" name="Google Shape;243;p22"/>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22"/>
            <p:cNvSpPr txBox="1"/>
            <p:nvPr/>
          </p:nvSpPr>
          <p:spPr>
            <a:xfrm>
              <a:off x="864037" y="612754"/>
              <a:ext cx="12912771"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Arial Black"/>
                  <a:ea typeface="Arial Black"/>
                  <a:cs typeface="Arial Black"/>
                  <a:sym typeface="Arial Black"/>
                </a:rPr>
                <a:t>Results: Relationship between renovations and property value</a:t>
              </a:r>
              <a:endParaRPr sz="3200" dirty="0">
                <a:solidFill>
                  <a:schemeClr val="lt1"/>
                </a:solidFill>
                <a:latin typeface="Arial" panose="020B0604020202020204" pitchFamily="34" charset="0"/>
                <a:ea typeface="Calibri"/>
                <a:cs typeface="Arial" panose="020B0604020202020204" pitchFamily="34" charset="0"/>
                <a:sym typeface="Calibri"/>
              </a:endParaRPr>
            </a:p>
          </p:txBody>
        </p:sp>
        <p:pic>
          <p:nvPicPr>
            <p:cNvPr id="245" name="Google Shape;245;p22"/>
            <p:cNvPicPr preferRelativeResize="0"/>
            <p:nvPr/>
          </p:nvPicPr>
          <p:blipFill rotWithShape="1">
            <a:blip r:embed="rId4">
              <a:alphaModFix/>
            </a:blip>
            <a:srcRect/>
            <a:stretch/>
          </p:blipFill>
          <p:spPr>
            <a:xfrm>
              <a:off x="1907646" y="1965209"/>
              <a:ext cx="10257181" cy="5390001"/>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
        <p:cNvGrpSpPr/>
        <p:nvPr/>
      </p:nvGrpSpPr>
      <p:grpSpPr>
        <a:xfrm>
          <a:off x="0" y="0"/>
          <a:ext cx="0" cy="0"/>
          <a:chOff x="0" y="0"/>
          <a:chExt cx="0" cy="0"/>
        </a:xfrm>
      </p:grpSpPr>
      <p:sp>
        <p:nvSpPr>
          <p:cNvPr id="23" name="Google Shape;23;p4"/>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24" name="Google Shape;24;p4"/>
          <p:cNvGrpSpPr/>
          <p:nvPr/>
        </p:nvGrpSpPr>
        <p:grpSpPr>
          <a:xfrm>
            <a:off x="0" y="0"/>
            <a:ext cx="14630400" cy="8229600"/>
            <a:chOff x="0" y="0"/>
            <a:chExt cx="14630400" cy="8229600"/>
          </a:xfrm>
        </p:grpSpPr>
        <p:grpSp>
          <p:nvGrpSpPr>
            <p:cNvPr id="25" name="Google Shape;25;p4"/>
            <p:cNvGrpSpPr/>
            <p:nvPr/>
          </p:nvGrpSpPr>
          <p:grpSpPr>
            <a:xfrm>
              <a:off x="0" y="0"/>
              <a:ext cx="14630400" cy="8229600"/>
              <a:chOff x="0" y="0"/>
              <a:chExt cx="14630400" cy="8229600"/>
            </a:xfrm>
          </p:grpSpPr>
          <p:pic>
            <p:nvPicPr>
              <p:cNvPr id="26" name="Google Shape;26;p4"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7" name="Google Shape;27;p4"/>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p:nvPr/>
          </p:nvSpPr>
          <p:spPr>
            <a:xfrm>
              <a:off x="4323778" y="893535"/>
              <a:ext cx="5948976"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Arial Black"/>
                  <a:ea typeface="Arial Black"/>
                  <a:cs typeface="Arial Black"/>
                  <a:sym typeface="Arial Black"/>
                </a:rPr>
                <a:t>GROUP MEMBERS;</a:t>
              </a:r>
              <a:endParaRPr sz="3200" dirty="0">
                <a:solidFill>
                  <a:schemeClr val="lt1"/>
                </a:solidFill>
                <a:latin typeface="Arial Black"/>
                <a:ea typeface="Arial Black"/>
                <a:cs typeface="Arial Black"/>
                <a:sym typeface="Arial Black"/>
              </a:endParaRPr>
            </a:p>
          </p:txBody>
        </p:sp>
        <p:sp>
          <p:nvSpPr>
            <p:cNvPr id="29" name="Google Shape;29;p4"/>
            <p:cNvSpPr txBox="1"/>
            <p:nvPr/>
          </p:nvSpPr>
          <p:spPr>
            <a:xfrm>
              <a:off x="1696278" y="1855304"/>
              <a:ext cx="10548731" cy="39702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lt1"/>
                  </a:solidFill>
                  <a:latin typeface="Arial Black" panose="020B0A04020102020204" pitchFamily="34" charset="0"/>
                  <a:ea typeface="Arial Black"/>
                  <a:cs typeface="Arial Black"/>
                  <a:sym typeface="Arial Black"/>
                </a:rPr>
                <a:t>ALEX KASWII</a:t>
              </a:r>
              <a:endParaRPr sz="2800" dirty="0">
                <a:latin typeface="Arial Black" panose="020B0A04020102020204" pitchFamily="34" charset="0"/>
              </a:endParaRPr>
            </a:p>
            <a:p>
              <a:pPr marL="0" marR="0" lvl="0" indent="0" algn="l" rtl="0">
                <a:spcBef>
                  <a:spcPts val="0"/>
                </a:spcBef>
                <a:spcAft>
                  <a:spcPts val="0"/>
                </a:spcAft>
                <a:buNone/>
              </a:pPr>
              <a:endParaRPr sz="2800" dirty="0">
                <a:solidFill>
                  <a:schemeClr val="lt1"/>
                </a:solidFill>
                <a:latin typeface="Arial Black" panose="020B0A04020102020204" pitchFamily="34" charset="0"/>
                <a:ea typeface="Arial Black"/>
                <a:cs typeface="Arial Black"/>
                <a:sym typeface="Arial Black"/>
              </a:endParaRPr>
            </a:p>
            <a:p>
              <a:pPr marL="0" marR="0" lvl="0" indent="0" algn="l" rtl="0">
                <a:spcBef>
                  <a:spcPts val="0"/>
                </a:spcBef>
                <a:spcAft>
                  <a:spcPts val="0"/>
                </a:spcAft>
                <a:buNone/>
              </a:pPr>
              <a:r>
                <a:rPr lang="en-US" sz="2800" dirty="0">
                  <a:solidFill>
                    <a:schemeClr val="lt1"/>
                  </a:solidFill>
                  <a:latin typeface="Arial Black" panose="020B0A04020102020204" pitchFamily="34" charset="0"/>
                  <a:ea typeface="Arial Black"/>
                  <a:cs typeface="Arial Black"/>
                  <a:sym typeface="Arial Black"/>
                </a:rPr>
                <a:t>LEONARD KOYIO</a:t>
              </a:r>
              <a:endParaRPr sz="2800" dirty="0">
                <a:latin typeface="Arial Black" panose="020B0A04020102020204" pitchFamily="34" charset="0"/>
              </a:endParaRPr>
            </a:p>
            <a:p>
              <a:pPr marL="0" marR="0" lvl="0" indent="0" algn="l" rtl="0">
                <a:spcBef>
                  <a:spcPts val="0"/>
                </a:spcBef>
                <a:spcAft>
                  <a:spcPts val="0"/>
                </a:spcAft>
                <a:buNone/>
              </a:pPr>
              <a:endParaRPr sz="2800" dirty="0">
                <a:solidFill>
                  <a:schemeClr val="lt1"/>
                </a:solidFill>
                <a:latin typeface="Arial Black" panose="020B0A04020102020204" pitchFamily="34" charset="0"/>
                <a:ea typeface="Arial Black"/>
                <a:cs typeface="Arial Black"/>
                <a:sym typeface="Arial Black"/>
              </a:endParaRPr>
            </a:p>
            <a:p>
              <a:pPr marL="0" marR="0" lvl="0" indent="0" algn="l" rtl="0">
                <a:spcBef>
                  <a:spcPts val="0"/>
                </a:spcBef>
                <a:spcAft>
                  <a:spcPts val="0"/>
                </a:spcAft>
                <a:buNone/>
              </a:pPr>
              <a:r>
                <a:rPr lang="en-US" sz="2800" dirty="0">
                  <a:solidFill>
                    <a:schemeClr val="lt1"/>
                  </a:solidFill>
                  <a:latin typeface="Arial Black" panose="020B0A04020102020204" pitchFamily="34" charset="0"/>
                  <a:ea typeface="Arial Black"/>
                  <a:cs typeface="Arial Black"/>
                  <a:sym typeface="Arial Black"/>
                </a:rPr>
                <a:t>CECILIA NGUNJIRI</a:t>
              </a:r>
              <a:endParaRPr sz="2800" dirty="0">
                <a:solidFill>
                  <a:schemeClr val="lt1"/>
                </a:solidFill>
                <a:latin typeface="Arial Black" panose="020B0A04020102020204" pitchFamily="34" charset="0"/>
                <a:ea typeface="Arial Black"/>
                <a:cs typeface="Arial Black"/>
                <a:sym typeface="Arial Black"/>
              </a:endParaRPr>
            </a:p>
            <a:p>
              <a:pPr marL="0" marR="0" lvl="0" indent="0" algn="l" rtl="0">
                <a:spcBef>
                  <a:spcPts val="0"/>
                </a:spcBef>
                <a:spcAft>
                  <a:spcPts val="0"/>
                </a:spcAft>
                <a:buNone/>
              </a:pPr>
              <a:endParaRPr sz="2800" dirty="0">
                <a:solidFill>
                  <a:schemeClr val="lt1"/>
                </a:solidFill>
                <a:latin typeface="Arial Black" panose="020B0A04020102020204" pitchFamily="34" charset="0"/>
                <a:ea typeface="Arial Black"/>
                <a:cs typeface="Arial Black"/>
                <a:sym typeface="Arial Black"/>
              </a:endParaRPr>
            </a:p>
            <a:p>
              <a:pPr marL="0" marR="0" lvl="0" indent="0" algn="l" rtl="0">
                <a:spcBef>
                  <a:spcPts val="0"/>
                </a:spcBef>
                <a:spcAft>
                  <a:spcPts val="0"/>
                </a:spcAft>
                <a:buNone/>
              </a:pPr>
              <a:r>
                <a:rPr lang="en-US" sz="2800" dirty="0">
                  <a:solidFill>
                    <a:schemeClr val="lt1"/>
                  </a:solidFill>
                  <a:latin typeface="Arial Black" panose="020B0A04020102020204" pitchFamily="34" charset="0"/>
                  <a:ea typeface="Arial Black"/>
                  <a:cs typeface="Arial Black"/>
                  <a:sym typeface="Arial Black"/>
                </a:rPr>
                <a:t>LEILA NYAMBURA</a:t>
              </a:r>
              <a:endParaRPr sz="2800" dirty="0">
                <a:latin typeface="Arial Black" panose="020B0A04020102020204" pitchFamily="34" charset="0"/>
              </a:endParaRPr>
            </a:p>
            <a:p>
              <a:pPr marL="0" marR="0" lvl="0" indent="0" algn="l" rtl="0">
                <a:spcBef>
                  <a:spcPts val="0"/>
                </a:spcBef>
                <a:spcAft>
                  <a:spcPts val="0"/>
                </a:spcAft>
                <a:buNone/>
              </a:pPr>
              <a:endParaRPr sz="2800" dirty="0">
                <a:solidFill>
                  <a:schemeClr val="lt1"/>
                </a:solidFill>
                <a:latin typeface="Arial Black" panose="020B0A04020102020204" pitchFamily="34" charset="0"/>
                <a:ea typeface="Arial Black"/>
                <a:cs typeface="Arial Black"/>
                <a:sym typeface="Arial Black"/>
              </a:endParaRPr>
            </a:p>
            <a:p>
              <a:pPr marL="0" marR="0" lvl="0" indent="0" algn="l" rtl="0">
                <a:spcBef>
                  <a:spcPts val="0"/>
                </a:spcBef>
                <a:spcAft>
                  <a:spcPts val="0"/>
                </a:spcAft>
                <a:buNone/>
              </a:pPr>
              <a:r>
                <a:rPr lang="en-US" sz="2800" dirty="0">
                  <a:solidFill>
                    <a:schemeClr val="lt1"/>
                  </a:solidFill>
                  <a:latin typeface="Arial Black" panose="020B0A04020102020204" pitchFamily="34" charset="0"/>
                  <a:ea typeface="Arial Black"/>
                  <a:cs typeface="Arial Black"/>
                  <a:sym typeface="Arial Black"/>
                </a:rPr>
                <a:t>EDWIN MBUTHIA</a:t>
              </a:r>
              <a:endParaRPr sz="2800" dirty="0">
                <a:latin typeface="Arial Black" panose="020B0A04020102020204" pitchFamily="3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3"/>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252" name="Google Shape;252;p23"/>
          <p:cNvGrpSpPr/>
          <p:nvPr/>
        </p:nvGrpSpPr>
        <p:grpSpPr>
          <a:xfrm>
            <a:off x="0" y="0"/>
            <a:ext cx="14630400" cy="8229600"/>
            <a:chOff x="0" y="0"/>
            <a:chExt cx="14630400" cy="8229600"/>
          </a:xfrm>
        </p:grpSpPr>
        <p:grpSp>
          <p:nvGrpSpPr>
            <p:cNvPr id="253" name="Google Shape;253;p23"/>
            <p:cNvGrpSpPr/>
            <p:nvPr/>
          </p:nvGrpSpPr>
          <p:grpSpPr>
            <a:xfrm>
              <a:off x="0" y="0"/>
              <a:ext cx="14630400" cy="8229600"/>
              <a:chOff x="0" y="0"/>
              <a:chExt cx="14630400" cy="8229600"/>
            </a:xfrm>
          </p:grpSpPr>
          <p:pic>
            <p:nvPicPr>
              <p:cNvPr id="254" name="Google Shape;254;p23"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55" name="Google Shape;255;p23"/>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23"/>
            <p:cNvSpPr txBox="1"/>
            <p:nvPr/>
          </p:nvSpPr>
          <p:spPr>
            <a:xfrm>
              <a:off x="864037" y="617563"/>
              <a:ext cx="12938227"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Arial Black"/>
                  <a:ea typeface="Arial Black"/>
                  <a:cs typeface="Arial Black"/>
                  <a:sym typeface="Arial Black"/>
                </a:rPr>
                <a:t>Results: Relationship between renovations and property value </a:t>
              </a:r>
              <a:r>
                <a:rPr lang="en-US" sz="3200" dirty="0" err="1">
                  <a:solidFill>
                    <a:schemeClr val="lt1"/>
                  </a:solidFill>
                  <a:latin typeface="Arial Black"/>
                  <a:ea typeface="Arial Black"/>
                  <a:cs typeface="Arial Black"/>
                  <a:sym typeface="Arial Black"/>
                </a:rPr>
                <a:t>cont</a:t>
              </a:r>
              <a:r>
                <a:rPr lang="en-US" sz="3200" dirty="0">
                  <a:solidFill>
                    <a:schemeClr val="lt1"/>
                  </a:solidFill>
                  <a:latin typeface="Arial Black"/>
                  <a:ea typeface="Arial Black"/>
                  <a:cs typeface="Arial Black"/>
                  <a:sym typeface="Arial Black"/>
                </a:rPr>
                <a:t>’</a:t>
              </a:r>
              <a:endParaRPr sz="3200" dirty="0">
                <a:solidFill>
                  <a:schemeClr val="lt1"/>
                </a:solidFill>
                <a:latin typeface="Arial" panose="020B0604020202020204" pitchFamily="34" charset="0"/>
                <a:ea typeface="Calibri"/>
                <a:cs typeface="Arial" panose="020B0604020202020204" pitchFamily="34" charset="0"/>
                <a:sym typeface="Calibri"/>
              </a:endParaRPr>
            </a:p>
          </p:txBody>
        </p:sp>
        <p:sp>
          <p:nvSpPr>
            <p:cNvPr id="257" name="Google Shape;257;p23"/>
            <p:cNvSpPr txBox="1"/>
            <p:nvPr/>
          </p:nvSpPr>
          <p:spPr>
            <a:xfrm>
              <a:off x="864037" y="2099906"/>
              <a:ext cx="12311270" cy="31392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lt1"/>
                  </a:solidFill>
                  <a:latin typeface="+mn-lt"/>
                  <a:ea typeface="Arial"/>
                  <a:cs typeface="Arial"/>
                  <a:sym typeface="Arial"/>
                </a:rPr>
                <a:t>From the results, houses that have undergone renovations have a higher mean price by approximately $110,000 and a higher mode price by $200,000 compared to houses without renovations. This indicated that, on average, renovated houses sell for higher prices. However, this comparison does not account for other differences between the houses.</a:t>
              </a:r>
              <a:endParaRPr sz="2000" dirty="0">
                <a:latin typeface="+mn-lt"/>
              </a:endParaRPr>
            </a:p>
            <a:p>
              <a:pPr marL="0" marR="0" lvl="0" indent="0" algn="l" rtl="0">
                <a:spcBef>
                  <a:spcPts val="0"/>
                </a:spcBef>
                <a:spcAft>
                  <a:spcPts val="0"/>
                </a:spcAft>
                <a:buNone/>
              </a:pPr>
              <a:endParaRPr sz="2000" dirty="0">
                <a:solidFill>
                  <a:schemeClr val="lt1"/>
                </a:solidFill>
                <a:latin typeface="+mn-lt"/>
                <a:ea typeface="Arial"/>
                <a:cs typeface="Arial"/>
                <a:sym typeface="Arial"/>
              </a:endParaRPr>
            </a:p>
            <a:p>
              <a:pPr marL="0" marR="0" lvl="0" indent="0" algn="l" rtl="0">
                <a:spcBef>
                  <a:spcPts val="0"/>
                </a:spcBef>
                <a:spcAft>
                  <a:spcPts val="0"/>
                </a:spcAft>
                <a:buNone/>
              </a:pPr>
              <a:r>
                <a:rPr lang="en-US" sz="2000" dirty="0">
                  <a:solidFill>
                    <a:schemeClr val="lt1"/>
                  </a:solidFill>
                  <a:latin typeface="+mn-lt"/>
                  <a:ea typeface="Arial"/>
                  <a:cs typeface="Arial"/>
                  <a:sym typeface="Arial"/>
                </a:rPr>
                <a:t>To further understand the impact of renovations on home prices, we used our predictive model:</a:t>
              </a:r>
              <a:endParaRPr sz="2000" dirty="0">
                <a:latin typeface="+mn-lt"/>
              </a:endParaRPr>
            </a:p>
            <a:p>
              <a:pPr marL="0" marR="0" lvl="0" indent="0" algn="l" rtl="0">
                <a:spcBef>
                  <a:spcPts val="0"/>
                </a:spcBef>
                <a:spcAft>
                  <a:spcPts val="0"/>
                </a:spcAft>
                <a:buNone/>
              </a:pPr>
              <a:r>
                <a:rPr lang="en-US" sz="2000" b="1" dirty="0">
                  <a:solidFill>
                    <a:schemeClr val="lt1"/>
                  </a:solidFill>
                  <a:latin typeface="+mn-lt"/>
                  <a:ea typeface="Arial"/>
                  <a:cs typeface="Arial"/>
                  <a:sym typeface="Arial"/>
                </a:rPr>
                <a:t>Conclusion:</a:t>
              </a:r>
              <a:r>
                <a:rPr lang="en-US" sz="2000" dirty="0">
                  <a:solidFill>
                    <a:schemeClr val="lt1"/>
                  </a:solidFill>
                  <a:latin typeface="+mn-lt"/>
                  <a:ea typeface="Arial"/>
                  <a:cs typeface="Arial"/>
                  <a:sym typeface="Arial"/>
                </a:rPr>
                <a:t> Based on our analysis and predictive model, we can conclude that renovations positively impact the valuation of a home. Renovated properties not only have higher mean and mode prices but are also predicted to be valued higher by approximately $7,500 when other factors are held constant.</a:t>
              </a:r>
              <a:endParaRPr sz="2000" dirty="0">
                <a:latin typeface="+mn-lt"/>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Calibri"/>
                <a:cs typeface="Arial" panose="020B0604020202020204" pitchFamily="34" charset="0"/>
                <a:sym typeface="Calibri"/>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4"/>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264" name="Google Shape;264;p24"/>
          <p:cNvGrpSpPr/>
          <p:nvPr/>
        </p:nvGrpSpPr>
        <p:grpSpPr>
          <a:xfrm>
            <a:off x="0" y="0"/>
            <a:ext cx="14630400" cy="8229600"/>
            <a:chOff x="0" y="0"/>
            <a:chExt cx="14630400" cy="8229600"/>
          </a:xfrm>
        </p:grpSpPr>
        <p:grpSp>
          <p:nvGrpSpPr>
            <p:cNvPr id="265" name="Google Shape;265;p24"/>
            <p:cNvGrpSpPr/>
            <p:nvPr/>
          </p:nvGrpSpPr>
          <p:grpSpPr>
            <a:xfrm>
              <a:off x="0" y="0"/>
              <a:ext cx="14630400" cy="8229600"/>
              <a:chOff x="0" y="0"/>
              <a:chExt cx="14630400" cy="8229600"/>
            </a:xfrm>
          </p:grpSpPr>
          <p:pic>
            <p:nvPicPr>
              <p:cNvPr id="266" name="Google Shape;266;p24"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67" name="Google Shape;267;p24"/>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 name="Google Shape;268;p24"/>
            <p:cNvSpPr txBox="1"/>
            <p:nvPr/>
          </p:nvSpPr>
          <p:spPr>
            <a:xfrm>
              <a:off x="864037" y="660986"/>
              <a:ext cx="12404784" cy="584775"/>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pPr>
              <a:r>
                <a:rPr lang="en-US" sz="3200" dirty="0">
                  <a:solidFill>
                    <a:schemeClr val="lt1"/>
                  </a:solidFill>
                  <a:latin typeface="Arial Black" panose="020B0A04020102020204" pitchFamily="34" charset="0"/>
                  <a:ea typeface="Arial Black"/>
                  <a:cs typeface="Arial Black"/>
                  <a:sym typeface="Arial Black"/>
                </a:rPr>
                <a:t>Conclusion</a:t>
              </a:r>
              <a:endParaRPr sz="1800" dirty="0">
                <a:solidFill>
                  <a:schemeClr val="lt1"/>
                </a:solidFill>
                <a:latin typeface="Arial Black" panose="020B0A04020102020204" pitchFamily="34" charset="0"/>
                <a:ea typeface="Calibri"/>
                <a:cs typeface="Arial" panose="020B0604020202020204" pitchFamily="34" charset="0"/>
                <a:sym typeface="Calibri"/>
              </a:endParaRPr>
            </a:p>
          </p:txBody>
        </p:sp>
        <p:sp>
          <p:nvSpPr>
            <p:cNvPr id="269" name="Google Shape;269;p24"/>
            <p:cNvSpPr txBox="1"/>
            <p:nvPr/>
          </p:nvSpPr>
          <p:spPr>
            <a:xfrm>
              <a:off x="864037" y="1484010"/>
              <a:ext cx="12152244" cy="590927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lt1"/>
                </a:buClr>
                <a:buSzPts val="2400"/>
                <a:buFont typeface="Arial"/>
                <a:buAutoNum type="arabicPeriod"/>
              </a:pPr>
              <a:r>
                <a:rPr lang="en-US" sz="2000" b="1" dirty="0">
                  <a:solidFill>
                    <a:schemeClr val="lt1"/>
                  </a:solidFill>
                  <a:latin typeface="+mn-lt"/>
                  <a:ea typeface="Arial"/>
                  <a:cs typeface="Arial"/>
                  <a:sym typeface="Arial"/>
                </a:rPr>
                <a:t>Accurate Prediction Model:</a:t>
              </a:r>
              <a:endParaRPr sz="2000" dirty="0">
                <a:latin typeface="+mn-lt"/>
              </a:endParaRPr>
            </a:p>
            <a:p>
              <a:pPr marL="742950" marR="0" lvl="1" indent="-285750" algn="l" rtl="0">
                <a:spcBef>
                  <a:spcPts val="0"/>
                </a:spcBef>
                <a:spcAft>
                  <a:spcPts val="0"/>
                </a:spcAft>
                <a:buClr>
                  <a:schemeClr val="lt1"/>
                </a:buClr>
                <a:buSzPts val="2400"/>
                <a:buFont typeface="Arial"/>
                <a:buChar char="•"/>
              </a:pPr>
              <a:r>
                <a:rPr lang="en-US" sz="2000" b="0" i="0" u="none" strike="noStrike" cap="none" dirty="0">
                  <a:solidFill>
                    <a:schemeClr val="lt1"/>
                  </a:solidFill>
                  <a:latin typeface="+mn-lt"/>
                  <a:ea typeface="Arial"/>
                  <a:cs typeface="Arial"/>
                  <a:sym typeface="Arial"/>
                </a:rPr>
                <a:t>Developed a multiple linear regression model to predict house values.</a:t>
              </a:r>
              <a:endParaRPr sz="2000" dirty="0">
                <a:latin typeface="+mn-lt"/>
              </a:endParaRPr>
            </a:p>
            <a:p>
              <a:pPr marL="742950" marR="0" lvl="1" indent="-285750" algn="l" rtl="0">
                <a:spcBef>
                  <a:spcPts val="0"/>
                </a:spcBef>
                <a:spcAft>
                  <a:spcPts val="0"/>
                </a:spcAft>
                <a:buClr>
                  <a:schemeClr val="lt1"/>
                </a:buClr>
                <a:buSzPts val="2400"/>
                <a:buFont typeface="Arial"/>
                <a:buChar char="•"/>
              </a:pPr>
              <a:r>
                <a:rPr lang="en-US" sz="2000" b="0" i="0" u="none" strike="noStrike" cap="none" dirty="0">
                  <a:solidFill>
                    <a:schemeClr val="lt1"/>
                  </a:solidFill>
                  <a:latin typeface="+mn-lt"/>
                  <a:ea typeface="Arial"/>
                  <a:cs typeface="Arial"/>
                  <a:sym typeface="Arial"/>
                </a:rPr>
                <a:t>Key predictors: square footage, grade, bathrooms, bedrooms, floors, waterfront presence, renovation status, lot size, condition, and house age.</a:t>
              </a:r>
              <a:endParaRPr sz="2000" dirty="0">
                <a:latin typeface="+mn-lt"/>
              </a:endParaRPr>
            </a:p>
            <a:p>
              <a:pPr marL="0" marR="0" lvl="0" indent="0" algn="l" rtl="0">
                <a:spcBef>
                  <a:spcPts val="0"/>
                </a:spcBef>
                <a:spcAft>
                  <a:spcPts val="0"/>
                </a:spcAft>
                <a:buNone/>
              </a:pPr>
              <a:r>
                <a:rPr lang="en-US" sz="2000" b="1" dirty="0">
                  <a:solidFill>
                    <a:schemeClr val="lt1"/>
                  </a:solidFill>
                  <a:latin typeface="+mn-lt"/>
                  <a:ea typeface="Arial"/>
                  <a:cs typeface="Arial"/>
                  <a:sym typeface="Arial"/>
                </a:rPr>
                <a:t>2. Quantified Renovation Impact:</a:t>
              </a:r>
              <a:endParaRPr sz="2000" dirty="0">
                <a:latin typeface="+mn-lt"/>
              </a:endParaRPr>
            </a:p>
            <a:p>
              <a:pPr marL="742950" marR="0" lvl="1" indent="-285750" algn="l" rtl="0">
                <a:spcBef>
                  <a:spcPts val="0"/>
                </a:spcBef>
                <a:spcAft>
                  <a:spcPts val="0"/>
                </a:spcAft>
                <a:buClr>
                  <a:schemeClr val="lt1"/>
                </a:buClr>
                <a:buSzPts val="2400"/>
                <a:buFont typeface="Arial"/>
                <a:buChar char="•"/>
              </a:pPr>
              <a:r>
                <a:rPr lang="en-US" sz="2000" b="0" i="0" u="none" strike="noStrike" cap="none" dirty="0">
                  <a:solidFill>
                    <a:schemeClr val="lt1"/>
                  </a:solidFill>
                  <a:latin typeface="+mn-lt"/>
                  <a:ea typeface="Arial"/>
                  <a:cs typeface="Arial"/>
                  <a:sym typeface="Arial"/>
                </a:rPr>
                <a:t>Analyzed the relationship between renovations and property value.</a:t>
              </a:r>
              <a:endParaRPr sz="2000" dirty="0">
                <a:latin typeface="+mn-lt"/>
              </a:endParaRPr>
            </a:p>
            <a:p>
              <a:pPr marL="742950" marR="0" lvl="1" indent="-285750" algn="l" rtl="0">
                <a:spcBef>
                  <a:spcPts val="0"/>
                </a:spcBef>
                <a:spcAft>
                  <a:spcPts val="0"/>
                </a:spcAft>
                <a:buClr>
                  <a:schemeClr val="lt1"/>
                </a:buClr>
                <a:buSzPts val="2400"/>
                <a:buFont typeface="Arial"/>
                <a:buChar char="•"/>
              </a:pPr>
              <a:r>
                <a:rPr lang="en-US" sz="2000" b="0" i="0" u="none" strike="noStrike" cap="none" dirty="0">
                  <a:solidFill>
                    <a:schemeClr val="lt1"/>
                  </a:solidFill>
                  <a:latin typeface="+mn-lt"/>
                  <a:ea typeface="Arial"/>
                  <a:cs typeface="Arial"/>
                  <a:sym typeface="Arial"/>
                </a:rPr>
                <a:t>Findings: Renovated houses have higher average prices.</a:t>
              </a:r>
              <a:endParaRPr sz="2000" dirty="0">
                <a:latin typeface="+mn-lt"/>
              </a:endParaRPr>
            </a:p>
            <a:p>
              <a:pPr marL="742950" marR="0" lvl="1" indent="-285750" algn="l" rtl="0">
                <a:spcBef>
                  <a:spcPts val="0"/>
                </a:spcBef>
                <a:spcAft>
                  <a:spcPts val="0"/>
                </a:spcAft>
                <a:buClr>
                  <a:schemeClr val="lt1"/>
                </a:buClr>
                <a:buSzPts val="2400"/>
                <a:buFont typeface="Arial"/>
                <a:buChar char="•"/>
              </a:pPr>
              <a:r>
                <a:rPr lang="en-US" sz="2000" b="0" i="0" u="none" strike="noStrike" cap="none" dirty="0">
                  <a:solidFill>
                    <a:schemeClr val="lt1"/>
                  </a:solidFill>
                  <a:latin typeface="+mn-lt"/>
                  <a:ea typeface="Arial"/>
                  <a:cs typeface="Arial"/>
                  <a:sym typeface="Arial"/>
                </a:rPr>
                <a:t>Predictive model indicates renovations can increase home value by about $7,500.</a:t>
              </a:r>
              <a:endParaRPr sz="2000" dirty="0">
                <a:latin typeface="+mn-lt"/>
              </a:endParaRPr>
            </a:p>
            <a:p>
              <a:pPr marL="0" marR="0" lvl="0" indent="0" algn="l" rtl="0">
                <a:spcBef>
                  <a:spcPts val="0"/>
                </a:spcBef>
                <a:spcAft>
                  <a:spcPts val="0"/>
                </a:spcAft>
                <a:buNone/>
              </a:pPr>
              <a:r>
                <a:rPr lang="en-US" sz="2000" dirty="0">
                  <a:solidFill>
                    <a:schemeClr val="lt1"/>
                  </a:solidFill>
                  <a:latin typeface="+mn-lt"/>
                  <a:ea typeface="Arial"/>
                  <a:cs typeface="Arial"/>
                  <a:sym typeface="Arial"/>
                </a:rPr>
                <a:t>3</a:t>
              </a:r>
              <a:r>
                <a:rPr lang="en-US" sz="2000" b="1" dirty="0">
                  <a:solidFill>
                    <a:schemeClr val="lt1"/>
                  </a:solidFill>
                  <a:latin typeface="+mn-lt"/>
                  <a:ea typeface="Arial"/>
                  <a:cs typeface="Arial"/>
                  <a:sym typeface="Arial"/>
                </a:rPr>
                <a:t>.Tailored Recommendations:</a:t>
              </a:r>
              <a:endParaRPr sz="2000" dirty="0">
                <a:latin typeface="+mn-lt"/>
              </a:endParaRPr>
            </a:p>
            <a:p>
              <a:pPr marL="742950" marR="0" lvl="1" indent="-285750" algn="l" rtl="0">
                <a:spcBef>
                  <a:spcPts val="0"/>
                </a:spcBef>
                <a:spcAft>
                  <a:spcPts val="0"/>
                </a:spcAft>
                <a:buClr>
                  <a:schemeClr val="lt1"/>
                </a:buClr>
                <a:buSzPts val="2400"/>
                <a:buFont typeface="Arial"/>
                <a:buChar char="•"/>
              </a:pPr>
              <a:r>
                <a:rPr lang="en-US" sz="2000" b="0" i="0" u="none" strike="noStrike" cap="none" dirty="0">
                  <a:solidFill>
                    <a:schemeClr val="lt1"/>
                  </a:solidFill>
                  <a:latin typeface="+mn-lt"/>
                  <a:ea typeface="Arial"/>
                  <a:cs typeface="Arial"/>
                  <a:sym typeface="Arial"/>
                </a:rPr>
                <a:t>Provided homeowners with property valuations and renovation advice.</a:t>
              </a:r>
              <a:endParaRPr sz="2000" dirty="0">
                <a:latin typeface="+mn-lt"/>
              </a:endParaRPr>
            </a:p>
            <a:p>
              <a:pPr marL="742950" marR="0" lvl="1" indent="-285750" algn="l" rtl="0">
                <a:spcBef>
                  <a:spcPts val="0"/>
                </a:spcBef>
                <a:spcAft>
                  <a:spcPts val="0"/>
                </a:spcAft>
                <a:buClr>
                  <a:schemeClr val="lt1"/>
                </a:buClr>
                <a:buSzPts val="2400"/>
                <a:buFont typeface="Arial"/>
                <a:buChar char="•"/>
              </a:pPr>
              <a:r>
                <a:rPr lang="en-US" sz="2000" b="0" i="0" u="none" strike="noStrike" cap="none" dirty="0">
                  <a:solidFill>
                    <a:schemeClr val="lt1"/>
                  </a:solidFill>
                  <a:latin typeface="+mn-lt"/>
                  <a:ea typeface="Arial"/>
                  <a:cs typeface="Arial"/>
                  <a:sym typeface="Arial"/>
                </a:rPr>
                <a:t>Informed and strategic renovation decisions lead to better financial outcomes.</a:t>
              </a:r>
              <a:endParaRPr sz="2000" dirty="0">
                <a:latin typeface="+mn-lt"/>
              </a:endParaRPr>
            </a:p>
            <a:p>
              <a:pPr marL="0" marR="0" lvl="0" indent="0" algn="l" rtl="0">
                <a:spcBef>
                  <a:spcPts val="0"/>
                </a:spcBef>
                <a:spcAft>
                  <a:spcPts val="0"/>
                </a:spcAft>
                <a:buNone/>
              </a:pPr>
              <a:endParaRPr lang="en-US" sz="2000" dirty="0">
                <a:solidFill>
                  <a:schemeClr val="dk1"/>
                </a:solidFill>
                <a:latin typeface="+mn-lt"/>
                <a:ea typeface="Calibri"/>
                <a:cs typeface="Arial" panose="020B0604020202020204" pitchFamily="34" charset="0"/>
                <a:sym typeface="Calibri"/>
              </a:endParaRPr>
            </a:p>
            <a:p>
              <a:pPr lvl="0"/>
              <a:r>
                <a:rPr lang="en-US" sz="2000" b="1" dirty="0">
                  <a:solidFill>
                    <a:schemeClr val="lt1"/>
                  </a:solidFill>
                  <a:latin typeface="+mn-lt"/>
                </a:rPr>
                <a:t>Overall Insights:</a:t>
              </a:r>
              <a:endParaRPr lang="en-US" sz="2000" dirty="0">
                <a:latin typeface="+mn-lt"/>
              </a:endParaRPr>
            </a:p>
            <a:p>
              <a:pPr marL="285750" lvl="0" indent="-285750">
                <a:buClr>
                  <a:schemeClr val="lt1"/>
                </a:buClr>
                <a:buSzPts val="2400"/>
                <a:buFont typeface="Arial"/>
                <a:buChar char="•"/>
              </a:pPr>
              <a:r>
                <a:rPr lang="en-US" sz="2000" dirty="0">
                  <a:solidFill>
                    <a:schemeClr val="lt1"/>
                  </a:solidFill>
                  <a:latin typeface="+mn-lt"/>
                </a:rPr>
                <a:t>The project offers valuable insights into home valuation and renovation impact. </a:t>
              </a:r>
              <a:endParaRPr lang="en-US" sz="2000" dirty="0">
                <a:latin typeface="+mn-lt"/>
              </a:endParaRPr>
            </a:p>
            <a:p>
              <a:pPr marL="285750" lvl="0" indent="-285750">
                <a:buClr>
                  <a:schemeClr val="lt1"/>
                </a:buClr>
                <a:buSzPts val="2400"/>
                <a:buFont typeface="Arial"/>
                <a:buChar char="•"/>
              </a:pPr>
              <a:r>
                <a:rPr lang="en-US" sz="2000" dirty="0">
                  <a:solidFill>
                    <a:schemeClr val="lt1"/>
                  </a:solidFill>
                  <a:latin typeface="+mn-lt"/>
                </a:rPr>
                <a:t>Leveraging King County data, we developed a reliable predictive model and quantified renovation benefits.</a:t>
              </a:r>
              <a:endParaRPr lang="en-US" sz="2000" dirty="0">
                <a:latin typeface="+mn-lt"/>
              </a:endParaRPr>
            </a:p>
            <a:p>
              <a:pPr marL="285750" lvl="0" indent="-285750">
                <a:buClr>
                  <a:schemeClr val="lt1"/>
                </a:buClr>
                <a:buSzPts val="2400"/>
                <a:buFont typeface="Arial"/>
                <a:buChar char="•"/>
              </a:pPr>
              <a:r>
                <a:rPr lang="en-US" sz="2000" dirty="0">
                  <a:solidFill>
                    <a:schemeClr val="lt1"/>
                  </a:solidFill>
                  <a:latin typeface="+mn-lt"/>
                </a:rPr>
                <a:t>This model serves real estate agencies, homeowners, and urban developers, guiding strategic investments and enhancing property values.</a:t>
              </a:r>
              <a:endParaRPr lang="en-US" sz="2000" dirty="0">
                <a:latin typeface="+mn-lt"/>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Calibri"/>
                <a:cs typeface="Arial" panose="020B0604020202020204" pitchFamily="34" charset="0"/>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276" name="Google Shape;276;p25"/>
          <p:cNvGrpSpPr/>
          <p:nvPr/>
        </p:nvGrpSpPr>
        <p:grpSpPr>
          <a:xfrm>
            <a:off x="0" y="0"/>
            <a:ext cx="14630400" cy="8229600"/>
            <a:chOff x="0" y="0"/>
            <a:chExt cx="14630400" cy="8229600"/>
          </a:xfrm>
        </p:grpSpPr>
        <p:grpSp>
          <p:nvGrpSpPr>
            <p:cNvPr id="277" name="Google Shape;277;p25"/>
            <p:cNvGrpSpPr/>
            <p:nvPr/>
          </p:nvGrpSpPr>
          <p:grpSpPr>
            <a:xfrm>
              <a:off x="0" y="0"/>
              <a:ext cx="14630400" cy="8229600"/>
              <a:chOff x="0" y="0"/>
              <a:chExt cx="14630400" cy="8229600"/>
            </a:xfrm>
          </p:grpSpPr>
          <p:pic>
            <p:nvPicPr>
              <p:cNvPr id="278" name="Google Shape;278;p25"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79" name="Google Shape;279;p25"/>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5"/>
            <p:cNvSpPr txBox="1"/>
            <p:nvPr/>
          </p:nvSpPr>
          <p:spPr>
            <a:xfrm>
              <a:off x="864036" y="607886"/>
              <a:ext cx="12679685"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Arial Black"/>
                  <a:ea typeface="Arial Black"/>
                  <a:cs typeface="Arial Black"/>
                  <a:sym typeface="Arial Black"/>
                </a:rPr>
                <a:t>Recommendations</a:t>
              </a:r>
              <a:endParaRPr sz="1800" dirty="0">
                <a:solidFill>
                  <a:schemeClr val="lt1"/>
                </a:solidFill>
                <a:latin typeface="Arial" panose="020B0604020202020204" pitchFamily="34" charset="0"/>
                <a:ea typeface="Calibri"/>
                <a:cs typeface="Arial" panose="020B0604020202020204" pitchFamily="34" charset="0"/>
                <a:sym typeface="Calibri"/>
              </a:endParaRPr>
            </a:p>
          </p:txBody>
        </p:sp>
        <p:sp>
          <p:nvSpPr>
            <p:cNvPr id="281" name="Google Shape;281;p25"/>
            <p:cNvSpPr txBox="1"/>
            <p:nvPr/>
          </p:nvSpPr>
          <p:spPr>
            <a:xfrm>
              <a:off x="864037" y="1404668"/>
              <a:ext cx="12679685" cy="6217046"/>
            </a:xfrm>
            <a:prstGeom prst="rect">
              <a:avLst/>
            </a:prstGeom>
            <a:noFill/>
            <a:ln>
              <a:noFill/>
            </a:ln>
          </p:spPr>
          <p:txBody>
            <a:bodyPr spcFirstLastPara="1" wrap="square" lIns="91425" tIns="45700" rIns="91425" bIns="45700" anchor="t" anchorCtr="0">
              <a:spAutoFit/>
            </a:bodyPr>
            <a:lstStyle/>
            <a:p>
              <a:pPr lvl="0">
                <a:buClr>
                  <a:schemeClr val="lt1"/>
                </a:buClr>
                <a:buSzPts val="2400"/>
              </a:pPr>
              <a:r>
                <a:rPr lang="en-US" sz="2000" dirty="0">
                  <a:solidFill>
                    <a:schemeClr val="bg1"/>
                  </a:solidFill>
                  <a:latin typeface="+mn-lt"/>
                </a:rPr>
                <a:t>Going by the chosen model 3, homeowners, real estate agents and other stakeholders can use this formula to predict house prices:</a:t>
              </a:r>
            </a:p>
            <a:p>
              <a:pPr lvl="0">
                <a:buClr>
                  <a:schemeClr val="lt1"/>
                </a:buClr>
                <a:buSzPts val="2400"/>
              </a:pPr>
              <a:endParaRPr lang="en-US" sz="2000" dirty="0">
                <a:solidFill>
                  <a:schemeClr val="bg1"/>
                </a:solidFill>
                <a:latin typeface="+mn-lt"/>
              </a:endParaRPr>
            </a:p>
            <a:p>
              <a:pPr lvl="0">
                <a:buClr>
                  <a:schemeClr val="lt1"/>
                </a:buClr>
                <a:buSzPts val="2400"/>
              </a:pPr>
              <a:r>
                <a:rPr lang="en-US" sz="2000" b="1" dirty="0">
                  <a:solidFill>
                    <a:schemeClr val="bg1"/>
                  </a:solidFill>
                  <a:latin typeface="+mn-lt"/>
                </a:rPr>
                <a:t>Y = -722928.656182566 + 110.32036*</a:t>
              </a:r>
              <a:r>
                <a:rPr lang="en-US" sz="2000" b="1" dirty="0" err="1">
                  <a:solidFill>
                    <a:schemeClr val="bg1"/>
                  </a:solidFill>
                  <a:latin typeface="+mn-lt"/>
                </a:rPr>
                <a:t>sqft_living</a:t>
              </a:r>
              <a:r>
                <a:rPr lang="en-US" sz="2000" b="1" dirty="0">
                  <a:solidFill>
                    <a:schemeClr val="bg1"/>
                  </a:solidFill>
                  <a:latin typeface="+mn-lt"/>
                </a:rPr>
                <a:t> + 105666.687*grade + 25011.2847*bathrooms -15618.9331*bedrooms + 16338.1883*floors + 278527.067*</a:t>
              </a:r>
              <a:r>
                <a:rPr lang="en-US" sz="2000" b="1" dirty="0" err="1">
                  <a:solidFill>
                    <a:schemeClr val="bg1"/>
                  </a:solidFill>
                  <a:latin typeface="+mn-lt"/>
                </a:rPr>
                <a:t>has_waterfront</a:t>
              </a:r>
              <a:r>
                <a:rPr lang="en-US" sz="2000" b="1" dirty="0">
                  <a:solidFill>
                    <a:schemeClr val="bg1"/>
                  </a:solidFill>
                  <a:latin typeface="+mn-lt"/>
                </a:rPr>
                <a:t> + 7347.24504*</a:t>
              </a:r>
              <a:r>
                <a:rPr lang="en-US" sz="2000" b="1" dirty="0" err="1">
                  <a:solidFill>
                    <a:schemeClr val="bg1"/>
                  </a:solidFill>
                  <a:latin typeface="+mn-lt"/>
                </a:rPr>
                <a:t>is_renovated</a:t>
              </a:r>
              <a:r>
                <a:rPr lang="en-US" sz="2000" b="1" dirty="0">
                  <a:solidFill>
                    <a:schemeClr val="bg1"/>
                  </a:solidFill>
                  <a:latin typeface="+mn-lt"/>
                </a:rPr>
                <a:t> -7.35820112*</a:t>
              </a:r>
              <a:r>
                <a:rPr lang="en-US" sz="2000" b="1" dirty="0" err="1">
                  <a:solidFill>
                    <a:schemeClr val="bg1"/>
                  </a:solidFill>
                  <a:latin typeface="+mn-lt"/>
                </a:rPr>
                <a:t>sqft_lot</a:t>
              </a:r>
              <a:r>
                <a:rPr lang="en-US" sz="2000" b="1" dirty="0">
                  <a:solidFill>
                    <a:schemeClr val="bg1"/>
                  </a:solidFill>
                  <a:latin typeface="+mn-lt"/>
                </a:rPr>
                <a:t> + 21879.1947*condition + 2690.50331*age</a:t>
              </a:r>
            </a:p>
            <a:p>
              <a:pPr lvl="0">
                <a:buClr>
                  <a:schemeClr val="lt1"/>
                </a:buClr>
                <a:buSzPts val="2400"/>
              </a:pPr>
              <a:endParaRPr lang="en-US" sz="2000" dirty="0">
                <a:solidFill>
                  <a:schemeClr val="bg1"/>
                </a:solidFill>
                <a:latin typeface="+mn-lt"/>
              </a:endParaRPr>
            </a:p>
            <a:p>
              <a:pPr lvl="0">
                <a:buClr>
                  <a:schemeClr val="lt1"/>
                </a:buClr>
                <a:buSzPts val="2400"/>
              </a:pPr>
              <a:endParaRPr lang="en-US" sz="2000" dirty="0">
                <a:solidFill>
                  <a:schemeClr val="bg1"/>
                </a:solidFill>
                <a:latin typeface="+mn-lt"/>
              </a:endParaRPr>
            </a:p>
            <a:p>
              <a:pPr lvl="0">
                <a:buClr>
                  <a:schemeClr val="lt1"/>
                </a:buClr>
                <a:buSzPts val="2400"/>
              </a:pPr>
              <a:r>
                <a:rPr lang="en-US" sz="2000" dirty="0">
                  <a:solidFill>
                    <a:schemeClr val="bg1"/>
                  </a:solidFill>
                  <a:latin typeface="+mn-lt"/>
                </a:rPr>
                <a:t>1. For Homeowners</a:t>
              </a:r>
            </a:p>
            <a:p>
              <a:pPr marL="342900" indent="-342900">
                <a:buClr>
                  <a:schemeClr val="lt1"/>
                </a:buClr>
                <a:buSzPts val="2400"/>
                <a:buFont typeface="Arial" panose="020B0604020202020204" pitchFamily="34" charset="0"/>
                <a:buChar char="•"/>
              </a:pPr>
              <a:r>
                <a:rPr lang="en-US" sz="2000" b="1" dirty="0">
                  <a:solidFill>
                    <a:schemeClr val="bg1"/>
                  </a:solidFill>
                  <a:latin typeface="+mn-lt"/>
                </a:rPr>
                <a:t>Invest in Renovations: </a:t>
              </a:r>
              <a:r>
                <a:rPr lang="en-US" sz="2000" dirty="0">
                  <a:solidFill>
                    <a:schemeClr val="bg1"/>
                  </a:solidFill>
                  <a:latin typeface="+mn-lt"/>
                </a:rPr>
                <a:t>Given that renovations have been shown to increase home value by approximately $7,500, homeowners should consider investing in key renovation projects. Prioritize renovations that improve the kitchen, bathrooms, and overall aesthetics of the home, as these areas typically yield higher returns on investment.</a:t>
              </a:r>
            </a:p>
            <a:p>
              <a:pPr marL="342900" indent="-342900">
                <a:buClr>
                  <a:schemeClr val="lt1"/>
                </a:buClr>
                <a:buSzPts val="2400"/>
                <a:buFont typeface="Arial" panose="020B0604020202020204" pitchFamily="34" charset="0"/>
                <a:buChar char="•"/>
              </a:pPr>
              <a:r>
                <a:rPr lang="en-US" sz="2000" b="1" dirty="0">
                  <a:solidFill>
                    <a:schemeClr val="bg1"/>
                  </a:solidFill>
                  <a:latin typeface="+mn-lt"/>
                </a:rPr>
                <a:t>Maximize Square Footage: </a:t>
              </a:r>
              <a:r>
                <a:rPr lang="en-US" sz="2000" dirty="0">
                  <a:solidFill>
                    <a:schemeClr val="bg1"/>
                  </a:solidFill>
                  <a:latin typeface="+mn-lt"/>
                </a:rPr>
                <a:t>Since square footage is a significant predictor of home value, homeowners should explore options to increase the livable space in their homes. This can include finishing basements, converting attics, or adding extensions.</a:t>
              </a:r>
            </a:p>
            <a:p>
              <a:pPr marL="342900" indent="-342900">
                <a:buClr>
                  <a:schemeClr val="lt1"/>
                </a:buClr>
                <a:buSzPts val="2400"/>
                <a:buFont typeface="Arial" panose="020B0604020202020204" pitchFamily="34" charset="0"/>
                <a:buChar char="•"/>
              </a:pPr>
              <a:r>
                <a:rPr lang="en-US" sz="2000" b="1" dirty="0">
                  <a:solidFill>
                    <a:schemeClr val="bg1"/>
                  </a:solidFill>
                  <a:latin typeface="+mn-lt"/>
                </a:rPr>
                <a:t>Enhance Home Grade and Condition: </a:t>
              </a:r>
              <a:r>
                <a:rPr lang="en-US" sz="2000" dirty="0">
                  <a:solidFill>
                    <a:schemeClr val="bg1"/>
                  </a:solidFill>
                  <a:latin typeface="+mn-lt"/>
                </a:rPr>
                <a:t>Focus on improving the grade and condition of the home by upgrading materials, fixtures, and finishes. Regular maintenance and timely upgrades can prevent the home from deteriorating and ensure it remains attractive to potential buyers.</a:t>
              </a:r>
              <a:endParaRPr sz="2000" dirty="0">
                <a:latin typeface="+mn-lt"/>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Calibri"/>
                <a:cs typeface="Arial" panose="020B0604020202020204" pitchFamily="34" charset="0"/>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276" name="Google Shape;276;p25"/>
          <p:cNvGrpSpPr/>
          <p:nvPr/>
        </p:nvGrpSpPr>
        <p:grpSpPr>
          <a:xfrm>
            <a:off x="0" y="0"/>
            <a:ext cx="14630400" cy="8229600"/>
            <a:chOff x="0" y="0"/>
            <a:chExt cx="14630400" cy="8229600"/>
          </a:xfrm>
        </p:grpSpPr>
        <p:grpSp>
          <p:nvGrpSpPr>
            <p:cNvPr id="277" name="Google Shape;277;p25"/>
            <p:cNvGrpSpPr/>
            <p:nvPr/>
          </p:nvGrpSpPr>
          <p:grpSpPr>
            <a:xfrm>
              <a:off x="0" y="0"/>
              <a:ext cx="14630400" cy="8229600"/>
              <a:chOff x="0" y="0"/>
              <a:chExt cx="14630400" cy="8229600"/>
            </a:xfrm>
          </p:grpSpPr>
          <p:pic>
            <p:nvPicPr>
              <p:cNvPr id="278" name="Google Shape;278;p25"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79" name="Google Shape;279;p25"/>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5"/>
            <p:cNvSpPr txBox="1"/>
            <p:nvPr/>
          </p:nvSpPr>
          <p:spPr>
            <a:xfrm>
              <a:off x="864036" y="607886"/>
              <a:ext cx="12679685"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Arial Black"/>
                  <a:ea typeface="Arial Black"/>
                  <a:cs typeface="Arial Black"/>
                  <a:sym typeface="Arial Black"/>
                </a:rPr>
                <a:t>Recommendations </a:t>
              </a:r>
              <a:r>
                <a:rPr lang="en-US" sz="3200" dirty="0" err="1">
                  <a:solidFill>
                    <a:schemeClr val="lt1"/>
                  </a:solidFill>
                  <a:latin typeface="Arial Black"/>
                  <a:ea typeface="Arial Black"/>
                  <a:cs typeface="Arial Black"/>
                  <a:sym typeface="Arial Black"/>
                </a:rPr>
                <a:t>cont</a:t>
              </a:r>
              <a:r>
                <a:rPr lang="en-US" sz="3200" dirty="0">
                  <a:solidFill>
                    <a:schemeClr val="lt1"/>
                  </a:solidFill>
                  <a:latin typeface="Arial Black"/>
                  <a:ea typeface="Arial Black"/>
                  <a:cs typeface="Arial Black"/>
                  <a:sym typeface="Arial Black"/>
                </a:rPr>
                <a:t>’</a:t>
              </a:r>
              <a:endParaRPr sz="1800" dirty="0">
                <a:solidFill>
                  <a:schemeClr val="lt1"/>
                </a:solidFill>
                <a:latin typeface="Arial" panose="020B0604020202020204" pitchFamily="34" charset="0"/>
                <a:ea typeface="Calibri"/>
                <a:cs typeface="Arial" panose="020B0604020202020204" pitchFamily="34" charset="0"/>
                <a:sym typeface="Calibri"/>
              </a:endParaRPr>
            </a:p>
          </p:txBody>
        </p:sp>
        <p:sp>
          <p:nvSpPr>
            <p:cNvPr id="281" name="Google Shape;281;p25"/>
            <p:cNvSpPr txBox="1"/>
            <p:nvPr/>
          </p:nvSpPr>
          <p:spPr>
            <a:xfrm>
              <a:off x="864037" y="1404668"/>
              <a:ext cx="13145261" cy="6555600"/>
            </a:xfrm>
            <a:prstGeom prst="rect">
              <a:avLst/>
            </a:prstGeom>
            <a:noFill/>
            <a:ln>
              <a:noFill/>
            </a:ln>
          </p:spPr>
          <p:txBody>
            <a:bodyPr spcFirstLastPara="1" wrap="square" lIns="91425" tIns="45700" rIns="91425" bIns="45700" anchor="t" anchorCtr="0">
              <a:spAutoFit/>
            </a:bodyPr>
            <a:lstStyle/>
            <a:p>
              <a:pPr lvl="0">
                <a:buClr>
                  <a:schemeClr val="lt1"/>
                </a:buClr>
                <a:buSzPts val="2400"/>
              </a:pPr>
              <a:r>
                <a:rPr lang="en-US" sz="2000" dirty="0">
                  <a:solidFill>
                    <a:schemeClr val="bg1"/>
                  </a:solidFill>
                  <a:latin typeface="+mn-lt"/>
                </a:rPr>
                <a:t>2. For Real Estate Agents</a:t>
              </a:r>
            </a:p>
            <a:p>
              <a:pPr marL="342900" indent="-342900">
                <a:buClr>
                  <a:schemeClr val="lt1"/>
                </a:buClr>
                <a:buSzPts val="2400"/>
                <a:buFont typeface="Arial" panose="020B0604020202020204" pitchFamily="34" charset="0"/>
                <a:buChar char="•"/>
              </a:pPr>
              <a:r>
                <a:rPr lang="en-US" sz="2000" b="1" dirty="0">
                  <a:solidFill>
                    <a:schemeClr val="bg1"/>
                  </a:solidFill>
                  <a:latin typeface="+mn-lt"/>
                </a:rPr>
                <a:t>Utilize Predictive Model for Pricing: </a:t>
              </a:r>
              <a:r>
                <a:rPr lang="en-US" sz="2000" dirty="0">
                  <a:solidFill>
                    <a:schemeClr val="bg1"/>
                  </a:solidFill>
                  <a:latin typeface="+mn-lt"/>
                </a:rPr>
                <a:t>Leverage the predictive model developed in this project to provide accurate and data-driven property valuations. This can help in setting competitive listing prices and in negotiations with buyers and sellers.</a:t>
              </a:r>
            </a:p>
            <a:p>
              <a:pPr marL="342900" indent="-342900">
                <a:buClr>
                  <a:schemeClr val="lt1"/>
                </a:buClr>
                <a:buSzPts val="2400"/>
                <a:buFont typeface="Arial" panose="020B0604020202020204" pitchFamily="34" charset="0"/>
                <a:buChar char="•"/>
              </a:pPr>
              <a:r>
                <a:rPr lang="en-US" sz="2000" b="1" dirty="0">
                  <a:solidFill>
                    <a:schemeClr val="bg1"/>
                  </a:solidFill>
                  <a:latin typeface="+mn-lt"/>
                </a:rPr>
                <a:t>Advise Clients on Strategic Renovations: </a:t>
              </a:r>
              <a:r>
                <a:rPr lang="en-US" sz="2000" dirty="0">
                  <a:solidFill>
                    <a:schemeClr val="bg1"/>
                  </a:solidFill>
                  <a:latin typeface="+mn-lt"/>
                </a:rPr>
                <a:t>Use the insights from this project to advise clients on which renovations are likely to yield the highest returns. Guide them on cost-effective upgrades that can significantly enhance property value.</a:t>
              </a:r>
            </a:p>
            <a:p>
              <a:pPr marL="342900" indent="-342900">
                <a:buClr>
                  <a:schemeClr val="lt1"/>
                </a:buClr>
                <a:buSzPts val="2400"/>
                <a:buFont typeface="Arial" panose="020B0604020202020204" pitchFamily="34" charset="0"/>
                <a:buChar char="•"/>
              </a:pPr>
              <a:r>
                <a:rPr lang="en-US" sz="2000" b="1" dirty="0">
                  <a:solidFill>
                    <a:schemeClr val="bg1"/>
                  </a:solidFill>
                  <a:latin typeface="+mn-lt"/>
                </a:rPr>
                <a:t>Highlight Renovated Properties: </a:t>
              </a:r>
              <a:r>
                <a:rPr lang="en-US" sz="2000" dirty="0">
                  <a:solidFill>
                    <a:schemeClr val="bg1"/>
                  </a:solidFill>
                  <a:latin typeface="+mn-lt"/>
                </a:rPr>
                <a:t>When marketing homes, emphasize the benefits of recent renovations. Highlighting the positive impact of renovations on home value can attract more potential buyers and justify higher asking prices.</a:t>
              </a:r>
            </a:p>
            <a:p>
              <a:pPr>
                <a:buClr>
                  <a:schemeClr val="lt1"/>
                </a:buClr>
                <a:buSzPts val="2400"/>
              </a:pPr>
              <a:endParaRPr lang="en-US" sz="2000" dirty="0">
                <a:solidFill>
                  <a:schemeClr val="bg1"/>
                </a:solidFill>
                <a:latin typeface="+mn-lt"/>
                <a:ea typeface="Calibri"/>
                <a:cs typeface="Arial" panose="020B0604020202020204" pitchFamily="34" charset="0"/>
                <a:sym typeface="Calibri"/>
              </a:endParaRPr>
            </a:p>
            <a:p>
              <a:pPr lvl="0">
                <a:buClr>
                  <a:schemeClr val="lt1"/>
                </a:buClr>
                <a:buSzPts val="2400"/>
              </a:pPr>
              <a:r>
                <a:rPr lang="en-US" sz="2000" dirty="0">
                  <a:solidFill>
                    <a:schemeClr val="bg1"/>
                  </a:solidFill>
                  <a:latin typeface="+mn-lt"/>
                </a:rPr>
                <a:t>3. For Urban Developers</a:t>
              </a:r>
            </a:p>
            <a:p>
              <a:pPr marL="342900" indent="-342900">
                <a:buClr>
                  <a:schemeClr val="lt1"/>
                </a:buClr>
                <a:buSzPts val="2400"/>
                <a:buFont typeface="Arial" panose="020B0604020202020204" pitchFamily="34" charset="0"/>
                <a:buChar char="•"/>
              </a:pPr>
              <a:r>
                <a:rPr lang="en-US" sz="2000" b="1" dirty="0">
                  <a:solidFill>
                    <a:schemeClr val="bg1"/>
                  </a:solidFill>
                  <a:latin typeface="+mn-lt"/>
                </a:rPr>
                <a:t>Focus on High-Value Features: </a:t>
              </a:r>
              <a:r>
                <a:rPr lang="en-US" sz="2000" dirty="0">
                  <a:solidFill>
                    <a:schemeClr val="bg1"/>
                  </a:solidFill>
                  <a:latin typeface="+mn-lt"/>
                </a:rPr>
                <a:t>When planning new developments or refurbishing existing properties, prioritize features that have been shown to significantly impact home value, such as higher square footage, multiple bathrooms, and high-grade materials.</a:t>
              </a:r>
            </a:p>
            <a:p>
              <a:pPr marL="342900" indent="-342900">
                <a:buClr>
                  <a:schemeClr val="lt1"/>
                </a:buClr>
                <a:buSzPts val="2400"/>
                <a:buFont typeface="Arial" panose="020B0604020202020204" pitchFamily="34" charset="0"/>
                <a:buChar char="•"/>
              </a:pPr>
              <a:r>
                <a:rPr lang="en-US" sz="2000" b="1" dirty="0">
                  <a:solidFill>
                    <a:schemeClr val="bg1"/>
                  </a:solidFill>
                  <a:latin typeface="+mn-lt"/>
                </a:rPr>
                <a:t>Waterfront Properties: </a:t>
              </a:r>
              <a:r>
                <a:rPr lang="en-US" sz="2000" dirty="0">
                  <a:solidFill>
                    <a:schemeClr val="bg1"/>
                  </a:solidFill>
                  <a:latin typeface="+mn-lt"/>
                </a:rPr>
                <a:t>Given the premium associated with waterfront properties, developers should consider opportunities to develop or enhance properties with waterfront access. Ensure these properties are marketed effectively to highlight their unique selling points.</a:t>
              </a:r>
            </a:p>
            <a:p>
              <a:pPr marL="342900" indent="-342900">
                <a:buClr>
                  <a:schemeClr val="lt1"/>
                </a:buClr>
                <a:buSzPts val="2400"/>
                <a:buFont typeface="Arial" panose="020B0604020202020204" pitchFamily="34" charset="0"/>
                <a:buChar char="•"/>
              </a:pPr>
              <a:r>
                <a:rPr lang="en-US" sz="2000" b="1" dirty="0">
                  <a:solidFill>
                    <a:schemeClr val="bg1"/>
                  </a:solidFill>
                  <a:latin typeface="+mn-lt"/>
                </a:rPr>
                <a:t>Incorporate Modern, High-Quality Design: </a:t>
              </a:r>
              <a:r>
                <a:rPr lang="en-US" sz="2000" dirty="0">
                  <a:solidFill>
                    <a:schemeClr val="bg1"/>
                  </a:solidFill>
                  <a:latin typeface="+mn-lt"/>
                </a:rPr>
                <a:t>Ensure that new developments meet high standards of design and construction. Modern, well-designed homes with high-quality finishes are more attractive to buyers and can command higher prices.</a:t>
              </a:r>
              <a:endParaRPr lang="en-US" sz="2000" dirty="0">
                <a:solidFill>
                  <a:schemeClr val="dk1"/>
                </a:solidFill>
                <a:latin typeface="+mn-lt"/>
                <a:ea typeface="Calibri"/>
                <a:cs typeface="Arial" panose="020B0604020202020204" pitchFamily="34" charset="0"/>
                <a:sym typeface="Calibri"/>
              </a:endParaRPr>
            </a:p>
          </p:txBody>
        </p:sp>
      </p:grpSp>
    </p:spTree>
    <p:extLst>
      <p:ext uri="{BB962C8B-B14F-4D97-AF65-F5344CB8AC3E}">
        <p14:creationId xmlns:p14="http://schemas.microsoft.com/office/powerpoint/2010/main" val="499262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0"/>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335" name="Google Shape;335;p30"/>
          <p:cNvGrpSpPr/>
          <p:nvPr/>
        </p:nvGrpSpPr>
        <p:grpSpPr>
          <a:xfrm>
            <a:off x="0" y="0"/>
            <a:ext cx="14630400" cy="8229600"/>
            <a:chOff x="0" y="0"/>
            <a:chExt cx="14630400" cy="8229600"/>
          </a:xfrm>
        </p:grpSpPr>
        <p:grpSp>
          <p:nvGrpSpPr>
            <p:cNvPr id="336" name="Google Shape;336;p30"/>
            <p:cNvGrpSpPr/>
            <p:nvPr/>
          </p:nvGrpSpPr>
          <p:grpSpPr>
            <a:xfrm>
              <a:off x="0" y="0"/>
              <a:ext cx="14630400" cy="8229600"/>
              <a:chOff x="0" y="0"/>
              <a:chExt cx="14630400" cy="8229600"/>
            </a:xfrm>
          </p:grpSpPr>
          <p:pic>
            <p:nvPicPr>
              <p:cNvPr id="337" name="Google Shape;337;p30"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338" name="Google Shape;338;p30"/>
              <p:cNvSpPr/>
              <p:nvPr/>
            </p:nvSpPr>
            <p:spPr>
              <a:xfrm>
                <a:off x="203197" y="211666"/>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9" name="Google Shape;339;p30"/>
            <p:cNvSpPr txBox="1"/>
            <p:nvPr/>
          </p:nvSpPr>
          <p:spPr>
            <a:xfrm>
              <a:off x="4507579" y="2805708"/>
              <a:ext cx="5615239"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dirty="0">
                  <a:solidFill>
                    <a:schemeClr val="lt1"/>
                  </a:solidFill>
                  <a:latin typeface="Arial Black"/>
                  <a:ea typeface="Arial Black"/>
                  <a:cs typeface="Arial Black"/>
                  <a:sym typeface="Arial Black"/>
                </a:rPr>
                <a:t>THANK YOU!</a:t>
              </a:r>
              <a:endParaRPr sz="1800" dirty="0">
                <a:solidFill>
                  <a:schemeClr val="lt1"/>
                </a:solidFill>
                <a:latin typeface="Arial" panose="020B0604020202020204" pitchFamily="34" charset="0"/>
                <a:ea typeface="Calibri"/>
                <a:cs typeface="Arial" panose="020B0604020202020204" pitchFamily="34" charset="0"/>
                <a:sym typeface="Calibri"/>
              </a:endParaRPr>
            </a:p>
          </p:txBody>
        </p:sp>
        <p:sp>
          <p:nvSpPr>
            <p:cNvPr id="340" name="Google Shape;340;p30"/>
            <p:cNvSpPr txBox="1"/>
            <p:nvPr/>
          </p:nvSpPr>
          <p:spPr>
            <a:xfrm>
              <a:off x="1669773" y="4114800"/>
              <a:ext cx="11290852" cy="160043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dirty="0">
                  <a:solidFill>
                    <a:schemeClr val="lt1"/>
                  </a:solidFill>
                  <a:latin typeface="+mn-lt"/>
                  <a:ea typeface="Arial Rounded"/>
                  <a:cs typeface="Arial" panose="020B0604020202020204" pitchFamily="34" charset="0"/>
                  <a:sym typeface="Arial Rounded"/>
                </a:rPr>
                <a:t>PHASE 2 PROJECT – GROUP 14</a:t>
              </a:r>
              <a:endParaRPr dirty="0">
                <a:latin typeface="+mn-lt"/>
              </a:endParaRPr>
            </a:p>
            <a:p>
              <a:pPr marL="0" marR="0" lvl="0" indent="0" algn="ctr" rtl="0">
                <a:spcBef>
                  <a:spcPts val="0"/>
                </a:spcBef>
                <a:spcAft>
                  <a:spcPts val="0"/>
                </a:spcAft>
                <a:buNone/>
              </a:pPr>
              <a:r>
                <a:rPr lang="en-US" sz="4000" b="1" dirty="0">
                  <a:solidFill>
                    <a:schemeClr val="lt1"/>
                  </a:solidFill>
                  <a:latin typeface="+mn-lt"/>
                  <a:ea typeface="Arial Rounded"/>
                  <a:cs typeface="Arial" panose="020B0604020202020204" pitchFamily="34" charset="0"/>
                  <a:sym typeface="Arial Rounded"/>
                </a:rPr>
                <a:t>JULY 19, 2024</a:t>
              </a:r>
              <a:endParaRPr dirty="0">
                <a:latin typeface="+mn-lt"/>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Calibri"/>
                <a:cs typeface="Arial" panose="020B0604020202020204" pitchFamily="34" charset="0"/>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grpSp>
        <p:nvGrpSpPr>
          <p:cNvPr id="35" name="Google Shape;35;p5"/>
          <p:cNvGrpSpPr/>
          <p:nvPr/>
        </p:nvGrpSpPr>
        <p:grpSpPr>
          <a:xfrm>
            <a:off x="0" y="0"/>
            <a:ext cx="14630400" cy="8229600"/>
            <a:chOff x="0" y="0"/>
            <a:chExt cx="14630400" cy="8229600"/>
          </a:xfrm>
        </p:grpSpPr>
        <p:pic>
          <p:nvPicPr>
            <p:cNvPr id="36" name="Google Shape;36;p5"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37" name="Google Shape;37;p5"/>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39" name="Google Shape;39;p5"/>
          <p:cNvGrpSpPr/>
          <p:nvPr/>
        </p:nvGrpSpPr>
        <p:grpSpPr>
          <a:xfrm>
            <a:off x="1431234" y="926788"/>
            <a:ext cx="11940209" cy="3738694"/>
            <a:chOff x="1431234" y="926788"/>
            <a:chExt cx="11940209" cy="3738694"/>
          </a:xfrm>
        </p:grpSpPr>
        <p:sp>
          <p:nvSpPr>
            <p:cNvPr id="40" name="Google Shape;40;p5"/>
            <p:cNvSpPr txBox="1"/>
            <p:nvPr/>
          </p:nvSpPr>
          <p:spPr>
            <a:xfrm>
              <a:off x="4829750" y="926788"/>
              <a:ext cx="4645554"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Arial Black"/>
                  <a:ea typeface="Arial Black"/>
                  <a:cs typeface="Arial Black"/>
                  <a:sym typeface="Arial Black"/>
                </a:rPr>
                <a:t>Executive Summary</a:t>
              </a:r>
              <a:endParaRPr sz="3200" dirty="0">
                <a:solidFill>
                  <a:schemeClr val="lt1"/>
                </a:solidFill>
                <a:latin typeface="Arial" panose="020B0604020202020204" pitchFamily="34" charset="0"/>
                <a:ea typeface="Calibri"/>
                <a:cs typeface="Arial" panose="020B0604020202020204" pitchFamily="34" charset="0"/>
                <a:sym typeface="Calibri"/>
              </a:endParaRPr>
            </a:p>
          </p:txBody>
        </p:sp>
        <p:sp>
          <p:nvSpPr>
            <p:cNvPr id="41" name="Google Shape;41;p5"/>
            <p:cNvSpPr txBox="1"/>
            <p:nvPr/>
          </p:nvSpPr>
          <p:spPr>
            <a:xfrm>
              <a:off x="1431234" y="1987826"/>
              <a:ext cx="11940209"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lt1"/>
                  </a:solidFill>
                  <a:latin typeface="Arial" panose="020B0604020202020204" pitchFamily="34" charset="0"/>
                  <a:ea typeface="Arial Rounded"/>
                  <a:cs typeface="Arial" panose="020B0604020202020204" pitchFamily="34" charset="0"/>
                  <a:sym typeface="Arial Rounded"/>
                </a:rPr>
                <a:t>Overall, this project provided valuable insights into home valuation and the impact of renovations. By leveraging data on homes in King County, we developed a reliable predictive model and quantified the benefits of renovations, supporting homeowners and stakeholders in making informed decisions in the real estate market. This model can serve as a useful tool for real estate agencies, homeowners, and urban developers, guiding strategic investments and enhancing property values.</a:t>
              </a:r>
              <a:endParaRPr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6"/>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48" name="Google Shape;48;p6"/>
          <p:cNvGrpSpPr/>
          <p:nvPr/>
        </p:nvGrpSpPr>
        <p:grpSpPr>
          <a:xfrm>
            <a:off x="0" y="0"/>
            <a:ext cx="14630400" cy="8229600"/>
            <a:chOff x="0" y="0"/>
            <a:chExt cx="14630400" cy="8229600"/>
          </a:xfrm>
        </p:grpSpPr>
        <p:grpSp>
          <p:nvGrpSpPr>
            <p:cNvPr id="49" name="Google Shape;49;p6"/>
            <p:cNvGrpSpPr/>
            <p:nvPr/>
          </p:nvGrpSpPr>
          <p:grpSpPr>
            <a:xfrm>
              <a:off x="0" y="0"/>
              <a:ext cx="14630400" cy="8229600"/>
              <a:chOff x="0" y="0"/>
              <a:chExt cx="14630400" cy="8229600"/>
            </a:xfrm>
          </p:grpSpPr>
          <p:pic>
            <p:nvPicPr>
              <p:cNvPr id="50" name="Google Shape;50;p6"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51" name="Google Shape;51;p6"/>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6"/>
            <p:cNvGrpSpPr/>
            <p:nvPr/>
          </p:nvGrpSpPr>
          <p:grpSpPr>
            <a:xfrm>
              <a:off x="1828800" y="781878"/>
              <a:ext cx="11410122" cy="4304648"/>
              <a:chOff x="1828800" y="781878"/>
              <a:chExt cx="11410122" cy="4304648"/>
            </a:xfrm>
          </p:grpSpPr>
          <p:sp>
            <p:nvSpPr>
              <p:cNvPr id="53" name="Google Shape;53;p6"/>
              <p:cNvSpPr txBox="1"/>
              <p:nvPr/>
            </p:nvSpPr>
            <p:spPr>
              <a:xfrm>
                <a:off x="5823663" y="781878"/>
                <a:ext cx="242514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lt1"/>
                    </a:solidFill>
                    <a:latin typeface="Arial Black"/>
                    <a:ea typeface="Arial Black"/>
                    <a:cs typeface="Arial Black"/>
                    <a:sym typeface="Arial Black"/>
                  </a:rPr>
                  <a:t>Outline</a:t>
                </a:r>
                <a:endParaRPr sz="1800" dirty="0">
                  <a:solidFill>
                    <a:schemeClr val="lt1"/>
                  </a:solidFill>
                  <a:latin typeface="Arial" panose="020B0604020202020204" pitchFamily="34" charset="0"/>
                  <a:ea typeface="Calibri"/>
                  <a:cs typeface="Arial" panose="020B0604020202020204" pitchFamily="34" charset="0"/>
                  <a:sym typeface="Calibri"/>
                </a:endParaRPr>
              </a:p>
            </p:txBody>
          </p:sp>
          <p:sp>
            <p:nvSpPr>
              <p:cNvPr id="54" name="Google Shape;54;p6"/>
              <p:cNvSpPr txBox="1"/>
              <p:nvPr/>
            </p:nvSpPr>
            <p:spPr>
              <a:xfrm>
                <a:off x="1828800" y="1762539"/>
                <a:ext cx="11410122" cy="3323987"/>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3200"/>
                  <a:buFont typeface="Arial"/>
                  <a:buChar char="•"/>
                </a:pPr>
                <a:r>
                  <a:rPr lang="en-US" sz="3200" b="1" dirty="0">
                    <a:solidFill>
                      <a:schemeClr val="lt1"/>
                    </a:solidFill>
                    <a:latin typeface="+mn-lt"/>
                    <a:ea typeface="Arial Rounded"/>
                    <a:cs typeface="Arial" panose="020B0604020202020204" pitchFamily="34" charset="0"/>
                    <a:sym typeface="Arial Rounded"/>
                  </a:rPr>
                  <a:t>Business problem</a:t>
                </a:r>
                <a:endParaRPr dirty="0">
                  <a:latin typeface="+mn-lt"/>
                </a:endParaRPr>
              </a:p>
              <a:p>
                <a:pPr marL="285750" marR="0" lvl="0" indent="-285750" algn="l" rtl="0">
                  <a:spcBef>
                    <a:spcPts val="0"/>
                  </a:spcBef>
                  <a:spcAft>
                    <a:spcPts val="0"/>
                  </a:spcAft>
                  <a:buClr>
                    <a:schemeClr val="lt1"/>
                  </a:buClr>
                  <a:buSzPts val="3200"/>
                  <a:buFont typeface="Arial"/>
                  <a:buChar char="•"/>
                </a:pPr>
                <a:r>
                  <a:rPr lang="en-US" sz="3200" b="1" dirty="0">
                    <a:solidFill>
                      <a:schemeClr val="lt1"/>
                    </a:solidFill>
                    <a:latin typeface="+mn-lt"/>
                    <a:ea typeface="Arial Rounded"/>
                    <a:cs typeface="Arial" panose="020B0604020202020204" pitchFamily="34" charset="0"/>
                    <a:sym typeface="Arial Rounded"/>
                  </a:rPr>
                  <a:t>Objectives</a:t>
                </a:r>
                <a:endParaRPr dirty="0">
                  <a:latin typeface="+mn-lt"/>
                </a:endParaRPr>
              </a:p>
              <a:p>
                <a:pPr marL="285750" marR="0" lvl="0" indent="-285750" algn="l" rtl="0">
                  <a:spcBef>
                    <a:spcPts val="0"/>
                  </a:spcBef>
                  <a:spcAft>
                    <a:spcPts val="0"/>
                  </a:spcAft>
                  <a:buClr>
                    <a:schemeClr val="lt1"/>
                  </a:buClr>
                  <a:buSzPts val="3200"/>
                  <a:buFont typeface="Arial"/>
                  <a:buChar char="•"/>
                </a:pPr>
                <a:r>
                  <a:rPr lang="en-US" sz="3200" b="1" dirty="0">
                    <a:solidFill>
                      <a:schemeClr val="lt1"/>
                    </a:solidFill>
                    <a:latin typeface="+mn-lt"/>
                    <a:ea typeface="Arial Rounded"/>
                    <a:cs typeface="Arial" panose="020B0604020202020204" pitchFamily="34" charset="0"/>
                    <a:sym typeface="Arial Rounded"/>
                  </a:rPr>
                  <a:t>Analysis</a:t>
                </a:r>
                <a:endParaRPr dirty="0">
                  <a:latin typeface="+mn-lt"/>
                </a:endParaRPr>
              </a:p>
              <a:p>
                <a:pPr marL="285750" marR="0" lvl="0" indent="-285750" algn="l" rtl="0">
                  <a:spcBef>
                    <a:spcPts val="0"/>
                  </a:spcBef>
                  <a:spcAft>
                    <a:spcPts val="0"/>
                  </a:spcAft>
                  <a:buClr>
                    <a:schemeClr val="lt1"/>
                  </a:buClr>
                  <a:buSzPts val="3200"/>
                  <a:buFont typeface="Arial"/>
                  <a:buChar char="•"/>
                </a:pPr>
                <a:r>
                  <a:rPr lang="en-US" sz="3200" b="1" dirty="0">
                    <a:solidFill>
                      <a:schemeClr val="lt1"/>
                    </a:solidFill>
                    <a:latin typeface="+mn-lt"/>
                    <a:ea typeface="Arial Rounded"/>
                    <a:cs typeface="Arial" panose="020B0604020202020204" pitchFamily="34" charset="0"/>
                    <a:sym typeface="Arial Rounded"/>
                  </a:rPr>
                  <a:t>Results</a:t>
                </a:r>
                <a:endParaRPr dirty="0">
                  <a:latin typeface="+mn-lt"/>
                </a:endParaRPr>
              </a:p>
              <a:p>
                <a:pPr marL="285750" marR="0" lvl="0" indent="-285750" algn="l" rtl="0">
                  <a:spcBef>
                    <a:spcPts val="0"/>
                  </a:spcBef>
                  <a:spcAft>
                    <a:spcPts val="0"/>
                  </a:spcAft>
                  <a:buClr>
                    <a:schemeClr val="lt1"/>
                  </a:buClr>
                  <a:buSzPts val="3200"/>
                  <a:buFont typeface="Arial"/>
                  <a:buChar char="•"/>
                </a:pPr>
                <a:r>
                  <a:rPr lang="en-US" sz="3200" b="1" dirty="0">
                    <a:solidFill>
                      <a:schemeClr val="lt1"/>
                    </a:solidFill>
                    <a:latin typeface="+mn-lt"/>
                    <a:ea typeface="Arial Rounded"/>
                    <a:cs typeface="Arial" panose="020B0604020202020204" pitchFamily="34" charset="0"/>
                    <a:sym typeface="Arial Rounded"/>
                  </a:rPr>
                  <a:t>Conclusion</a:t>
                </a:r>
                <a:endParaRPr dirty="0">
                  <a:latin typeface="+mn-lt"/>
                </a:endParaRPr>
              </a:p>
              <a:p>
                <a:pPr marL="285750" marR="0" lvl="0" indent="-285750" algn="l" rtl="0">
                  <a:spcBef>
                    <a:spcPts val="0"/>
                  </a:spcBef>
                  <a:spcAft>
                    <a:spcPts val="0"/>
                  </a:spcAft>
                  <a:buClr>
                    <a:schemeClr val="lt1"/>
                  </a:buClr>
                  <a:buSzPts val="3200"/>
                  <a:buFont typeface="Arial"/>
                  <a:buChar char="•"/>
                </a:pPr>
                <a:r>
                  <a:rPr lang="en-US" sz="3200" b="1" dirty="0">
                    <a:solidFill>
                      <a:schemeClr val="lt1"/>
                    </a:solidFill>
                    <a:latin typeface="+mn-lt"/>
                    <a:ea typeface="Arial Rounded"/>
                    <a:cs typeface="Arial" panose="020B0604020202020204" pitchFamily="34" charset="0"/>
                    <a:sym typeface="Arial Rounded"/>
                  </a:rPr>
                  <a:t>Recommendations</a:t>
                </a:r>
                <a:endParaRPr dirty="0">
                  <a:latin typeface="+mn-lt"/>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Calibri"/>
                  <a:cs typeface="Arial" panose="020B0604020202020204" pitchFamily="34" charset="0"/>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7"/>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61" name="Google Shape;61;p7"/>
          <p:cNvGrpSpPr/>
          <p:nvPr/>
        </p:nvGrpSpPr>
        <p:grpSpPr>
          <a:xfrm>
            <a:off x="0" y="0"/>
            <a:ext cx="14630400" cy="8229600"/>
            <a:chOff x="0" y="0"/>
            <a:chExt cx="14630400" cy="8229600"/>
          </a:xfrm>
        </p:grpSpPr>
        <p:grpSp>
          <p:nvGrpSpPr>
            <p:cNvPr id="62" name="Google Shape;62;p7"/>
            <p:cNvGrpSpPr/>
            <p:nvPr/>
          </p:nvGrpSpPr>
          <p:grpSpPr>
            <a:xfrm>
              <a:off x="0" y="0"/>
              <a:ext cx="14630400" cy="8229600"/>
              <a:chOff x="0" y="0"/>
              <a:chExt cx="14630400" cy="8229600"/>
            </a:xfrm>
          </p:grpSpPr>
          <p:pic>
            <p:nvPicPr>
              <p:cNvPr id="63" name="Google Shape;63;p7"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64" name="Google Shape;64;p7"/>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7"/>
            <p:cNvGrpSpPr/>
            <p:nvPr/>
          </p:nvGrpSpPr>
          <p:grpSpPr>
            <a:xfrm>
              <a:off x="1708030" y="765219"/>
              <a:ext cx="11990717" cy="3275732"/>
              <a:chOff x="1708030" y="765219"/>
              <a:chExt cx="11990717" cy="3275732"/>
            </a:xfrm>
          </p:grpSpPr>
          <p:sp>
            <p:nvSpPr>
              <p:cNvPr id="66" name="Google Shape;66;p7"/>
              <p:cNvSpPr txBox="1"/>
              <p:nvPr/>
            </p:nvSpPr>
            <p:spPr>
              <a:xfrm>
                <a:off x="1708030" y="765219"/>
                <a:ext cx="1199071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lt1"/>
                    </a:solidFill>
                    <a:latin typeface="Arial Black"/>
                    <a:ea typeface="Arial Black"/>
                    <a:cs typeface="Arial Black"/>
                    <a:sym typeface="Arial Black"/>
                  </a:rPr>
                  <a:t>Business Problem</a:t>
                </a:r>
                <a:endParaRPr sz="3200" dirty="0">
                  <a:solidFill>
                    <a:schemeClr val="lt1"/>
                  </a:solidFill>
                  <a:latin typeface="Arial" panose="020B0604020202020204" pitchFamily="34" charset="0"/>
                  <a:ea typeface="Calibri"/>
                  <a:cs typeface="Arial" panose="020B0604020202020204" pitchFamily="34" charset="0"/>
                  <a:sym typeface="Calibri"/>
                </a:endParaRPr>
              </a:p>
            </p:txBody>
          </p:sp>
          <p:sp>
            <p:nvSpPr>
              <p:cNvPr id="67" name="Google Shape;67;p7"/>
              <p:cNvSpPr txBox="1"/>
              <p:nvPr/>
            </p:nvSpPr>
            <p:spPr>
              <a:xfrm>
                <a:off x="1921565" y="1948070"/>
                <a:ext cx="11423374" cy="20928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lt1"/>
                    </a:solidFill>
                    <a:latin typeface="+mn-lt"/>
                    <a:ea typeface="Arial Rounded"/>
                    <a:cs typeface="Arial" panose="020B0604020202020204" pitchFamily="34" charset="0"/>
                    <a:sym typeface="Arial Rounded"/>
                  </a:rPr>
                  <a:t>This project addresses the problem of developing a reliable and accurate predictive model for house prices using linear regression, incorporating a comprehensive set of independent variables to improve prediction accuracy.</a:t>
                </a:r>
                <a:endParaRPr dirty="0">
                  <a:latin typeface="+mn-lt"/>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Calibri"/>
                  <a:cs typeface="Arial" panose="020B0604020202020204" pitchFamily="34" charset="0"/>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8"/>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74" name="Google Shape;74;p8"/>
          <p:cNvGrpSpPr/>
          <p:nvPr/>
        </p:nvGrpSpPr>
        <p:grpSpPr>
          <a:xfrm>
            <a:off x="0" y="0"/>
            <a:ext cx="14630400" cy="8229600"/>
            <a:chOff x="0" y="0"/>
            <a:chExt cx="14630400" cy="8229600"/>
          </a:xfrm>
        </p:grpSpPr>
        <p:grpSp>
          <p:nvGrpSpPr>
            <p:cNvPr id="75" name="Google Shape;75;p8"/>
            <p:cNvGrpSpPr/>
            <p:nvPr/>
          </p:nvGrpSpPr>
          <p:grpSpPr>
            <a:xfrm>
              <a:off x="0" y="0"/>
              <a:ext cx="14630400" cy="8229600"/>
              <a:chOff x="0" y="0"/>
              <a:chExt cx="14630400" cy="8229600"/>
            </a:xfrm>
          </p:grpSpPr>
          <p:pic>
            <p:nvPicPr>
              <p:cNvPr id="76" name="Google Shape;76;p8"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77" name="Google Shape;77;p8"/>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78;p8"/>
            <p:cNvGrpSpPr/>
            <p:nvPr/>
          </p:nvGrpSpPr>
          <p:grpSpPr>
            <a:xfrm>
              <a:off x="864037" y="795130"/>
              <a:ext cx="12573667" cy="5729399"/>
              <a:chOff x="864037" y="795130"/>
              <a:chExt cx="12573667" cy="5729399"/>
            </a:xfrm>
          </p:grpSpPr>
          <p:sp>
            <p:nvSpPr>
              <p:cNvPr id="79" name="Google Shape;79;p8"/>
              <p:cNvSpPr txBox="1"/>
              <p:nvPr/>
            </p:nvSpPr>
            <p:spPr>
              <a:xfrm>
                <a:off x="5721591" y="795130"/>
                <a:ext cx="315335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lt1"/>
                    </a:solidFill>
                    <a:latin typeface="Arial Black"/>
                    <a:ea typeface="Arial Black"/>
                    <a:cs typeface="Arial Black"/>
                    <a:sym typeface="Arial Black"/>
                  </a:rPr>
                  <a:t>Objectives</a:t>
                </a:r>
                <a:endParaRPr sz="1800" dirty="0">
                  <a:solidFill>
                    <a:schemeClr val="lt1"/>
                  </a:solidFill>
                  <a:latin typeface="Arial" panose="020B0604020202020204" pitchFamily="34" charset="0"/>
                  <a:ea typeface="Calibri"/>
                  <a:cs typeface="Arial" panose="020B0604020202020204" pitchFamily="34" charset="0"/>
                  <a:sym typeface="Calibri"/>
                </a:endParaRPr>
              </a:p>
            </p:txBody>
          </p:sp>
          <p:sp>
            <p:nvSpPr>
              <p:cNvPr id="80" name="Google Shape;80;p8"/>
              <p:cNvSpPr txBox="1"/>
              <p:nvPr/>
            </p:nvSpPr>
            <p:spPr>
              <a:xfrm>
                <a:off x="864037" y="1815548"/>
                <a:ext cx="12573667" cy="47089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lt1"/>
                    </a:solidFill>
                    <a:latin typeface="+mn-lt"/>
                    <a:ea typeface="Arial Rounded"/>
                    <a:cs typeface="Arial" panose="020B0604020202020204" pitchFamily="34" charset="0"/>
                    <a:sym typeface="Arial Rounded"/>
                  </a:rPr>
                  <a:t>1. Develop a model that accurately predicts the value of a house based on its features.</a:t>
                </a:r>
                <a:endParaRPr dirty="0">
                  <a:latin typeface="+mn-lt"/>
                </a:endParaRPr>
              </a:p>
              <a:p>
                <a:pPr marL="742950" marR="0" lvl="1" indent="-285750" algn="l" rtl="0">
                  <a:spcBef>
                    <a:spcPts val="0"/>
                  </a:spcBef>
                  <a:spcAft>
                    <a:spcPts val="0"/>
                  </a:spcAft>
                  <a:buClr>
                    <a:schemeClr val="lt1"/>
                  </a:buClr>
                  <a:buSzPts val="2000"/>
                  <a:buFont typeface="Arial"/>
                  <a:buChar char="•"/>
                </a:pPr>
                <a:r>
                  <a:rPr lang="en-US" sz="2000" b="0" i="0" u="none" strike="noStrike" cap="none" dirty="0">
                    <a:solidFill>
                      <a:schemeClr val="lt1"/>
                    </a:solidFill>
                    <a:latin typeface="+mn-lt"/>
                    <a:ea typeface="Arial"/>
                    <a:cs typeface="Arial"/>
                    <a:sym typeface="Arial"/>
                  </a:rPr>
                  <a:t>Investigate the most important features in homes to create an accurate model for estimating home value.</a:t>
                </a:r>
                <a:endParaRPr dirty="0">
                  <a:latin typeface="+mn-lt"/>
                </a:endParaRPr>
              </a:p>
              <a:p>
                <a:pPr marL="0" marR="0" lvl="0" indent="0" algn="l" rtl="0">
                  <a:spcBef>
                    <a:spcPts val="0"/>
                  </a:spcBef>
                  <a:spcAft>
                    <a:spcPts val="0"/>
                  </a:spcAft>
                  <a:buNone/>
                </a:pPr>
                <a:r>
                  <a:rPr lang="en-US" sz="2000" b="1" dirty="0">
                    <a:solidFill>
                      <a:schemeClr val="lt1"/>
                    </a:solidFill>
                    <a:latin typeface="+mn-lt"/>
                    <a:ea typeface="Arial Rounded"/>
                    <a:cs typeface="Arial" panose="020B0604020202020204" pitchFamily="34" charset="0"/>
                    <a:sym typeface="Arial Rounded"/>
                  </a:rPr>
                  <a:t>2. Explore and quantify the relationship between renovations and property value and refine the model based on the results.</a:t>
                </a:r>
                <a:endParaRPr dirty="0">
                  <a:latin typeface="+mn-lt"/>
                </a:endParaRPr>
              </a:p>
              <a:p>
                <a:pPr marL="742950" marR="0" lvl="1" indent="-285750" algn="l" rtl="0">
                  <a:spcBef>
                    <a:spcPts val="0"/>
                  </a:spcBef>
                  <a:spcAft>
                    <a:spcPts val="0"/>
                  </a:spcAft>
                  <a:buClr>
                    <a:schemeClr val="lt1"/>
                  </a:buClr>
                  <a:buSzPts val="2000"/>
                  <a:buFont typeface="Arial"/>
                  <a:buChar char="•"/>
                </a:pPr>
                <a:r>
                  <a:rPr lang="en-US" sz="2000" b="0" i="0" u="none" strike="noStrike" cap="none" dirty="0">
                    <a:solidFill>
                      <a:schemeClr val="lt1"/>
                    </a:solidFill>
                    <a:latin typeface="+mn-lt"/>
                    <a:ea typeface="Arial"/>
                    <a:cs typeface="Arial"/>
                    <a:sym typeface="Arial"/>
                  </a:rPr>
                  <a:t>Determine whether renovations affect home prices. If a relationship exists, quantify it and refine the model to improve accuracy.</a:t>
                </a:r>
                <a:endParaRPr dirty="0">
                  <a:latin typeface="+mn-lt"/>
                </a:endParaRPr>
              </a:p>
              <a:p>
                <a:pPr marL="0" marR="0" lvl="0" indent="0" algn="l" rtl="0">
                  <a:spcBef>
                    <a:spcPts val="0"/>
                  </a:spcBef>
                  <a:spcAft>
                    <a:spcPts val="0"/>
                  </a:spcAft>
                  <a:buNone/>
                </a:pPr>
                <a:r>
                  <a:rPr lang="en-US" sz="2000" b="1" dirty="0">
                    <a:solidFill>
                      <a:schemeClr val="lt1"/>
                    </a:solidFill>
                    <a:latin typeface="+mn-lt"/>
                    <a:ea typeface="Arial Rounded"/>
                    <a:cs typeface="Arial" panose="020B0604020202020204" pitchFamily="34" charset="0"/>
                    <a:sym typeface="Arial Rounded"/>
                  </a:rPr>
                  <a:t>3. Offer tailored recommendations to homeowners based on their property characteristics and market conditions.</a:t>
                </a:r>
                <a:endParaRPr dirty="0">
                  <a:latin typeface="+mn-lt"/>
                </a:endParaRPr>
              </a:p>
              <a:p>
                <a:pPr marL="285750" marR="0" lvl="0" indent="-285750" algn="l" rtl="0">
                  <a:spcBef>
                    <a:spcPts val="0"/>
                  </a:spcBef>
                  <a:spcAft>
                    <a:spcPts val="0"/>
                  </a:spcAft>
                  <a:buClr>
                    <a:schemeClr val="lt1"/>
                  </a:buClr>
                  <a:buSzPts val="2000"/>
                  <a:buFont typeface="Arial"/>
                  <a:buChar char="•"/>
                </a:pPr>
                <a:r>
                  <a:rPr lang="en-US" sz="2000" dirty="0">
                    <a:solidFill>
                      <a:schemeClr val="lt1"/>
                    </a:solidFill>
                    <a:latin typeface="+mn-lt"/>
                    <a:ea typeface="Arial"/>
                    <a:cs typeface="Arial"/>
                    <a:sym typeface="Arial"/>
                  </a:rPr>
                  <a:t>Provide homeowners with accurate property valuations and advise on whether renovations would be a worthwhile investment if they intend to sell.</a:t>
                </a:r>
                <a:endParaRPr dirty="0">
                  <a:latin typeface="+mn-lt"/>
                </a:endParaRPr>
              </a:p>
              <a:p>
                <a:pPr marL="0" marR="0" lvl="0" indent="0" algn="l" rtl="0">
                  <a:spcBef>
                    <a:spcPts val="0"/>
                  </a:spcBef>
                  <a:spcAft>
                    <a:spcPts val="0"/>
                  </a:spcAft>
                  <a:buNone/>
                </a:pPr>
                <a:endParaRPr sz="2000" b="1" dirty="0">
                  <a:solidFill>
                    <a:schemeClr val="lt1"/>
                  </a:solidFill>
                  <a:latin typeface="+mn-lt"/>
                  <a:ea typeface="Arial Rounded"/>
                  <a:cs typeface="Arial" panose="020B0604020202020204" pitchFamily="34" charset="0"/>
                  <a:sym typeface="Arial Rounded"/>
                </a:endParaRPr>
              </a:p>
              <a:p>
                <a:pPr marL="0" marR="0" lvl="0" indent="0" algn="l" rtl="0">
                  <a:spcBef>
                    <a:spcPts val="0"/>
                  </a:spcBef>
                  <a:spcAft>
                    <a:spcPts val="0"/>
                  </a:spcAft>
                  <a:buNone/>
                </a:pPr>
                <a:r>
                  <a:rPr lang="en-US" sz="2000" dirty="0">
                    <a:solidFill>
                      <a:schemeClr val="lt1"/>
                    </a:solidFill>
                    <a:latin typeface="+mn-lt"/>
                    <a:ea typeface="Arial"/>
                    <a:cs typeface="Arial"/>
                    <a:sym typeface="Arial"/>
                  </a:rPr>
                  <a:t>By analyzing housing data, this project will develop a predictive model to guide homeowners in making strategic renovation investments that enhance property value. This model will also support stakeholders in urban development by providing a reliable tool for estimating housing prices.</a:t>
                </a:r>
                <a:endParaRPr dirty="0">
                  <a:latin typeface="+mn-lt"/>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9"/>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87" name="Google Shape;87;p9"/>
          <p:cNvGrpSpPr/>
          <p:nvPr/>
        </p:nvGrpSpPr>
        <p:grpSpPr>
          <a:xfrm>
            <a:off x="0" y="0"/>
            <a:ext cx="14630400" cy="8229600"/>
            <a:chOff x="0" y="0"/>
            <a:chExt cx="14630400" cy="8229600"/>
          </a:xfrm>
        </p:grpSpPr>
        <p:grpSp>
          <p:nvGrpSpPr>
            <p:cNvPr id="88" name="Google Shape;88;p9"/>
            <p:cNvGrpSpPr/>
            <p:nvPr/>
          </p:nvGrpSpPr>
          <p:grpSpPr>
            <a:xfrm>
              <a:off x="0" y="0"/>
              <a:ext cx="14630400" cy="8229600"/>
              <a:chOff x="0" y="0"/>
              <a:chExt cx="14630400" cy="8229600"/>
            </a:xfrm>
          </p:grpSpPr>
          <p:pic>
            <p:nvPicPr>
              <p:cNvPr id="89" name="Google Shape;89;p9"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90" name="Google Shape;90;p9"/>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9"/>
            <p:cNvSpPr txBox="1"/>
            <p:nvPr/>
          </p:nvSpPr>
          <p:spPr>
            <a:xfrm>
              <a:off x="5075583" y="808382"/>
              <a:ext cx="5414137"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lt1"/>
                  </a:solidFill>
                  <a:latin typeface="Arial Black" panose="020B0A04020102020204" pitchFamily="34" charset="0"/>
                  <a:ea typeface="Calibri"/>
                  <a:cs typeface="Arial" panose="020B0604020202020204" pitchFamily="34" charset="0"/>
                  <a:sym typeface="Calibri"/>
                </a:rPr>
                <a:t>Data Understanding</a:t>
              </a:r>
              <a:endParaRPr sz="1800" b="1" dirty="0">
                <a:solidFill>
                  <a:schemeClr val="lt1"/>
                </a:solidFill>
                <a:latin typeface="Arial Black" panose="020B0A04020102020204" pitchFamily="34" charset="0"/>
                <a:ea typeface="Calibri"/>
                <a:cs typeface="Arial" panose="020B0604020202020204" pitchFamily="34" charset="0"/>
                <a:sym typeface="Calibri"/>
              </a:endParaRPr>
            </a:p>
          </p:txBody>
        </p:sp>
        <p:sp>
          <p:nvSpPr>
            <p:cNvPr id="92" name="Google Shape;92;p9"/>
            <p:cNvSpPr txBox="1"/>
            <p:nvPr/>
          </p:nvSpPr>
          <p:spPr>
            <a:xfrm>
              <a:off x="1895061" y="2146852"/>
              <a:ext cx="11171582"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lt1"/>
                  </a:solidFill>
                  <a:latin typeface="+mn-lt"/>
                  <a:ea typeface="Arial Black"/>
                  <a:cs typeface="Arial Black"/>
                  <a:sym typeface="Arial Black"/>
                </a:rPr>
                <a:t>The data used in this project is from Data/kc_house_data.csv – This is a csv file which mainly contains information on home features in King County. Features like number of bedrooms, bathrooms, floors, the year the houses were built, the year the houses were renovated, proximity to a waterfront, square footage of the home and their prices. It contains 21597 rows and 21 columns.</a:t>
              </a:r>
              <a:endParaRPr dirty="0">
                <a:latin typeface="+mn-lt"/>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0"/>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99" name="Google Shape;99;p10"/>
          <p:cNvGrpSpPr/>
          <p:nvPr/>
        </p:nvGrpSpPr>
        <p:grpSpPr>
          <a:xfrm>
            <a:off x="0" y="0"/>
            <a:ext cx="14630400" cy="8229600"/>
            <a:chOff x="0" y="0"/>
            <a:chExt cx="14630400" cy="8229600"/>
          </a:xfrm>
        </p:grpSpPr>
        <p:grpSp>
          <p:nvGrpSpPr>
            <p:cNvPr id="100" name="Google Shape;100;p10"/>
            <p:cNvGrpSpPr/>
            <p:nvPr/>
          </p:nvGrpSpPr>
          <p:grpSpPr>
            <a:xfrm>
              <a:off x="0" y="0"/>
              <a:ext cx="14630400" cy="8229600"/>
              <a:chOff x="0" y="0"/>
              <a:chExt cx="14630400" cy="8229600"/>
            </a:xfrm>
          </p:grpSpPr>
          <p:pic>
            <p:nvPicPr>
              <p:cNvPr id="101" name="Google Shape;101;p10"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02" name="Google Shape;102;p10"/>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p:nvPr/>
          </p:nvSpPr>
          <p:spPr>
            <a:xfrm>
              <a:off x="5049078" y="768626"/>
              <a:ext cx="473102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dirty="0">
                  <a:solidFill>
                    <a:schemeClr val="lt1"/>
                  </a:solidFill>
                  <a:latin typeface="Arial Black"/>
                  <a:ea typeface="Arial Black"/>
                  <a:cs typeface="Arial Black"/>
                  <a:sym typeface="Arial Black"/>
                </a:rPr>
                <a:t>Correlation Matrix</a:t>
              </a:r>
              <a:endParaRPr sz="1800" dirty="0">
                <a:solidFill>
                  <a:schemeClr val="lt1"/>
                </a:solidFill>
                <a:latin typeface="Arial" panose="020B0604020202020204" pitchFamily="34" charset="0"/>
                <a:ea typeface="Calibri"/>
                <a:cs typeface="Arial" panose="020B0604020202020204" pitchFamily="34" charset="0"/>
                <a:sym typeface="Calibri"/>
              </a:endParaRPr>
            </a:p>
          </p:txBody>
        </p:sp>
        <p:sp>
          <p:nvSpPr>
            <p:cNvPr id="104" name="Google Shape;104;p10"/>
            <p:cNvSpPr txBox="1"/>
            <p:nvPr/>
          </p:nvSpPr>
          <p:spPr>
            <a:xfrm>
              <a:off x="883444" y="1923958"/>
              <a:ext cx="5181600" cy="4062651"/>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2400"/>
                <a:buFont typeface="Arial"/>
                <a:buChar char="•"/>
              </a:pPr>
              <a:r>
                <a:rPr lang="en-US" sz="2400" dirty="0">
                  <a:solidFill>
                    <a:schemeClr val="lt1"/>
                  </a:solidFill>
                  <a:latin typeface="+mn-lt"/>
                  <a:ea typeface="Arial"/>
                  <a:cs typeface="Arial"/>
                  <a:sym typeface="Arial"/>
                </a:rPr>
                <a:t>We used a </a:t>
              </a:r>
              <a:r>
                <a:rPr lang="en-US" sz="2400" b="1" dirty="0">
                  <a:solidFill>
                    <a:schemeClr val="lt1"/>
                  </a:solidFill>
                  <a:latin typeface="+mn-lt"/>
                  <a:ea typeface="Arial"/>
                  <a:cs typeface="Arial"/>
                  <a:sym typeface="Arial"/>
                </a:rPr>
                <a:t>correlation heatmap </a:t>
              </a:r>
              <a:r>
                <a:rPr lang="en-US" sz="2400" dirty="0">
                  <a:solidFill>
                    <a:schemeClr val="lt1"/>
                  </a:solidFill>
                  <a:latin typeface="+mn-lt"/>
                  <a:ea typeface="Arial"/>
                  <a:cs typeface="Arial"/>
                  <a:sym typeface="Arial"/>
                </a:rPr>
                <a:t>to graphical representation how different </a:t>
              </a:r>
              <a:r>
                <a:rPr lang="en-US" sz="2400" b="1" dirty="0">
                  <a:solidFill>
                    <a:schemeClr val="lt1"/>
                  </a:solidFill>
                  <a:latin typeface="+mn-lt"/>
                  <a:ea typeface="Arial"/>
                  <a:cs typeface="Arial"/>
                  <a:sym typeface="Arial"/>
                </a:rPr>
                <a:t>independent variables </a:t>
              </a:r>
              <a:r>
                <a:rPr lang="en-US" sz="2400" dirty="0">
                  <a:solidFill>
                    <a:schemeClr val="lt1"/>
                  </a:solidFill>
                  <a:latin typeface="+mn-lt"/>
                  <a:ea typeface="Arial"/>
                  <a:cs typeface="Arial"/>
                  <a:sym typeface="Arial"/>
                </a:rPr>
                <a:t>are  related to the </a:t>
              </a:r>
              <a:r>
                <a:rPr lang="en-US" sz="2400" b="1" dirty="0">
                  <a:solidFill>
                    <a:schemeClr val="lt1"/>
                  </a:solidFill>
                  <a:latin typeface="+mn-lt"/>
                  <a:ea typeface="Arial"/>
                  <a:cs typeface="Arial"/>
                  <a:sym typeface="Arial"/>
                </a:rPr>
                <a:t>dependent variable (price) </a:t>
              </a:r>
              <a:r>
                <a:rPr lang="en-US" sz="2400" dirty="0">
                  <a:solidFill>
                    <a:schemeClr val="lt1"/>
                  </a:solidFill>
                  <a:latin typeface="+mn-lt"/>
                  <a:ea typeface="Arial"/>
                  <a:cs typeface="Arial"/>
                  <a:sym typeface="Arial"/>
                </a:rPr>
                <a:t>in the dataset.</a:t>
              </a:r>
              <a:endParaRPr dirty="0">
                <a:latin typeface="+mn-lt"/>
              </a:endParaRPr>
            </a:p>
            <a:p>
              <a:pPr marL="285750" marR="0" lvl="0" indent="-133350" algn="l" rtl="0">
                <a:spcBef>
                  <a:spcPts val="0"/>
                </a:spcBef>
                <a:spcAft>
                  <a:spcPts val="0"/>
                </a:spcAft>
                <a:buClr>
                  <a:schemeClr val="dk1"/>
                </a:buClr>
                <a:buSzPts val="2400"/>
                <a:buFont typeface="Arial"/>
                <a:buNone/>
              </a:pPr>
              <a:endParaRPr sz="2400" dirty="0">
                <a:solidFill>
                  <a:schemeClr val="lt1"/>
                </a:solidFill>
                <a:latin typeface="+mn-lt"/>
                <a:ea typeface="Arial"/>
                <a:cs typeface="Arial"/>
                <a:sym typeface="Arial"/>
              </a:endParaRPr>
            </a:p>
            <a:p>
              <a:pPr marL="742950" marR="0" lvl="1" indent="-285750" algn="l" rtl="0">
                <a:spcBef>
                  <a:spcPts val="0"/>
                </a:spcBef>
                <a:spcAft>
                  <a:spcPts val="0"/>
                </a:spcAft>
                <a:buClr>
                  <a:schemeClr val="lt1"/>
                </a:buClr>
                <a:buSzPts val="2400"/>
                <a:buFont typeface="Noto Sans Symbols"/>
                <a:buChar char="▪"/>
              </a:pPr>
              <a:r>
                <a:rPr lang="en-US" sz="2400" b="0" i="0" u="none" strike="noStrike" cap="none" dirty="0">
                  <a:solidFill>
                    <a:schemeClr val="lt1"/>
                  </a:solidFill>
                  <a:latin typeface="+mn-lt"/>
                  <a:ea typeface="Arial"/>
                  <a:cs typeface="Arial"/>
                  <a:sym typeface="Arial"/>
                </a:rPr>
                <a:t>Deep red color represent stronger positive correlations.</a:t>
              </a:r>
              <a:endParaRPr dirty="0">
                <a:latin typeface="+mn-lt"/>
              </a:endParaRPr>
            </a:p>
            <a:p>
              <a:pPr marL="742950" marR="0" lvl="1" indent="-285750" algn="l" rtl="0">
                <a:spcBef>
                  <a:spcPts val="0"/>
                </a:spcBef>
                <a:spcAft>
                  <a:spcPts val="0"/>
                </a:spcAft>
                <a:buClr>
                  <a:schemeClr val="lt1"/>
                </a:buClr>
                <a:buSzPts val="2400"/>
                <a:buFont typeface="Noto Sans Symbols"/>
                <a:buChar char="▪"/>
              </a:pPr>
              <a:r>
                <a:rPr lang="en-US" sz="2400" b="0" i="0" u="none" strike="noStrike" cap="none" dirty="0">
                  <a:solidFill>
                    <a:schemeClr val="lt1"/>
                  </a:solidFill>
                  <a:latin typeface="+mn-lt"/>
                  <a:ea typeface="Arial"/>
                  <a:cs typeface="Arial"/>
                  <a:sym typeface="Arial"/>
                </a:rPr>
                <a:t>Deep blue colors represent stronger negative correlations.</a:t>
              </a:r>
              <a:endParaRPr dirty="0">
                <a:latin typeface="+mn-lt"/>
              </a:endParaRPr>
            </a:p>
            <a:p>
              <a:pPr marL="0" marR="0" lvl="0" indent="0" algn="l" rtl="0">
                <a:spcBef>
                  <a:spcPts val="0"/>
                </a:spcBef>
                <a:spcAft>
                  <a:spcPts val="0"/>
                </a:spcAft>
                <a:buNone/>
              </a:pPr>
              <a:endParaRPr sz="1800" dirty="0">
                <a:solidFill>
                  <a:schemeClr val="dk1"/>
                </a:solidFill>
                <a:latin typeface="Arial" panose="020B0604020202020204" pitchFamily="34" charset="0"/>
                <a:ea typeface="Calibri"/>
                <a:cs typeface="Arial" panose="020B0604020202020204" pitchFamily="34" charset="0"/>
                <a:sym typeface="Calibri"/>
              </a:endParaRPr>
            </a:p>
          </p:txBody>
        </p:sp>
      </p:grpSp>
      <p:pic>
        <p:nvPicPr>
          <p:cNvPr id="2" name="Picture 1">
            <a:extLst>
              <a:ext uri="{FF2B5EF4-FFF2-40B4-BE49-F238E27FC236}">
                <a16:creationId xmlns:a16="http://schemas.microsoft.com/office/drawing/2014/main" id="{92E6BD49-A543-4BCF-870C-7FC6BFC86EB8}"/>
              </a:ext>
            </a:extLst>
          </p:cNvPr>
          <p:cNvPicPr>
            <a:picLocks noChangeAspect="1"/>
          </p:cNvPicPr>
          <p:nvPr/>
        </p:nvPicPr>
        <p:blipFill>
          <a:blip r:embed="rId4"/>
          <a:stretch>
            <a:fillRect/>
          </a:stretch>
        </p:blipFill>
        <p:spPr>
          <a:xfrm>
            <a:off x="6762222" y="1438067"/>
            <a:ext cx="7389703" cy="65375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1"/>
          <p:cNvSpPr/>
          <p:nvPr/>
        </p:nvSpPr>
        <p:spPr>
          <a:xfrm>
            <a:off x="864037" y="3729038"/>
            <a:ext cx="6172200" cy="771525"/>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chemeClr val="dk1"/>
              </a:buClr>
              <a:buSzPts val="4860"/>
              <a:buFont typeface="Calibri"/>
              <a:buNone/>
            </a:pPr>
            <a:endParaRPr sz="4860" dirty="0">
              <a:solidFill>
                <a:schemeClr val="dk1"/>
              </a:solidFill>
              <a:latin typeface="Arial" panose="020B0604020202020204" pitchFamily="34" charset="0"/>
              <a:ea typeface="Calibri"/>
              <a:cs typeface="Arial" panose="020B0604020202020204" pitchFamily="34" charset="0"/>
              <a:sym typeface="Calibri"/>
            </a:endParaRPr>
          </a:p>
        </p:txBody>
      </p:sp>
      <p:grpSp>
        <p:nvGrpSpPr>
          <p:cNvPr id="112" name="Google Shape;112;p11"/>
          <p:cNvGrpSpPr/>
          <p:nvPr/>
        </p:nvGrpSpPr>
        <p:grpSpPr>
          <a:xfrm>
            <a:off x="0" y="0"/>
            <a:ext cx="14630400" cy="8229600"/>
            <a:chOff x="0" y="0"/>
            <a:chExt cx="14630400" cy="8229600"/>
          </a:xfrm>
        </p:grpSpPr>
        <p:grpSp>
          <p:nvGrpSpPr>
            <p:cNvPr id="113" name="Google Shape;113;p11"/>
            <p:cNvGrpSpPr/>
            <p:nvPr/>
          </p:nvGrpSpPr>
          <p:grpSpPr>
            <a:xfrm>
              <a:off x="0" y="0"/>
              <a:ext cx="14630400" cy="8229600"/>
              <a:chOff x="0" y="0"/>
              <a:chExt cx="14630400" cy="8229600"/>
            </a:xfrm>
          </p:grpSpPr>
          <p:pic>
            <p:nvPicPr>
              <p:cNvPr id="114" name="Google Shape;114;p11"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15" name="Google Shape;115;p11"/>
              <p:cNvSpPr/>
              <p:nvPr/>
            </p:nvSpPr>
            <p:spPr>
              <a:xfrm>
                <a:off x="186266" y="169333"/>
                <a:ext cx="14224001" cy="7806268"/>
              </a:xfrm>
              <a:prstGeom prst="rect">
                <a:avLst/>
              </a:prstGeom>
              <a:solidFill>
                <a:srgbClr val="0D0A2C">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 name="Google Shape;116;p11"/>
            <p:cNvSpPr txBox="1"/>
            <p:nvPr/>
          </p:nvSpPr>
          <p:spPr>
            <a:xfrm>
              <a:off x="4925911" y="849433"/>
              <a:ext cx="474471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solidFill>
                    <a:schemeClr val="lt1"/>
                  </a:solidFill>
                  <a:latin typeface="Arial Black" panose="020B0A04020102020204" pitchFamily="34" charset="0"/>
                  <a:ea typeface="Calibri"/>
                  <a:cs typeface="Arial" panose="020B0604020202020204" pitchFamily="34" charset="0"/>
                  <a:sym typeface="Calibri"/>
                </a:rPr>
                <a:t>Data Cleaning</a:t>
              </a:r>
              <a:endParaRPr sz="3200" b="1" dirty="0">
                <a:solidFill>
                  <a:schemeClr val="lt1"/>
                </a:solidFill>
                <a:latin typeface="Arial Black" panose="020B0A04020102020204" pitchFamily="34" charset="0"/>
                <a:ea typeface="Calibri"/>
                <a:cs typeface="Arial" panose="020B0604020202020204" pitchFamily="34" charset="0"/>
                <a:sym typeface="Calibri"/>
              </a:endParaRPr>
            </a:p>
          </p:txBody>
        </p:sp>
        <p:sp>
          <p:nvSpPr>
            <p:cNvPr id="117" name="Google Shape;117;p11"/>
            <p:cNvSpPr txBox="1"/>
            <p:nvPr/>
          </p:nvSpPr>
          <p:spPr>
            <a:xfrm>
              <a:off x="1550504" y="1762539"/>
              <a:ext cx="11887200" cy="3416279"/>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lt1"/>
                </a:buClr>
                <a:buSzPts val="2800"/>
                <a:buFont typeface="Arial" panose="020B0604020202020204" pitchFamily="34" charset="0"/>
                <a:buChar char="•"/>
              </a:pPr>
              <a:r>
                <a:rPr lang="en-US" sz="2400" dirty="0">
                  <a:solidFill>
                    <a:schemeClr val="lt1"/>
                  </a:solidFill>
                  <a:latin typeface="+mn-lt"/>
                  <a:sym typeface="Arial"/>
                </a:rPr>
                <a:t>Before starting on the analysis we drop duplicated rows and columns from the dataset that are not that relevant in helping us come up with the models.</a:t>
              </a:r>
              <a:endParaRPr sz="2400" dirty="0">
                <a:latin typeface="+mn-lt"/>
              </a:endParaRPr>
            </a:p>
            <a:p>
              <a:pPr marL="457200" marR="0" lvl="0" indent="-457200" algn="l" rtl="0">
                <a:spcBef>
                  <a:spcPts val="0"/>
                </a:spcBef>
                <a:spcAft>
                  <a:spcPts val="0"/>
                </a:spcAft>
                <a:buClr>
                  <a:schemeClr val="lt1"/>
                </a:buClr>
                <a:buSzPts val="2800"/>
                <a:buFont typeface="Arial" panose="020B0604020202020204" pitchFamily="34" charset="0"/>
                <a:buChar char="•"/>
              </a:pPr>
              <a:r>
                <a:rPr lang="en-US" sz="2400" dirty="0">
                  <a:solidFill>
                    <a:schemeClr val="lt1"/>
                  </a:solidFill>
                  <a:latin typeface="+mn-lt"/>
                  <a:sym typeface="Arial"/>
                </a:rPr>
                <a:t>We later filled missing values in the ‘waterfront’ (house has a waterfront) and ‘</a:t>
              </a:r>
              <a:r>
                <a:rPr lang="en-US" sz="2400" dirty="0" err="1">
                  <a:solidFill>
                    <a:schemeClr val="lt1"/>
                  </a:solidFill>
                  <a:latin typeface="+mn-lt"/>
                  <a:sym typeface="Arial"/>
                </a:rPr>
                <a:t>yr_renovated</a:t>
              </a:r>
              <a:r>
                <a:rPr lang="en-US" sz="2400" dirty="0">
                  <a:solidFill>
                    <a:schemeClr val="lt1"/>
                  </a:solidFill>
                  <a:latin typeface="+mn-lt"/>
                  <a:sym typeface="Arial"/>
                </a:rPr>
                <a:t>’ (year the house was renovated) columns with zeros, the assumption being that the houses have no waterfronts and/or they have not been renovated. This is because the percentage of null values for ‘year renovated’ and approximately 20% significance and may have affected our analysis if we dropped the rows.</a:t>
              </a:r>
              <a:endParaRPr sz="2400" dirty="0">
                <a:latin typeface="+mn-lt"/>
              </a:endParaRPr>
            </a:p>
            <a:p>
              <a:pPr marL="457200" marR="0" lvl="0" indent="-457200" algn="l" rtl="0">
                <a:spcBef>
                  <a:spcPts val="0"/>
                </a:spcBef>
                <a:spcAft>
                  <a:spcPts val="0"/>
                </a:spcAft>
                <a:buClr>
                  <a:schemeClr val="lt1"/>
                </a:buClr>
                <a:buSzPts val="2800"/>
                <a:buFont typeface="Arial" panose="020B0604020202020204" pitchFamily="34" charset="0"/>
                <a:buChar char="•"/>
              </a:pPr>
              <a:r>
                <a:rPr lang="en-US" sz="2400" dirty="0">
                  <a:solidFill>
                    <a:schemeClr val="lt1"/>
                  </a:solidFill>
                  <a:latin typeface="+mn-lt"/>
                  <a:sym typeface="Arial"/>
                </a:rPr>
                <a:t>Lastly, we changed the ‘</a:t>
              </a:r>
              <a:r>
                <a:rPr lang="en-US" sz="2400" dirty="0" err="1">
                  <a:solidFill>
                    <a:schemeClr val="lt1"/>
                  </a:solidFill>
                  <a:latin typeface="+mn-lt"/>
                  <a:sym typeface="Arial"/>
                </a:rPr>
                <a:t>yr_built</a:t>
              </a:r>
              <a:r>
                <a:rPr lang="en-US" sz="2400" dirty="0">
                  <a:solidFill>
                    <a:schemeClr val="lt1"/>
                  </a:solidFill>
                  <a:latin typeface="+mn-lt"/>
                  <a:sym typeface="Arial"/>
                </a:rPr>
                <a:t>’ variable name to ‘age’.</a:t>
              </a:r>
              <a:endParaRPr sz="2400" dirty="0">
                <a:latin typeface="+mn-lt"/>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2393</Words>
  <Application>Microsoft Office PowerPoint</Application>
  <PresentationFormat>Custom</PresentationFormat>
  <Paragraphs>178</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 Black</vt:lpstr>
      <vt:lpstr>Calibri</vt:lpstr>
      <vt:lpstr>Noto Sans Symbols</vt:lpstr>
      <vt:lpstr>Heebo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Leila Nyambura</dc:creator>
  <cp:lastModifiedBy>Leila Nyambura</cp:lastModifiedBy>
  <cp:revision>15</cp:revision>
  <dcterms:modified xsi:type="dcterms:W3CDTF">2024-07-19T11:11:46Z</dcterms:modified>
</cp:coreProperties>
</file>