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4"/>
  </p:notesMasterIdLst>
  <p:sldIdLst>
    <p:sldId id="256" r:id="rId2"/>
    <p:sldId id="257" r:id="rId3"/>
  </p:sldIdLst>
  <p:sldSz cx="10693400" cy="7562850"/>
  <p:notesSz cx="10693400" cy="7562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2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7200"/>
            <a:ext cx="7129275" cy="2836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68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203754" y="3222761"/>
            <a:ext cx="10285891" cy="98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15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4880839" y="2188514"/>
            <a:ext cx="5476875" cy="254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46421" y="6391192"/>
            <a:ext cx="4156075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442383" y="6391192"/>
            <a:ext cx="435609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015872" y="6389596"/>
            <a:ext cx="18034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0005" marR="0" lvl="0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005" marR="0" lvl="1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005" marR="0" lvl="2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005" marR="0" lvl="3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0005" marR="0" lvl="4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0005" marR="0" lvl="5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0005" marR="0" lvl="6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005" marR="0" lvl="7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" marR="0" lvl="8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246421" y="6391192"/>
            <a:ext cx="4156075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442383" y="6391192"/>
            <a:ext cx="435609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0015872" y="6389596"/>
            <a:ext cx="18034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0005" marR="0" lvl="0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005" marR="0" lvl="1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005" marR="0" lvl="2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005" marR="0" lvl="3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0005" marR="0" lvl="4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0005" marR="0" lvl="5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0005" marR="0" lvl="6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005" marR="0" lvl="7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" marR="0" lvl="8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03754" y="3222761"/>
            <a:ext cx="10285891" cy="98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15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246421" y="6391192"/>
            <a:ext cx="4156075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442383" y="6391192"/>
            <a:ext cx="435609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015872" y="6389596"/>
            <a:ext cx="18034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0005" marR="0" lvl="0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005" marR="0" lvl="1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005" marR="0" lvl="2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005" marR="0" lvl="3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0005" marR="0" lvl="4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0005" marR="0" lvl="5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0005" marR="0" lvl="6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005" marR="0" lvl="7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" marR="0" lvl="8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246421" y="6391192"/>
            <a:ext cx="4156075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442383" y="6391192"/>
            <a:ext cx="435609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10015872" y="6389596"/>
            <a:ext cx="18034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0005" marR="0" lvl="0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005" marR="0" lvl="1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005" marR="0" lvl="2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005" marR="0" lvl="3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0005" marR="0" lvl="4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0005" marR="0" lvl="5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0005" marR="0" lvl="6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005" marR="0" lvl="7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" marR="0" lvl="8" indent="0" algn="l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772668"/>
            <a:ext cx="10692384" cy="7132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03754" y="3222761"/>
            <a:ext cx="10285891" cy="986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15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880839" y="2188514"/>
            <a:ext cx="5476875" cy="254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46421" y="6391192"/>
            <a:ext cx="4156075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442383" y="6391192"/>
            <a:ext cx="435609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0015872" y="6389596"/>
            <a:ext cx="18034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0005" marR="0" lvl="0" indent="0" algn="l" rtl="0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0005" marR="0" lvl="1" indent="0" algn="l" rtl="0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0005" marR="0" lvl="2" indent="0" algn="l" rtl="0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40005" marR="0" lvl="3" indent="0" algn="l" rtl="0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0005" marR="0" lvl="4" indent="0" algn="l" rtl="0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0005" marR="0" lvl="5" indent="0" algn="l" rtl="0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0005" marR="0" lvl="6" indent="0" algn="l" rtl="0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0005" marR="0" lvl="7" indent="0" algn="l" rtl="0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005" marR="0" lvl="8" indent="0" algn="l" rtl="0">
              <a:lnSpc>
                <a:spcPct val="103870"/>
              </a:lnSpc>
              <a:spcBef>
                <a:spcPts val="0"/>
              </a:spcBef>
              <a:buNone/>
              <a:defRPr sz="155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0005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7"/>
          <p:cNvGrpSpPr/>
          <p:nvPr/>
        </p:nvGrpSpPr>
        <p:grpSpPr>
          <a:xfrm>
            <a:off x="1016" y="257862"/>
            <a:ext cx="10692384" cy="6013703"/>
            <a:chOff x="0" y="772668"/>
            <a:chExt cx="10692384" cy="6013703"/>
          </a:xfrm>
        </p:grpSpPr>
        <p:pic>
          <p:nvPicPr>
            <p:cNvPr id="47" name="Google Shape;47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772668"/>
              <a:ext cx="10692384" cy="60137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705100"/>
              <a:ext cx="10692384" cy="17084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57827" y="1504187"/>
              <a:ext cx="2485643" cy="6903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7"/>
          <p:cNvSpPr txBox="1"/>
          <p:nvPr/>
        </p:nvSpPr>
        <p:spPr>
          <a:xfrm>
            <a:off x="933133" y="4269271"/>
            <a:ext cx="1418590" cy="33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Alumno</a:t>
            </a:r>
            <a:r>
              <a:rPr lang="en-US" sz="2100" b="1" i="0" u="none" strike="noStrike" cap="none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  <a:endParaRPr sz="2100" b="1" i="0" u="none" strike="noStrike" cap="none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10079976" y="7153192"/>
            <a:ext cx="1791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lnSpc>
                <a:spcPct val="106666"/>
              </a:lnSpc>
              <a:buSzPts val="1400"/>
              <a:buNone/>
              <a:defRPr sz="1800">
                <a:solidFill>
                  <a:srgbClr val="898989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fld id="{00000000-1234-1234-1234-123412341234}" type="slidenum">
              <a:rPr lang="en-US"/>
              <a:pPr/>
              <a:t>1</a:t>
            </a:fld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46421" y="7153193"/>
            <a:ext cx="1156710" cy="29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Tesis I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5201664" y="7095329"/>
            <a:ext cx="715162" cy="29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6666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2464531" y="4267639"/>
            <a:ext cx="3399300" cy="65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0320" marR="5080" lvl="0" indent="-8255" algn="l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Edwin Mondragon Herrera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" marR="5080" lvl="0" indent="0" algn="l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933133" y="5270452"/>
            <a:ext cx="1133110" cy="33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Docente</a:t>
            </a:r>
            <a:r>
              <a:rPr lang="en-US" sz="21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1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2464531" y="5270452"/>
            <a:ext cx="3037635" cy="33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Flavio Lozano Isla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8020300" y="5703479"/>
            <a:ext cx="2469300" cy="2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 indent="0">
              <a:lnSpc>
                <a:spcPct val="106666"/>
              </a:lnSpc>
              <a:buSzPts val="1400"/>
              <a:buNone/>
              <a:defRPr sz="1800">
                <a:solidFill>
                  <a:srgbClr val="898989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en-US" dirty="0">
                <a:sym typeface="Times New Roman"/>
              </a:rPr>
              <a:t>Chachapoyas, 2025</a:t>
            </a:r>
            <a:endParaRPr dirty="0">
              <a:sym typeface="Times New Roman"/>
            </a:endParaRPr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203800" y="2387155"/>
            <a:ext cx="10285800" cy="167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187450" marR="5080" lvl="0" indent="-117538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Aislados nativos de </a:t>
            </a:r>
            <a:r>
              <a:rPr lang="es-PE" sz="2700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Metarhizium</a:t>
            </a:r>
            <a:r>
              <a:rPr lang="es-PE" sz="27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700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s-PE" sz="2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con potencial de </a:t>
            </a:r>
            <a:r>
              <a:rPr lang="es-PE" sz="27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biocontrol</a:t>
            </a:r>
            <a:r>
              <a:rPr lang="es-PE" sz="2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sobre el picudo rayado del plátano (</a:t>
            </a:r>
            <a:r>
              <a:rPr lang="es-PE" sz="2700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Metamasius</a:t>
            </a:r>
            <a:r>
              <a:rPr lang="es-PE" sz="2700" b="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2700" b="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hemipterus</a:t>
            </a:r>
            <a:r>
              <a:rPr lang="es-PE" sz="2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en </a:t>
            </a:r>
            <a:r>
              <a:rPr lang="es-PE" sz="27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Ñunya</a:t>
            </a:r>
            <a:r>
              <a:rPr lang="es-PE" sz="27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Jalca, Amazonas</a:t>
            </a:r>
            <a:r>
              <a:rPr lang="es-PE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s-PE" sz="2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7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525648" y="1593116"/>
            <a:ext cx="3046418" cy="32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1F60"/>
                </a:solidFill>
              </a:rPr>
              <a:t>Problema</a:t>
            </a:r>
            <a:r>
              <a:rPr lang="en-US" sz="2000" dirty="0">
                <a:solidFill>
                  <a:srgbClr val="001F60"/>
                </a:solidFill>
              </a:rPr>
              <a:t> de </a:t>
            </a:r>
            <a:r>
              <a:rPr lang="en-US" sz="2000" dirty="0" err="1">
                <a:solidFill>
                  <a:srgbClr val="001F60"/>
                </a:solidFill>
              </a:rPr>
              <a:t>Investigación</a:t>
            </a:r>
            <a:endParaRPr sz="2000" dirty="0"/>
          </a:p>
        </p:txBody>
      </p:sp>
      <p:sp>
        <p:nvSpPr>
          <p:cNvPr id="2" name="Google Shape;51;p7">
            <a:extLst>
              <a:ext uri="{FF2B5EF4-FFF2-40B4-BE49-F238E27FC236}">
                <a16:creationId xmlns:a16="http://schemas.microsoft.com/office/drawing/2014/main" id="{510004DF-499F-E839-2EF1-A059E46B0BDB}"/>
              </a:ext>
            </a:extLst>
          </p:cNvPr>
          <p:cNvSpPr txBox="1"/>
          <p:nvPr/>
        </p:nvSpPr>
        <p:spPr>
          <a:xfrm>
            <a:off x="10079976" y="7153192"/>
            <a:ext cx="179100" cy="29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lnSpc>
                <a:spcPct val="106666"/>
              </a:lnSpc>
              <a:buSzPts val="1400"/>
              <a:buNone/>
              <a:defRPr sz="1800">
                <a:solidFill>
                  <a:srgbClr val="898989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fld id="{00000000-1234-1234-1234-123412341234}" type="slidenum">
              <a:rPr lang="en-US"/>
              <a:pPr/>
              <a:t>2</a:t>
            </a:fld>
            <a:endParaRPr dirty="0"/>
          </a:p>
        </p:txBody>
      </p:sp>
      <p:sp>
        <p:nvSpPr>
          <p:cNvPr id="3" name="Google Shape;52;p7">
            <a:extLst>
              <a:ext uri="{FF2B5EF4-FFF2-40B4-BE49-F238E27FC236}">
                <a16:creationId xmlns:a16="http://schemas.microsoft.com/office/drawing/2014/main" id="{C13CD6FF-A8F1-1834-83F4-AEBCF40002B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46421" y="7153193"/>
            <a:ext cx="1156710" cy="29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Tesis I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53;p7">
            <a:extLst>
              <a:ext uri="{FF2B5EF4-FFF2-40B4-BE49-F238E27FC236}">
                <a16:creationId xmlns:a16="http://schemas.microsoft.com/office/drawing/2014/main" id="{17EED267-5C05-A698-7000-2BC6D1FC7BE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201664" y="7095329"/>
            <a:ext cx="715162" cy="29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>
              <a:lnSpc>
                <a:spcPct val="106666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762BC6-F0AA-F2A7-41D0-279767E302F1}"/>
              </a:ext>
            </a:extLst>
          </p:cNvPr>
          <p:cNvSpPr txBox="1"/>
          <p:nvPr/>
        </p:nvSpPr>
        <p:spPr>
          <a:xfrm>
            <a:off x="635707" y="2080564"/>
            <a:ext cx="9131907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¿Cuáles son los aislados nativos de 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Metarhizium</a:t>
            </a:r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 potencial de </a:t>
            </a:r>
            <a:r>
              <a:rPr lang="es-MX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biocontrol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el picudo rayado del plátano (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Metamasius</a:t>
            </a:r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hemipterus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</a:t>
            </a:r>
            <a:r>
              <a:rPr lang="es-MX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Ñunya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Jalca, Amazonas?</a:t>
            </a: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08E8788-8583-50A8-6D1E-4DDBBFE64A98}"/>
              </a:ext>
            </a:extLst>
          </p:cNvPr>
          <p:cNvSpPr txBox="1"/>
          <p:nvPr/>
        </p:nvSpPr>
        <p:spPr>
          <a:xfrm>
            <a:off x="635707" y="3472524"/>
            <a:ext cx="9131907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Caracterizar y seleccionar aislados nativos de 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Metarhizium</a:t>
            </a:r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 potencial de </a:t>
            </a:r>
            <a:r>
              <a:rPr lang="es-MX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biocontrol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el picudo rayado del plátano (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Metamasius</a:t>
            </a:r>
            <a:r>
              <a:rPr lang="es-MX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hemipterus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</a:t>
            </a:r>
            <a:r>
              <a:rPr lang="es-MX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Ñunya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Jalca, Amazonas</a:t>
            </a: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64;p8">
            <a:extLst>
              <a:ext uri="{FF2B5EF4-FFF2-40B4-BE49-F238E27FC236}">
                <a16:creationId xmlns:a16="http://schemas.microsoft.com/office/drawing/2014/main" id="{0EBEA360-DE1A-F70C-C309-103829EDE66C}"/>
              </a:ext>
            </a:extLst>
          </p:cNvPr>
          <p:cNvSpPr txBox="1">
            <a:spLocks/>
          </p:cNvSpPr>
          <p:nvPr/>
        </p:nvSpPr>
        <p:spPr>
          <a:xfrm>
            <a:off x="3804020" y="3062810"/>
            <a:ext cx="3085359" cy="6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15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s-MX" sz="2000" b="1" dirty="0">
                <a:solidFill>
                  <a:srgbClr val="001F60"/>
                </a:solidFill>
                <a:latin typeface="Times New Roman"/>
                <a:cs typeface="Times New Roman"/>
                <a:sym typeface="Times New Roman"/>
              </a:rPr>
              <a:t>Objetivo general</a:t>
            </a:r>
          </a:p>
          <a:p>
            <a:pPr marL="12700"/>
            <a:endParaRPr lang="en-US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7FA012-0BAD-FF81-A143-E9B38D72C33B}"/>
              </a:ext>
            </a:extLst>
          </p:cNvPr>
          <p:cNvSpPr txBox="1"/>
          <p:nvPr/>
        </p:nvSpPr>
        <p:spPr>
          <a:xfrm>
            <a:off x="635707" y="5146509"/>
            <a:ext cx="9131907" cy="152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PE" dirty="0"/>
              <a:t>▪ 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Aislar y caracterizar morfológicamente aislados nativos de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Metarhizium</a:t>
            </a:r>
            <a:r>
              <a:rPr 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Caracterizar fisiológicamente los aislados nativos de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Metarhizium</a:t>
            </a:r>
            <a:r>
              <a:rPr 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Evaluar la patogenicidad de los aislados nativos de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Metarhizium</a:t>
            </a:r>
            <a:r>
              <a:rPr 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sobre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Metamasius</a:t>
            </a:r>
            <a:r>
              <a:rPr 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hemipterus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▪ Evaluar la producción de conidios de los aislados nativos de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Metarhizium</a:t>
            </a:r>
            <a:r>
              <a:rPr lang="es-PE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 arroz como sustrato.</a:t>
            </a:r>
          </a:p>
        </p:txBody>
      </p:sp>
      <p:sp>
        <p:nvSpPr>
          <p:cNvPr id="12" name="Google Shape;64;p8">
            <a:extLst>
              <a:ext uri="{FF2B5EF4-FFF2-40B4-BE49-F238E27FC236}">
                <a16:creationId xmlns:a16="http://schemas.microsoft.com/office/drawing/2014/main" id="{1926868F-C92B-EBD3-182F-EC2E3C8A2485}"/>
              </a:ext>
            </a:extLst>
          </p:cNvPr>
          <p:cNvSpPr txBox="1">
            <a:spLocks/>
          </p:cNvSpPr>
          <p:nvPr/>
        </p:nvSpPr>
        <p:spPr>
          <a:xfrm>
            <a:off x="3804020" y="4452832"/>
            <a:ext cx="2611990" cy="321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15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-US" sz="2000" dirty="0" err="1">
                <a:solidFill>
                  <a:srgbClr val="001F60"/>
                </a:solidFill>
              </a:rPr>
              <a:t>Objetivos</a:t>
            </a:r>
            <a:r>
              <a:rPr lang="en-US" sz="2000" dirty="0">
                <a:solidFill>
                  <a:srgbClr val="001F60"/>
                </a:solidFill>
              </a:rPr>
              <a:t> </a:t>
            </a:r>
            <a:r>
              <a:rPr lang="en-US" sz="2000" dirty="0" err="1">
                <a:solidFill>
                  <a:srgbClr val="001F60"/>
                </a:solidFill>
              </a:rPr>
              <a:t>especícos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168</Words>
  <Application>Microsoft Office PowerPoint</Application>
  <PresentationFormat>Personalizado</PresentationFormat>
  <Paragraphs>21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Aislados nativos de Metarhizium spp. con potencial de biocontrol sobre el picudo rayado del plátano (Metamasius hemipterus) en Ñunya Jalca, Amazonas  </vt:lpstr>
      <vt:lpstr>Problema de Investigación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comparativo de la emergencia de cuatro variedades de Lactuca sativa en sustrato estándar</dc:title>
  <dc:creator>Edwin</dc:creator>
  <cp:lastModifiedBy>Edwin Mondragon</cp:lastModifiedBy>
  <cp:revision>3</cp:revision>
  <dcterms:modified xsi:type="dcterms:W3CDTF">2025-04-29T04:29:31Z</dcterms:modified>
</cp:coreProperties>
</file>