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66" r:id="rId5"/>
    <p:sldId id="256" r:id="rId6"/>
    <p:sldId id="258" r:id="rId7"/>
    <p:sldId id="273" r:id="rId8"/>
    <p:sldId id="274" r:id="rId9"/>
    <p:sldId id="272" r:id="rId10"/>
    <p:sldId id="260" r:id="rId11"/>
    <p:sldId id="276" r:id="rId12"/>
    <p:sldId id="277" r:id="rId13"/>
    <p:sldId id="278" r:id="rId14"/>
    <p:sldId id="259" r:id="rId15"/>
    <p:sldId id="279" r:id="rId16"/>
    <p:sldId id="262"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9160"/>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274" autoAdjust="0"/>
  </p:normalViewPr>
  <p:slideViewPr>
    <p:cSldViewPr snapToGrid="0" showGuides="1">
      <p:cViewPr>
        <p:scale>
          <a:sx n="82" d="100"/>
          <a:sy n="82" d="100"/>
        </p:scale>
        <p:origin x="82" y="216"/>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xmlns=""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07.03.2024</a:t>
            </a:fld>
            <a:endParaRPr lang="ru-RU"/>
          </a:p>
        </p:txBody>
      </p:sp>
      <p:sp>
        <p:nvSpPr>
          <p:cNvPr id="4" name="Footer Placeholder 3">
            <a:extLst>
              <a:ext uri="{FF2B5EF4-FFF2-40B4-BE49-F238E27FC236}">
                <a16:creationId xmlns:a16="http://schemas.microsoft.com/office/drawing/2014/main" xmlns=""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xmlns=""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07.03.2024</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xmlns=""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xmlns=""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xmlns=""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xmlns=""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xmlns=""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xmlns=""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xmlns=""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xmlns=""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xmlns=""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xmlns=""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smtClean="0"/>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xmlns=""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xmlns=""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xmlns=""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xmlns=""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xmlns=""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xmlns=""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xmlns=""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xmlns=""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xmlns=""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xmlns=""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xmlns=""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xmlns=""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xmlns=""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xmlns=""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xmlns=""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xmlns=""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xmlns=""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xmlns=""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smtClean="0"/>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xmlns=""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xmlns=""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xmlns=""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xmlns=""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xmlns=""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xmlns=""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sp>
        <p:nvSpPr>
          <p:cNvPr id="24" name="Graphic 22">
            <a:extLst>
              <a:ext uri="{FF2B5EF4-FFF2-40B4-BE49-F238E27FC236}">
                <a16:creationId xmlns:a16="http://schemas.microsoft.com/office/drawing/2014/main" xmlns=""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xmlns=""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xmlns=""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xmlns=""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xmlns=""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xmlns=""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xmlns=""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xmlns=""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xmlns=""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xmlns=""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a:extLst>
              <a:ext uri="{FF2B5EF4-FFF2-40B4-BE49-F238E27FC236}">
                <a16:creationId xmlns:a16="http://schemas.microsoft.com/office/drawing/2014/main" xmlns=""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a16="http://schemas.microsoft.com/office/drawing/2014/main" xmlns=""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xmlns=""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xmlns=""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a16="http://schemas.microsoft.com/office/drawing/2014/main" xmlns=""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xmlns=""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Content Placeholder 3">
            <a:extLst>
              <a:ext uri="{FF2B5EF4-FFF2-40B4-BE49-F238E27FC236}">
                <a16:creationId xmlns:a16="http://schemas.microsoft.com/office/drawing/2014/main" xmlns=""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4">
            <a:extLst>
              <a:ext uri="{FF2B5EF4-FFF2-40B4-BE49-F238E27FC236}">
                <a16:creationId xmlns:a16="http://schemas.microsoft.com/office/drawing/2014/main" xmlns=""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5">
            <a:extLst>
              <a:ext uri="{FF2B5EF4-FFF2-40B4-BE49-F238E27FC236}">
                <a16:creationId xmlns:a16="http://schemas.microsoft.com/office/drawing/2014/main" xmlns=""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xmlns=""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xmlns=""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a16="http://schemas.microsoft.com/office/drawing/2014/main" xmlns=""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xmlns=""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Content Placeholder 3">
            <a:extLst>
              <a:ext uri="{FF2B5EF4-FFF2-40B4-BE49-F238E27FC236}">
                <a16:creationId xmlns:a16="http://schemas.microsoft.com/office/drawing/2014/main" xmlns=""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xmlns=""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35" name="Oval 34">
            <a:extLst>
              <a:ext uri="{FF2B5EF4-FFF2-40B4-BE49-F238E27FC236}">
                <a16:creationId xmlns:a16="http://schemas.microsoft.com/office/drawing/2014/main" xmlns=""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xmlns=""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xmlns=""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xmlns=""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xmlns=""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xmlns=""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smtClean="0"/>
              <a:t>Click to edit Master title style</a:t>
            </a:r>
            <a:endParaRPr lang="en-US"/>
          </a:p>
        </p:txBody>
      </p:sp>
      <p:sp>
        <p:nvSpPr>
          <p:cNvPr id="20" name="Text Placeholder 3">
            <a:extLst>
              <a:ext uri="{FF2B5EF4-FFF2-40B4-BE49-F238E27FC236}">
                <a16:creationId xmlns:a16="http://schemas.microsoft.com/office/drawing/2014/main" xmlns=""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xmlns=""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xmlns=""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xmlns=""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xmlns=""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xmlns=""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xmlns=""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smtClean="0"/>
              <a:t>Click to edit Master title style</a:t>
            </a:r>
            <a:endParaRPr lang="en-US"/>
          </a:p>
        </p:txBody>
      </p:sp>
      <p:sp>
        <p:nvSpPr>
          <p:cNvPr id="20" name="Text Placeholder 3">
            <a:extLst>
              <a:ext uri="{FF2B5EF4-FFF2-40B4-BE49-F238E27FC236}">
                <a16:creationId xmlns:a16="http://schemas.microsoft.com/office/drawing/2014/main" xmlns=""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4" name="Content Placeholder 2">
            <a:extLst>
              <a:ext uri="{FF2B5EF4-FFF2-40B4-BE49-F238E27FC236}">
                <a16:creationId xmlns:a16="http://schemas.microsoft.com/office/drawing/2014/main" xmlns=""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xmlns=""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xmlns=""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xmlns="" id="{E77FD51D-3B1F-4D51-8A61-6CF8222774BD}"/>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xmlns=""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xmlns=""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34" name="Oval 33">
            <a:extLst>
              <a:ext uri="{FF2B5EF4-FFF2-40B4-BE49-F238E27FC236}">
                <a16:creationId xmlns:a16="http://schemas.microsoft.com/office/drawing/2014/main" xmlns=""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xmlns=""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xmlns=""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xmlns=""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xmlns=""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xmlns=""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sp>
        <p:nvSpPr>
          <p:cNvPr id="4" name="Date Placeholder 3">
            <a:extLst>
              <a:ext uri="{FF2B5EF4-FFF2-40B4-BE49-F238E27FC236}">
                <a16:creationId xmlns:a16="http://schemas.microsoft.com/office/drawing/2014/main" xmlns=""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xmlns=""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xmlns=""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xmlns=""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xmlns=""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xmlns=""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xmlns=""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xmlns=""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24" name="Oval 23">
            <a:extLst>
              <a:ext uri="{FF2B5EF4-FFF2-40B4-BE49-F238E27FC236}">
                <a16:creationId xmlns:a16="http://schemas.microsoft.com/office/drawing/2014/main" xmlns=""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xmlns=""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xmlns=""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xmlns=""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xmlns=""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smtClean="0"/>
              <a:t>Click to edit Master text styles</a:t>
            </a:r>
          </a:p>
        </p:txBody>
      </p:sp>
      <p:sp>
        <p:nvSpPr>
          <p:cNvPr id="17" name="Text Placeholder 14">
            <a:extLst>
              <a:ext uri="{FF2B5EF4-FFF2-40B4-BE49-F238E27FC236}">
                <a16:creationId xmlns:a16="http://schemas.microsoft.com/office/drawing/2014/main" xmlns=""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smtClean="0"/>
              <a:t>Click to edit Master text styles</a:t>
            </a:r>
          </a:p>
        </p:txBody>
      </p:sp>
      <p:sp>
        <p:nvSpPr>
          <p:cNvPr id="3" name="Graphic 22">
            <a:extLst>
              <a:ext uri="{FF2B5EF4-FFF2-40B4-BE49-F238E27FC236}">
                <a16:creationId xmlns:a16="http://schemas.microsoft.com/office/drawing/2014/main" xmlns=""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xmlns=""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xmlns=""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35" name="Oval 34">
            <a:extLst>
              <a:ext uri="{FF2B5EF4-FFF2-40B4-BE49-F238E27FC236}">
                <a16:creationId xmlns:a16="http://schemas.microsoft.com/office/drawing/2014/main" xmlns=""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xmlns=""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xmlns=""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xmlns=""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smtClean="0"/>
              <a:t>Click to edit Master text styles</a:t>
            </a:r>
          </a:p>
        </p:txBody>
      </p:sp>
      <p:sp>
        <p:nvSpPr>
          <p:cNvPr id="38" name="Freeform: Shape 37">
            <a:extLst>
              <a:ext uri="{FF2B5EF4-FFF2-40B4-BE49-F238E27FC236}">
                <a16:creationId xmlns:a16="http://schemas.microsoft.com/office/drawing/2014/main" xmlns=""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xmlns=""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xmlns=""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xmlns=""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31" name="Text Placeholder 29">
            <a:extLst>
              <a:ext uri="{FF2B5EF4-FFF2-40B4-BE49-F238E27FC236}">
                <a16:creationId xmlns:a16="http://schemas.microsoft.com/office/drawing/2014/main" xmlns=""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smtClean="0"/>
              <a:t>Click to edit Master text styles</a:t>
            </a:r>
          </a:p>
        </p:txBody>
      </p:sp>
      <p:sp>
        <p:nvSpPr>
          <p:cNvPr id="3" name="Graphic 33">
            <a:extLst>
              <a:ext uri="{FF2B5EF4-FFF2-40B4-BE49-F238E27FC236}">
                <a16:creationId xmlns:a16="http://schemas.microsoft.com/office/drawing/2014/main" xmlns=""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xmlns=""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xmlns=""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xmlns=""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22" name="Graphic 19">
            <a:extLst>
              <a:ext uri="{FF2B5EF4-FFF2-40B4-BE49-F238E27FC236}">
                <a16:creationId xmlns:a16="http://schemas.microsoft.com/office/drawing/2014/main" xmlns=""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xmlns=""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xmlns=""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sp>
        <p:nvSpPr>
          <p:cNvPr id="30" name="Text Placeholder 26">
            <a:extLst>
              <a:ext uri="{FF2B5EF4-FFF2-40B4-BE49-F238E27FC236}">
                <a16:creationId xmlns:a16="http://schemas.microsoft.com/office/drawing/2014/main" xmlns=""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grpSp>
        <p:nvGrpSpPr>
          <p:cNvPr id="41" name="Graphic 39">
            <a:extLst>
              <a:ext uri="{FF2B5EF4-FFF2-40B4-BE49-F238E27FC236}">
                <a16:creationId xmlns:a16="http://schemas.microsoft.com/office/drawing/2014/main" xmlns=""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xmlns=""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24" name="Text Placeholder 2">
            <a:extLst>
              <a:ext uri="{FF2B5EF4-FFF2-40B4-BE49-F238E27FC236}">
                <a16:creationId xmlns:a16="http://schemas.microsoft.com/office/drawing/2014/main" xmlns=""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xmlns=""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xmlns=""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xmlns=""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xmlns=""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xmlns=""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xmlns=""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xmlns=""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xmlns=""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xmlns=""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xmlns=""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xmlns=""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xmlns=""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chart</a:t>
            </a:r>
            <a:endParaRPr lang="ru-RU" dirty="0"/>
          </a:p>
        </p:txBody>
      </p:sp>
      <p:grpSp>
        <p:nvGrpSpPr>
          <p:cNvPr id="41" name="Graphic 39">
            <a:extLst>
              <a:ext uri="{FF2B5EF4-FFF2-40B4-BE49-F238E27FC236}">
                <a16:creationId xmlns:a16="http://schemas.microsoft.com/office/drawing/2014/main" xmlns=""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xmlns=""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xmlns=""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xmlns=""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xmlns=""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18" name="Table Placeholder 17">
            <a:extLst>
              <a:ext uri="{FF2B5EF4-FFF2-40B4-BE49-F238E27FC236}">
                <a16:creationId xmlns:a16="http://schemas.microsoft.com/office/drawing/2014/main" xmlns=""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table</a:t>
            </a:r>
            <a:endParaRPr lang="ru-RU" dirty="0"/>
          </a:p>
        </p:txBody>
      </p:sp>
      <p:grpSp>
        <p:nvGrpSpPr>
          <p:cNvPr id="45" name="Graphic 39">
            <a:extLst>
              <a:ext uri="{FF2B5EF4-FFF2-40B4-BE49-F238E27FC236}">
                <a16:creationId xmlns:a16="http://schemas.microsoft.com/office/drawing/2014/main" xmlns=""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xmlns=""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xmlns=""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xmlns=""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xmlns=""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xmlns=""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xmlns=""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xmlns=""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46" name="Freeform: Shape 45">
            <a:extLst>
              <a:ext uri="{FF2B5EF4-FFF2-40B4-BE49-F238E27FC236}">
                <a16:creationId xmlns:a16="http://schemas.microsoft.com/office/drawing/2014/main" xmlns=""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xmlns=""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xmlns=""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xmlns=""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xmlns=""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xmlns=""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xmlns=""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xmlns=""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pic>
        <p:nvPicPr>
          <p:cNvPr id="22" name="Graphic 21">
            <a:extLst>
              <a:ext uri="{FF2B5EF4-FFF2-40B4-BE49-F238E27FC236}">
                <a16:creationId xmlns:a16="http://schemas.microsoft.com/office/drawing/2014/main" xmlns="" id="{B091E01B-B80B-4194-AC2B-41043EC597D2}"/>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xmlns=""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xmlns=""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xmlns=""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xmlns=""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xmlns=""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xmlns=""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xmlns=""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xmlns=""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media</a:t>
            </a:r>
            <a:endParaRPr lang="ru-RU" dirty="0"/>
          </a:p>
        </p:txBody>
      </p:sp>
      <p:sp>
        <p:nvSpPr>
          <p:cNvPr id="6" name="Footer Placeholder 5">
            <a:extLst>
              <a:ext uri="{FF2B5EF4-FFF2-40B4-BE49-F238E27FC236}">
                <a16:creationId xmlns:a16="http://schemas.microsoft.com/office/drawing/2014/main" xmlns=""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xmlns=""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xmlns=""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xmlns=""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xmlns=""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xmlns=""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xmlns=""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xmlns=""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smtClean="0"/>
              <a:t>Click to edit Master title style</a:t>
            </a:r>
            <a:endParaRPr lang="ru-RU"/>
          </a:p>
        </p:txBody>
      </p:sp>
      <p:grpSp>
        <p:nvGrpSpPr>
          <p:cNvPr id="10" name="Group 9">
            <a:extLst>
              <a:ext uri="{FF2B5EF4-FFF2-40B4-BE49-F238E27FC236}">
                <a16:creationId xmlns:a16="http://schemas.microsoft.com/office/drawing/2014/main" xmlns=""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xmlns=""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xmlns=""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xmlns=""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xmlns=""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a:extLst>
              <a:ext uri="{FF2B5EF4-FFF2-40B4-BE49-F238E27FC236}">
                <a16:creationId xmlns:a16="http://schemas.microsoft.com/office/drawing/2014/main" xmlns=""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xmlns=""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xmlns=""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xmlns=""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64C9CC-E38A-467A-8F1C-459375F5EDFF}"/>
              </a:ext>
            </a:extLst>
          </p:cNvPr>
          <p:cNvSpPr>
            <a:spLocks noGrp="1"/>
          </p:cNvSpPr>
          <p:nvPr>
            <p:ph type="title"/>
          </p:nvPr>
        </p:nvSpPr>
        <p:spPr>
          <a:xfrm>
            <a:off x="224589" y="1251284"/>
            <a:ext cx="6224679" cy="1315453"/>
          </a:xfrm>
        </p:spPr>
        <p:txBody>
          <a:bodyPr/>
          <a:lstStyle/>
          <a:p>
            <a:r>
              <a:rPr lang="en-US" sz="2400" dirty="0" smtClean="0">
                <a:latin typeface="Times New Roman" panose="02020603050405020304" pitchFamily="18" charset="0"/>
                <a:cs typeface="Times New Roman" panose="02020603050405020304" pitchFamily="18" charset="0"/>
              </a:rPr>
              <a:t>CUSTOMER CHURN PREDICTOR MODEL</a:t>
            </a:r>
            <a:endParaRPr lang="ru-RU" sz="240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xmlns="" id="{CDD6760C-D868-43F4-99FB-1B78C91F8FE1}"/>
              </a:ext>
            </a:extLst>
          </p:cNvPr>
          <p:cNvSpPr>
            <a:spLocks noGrp="1"/>
          </p:cNvSpPr>
          <p:nvPr>
            <p:ph type="body" sz="quarter" idx="13"/>
          </p:nvPr>
        </p:nvSpPr>
        <p:spPr>
          <a:xfrm>
            <a:off x="128532" y="3356785"/>
            <a:ext cx="3629300" cy="949829"/>
          </a:xfrm>
        </p:spPr>
        <p:txBody>
          <a:bodyPr/>
          <a:lstStyle/>
          <a:p>
            <a:r>
              <a:rPr lang="en-US" dirty="0" smtClean="0"/>
              <a:t>MORINGA SCHOOL</a:t>
            </a:r>
            <a:endParaRPr lang="ru-RU" dirty="0"/>
          </a:p>
        </p:txBody>
      </p:sp>
      <p:sp>
        <p:nvSpPr>
          <p:cNvPr id="3" name="Text Placeholder 2">
            <a:extLst>
              <a:ext uri="{FF2B5EF4-FFF2-40B4-BE49-F238E27FC236}">
                <a16:creationId xmlns:a16="http://schemas.microsoft.com/office/drawing/2014/main" xmlns="" id="{5ECCBAE3-CEA3-4EE0-83F6-41CFC54D2B4A}"/>
              </a:ext>
            </a:extLst>
          </p:cNvPr>
          <p:cNvSpPr>
            <a:spLocks noGrp="1"/>
          </p:cNvSpPr>
          <p:nvPr>
            <p:ph type="body" sz="quarter" idx="20"/>
          </p:nvPr>
        </p:nvSpPr>
        <p:spPr/>
        <p:txBody>
          <a:bodyPr/>
          <a:lstStyle/>
          <a:p>
            <a:r>
              <a:rPr lang="en-US" dirty="0" smtClean="0"/>
              <a:t>MARCH</a:t>
            </a:r>
            <a:r>
              <a:rPr lang="en-US" dirty="0"/>
              <a:t/>
            </a:r>
            <a:br>
              <a:rPr lang="en-US" dirty="0"/>
            </a:br>
            <a:r>
              <a:rPr lang="en-US" dirty="0" smtClean="0"/>
              <a:t>2024</a:t>
            </a:r>
            <a:endParaRPr lang="ru-RU" dirty="0"/>
          </a:p>
        </p:txBody>
      </p:sp>
      <p:pic>
        <p:nvPicPr>
          <p:cNvPr id="5" name="Picture Placeholder 4"/>
          <p:cNvPicPr>
            <a:picLocks noGrp="1" noChangeAspect="1"/>
          </p:cNvPicPr>
          <p:nvPr>
            <p:ph type="pic" sz="quarter" idx="21"/>
          </p:nvPr>
        </p:nvPicPr>
        <p:blipFill>
          <a:blip r:embed="rId2">
            <a:extLst>
              <a:ext uri="{28A0092B-C50C-407E-A947-70E740481C1C}">
                <a14:useLocalDpi xmlns:a14="http://schemas.microsoft.com/office/drawing/2010/main" val="0"/>
              </a:ext>
            </a:extLst>
          </a:blip>
          <a:srcRect l="7524" r="7524"/>
          <a:stretch>
            <a:fillRect/>
          </a:stretch>
        </p:blipFill>
        <p:spPr/>
      </p:pic>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BEDAECDC-7310-4573-BE1D-3F708C83049D}"/>
              </a:ext>
            </a:extLst>
          </p:cNvPr>
          <p:cNvSpPr>
            <a:spLocks noGrp="1"/>
          </p:cNvSpPr>
          <p:nvPr>
            <p:ph type="sldNum" sz="quarter" idx="12"/>
          </p:nvPr>
        </p:nvSpPr>
        <p:spPr/>
        <p:txBody>
          <a:bodyPr/>
          <a:lstStyle/>
          <a:p>
            <a:fld id="{D495E168-DA5E-4888-8D8A-92B118324C14}" type="slidenum">
              <a:rPr lang="ru-RU" smtClean="0"/>
              <a:t>10</a:t>
            </a:fld>
            <a:endParaRPr lang="ru-RU" dirty="0"/>
          </a:p>
        </p:txBody>
      </p:sp>
      <p:sp>
        <p:nvSpPr>
          <p:cNvPr id="35" name="Text Placeholder 34"/>
          <p:cNvSpPr>
            <a:spLocks noGrp="1"/>
          </p:cNvSpPr>
          <p:nvPr>
            <p:ph type="body" sz="quarter" idx="25"/>
          </p:nvPr>
        </p:nvSpPr>
        <p:spPr>
          <a:xfrm>
            <a:off x="431321" y="3942271"/>
            <a:ext cx="9402793" cy="2548746"/>
          </a:xfrm>
        </p:spPr>
        <p:txBody>
          <a:bodyPr>
            <a:noAutofit/>
          </a:bodyPr>
          <a:lstStyle/>
          <a:p>
            <a:r>
              <a:rPr lang="en-US" sz="1800" b="0" dirty="0">
                <a:latin typeface="Times New Roman" panose="02020603050405020304" pitchFamily="18" charset="0"/>
                <a:cs typeface="Times New Roman" panose="02020603050405020304" pitchFamily="18" charset="0"/>
              </a:rPr>
              <a:t>Higher total day charges and longer day call durations suggest dissatisfaction with daytime calling plans or high costs, potentially driving customers to switch providers. An increased number of customer service calls indicates unresolved issues or dissatisfaction, highlighting the importance of prompt and effective problem resolution to enhance customer satisfaction. Customers with international plans and longer international call durations are more likely to churn, indicating dissatisfaction with international calling services or costs. Additionally, high evening and night call charges may signal dissatisfaction with service </a:t>
            </a:r>
            <a:r>
              <a:rPr lang="en-US" sz="1800" b="0" dirty="0" smtClean="0">
                <a:latin typeface="Times New Roman" panose="02020603050405020304" pitchFamily="18" charset="0"/>
                <a:cs typeface="Times New Roman" panose="02020603050405020304" pitchFamily="18" charset="0"/>
              </a:rPr>
              <a:t>quality.</a:t>
            </a:r>
            <a:endParaRPr lang="en-US" sz="1800" b="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27" y="-26322"/>
            <a:ext cx="8640145" cy="3879900"/>
          </a:xfrm>
          <a:prstGeom prst="rect">
            <a:avLst/>
          </a:prstGeom>
        </p:spPr>
      </p:pic>
    </p:spTree>
    <p:extLst>
      <p:ext uri="{BB962C8B-B14F-4D97-AF65-F5344CB8AC3E}">
        <p14:creationId xmlns:p14="http://schemas.microsoft.com/office/powerpoint/2010/main" val="3461034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139155-1F5E-4F48-B50E-F00D8FC535D9}"/>
              </a:ext>
            </a:extLst>
          </p:cNvPr>
          <p:cNvSpPr>
            <a:spLocks noGrp="1"/>
          </p:cNvSpPr>
          <p:nvPr>
            <p:ph type="title"/>
          </p:nvPr>
        </p:nvSpPr>
        <p:spPr/>
        <p:txBody>
          <a:bodyPr/>
          <a:lstStyle/>
          <a:p>
            <a:r>
              <a:rPr lang="en-US" dirty="0" smtClean="0"/>
              <a:t>CONCLUSION</a:t>
            </a:r>
            <a:endParaRPr lang="ru-RU" dirty="0"/>
          </a:p>
        </p:txBody>
      </p:sp>
      <p:sp>
        <p:nvSpPr>
          <p:cNvPr id="6" name="Text Placeholder 5" hidden="1">
            <a:extLst>
              <a:ext uri="{FF2B5EF4-FFF2-40B4-BE49-F238E27FC236}">
                <a16:creationId xmlns:a16="http://schemas.microsoft.com/office/drawing/2014/main" xmlns="" id="{55C6D235-86D2-43F6-A7D1-0DD3DC936D3D}"/>
              </a:ext>
            </a:extLst>
          </p:cNvPr>
          <p:cNvSpPr>
            <a:spLocks noGrp="1"/>
          </p:cNvSpPr>
          <p:nvPr>
            <p:ph type="body" sz="quarter" idx="16"/>
          </p:nvPr>
        </p:nvSpPr>
        <p:spPr/>
        <p:txBody>
          <a:bodyPr/>
          <a:lstStyle/>
          <a:p>
            <a:r>
              <a:rPr lang="en-US" dirty="0"/>
              <a:t>Lorem ipsum dolor sit amet, consectetuer adipiscing elit.</a:t>
            </a:r>
            <a:br>
              <a:rPr lang="en-US" dirty="0"/>
            </a:br>
            <a:r>
              <a:rPr lang="en-US" dirty="0"/>
              <a:t>Maecenas porttitor congue massa</a:t>
            </a:r>
            <a:endParaRPr lang="ru-RU" dirty="0"/>
          </a:p>
        </p:txBody>
      </p:sp>
      <p:sp>
        <p:nvSpPr>
          <p:cNvPr id="3" name="Text Placeholder 2" hidden="1">
            <a:extLst>
              <a:ext uri="{FF2B5EF4-FFF2-40B4-BE49-F238E27FC236}">
                <a16:creationId xmlns:a16="http://schemas.microsoft.com/office/drawing/2014/main" xmlns="" id="{C9DF92D8-1371-40FE-AB90-C65DFF928F5D}"/>
              </a:ext>
            </a:extLst>
          </p:cNvPr>
          <p:cNvSpPr>
            <a:spLocks noGrp="1"/>
          </p:cNvSpPr>
          <p:nvPr>
            <p:ph type="body" idx="1"/>
          </p:nvPr>
        </p:nvSpPr>
        <p:spPr/>
        <p:txBody>
          <a:bodyPr>
            <a:normAutofit fontScale="92500" lnSpcReduction="20000"/>
          </a:bodyPr>
          <a:lstStyle/>
          <a:p>
            <a:r>
              <a:rPr lang="en-US" dirty="0"/>
              <a:t>SECTION 1 TITLE</a:t>
            </a:r>
            <a:endParaRPr lang="ru-RU" dirty="0"/>
          </a:p>
        </p:txBody>
      </p:sp>
      <p:sp>
        <p:nvSpPr>
          <p:cNvPr id="7" name="Text Placeholder 6" hidden="1">
            <a:extLst>
              <a:ext uri="{FF2B5EF4-FFF2-40B4-BE49-F238E27FC236}">
                <a16:creationId xmlns:a16="http://schemas.microsoft.com/office/drawing/2014/main" xmlns="" id="{B0CA970E-796E-4258-8457-D1CEF7B4B866}"/>
              </a:ext>
            </a:extLst>
          </p:cNvPr>
          <p:cNvSpPr>
            <a:spLocks noGrp="1"/>
          </p:cNvSpPr>
          <p:nvPr>
            <p:ph type="body" idx="20"/>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ru-RU" dirty="0"/>
          </a:p>
        </p:txBody>
      </p:sp>
      <p:sp>
        <p:nvSpPr>
          <p:cNvPr id="8" name="Text Placeholder 7" hidden="1">
            <a:extLst>
              <a:ext uri="{FF2B5EF4-FFF2-40B4-BE49-F238E27FC236}">
                <a16:creationId xmlns:a16="http://schemas.microsoft.com/office/drawing/2014/main" xmlns="" id="{E3AB4F18-AE38-4488-9473-A828459DA8A4}"/>
              </a:ext>
            </a:extLst>
          </p:cNvPr>
          <p:cNvSpPr>
            <a:spLocks noGrp="1"/>
          </p:cNvSpPr>
          <p:nvPr>
            <p:ph type="body" idx="18"/>
          </p:nvPr>
        </p:nvSpPr>
        <p:spPr/>
        <p:txBody>
          <a:bodyPr>
            <a:normAutofit fontScale="92500" lnSpcReduction="20000"/>
          </a:bodyPr>
          <a:lstStyle/>
          <a:p>
            <a:r>
              <a:rPr lang="en-US" dirty="0"/>
              <a:t>SECTION 2 TITLE</a:t>
            </a:r>
            <a:endParaRPr lang="ru-RU" dirty="0"/>
          </a:p>
        </p:txBody>
      </p:sp>
      <p:sp>
        <p:nvSpPr>
          <p:cNvPr id="17" name="Text Placeholder 16">
            <a:extLst>
              <a:ext uri="{FF2B5EF4-FFF2-40B4-BE49-F238E27FC236}">
                <a16:creationId xmlns:a16="http://schemas.microsoft.com/office/drawing/2014/main" xmlns="" id="{663B63A5-075F-4429-8F7A-8E50D3497170}"/>
              </a:ext>
            </a:extLst>
          </p:cNvPr>
          <p:cNvSpPr>
            <a:spLocks noGrp="1"/>
          </p:cNvSpPr>
          <p:nvPr>
            <p:ph type="body" sz="quarter" idx="21"/>
          </p:nvPr>
        </p:nvSpPr>
        <p:spPr>
          <a:xfrm>
            <a:off x="279919" y="2127381"/>
            <a:ext cx="10059692" cy="3500490"/>
          </a:xfrm>
        </p:spPr>
        <p:txBody>
          <a:bodyPr>
            <a:normAutofit/>
          </a:bodyPr>
          <a:lstStyle/>
          <a:p>
            <a:r>
              <a:rPr lang="en-US" sz="2000" dirty="0">
                <a:latin typeface="Times New Roman" panose="02020603050405020304" pitchFamily="18" charset="0"/>
                <a:cs typeface="Times New Roman" panose="02020603050405020304" pitchFamily="18" charset="0"/>
              </a:rPr>
              <a:t>This project focused on analyzing customer churn in the telecommunications industry to identify key factors influencing churn behavior. Using various machine learning models including logistic regression, random forest, </a:t>
            </a:r>
            <a:r>
              <a:rPr lang="en-US" sz="2000" dirty="0" err="1">
                <a:latin typeface="Times New Roman" panose="02020603050405020304" pitchFamily="18" charset="0"/>
                <a:cs typeface="Times New Roman" panose="02020603050405020304" pitchFamily="18" charset="0"/>
              </a:rPr>
              <a:t>AdaBoost</a:t>
            </a:r>
            <a:r>
              <a:rPr lang="en-US" sz="2000" dirty="0">
                <a:latin typeface="Times New Roman" panose="02020603050405020304" pitchFamily="18" charset="0"/>
                <a:cs typeface="Times New Roman" panose="02020603050405020304" pitchFamily="18" charset="0"/>
              </a:rPr>
              <a:t>, and gradient boosting, we found that factors like total day charges, total day minutes, customer service calls, international plan usage, and average international call duration significantly impact churn rates. By leveraging these insights, </a:t>
            </a:r>
            <a:r>
              <a:rPr lang="en-US" sz="2000" dirty="0" err="1">
                <a:latin typeface="Times New Roman" panose="02020603050405020304" pitchFamily="18" charset="0"/>
                <a:cs typeface="Times New Roman" panose="02020603050405020304" pitchFamily="18" charset="0"/>
              </a:rPr>
              <a:t>SyriaTel</a:t>
            </a:r>
            <a:r>
              <a:rPr lang="en-US" sz="2000" dirty="0">
                <a:latin typeface="Times New Roman" panose="02020603050405020304" pitchFamily="18" charset="0"/>
                <a:cs typeface="Times New Roman" panose="02020603050405020304" pitchFamily="18" charset="0"/>
              </a:rPr>
              <a:t> can implement targeted strategies to improve customer </a:t>
            </a:r>
            <a:r>
              <a:rPr lang="en-US" sz="2000" dirty="0" smtClean="0">
                <a:latin typeface="Times New Roman" panose="02020603050405020304" pitchFamily="18" charset="0"/>
                <a:cs typeface="Times New Roman" panose="02020603050405020304" pitchFamily="18" charset="0"/>
              </a:rPr>
              <a:t>retention. </a:t>
            </a:r>
            <a:r>
              <a:rPr lang="en-US" sz="2000" dirty="0">
                <a:latin typeface="Times New Roman" panose="02020603050405020304" pitchFamily="18" charset="0"/>
                <a:cs typeface="Times New Roman" panose="02020603050405020304" pitchFamily="18" charset="0"/>
              </a:rPr>
              <a:t>Continuous analysis and adaptation of strategies based on evolving customer preferences are essential for maintaining competitiveness in the dynamic telecommunications market.</a:t>
            </a:r>
            <a:endParaRPr lang="ru-RU"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4C5FF61B-147F-4149-9E50-36696641E103}"/>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CFEE48EC-430B-4D42-9565-527E52286C4D}"/>
              </a:ext>
            </a:extLst>
          </p:cNvPr>
          <p:cNvSpPr>
            <a:spLocks noGrp="1"/>
          </p:cNvSpPr>
          <p:nvPr>
            <p:ph type="sldNum" sz="quarter" idx="12"/>
          </p:nvPr>
        </p:nvSpPr>
        <p:spPr/>
        <p:txBody>
          <a:bodyPr/>
          <a:lstStyle/>
          <a:p>
            <a:fld id="{D495E168-DA5E-4888-8D8A-92B118324C14}" type="slidenum">
              <a:rPr lang="ru-RU" smtClean="0"/>
              <a:pPr/>
              <a:t>11</a:t>
            </a:fld>
            <a:endParaRPr lang="ru-RU" dirty="0"/>
          </a:p>
        </p:txBody>
      </p:sp>
    </p:spTree>
    <p:extLst>
      <p:ext uri="{BB962C8B-B14F-4D97-AF65-F5344CB8AC3E}">
        <p14:creationId xmlns:p14="http://schemas.microsoft.com/office/powerpoint/2010/main" val="3953500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139155-1F5E-4F48-B50E-F00D8FC535D9}"/>
              </a:ext>
            </a:extLst>
          </p:cNvPr>
          <p:cNvSpPr>
            <a:spLocks noGrp="1"/>
          </p:cNvSpPr>
          <p:nvPr>
            <p:ph type="title"/>
          </p:nvPr>
        </p:nvSpPr>
        <p:spPr/>
        <p:txBody>
          <a:bodyPr/>
          <a:lstStyle/>
          <a:p>
            <a:r>
              <a:rPr lang="en-US" dirty="0" smtClean="0"/>
              <a:t>RECOMMENDATIONS</a:t>
            </a:r>
            <a:endParaRPr lang="ru-RU" dirty="0"/>
          </a:p>
        </p:txBody>
      </p:sp>
      <p:sp>
        <p:nvSpPr>
          <p:cNvPr id="6" name="Text Placeholder 5" hidden="1">
            <a:extLst>
              <a:ext uri="{FF2B5EF4-FFF2-40B4-BE49-F238E27FC236}">
                <a16:creationId xmlns:a16="http://schemas.microsoft.com/office/drawing/2014/main" xmlns="" id="{55C6D235-86D2-43F6-A7D1-0DD3DC936D3D}"/>
              </a:ext>
            </a:extLst>
          </p:cNvPr>
          <p:cNvSpPr>
            <a:spLocks noGrp="1"/>
          </p:cNvSpPr>
          <p:nvPr>
            <p:ph type="body" sz="quarter" idx="16"/>
          </p:nvPr>
        </p:nvSpPr>
        <p:spPr/>
        <p:txBody>
          <a:bodyPr/>
          <a:lstStyle/>
          <a:p>
            <a:r>
              <a:rPr lang="en-US" dirty="0"/>
              <a:t>Lorem ipsum dolor sit amet, consectetuer adipiscing elit.</a:t>
            </a:r>
            <a:br>
              <a:rPr lang="en-US" dirty="0"/>
            </a:br>
            <a:r>
              <a:rPr lang="en-US" dirty="0"/>
              <a:t>Maecenas porttitor congue massa</a:t>
            </a:r>
            <a:endParaRPr lang="ru-RU" dirty="0"/>
          </a:p>
        </p:txBody>
      </p:sp>
      <p:sp>
        <p:nvSpPr>
          <p:cNvPr id="3" name="Text Placeholder 2" hidden="1">
            <a:extLst>
              <a:ext uri="{FF2B5EF4-FFF2-40B4-BE49-F238E27FC236}">
                <a16:creationId xmlns:a16="http://schemas.microsoft.com/office/drawing/2014/main" xmlns="" id="{C9DF92D8-1371-40FE-AB90-C65DFF928F5D}"/>
              </a:ext>
            </a:extLst>
          </p:cNvPr>
          <p:cNvSpPr>
            <a:spLocks noGrp="1"/>
          </p:cNvSpPr>
          <p:nvPr>
            <p:ph type="body" idx="1"/>
          </p:nvPr>
        </p:nvSpPr>
        <p:spPr/>
        <p:txBody>
          <a:bodyPr>
            <a:normAutofit fontScale="92500" lnSpcReduction="20000"/>
          </a:bodyPr>
          <a:lstStyle/>
          <a:p>
            <a:r>
              <a:rPr lang="en-US" dirty="0"/>
              <a:t>SECTION 1 TITLE</a:t>
            </a:r>
            <a:endParaRPr lang="ru-RU" dirty="0"/>
          </a:p>
        </p:txBody>
      </p:sp>
      <p:sp>
        <p:nvSpPr>
          <p:cNvPr id="7" name="Text Placeholder 6" hidden="1">
            <a:extLst>
              <a:ext uri="{FF2B5EF4-FFF2-40B4-BE49-F238E27FC236}">
                <a16:creationId xmlns:a16="http://schemas.microsoft.com/office/drawing/2014/main" xmlns="" id="{B0CA970E-796E-4258-8457-D1CEF7B4B866}"/>
              </a:ext>
            </a:extLst>
          </p:cNvPr>
          <p:cNvSpPr>
            <a:spLocks noGrp="1"/>
          </p:cNvSpPr>
          <p:nvPr>
            <p:ph type="body" idx="20"/>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ru-RU" dirty="0"/>
          </a:p>
        </p:txBody>
      </p:sp>
      <p:sp>
        <p:nvSpPr>
          <p:cNvPr id="8" name="Text Placeholder 7" hidden="1">
            <a:extLst>
              <a:ext uri="{FF2B5EF4-FFF2-40B4-BE49-F238E27FC236}">
                <a16:creationId xmlns:a16="http://schemas.microsoft.com/office/drawing/2014/main" xmlns="" id="{E3AB4F18-AE38-4488-9473-A828459DA8A4}"/>
              </a:ext>
            </a:extLst>
          </p:cNvPr>
          <p:cNvSpPr>
            <a:spLocks noGrp="1"/>
          </p:cNvSpPr>
          <p:nvPr>
            <p:ph type="body" idx="18"/>
          </p:nvPr>
        </p:nvSpPr>
        <p:spPr/>
        <p:txBody>
          <a:bodyPr>
            <a:normAutofit fontScale="92500" lnSpcReduction="20000"/>
          </a:bodyPr>
          <a:lstStyle/>
          <a:p>
            <a:r>
              <a:rPr lang="en-US" dirty="0"/>
              <a:t>SECTION 2 TITLE</a:t>
            </a:r>
            <a:endParaRPr lang="ru-RU" dirty="0"/>
          </a:p>
        </p:txBody>
      </p:sp>
      <p:sp>
        <p:nvSpPr>
          <p:cNvPr id="17" name="Text Placeholder 16">
            <a:extLst>
              <a:ext uri="{FF2B5EF4-FFF2-40B4-BE49-F238E27FC236}">
                <a16:creationId xmlns:a16="http://schemas.microsoft.com/office/drawing/2014/main" xmlns="" id="{663B63A5-075F-4429-8F7A-8E50D3497170}"/>
              </a:ext>
            </a:extLst>
          </p:cNvPr>
          <p:cNvSpPr>
            <a:spLocks noGrp="1"/>
          </p:cNvSpPr>
          <p:nvPr>
            <p:ph type="body" sz="quarter" idx="21"/>
          </p:nvPr>
        </p:nvSpPr>
        <p:spPr>
          <a:xfrm>
            <a:off x="279919" y="2127381"/>
            <a:ext cx="10059692" cy="3500490"/>
          </a:xfrm>
        </p:spPr>
        <p:txBody>
          <a:bodyPr>
            <a:noAutofit/>
          </a:bodyPr>
          <a:lstStyle/>
          <a:p>
            <a:r>
              <a:rPr lang="en-US" sz="1800" dirty="0" smtClean="0">
                <a:latin typeface="Times New Roman" panose="02020603050405020304" pitchFamily="18" charset="0"/>
                <a:cs typeface="Times New Roman" panose="02020603050405020304" pitchFamily="18" charset="0"/>
              </a:rPr>
              <a:t>Enhance </a:t>
            </a:r>
            <a:r>
              <a:rPr lang="en-US" sz="1800" dirty="0">
                <a:latin typeface="Times New Roman" panose="02020603050405020304" pitchFamily="18" charset="0"/>
                <a:cs typeface="Times New Roman" panose="02020603050405020304" pitchFamily="18" charset="0"/>
              </a:rPr>
              <a:t>Customer Support: Prioritize improving the quality and responsiveness of customer service through comprehensive training programs and efficient call handling processes.</a:t>
            </a:r>
          </a:p>
          <a:p>
            <a:r>
              <a:rPr lang="en-US" sz="1800" dirty="0">
                <a:latin typeface="Times New Roman" panose="02020603050405020304" pitchFamily="18" charset="0"/>
                <a:cs typeface="Times New Roman" panose="02020603050405020304" pitchFamily="18" charset="0"/>
              </a:rPr>
              <a:t>Revise Calling Plans: Review and adjust calling plans to align with customer expectations and market competitiveness, offering flexible options that cater to diverse needs.</a:t>
            </a:r>
          </a:p>
          <a:p>
            <a:r>
              <a:rPr lang="en-US" sz="1800" dirty="0">
                <a:latin typeface="Times New Roman" panose="02020603050405020304" pitchFamily="18" charset="0"/>
                <a:cs typeface="Times New Roman" panose="02020603050405020304" pitchFamily="18" charset="0"/>
              </a:rPr>
              <a:t>Personalize Offers and Promotions: Utilize customer data analytics to develop personalized incentives tailored to individual preferences and usage patterns.</a:t>
            </a:r>
          </a:p>
          <a:p>
            <a:r>
              <a:rPr lang="en-US" sz="1800" dirty="0">
                <a:latin typeface="Times New Roman" panose="02020603050405020304" pitchFamily="18" charset="0"/>
                <a:cs typeface="Times New Roman" panose="02020603050405020304" pitchFamily="18" charset="0"/>
              </a:rPr>
              <a:t>Proactive Monitoring and Analysis: Implement robust data monitoring and analysis practices to detect early signs of churn and intervene with targeted retention strategies.</a:t>
            </a:r>
          </a:p>
          <a:p>
            <a:r>
              <a:rPr lang="en-US" sz="1800" dirty="0">
                <a:latin typeface="Times New Roman" panose="02020603050405020304" pitchFamily="18" charset="0"/>
                <a:cs typeface="Times New Roman" panose="02020603050405020304" pitchFamily="18" charset="0"/>
              </a:rPr>
              <a:t>Improve Communication Channels: Establish effective communication channels to keep customers informed about relevant offers, updates, and service improvements.</a:t>
            </a:r>
          </a:p>
          <a:p>
            <a:r>
              <a:rPr lang="en-US" sz="1800" dirty="0">
                <a:latin typeface="Times New Roman" panose="02020603050405020304" pitchFamily="18" charset="0"/>
                <a:cs typeface="Times New Roman" panose="02020603050405020304" pitchFamily="18" charset="0"/>
              </a:rPr>
              <a:t>Focus on Customer Experience: Invest in user-friendly interfaces, self-service options, and seamless customer journeys to enhance overall satisfaction and foster long-term loyalty.</a:t>
            </a:r>
          </a:p>
        </p:txBody>
      </p:sp>
      <p:sp>
        <p:nvSpPr>
          <p:cNvPr id="5" name="Slide Number Placeholder 4">
            <a:extLst>
              <a:ext uri="{FF2B5EF4-FFF2-40B4-BE49-F238E27FC236}">
                <a16:creationId xmlns:a16="http://schemas.microsoft.com/office/drawing/2014/main" xmlns="" id="{CFEE48EC-430B-4D42-9565-527E52286C4D}"/>
              </a:ext>
            </a:extLst>
          </p:cNvPr>
          <p:cNvSpPr>
            <a:spLocks noGrp="1"/>
          </p:cNvSpPr>
          <p:nvPr>
            <p:ph type="sldNum" sz="quarter" idx="12"/>
          </p:nvPr>
        </p:nvSpPr>
        <p:spPr/>
        <p:txBody>
          <a:bodyPr/>
          <a:lstStyle/>
          <a:p>
            <a:fld id="{D495E168-DA5E-4888-8D8A-92B118324C14}" type="slidenum">
              <a:rPr lang="ru-RU" smtClean="0"/>
              <a:pPr/>
              <a:t>12</a:t>
            </a:fld>
            <a:endParaRPr lang="ru-RU" dirty="0"/>
          </a:p>
        </p:txBody>
      </p:sp>
    </p:spTree>
    <p:extLst>
      <p:ext uri="{BB962C8B-B14F-4D97-AF65-F5344CB8AC3E}">
        <p14:creationId xmlns:p14="http://schemas.microsoft.com/office/powerpoint/2010/main" val="651524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DD1C66-8B88-4FDA-AFA7-4549E31005F8}"/>
              </a:ext>
            </a:extLst>
          </p:cNvPr>
          <p:cNvSpPr>
            <a:spLocks noGrp="1"/>
          </p:cNvSpPr>
          <p:nvPr>
            <p:ph type="title"/>
          </p:nvPr>
        </p:nvSpPr>
        <p:spPr/>
        <p:txBody>
          <a:bodyPr/>
          <a:lstStyle/>
          <a:p>
            <a:r>
              <a:rPr lang="en-US" dirty="0" smtClean="0">
                <a:solidFill>
                  <a:srgbClr val="00B050"/>
                </a:solidFill>
              </a:rPr>
              <a:t>THANK YOU</a:t>
            </a:r>
            <a:endParaRPr lang="ru-RU" dirty="0">
              <a:solidFill>
                <a:srgbClr val="00B050"/>
              </a:solidFill>
            </a:endParaRPr>
          </a:p>
        </p:txBody>
      </p:sp>
      <p:sp>
        <p:nvSpPr>
          <p:cNvPr id="5" name="Text Placeholder 4">
            <a:extLst>
              <a:ext uri="{FF2B5EF4-FFF2-40B4-BE49-F238E27FC236}">
                <a16:creationId xmlns:a16="http://schemas.microsoft.com/office/drawing/2014/main" xmlns="" id="{53BA5B48-F9FF-45FC-A3F7-5CEF9A012980}"/>
              </a:ext>
            </a:extLst>
          </p:cNvPr>
          <p:cNvSpPr>
            <a:spLocks noGrp="1"/>
          </p:cNvSpPr>
          <p:nvPr>
            <p:ph type="body" sz="quarter" idx="16"/>
          </p:nvPr>
        </p:nvSpPr>
        <p:spPr/>
        <p:txBody>
          <a:bodyPr/>
          <a:lstStyle/>
          <a:p>
            <a:r>
              <a:rPr lang="en-US" dirty="0" smtClean="0"/>
              <a:t>THANK YOU.</a:t>
            </a:r>
            <a:endParaRPr lang="ru-RU" dirty="0"/>
          </a:p>
        </p:txBody>
      </p:sp>
      <p:sp>
        <p:nvSpPr>
          <p:cNvPr id="4" name="Slide Number Placeholder 3">
            <a:extLst>
              <a:ext uri="{FF2B5EF4-FFF2-40B4-BE49-F238E27FC236}">
                <a16:creationId xmlns:a16="http://schemas.microsoft.com/office/drawing/2014/main" xmlns="" id="{CDDE29B3-D5FF-478A-848A-934E75A49FD3}"/>
              </a:ext>
            </a:extLst>
          </p:cNvPr>
          <p:cNvSpPr>
            <a:spLocks noGrp="1"/>
          </p:cNvSpPr>
          <p:nvPr>
            <p:ph type="sldNum" sz="quarter" idx="12"/>
          </p:nvPr>
        </p:nvSpPr>
        <p:spPr/>
        <p:txBody>
          <a:bodyPr/>
          <a:lstStyle/>
          <a:p>
            <a:fld id="{D495E168-DA5E-4888-8D8A-92B118324C14}" type="slidenum">
              <a:rPr lang="ru-RU" smtClean="0"/>
              <a:pPr/>
              <a:t>13</a:t>
            </a:fld>
            <a:endParaRPr lang="ru-RU" dirty="0"/>
          </a:p>
        </p:txBody>
      </p:sp>
      <p:pic>
        <p:nvPicPr>
          <p:cNvPr id="8" name="Picture Placeholder 7"/>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t="10952" b="10952"/>
          <a:stretch>
            <a:fillRect/>
          </a:stretch>
        </p:blipFill>
        <p:spPr>
          <a:xfrm>
            <a:off x="1340" y="0"/>
            <a:ext cx="12190660" cy="5295319"/>
          </a:xfrm>
        </p:spPr>
      </p:pic>
    </p:spTree>
    <p:extLst>
      <p:ext uri="{BB962C8B-B14F-4D97-AF65-F5344CB8AC3E}">
        <p14:creationId xmlns:p14="http://schemas.microsoft.com/office/powerpoint/2010/main" val="1935360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EBC1A8D-E693-4704-8E11-5AAB4B40BAEF}"/>
              </a:ext>
            </a:extLst>
          </p:cNvPr>
          <p:cNvSpPr>
            <a:spLocks noGrp="1"/>
          </p:cNvSpPr>
          <p:nvPr>
            <p:ph type="ctr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TABLE OF CONTENTS</a:t>
            </a:r>
            <a:endParaRPr lang="ru-RU" sz="2800"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xmlns="" id="{18F92ECC-81D7-46DF-AF27-3388655CE442}"/>
              </a:ext>
            </a:extLst>
          </p:cNvPr>
          <p:cNvSpPr>
            <a:spLocks noGrp="1"/>
          </p:cNvSpPr>
          <p:nvPr>
            <p:ph type="subTitle" idx="1"/>
          </p:nvPr>
        </p:nvSpPr>
        <p:spPr>
          <a:xfrm>
            <a:off x="812290" y="1780798"/>
            <a:ext cx="6843278" cy="2438276"/>
          </a:xfrm>
        </p:spPr>
        <p:txBody>
          <a:bodyPr>
            <a:noAutofit/>
          </a:bodyPr>
          <a:lstStyle/>
          <a:p>
            <a:pPr marL="457200" indent="-457200">
              <a:buAutoNum type="arabicPeriod"/>
            </a:pPr>
            <a:r>
              <a:rPr lang="en-US" sz="2800" dirty="0" smtClean="0">
                <a:latin typeface="Times New Roman" panose="02020603050405020304" pitchFamily="18" charset="0"/>
                <a:cs typeface="Times New Roman" panose="02020603050405020304" pitchFamily="18" charset="0"/>
              </a:rPr>
              <a:t>INTRODUCTION</a:t>
            </a:r>
          </a:p>
          <a:p>
            <a:pPr marL="457200" indent="-457200">
              <a:buAutoNum type="arabicPeriod"/>
            </a:pPr>
            <a:r>
              <a:rPr lang="en-US" sz="2800" dirty="0" smtClean="0">
                <a:latin typeface="Times New Roman" panose="02020603050405020304" pitchFamily="18" charset="0"/>
                <a:cs typeface="Times New Roman" panose="02020603050405020304" pitchFamily="18" charset="0"/>
              </a:rPr>
              <a:t>PROBLEM STATEMENT</a:t>
            </a:r>
          </a:p>
          <a:p>
            <a:pPr marL="457200" indent="-457200">
              <a:buAutoNum type="arabicPeriod"/>
            </a:pPr>
            <a:r>
              <a:rPr lang="en-US" sz="2800" dirty="0" smtClean="0">
                <a:latin typeface="Times New Roman" panose="02020603050405020304" pitchFamily="18" charset="0"/>
                <a:cs typeface="Times New Roman" panose="02020603050405020304" pitchFamily="18" charset="0"/>
              </a:rPr>
              <a:t>OBJECTIVES </a:t>
            </a:r>
          </a:p>
          <a:p>
            <a:pPr marL="457200" indent="-457200">
              <a:buAutoNum type="arabicPeriod"/>
            </a:pPr>
            <a:r>
              <a:rPr lang="en-US" sz="2800" dirty="0" smtClean="0">
                <a:latin typeface="Times New Roman" panose="02020603050405020304" pitchFamily="18" charset="0"/>
                <a:cs typeface="Times New Roman" panose="02020603050405020304" pitchFamily="18" charset="0"/>
              </a:rPr>
              <a:t>EVALUATION</a:t>
            </a:r>
          </a:p>
          <a:p>
            <a:pPr marL="457200" indent="-457200">
              <a:buAutoNum type="arabicPeriod"/>
            </a:pPr>
            <a:r>
              <a:rPr lang="en-US" sz="2800" dirty="0" smtClean="0">
                <a:latin typeface="Times New Roman" panose="02020603050405020304" pitchFamily="18" charset="0"/>
                <a:cs typeface="Times New Roman" panose="02020603050405020304" pitchFamily="18" charset="0"/>
              </a:rPr>
              <a:t>CONCLUSION</a:t>
            </a:r>
          </a:p>
          <a:p>
            <a:pPr marL="457200" indent="-457200">
              <a:buAutoNum type="arabicPeriod"/>
            </a:pPr>
            <a:r>
              <a:rPr lang="en-US" sz="2800" dirty="0" smtClean="0">
                <a:latin typeface="Times New Roman" panose="02020603050405020304" pitchFamily="18" charset="0"/>
                <a:cs typeface="Times New Roman" panose="02020603050405020304" pitchFamily="18" charset="0"/>
              </a:rPr>
              <a:t>RECOMMENDATIONS</a:t>
            </a:r>
          </a:p>
          <a:p>
            <a:endParaRPr lang="en-US" dirty="0" smtClean="0">
              <a:latin typeface="Times New Roman" panose="02020603050405020304" pitchFamily="18" charset="0"/>
              <a:cs typeface="Times New Roman" panose="02020603050405020304" pitchFamily="18" charset="0"/>
            </a:endParaRPr>
          </a:p>
        </p:txBody>
      </p:sp>
      <p:sp>
        <p:nvSpPr>
          <p:cNvPr id="12" name="Slide Number Placeholder 11">
            <a:extLst>
              <a:ext uri="{FF2B5EF4-FFF2-40B4-BE49-F238E27FC236}">
                <a16:creationId xmlns:a16="http://schemas.microsoft.com/office/drawing/2014/main" xmlns="" id="{B5E4C005-CB50-4CBB-83F0-3393A7AC6211}"/>
              </a:ext>
            </a:extLst>
          </p:cNvPr>
          <p:cNvSpPr>
            <a:spLocks noGrp="1"/>
          </p:cNvSpPr>
          <p:nvPr>
            <p:ph type="sldNum" sz="quarter" idx="12"/>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228721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F79B87-4AA7-436A-A28E-213168C1C67B}"/>
              </a:ext>
            </a:extLst>
          </p:cNvPr>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INTRODUCTION</a:t>
            </a:r>
            <a:endParaRPr lang="ru-RU" sz="28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xmlns="" id="{5DD2790B-AC76-457A-BCB5-3E68F230ED5B}"/>
              </a:ext>
            </a:extLst>
          </p:cNvPr>
          <p:cNvSpPr>
            <a:spLocks noGrp="1"/>
          </p:cNvSpPr>
          <p:nvPr>
            <p:ph type="body" sz="quarter" idx="15"/>
          </p:nvPr>
        </p:nvSpPr>
        <p:spPr>
          <a:xfrm>
            <a:off x="112295" y="2261938"/>
            <a:ext cx="11486147" cy="3554882"/>
          </a:xfrm>
        </p:spPr>
        <p:txBody>
          <a:bodyPr>
            <a:normAutofit/>
          </a:bodyPr>
          <a:lstStyle/>
          <a:p>
            <a:r>
              <a:rPr lang="en-US" sz="2400" dirty="0">
                <a:latin typeface="Times New Roman" panose="02020603050405020304" pitchFamily="18" charset="0"/>
                <a:cs typeface="Times New Roman" panose="02020603050405020304" pitchFamily="18" charset="0"/>
              </a:rPr>
              <a:t>In the telecom industry, keeping customers is tough. </a:t>
            </a:r>
            <a:r>
              <a:rPr lang="en-US" sz="2400" dirty="0" err="1">
                <a:latin typeface="Times New Roman" panose="02020603050405020304" pitchFamily="18" charset="0"/>
                <a:cs typeface="Times New Roman" panose="02020603050405020304" pitchFamily="18" charset="0"/>
              </a:rPr>
              <a:t>SyriaTel</a:t>
            </a:r>
            <a:r>
              <a:rPr lang="en-US" sz="2400" dirty="0">
                <a:latin typeface="Times New Roman" panose="02020603050405020304" pitchFamily="18" charset="0"/>
                <a:cs typeface="Times New Roman" panose="02020603050405020304" pitchFamily="18" charset="0"/>
              </a:rPr>
              <a:t>, a big company in Syria, faces the same problem. Lots of competition and changing customer needs make it </a:t>
            </a:r>
            <a:r>
              <a:rPr lang="en-US" sz="2400" dirty="0" smtClean="0">
                <a:latin typeface="Times New Roman" panose="02020603050405020304" pitchFamily="18" charset="0"/>
                <a:cs typeface="Times New Roman" panose="02020603050405020304" pitchFamily="18" charset="0"/>
              </a:rPr>
              <a:t>hard to retain a customer. </a:t>
            </a:r>
            <a:r>
              <a:rPr lang="en-US" sz="2400" dirty="0">
                <a:latin typeface="Times New Roman" panose="02020603050405020304" pitchFamily="18" charset="0"/>
                <a:cs typeface="Times New Roman" panose="02020603050405020304" pitchFamily="18" charset="0"/>
              </a:rPr>
              <a:t>This project looks at </a:t>
            </a:r>
            <a:r>
              <a:rPr lang="en-US" sz="2400" dirty="0" err="1">
                <a:latin typeface="Times New Roman" panose="02020603050405020304" pitchFamily="18" charset="0"/>
                <a:cs typeface="Times New Roman" panose="02020603050405020304" pitchFamily="18" charset="0"/>
              </a:rPr>
              <a:t>SyriaTel's</a:t>
            </a:r>
            <a:r>
              <a:rPr lang="en-US" sz="2400" dirty="0">
                <a:latin typeface="Times New Roman" panose="02020603050405020304" pitchFamily="18" charset="0"/>
                <a:cs typeface="Times New Roman" panose="02020603050405020304" pitchFamily="18" charset="0"/>
              </a:rPr>
              <a:t> customer data to find out why customers </a:t>
            </a:r>
            <a:r>
              <a:rPr lang="en-US" sz="2400" dirty="0" smtClean="0">
                <a:latin typeface="Times New Roman" panose="02020603050405020304" pitchFamily="18" charset="0"/>
                <a:cs typeface="Times New Roman" panose="02020603050405020304" pitchFamily="18" charset="0"/>
              </a:rPr>
              <a:t>leave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and develops a model to predict customer churn cases in </a:t>
            </a:r>
            <a:r>
              <a:rPr lang="en-US" sz="2400" dirty="0" err="1" smtClean="0">
                <a:latin typeface="Times New Roman" panose="02020603050405020304" pitchFamily="18" charset="0"/>
                <a:cs typeface="Times New Roman" panose="02020603050405020304" pitchFamily="18" charset="0"/>
              </a:rPr>
              <a:t>SyriaTel</a:t>
            </a:r>
            <a:r>
              <a:rPr lang="en-US" sz="2400" dirty="0" smtClean="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9DFFC05B-6738-42DC-8BE6-C9279D17A4F6}"/>
              </a:ext>
            </a:extLst>
          </p:cNvPr>
          <p:cNvSpPr>
            <a:spLocks noGrp="1"/>
          </p:cNvSpPr>
          <p:nvPr>
            <p:ph type="sldNum" sz="quarter" idx="12"/>
          </p:nvPr>
        </p:nvSpPr>
        <p:spPr/>
        <p:txBody>
          <a:bodyPr/>
          <a:lstStyle/>
          <a:p>
            <a:fld id="{D495E168-DA5E-4888-8D8A-92B118324C14}" type="slidenum">
              <a:rPr lang="ru-RU" smtClean="0"/>
              <a:pPr/>
              <a:t>3</a:t>
            </a:fld>
            <a:endParaRPr lang="ru-RU" dirty="0"/>
          </a:p>
        </p:txBody>
      </p:sp>
    </p:spTree>
    <p:extLst>
      <p:ext uri="{BB962C8B-B14F-4D97-AF65-F5344CB8AC3E}">
        <p14:creationId xmlns:p14="http://schemas.microsoft.com/office/powerpoint/2010/main" val="2023535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F79B87-4AA7-436A-A28E-213168C1C67B}"/>
              </a:ext>
            </a:extLst>
          </p:cNvPr>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PROBLEM STATEMENT </a:t>
            </a:r>
            <a:endParaRPr lang="ru-RU" sz="28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xmlns="" id="{5DD2790B-AC76-457A-BCB5-3E68F230ED5B}"/>
              </a:ext>
            </a:extLst>
          </p:cNvPr>
          <p:cNvSpPr>
            <a:spLocks noGrp="1"/>
          </p:cNvSpPr>
          <p:nvPr>
            <p:ph type="body" sz="quarter" idx="15"/>
          </p:nvPr>
        </p:nvSpPr>
        <p:spPr>
          <a:xfrm>
            <a:off x="112295" y="2261938"/>
            <a:ext cx="11486147" cy="3554882"/>
          </a:xfrm>
        </p:spPr>
        <p:txBody>
          <a:bodyPr>
            <a:normAutofit/>
          </a:bodyPr>
          <a:lstStyle/>
          <a:p>
            <a:r>
              <a:rPr lang="en-US" sz="2400" dirty="0" err="1" smtClean="0">
                <a:latin typeface="Times New Roman" panose="02020603050405020304" pitchFamily="18" charset="0"/>
                <a:cs typeface="Times New Roman" panose="02020603050405020304" pitchFamily="18" charset="0"/>
              </a:rPr>
              <a:t>SyriaTel</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grappling with a pressing issue: customer churn. This project aims to analyze why customers are leaving and develop strategies to reduce it. By using advanced analytics, we aim to predict who might leave and find ways to keep them. These findings will help </a:t>
            </a:r>
            <a:r>
              <a:rPr lang="en-US" sz="2400" dirty="0" err="1">
                <a:latin typeface="Times New Roman" panose="02020603050405020304" pitchFamily="18" charset="0"/>
                <a:cs typeface="Times New Roman" panose="02020603050405020304" pitchFamily="18" charset="0"/>
              </a:rPr>
              <a:t>SyriaTel</a:t>
            </a:r>
            <a:r>
              <a:rPr lang="en-US" sz="2400" dirty="0">
                <a:latin typeface="Times New Roman" panose="02020603050405020304" pitchFamily="18" charset="0"/>
                <a:cs typeface="Times New Roman" panose="02020603050405020304" pitchFamily="18" charset="0"/>
              </a:rPr>
              <a:t> retain more customers and minimize financial losses</a:t>
            </a:r>
            <a:r>
              <a:rPr lang="en-US" sz="2400" dirty="0" smtClean="0">
                <a:latin typeface="Times New Roman" panose="02020603050405020304" pitchFamily="18" charset="0"/>
                <a:cs typeface="Times New Roman" panose="02020603050405020304" pitchFamily="18" charset="0"/>
              </a:rPr>
              <a:t>. The target audience for this project is </a:t>
            </a:r>
            <a:r>
              <a:rPr lang="en-US" sz="2400" dirty="0" err="1" smtClean="0">
                <a:latin typeface="Times New Roman" panose="02020603050405020304" pitchFamily="18" charset="0"/>
                <a:cs typeface="Times New Roman" panose="02020603050405020304" pitchFamily="18" charset="0"/>
              </a:rPr>
              <a:t>SyriaTel</a:t>
            </a:r>
            <a:r>
              <a:rPr lang="en-US" sz="2400" dirty="0" smtClean="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9DFFC05B-6738-42DC-8BE6-C9279D17A4F6}"/>
              </a:ext>
            </a:extLst>
          </p:cNvPr>
          <p:cNvSpPr>
            <a:spLocks noGrp="1"/>
          </p:cNvSpPr>
          <p:nvPr>
            <p:ph type="sldNum" sz="quarter" idx="12"/>
          </p:nvPr>
        </p:nvSpPr>
        <p:spPr/>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val="1911595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F79B87-4AA7-436A-A28E-213168C1C67B}"/>
              </a:ext>
            </a:extLst>
          </p:cNvPr>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OBJECTIVES</a:t>
            </a:r>
            <a:endParaRPr lang="ru-RU" sz="28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xmlns="" id="{5DD2790B-AC76-457A-BCB5-3E68F230ED5B}"/>
              </a:ext>
            </a:extLst>
          </p:cNvPr>
          <p:cNvSpPr>
            <a:spLocks noGrp="1"/>
          </p:cNvSpPr>
          <p:nvPr>
            <p:ph type="body" sz="quarter" idx="15"/>
          </p:nvPr>
        </p:nvSpPr>
        <p:spPr>
          <a:xfrm>
            <a:off x="112295" y="2261938"/>
            <a:ext cx="9609221" cy="392000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This project aims to tackle </a:t>
            </a:r>
            <a:r>
              <a:rPr lang="en-US" sz="2000" dirty="0" err="1">
                <a:latin typeface="Times New Roman" panose="02020603050405020304" pitchFamily="18" charset="0"/>
                <a:cs typeface="Times New Roman" panose="02020603050405020304" pitchFamily="18" charset="0"/>
              </a:rPr>
              <a:t>SyriaTel's</a:t>
            </a:r>
            <a:r>
              <a:rPr lang="en-US" sz="2000" dirty="0">
                <a:latin typeface="Times New Roman" panose="02020603050405020304" pitchFamily="18" charset="0"/>
                <a:cs typeface="Times New Roman" panose="02020603050405020304" pitchFamily="18" charset="0"/>
              </a:rPr>
              <a:t> customer churn issue through five key steps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Data Exploration and Preprocessing</a:t>
            </a:r>
            <a:r>
              <a:rPr lang="en-US" sz="2000" dirty="0">
                <a:latin typeface="Times New Roman" panose="02020603050405020304" pitchFamily="18" charset="0"/>
                <a:cs typeface="Times New Roman" panose="02020603050405020304" pitchFamily="18" charset="0"/>
              </a:rPr>
              <a:t>: Review and refine customer data for analysis.</a:t>
            </a:r>
          </a:p>
          <a:p>
            <a:r>
              <a:rPr lang="en-US" sz="2000" b="1" dirty="0">
                <a:latin typeface="Times New Roman" panose="02020603050405020304" pitchFamily="18" charset="0"/>
                <a:cs typeface="Times New Roman" panose="02020603050405020304" pitchFamily="18" charset="0"/>
              </a:rPr>
              <a:t>Feature Selection and Engineering</a:t>
            </a:r>
            <a:r>
              <a:rPr lang="en-US" sz="2000" dirty="0">
                <a:latin typeface="Times New Roman" panose="02020603050405020304" pitchFamily="18" charset="0"/>
                <a:cs typeface="Times New Roman" panose="02020603050405020304" pitchFamily="18" charset="0"/>
              </a:rPr>
              <a:t>: Identify and create predictive features.</a:t>
            </a:r>
          </a:p>
          <a:p>
            <a:r>
              <a:rPr lang="en-US" sz="2000" b="1" dirty="0">
                <a:latin typeface="Times New Roman" panose="02020603050405020304" pitchFamily="18" charset="0"/>
                <a:cs typeface="Times New Roman" panose="02020603050405020304" pitchFamily="18" charset="0"/>
              </a:rPr>
              <a:t>Model Development and Evaluation</a:t>
            </a:r>
            <a:r>
              <a:rPr lang="en-US" sz="2000" dirty="0">
                <a:latin typeface="Times New Roman" panose="02020603050405020304" pitchFamily="18" charset="0"/>
                <a:cs typeface="Times New Roman" panose="02020603050405020304" pitchFamily="18" charset="0"/>
              </a:rPr>
              <a:t>: Build and assess predictive models.</a:t>
            </a:r>
          </a:p>
          <a:p>
            <a:r>
              <a:rPr lang="en-US" sz="2000" b="1" dirty="0">
                <a:latin typeface="Times New Roman" panose="02020603050405020304" pitchFamily="18" charset="0"/>
                <a:cs typeface="Times New Roman" panose="02020603050405020304" pitchFamily="18" charset="0"/>
              </a:rPr>
              <a:t>Insights Generation</a:t>
            </a:r>
            <a:r>
              <a:rPr lang="en-US" sz="2000" dirty="0">
                <a:latin typeface="Times New Roman" panose="02020603050405020304" pitchFamily="18" charset="0"/>
                <a:cs typeface="Times New Roman" panose="02020603050405020304" pitchFamily="18" charset="0"/>
              </a:rPr>
              <a:t>: Analyze model results for actionable insights.</a:t>
            </a:r>
          </a:p>
          <a:p>
            <a:r>
              <a:rPr lang="en-US" sz="2000" b="1" dirty="0">
                <a:latin typeface="Times New Roman" panose="02020603050405020304" pitchFamily="18" charset="0"/>
                <a:cs typeface="Times New Roman" panose="02020603050405020304" pitchFamily="18" charset="0"/>
              </a:rPr>
              <a:t>Recommendation Formulation</a:t>
            </a:r>
            <a:r>
              <a:rPr lang="en-US" sz="2000" dirty="0">
                <a:latin typeface="Times New Roman" panose="02020603050405020304" pitchFamily="18" charset="0"/>
                <a:cs typeface="Times New Roman" panose="02020603050405020304" pitchFamily="18" charset="0"/>
              </a:rPr>
              <a:t>: Develop strategies to reduce churn and improve retention based on insights.</a:t>
            </a:r>
          </a:p>
          <a:p>
            <a:endParaRPr lang="ru-RU"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9DFFC05B-6738-42DC-8BE6-C9279D17A4F6}"/>
              </a:ext>
            </a:extLst>
          </p:cNvPr>
          <p:cNvSpPr>
            <a:spLocks noGrp="1"/>
          </p:cNvSpPr>
          <p:nvPr>
            <p:ph type="sldNum" sz="quarter" idx="12"/>
          </p:nvPr>
        </p:nvSpPr>
        <p:spPr/>
        <p:txBody>
          <a:bodyPr/>
          <a:lstStyle/>
          <a:p>
            <a:fld id="{D495E168-DA5E-4888-8D8A-92B118324C14}" type="slidenum">
              <a:rPr lang="ru-RU" smtClean="0"/>
              <a:pPr/>
              <a:t>5</a:t>
            </a:fld>
            <a:endParaRPr lang="ru-RU" dirty="0"/>
          </a:p>
        </p:txBody>
      </p:sp>
    </p:spTree>
    <p:extLst>
      <p:ext uri="{BB962C8B-B14F-4D97-AF65-F5344CB8AC3E}">
        <p14:creationId xmlns:p14="http://schemas.microsoft.com/office/powerpoint/2010/main" val="369933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5431CC7-E576-44E9-B0ED-A55CB1964C55}"/>
              </a:ext>
            </a:extLst>
          </p:cNvPr>
          <p:cNvSpPr>
            <a:spLocks noGrp="1"/>
          </p:cNvSpPr>
          <p:nvPr>
            <p:ph type="sldNum" sz="quarter" idx="12"/>
          </p:nvPr>
        </p:nvSpPr>
        <p:spPr/>
        <p:txBody>
          <a:bodyPr/>
          <a:lstStyle/>
          <a:p>
            <a:fld id="{D495E168-DA5E-4888-8D8A-92B118324C14}" type="slidenum">
              <a:rPr lang="ru-RU" smtClean="0"/>
              <a:pPr/>
              <a:t>6</a:t>
            </a:fld>
            <a:endParaRPr lang="ru-RU" dirty="0"/>
          </a:p>
        </p:txBody>
      </p:sp>
      <p:sp>
        <p:nvSpPr>
          <p:cNvPr id="9" name="Title 8"/>
          <p:cNvSpPr>
            <a:spLocks noGrp="1"/>
          </p:cNvSpPr>
          <p:nvPr>
            <p:ph type="title"/>
          </p:nvPr>
        </p:nvSpPr>
        <p:spPr>
          <a:xfrm>
            <a:off x="1528010" y="3124369"/>
            <a:ext cx="9050518" cy="945498"/>
          </a:xfrm>
        </p:spPr>
        <p:txBody>
          <a:bodyPr/>
          <a:lstStyle/>
          <a:p>
            <a:r>
              <a:rPr lang="en-US" dirty="0" smtClean="0"/>
              <a:t>EVALUATION AND FINDINGS</a:t>
            </a:r>
            <a:endParaRPr lang="en-GB" dirty="0"/>
          </a:p>
        </p:txBody>
      </p:sp>
    </p:spTree>
    <p:extLst>
      <p:ext uri="{BB962C8B-B14F-4D97-AF65-F5344CB8AC3E}">
        <p14:creationId xmlns:p14="http://schemas.microsoft.com/office/powerpoint/2010/main" val="59582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descr="Circle shape">
            <a:extLst>
              <a:ext uri="{FF2B5EF4-FFF2-40B4-BE49-F238E27FC236}">
                <a16:creationId xmlns:a16="http://schemas.microsoft.com/office/drawing/2014/main" xmlns="" id="{C3485789-E496-4110-A15B-8E4775849942}"/>
              </a:ext>
            </a:extLst>
          </p:cNvPr>
          <p:cNvSpPr/>
          <p:nvPr/>
        </p:nvSpPr>
        <p:spPr>
          <a:xfrm>
            <a:off x="5732367" y="3774029"/>
            <a:ext cx="384048" cy="384048"/>
          </a:xfrm>
          <a:prstGeom prst="ellipse">
            <a:avLst/>
          </a:prstGeom>
          <a:solidFill>
            <a:schemeClr val="accent1"/>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9" name="Oval 18" descr="Circle shape">
            <a:extLst>
              <a:ext uri="{FF2B5EF4-FFF2-40B4-BE49-F238E27FC236}">
                <a16:creationId xmlns:a16="http://schemas.microsoft.com/office/drawing/2014/main" xmlns="" id="{74F8D4E4-1B47-416C-9A28-44D029B05DF3}"/>
              </a:ext>
            </a:extLst>
          </p:cNvPr>
          <p:cNvSpPr/>
          <p:nvPr/>
        </p:nvSpPr>
        <p:spPr>
          <a:xfrm>
            <a:off x="5732392" y="4506094"/>
            <a:ext cx="384048" cy="384048"/>
          </a:xfrm>
          <a:prstGeom prst="ellipse">
            <a:avLst/>
          </a:prstGeom>
          <a:solidFill>
            <a:schemeClr val="accent4"/>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4" name="Slide Number Placeholder 3">
            <a:extLst>
              <a:ext uri="{FF2B5EF4-FFF2-40B4-BE49-F238E27FC236}">
                <a16:creationId xmlns:a16="http://schemas.microsoft.com/office/drawing/2014/main" xmlns="" id="{BEDAECDC-7310-4573-BE1D-3F708C83049D}"/>
              </a:ext>
            </a:extLst>
          </p:cNvPr>
          <p:cNvSpPr>
            <a:spLocks noGrp="1"/>
          </p:cNvSpPr>
          <p:nvPr>
            <p:ph type="sldNum" sz="quarter" idx="12"/>
          </p:nvPr>
        </p:nvSpPr>
        <p:spPr/>
        <p:txBody>
          <a:bodyPr/>
          <a:lstStyle/>
          <a:p>
            <a:fld id="{D495E168-DA5E-4888-8D8A-92B118324C14}" type="slidenum">
              <a:rPr lang="ru-RU" smtClean="0"/>
              <a:t>7</a:t>
            </a:fld>
            <a:endParaRPr lang="ru-RU" dirty="0"/>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188"/>
            <a:ext cx="6351323" cy="4825954"/>
          </a:xfrm>
          <a:prstGeom prst="rect">
            <a:avLst/>
          </a:prstGeom>
        </p:spPr>
      </p:pic>
      <p:sp>
        <p:nvSpPr>
          <p:cNvPr id="35" name="Text Placeholder 34"/>
          <p:cNvSpPr>
            <a:spLocks noGrp="1"/>
          </p:cNvSpPr>
          <p:nvPr>
            <p:ph type="body" sz="quarter" idx="25"/>
          </p:nvPr>
        </p:nvSpPr>
        <p:spPr>
          <a:xfrm>
            <a:off x="6351323" y="2609851"/>
            <a:ext cx="5907351" cy="3314700"/>
          </a:xfrm>
        </p:spPr>
        <p:txBody>
          <a:bodyPr>
            <a:normAutofit fontScale="62500" lnSpcReduction="20000"/>
          </a:bodyPr>
          <a:lstStyle/>
          <a:p>
            <a:r>
              <a:rPr lang="en-US" sz="3400" b="0" dirty="0" smtClean="0">
                <a:latin typeface="Times New Roman" panose="02020603050405020304" pitchFamily="18" charset="0"/>
                <a:cs typeface="Times New Roman" panose="02020603050405020304" pitchFamily="18" charset="0"/>
              </a:rPr>
              <a:t>Each numeric </a:t>
            </a:r>
            <a:r>
              <a:rPr lang="en-US" sz="3400" b="0" dirty="0">
                <a:latin typeface="Times New Roman" panose="02020603050405020304" pitchFamily="18" charset="0"/>
                <a:cs typeface="Times New Roman" panose="02020603050405020304" pitchFamily="18" charset="0"/>
              </a:rPr>
              <a:t>feature is represented by a box </a:t>
            </a:r>
            <a:r>
              <a:rPr lang="en-US" sz="3400" b="0" dirty="0" smtClean="0">
                <a:latin typeface="Times New Roman" panose="02020603050405020304" pitchFamily="18" charset="0"/>
                <a:cs typeface="Times New Roman" panose="02020603050405020304" pitchFamily="18" charset="0"/>
              </a:rPr>
              <a:t>plot against churn and non churn cases , with </a:t>
            </a:r>
            <a:r>
              <a:rPr lang="en-US" sz="3400" b="0" dirty="0">
                <a:latin typeface="Times New Roman" panose="02020603050405020304" pitchFamily="18" charset="0"/>
                <a:cs typeface="Times New Roman" panose="02020603050405020304" pitchFamily="18" charset="0"/>
              </a:rPr>
              <a:t>the median value depicted by a central line.</a:t>
            </a:r>
          </a:p>
          <a:p>
            <a:r>
              <a:rPr lang="en-US" sz="3400" b="0" dirty="0">
                <a:latin typeface="Times New Roman" panose="02020603050405020304" pitchFamily="18" charset="0"/>
                <a:cs typeface="Times New Roman" panose="02020603050405020304" pitchFamily="18" charset="0"/>
              </a:rPr>
              <a:t>While most features display a balanced distribution around the median, deviations are noticeable.</a:t>
            </a:r>
          </a:p>
          <a:p>
            <a:r>
              <a:rPr lang="en-US" sz="3400" b="0" dirty="0">
                <a:latin typeface="Times New Roman" panose="02020603050405020304" pitchFamily="18" charset="0"/>
                <a:cs typeface="Times New Roman" panose="02020603050405020304" pitchFamily="18" charset="0"/>
              </a:rPr>
              <a:t>Some features show clustering of values towards higher or lower extremes, indicating unusual values.</a:t>
            </a:r>
          </a:p>
          <a:p>
            <a:r>
              <a:rPr lang="en-US" sz="3400" b="0" dirty="0">
                <a:latin typeface="Times New Roman" panose="02020603050405020304" pitchFamily="18" charset="0"/>
                <a:cs typeface="Times New Roman" panose="02020603050405020304" pitchFamily="18" charset="0"/>
              </a:rPr>
              <a:t>Outliers are present and </a:t>
            </a:r>
            <a:r>
              <a:rPr lang="en-US" sz="3400" b="0" dirty="0" smtClean="0">
                <a:latin typeface="Times New Roman" panose="02020603050405020304" pitchFamily="18" charset="0"/>
                <a:cs typeface="Times New Roman" panose="02020603050405020304" pitchFamily="18" charset="0"/>
              </a:rPr>
              <a:t>are significant to customer </a:t>
            </a:r>
            <a:r>
              <a:rPr lang="en-US" sz="3400" b="0" dirty="0">
                <a:latin typeface="Times New Roman" panose="02020603050405020304" pitchFamily="18" charset="0"/>
                <a:cs typeface="Times New Roman" panose="02020603050405020304" pitchFamily="18" charset="0"/>
              </a:rPr>
              <a:t>churn analysis, as they represent unique cases </a:t>
            </a:r>
            <a:r>
              <a:rPr lang="en-US" sz="3400" b="0" dirty="0" smtClean="0">
                <a:latin typeface="Times New Roman" panose="02020603050405020304" pitchFamily="18" charset="0"/>
                <a:cs typeface="Times New Roman" panose="02020603050405020304" pitchFamily="18" charset="0"/>
              </a:rPr>
              <a:t>of churn and non churn. </a:t>
            </a:r>
            <a:endParaRPr lang="en-US" sz="3400" b="0"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266157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BEDAECDC-7310-4573-BE1D-3F708C83049D}"/>
              </a:ext>
            </a:extLst>
          </p:cNvPr>
          <p:cNvSpPr>
            <a:spLocks noGrp="1"/>
          </p:cNvSpPr>
          <p:nvPr>
            <p:ph type="sldNum" sz="quarter" idx="12"/>
          </p:nvPr>
        </p:nvSpPr>
        <p:spPr/>
        <p:txBody>
          <a:bodyPr/>
          <a:lstStyle/>
          <a:p>
            <a:fld id="{D495E168-DA5E-4888-8D8A-92B118324C14}" type="slidenum">
              <a:rPr lang="ru-RU" smtClean="0"/>
              <a:t>8</a:t>
            </a:fld>
            <a:endParaRPr lang="ru-RU" dirty="0"/>
          </a:p>
        </p:txBody>
      </p:sp>
      <p:sp>
        <p:nvSpPr>
          <p:cNvPr id="35" name="Text Placeholder 34"/>
          <p:cNvSpPr>
            <a:spLocks noGrp="1"/>
          </p:cNvSpPr>
          <p:nvPr>
            <p:ph type="body" sz="quarter" idx="25"/>
          </p:nvPr>
        </p:nvSpPr>
        <p:spPr>
          <a:xfrm>
            <a:off x="6351324" y="2609851"/>
            <a:ext cx="5604888" cy="2013907"/>
          </a:xfrm>
        </p:spPr>
        <p:txBody>
          <a:bodyPr>
            <a:normAutofit/>
          </a:bodyPr>
          <a:lstStyle/>
          <a:p>
            <a:r>
              <a:rPr lang="en-US" sz="1800" b="0" dirty="0">
                <a:latin typeface="Times New Roman" panose="02020603050405020304" pitchFamily="18" charset="0"/>
                <a:cs typeface="Times New Roman" panose="02020603050405020304" pitchFamily="18" charset="0"/>
              </a:rPr>
              <a:t>For the categorical variables, the plots show that customers without international are less likely to churn and also customers without voice mail plan are less likely to churn.</a:t>
            </a:r>
            <a:endParaRPr lang="en-GB" sz="18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4848045" cy="361380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6" y="3597214"/>
            <a:ext cx="4804913" cy="3274339"/>
          </a:xfrm>
          <a:prstGeom prst="rect">
            <a:avLst/>
          </a:prstGeom>
        </p:spPr>
      </p:pic>
    </p:spTree>
    <p:extLst>
      <p:ext uri="{BB962C8B-B14F-4D97-AF65-F5344CB8AC3E}">
        <p14:creationId xmlns:p14="http://schemas.microsoft.com/office/powerpoint/2010/main" val="108196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BEDAECDC-7310-4573-BE1D-3F708C83049D}"/>
              </a:ext>
            </a:extLst>
          </p:cNvPr>
          <p:cNvSpPr>
            <a:spLocks noGrp="1"/>
          </p:cNvSpPr>
          <p:nvPr>
            <p:ph type="sldNum" sz="quarter" idx="12"/>
          </p:nvPr>
        </p:nvSpPr>
        <p:spPr/>
        <p:txBody>
          <a:bodyPr/>
          <a:lstStyle/>
          <a:p>
            <a:fld id="{D495E168-DA5E-4888-8D8A-92B118324C14}" type="slidenum">
              <a:rPr lang="ru-RU" smtClean="0"/>
              <a:t>9</a:t>
            </a:fld>
            <a:endParaRPr lang="ru-RU" dirty="0"/>
          </a:p>
        </p:txBody>
      </p:sp>
      <p:sp>
        <p:nvSpPr>
          <p:cNvPr id="35" name="Text Placeholder 34"/>
          <p:cNvSpPr>
            <a:spLocks noGrp="1"/>
          </p:cNvSpPr>
          <p:nvPr>
            <p:ph type="body" sz="quarter" idx="25"/>
          </p:nvPr>
        </p:nvSpPr>
        <p:spPr>
          <a:xfrm>
            <a:off x="431321" y="3942271"/>
            <a:ext cx="9402793" cy="2548746"/>
          </a:xfrm>
        </p:spPr>
        <p:txBody>
          <a:bodyPr>
            <a:noAutofit/>
          </a:bodyPr>
          <a:lstStyle/>
          <a:p>
            <a:r>
              <a:rPr lang="en-US" sz="1800" b="0" dirty="0">
                <a:latin typeface="Times New Roman" panose="02020603050405020304" pitchFamily="18" charset="0"/>
                <a:cs typeface="Times New Roman" panose="02020603050405020304" pitchFamily="18" charset="0"/>
              </a:rPr>
              <a:t>Random Forest, alongside other models </a:t>
            </a:r>
            <a:r>
              <a:rPr lang="en-US" sz="1800" b="0" dirty="0" smtClean="0">
                <a:latin typeface="Times New Roman" panose="02020603050405020304" pitchFamily="18" charset="0"/>
                <a:cs typeface="Times New Roman" panose="02020603050405020304" pitchFamily="18" charset="0"/>
              </a:rPr>
              <a:t>that is; Logistic </a:t>
            </a:r>
            <a:r>
              <a:rPr lang="en-US" sz="1800" b="0" dirty="0">
                <a:latin typeface="Times New Roman" panose="02020603050405020304" pitchFamily="18" charset="0"/>
                <a:cs typeface="Times New Roman" panose="02020603050405020304" pitchFamily="18" charset="0"/>
              </a:rPr>
              <a:t>Regression, </a:t>
            </a:r>
            <a:r>
              <a:rPr lang="en-US" sz="1800" b="0" dirty="0" err="1">
                <a:latin typeface="Times New Roman" panose="02020603050405020304" pitchFamily="18" charset="0"/>
                <a:cs typeface="Times New Roman" panose="02020603050405020304" pitchFamily="18" charset="0"/>
              </a:rPr>
              <a:t>Adaboost</a:t>
            </a:r>
            <a:r>
              <a:rPr lang="en-US" sz="1800" b="0" dirty="0">
                <a:latin typeface="Times New Roman" panose="02020603050405020304" pitchFamily="18" charset="0"/>
                <a:cs typeface="Times New Roman" panose="02020603050405020304" pitchFamily="18" charset="0"/>
              </a:rPr>
              <a:t>, Gradient Boost, and </a:t>
            </a:r>
            <a:r>
              <a:rPr lang="en-US" sz="1800" b="0" dirty="0" err="1">
                <a:latin typeface="Times New Roman" panose="02020603050405020304" pitchFamily="18" charset="0"/>
                <a:cs typeface="Times New Roman" panose="02020603050405020304" pitchFamily="18" charset="0"/>
              </a:rPr>
              <a:t>XGBoost</a:t>
            </a:r>
            <a:r>
              <a:rPr lang="en-US" sz="1800" b="0" dirty="0">
                <a:latin typeface="Times New Roman" panose="02020603050405020304" pitchFamily="18" charset="0"/>
                <a:cs typeface="Times New Roman" panose="02020603050405020304" pitchFamily="18" charset="0"/>
              </a:rPr>
              <a:t>, was </a:t>
            </a:r>
            <a:r>
              <a:rPr lang="en-US" sz="1800" b="0" dirty="0" smtClean="0">
                <a:latin typeface="Times New Roman" panose="02020603050405020304" pitchFamily="18" charset="0"/>
                <a:cs typeface="Times New Roman" panose="02020603050405020304" pitchFamily="18" charset="0"/>
              </a:rPr>
              <a:t>used to check the best fit model. Using </a:t>
            </a:r>
            <a:r>
              <a:rPr lang="en-US" sz="1800" b="0" dirty="0" err="1" smtClean="0">
                <a:latin typeface="Times New Roman" panose="02020603050405020304" pitchFamily="18" charset="0"/>
                <a:cs typeface="Times New Roman" panose="02020603050405020304" pitchFamily="18" charset="0"/>
              </a:rPr>
              <a:t>hyperparameter</a:t>
            </a:r>
            <a:r>
              <a:rPr lang="en-US" sz="1800" b="0" dirty="0" smtClean="0">
                <a:latin typeface="Times New Roman" panose="02020603050405020304" pitchFamily="18" charset="0"/>
                <a:cs typeface="Times New Roman" panose="02020603050405020304" pitchFamily="18" charset="0"/>
              </a:rPr>
              <a:t> tuning, Random </a:t>
            </a:r>
            <a:r>
              <a:rPr lang="en-US" sz="1800" b="0" dirty="0">
                <a:latin typeface="Times New Roman" panose="02020603050405020304" pitchFamily="18" charset="0"/>
                <a:cs typeface="Times New Roman" panose="02020603050405020304" pitchFamily="18" charset="0"/>
              </a:rPr>
              <a:t>Forest </a:t>
            </a:r>
            <a:r>
              <a:rPr lang="en-US" sz="1800" b="0" dirty="0" smtClean="0">
                <a:latin typeface="Times New Roman" panose="02020603050405020304" pitchFamily="18" charset="0"/>
                <a:cs typeface="Times New Roman" panose="02020603050405020304" pitchFamily="18" charset="0"/>
              </a:rPr>
              <a:t>model achieved the </a:t>
            </a:r>
            <a:r>
              <a:rPr lang="en-US" sz="1800" b="0" dirty="0">
                <a:latin typeface="Times New Roman" panose="02020603050405020304" pitchFamily="18" charset="0"/>
                <a:cs typeface="Times New Roman" panose="02020603050405020304" pitchFamily="18" charset="0"/>
              </a:rPr>
              <a:t>highest accuracy of 92.46%.</a:t>
            </a:r>
          </a:p>
          <a:p>
            <a:r>
              <a:rPr lang="en-US" sz="1800" b="0" dirty="0">
                <a:latin typeface="Times New Roman" panose="02020603050405020304" pitchFamily="18" charset="0"/>
                <a:cs typeface="Times New Roman" panose="02020603050405020304" pitchFamily="18" charset="0"/>
              </a:rPr>
              <a:t>It demonstrated high precision for non-churners (94%) and moderate precision for churners (78%).</a:t>
            </a:r>
          </a:p>
          <a:p>
            <a:r>
              <a:rPr lang="en-US" sz="1800" b="0" dirty="0">
                <a:latin typeface="Times New Roman" panose="02020603050405020304" pitchFamily="18" charset="0"/>
                <a:cs typeface="Times New Roman" panose="02020603050405020304" pitchFamily="18" charset="0"/>
              </a:rPr>
              <a:t>The recall rate for churners was 61%, capturing a significant portion of actual churn cases.</a:t>
            </a:r>
          </a:p>
          <a:p>
            <a:r>
              <a:rPr lang="en-US" sz="1800" b="0" dirty="0">
                <a:latin typeface="Times New Roman" panose="02020603050405020304" pitchFamily="18" charset="0"/>
                <a:cs typeface="Times New Roman" panose="02020603050405020304" pitchFamily="18" charset="0"/>
              </a:rPr>
              <a:t>With an F1-score of 68% for churners, Random Forest achieved a reasonable balance between precision and recall.</a:t>
            </a:r>
          </a:p>
          <a:p>
            <a:r>
              <a:rPr lang="en-US" sz="1800" b="0" dirty="0">
                <a:latin typeface="Times New Roman" panose="02020603050405020304" pitchFamily="18" charset="0"/>
                <a:cs typeface="Times New Roman" panose="02020603050405020304" pitchFamily="18" charset="0"/>
              </a:rPr>
              <a:t>Overall, given its high accuracy and balanced precision and recall, Random Forest is the preferred model for predicting customer churn in this scenario.</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321" y="0"/>
            <a:ext cx="8298611" cy="3942271"/>
          </a:xfrm>
          <a:prstGeom prst="rect">
            <a:avLst/>
          </a:prstGeom>
        </p:spPr>
      </p:pic>
    </p:spTree>
    <p:extLst>
      <p:ext uri="{BB962C8B-B14F-4D97-AF65-F5344CB8AC3E}">
        <p14:creationId xmlns:p14="http://schemas.microsoft.com/office/powerpoint/2010/main" val="3004252775"/>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024DF7-0783-4549-86B7-A48B29FBA9C2}">
  <ds:schemaRefs>
    <ds:schemaRef ds:uri="6dc4bcd6-49db-4c07-9060-8acfc67cef9f"/>
    <ds:schemaRef ds:uri="http://purl.org/dc/elements/1.1/"/>
    <ds:schemaRef ds:uri="http://schemas.microsoft.com/sharepoint/v3"/>
    <ds:schemaRef ds:uri="http://schemas.microsoft.com/office/2006/metadata/properties"/>
    <ds:schemaRef ds:uri="http://purl.org/dc/term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fb0879af-3eba-417a-a55a-ffe6dcd6ca77"/>
    <ds:schemaRef ds:uri="http://purl.org/dc/dcmitype/"/>
  </ds:schemaRefs>
</ds:datastoreItem>
</file>

<file path=customXml/itemProps2.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3.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0</TotalTime>
  <Words>998</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Times New Roman</vt:lpstr>
      <vt:lpstr>Office Theme</vt:lpstr>
      <vt:lpstr>CUSTOMER CHURN PREDICTOR MODEL</vt:lpstr>
      <vt:lpstr>TABLE OF CONTENTS</vt:lpstr>
      <vt:lpstr>INTRODUCTION</vt:lpstr>
      <vt:lpstr>PROBLEM STATEMENT </vt:lpstr>
      <vt:lpstr>OBJECTIVES</vt:lpstr>
      <vt:lpstr>EVALUATION AND FINDINGS</vt:lpstr>
      <vt:lpstr>PowerPoint Presentation</vt:lpstr>
      <vt:lpstr>PowerPoint Presentation</vt:lpstr>
      <vt:lpstr>PowerPoint Presentation</vt:lpstr>
      <vt:lpstr>PowerPoint Presentation</vt:lpstr>
      <vt:lpstr>CONCLUSION</vt:lpstr>
      <vt:lpstr>RECOMMENDATIONS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2024-03-07T06:52:41Z</dcterms:created>
  <dcterms:modified xsi:type="dcterms:W3CDTF">2024-03-07T08:51:58Z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