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82" r:id="rId17"/>
    <p:sldId id="269" r:id="rId18"/>
    <p:sldId id="288" r:id="rId19"/>
    <p:sldId id="270" r:id="rId20"/>
    <p:sldId id="289" r:id="rId21"/>
    <p:sldId id="278" r:id="rId22"/>
    <p:sldId id="290" r:id="rId23"/>
    <p:sldId id="277" r:id="rId24"/>
    <p:sldId id="291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5CFA"/>
    <a:srgbClr val="0E4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2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41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7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8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5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2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3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6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1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0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2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9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google.com/url?sa=i&amp;rct=j&amp;q=&amp;esrc=s&amp;source=images&amp;cd=&amp;cad=rja&amp;uact=8&amp;ved=2ahUKEwiJzv6oipbeAhXKrFkKHYjTCGYQjRx6BAgBEAU&amp;url=https://noticieros.televisa.com/historia/senales-de-infarto-presentan-30-dias/&amp;psig=AOvVaw1sF2Ya9TRpuce0-V3UeGWn&amp;ust=154016135939912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https://commons.wikimedia.org/wiki/File:AMI_scheme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Ischemicbowel.PNG" TargetMode="External"/><Relationship Id="rId5" Type="http://schemas.openxmlformats.org/officeDocument/2006/relationships/image" Target="../media/image22.jpeg"/><Relationship Id="rId4" Type="http://schemas.openxmlformats.org/officeDocument/2006/relationships/hyperlink" Target="https://commons.wikimedia.org/wiki/File:Head_MRI_stroke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google.com/url?sa=i&amp;rct=j&amp;q=&amp;esrc=s&amp;source=images&amp;cd=&amp;cad=rja&amp;uact=8&amp;ved=2ahUKEwih7f_nipbeAhXGtlkKHexJAMcQjRx6BAgBEAU&amp;url=https://pierdepesoencasa.com/lesiones-deportivas/fracturas/&amp;psig=AOvVaw0bEqUywo5oBePVRGKGZgqS&amp;ust=154016144607653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jpeg"/><Relationship Id="rId2" Type="http://schemas.openxmlformats.org/officeDocument/2006/relationships/hyperlink" Target="https://www.google.com/url?sa=i&amp;rct=j&amp;q=&amp;esrc=s&amp;source=images&amp;cd=&amp;cad=rja&amp;uact=8&amp;ved=2ahUKEwjznsevi5beAhXsx1kKHXYuCMMQjRx6BAgBEAU&amp;url=https://www.guiatucuerpo.com/diferentes-tipos-fracturas-imagenes/&amp;psig=AOvVaw3Ew5N9ICz0bkZYRKj575Kd&amp;ust=154016164017237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url?sa=i&amp;rct=j&amp;q=&amp;esrc=s&amp;source=images&amp;cd=&amp;cad=rja&amp;uact=8&amp;ved=2ahUKEwjzoOOcjJbeAhWSslkKHYUUBjEQjRx6BAgBEAU&amp;url=https://medlineplus.gov/spanish/ency/esp_presentations/100077_1.htm&amp;psig=AOvVaw2GCXjlbusxxv5I2SNCcK1r&amp;ust=1540161866196828" TargetMode="External"/><Relationship Id="rId5" Type="http://schemas.openxmlformats.org/officeDocument/2006/relationships/image" Target="../media/image26.jpeg"/><Relationship Id="rId4" Type="http://schemas.openxmlformats.org/officeDocument/2006/relationships/hyperlink" Target="https://www.google.com/url?sa=i&amp;rct=j&amp;q=&amp;esrc=s&amp;source=images&amp;cd=&amp;cad=rja&amp;uact=8&amp;ved=2ahUKEwjL-fjai5beAhUltlkKHanhAVsQjRx6BAgBEAU&amp;url=https://medlineplus.gov/spanish/ency/esp_imagepages/18022.htm&amp;psig=AOvVaw0r0psR-JtC70Vwz8Zn3CX6&amp;ust=154016169304344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www.google.com/url?sa=i&amp;rct=j&amp;q=&amp;esrc=s&amp;source=images&amp;cd=&amp;cad=rja&amp;uact=8&amp;ved=2ahUKEwjshuDijJbeAhWxs1kKHRqODLAQjRx6BAgBEAU&amp;url=https://www.practicarunning.com/fracturas-por-estres-de-la-tibia-y-el-metatarso-en-corredores/&amp;psig=AOvVaw3MNCu-EDE9f4l9FC6i6O13&amp;ust=154016199859314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eg"/><Relationship Id="rId4" Type="http://schemas.openxmlformats.org/officeDocument/2006/relationships/hyperlink" Target="https://www.google.com/url?sa=i&amp;rct=j&amp;q=&amp;esrc=s&amp;source=images&amp;cd=&amp;cad=rja&amp;uact=8&amp;ved=2ahUKEwjq54mHj5beAhVKwlkKHas6BI0QjRx6BAgBEAU&amp;url=https://www.orthonowcare.com/es/news/item/fractura-por-fatiga/&amp;psig=AOvVaw1DBjRkQ0MMvL65xWefOEIP&amp;ust=154016261769587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56848" y="497089"/>
            <a:ext cx="692977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tencil" panose="040409050D0802020404" pitchFamily="82" charset="0"/>
              </a:rPr>
              <a:t>Gimnasia 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tencil" panose="040409050D0802020404" pitchFamily="82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45" y="187510"/>
            <a:ext cx="2090049" cy="3068572"/>
          </a:xfrm>
          <a:prstGeom prst="rect">
            <a:avLst/>
          </a:prstGeom>
          <a:noFill/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7546" y="2346268"/>
            <a:ext cx="10697965" cy="58100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LIC. ROSA ELIZA MENDOZA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275012" y="3505199"/>
            <a:ext cx="2675412" cy="766549"/>
          </a:xfrm>
        </p:spPr>
        <p:txBody>
          <a:bodyPr/>
          <a:lstStyle/>
          <a:p>
            <a:r>
              <a:rPr lang="es-ES" sz="2800" dirty="0" smtClean="0">
                <a:latin typeface="Bernard MT Condensed" panose="02050806060905020404" pitchFamily="18" charset="0"/>
              </a:rPr>
              <a:t>GRUPO N. 4</a:t>
            </a:r>
            <a:endParaRPr lang="es-ES" sz="2800" dirty="0">
              <a:latin typeface="Bernard MT Condensed" panose="02050806060905020404" pitchFamily="18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851176" y="5281684"/>
            <a:ext cx="8418089" cy="450375"/>
          </a:xfrm>
        </p:spPr>
        <p:txBody>
          <a:bodyPr/>
          <a:lstStyle/>
          <a:p>
            <a:r>
              <a:rPr lang="es-ES" dirty="0" smtClean="0"/>
              <a:t>SECCION        1600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6828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29162" y="1592760"/>
            <a:ext cx="3503124" cy="860400"/>
          </a:xfrm>
        </p:spPr>
        <p:txBody>
          <a:bodyPr>
            <a:noAutofit/>
          </a:bodyPr>
          <a:lstStyle/>
          <a:p>
            <a:r>
              <a:rPr lang="es-ES" sz="3600" b="1" dirty="0" smtClean="0">
                <a:latin typeface="Algerian" panose="04020705040A02060702" pitchFamily="82" charset="0"/>
              </a:rPr>
              <a:t>1.Aneurisma</a:t>
            </a:r>
            <a:endParaRPr lang="es-ES" sz="3600" b="1" dirty="0"/>
          </a:p>
        </p:txBody>
      </p:sp>
      <p:pic>
        <p:nvPicPr>
          <p:cNvPr id="4" name="Imagen 3" descr="Ver las imágenes de ori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02" y="2552626"/>
            <a:ext cx="38385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7036429" y="1338744"/>
            <a:ext cx="4726237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s-ES" sz="36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2. Mal formación </a:t>
            </a:r>
            <a:endParaRPr lang="es-ES" sz="3600" dirty="0" smtClean="0"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s-ES" sz="3600" dirty="0" smtClean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arteriovenosa</a:t>
            </a:r>
            <a:r>
              <a:rPr lang="es-ES" sz="36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36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Ver las imágenes de ori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99" y="2728416"/>
            <a:ext cx="39719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228143" y="984360"/>
            <a:ext cx="8915399" cy="1468800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S" dirty="0">
                <a:latin typeface="Algerian" panose="04020705040A02060702" pitchFamily="82" charset="0"/>
              </a:rPr>
              <a:t>Accidente cerebrovascular hemorrágico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 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4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0798" y="162920"/>
            <a:ext cx="2260629" cy="805547"/>
          </a:xfrm>
        </p:spPr>
        <p:txBody>
          <a:bodyPr>
            <a:normAutofit fontScale="90000"/>
          </a:bodyPr>
          <a:lstStyle/>
          <a:p>
            <a:r>
              <a:rPr lang="es-HN" b="1" dirty="0" smtClean="0"/>
              <a:t>                          </a:t>
            </a:r>
            <a:r>
              <a:rPr lang="es-HN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INFARTO</a:t>
            </a:r>
            <a:r>
              <a:rPr lang="es-HN" b="1" dirty="0">
                <a:solidFill>
                  <a:srgbClr val="FFC000"/>
                </a:solidFill>
              </a:rPr>
              <a:t>:</a:t>
            </a:r>
            <a:r>
              <a:rPr lang="es-HN" dirty="0">
                <a:solidFill>
                  <a:srgbClr val="FFC000"/>
                </a:solidFill>
              </a:rPr>
              <a:t> 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5533" y="1064141"/>
            <a:ext cx="3844638" cy="860400"/>
          </a:xfrm>
        </p:spPr>
        <p:txBody>
          <a:bodyPr>
            <a:normAutofit fontScale="25000" lnSpcReduction="20000"/>
          </a:bodyPr>
          <a:lstStyle/>
          <a:p>
            <a:endParaRPr lang="es-HN" sz="7200" b="1" dirty="0" smtClean="0"/>
          </a:p>
          <a:p>
            <a:r>
              <a:rPr lang="es-HN" sz="7200" b="1" dirty="0"/>
              <a:t> </a:t>
            </a:r>
            <a:r>
              <a:rPr lang="es-HN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HN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HN" sz="7200" dirty="0">
                <a:latin typeface="Arial" panose="020B0604020202020204" pitchFamily="34" charset="0"/>
                <a:cs typeface="Arial" panose="020B0604020202020204" pitchFamily="34" charset="0"/>
              </a:rPr>
              <a:t>infarto o ataque cardíaco se presenta cuando algo (generalmente un coágulo) bloquea en las arterias el paso de la sangre hacia el corazón.</a:t>
            </a:r>
            <a:endParaRPr lang="es-E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4" name="Imagen 3" descr="Image result for IMAGEN DE INFARTOS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8" y="3125337"/>
            <a:ext cx="4551495" cy="31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7980324" y="1445677"/>
            <a:ext cx="30354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es-HN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Síntomas </a:t>
            </a:r>
            <a:r>
              <a:rPr lang="es-HN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un infarto: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12" y="2333768"/>
            <a:ext cx="5612130" cy="4094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5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518616"/>
            <a:ext cx="8915399" cy="1719618"/>
          </a:xfrm>
        </p:spPr>
        <p:txBody>
          <a:bodyPr>
            <a:normAutofit fontScale="90000"/>
          </a:bodyPr>
          <a:lstStyle/>
          <a:p>
            <a:r>
              <a:rPr lang="es-HN" b="1" dirty="0"/>
              <a:t> </a:t>
            </a:r>
            <a:r>
              <a:rPr lang="es-ES" dirty="0">
                <a:latin typeface="Berlin Sans FB Demi" panose="020E0802020502020306" pitchFamily="34" charset="0"/>
              </a:rPr>
              <a:t/>
            </a:r>
            <a:br>
              <a:rPr lang="es-ES" dirty="0">
                <a:latin typeface="Berlin Sans FB Demi" panose="020E0802020502020306" pitchFamily="34" charset="0"/>
              </a:rPr>
            </a:br>
            <a:r>
              <a:rPr lang="es-HN" b="1" dirty="0">
                <a:latin typeface="Berlin Sans FB Demi" panose="020E0802020502020306" pitchFamily="34" charset="0"/>
              </a:rPr>
              <a:t>Los infartos pueden producirse en cualquier órgano o músculo, pero los más frecuentes se presentan: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11610" y="2131738"/>
            <a:ext cx="495520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corazón (infarto agudo de miocardio).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AMI scheme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3" y="2542620"/>
            <a:ext cx="2333625" cy="35442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6512725" y="2196708"/>
            <a:ext cx="519885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cerebro (accidente vascular encefálico).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Head MRI stroke.JP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154" y="2544449"/>
            <a:ext cx="23336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3889612" y="3960329"/>
            <a:ext cx="480401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intestino (infarto intestinal mesentérico).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 descr="Ischemicbowel.PN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6" y="4697099"/>
            <a:ext cx="233362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/>
          <p:cNvSpPr/>
          <p:nvPr/>
        </p:nvSpPr>
        <p:spPr>
          <a:xfrm>
            <a:off x="7428997" y="5783553"/>
            <a:ext cx="355738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riñón (</a:t>
            </a:r>
            <a:r>
              <a:rPr lang="es-HN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infartación</a:t>
            </a: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renal).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1181" y="-122830"/>
            <a:ext cx="3862318" cy="1555845"/>
          </a:xfrm>
        </p:spPr>
        <p:txBody>
          <a:bodyPr>
            <a:normAutofit/>
          </a:bodyPr>
          <a:lstStyle/>
          <a:p>
            <a:r>
              <a:rPr lang="es-HN" b="1" dirty="0">
                <a:solidFill>
                  <a:srgbClr val="0E4606"/>
                </a:solidFill>
              </a:rPr>
              <a:t>FRACTURA</a:t>
            </a:r>
            <a:r>
              <a:rPr lang="es-ES" dirty="0">
                <a:solidFill>
                  <a:srgbClr val="0E4606"/>
                </a:solidFill>
              </a:rPr>
              <a:t/>
            </a:r>
            <a:br>
              <a:rPr lang="es-ES" dirty="0">
                <a:solidFill>
                  <a:srgbClr val="0E4606"/>
                </a:solidFill>
              </a:rPr>
            </a:br>
            <a:endParaRPr lang="es-ES" dirty="0">
              <a:solidFill>
                <a:srgbClr val="0E4606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154640" y="1100828"/>
            <a:ext cx="8915399" cy="860400"/>
          </a:xfrm>
        </p:spPr>
        <p:txBody>
          <a:bodyPr>
            <a:normAutofit fontScale="92500" lnSpcReduction="20000"/>
          </a:bodyPr>
          <a:lstStyle/>
          <a:p>
            <a:r>
              <a:rPr lang="es-HN" dirty="0"/>
              <a:t>Es la ruptura total o parcial de un hueso por diversas causas; lo más común es que se deba a un accidente, una caída fuerte o una </a:t>
            </a:r>
            <a:r>
              <a:rPr lang="es-HN" b="1" dirty="0"/>
              <a:t>lesión deportiva.</a:t>
            </a:r>
            <a:endParaRPr lang="es-ES" b="1" dirty="0"/>
          </a:p>
          <a:p>
            <a:endParaRPr lang="es-ES" dirty="0"/>
          </a:p>
        </p:txBody>
      </p:sp>
      <p:pic>
        <p:nvPicPr>
          <p:cNvPr id="4" name="Imagen 3" descr="Image result for IMAGEN DE FRACTURA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93" y="2211648"/>
            <a:ext cx="7779223" cy="4503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513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0936" y="450375"/>
            <a:ext cx="7260609" cy="1875353"/>
          </a:xfrm>
        </p:spPr>
        <p:txBody>
          <a:bodyPr>
            <a:normAutofit fontScale="90000"/>
          </a:bodyPr>
          <a:lstStyle/>
          <a:p>
            <a:pPr algn="ctr"/>
            <a:r>
              <a:rPr lang="es-HN" sz="3100" b="1" dirty="0">
                <a:latin typeface="Arial Black" panose="020B0A04020102020204" pitchFamily="34" charset="0"/>
              </a:rPr>
              <a:t>L</a:t>
            </a:r>
            <a:r>
              <a:rPr lang="es-HN" sz="3100" b="1" dirty="0" smtClean="0">
                <a:latin typeface="Arial Black" panose="020B0A04020102020204" pitchFamily="34" charset="0"/>
              </a:rPr>
              <a:t>as roturas de los huesos.</a:t>
            </a:r>
            <a:br>
              <a:rPr lang="es-HN" sz="3100" b="1" dirty="0" smtClean="0">
                <a:latin typeface="Arial Black" panose="020B0A04020102020204" pitchFamily="34" charset="0"/>
              </a:rPr>
            </a:br>
            <a:r>
              <a:rPr lang="es-HN" sz="3100" b="1" dirty="0" smtClean="0">
                <a:latin typeface="Arial Black" panose="020B0A04020102020204" pitchFamily="34" charset="0"/>
              </a:rPr>
              <a:t> Dependiendo del tipo de daño, se clasifican en: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2049" name="Imagen 18" descr="Image result for IMAGEN DE FRACTURA COMPLET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4" y="4721154"/>
            <a:ext cx="2911475" cy="176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8814" y="3915336"/>
            <a:ext cx="244169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H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H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1.Fractura completa </a:t>
            </a:r>
            <a:endParaRPr kumimoji="0" lang="es-H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Image result for IMAGEN DE FRACTURA EN TALLO VERDE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027" y="3145071"/>
            <a:ext cx="2729552" cy="1905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5439027" y="2443759"/>
            <a:ext cx="2852063" cy="39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s-HN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2.Fractura </a:t>
            </a:r>
            <a:r>
              <a:rPr lang="es-HN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tallo verde</a:t>
            </a:r>
            <a:endParaRPr lang="es-E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67294" y="4097678"/>
            <a:ext cx="2095445" cy="39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s-HN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3.Fractura </a:t>
            </a:r>
            <a:r>
              <a:rPr lang="es-HN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endParaRPr lang="es-E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9" descr="Image result for IMAGEN DE FRACTURA SIMPLE">
            <a:hlinkClick r:id="rId6" tgtFrame="&quot;_blank&quot;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580" y="4727860"/>
            <a:ext cx="3152634" cy="182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624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291468" y="6420116"/>
            <a:ext cx="8915399" cy="8604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3073" name="Imagen 22" descr="Image result for IMAGEN DE FRACTURA POR ESTRE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3" y="2841710"/>
            <a:ext cx="3571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243" y="841162"/>
            <a:ext cx="51308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H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H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 las que se dan al ejercer presi</a:t>
            </a:r>
            <a:r>
              <a:rPr kumimoji="0" lang="es-H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H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de forma repetitiva en los huesos. Se pueden distinguir dos tipos:</a:t>
            </a:r>
            <a:endParaRPr kumimoji="0" lang="es-H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988983" y="40943"/>
            <a:ext cx="67601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s-HN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FRACTURAS POR ESTRES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9059" y="2370877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</a:rPr>
              <a:t>1. Fracturas por debilidad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448940" y="3882034"/>
            <a:ext cx="330154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1535">
              <a:lnSpc>
                <a:spcPct val="115000"/>
              </a:lnSpc>
              <a:spcAft>
                <a:spcPts val="1000"/>
              </a:spcAft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Fracturas por fatiga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 descr="Image result for IMAGENES DE FRACTURA POR FATIGA EN LOS HUESOS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60" y="4343666"/>
            <a:ext cx="3003854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10"/>
          <p:cNvSpPr/>
          <p:nvPr/>
        </p:nvSpPr>
        <p:spPr>
          <a:xfrm>
            <a:off x="7498134" y="829876"/>
            <a:ext cx="4527104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1535">
              <a:lnSpc>
                <a:spcPct val="115000"/>
              </a:lnSpc>
              <a:spcAft>
                <a:spcPts val="0"/>
              </a:spcAft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1535">
              <a:lnSpc>
                <a:spcPct val="115000"/>
              </a:lnSpc>
              <a:spcAft>
                <a:spcPts val="0"/>
              </a:spcAft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1535">
              <a:lnSpc>
                <a:spcPct val="115000"/>
              </a:lnSpc>
              <a:spcAft>
                <a:spcPts val="0"/>
              </a:spcAft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1535">
              <a:lnSpc>
                <a:spcPct val="115000"/>
              </a:lnSpc>
              <a:spcAft>
                <a:spcPts val="0"/>
              </a:spcAft>
            </a:pPr>
            <a:r>
              <a:rPr lang="es-HN" b="1" dirty="0">
                <a:solidFill>
                  <a:srgbClr val="FFC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Síntomas</a:t>
            </a:r>
            <a:endParaRPr lang="es-ES" sz="16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1535">
              <a:lnSpc>
                <a:spcPct val="115000"/>
              </a:lnSpc>
              <a:spcAft>
                <a:spcPts val="0"/>
              </a:spcAft>
            </a:pPr>
            <a:r>
              <a:rPr lang="es-HN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1535">
              <a:lnSpc>
                <a:spcPct val="115000"/>
              </a:lnSpc>
              <a:spcAft>
                <a:spcPts val="0"/>
              </a:spcAft>
            </a:pPr>
            <a:r>
              <a:rPr lang="es-HN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Deformación de la zona.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1535">
              <a:lnSpc>
                <a:spcPct val="115000"/>
              </a:lnSpc>
              <a:spcAft>
                <a:spcPts val="0"/>
              </a:spcAft>
            </a:pPr>
            <a:r>
              <a:rPr lang="es-HN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Hinchazón, hematoma o sangrado en la zona afectada.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1535">
              <a:lnSpc>
                <a:spcPct val="115000"/>
              </a:lnSpc>
              <a:spcAft>
                <a:spcPts val="0"/>
              </a:spcAft>
            </a:pPr>
            <a:r>
              <a:rPr lang="es-HN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Entumecimiento y hormigueo.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1535">
              <a:lnSpc>
                <a:spcPct val="115000"/>
              </a:lnSpc>
              <a:spcAft>
                <a:spcPts val="0"/>
              </a:spcAft>
            </a:pPr>
            <a:r>
              <a:rPr lang="es-HN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Movimiento limitado o incapacitado.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1535">
              <a:lnSpc>
                <a:spcPct val="115000"/>
              </a:lnSpc>
              <a:spcAft>
                <a:spcPts val="1000"/>
              </a:spcAft>
            </a:pPr>
            <a:r>
              <a:rPr lang="es-HN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Fiebre: en algún caso que aparece hematoma o sobreinfección.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998" y="395203"/>
            <a:ext cx="8915399" cy="1468800"/>
          </a:xfrm>
        </p:spPr>
        <p:txBody>
          <a:bodyPr>
            <a:normAutofit fontScale="90000"/>
          </a:bodyPr>
          <a:lstStyle/>
          <a:p>
            <a:r>
              <a:rPr lang="es-HN" dirty="0"/>
              <a:t> 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      </a:t>
            </a:r>
            <a:r>
              <a:rPr lang="es-HN" sz="4400" dirty="0" smtClean="0">
                <a:latin typeface="Bernard MT Condensed" panose="02050806060905020404" pitchFamily="18" charset="0"/>
              </a:rPr>
              <a:t>Enfermedades </a:t>
            </a:r>
            <a:r>
              <a:rPr lang="es-HN" sz="4400" dirty="0">
                <a:latin typeface="Bernard MT Condensed" panose="02050806060905020404" pitchFamily="18" charset="0"/>
              </a:rPr>
              <a:t>cardiovasculares</a:t>
            </a:r>
            <a:r>
              <a:rPr lang="es-HN" dirty="0"/>
              <a:t>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33289" y="1433803"/>
            <a:ext cx="8915399" cy="860400"/>
          </a:xfrm>
        </p:spPr>
        <p:txBody>
          <a:bodyPr>
            <a:normAutofit fontScale="62500" lnSpcReduction="20000"/>
          </a:bodyPr>
          <a:lstStyle/>
          <a:p>
            <a:r>
              <a:rPr lang="es-HN" dirty="0"/>
              <a:t> </a:t>
            </a:r>
            <a:endParaRPr lang="es-ES" dirty="0"/>
          </a:p>
          <a:p>
            <a:r>
              <a:rPr lang="es-HN" sz="2900" dirty="0">
                <a:latin typeface="+mj-lt"/>
              </a:rPr>
              <a:t>Las enfermedades cardiovasculares son un conjunto de trastornos del corazón y de los vasos sanguíneos. Se clasifican en:</a:t>
            </a:r>
            <a:endParaRPr lang="es-ES" sz="2900" dirty="0">
              <a:latin typeface="+mj-lt"/>
            </a:endParaRP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670892" y="2067874"/>
            <a:ext cx="6096000" cy="1973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hipertensión arterial(presión alta);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cardiopatía coronaria (infarto de miocardio);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enfermedad cerebrovascular (apoplejía);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insuficiencia cardíaca;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H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cardiopatía congénita;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Resultado de imagen para enfermedades cardiovascula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621" y="3615310"/>
            <a:ext cx="4393665" cy="290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5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309814" y="360902"/>
            <a:ext cx="6096000" cy="56448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6000"/>
              </a:lnSpc>
              <a:spcBef>
                <a:spcPts val="3900"/>
              </a:spcBef>
              <a:spcAft>
                <a:spcPts val="2025"/>
              </a:spcAft>
            </a:pPr>
            <a:r>
              <a:rPr lang="es-HN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Prevención</a:t>
            </a:r>
            <a:endParaRPr lang="es-ES" sz="16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H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Controlar la presión arterial elevada.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H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Evitar o liminar los alimentos ricos en colesterol.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H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fumar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H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beber alcohol en exceso.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H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ejercicio regularmente.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H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Mantener un peso dentro de los límites recomendados.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H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Mujeres: evitar el uso de pastillas anticonceptivas si tiene más de 30 años de edad.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H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Mantener el régimen de medicamentos contra la hipertensión siguiendo las recomendaciones del médico.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H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Controlar las enfermedades existentes (cardiaca, diabetes) siguiendo las recomendaciones del médico.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3814" y="622057"/>
            <a:ext cx="6096000" cy="42415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HN" sz="2800" dirty="0" smtClean="0">
                <a:latin typeface="Arial Black" panose="020B0A040201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enfermedades </a:t>
            </a:r>
            <a:r>
              <a:rPr lang="es-HN" sz="2800" dirty="0">
                <a:latin typeface="Arial Black" panose="020B0A040201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cardiovasculares juegan un papel muy importante en las enfermedades de los vasos pequeños</a:t>
            </a:r>
            <a:r>
              <a:rPr lang="es-HN" sz="2800" dirty="0" smtClean="0">
                <a:latin typeface="Arial Black" panose="020B0A040201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”. </a:t>
            </a:r>
            <a:r>
              <a:rPr lang="es-HN" sz="2800" dirty="0">
                <a:latin typeface="Arial Black" panose="020B0A040201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infarto al miocardio</a:t>
            </a:r>
            <a:endParaRPr lang="es-ES" sz="2800" dirty="0">
              <a:latin typeface="Arial Black" panose="020B0A0402010202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HN" sz="2800" dirty="0" smtClean="0">
                <a:latin typeface="Arial Black" panose="020B0A040201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enfermedad </a:t>
            </a:r>
            <a:r>
              <a:rPr lang="es-HN" sz="2800" dirty="0">
                <a:latin typeface="Arial Black" panose="020B0A040201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vascular cerebral </a:t>
            </a:r>
            <a:r>
              <a:rPr lang="es-HN" sz="2800" dirty="0" smtClean="0">
                <a:latin typeface="Arial Black" panose="020B0A040201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s-HN" sz="2800" dirty="0">
                <a:latin typeface="Arial Black" panose="020B0A040201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los padecimientos en las arteriales periféricas</a:t>
            </a:r>
            <a:endParaRPr lang="es-ES" sz="2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28139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4" t="22566" b="21213"/>
          <a:stretch/>
        </p:blipFill>
        <p:spPr>
          <a:xfrm>
            <a:off x="1413163" y="4235586"/>
            <a:ext cx="2781177" cy="256507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755109" y="130221"/>
            <a:ext cx="455761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</a:rPr>
              <a:t>Sobrepeso </a:t>
            </a:r>
          </a:p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</a:rPr>
              <a:t>y </a:t>
            </a:r>
          </a:p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</a:rPr>
              <a:t>Obesidad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86567" y="2715544"/>
            <a:ext cx="7211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Peso corporal mayor del que se considera</a:t>
            </a:r>
          </a:p>
          <a:p>
            <a:r>
              <a:rPr lang="es-HN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Saludable para una estatura determinada</a:t>
            </a:r>
            <a:r>
              <a:rPr lang="es-HN" dirty="0" smtClean="0"/>
              <a:t>.</a:t>
            </a:r>
            <a:endParaRPr lang="es-HN" dirty="0"/>
          </a:p>
        </p:txBody>
      </p:sp>
      <p:pic>
        <p:nvPicPr>
          <p:cNvPr id="5" name="Marcador de contenid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531" y="1607232"/>
            <a:ext cx="2270857" cy="22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8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840105" y="426016"/>
            <a:ext cx="4624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</a:rPr>
              <a:t>Diferencias: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8145" y="1568096"/>
            <a:ext cx="37407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32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Sobrepeso</a:t>
            </a:r>
            <a:r>
              <a:rPr lang="es-HN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:</a:t>
            </a:r>
          </a:p>
          <a:p>
            <a:r>
              <a:rPr lang="es-HN" sz="24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Aumento del peso corporal por encima relacionado con la talla.</a:t>
            </a:r>
          </a:p>
          <a:p>
            <a:r>
              <a:rPr lang="es-HN" sz="24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No indica un exceso de grasa.</a:t>
            </a:r>
            <a:endParaRPr lang="es-HN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34460" y="1639859"/>
            <a:ext cx="272222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32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Obesidad:</a:t>
            </a:r>
          </a:p>
          <a:p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Enfermedad crónica</a:t>
            </a:r>
          </a:p>
          <a:p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Exceso de grasa</a:t>
            </a:r>
          </a:p>
          <a:p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Aumento de peso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6420">
            <a:off x="6022766" y="3410140"/>
            <a:ext cx="3530297" cy="26477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8" y="4218281"/>
            <a:ext cx="3631079" cy="24207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9050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9093" y="-274271"/>
            <a:ext cx="10998557" cy="1646302"/>
          </a:xfrm>
        </p:spPr>
        <p:txBody>
          <a:bodyPr>
            <a:normAutofit/>
          </a:bodyPr>
          <a:lstStyle/>
          <a:p>
            <a:pPr algn="l"/>
            <a:r>
              <a:rPr lang="es-ES" smtClean="0">
                <a:solidFill>
                  <a:schemeClr val="accent5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</a:t>
            </a:r>
            <a:r>
              <a:rPr lang="es-ES" smtClean="0">
                <a:latin typeface="Andalus" panose="02020603050405020304" pitchFamily="18" charset="-78"/>
                <a:cs typeface="Andalus" panose="02020603050405020304" pitchFamily="18" charset="-78"/>
              </a:rPr>
              <a:t>nfermedades cardiometabó</a:t>
            </a:r>
            <a:r>
              <a:rPr lang="es-ES" smtClean="0">
                <a:solidFill>
                  <a:schemeClr val="accent5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licas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963415" y="1372031"/>
            <a:ext cx="3472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Grupo n. 4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40078" y="2556668"/>
            <a:ext cx="416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Integrantes: 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40078" y="3741305"/>
            <a:ext cx="757130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b="1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Yanixa Mardeli Avila				20141004130</a:t>
            </a:r>
          </a:p>
          <a:p>
            <a:r>
              <a:rPr lang="es-ES" sz="28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Gricelda Sharlyn Valerio		20131006294	</a:t>
            </a:r>
          </a:p>
          <a:p>
            <a:r>
              <a:rPr lang="es-ES" sz="28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Ruth Sarai Matute					20171002000 </a:t>
            </a:r>
          </a:p>
          <a:p>
            <a:r>
              <a:rPr lang="es-ES" sz="28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Cindy Karina Murillo				20151022076 </a:t>
            </a:r>
          </a:p>
          <a:p>
            <a:r>
              <a:rPr lang="es-ES" sz="28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Adriana Jessenia Guevara	20171001047</a:t>
            </a:r>
          </a:p>
          <a:p>
            <a:r>
              <a:rPr lang="es-ES" sz="28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Osiris Michell Sierra </a:t>
            </a:r>
          </a:p>
          <a:p>
            <a:r>
              <a:rPr lang="es-ES" sz="28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Rixy Mabel Cárcamo				20161031584</a:t>
            </a:r>
          </a:p>
          <a:p>
            <a:pPr algn="ctr"/>
            <a:endParaRPr lang="es-E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990" y="1484047"/>
            <a:ext cx="2090049" cy="3068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24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3" t="23104" r="6174" b="5578"/>
          <a:stretch/>
        </p:blipFill>
        <p:spPr>
          <a:xfrm>
            <a:off x="7196445" y="1349346"/>
            <a:ext cx="3847607" cy="514645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12855" y="426016"/>
            <a:ext cx="4679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</a:rPr>
              <a:t>Diagnostico: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46150" y="2054431"/>
            <a:ext cx="61334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1.Se divide la estatura entre el peso</a:t>
            </a:r>
          </a:p>
          <a:p>
            <a:r>
              <a:rPr lang="es-HN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2.Se mide la circunferencia de la cintura</a:t>
            </a:r>
          </a:p>
          <a:p>
            <a:endParaRPr lang="es-H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s-HN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Interpretación:</a:t>
            </a:r>
          </a:p>
          <a:p>
            <a:r>
              <a:rPr lang="es-HN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ICC= 0,71-0,84 normal mujeres</a:t>
            </a:r>
          </a:p>
          <a:p>
            <a:r>
              <a:rPr lang="es-HN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ICC=0,78-0,94  normal hombres</a:t>
            </a:r>
            <a:endParaRPr lang="es-H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07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2201" y="462817"/>
            <a:ext cx="5138649" cy="1282855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>
                <a:solidFill>
                  <a:srgbClr val="00B0F0"/>
                </a:solidFill>
                <a:latin typeface="Bernard MT Condensed" panose="02050806060905020404" pitchFamily="18" charset="0"/>
              </a:rPr>
              <a:t>     </a:t>
            </a:r>
            <a:r>
              <a:rPr lang="es-ES" sz="4400" dirty="0" smtClean="0">
                <a:solidFill>
                  <a:srgbClr val="00B0F0"/>
                </a:solidFill>
                <a:latin typeface="Bernard MT Condensed" panose="02050806060905020404" pitchFamily="18" charset="0"/>
              </a:rPr>
              <a:t>CONSECUENCIAS</a:t>
            </a:r>
            <a:endParaRPr lang="es-ES" sz="4400" dirty="0">
              <a:solidFill>
                <a:srgbClr val="00B0F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8"/>
          <a:stretch/>
        </p:blipFill>
        <p:spPr>
          <a:xfrm>
            <a:off x="585258" y="2137558"/>
            <a:ext cx="4653887" cy="36817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21" b="17187"/>
          <a:stretch/>
        </p:blipFill>
        <p:spPr>
          <a:xfrm>
            <a:off x="5501642" y="2599714"/>
            <a:ext cx="6076950" cy="218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5090411" cy="694051"/>
          </a:xfrm>
        </p:spPr>
        <p:txBody>
          <a:bodyPr/>
          <a:lstStyle/>
          <a:p>
            <a:pPr algn="ctr"/>
            <a:r>
              <a:rPr lang="es-HN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Prevención:</a:t>
            </a:r>
            <a:endParaRPr lang="es-HN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5" b="11468"/>
          <a:stretch/>
        </p:blipFill>
        <p:spPr>
          <a:xfrm>
            <a:off x="2108480" y="1596242"/>
            <a:ext cx="6059298" cy="436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8198" y="443581"/>
            <a:ext cx="6894504" cy="1280890"/>
          </a:xfrm>
        </p:spPr>
        <p:txBody>
          <a:bodyPr/>
          <a:lstStyle/>
          <a:p>
            <a:r>
              <a:rPr lang="es-ES" dirty="0" smtClean="0"/>
              <a:t>            </a:t>
            </a:r>
            <a:r>
              <a:rPr lang="es-ES" sz="54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DIABETES</a:t>
            </a:r>
            <a:endParaRPr lang="es-ES" sz="54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66306" y="2475568"/>
            <a:ext cx="70807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Enfermedad en la que los niveles </a:t>
            </a:r>
          </a:p>
          <a:p>
            <a:pPr algn="ctr"/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 glucosa de la sangre están muy altos.</a:t>
            </a:r>
          </a:p>
          <a:p>
            <a:pPr algn="ctr"/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 insulina: hormona que ayuda a que la </a:t>
            </a:r>
          </a:p>
          <a:p>
            <a:pPr algn="ctr"/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Glucosa entre a las células para suministrarles energía.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31" y="4045228"/>
            <a:ext cx="3655621" cy="2437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19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 txBox="1">
            <a:spLocks noGrp="1"/>
          </p:cNvSpPr>
          <p:nvPr>
            <p:ph idx="1"/>
          </p:nvPr>
        </p:nvSpPr>
        <p:spPr>
          <a:xfrm>
            <a:off x="1639186" y="1694215"/>
            <a:ext cx="458206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1- Aparece en niños y jóvenes</a:t>
            </a:r>
          </a:p>
          <a:p>
            <a:pPr marL="0" indent="0">
              <a:buNone/>
            </a:pPr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El páncreas  no produce insulina.</a:t>
            </a:r>
          </a:p>
          <a:p>
            <a:pPr marL="0" indent="0">
              <a:buNone/>
            </a:pPr>
            <a:r>
              <a:rPr lang="es-HN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Tratamiento con insulina.</a:t>
            </a:r>
          </a:p>
          <a:p>
            <a:pPr marL="0" indent="0">
              <a:buNone/>
            </a:pPr>
            <a:endParaRPr lang="es-HN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648198" y="443581"/>
            <a:ext cx="6894504" cy="1280890"/>
          </a:xfrm>
        </p:spPr>
        <p:txBody>
          <a:bodyPr/>
          <a:lstStyle/>
          <a:p>
            <a:pPr algn="ctr"/>
            <a:r>
              <a:rPr lang="es-ES" sz="5400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TipoS</a:t>
            </a:r>
            <a:endParaRPr lang="es-ES" sz="54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t="-974" r="-1229" b="29870"/>
          <a:stretch/>
        </p:blipFill>
        <p:spPr>
          <a:xfrm>
            <a:off x="2648198" y="3732546"/>
            <a:ext cx="5795493" cy="260069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230261" y="1655742"/>
            <a:ext cx="38106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s-HN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2- </a:t>
            </a:r>
            <a:r>
              <a:rPr lang="es-HN" sz="2000" dirty="0">
                <a:latin typeface="Andalus" panose="02020603050405020304" pitchFamily="18" charset="-78"/>
                <a:cs typeface="Andalus" panose="02020603050405020304" pitchFamily="18" charset="-78"/>
              </a:rPr>
              <a:t>Aparece en edades a partir </a:t>
            </a:r>
          </a:p>
          <a:p>
            <a:r>
              <a:rPr lang="es-HN" sz="2000" dirty="0">
                <a:latin typeface="Andalus" panose="02020603050405020304" pitchFamily="18" charset="-78"/>
                <a:cs typeface="Andalus" panose="02020603050405020304" pitchFamily="18" charset="-78"/>
              </a:rPr>
              <a:t>de los 40.</a:t>
            </a:r>
          </a:p>
          <a:p>
            <a:r>
              <a:rPr lang="es-HN" sz="2000" dirty="0">
                <a:latin typeface="Andalus" panose="02020603050405020304" pitchFamily="18" charset="-78"/>
                <a:cs typeface="Andalus" panose="02020603050405020304" pitchFamily="18" charset="-78"/>
              </a:rPr>
              <a:t>El páncreas  produce insulina pero</a:t>
            </a:r>
          </a:p>
          <a:p>
            <a:r>
              <a:rPr lang="es-HN" sz="2000" dirty="0">
                <a:latin typeface="Andalus" panose="02020603050405020304" pitchFamily="18" charset="-78"/>
                <a:cs typeface="Andalus" panose="02020603050405020304" pitchFamily="18" charset="-78"/>
              </a:rPr>
              <a:t>las células no la reconocen.</a:t>
            </a:r>
          </a:p>
          <a:p>
            <a:r>
              <a:rPr lang="es-HN" sz="2000" dirty="0">
                <a:latin typeface="Andalus" panose="02020603050405020304" pitchFamily="18" charset="-78"/>
                <a:cs typeface="Andalus" panose="02020603050405020304" pitchFamily="18" charset="-78"/>
              </a:rPr>
              <a:t>El 80% tiene exceso de Peso.</a:t>
            </a:r>
          </a:p>
          <a:p>
            <a:r>
              <a:rPr lang="es-HN" sz="2000" dirty="0">
                <a:latin typeface="Andalus" panose="02020603050405020304" pitchFamily="18" charset="-78"/>
                <a:cs typeface="Andalus" panose="02020603050405020304" pitchFamily="18" charset="-78"/>
              </a:rPr>
              <a:t>Tratamiento con antidiabéticos </a:t>
            </a:r>
          </a:p>
          <a:p>
            <a:endParaRPr lang="es-HN" sz="2000" dirty="0"/>
          </a:p>
        </p:txBody>
      </p:sp>
    </p:spTree>
    <p:extLst>
      <p:ext uri="{BB962C8B-B14F-4D97-AF65-F5344CB8AC3E}">
        <p14:creationId xmlns:p14="http://schemas.microsoft.com/office/powerpoint/2010/main" val="411731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78" y="0"/>
            <a:ext cx="12298877" cy="67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13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8866" y="621475"/>
            <a:ext cx="10084158" cy="794197"/>
          </a:xfrm>
        </p:spPr>
        <p:txBody>
          <a:bodyPr>
            <a:noAutofit/>
          </a:bodyPr>
          <a:lstStyle/>
          <a:p>
            <a:r>
              <a:rPr lang="es-HN" sz="4800" b="1" dirty="0">
                <a:latin typeface="Aldhabi" panose="01000000000000000000" pitchFamily="2" charset="-78"/>
                <a:cs typeface="Aldhabi" panose="01000000000000000000" pitchFamily="2" charset="-78"/>
              </a:rPr>
              <a:t>E</a:t>
            </a:r>
            <a:r>
              <a:rPr lang="es-HN" sz="4800" b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nfermedades </a:t>
            </a:r>
            <a:r>
              <a:rPr lang="es-HN" sz="4800" b="1" dirty="0">
                <a:latin typeface="Aldhabi" panose="01000000000000000000" pitchFamily="2" charset="-78"/>
                <a:cs typeface="Aldhabi" panose="01000000000000000000" pitchFamily="2" charset="-78"/>
              </a:rPr>
              <a:t>cardiometabólicas</a:t>
            </a:r>
            <a:endParaRPr lang="es-ES" sz="4800" b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Son aquellas enfermedades que pueden llegar a desencadenar otras complicaciones, tales como ceguera, neuropatía, cardiopatía, eventos vasculares cerebrales, infartos y facturas.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075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3130" y="458260"/>
            <a:ext cx="8950816" cy="1103290"/>
          </a:xfrm>
        </p:spPr>
        <p:txBody>
          <a:bodyPr>
            <a:normAutofit/>
          </a:bodyPr>
          <a:lstStyle/>
          <a:p>
            <a:pPr algn="ctr"/>
            <a:r>
              <a:rPr lang="es-HN" sz="40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Tipos: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640" y="2599173"/>
            <a:ext cx="5496979" cy="30889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14650" y="1631412"/>
            <a:ext cx="4158511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.Sobrepeso </a:t>
            </a:r>
          </a:p>
          <a:p>
            <a:r>
              <a:rPr lang="es-E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.Obesidad</a:t>
            </a:r>
          </a:p>
          <a:p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.Diabetes</a:t>
            </a:r>
          </a:p>
          <a:p>
            <a:r>
              <a:rPr lang="es-E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.Presión arterial alta</a:t>
            </a:r>
          </a:p>
          <a:p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.Dietas altas en grasas </a:t>
            </a:r>
          </a:p>
          <a:p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carbohidratos</a:t>
            </a:r>
            <a:endParaRPr lang="es-E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.Sedentarismo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44" y="523519"/>
            <a:ext cx="2466975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48385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20505" y="919984"/>
            <a:ext cx="645707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Uno de los mas visibles es una </a:t>
            </a:r>
          </a:p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cintura  grande, los hombres con </a:t>
            </a:r>
          </a:p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una cintura de 102 cm y mujeres</a:t>
            </a:r>
          </a:p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con 88 representando un factor </a:t>
            </a:r>
          </a:p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De riesgo, lo ideal seria 88cm en</a:t>
            </a:r>
          </a:p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hombres y 68 cm en mujeres</a:t>
            </a:r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.</a:t>
            </a:r>
          </a:p>
          <a:p>
            <a:endParaRPr lang="es-E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Relacionando estos factores de riesgo pueden ser la causa de desarrollar enfermedades cardiometabólicas.</a:t>
            </a:r>
            <a:endParaRPr lang="es-E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63" y="339362"/>
            <a:ext cx="4262511" cy="22378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75" y="2380232"/>
            <a:ext cx="2243120" cy="3549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94" y="3688201"/>
            <a:ext cx="2857500" cy="2857500"/>
          </a:xfrm>
          <a:prstGeom prst="roundRect">
            <a:avLst>
              <a:gd name="adj" fmla="val 16667"/>
            </a:avLst>
          </a:prstGeom>
          <a:ln w="3492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3553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7514" y="139730"/>
            <a:ext cx="121544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HN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Otras </a:t>
            </a:r>
            <a:r>
              <a:rPr lang="es-HN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complicaciones</a:t>
            </a:r>
            <a:endParaRPr lang="es-E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1611021"/>
            <a:ext cx="5120639" cy="50218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88" y="1881689"/>
            <a:ext cx="4012413" cy="44805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547734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25" y="468922"/>
            <a:ext cx="5223510" cy="546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2" y="243839"/>
            <a:ext cx="5522010" cy="41415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15" y="3359376"/>
            <a:ext cx="4781550" cy="3315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68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56" y="1724536"/>
            <a:ext cx="5908431" cy="4562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scene3d>
            <a:camera prst="perspectiveLeft"/>
            <a:lightRig rig="threePt" dir="t"/>
          </a:scene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9" y="438296"/>
            <a:ext cx="5769512" cy="43271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76083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2457" y="-153694"/>
            <a:ext cx="8915399" cy="1465243"/>
          </a:xfrm>
        </p:spPr>
        <p:txBody>
          <a:bodyPr/>
          <a:lstStyle/>
          <a:p>
            <a:r>
              <a:rPr lang="es-ES" sz="4000" b="1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Eventos Vascular Cerebral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46780" y="968101"/>
            <a:ext cx="3811588" cy="860400"/>
          </a:xfrm>
        </p:spPr>
        <p:txBody>
          <a:bodyPr>
            <a:noAutofit/>
          </a:bodyPr>
          <a:lstStyle/>
          <a:p>
            <a:r>
              <a:rPr lang="es-ES" b="1" dirty="0">
                <a:latin typeface="Agency FB" panose="020B0503020202020204" pitchFamily="34" charset="0"/>
              </a:rPr>
              <a:t> </a:t>
            </a:r>
            <a:endParaRPr lang="es-ES" dirty="0">
              <a:latin typeface="Agency FB" panose="020B0503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Un accidente cerebrovascular sucede cuando el flujo de sangre a una parte del cerebro se detiene. Algunas veces, se denomina "ataque cerebral".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Causas</a:t>
            </a:r>
            <a:endParaRPr lang="es-ES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s-E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Hay </a:t>
            </a: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dos tipos principales de </a:t>
            </a:r>
            <a:r>
              <a:rPr lang="es-E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accidente </a:t>
            </a: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cerebrovascular: </a:t>
            </a:r>
          </a:p>
          <a:p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E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.Accidente </a:t>
            </a:r>
            <a:r>
              <a:rPr lang="es-ES" dirty="0">
                <a:solidFill>
                  <a:schemeClr val="tx1"/>
                </a:solidFill>
                <a:latin typeface="Agency FB" panose="020B0503020202020204" pitchFamily="34" charset="0"/>
              </a:rPr>
              <a:t>cerebrovascular isquémico</a:t>
            </a:r>
          </a:p>
        </p:txBody>
      </p:sp>
      <p:pic>
        <p:nvPicPr>
          <p:cNvPr id="4" name="Imagen 3" descr="Ver las imágenes de ori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29" y="1481129"/>
            <a:ext cx="4113419" cy="17451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46780" y="4619411"/>
            <a:ext cx="35672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Accidente cerebrovascular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TROMBOTICO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n 2" descr="Ver las imágenes de or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48" y="4219301"/>
            <a:ext cx="4572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746780" y="4219301"/>
            <a:ext cx="3297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000" dirty="0" smtClean="0">
                <a:latin typeface="Agency FB" panose="020B0503020202020204" pitchFamily="34" charset="0"/>
                <a:ea typeface="Calibri" panose="020F0502020204030204" pitchFamily="34" charset="0"/>
              </a:rPr>
              <a:t>Accidente </a:t>
            </a:r>
            <a:r>
              <a:rPr lang="es-ES" sz="2000" dirty="0">
                <a:latin typeface="Agency FB" panose="020B0503020202020204" pitchFamily="34" charset="0"/>
                <a:ea typeface="Calibri" panose="020F0502020204030204" pitchFamily="34" charset="0"/>
              </a:rPr>
              <a:t>cerebrovascular </a:t>
            </a:r>
            <a:r>
              <a:rPr lang="es-ES" sz="2000" b="1" dirty="0">
                <a:latin typeface="Agency FB" panose="020B0503020202020204" pitchFamily="34" charset="0"/>
                <a:ea typeface="Calibri" panose="020F0502020204030204" pitchFamily="34" charset="0"/>
              </a:rPr>
              <a:t>EMBOLIA</a:t>
            </a:r>
            <a:endParaRPr lang="es-E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419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519</TotalTime>
  <Words>522</Words>
  <Application>Microsoft Office PowerPoint</Application>
  <PresentationFormat>Panorámica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44" baseType="lpstr">
      <vt:lpstr>SimSun</vt:lpstr>
      <vt:lpstr>Agency FB</vt:lpstr>
      <vt:lpstr>Aldhabi</vt:lpstr>
      <vt:lpstr>Algerian</vt:lpstr>
      <vt:lpstr>Andalus</vt:lpstr>
      <vt:lpstr>Arial</vt:lpstr>
      <vt:lpstr>Arial Black</vt:lpstr>
      <vt:lpstr>Arial Rounded MT Bold</vt:lpstr>
      <vt:lpstr>Berlin Sans FB Demi</vt:lpstr>
      <vt:lpstr>Bernard MT Condensed</vt:lpstr>
      <vt:lpstr>Calibri</vt:lpstr>
      <vt:lpstr>Calibri Light</vt:lpstr>
      <vt:lpstr>Century Gothic</vt:lpstr>
      <vt:lpstr>Stencil</vt:lpstr>
      <vt:lpstr>Symbol</vt:lpstr>
      <vt:lpstr>Times New Roman</vt:lpstr>
      <vt:lpstr>Wingdings</vt:lpstr>
      <vt:lpstr>Wingdings 3</vt:lpstr>
      <vt:lpstr>Espiral</vt:lpstr>
      <vt:lpstr>LIC. ROSA ELIZA MENDOZA</vt:lpstr>
      <vt:lpstr>Enfermedades cardiometabólicas</vt:lpstr>
      <vt:lpstr>Enfermedades cardiometabólicas</vt:lpstr>
      <vt:lpstr>Tipos:</vt:lpstr>
      <vt:lpstr>Presentación de PowerPoint</vt:lpstr>
      <vt:lpstr>Presentación de PowerPoint</vt:lpstr>
      <vt:lpstr>Presentación de PowerPoint</vt:lpstr>
      <vt:lpstr>Presentación de PowerPoint</vt:lpstr>
      <vt:lpstr>Eventos Vascular Cerebral </vt:lpstr>
      <vt:lpstr>Accidente cerebrovascular hemorrágico   </vt:lpstr>
      <vt:lpstr>                          INFARTO: </vt:lpstr>
      <vt:lpstr>  Los infartos pueden producirse en cualquier órgano o músculo, pero los más frecuentes se presentan:  </vt:lpstr>
      <vt:lpstr>FRACTURA </vt:lpstr>
      <vt:lpstr>Las roturas de los huesos.  Dependiendo del tipo de daño, se clasifican en: </vt:lpstr>
      <vt:lpstr>FRACTURAS POR ESTRES</vt:lpstr>
      <vt:lpstr>        Enfermedades cardiovasculares  </vt:lpstr>
      <vt:lpstr>Presentación de PowerPoint</vt:lpstr>
      <vt:lpstr>Presentación de PowerPoint</vt:lpstr>
      <vt:lpstr>Presentación de PowerPoint</vt:lpstr>
      <vt:lpstr>Presentación de PowerPoint</vt:lpstr>
      <vt:lpstr>     CONSECUENCIAS</vt:lpstr>
      <vt:lpstr>Prevención:</vt:lpstr>
      <vt:lpstr>            DIABETES</vt:lpstr>
      <vt:lpstr>TipoS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Enfermedades cardio metabólicos</dc:title>
  <dc:creator>RIXY</dc:creator>
  <cp:lastModifiedBy>Sara M</cp:lastModifiedBy>
  <cp:revision>70</cp:revision>
  <dcterms:created xsi:type="dcterms:W3CDTF">2018-10-21T20:13:28Z</dcterms:created>
  <dcterms:modified xsi:type="dcterms:W3CDTF">2018-10-25T06:03:28Z</dcterms:modified>
</cp:coreProperties>
</file>