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9" r:id="rId4"/>
    <p:sldId id="282" r:id="rId5"/>
    <p:sldId id="261" r:id="rId6"/>
    <p:sldId id="283" r:id="rId7"/>
    <p:sldId id="285" r:id="rId8"/>
    <p:sldId id="286" r:id="rId9"/>
    <p:sldId id="287" r:id="rId10"/>
    <p:sldId id="288" r:id="rId11"/>
    <p:sldId id="289" r:id="rId12"/>
    <p:sldId id="272" r:id="rId13"/>
    <p:sldId id="280" r:id="rId14"/>
    <p:sldId id="290" r:id="rId15"/>
    <p:sldId id="291" r:id="rId16"/>
    <p:sldId id="292" r:id="rId17"/>
    <p:sldId id="293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21">
          <p15:clr>
            <a:srgbClr val="A4A3A4"/>
          </p15:clr>
        </p15:guide>
        <p15:guide id="3" orient="horz" pos="1035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2784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719">
          <p15:clr>
            <a:srgbClr val="A4A3A4"/>
          </p15:clr>
        </p15:guide>
        <p15:guide id="11" pos="6959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86" d="100"/>
          <a:sy n="86" d="100"/>
        </p:scale>
        <p:origin x="138" y="126"/>
      </p:cViewPr>
      <p:guideLst>
        <p:guide orient="horz" pos="2160"/>
        <p:guide orient="horz" pos="921"/>
        <p:guide orient="horz" pos="1035"/>
        <p:guide orient="horz" pos="3888"/>
        <p:guide orient="horz" pos="2784"/>
        <p:guide orient="horz" pos="432"/>
        <p:guide orient="horz" pos="3648"/>
        <p:guide pos="959"/>
        <p:guide pos="6719"/>
        <p:guide pos="719"/>
        <p:guide pos="69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19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E4DDE-4D38-4783-BC1B-6EA59ECE10B7}" type="doc">
      <dgm:prSet loTypeId="urn:microsoft.com/office/officeart/2005/8/layout/cycle3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EEF772-52BF-4048-BDB1-A2125245C3B0}">
      <dgm:prSet phldrT="[Text]" custT="1"/>
      <dgm:spPr/>
      <dgm:t>
        <a:bodyPr/>
        <a:lstStyle/>
        <a:p>
          <a:pPr algn="ctr" defTabSz="914400">
            <a:buNone/>
          </a:pPr>
          <a:r>
            <a:rPr lang="es-ES" sz="1600" b="0" i="0" noProof="0" dirty="0" smtClean="0">
              <a:latin typeface="Cambria"/>
              <a:ea typeface="+mn-ea"/>
              <a:cs typeface="+mn-cs"/>
            </a:rPr>
            <a:t>VEGETARIANAS</a:t>
          </a:r>
          <a:endParaRPr lang="es-ES" sz="1600" b="0" i="0" noProof="0" dirty="0">
            <a:latin typeface="Cambria"/>
            <a:ea typeface="+mn-ea"/>
            <a:cs typeface="+mn-cs"/>
          </a:endParaRPr>
        </a:p>
      </dgm:t>
    </dgm:pt>
    <dgm:pt modelId="{DB2D4765-440D-4277-BF86-C02782D3A3C6}" type="parTrans" cxnId="{2EF5E0CD-5853-4CDC-B437-83E383AA7095}">
      <dgm:prSet/>
      <dgm:spPr/>
      <dgm:t>
        <a:bodyPr/>
        <a:lstStyle/>
        <a:p>
          <a:endParaRPr lang="en-US"/>
        </a:p>
      </dgm:t>
    </dgm:pt>
    <dgm:pt modelId="{2F5EA1B7-608D-4C38-AB55-7EB855BD551C}" type="sibTrans" cxnId="{2EF5E0CD-5853-4CDC-B437-83E383AA7095}">
      <dgm:prSet/>
      <dgm:spPr/>
      <dgm:t>
        <a:bodyPr/>
        <a:lstStyle/>
        <a:p>
          <a:endParaRPr lang="en-US"/>
        </a:p>
      </dgm:t>
    </dgm:pt>
    <dgm:pt modelId="{E9D93D53-478D-44BE-A628-D047F0BBFC55}">
      <dgm:prSet phldrT="[Text]" custT="1"/>
      <dgm:spPr/>
      <dgm:t>
        <a:bodyPr/>
        <a:lstStyle/>
        <a:p>
          <a:pPr algn="ctr" defTabSz="914400">
            <a:buNone/>
          </a:pPr>
          <a:r>
            <a:rPr lang="es-ES" sz="2000" b="0" i="0" noProof="0" dirty="0" smtClean="0">
              <a:latin typeface="Cambria"/>
              <a:ea typeface="+mn-ea"/>
              <a:cs typeface="+mn-cs"/>
            </a:rPr>
            <a:t>ORGANICA</a:t>
          </a:r>
          <a:endParaRPr lang="es-ES" sz="2000" b="0" i="0" noProof="0" dirty="0">
            <a:latin typeface="Cambria"/>
            <a:ea typeface="+mn-ea"/>
            <a:cs typeface="+mn-cs"/>
          </a:endParaRPr>
        </a:p>
      </dgm:t>
    </dgm:pt>
    <dgm:pt modelId="{5306C3DC-5838-45C7-833C-55A656AF303A}" type="parTrans" cxnId="{B2F4E668-4AE4-41FB-A4F3-93720753AA29}">
      <dgm:prSet/>
      <dgm:spPr/>
      <dgm:t>
        <a:bodyPr/>
        <a:lstStyle/>
        <a:p>
          <a:endParaRPr lang="en-US"/>
        </a:p>
      </dgm:t>
    </dgm:pt>
    <dgm:pt modelId="{4DE2B7A7-4A62-423B-B636-C0A5E11346D9}" type="sibTrans" cxnId="{B2F4E668-4AE4-41FB-A4F3-93720753AA29}">
      <dgm:prSet/>
      <dgm:spPr/>
      <dgm:t>
        <a:bodyPr/>
        <a:lstStyle/>
        <a:p>
          <a:endParaRPr lang="en-US"/>
        </a:p>
      </dgm:t>
    </dgm:pt>
    <dgm:pt modelId="{726ADFD0-1C3F-4672-A857-5D8293A86026}">
      <dgm:prSet phldrT="[Text]"/>
      <dgm:spPr/>
      <dgm:t>
        <a:bodyPr/>
        <a:lstStyle/>
        <a:p>
          <a:pPr algn="ctr" defTabSz="914400">
            <a:buNone/>
          </a:pPr>
          <a:r>
            <a:rPr lang="es-ES" sz="1800" b="0" i="0" noProof="0" dirty="0" smtClean="0">
              <a:latin typeface="Cambria"/>
              <a:ea typeface="+mn-ea"/>
              <a:cs typeface="+mn-cs"/>
            </a:rPr>
            <a:t>HIPERCALORICA</a:t>
          </a:r>
          <a:endParaRPr lang="es-ES" sz="1800" b="0" i="0" noProof="0" dirty="0">
            <a:latin typeface="Cambria"/>
            <a:ea typeface="+mn-ea"/>
            <a:cs typeface="+mn-cs"/>
          </a:endParaRPr>
        </a:p>
      </dgm:t>
    </dgm:pt>
    <dgm:pt modelId="{D9CBF4EA-EBB8-4367-A9CE-DEADF5683218}" type="parTrans" cxnId="{D9D8ACAD-1184-47DE-85D4-142EA083E412}">
      <dgm:prSet/>
      <dgm:spPr/>
      <dgm:t>
        <a:bodyPr/>
        <a:lstStyle/>
        <a:p>
          <a:endParaRPr lang="en-US"/>
        </a:p>
      </dgm:t>
    </dgm:pt>
    <dgm:pt modelId="{CADDA2AF-B303-49D1-9045-838AD79CA83D}" type="sibTrans" cxnId="{D9D8ACAD-1184-47DE-85D4-142EA083E412}">
      <dgm:prSet/>
      <dgm:spPr/>
      <dgm:t>
        <a:bodyPr/>
        <a:lstStyle/>
        <a:p>
          <a:endParaRPr lang="en-US"/>
        </a:p>
      </dgm:t>
    </dgm:pt>
    <dgm:pt modelId="{39E3A700-C322-4EED-9BB3-7E0CEBE41FD2}">
      <dgm:prSet phldrT="[Text]"/>
      <dgm:spPr/>
      <dgm:t>
        <a:bodyPr/>
        <a:lstStyle/>
        <a:p>
          <a:pPr algn="ctr" defTabSz="914400">
            <a:buNone/>
          </a:pPr>
          <a:r>
            <a:rPr lang="es-ES" sz="1800" b="0" i="0" noProof="0" dirty="0" smtClean="0">
              <a:latin typeface="Cambria"/>
              <a:ea typeface="+mn-ea"/>
              <a:cs typeface="+mn-cs"/>
            </a:rPr>
            <a:t>HIPOCALORICA</a:t>
          </a:r>
          <a:endParaRPr lang="es-ES" sz="1800" b="0" i="0" noProof="0" dirty="0">
            <a:latin typeface="Cambria"/>
            <a:ea typeface="+mn-ea"/>
            <a:cs typeface="+mn-cs"/>
          </a:endParaRPr>
        </a:p>
      </dgm:t>
    </dgm:pt>
    <dgm:pt modelId="{41774716-5AB6-4AE7-A398-95DD78875D0E}" type="parTrans" cxnId="{4737E989-8E54-4F5E-875D-6E4B0CD28674}">
      <dgm:prSet/>
      <dgm:spPr/>
      <dgm:t>
        <a:bodyPr/>
        <a:lstStyle/>
        <a:p>
          <a:endParaRPr lang="en-US"/>
        </a:p>
      </dgm:t>
    </dgm:pt>
    <dgm:pt modelId="{0EA70E27-23AC-4A4B-BB99-F7590A690806}" type="sibTrans" cxnId="{4737E989-8E54-4F5E-875D-6E4B0CD28674}">
      <dgm:prSet/>
      <dgm:spPr/>
      <dgm:t>
        <a:bodyPr/>
        <a:lstStyle/>
        <a:p>
          <a:endParaRPr lang="en-US"/>
        </a:p>
      </dgm:t>
    </dgm:pt>
    <dgm:pt modelId="{600B1B5E-069D-4C13-96FD-9E4CC592FD8E}">
      <dgm:prSet phldrT="[Text]" custT="1"/>
      <dgm:spPr/>
      <dgm:t>
        <a:bodyPr/>
        <a:lstStyle/>
        <a:p>
          <a:pPr algn="ctr" defTabSz="914400">
            <a:buNone/>
          </a:pPr>
          <a:r>
            <a:rPr lang="es-ES" sz="2000" b="0" i="0" noProof="0" dirty="0" smtClean="0">
              <a:latin typeface="Cambria"/>
              <a:ea typeface="+mn-ea"/>
              <a:cs typeface="+mn-cs"/>
            </a:rPr>
            <a:t>VEGANA</a:t>
          </a:r>
          <a:endParaRPr lang="es-ES" sz="2000" b="0" i="0" noProof="0" dirty="0">
            <a:latin typeface="Cambria"/>
            <a:ea typeface="+mn-ea"/>
            <a:cs typeface="+mn-cs"/>
          </a:endParaRPr>
        </a:p>
      </dgm:t>
    </dgm:pt>
    <dgm:pt modelId="{9AA9E2D5-1C9E-423C-B830-C007223D075D}" type="parTrans" cxnId="{9EFA8D06-137A-461A-B0F7-DA2D219C2D0D}">
      <dgm:prSet/>
      <dgm:spPr/>
      <dgm:t>
        <a:bodyPr/>
        <a:lstStyle/>
        <a:p>
          <a:endParaRPr lang="en-US"/>
        </a:p>
      </dgm:t>
    </dgm:pt>
    <dgm:pt modelId="{AB7695D1-54B2-4E09-9B26-F376C3B3DB56}" type="sibTrans" cxnId="{9EFA8D06-137A-461A-B0F7-DA2D219C2D0D}">
      <dgm:prSet/>
      <dgm:spPr/>
      <dgm:t>
        <a:bodyPr/>
        <a:lstStyle/>
        <a:p>
          <a:endParaRPr lang="en-US"/>
        </a:p>
      </dgm:t>
    </dgm:pt>
    <dgm:pt modelId="{3FAC5B1B-4C5D-4344-A645-FCB2BB7C78AE}" type="pres">
      <dgm:prSet presAssocID="{F5BE4DDE-4D38-4783-BC1B-6EA59ECE10B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5953957B-1B84-4DEA-8389-A3C7BECF8CE8}" type="pres">
      <dgm:prSet presAssocID="{F5BE4DDE-4D38-4783-BC1B-6EA59ECE10B7}" presName="cycle" presStyleCnt="0"/>
      <dgm:spPr/>
      <dgm:t>
        <a:bodyPr/>
        <a:lstStyle/>
        <a:p>
          <a:endParaRPr lang="es-MX"/>
        </a:p>
      </dgm:t>
    </dgm:pt>
    <dgm:pt modelId="{9E79784C-CA9A-459F-A127-F0E4C3D5B08E}" type="pres">
      <dgm:prSet presAssocID="{A4EEF772-52BF-4048-BDB1-A2125245C3B0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BC277E4-2EFA-4990-B7AB-7DCEFA0A24A3}" type="pres">
      <dgm:prSet presAssocID="{2F5EA1B7-608D-4C38-AB55-7EB855BD551C}" presName="sibTransFirstNode" presStyleLbl="bgShp" presStyleIdx="0" presStyleCnt="1"/>
      <dgm:spPr/>
      <dgm:t>
        <a:bodyPr/>
        <a:lstStyle/>
        <a:p>
          <a:endParaRPr lang="es-MX"/>
        </a:p>
      </dgm:t>
    </dgm:pt>
    <dgm:pt modelId="{4A73CF0A-FF6E-4403-A5C8-83DCFD8D8A6C}" type="pres">
      <dgm:prSet presAssocID="{E9D93D53-478D-44BE-A628-D047F0BBFC55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38DE38D-B739-45BA-9A61-9DFF020D1E6E}" type="pres">
      <dgm:prSet presAssocID="{726ADFD0-1C3F-4672-A857-5D8293A86026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D85450E-1A8C-4426-B60D-BB4996B94C31}" type="pres">
      <dgm:prSet presAssocID="{39E3A700-C322-4EED-9BB3-7E0CEBE41FD2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90A8994-C96F-4B16-825F-07FF7227B26F}" type="pres">
      <dgm:prSet presAssocID="{600B1B5E-069D-4C13-96FD-9E4CC592FD8E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2F4E668-4AE4-41FB-A4F3-93720753AA29}" srcId="{F5BE4DDE-4D38-4783-BC1B-6EA59ECE10B7}" destId="{E9D93D53-478D-44BE-A628-D047F0BBFC55}" srcOrd="1" destOrd="0" parTransId="{5306C3DC-5838-45C7-833C-55A656AF303A}" sibTransId="{4DE2B7A7-4A62-423B-B636-C0A5E11346D9}"/>
    <dgm:cxn modelId="{D9D8ACAD-1184-47DE-85D4-142EA083E412}" srcId="{F5BE4DDE-4D38-4783-BC1B-6EA59ECE10B7}" destId="{726ADFD0-1C3F-4672-A857-5D8293A86026}" srcOrd="2" destOrd="0" parTransId="{D9CBF4EA-EBB8-4367-A9CE-DEADF5683218}" sibTransId="{CADDA2AF-B303-49D1-9045-838AD79CA83D}"/>
    <dgm:cxn modelId="{62C6334F-4932-4F38-9A5A-CEA1EC0A41B9}" type="presOf" srcId="{2F5EA1B7-608D-4C38-AB55-7EB855BD551C}" destId="{7BC277E4-2EFA-4990-B7AB-7DCEFA0A24A3}" srcOrd="0" destOrd="0" presId="urn:microsoft.com/office/officeart/2005/8/layout/cycle3"/>
    <dgm:cxn modelId="{9EFA8D06-137A-461A-B0F7-DA2D219C2D0D}" srcId="{F5BE4DDE-4D38-4783-BC1B-6EA59ECE10B7}" destId="{600B1B5E-069D-4C13-96FD-9E4CC592FD8E}" srcOrd="4" destOrd="0" parTransId="{9AA9E2D5-1C9E-423C-B830-C007223D075D}" sibTransId="{AB7695D1-54B2-4E09-9B26-F376C3B3DB56}"/>
    <dgm:cxn modelId="{2EF5E0CD-5853-4CDC-B437-83E383AA7095}" srcId="{F5BE4DDE-4D38-4783-BC1B-6EA59ECE10B7}" destId="{A4EEF772-52BF-4048-BDB1-A2125245C3B0}" srcOrd="0" destOrd="0" parTransId="{DB2D4765-440D-4277-BF86-C02782D3A3C6}" sibTransId="{2F5EA1B7-608D-4C38-AB55-7EB855BD551C}"/>
    <dgm:cxn modelId="{ECCF8522-082D-4FB5-9B70-EFDC37170F72}" type="presOf" srcId="{F5BE4DDE-4D38-4783-BC1B-6EA59ECE10B7}" destId="{3FAC5B1B-4C5D-4344-A645-FCB2BB7C78AE}" srcOrd="0" destOrd="0" presId="urn:microsoft.com/office/officeart/2005/8/layout/cycle3"/>
    <dgm:cxn modelId="{467B5195-C06A-4097-8C66-43981C9F3037}" type="presOf" srcId="{E9D93D53-478D-44BE-A628-D047F0BBFC55}" destId="{4A73CF0A-FF6E-4403-A5C8-83DCFD8D8A6C}" srcOrd="0" destOrd="0" presId="urn:microsoft.com/office/officeart/2005/8/layout/cycle3"/>
    <dgm:cxn modelId="{0E7C805B-234F-4D59-99AC-2BA76E3B369A}" type="presOf" srcId="{39E3A700-C322-4EED-9BB3-7E0CEBE41FD2}" destId="{8D85450E-1A8C-4426-B60D-BB4996B94C31}" srcOrd="0" destOrd="0" presId="urn:microsoft.com/office/officeart/2005/8/layout/cycle3"/>
    <dgm:cxn modelId="{548048C7-9973-4BAD-AED2-F597850D76E1}" type="presOf" srcId="{600B1B5E-069D-4C13-96FD-9E4CC592FD8E}" destId="{C90A8994-C96F-4B16-825F-07FF7227B26F}" srcOrd="0" destOrd="0" presId="urn:microsoft.com/office/officeart/2005/8/layout/cycle3"/>
    <dgm:cxn modelId="{1CAAB0D2-4F89-4B05-BD47-B56E86907789}" type="presOf" srcId="{726ADFD0-1C3F-4672-A857-5D8293A86026}" destId="{138DE38D-B739-45BA-9A61-9DFF020D1E6E}" srcOrd="0" destOrd="0" presId="urn:microsoft.com/office/officeart/2005/8/layout/cycle3"/>
    <dgm:cxn modelId="{32208309-C01F-401D-B2CC-7CB795D6437C}" type="presOf" srcId="{A4EEF772-52BF-4048-BDB1-A2125245C3B0}" destId="{9E79784C-CA9A-459F-A127-F0E4C3D5B08E}" srcOrd="0" destOrd="0" presId="urn:microsoft.com/office/officeart/2005/8/layout/cycle3"/>
    <dgm:cxn modelId="{4737E989-8E54-4F5E-875D-6E4B0CD28674}" srcId="{F5BE4DDE-4D38-4783-BC1B-6EA59ECE10B7}" destId="{39E3A700-C322-4EED-9BB3-7E0CEBE41FD2}" srcOrd="3" destOrd="0" parTransId="{41774716-5AB6-4AE7-A398-95DD78875D0E}" sibTransId="{0EA70E27-23AC-4A4B-BB99-F7590A690806}"/>
    <dgm:cxn modelId="{E66B12ED-3F5A-40FA-9B07-8252046F995A}" type="presParOf" srcId="{3FAC5B1B-4C5D-4344-A645-FCB2BB7C78AE}" destId="{5953957B-1B84-4DEA-8389-A3C7BECF8CE8}" srcOrd="0" destOrd="0" presId="urn:microsoft.com/office/officeart/2005/8/layout/cycle3"/>
    <dgm:cxn modelId="{4A96D3F3-C9CF-4F42-90E3-E109914849F9}" type="presParOf" srcId="{5953957B-1B84-4DEA-8389-A3C7BECF8CE8}" destId="{9E79784C-CA9A-459F-A127-F0E4C3D5B08E}" srcOrd="0" destOrd="0" presId="urn:microsoft.com/office/officeart/2005/8/layout/cycle3"/>
    <dgm:cxn modelId="{9D51D13A-C2EA-42D2-90D6-E5D7539A03BC}" type="presParOf" srcId="{5953957B-1B84-4DEA-8389-A3C7BECF8CE8}" destId="{7BC277E4-2EFA-4990-B7AB-7DCEFA0A24A3}" srcOrd="1" destOrd="0" presId="urn:microsoft.com/office/officeart/2005/8/layout/cycle3"/>
    <dgm:cxn modelId="{E1A32C7F-ED12-4693-9E3F-DD82FB6CA0B2}" type="presParOf" srcId="{5953957B-1B84-4DEA-8389-A3C7BECF8CE8}" destId="{4A73CF0A-FF6E-4403-A5C8-83DCFD8D8A6C}" srcOrd="2" destOrd="0" presId="urn:microsoft.com/office/officeart/2005/8/layout/cycle3"/>
    <dgm:cxn modelId="{F20B7EC9-4FD5-4DAE-8FAF-5867401A8E1E}" type="presParOf" srcId="{5953957B-1B84-4DEA-8389-A3C7BECF8CE8}" destId="{138DE38D-B739-45BA-9A61-9DFF020D1E6E}" srcOrd="3" destOrd="0" presId="urn:microsoft.com/office/officeart/2005/8/layout/cycle3"/>
    <dgm:cxn modelId="{0D61A5CA-A421-4B6A-9970-FC2D082DAFF3}" type="presParOf" srcId="{5953957B-1B84-4DEA-8389-A3C7BECF8CE8}" destId="{8D85450E-1A8C-4426-B60D-BB4996B94C31}" srcOrd="4" destOrd="0" presId="urn:microsoft.com/office/officeart/2005/8/layout/cycle3"/>
    <dgm:cxn modelId="{C73C4C51-A716-4B54-8AEF-F5C9326E86E8}" type="presParOf" srcId="{5953957B-1B84-4DEA-8389-A3C7BECF8CE8}" destId="{C90A8994-C96F-4B16-825F-07FF7227B26F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277E4-2EFA-4990-B7AB-7DCEFA0A24A3}">
      <dsp:nvSpPr>
        <dsp:cNvPr id="0" name=""/>
        <dsp:cNvSpPr/>
      </dsp:nvSpPr>
      <dsp:spPr>
        <a:xfrm>
          <a:off x="460780" y="476027"/>
          <a:ext cx="3558364" cy="3558364"/>
        </a:xfrm>
        <a:prstGeom prst="circularArrow">
          <a:avLst>
            <a:gd name="adj1" fmla="val 5544"/>
            <a:gd name="adj2" fmla="val 330680"/>
            <a:gd name="adj3" fmla="val 13880791"/>
            <a:gd name="adj4" fmla="val 17322468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9784C-CA9A-459F-A127-F0E4C3D5B08E}">
      <dsp:nvSpPr>
        <dsp:cNvPr id="0" name=""/>
        <dsp:cNvSpPr/>
      </dsp:nvSpPr>
      <dsp:spPr>
        <a:xfrm>
          <a:off x="1444819" y="494472"/>
          <a:ext cx="1590285" cy="79514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noProof="0" dirty="0" smtClean="0">
              <a:latin typeface="Cambria"/>
              <a:ea typeface="+mn-ea"/>
              <a:cs typeface="+mn-cs"/>
            </a:rPr>
            <a:t>VEGETARIANAS</a:t>
          </a:r>
          <a:endParaRPr lang="es-ES" sz="1600" b="0" i="0" kern="1200" noProof="0" dirty="0">
            <a:latin typeface="Cambria"/>
            <a:ea typeface="+mn-ea"/>
            <a:cs typeface="+mn-cs"/>
          </a:endParaRPr>
        </a:p>
      </dsp:txBody>
      <dsp:txXfrm>
        <a:off x="1483635" y="533288"/>
        <a:ext cx="1512653" cy="717510"/>
      </dsp:txXfrm>
    </dsp:sp>
    <dsp:sp modelId="{4A73CF0A-FF6E-4403-A5C8-83DCFD8D8A6C}">
      <dsp:nvSpPr>
        <dsp:cNvPr id="0" name=""/>
        <dsp:cNvSpPr/>
      </dsp:nvSpPr>
      <dsp:spPr>
        <a:xfrm>
          <a:off x="2887977" y="1542987"/>
          <a:ext cx="1590285" cy="795142"/>
        </a:xfrm>
        <a:prstGeom prst="roundRect">
          <a:avLst/>
        </a:prstGeom>
        <a:solidFill>
          <a:schemeClr val="accent5">
            <a:hueOff val="1551004"/>
            <a:satOff val="-4725"/>
            <a:lumOff val="23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noProof="0" dirty="0" smtClean="0">
              <a:latin typeface="Cambria"/>
              <a:ea typeface="+mn-ea"/>
              <a:cs typeface="+mn-cs"/>
            </a:rPr>
            <a:t>ORGANICA</a:t>
          </a:r>
          <a:endParaRPr lang="es-ES" sz="2000" b="0" i="0" kern="1200" noProof="0" dirty="0">
            <a:latin typeface="Cambria"/>
            <a:ea typeface="+mn-ea"/>
            <a:cs typeface="+mn-cs"/>
          </a:endParaRPr>
        </a:p>
      </dsp:txBody>
      <dsp:txXfrm>
        <a:off x="2926793" y="1581803"/>
        <a:ext cx="1512653" cy="717510"/>
      </dsp:txXfrm>
    </dsp:sp>
    <dsp:sp modelId="{138DE38D-B739-45BA-9A61-9DFF020D1E6E}">
      <dsp:nvSpPr>
        <dsp:cNvPr id="0" name=""/>
        <dsp:cNvSpPr/>
      </dsp:nvSpPr>
      <dsp:spPr>
        <a:xfrm>
          <a:off x="2336740" y="3239521"/>
          <a:ext cx="1590285" cy="795142"/>
        </a:xfrm>
        <a:prstGeom prst="roundRect">
          <a:avLst/>
        </a:prstGeom>
        <a:solidFill>
          <a:schemeClr val="accent5">
            <a:hueOff val="3102008"/>
            <a:satOff val="-9450"/>
            <a:lumOff val="4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noProof="0" dirty="0" smtClean="0">
              <a:latin typeface="Cambria"/>
              <a:ea typeface="+mn-ea"/>
              <a:cs typeface="+mn-cs"/>
            </a:rPr>
            <a:t>HIPERCALORICA</a:t>
          </a:r>
          <a:endParaRPr lang="es-ES" sz="1500" b="0" i="0" kern="1200" noProof="0" dirty="0">
            <a:latin typeface="Cambria"/>
            <a:ea typeface="+mn-ea"/>
            <a:cs typeface="+mn-cs"/>
          </a:endParaRPr>
        </a:p>
      </dsp:txBody>
      <dsp:txXfrm>
        <a:off x="2375556" y="3278337"/>
        <a:ext cx="1512653" cy="717510"/>
      </dsp:txXfrm>
    </dsp:sp>
    <dsp:sp modelId="{8D85450E-1A8C-4426-B60D-BB4996B94C31}">
      <dsp:nvSpPr>
        <dsp:cNvPr id="0" name=""/>
        <dsp:cNvSpPr/>
      </dsp:nvSpPr>
      <dsp:spPr>
        <a:xfrm>
          <a:off x="552898" y="3239521"/>
          <a:ext cx="1590285" cy="795142"/>
        </a:xfrm>
        <a:prstGeom prst="roundRect">
          <a:avLst/>
        </a:prstGeom>
        <a:solidFill>
          <a:schemeClr val="accent5">
            <a:hueOff val="4653011"/>
            <a:satOff val="-14176"/>
            <a:lumOff val="691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noProof="0" dirty="0" smtClean="0">
              <a:latin typeface="Cambria"/>
              <a:ea typeface="+mn-ea"/>
              <a:cs typeface="+mn-cs"/>
            </a:rPr>
            <a:t>HIPOCALORICA</a:t>
          </a:r>
          <a:endParaRPr lang="es-ES" sz="1500" b="0" i="0" kern="1200" noProof="0" dirty="0">
            <a:latin typeface="Cambria"/>
            <a:ea typeface="+mn-ea"/>
            <a:cs typeface="+mn-cs"/>
          </a:endParaRPr>
        </a:p>
      </dsp:txBody>
      <dsp:txXfrm>
        <a:off x="591714" y="3278337"/>
        <a:ext cx="1512653" cy="717510"/>
      </dsp:txXfrm>
    </dsp:sp>
    <dsp:sp modelId="{C90A8994-C96F-4B16-825F-07FF7227B26F}">
      <dsp:nvSpPr>
        <dsp:cNvPr id="0" name=""/>
        <dsp:cNvSpPr/>
      </dsp:nvSpPr>
      <dsp:spPr>
        <a:xfrm>
          <a:off x="1661" y="1542987"/>
          <a:ext cx="1590285" cy="795142"/>
        </a:xfrm>
        <a:prstGeom prst="roundRect">
          <a:avLst/>
        </a:prstGeom>
        <a:solidFill>
          <a:schemeClr val="accent5">
            <a:hueOff val="6204015"/>
            <a:satOff val="-18901"/>
            <a:lumOff val="92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noProof="0" dirty="0" smtClean="0">
              <a:latin typeface="Cambria"/>
              <a:ea typeface="+mn-ea"/>
              <a:cs typeface="+mn-cs"/>
            </a:rPr>
            <a:t>VEGANA</a:t>
          </a:r>
          <a:endParaRPr lang="es-ES" sz="2000" b="0" i="0" kern="1200" noProof="0" dirty="0">
            <a:latin typeface="Cambria"/>
            <a:ea typeface="+mn-ea"/>
            <a:cs typeface="+mn-cs"/>
          </a:endParaRPr>
        </a:p>
      </dsp:txBody>
      <dsp:txXfrm>
        <a:off x="40477" y="1581803"/>
        <a:ext cx="1512653" cy="717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D341-6D40-498C-B355-1A6B10FB4029}" type="datetimeFigureOut">
              <a:rPr lang="en-US"/>
              <a:t>11/7/2018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6A95-D0A4-44B9-98DA-3665758D8262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E7497-3723-4859-BCC5-41DA474F1359}" type="datetimeFigureOut">
              <a:rPr lang="en-US"/>
              <a:t>11/7/2018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21A9-1C31-4760-BDBC-9A0BA471B1B7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ambria"/>
                <a:ea typeface="+mn-ea"/>
                <a:cs typeface="+mn-cs"/>
              </a:rPr>
              <a:t>2</a:t>
            </a:fld>
            <a:endParaRPr lang="en-US" sz="1200" b="0" i="0" dirty="0"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27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11/7/2018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11/7/2018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685800"/>
            <a:ext cx="64770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3124201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11/7/2018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174828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pPr/>
              <a:t>11/7/2018</a:t>
            </a:fld>
            <a:endParaRPr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p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11/7/2018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3" y="685800"/>
            <a:ext cx="7924799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11/7/2018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11/7/2018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11/7/2018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11/7/2018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11/7/2018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 dirty="0"/>
          </a:p>
        </p:txBody>
      </p:sp>
      <p:sp>
        <p:nvSpPr>
          <p:cNvPr id="12" name="Rectangle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>
            <a:normAutofit/>
          </a:bodyPr>
          <a:lstStyle>
            <a:lvl1pPr marL="45720" indent="0" algn="ctr">
              <a:buNone/>
              <a:defRPr sz="1600"/>
            </a:lvl1pPr>
          </a:lstStyle>
          <a:p>
            <a:r>
              <a:rPr lang="es-ES" dirty="0" smtClean="0"/>
              <a:t>Haga clic en el icono para agregar una imagen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572000"/>
            <a:ext cx="9144000" cy="1066799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11/7/2018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11/7/2018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11/7/2018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11/7/2018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753D76A-AFCE-4D96-B917-CBEF96F7D1EB}" type="datetimeFigureOut">
              <a:rPr lang="en-US"/>
              <a:pPr/>
              <a:t>11/7/2018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25A965E-3C11-4F28-82DC-E30D63FAC43C}" type="slidenum">
              <a:rPr/>
              <a:p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Cesto con manzanas" title="Food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Marcador de posición de imagen 7" descr="Primer plano de canela en rama y manzanas junto a una pila de platos y tenedores encima de una mesa" title="Food picture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Marcador de posición de imagen 8" descr="Porción de tarta de manzana en un plato" title="Food picture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 flipH="1">
            <a:off x="0" y="6237312"/>
            <a:ext cx="1634550" cy="2620357"/>
          </a:xfrm>
        </p:spPr>
        <p:txBody>
          <a:bodyPr>
            <a:normAutofit/>
          </a:bodyPr>
          <a:lstStyle/>
          <a:p>
            <a:r>
              <a:rPr lang="es-ES" sz="2000" dirty="0" smtClean="0"/>
              <a:t>GIMNASIA </a:t>
            </a:r>
            <a:r>
              <a:rPr lang="es-ES" sz="1800" dirty="0" smtClean="0"/>
              <a:t>GENERAL</a:t>
            </a:r>
            <a:endParaRPr lang="es-ES" sz="1800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217612" y="4648200"/>
            <a:ext cx="9601200" cy="1445096"/>
          </a:xfrm>
        </p:spPr>
        <p:txBody>
          <a:bodyPr>
            <a:noAutofit/>
          </a:bodyPr>
          <a:lstStyle/>
          <a:p>
            <a:pPr defTabSz="914400">
              <a:spcBef>
                <a:spcPts val="0"/>
              </a:spcBef>
              <a:buNone/>
            </a:pPr>
            <a:r>
              <a:rPr lang="es-ES" sz="5900" spc="-50" dirty="0" smtClean="0"/>
              <a:t>LA IMPORTACIA DE LA CALIDAD DE VIDA</a:t>
            </a:r>
            <a:endParaRPr lang="es-ES" sz="5900" spc="-50" dirty="0"/>
          </a:p>
        </p:txBody>
      </p:sp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805656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>
                <a:latin typeface="AR JULIAN" panose="02000000000000000000" pitchFamily="2" charset="0"/>
              </a:rPr>
              <a:t> </a:t>
            </a:r>
            <a:r>
              <a:rPr lang="es-MX" sz="4400" dirty="0" smtClean="0">
                <a:latin typeface="AR JULIAN" panose="02000000000000000000" pitchFamily="2" charset="0"/>
              </a:rPr>
              <a:t>DIETA</a:t>
            </a:r>
            <a:endParaRPr lang="es-MX" sz="4400" dirty="0">
              <a:latin typeface="AR JULIA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s-MX" sz="2800" dirty="0" smtClean="0"/>
              <a:t>Una dieta es la cantidad de alimentos que un ser vivo proporciona a su organismo de manera correcta, que incluyan alimentos de todos los grupos, frutas, verduras, </a:t>
            </a:r>
            <a:r>
              <a:rPr lang="es-MX" sz="2800" dirty="0" smtClean="0"/>
              <a:t>lácteos,  </a:t>
            </a:r>
            <a:r>
              <a:rPr lang="es-MX" sz="2800" dirty="0" smtClean="0"/>
              <a:t>carne, </a:t>
            </a:r>
            <a:r>
              <a:rPr lang="es-MX" sz="2800" dirty="0" smtClean="0"/>
              <a:t>pescado, </a:t>
            </a:r>
            <a:r>
              <a:rPr lang="es-MX" sz="2800" dirty="0" smtClean="0"/>
              <a:t>huevos, azucares. En porciones adecuadas.</a:t>
            </a:r>
          </a:p>
          <a:p>
            <a:pPr marL="45720" indent="0" algn="just">
              <a:buNone/>
            </a:pP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67" y="3573016"/>
            <a:ext cx="2376264" cy="28803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52" y="4116539"/>
            <a:ext cx="2483770" cy="219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805656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>
                <a:latin typeface="AR JULIAN" panose="02000000000000000000" pitchFamily="2" charset="0"/>
              </a:rPr>
              <a:t>TIPOS DE DIETAS</a:t>
            </a:r>
            <a:endParaRPr lang="es-ES" sz="4000" dirty="0">
              <a:latin typeface="AR JULIAN" panose="02000000000000000000" pitchFamily="2" charset="0"/>
            </a:endParaRPr>
          </a:p>
        </p:txBody>
      </p:sp>
      <p:sp>
        <p:nvSpPr>
          <p:cNvPr id="2" name="Marcador de posición de contenido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 algn="just">
              <a:lnSpc>
                <a:spcPct val="110000"/>
              </a:lnSpc>
              <a:buNone/>
            </a:pPr>
            <a:r>
              <a:rPr lang="es-ES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En una dieta lo primero que debemos saber  cual es su objetivo ya que según este podemos diferenciar los tipos de dietas.</a:t>
            </a:r>
          </a:p>
        </p:txBody>
      </p:sp>
      <p:graphicFrame>
        <p:nvGraphicFramePr>
          <p:cNvPr id="5" name="Marcador de posición de contenido 4" descr="Ciclo básico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7352674"/>
              </p:ext>
            </p:extLst>
          </p:nvPr>
        </p:nvGraphicFramePr>
        <p:xfrm>
          <a:off x="6310436" y="1622873"/>
          <a:ext cx="4479925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3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 </a:t>
            </a:r>
            <a:r>
              <a:rPr lang="es-MX" sz="4000" dirty="0" smtClean="0">
                <a:latin typeface="AR JULIAN" panose="02000000000000000000" pitchFamily="2" charset="0"/>
              </a:rPr>
              <a:t>DIETA VEGETARIANA 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s-MX" dirty="0" smtClean="0"/>
              <a:t> </a:t>
            </a:r>
            <a:r>
              <a:rPr lang="es-MX" sz="2800" dirty="0" smtClean="0"/>
              <a:t>Estas se enfocan principalmente en el consumo de productos de origen vegetal ( frutas, verduras, legumbres, hortalizas, granos, etc.) no consumen nada que provengan de los animales incluyendo huevos y lácteos. 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3570757"/>
            <a:ext cx="4032448" cy="278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>
                <a:latin typeface="AR JULIAN" panose="02000000000000000000" pitchFamily="2" charset="0"/>
              </a:rPr>
              <a:t>DIETA ORGÁNICA</a:t>
            </a:r>
            <a:endParaRPr lang="es-MX" sz="4000" dirty="0">
              <a:latin typeface="AR JULIA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MX" sz="2800" dirty="0" smtClean="0"/>
              <a:t>La dieta </a:t>
            </a:r>
            <a:r>
              <a:rPr lang="es-MX" sz="2800" dirty="0" smtClean="0"/>
              <a:t>orgánica </a:t>
            </a:r>
            <a:r>
              <a:rPr lang="es-MX" sz="2800" dirty="0" smtClean="0"/>
              <a:t>surge casi como una necesidad en la actualidad, pues muchas personas no son conscientes de los que están ingiriendo.</a:t>
            </a:r>
          </a:p>
          <a:p>
            <a:pPr marL="45720" indent="0">
              <a:buNone/>
            </a:pPr>
            <a:r>
              <a:rPr lang="es-MX" sz="2800" dirty="0" smtClean="0"/>
              <a:t>Esto se caracteriza porque su proceso de cultivo es totalmente natural, sin químicos, sin pesticidas, sin fertilizantes, sin hormonas, etc. 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2" b="29357"/>
          <a:stretch/>
        </p:blipFill>
        <p:spPr>
          <a:xfrm>
            <a:off x="4631374" y="4581128"/>
            <a:ext cx="2926080" cy="21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9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949672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>
                <a:latin typeface="AR JULIAN" panose="02000000000000000000" pitchFamily="2" charset="0"/>
              </a:rPr>
              <a:t> DIETA HIPERCALORICA</a:t>
            </a:r>
            <a:endParaRPr lang="es-MX" sz="4000" dirty="0">
              <a:latin typeface="AR JULIA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s-MX" sz="2800" dirty="0" smtClean="0"/>
              <a:t>Es un tipo de plan de alimentación en donde se aumenta la cantidad de calorías para incrementar la masa muscular y por ende subir de peso.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86" y="3356992"/>
            <a:ext cx="410445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6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949672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>
                <a:latin typeface="AR JULIAN" panose="02000000000000000000" pitchFamily="2" charset="0"/>
              </a:rPr>
              <a:t>DIETA HIPOCALORICA</a:t>
            </a:r>
            <a:endParaRPr lang="es-MX" sz="4000" dirty="0">
              <a:latin typeface="AR JULIA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Esta dieta es aquel régimen dietético que fundamenta su aplicación en la restricción calórica diaria, o la reducción en le ingesta de alimentos. Es la mas habitual de las dietas que aplican y diagnostican los médicos en los casos de perdida de peso.</a:t>
            </a:r>
            <a:endParaRPr lang="es-MX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284" y="3881406"/>
            <a:ext cx="3856259" cy="25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02168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>
                <a:latin typeface="AR JULIAN" panose="02000000000000000000" pitchFamily="2" charset="0"/>
              </a:rPr>
              <a:t>DIETA VEGANA</a:t>
            </a:r>
            <a:endParaRPr lang="es-MX" sz="4000" dirty="0">
              <a:latin typeface="AR JULIA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s-MX" sz="2800" dirty="0" smtClean="0"/>
              <a:t>La dieta vegana es aquella que elimina completamente el consumo de carne, pescado, lácteos, huevos y miel de su alimentación por respeto a los animales.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3356992"/>
            <a:ext cx="3816424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22414" y="332656"/>
            <a:ext cx="9144000" cy="792088"/>
          </a:xfrm>
        </p:spPr>
        <p:txBody>
          <a:bodyPr>
            <a:normAutofit/>
          </a:bodyPr>
          <a:lstStyle/>
          <a:p>
            <a:pPr algn="ctr"/>
            <a:r>
              <a:rPr lang="es-ES" sz="4800" dirty="0" smtClean="0">
                <a:latin typeface="AR JULIAN" panose="02000000000000000000" pitchFamily="2" charset="0"/>
              </a:rPr>
              <a:t>LA CALIDAD DE VIDA</a:t>
            </a:r>
            <a:endParaRPr lang="es-ES" sz="4800" dirty="0">
              <a:latin typeface="AR JULIAN" panose="02000000000000000000" pitchFamily="2" charset="0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522414" y="1412777"/>
            <a:ext cx="9144000" cy="4759424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10000"/>
              </a:lnSpc>
              <a:buNone/>
            </a:pPr>
            <a:r>
              <a:rPr lang="es-ES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Es el estado de bienestar tanto psíquico como físico de la persona.</a:t>
            </a:r>
          </a:p>
          <a:p>
            <a:pPr marL="45720" indent="0" algn="just">
              <a:lnSpc>
                <a:spcPct val="110000"/>
              </a:lnSpc>
              <a:buNone/>
            </a:pPr>
            <a:r>
              <a:rPr lang="es-ES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Para contribuir a mejorar la calidad de </a:t>
            </a:r>
            <a:r>
              <a:rPr lang="es-ES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vida, </a:t>
            </a:r>
            <a:r>
              <a:rPr lang="es-ES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es comiendo sano, con  una dieta equilibrada que contenga todos los nutrientes, vitaminas, proteínas  etc. Que requiere el cuerpo para su funcionamiento y crecimiento.</a:t>
            </a:r>
          </a:p>
        </p:txBody>
      </p:sp>
      <p:pic>
        <p:nvPicPr>
          <p:cNvPr id="1026" name="Picture 2" descr="https://media1.picsearch.com/is?sxkFf6GeINxIhfY8vc2JiCHIVfnz6sgBQ_l42579Bmo&amp;height=2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817" y="4732042"/>
            <a:ext cx="241044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1.picsearch.com/is?YiufuFA_4oH-m2OMq5WTJ9F78vJtBjwcn46iWPMGJKY&amp;height=2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701" y="4725379"/>
            <a:ext cx="245541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latin typeface="AR JULIAN" panose="02000000000000000000" pitchFamily="2" charset="0"/>
              </a:rPr>
              <a:t>LA ALIMENTACION EN EL MODELO DE LA SOCIEDAD</a:t>
            </a:r>
            <a:endParaRPr lang="es-MX" dirty="0">
              <a:latin typeface="AR JULIA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8245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Si la familia tiene buenas costumbres alimentarios sus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hábitos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tendrán una repercusión positiva que beneficiara a la hora de mantener la salud a largo plazo.</a:t>
            </a:r>
          </a:p>
          <a:p>
            <a:pPr marL="45720" indent="0" algn="just">
              <a:buNone/>
            </a:pP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Los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hábitos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alimentarios se ven afectados por diferentes aspectos: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sz="2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Influencia social y sobrevaloración del prestigio de algunos alimentos frente a otros.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sz="2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Factores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económicos.</a:t>
            </a:r>
            <a:endParaRPr lang="es-MX" sz="28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sz="2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Modas.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Creencias.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sz="2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Publicidad. </a:t>
            </a:r>
            <a:endParaRPr lang="es-MX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290" y="4581128"/>
            <a:ext cx="2032248" cy="14401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4581129"/>
            <a:ext cx="2160240" cy="14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877664"/>
          </a:xfrm>
        </p:spPr>
        <p:txBody>
          <a:bodyPr>
            <a:normAutofit/>
          </a:bodyPr>
          <a:lstStyle/>
          <a:p>
            <a:pPr algn="ctr"/>
            <a:r>
              <a:rPr lang="es-ES" sz="4400" dirty="0" smtClean="0">
                <a:latin typeface="AR JULIAN" panose="02000000000000000000" pitchFamily="2" charset="0"/>
              </a:rPr>
              <a:t>Nutrición</a:t>
            </a:r>
            <a:endParaRPr lang="es-ES" sz="4400" dirty="0">
              <a:latin typeface="AR JULIAN" panose="02000000000000000000" pitchFamily="2" charset="0"/>
            </a:endParaRPr>
          </a:p>
        </p:txBody>
      </p:sp>
      <p:pic>
        <p:nvPicPr>
          <p:cNvPr id="5" name="Marcador de posición de imagen 4" descr="Cesto con manzanas" title="Food picture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638028" y="1643063"/>
            <a:ext cx="8424936" cy="4529137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Es el proceso biológico en el que los organismos animales y vegetales absorben los nutrientes necesarios para la vida.</a:t>
            </a:r>
          </a:p>
          <a:p>
            <a:pPr marL="45720" indent="0" algn="just">
              <a:buNone/>
            </a:pP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Una alimentación adecuada es la que cubre los requisitos de energía a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través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de la metabolización de nutrientes como los hidratos de carbono, proteínas y grasas.</a:t>
            </a:r>
            <a:endParaRPr lang="es-MX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4750763"/>
            <a:ext cx="3456384" cy="18498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4869159"/>
            <a:ext cx="2736304" cy="17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 smtClean="0">
                <a:latin typeface="AR JULIAN" panose="02000000000000000000" pitchFamily="2" charset="0"/>
              </a:rPr>
              <a:t>NUTRIENTES</a:t>
            </a:r>
            <a:endParaRPr lang="es-MX" dirty="0">
              <a:latin typeface="AR JULIA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s-MX" sz="2800" dirty="0" smtClean="0"/>
              <a:t>Es todo aquello que nutre o  alimenta  con el fin de garantizar la conservación y desarrollo de un organismo.</a:t>
            </a:r>
          </a:p>
          <a:p>
            <a:pPr marL="45720" indent="0" algn="just">
              <a:buNone/>
            </a:pPr>
            <a:r>
              <a:rPr lang="es-MX" sz="2800" dirty="0" smtClean="0"/>
              <a:t>Los nutrientes son los encargados de proporcionar calor y energía, regula los procesos corporales y aportan sustrato para el crecimiento del organismo.</a:t>
            </a:r>
            <a:endParaRPr lang="es-MX" sz="2800" dirty="0"/>
          </a:p>
        </p:txBody>
      </p:sp>
      <p:pic>
        <p:nvPicPr>
          <p:cNvPr id="4" name="Marcador de posición de imagen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" r="3532"/>
          <a:stretch>
            <a:fillRect/>
          </a:stretch>
        </p:blipFill>
        <p:spPr/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4653136"/>
            <a:ext cx="40324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949672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000" dirty="0" smtClean="0">
                <a:latin typeface="AR JULIAN" panose="02000000000000000000" pitchFamily="2" charset="0"/>
              </a:rPr>
              <a:t>TIPOS DE NUTRIENTES QUE NOS APORTAN LOS ALIMENTOS </a:t>
            </a:r>
            <a:endParaRPr lang="es-MX" sz="4000" dirty="0">
              <a:latin typeface="AR JULIAN" panose="02000000000000000000" pitchFamily="2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909836" y="1268760"/>
            <a:ext cx="10297144" cy="5589239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s-MX" sz="2800" dirty="0" smtClean="0">
                <a:solidFill>
                  <a:srgbClr val="0070C0"/>
                </a:solidFill>
              </a:rPr>
              <a:t>Hidratos</a:t>
            </a:r>
            <a:r>
              <a:rPr lang="es-MX" sz="2800" dirty="0" smtClean="0"/>
              <a:t> </a:t>
            </a:r>
            <a:r>
              <a:rPr lang="es-MX" sz="2800" dirty="0" smtClean="0">
                <a:solidFill>
                  <a:srgbClr val="0070C0"/>
                </a:solidFill>
              </a:rPr>
              <a:t>de</a:t>
            </a:r>
            <a:r>
              <a:rPr lang="es-MX" sz="2800" dirty="0" smtClean="0"/>
              <a:t> </a:t>
            </a:r>
            <a:r>
              <a:rPr lang="es-MX" sz="2800" dirty="0" smtClean="0">
                <a:solidFill>
                  <a:srgbClr val="0070C0"/>
                </a:solidFill>
              </a:rPr>
              <a:t>carbono</a:t>
            </a:r>
            <a:r>
              <a:rPr lang="es-MX" sz="2800" dirty="0" smtClean="0"/>
              <a:t>: Son </a:t>
            </a:r>
            <a:r>
              <a:rPr lang="es-MX" sz="2800" dirty="0" smtClean="0"/>
              <a:t>nutrientes </a:t>
            </a:r>
            <a:r>
              <a:rPr lang="es-MX" sz="2800" dirty="0" smtClean="0"/>
              <a:t>que se encuentran principalmente en los alimentos vegetales.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2800" dirty="0">
                <a:solidFill>
                  <a:srgbClr val="0070C0"/>
                </a:solidFill>
              </a:rPr>
              <a:t> </a:t>
            </a:r>
            <a:r>
              <a:rPr lang="es-MX" sz="2800" dirty="0" smtClean="0">
                <a:solidFill>
                  <a:srgbClr val="0070C0"/>
                </a:solidFill>
              </a:rPr>
              <a:t>Proteínas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: Están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formadas por cadenas de aminoácidos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2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s-MX" sz="2800" dirty="0" smtClean="0">
                <a:solidFill>
                  <a:srgbClr val="0070C0"/>
                </a:solidFill>
              </a:rPr>
              <a:t>Lípidos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:  Proporcionan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energía al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organismo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facilita el transporte de algunas vitaminas.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2800" dirty="0" smtClean="0">
                <a:solidFill>
                  <a:srgbClr val="0070C0"/>
                </a:solidFill>
              </a:rPr>
              <a:t> Vitaminas y minerales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: Son llamados micronutrientes y son esenciales para la regulación de los procesos metabóli</a:t>
            </a:r>
            <a:r>
              <a:rPr lang="es-MX" sz="2800" dirty="0" smtClean="0"/>
              <a:t>cos que hacen posible el funcionamiento de nuestro organismo.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2800" dirty="0">
                <a:solidFill>
                  <a:srgbClr val="0070C0"/>
                </a:solidFill>
              </a:rPr>
              <a:t> </a:t>
            </a:r>
            <a:r>
              <a:rPr lang="es-MX" sz="2800" dirty="0" smtClean="0">
                <a:solidFill>
                  <a:srgbClr val="0070C0"/>
                </a:solidFill>
              </a:rPr>
              <a:t>Fibra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: Es un tipo de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hidrato de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carbono que no es digerido. Este no es nutriente pero desempeña un papel fisiológico fundamental en la salud.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MX" sz="2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s-MX" sz="2800" dirty="0" smtClean="0">
                <a:solidFill>
                  <a:srgbClr val="0070C0"/>
                </a:solidFill>
              </a:rPr>
              <a:t>Agua: Es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s-MX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el principal componente de nuestro cuerpo.</a:t>
            </a:r>
            <a:endParaRPr lang="es-MX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495677" y="260648"/>
            <a:ext cx="3979270" cy="1584175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>
                <a:latin typeface="AR JULIAN" panose="02000000000000000000" pitchFamily="2" charset="0"/>
              </a:rPr>
              <a:t>PIRAMIDE</a:t>
            </a:r>
            <a:br>
              <a:rPr lang="es-MX" sz="4000" dirty="0" smtClean="0">
                <a:latin typeface="AR JULIAN" panose="02000000000000000000" pitchFamily="2" charset="0"/>
              </a:rPr>
            </a:br>
            <a:r>
              <a:rPr lang="es-MX" sz="4000" dirty="0" smtClean="0">
                <a:latin typeface="AR JULIAN" panose="02000000000000000000" pitchFamily="2" charset="0"/>
              </a:rPr>
              <a:t>ALIMENTICIA</a:t>
            </a:r>
            <a:endParaRPr lang="es-MX" sz="4000" dirty="0">
              <a:latin typeface="AR JULIAN" panose="02000000000000000000" pitchFamily="2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7495677" y="2060849"/>
            <a:ext cx="3855319" cy="4111352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800" dirty="0" smtClean="0"/>
              <a:t>Es un grafico con forma de pirámide diseñada con el fin de identificar en forma simple cuales son los alimentos mas importantes y necesarios y en que calidad deben consumirse para formar una dieta sana y balanceada.</a:t>
            </a:r>
            <a:endParaRPr lang="es-MX" sz="2800" dirty="0"/>
          </a:p>
        </p:txBody>
      </p:sp>
      <p:pic>
        <p:nvPicPr>
          <p:cNvPr id="2" name="Marcador de posición de imagen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r="1679"/>
          <a:stretch>
            <a:fillRect/>
          </a:stretch>
        </p:blipFill>
        <p:spPr>
          <a:xfrm>
            <a:off x="549796" y="609600"/>
            <a:ext cx="6192688" cy="5562600"/>
          </a:xfrm>
        </p:spPr>
      </p:pic>
    </p:spTree>
    <p:extLst>
      <p:ext uri="{BB962C8B-B14F-4D97-AF65-F5344CB8AC3E}">
        <p14:creationId xmlns:p14="http://schemas.microsoft.com/office/powerpoint/2010/main" val="15723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805656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>
                <a:latin typeface="AR JULIAN" panose="02000000000000000000" pitchFamily="2" charset="0"/>
              </a:rPr>
              <a:t>Malnutrición </a:t>
            </a:r>
            <a:endParaRPr lang="es-MX" sz="4000" dirty="0">
              <a:latin typeface="AR JULIAN" panose="02000000000000000000" pitchFamily="2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522414" y="1340769"/>
            <a:ext cx="9468542" cy="4831432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s-MX" sz="2800" dirty="0" smtClean="0"/>
              <a:t>Se define como una condición fisiológica anormal causada por un consumo insuficiente, desequilibrado y excesivo de los macronutrientes que aportan energía alimentaria                          (hidratos de carbono, proteínas y grasas) y los micronutrientes ( vitaminas y minerales ) que son esenciales para el crecimiento y desarrollo físico y cognitivo.</a:t>
            </a:r>
            <a:endParaRPr lang="es-MX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4149080"/>
            <a:ext cx="3248025" cy="18192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6" y="4024560"/>
            <a:ext cx="3173462" cy="206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 ENFERMEDADES PRODUCIDAS POR UNA MALA ALIMENTACION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MX" sz="2800" dirty="0" smtClean="0"/>
              <a:t> Obesidad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800" dirty="0"/>
              <a:t> </a:t>
            </a:r>
            <a:r>
              <a:rPr lang="es-MX" sz="2800" dirty="0" smtClean="0"/>
              <a:t>Anemia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800" dirty="0"/>
              <a:t> </a:t>
            </a:r>
            <a:r>
              <a:rPr lang="es-MX" sz="2800" dirty="0" smtClean="0"/>
              <a:t>Anorexia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800" dirty="0"/>
              <a:t> </a:t>
            </a:r>
            <a:r>
              <a:rPr lang="es-MX" sz="2800" dirty="0" smtClean="0"/>
              <a:t>Bulimia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312" y="2461574"/>
            <a:ext cx="1831196" cy="21915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96" y="1643063"/>
            <a:ext cx="2534012" cy="30438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78" y="1998303"/>
            <a:ext cx="2496312" cy="31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5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oodGourmet_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94EB11-824E-40C6-8823-566365C0D2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diseño de libro de cocina (panorámica)</Template>
  <TotalTime>0</TotalTime>
  <Words>731</Words>
  <Application>Microsoft Office PowerPoint</Application>
  <PresentationFormat>Personalizado</PresentationFormat>
  <Paragraphs>56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 JULIAN</vt:lpstr>
      <vt:lpstr>Arial</vt:lpstr>
      <vt:lpstr>Cambria</vt:lpstr>
      <vt:lpstr>Wingdings</vt:lpstr>
      <vt:lpstr>FoodGourmet_16x9</vt:lpstr>
      <vt:lpstr>LA IMPORTACIA DE LA CALIDAD DE VIDA</vt:lpstr>
      <vt:lpstr>LA CALIDAD DE VIDA</vt:lpstr>
      <vt:lpstr>LA ALIMENTACION EN EL MODELO DE LA SOCIEDAD</vt:lpstr>
      <vt:lpstr>Nutrición</vt:lpstr>
      <vt:lpstr>NUTRIENTES</vt:lpstr>
      <vt:lpstr>TIPOS DE NUTRIENTES QUE NOS APORTAN LOS ALIMENTOS </vt:lpstr>
      <vt:lpstr>PIRAMIDE ALIMENTICIA</vt:lpstr>
      <vt:lpstr>Malnutrición </vt:lpstr>
      <vt:lpstr> ENFERMEDADES PRODUCIDAS POR UNA MALA ALIMENTACION</vt:lpstr>
      <vt:lpstr> DIETA</vt:lpstr>
      <vt:lpstr>TIPOS DE DIETAS</vt:lpstr>
      <vt:lpstr> DIETA VEGETARIANA </vt:lpstr>
      <vt:lpstr>DIETA ORGÁNICA</vt:lpstr>
      <vt:lpstr> DIETA HIPERCALORICA</vt:lpstr>
      <vt:lpstr>DIETA HIPOCALORICA</vt:lpstr>
      <vt:lpstr>DIETA VEGANA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2018-11-02T19:44:34Z</dcterms:created>
  <dcterms:modified xsi:type="dcterms:W3CDTF">2018-11-07T14:41:54Z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TC029010239991</vt:lpwstr>
  </property>
</Properties>
</file>