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21945600"/>
  <p:notesSz cx="6858000" cy="9144000"/>
  <p:defaultTextStyle>
    <a:defPPr>
      <a:defRPr lang="es-E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9" autoAdjust="0"/>
    <p:restoredTop sz="94660"/>
  </p:normalViewPr>
  <p:slideViewPr>
    <p:cSldViewPr snapToGrid="0">
      <p:cViewPr>
        <p:scale>
          <a:sx n="30" d="100"/>
          <a:sy n="30" d="100"/>
        </p:scale>
        <p:origin x="140" y="16"/>
      </p:cViewPr>
      <p:guideLst>
        <p:guide orient="horz" pos="6912"/>
        <p:guide pos="10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B7785CE-0C8E-4823-94ED-8A9ECF9A1CA4}" type="datetimeFigureOut">
              <a:rPr lang="es-ES" smtClean="0"/>
              <a:pPr/>
              <a:t>04/12/2022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7D87297-BFD9-4C2B-A54E-B27EA27CBF76}" type="slidenum">
              <a:rPr lang="es-ES" smtClean="0"/>
              <a:pPr/>
              <a:t>‹Nº›</a:t>
            </a:fld>
            <a:endParaRPr lang="es-ES"/>
          </a:p>
        </p:txBody>
      </p:sp>
    </p:spTree>
    <p:extLst>
      <p:ext uri="{BB962C8B-B14F-4D97-AF65-F5344CB8AC3E}">
        <p14:creationId xmlns:p14="http://schemas.microsoft.com/office/powerpoint/2010/main" val="182605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7785CE-0C8E-4823-94ED-8A9ECF9A1CA4}" type="datetimeFigureOut">
              <a:rPr lang="es-ES" smtClean="0"/>
              <a:pPr/>
              <a:t>04/12/2022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7D87297-BFD9-4C2B-A54E-B27EA27CBF76}" type="slidenum">
              <a:rPr lang="es-ES" smtClean="0"/>
              <a:pPr/>
              <a:t>‹Nº›</a:t>
            </a:fld>
            <a:endParaRPr lang="es-ES"/>
          </a:p>
        </p:txBody>
      </p:sp>
    </p:spTree>
    <p:extLst>
      <p:ext uri="{BB962C8B-B14F-4D97-AF65-F5344CB8AC3E}">
        <p14:creationId xmlns:p14="http://schemas.microsoft.com/office/powerpoint/2010/main" val="785977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7785CE-0C8E-4823-94ED-8A9ECF9A1CA4}" type="datetimeFigureOut">
              <a:rPr lang="es-ES" smtClean="0"/>
              <a:pPr/>
              <a:t>04/12/2022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7D87297-BFD9-4C2B-A54E-B27EA27CBF76}" type="slidenum">
              <a:rPr lang="es-ES" smtClean="0"/>
              <a:pPr/>
              <a:t>‹Nº›</a:t>
            </a:fld>
            <a:endParaRPr lang="es-ES"/>
          </a:p>
        </p:txBody>
      </p:sp>
    </p:spTree>
    <p:extLst>
      <p:ext uri="{BB962C8B-B14F-4D97-AF65-F5344CB8AC3E}">
        <p14:creationId xmlns:p14="http://schemas.microsoft.com/office/powerpoint/2010/main" val="209004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7785CE-0C8E-4823-94ED-8A9ECF9A1CA4}" type="datetimeFigureOut">
              <a:rPr lang="es-ES" smtClean="0"/>
              <a:pPr/>
              <a:t>04/12/2022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7D87297-BFD9-4C2B-A54E-B27EA27CBF76}" type="slidenum">
              <a:rPr lang="es-ES" smtClean="0"/>
              <a:pPr/>
              <a:t>‹Nº›</a:t>
            </a:fld>
            <a:endParaRPr lang="es-ES"/>
          </a:p>
        </p:txBody>
      </p:sp>
    </p:spTree>
    <p:extLst>
      <p:ext uri="{BB962C8B-B14F-4D97-AF65-F5344CB8AC3E}">
        <p14:creationId xmlns:p14="http://schemas.microsoft.com/office/powerpoint/2010/main" val="2470079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B7785CE-0C8E-4823-94ED-8A9ECF9A1CA4}" type="datetimeFigureOut">
              <a:rPr lang="es-ES" smtClean="0"/>
              <a:pPr/>
              <a:t>04/12/2022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7D87297-BFD9-4C2B-A54E-B27EA27CBF76}" type="slidenum">
              <a:rPr lang="es-ES" smtClean="0"/>
              <a:pPr/>
              <a:t>‹Nº›</a:t>
            </a:fld>
            <a:endParaRPr lang="es-ES"/>
          </a:p>
        </p:txBody>
      </p:sp>
    </p:spTree>
    <p:extLst>
      <p:ext uri="{BB962C8B-B14F-4D97-AF65-F5344CB8AC3E}">
        <p14:creationId xmlns:p14="http://schemas.microsoft.com/office/powerpoint/2010/main" val="3191983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B7785CE-0C8E-4823-94ED-8A9ECF9A1CA4}" type="datetimeFigureOut">
              <a:rPr lang="es-ES" smtClean="0"/>
              <a:pPr/>
              <a:t>04/12/2022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7D87297-BFD9-4C2B-A54E-B27EA27CBF76}" type="slidenum">
              <a:rPr lang="es-ES" smtClean="0"/>
              <a:pPr/>
              <a:t>‹Nº›</a:t>
            </a:fld>
            <a:endParaRPr lang="es-ES"/>
          </a:p>
        </p:txBody>
      </p:sp>
    </p:spTree>
    <p:extLst>
      <p:ext uri="{BB962C8B-B14F-4D97-AF65-F5344CB8AC3E}">
        <p14:creationId xmlns:p14="http://schemas.microsoft.com/office/powerpoint/2010/main" val="3603698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s-ES"/>
              <a:t>Editar el estilo de texto del patrón</a:t>
            </a:r>
          </a:p>
        </p:txBody>
      </p:sp>
      <p:sp>
        <p:nvSpPr>
          <p:cNvPr id="4" name="Content Placeholder 3"/>
          <p:cNvSpPr>
            <a:spLocks noGrp="1"/>
          </p:cNvSpPr>
          <p:nvPr>
            <p:ph sz="half" idx="2"/>
          </p:nvPr>
        </p:nvSpPr>
        <p:spPr>
          <a:xfrm>
            <a:off x="2267431" y="8016240"/>
            <a:ext cx="13926024" cy="1179068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s-ES"/>
              <a:t>Editar el estilo de texto del patrón</a:t>
            </a:r>
          </a:p>
        </p:txBody>
      </p:sp>
      <p:sp>
        <p:nvSpPr>
          <p:cNvPr id="6" name="Content Placeholder 5"/>
          <p:cNvSpPr>
            <a:spLocks noGrp="1"/>
          </p:cNvSpPr>
          <p:nvPr>
            <p:ph sz="quarter" idx="4"/>
          </p:nvPr>
        </p:nvSpPr>
        <p:spPr>
          <a:xfrm>
            <a:off x="16664942" y="8016240"/>
            <a:ext cx="13994608" cy="1179068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B7785CE-0C8E-4823-94ED-8A9ECF9A1CA4}" type="datetimeFigureOut">
              <a:rPr lang="es-ES" smtClean="0"/>
              <a:pPr/>
              <a:t>04/12/2022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7D87297-BFD9-4C2B-A54E-B27EA27CBF76}" type="slidenum">
              <a:rPr lang="es-ES" smtClean="0"/>
              <a:pPr/>
              <a:t>‹Nº›</a:t>
            </a:fld>
            <a:endParaRPr lang="es-ES"/>
          </a:p>
        </p:txBody>
      </p:sp>
    </p:spTree>
    <p:extLst>
      <p:ext uri="{BB962C8B-B14F-4D97-AF65-F5344CB8AC3E}">
        <p14:creationId xmlns:p14="http://schemas.microsoft.com/office/powerpoint/2010/main" val="765137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B7785CE-0C8E-4823-94ED-8A9ECF9A1CA4}" type="datetimeFigureOut">
              <a:rPr lang="es-ES" smtClean="0"/>
              <a:pPr/>
              <a:t>04/12/2022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7D87297-BFD9-4C2B-A54E-B27EA27CBF76}" type="slidenum">
              <a:rPr lang="es-ES" smtClean="0"/>
              <a:pPr/>
              <a:t>‹Nº›</a:t>
            </a:fld>
            <a:endParaRPr lang="es-ES"/>
          </a:p>
        </p:txBody>
      </p:sp>
    </p:spTree>
    <p:extLst>
      <p:ext uri="{BB962C8B-B14F-4D97-AF65-F5344CB8AC3E}">
        <p14:creationId xmlns:p14="http://schemas.microsoft.com/office/powerpoint/2010/main" val="2103781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7785CE-0C8E-4823-94ED-8A9ECF9A1CA4}" type="datetimeFigureOut">
              <a:rPr lang="es-ES" smtClean="0"/>
              <a:pPr/>
              <a:t>04/12/2022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37D87297-BFD9-4C2B-A54E-B27EA27CBF76}" type="slidenum">
              <a:rPr lang="es-ES" smtClean="0"/>
              <a:pPr/>
              <a:t>‹Nº›</a:t>
            </a:fld>
            <a:endParaRPr lang="es-ES"/>
          </a:p>
        </p:txBody>
      </p:sp>
    </p:spTree>
    <p:extLst>
      <p:ext uri="{BB962C8B-B14F-4D97-AF65-F5344CB8AC3E}">
        <p14:creationId xmlns:p14="http://schemas.microsoft.com/office/powerpoint/2010/main" val="3891300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s-ES"/>
              <a:t>Haga clic para modificar el estilo de título del patrón</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s-ES"/>
              <a:t>Editar el estilo de texto del patrón</a:t>
            </a:r>
          </a:p>
        </p:txBody>
      </p:sp>
      <p:sp>
        <p:nvSpPr>
          <p:cNvPr id="5" name="Date Placeholder 4"/>
          <p:cNvSpPr>
            <a:spLocks noGrp="1"/>
          </p:cNvSpPr>
          <p:nvPr>
            <p:ph type="dt" sz="half" idx="10"/>
          </p:nvPr>
        </p:nvSpPr>
        <p:spPr/>
        <p:txBody>
          <a:bodyPr/>
          <a:lstStyle/>
          <a:p>
            <a:fld id="{BB7785CE-0C8E-4823-94ED-8A9ECF9A1CA4}" type="datetimeFigureOut">
              <a:rPr lang="es-ES" smtClean="0"/>
              <a:pPr/>
              <a:t>04/12/2022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7D87297-BFD9-4C2B-A54E-B27EA27CBF76}" type="slidenum">
              <a:rPr lang="es-ES" smtClean="0"/>
              <a:pPr/>
              <a:t>‹Nº›</a:t>
            </a:fld>
            <a:endParaRPr lang="es-ES"/>
          </a:p>
        </p:txBody>
      </p:sp>
    </p:spTree>
    <p:extLst>
      <p:ext uri="{BB962C8B-B14F-4D97-AF65-F5344CB8AC3E}">
        <p14:creationId xmlns:p14="http://schemas.microsoft.com/office/powerpoint/2010/main" val="2138907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s-ES"/>
              <a:t>Editar el estilo de texto del patrón</a:t>
            </a:r>
          </a:p>
        </p:txBody>
      </p:sp>
      <p:sp>
        <p:nvSpPr>
          <p:cNvPr id="5" name="Date Placeholder 4"/>
          <p:cNvSpPr>
            <a:spLocks noGrp="1"/>
          </p:cNvSpPr>
          <p:nvPr>
            <p:ph type="dt" sz="half" idx="10"/>
          </p:nvPr>
        </p:nvSpPr>
        <p:spPr/>
        <p:txBody>
          <a:bodyPr/>
          <a:lstStyle/>
          <a:p>
            <a:fld id="{BB7785CE-0C8E-4823-94ED-8A9ECF9A1CA4}" type="datetimeFigureOut">
              <a:rPr lang="es-ES" smtClean="0"/>
              <a:pPr/>
              <a:t>04/12/2022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7D87297-BFD9-4C2B-A54E-B27EA27CBF76}" type="slidenum">
              <a:rPr lang="es-ES" smtClean="0"/>
              <a:pPr/>
              <a:t>‹Nº›</a:t>
            </a:fld>
            <a:endParaRPr lang="es-ES"/>
          </a:p>
        </p:txBody>
      </p:sp>
    </p:spTree>
    <p:extLst>
      <p:ext uri="{BB962C8B-B14F-4D97-AF65-F5344CB8AC3E}">
        <p14:creationId xmlns:p14="http://schemas.microsoft.com/office/powerpoint/2010/main" val="378188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BB7785CE-0C8E-4823-94ED-8A9ECF9A1CA4}" type="datetimeFigureOut">
              <a:rPr lang="es-ES" smtClean="0"/>
              <a:pPr/>
              <a:t>04/12/2022</a:t>
            </a:fld>
            <a:endParaRPr lang="es-E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37D87297-BFD9-4C2B-A54E-B27EA27CBF76}" type="slidenum">
              <a:rPr lang="es-ES" smtClean="0"/>
              <a:pPr/>
              <a:t>‹Nº›</a:t>
            </a:fld>
            <a:endParaRPr lang="es-ES"/>
          </a:p>
        </p:txBody>
      </p:sp>
    </p:spTree>
    <p:extLst>
      <p:ext uri="{BB962C8B-B14F-4D97-AF65-F5344CB8AC3E}">
        <p14:creationId xmlns:p14="http://schemas.microsoft.com/office/powerpoint/2010/main" val="1997504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29 Rectángulo"/>
          <p:cNvSpPr/>
          <p:nvPr/>
        </p:nvSpPr>
        <p:spPr>
          <a:xfrm>
            <a:off x="581892" y="3034145"/>
            <a:ext cx="31920872" cy="2327564"/>
          </a:xfrm>
          <a:prstGeom prst="rect">
            <a:avLst/>
          </a:prstGeom>
          <a:solidFill>
            <a:srgbClr val="002060"/>
          </a:solidFill>
          <a:effectLst>
            <a:outerShdw blurRad="50800" dist="38100" dir="5400000" algn="t"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87" name="Rectángulo 86"/>
          <p:cNvSpPr/>
          <p:nvPr/>
        </p:nvSpPr>
        <p:spPr>
          <a:xfrm>
            <a:off x="492026" y="264755"/>
            <a:ext cx="32026324" cy="248924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71" name="6 CuadroTexto"/>
          <p:cNvSpPr txBox="1"/>
          <p:nvPr/>
        </p:nvSpPr>
        <p:spPr>
          <a:xfrm>
            <a:off x="11451978" y="9212023"/>
            <a:ext cx="10073704" cy="5262979"/>
          </a:xfrm>
          <a:prstGeom prst="rect">
            <a:avLst/>
          </a:prstGeom>
          <a:noFill/>
        </p:spPr>
        <p:txBody>
          <a:bodyPr wrap="square" rtlCol="0">
            <a:spAutoFit/>
          </a:bodyPr>
          <a:lstStyle/>
          <a:p>
            <a:pPr algn="just"/>
            <a:r>
              <a:rPr lang="es-GT" sz="2800" dirty="0"/>
              <a:t>Como cualquier metodología SCRUM también se centra en poder generar una mejora continua, sin embargo, a diferencia de otras se fue realizando el trabajo colaborativo para ir evolucionando con cada uno de los cambios y requisitos que exige el usuario. El cambio de dichas propiedades y condiciones durante el desarrollo, implementación y ciclos de lanzamiento fueron de mejora y aprendizaje constante para el equipo de desarrollo</a:t>
            </a:r>
            <a:r>
              <a:rPr lang="es-GT" sz="2800" dirty="0" smtClean="0"/>
              <a:t>.</a:t>
            </a:r>
          </a:p>
          <a:p>
            <a:pPr algn="just"/>
            <a:r>
              <a:rPr lang="es-GT" sz="2800" dirty="0"/>
              <a:t>Acorde a este proyecto se definieron diferentes Sprints de 11 a 15 días aproximadamente para realizar tareas adecuadas según el tiempo estipulado. En cada uno de estos ciclos se logró aportar o entregar partes o divisiones del proyecto, tanto técnicas como escritas.</a:t>
            </a:r>
            <a:endParaRPr lang="es-NI" sz="2800" dirty="0">
              <a:latin typeface="Times New Roman" panose="02020603050405020304" pitchFamily="18" charset="0"/>
              <a:cs typeface="Times New Roman" panose="02020603050405020304" pitchFamily="18" charset="0"/>
            </a:endParaRPr>
          </a:p>
        </p:txBody>
      </p:sp>
      <p:sp>
        <p:nvSpPr>
          <p:cNvPr id="73" name="10 CuadroTexto"/>
          <p:cNvSpPr txBox="1"/>
          <p:nvPr/>
        </p:nvSpPr>
        <p:spPr>
          <a:xfrm>
            <a:off x="22089655" y="17394531"/>
            <a:ext cx="10428695" cy="4785926"/>
          </a:xfrm>
          <a:prstGeom prst="rect">
            <a:avLst/>
          </a:prstGeom>
          <a:noFill/>
        </p:spPr>
        <p:txBody>
          <a:bodyPr wrap="square" rtlCol="0">
            <a:spAutoFit/>
          </a:bodyPr>
          <a:lstStyle/>
          <a:p>
            <a:pPr algn="just"/>
            <a:r>
              <a:rPr lang="es-GT" sz="2800" dirty="0">
                <a:latin typeface="Times New Roman" panose="02020603050405020304" pitchFamily="18" charset="0"/>
                <a:cs typeface="Times New Roman" panose="02020603050405020304" pitchFamily="18" charset="0"/>
              </a:rPr>
              <a:t>Al finalizar el proyecto y realizar una breve presentacion en el Hospital </a:t>
            </a:r>
            <a:r>
              <a:rPr lang="es-GT" sz="2800" dirty="0" smtClean="0">
                <a:latin typeface="Times New Roman" panose="02020603050405020304" pitchFamily="18" charset="0"/>
                <a:cs typeface="Times New Roman" panose="02020603050405020304" pitchFamily="18" charset="0"/>
              </a:rPr>
              <a:t>IGSS sede Quetzaltenango, </a:t>
            </a:r>
            <a:r>
              <a:rPr lang="es-GT" sz="2800" dirty="0">
                <a:latin typeface="Times New Roman" panose="02020603050405020304" pitchFamily="18" charset="0"/>
                <a:cs typeface="Times New Roman" panose="02020603050405020304" pitchFamily="18" charset="0"/>
              </a:rPr>
              <a:t>la aceptación fue considerable ya que se logro cumplir con lo propuesto al inicio del proyecto. En la presentacion dieron sugerencias para agregarle otras funciones al sistema por lo que se trabajo en ellas para que puedan utilizar en </a:t>
            </a:r>
            <a:r>
              <a:rPr lang="es-GT" sz="2800" dirty="0" smtClean="0">
                <a:latin typeface="Times New Roman" panose="02020603050405020304" pitchFamily="18" charset="0"/>
                <a:cs typeface="Times New Roman" panose="02020603050405020304" pitchFamily="18" charset="0"/>
              </a:rPr>
              <a:t>dentro de las </a:t>
            </a:r>
            <a:r>
              <a:rPr lang="es-GT" sz="2800" dirty="0">
                <a:latin typeface="Times New Roman" panose="02020603050405020304" pitchFamily="18" charset="0"/>
                <a:cs typeface="Times New Roman" panose="02020603050405020304" pitchFamily="18" charset="0"/>
              </a:rPr>
              <a:t>areas el proyecto.</a:t>
            </a:r>
          </a:p>
          <a:p>
            <a:pPr algn="just"/>
            <a:r>
              <a:rPr lang="es-GT" sz="2800" dirty="0">
                <a:latin typeface="Times New Roman" panose="02020603050405020304" pitchFamily="18" charset="0"/>
                <a:cs typeface="Times New Roman" panose="02020603050405020304" pitchFamily="18" charset="0"/>
              </a:rPr>
              <a:t>Con los módulos implementados </a:t>
            </a:r>
            <a:r>
              <a:rPr lang="es-GT" sz="2800" dirty="0" smtClean="0">
                <a:latin typeface="Times New Roman" panose="02020603050405020304" pitchFamily="18" charset="0"/>
                <a:cs typeface="Times New Roman" panose="02020603050405020304" pitchFamily="18" charset="0"/>
              </a:rPr>
              <a:t>el sistema </a:t>
            </a:r>
            <a:r>
              <a:rPr lang="es-GT" sz="2800" dirty="0">
                <a:latin typeface="Times New Roman" panose="02020603050405020304" pitchFamily="18" charset="0"/>
                <a:cs typeface="Times New Roman" panose="02020603050405020304" pitchFamily="18" charset="0"/>
              </a:rPr>
              <a:t>de la cuna radiante, se pudo establecer confianza y aceptación del proyecto en los interesados, ya que cumple con los objetivos propuestos en el proyecto.</a:t>
            </a:r>
          </a:p>
          <a:p>
            <a:pPr algn="just"/>
            <a:endParaRPr lang="es-GT" sz="2800" dirty="0">
              <a:latin typeface="Times New Roman" panose="02020603050405020304" pitchFamily="18" charset="0"/>
              <a:cs typeface="Times New Roman" panose="02020603050405020304" pitchFamily="18" charset="0"/>
            </a:endParaRPr>
          </a:p>
          <a:p>
            <a:endParaRPr lang="es-ES" sz="2500" dirty="0">
              <a:latin typeface="Times New Roman" panose="02020603050405020304" pitchFamily="18" charset="0"/>
              <a:cs typeface="Times New Roman" panose="02020603050405020304" pitchFamily="18" charset="0"/>
            </a:endParaRPr>
          </a:p>
        </p:txBody>
      </p:sp>
      <p:sp>
        <p:nvSpPr>
          <p:cNvPr id="74" name="12 CuadroTexto"/>
          <p:cNvSpPr txBox="1"/>
          <p:nvPr/>
        </p:nvSpPr>
        <p:spPr>
          <a:xfrm>
            <a:off x="11480576" y="19121654"/>
            <a:ext cx="10073703" cy="2677656"/>
          </a:xfrm>
          <a:prstGeom prst="rect">
            <a:avLst/>
          </a:prstGeom>
          <a:noFill/>
        </p:spPr>
        <p:txBody>
          <a:bodyPr wrap="square" rtlCol="0">
            <a:spAutoFit/>
          </a:bodyPr>
          <a:lstStyle/>
          <a:p>
            <a:pPr algn="just"/>
            <a:r>
              <a:rPr lang="es-GT" sz="2800" dirty="0"/>
              <a:t>Con la implementación del sistema se pudo dar seguimiento a la documentación e información de los afiliados en lo que respecta a suspensiones se pretendió maximizar los tiempos de respuesta entre departamentos de la institución y así generar un proceso de control de suspensiones eficiente y ordenado sin ambigüedades como las que anteriormente la institución sufría. </a:t>
            </a:r>
            <a:endParaRPr lang="es-GT" sz="1200" dirty="0">
              <a:latin typeface="Times New Roman" panose="02020603050405020304" pitchFamily="18" charset="0"/>
              <a:cs typeface="Times New Roman" panose="02020603050405020304" pitchFamily="18" charset="0"/>
            </a:endParaRPr>
          </a:p>
        </p:txBody>
      </p:sp>
      <p:sp>
        <p:nvSpPr>
          <p:cNvPr id="75" name="15 CuadroTexto"/>
          <p:cNvSpPr txBox="1"/>
          <p:nvPr/>
        </p:nvSpPr>
        <p:spPr>
          <a:xfrm>
            <a:off x="309724" y="15370595"/>
            <a:ext cx="10921429" cy="6575005"/>
          </a:xfrm>
          <a:prstGeom prst="rect">
            <a:avLst/>
          </a:prstGeom>
          <a:noFill/>
        </p:spPr>
        <p:txBody>
          <a:bodyPr wrap="square" rtlCol="0">
            <a:spAutoFit/>
          </a:bodyPr>
          <a:lstStyle/>
          <a:p>
            <a:pPr marL="685800" lvl="0" indent="-685800">
              <a:buFont typeface="Arial" panose="020B0604020202020204" pitchFamily="34" charset="0"/>
              <a:buChar char="•"/>
            </a:pPr>
            <a:r>
              <a:rPr lang="es-GT" sz="2800" dirty="0"/>
              <a:t>Realizar un análisis profundo de las actividades que se realizan y cómo se llevan a cabo, para poder determinar con mayor precisión los parámetros con los que el software debe contar</a:t>
            </a:r>
            <a:r>
              <a:rPr lang="es-GT" sz="2800" dirty="0" smtClean="0"/>
              <a:t>.</a:t>
            </a:r>
          </a:p>
          <a:p>
            <a:pPr lvl="0"/>
            <a:endParaRPr lang="en-US" sz="2800" dirty="0"/>
          </a:p>
          <a:p>
            <a:pPr marL="685800" lvl="0" indent="-685800">
              <a:buFont typeface="Arial" panose="020B0604020202020204" pitchFamily="34" charset="0"/>
              <a:buChar char="•"/>
            </a:pPr>
            <a:r>
              <a:rPr lang="es-GT" sz="2800" dirty="0"/>
              <a:t>Diseñar una interfaz intuitiva y amigable para el usuario que permita aprender a usar el sistema de una manera rápida y ágil, reduciendo la necesidad de consultar el manual de uso</a:t>
            </a:r>
            <a:r>
              <a:rPr lang="es-GT" sz="2800" dirty="0" smtClean="0"/>
              <a:t>.</a:t>
            </a:r>
          </a:p>
          <a:p>
            <a:pPr lvl="0"/>
            <a:endParaRPr lang="en-US" sz="2800" dirty="0"/>
          </a:p>
          <a:p>
            <a:pPr marL="685800" lvl="0" indent="-685800">
              <a:buFont typeface="Arial" panose="020B0604020202020204" pitchFamily="34" charset="0"/>
              <a:buChar char="•"/>
            </a:pPr>
            <a:r>
              <a:rPr lang="es-GT" sz="2800" dirty="0"/>
              <a:t>Diseñar una base de datos definiendo roles de usuario y niveles de acceso en diferentes módulos del sistema, para tener un mejor manejo en la seguridad y permisos en las funciones del software</a:t>
            </a:r>
            <a:r>
              <a:rPr lang="es-GT" sz="2800" dirty="0" smtClean="0"/>
              <a:t>.</a:t>
            </a:r>
          </a:p>
          <a:p>
            <a:pPr lvl="0"/>
            <a:r>
              <a:rPr lang="es-GT" sz="2800" dirty="0" smtClean="0"/>
              <a:t> </a:t>
            </a:r>
            <a:endParaRPr lang="en-US" sz="2800" dirty="0"/>
          </a:p>
          <a:p>
            <a:pPr marL="685800" lvl="0" indent="-685800">
              <a:buFont typeface="Arial" panose="020B0604020202020204" pitchFamily="34" charset="0"/>
              <a:buChar char="•"/>
            </a:pPr>
            <a:r>
              <a:rPr lang="es-GT" sz="2800" dirty="0"/>
              <a:t>Desarrollar un sistema web que permita generar reportes para las áreas que intervienen en el proceso de suspensiones.</a:t>
            </a:r>
            <a:endParaRPr lang="en-US" sz="2800" dirty="0"/>
          </a:p>
          <a:p>
            <a:pPr algn="ctr"/>
            <a:endParaRPr lang="es-ES" sz="2926" dirty="0"/>
          </a:p>
        </p:txBody>
      </p:sp>
      <p:sp>
        <p:nvSpPr>
          <p:cNvPr id="76" name="3 CuadroTexto"/>
          <p:cNvSpPr txBox="1"/>
          <p:nvPr/>
        </p:nvSpPr>
        <p:spPr>
          <a:xfrm>
            <a:off x="586532" y="9305382"/>
            <a:ext cx="10642084" cy="5262979"/>
          </a:xfrm>
          <a:prstGeom prst="rect">
            <a:avLst/>
          </a:prstGeom>
          <a:noFill/>
        </p:spPr>
        <p:txBody>
          <a:bodyPr wrap="square" rtlCol="0">
            <a:spAutoFit/>
          </a:bodyPr>
          <a:lstStyle/>
          <a:p>
            <a:pPr algn="just"/>
            <a:r>
              <a:rPr lang="es-GT" sz="2800" dirty="0" smtClean="0"/>
              <a:t>El sistema para la gestión de suspensiones le permite </a:t>
            </a:r>
            <a:r>
              <a:rPr lang="es-GT" sz="2800" dirty="0"/>
              <a:t>al usuario tener un mejor </a:t>
            </a:r>
            <a:r>
              <a:rPr lang="es-GT" sz="2800" dirty="0" smtClean="0"/>
              <a:t>control con los </a:t>
            </a:r>
            <a:r>
              <a:rPr lang="es-GT" sz="2800" dirty="0"/>
              <a:t>paciente </a:t>
            </a:r>
            <a:r>
              <a:rPr lang="es-GT" sz="2800" dirty="0" smtClean="0"/>
              <a:t>y colaboradores que maneja la institución. Esto </a:t>
            </a:r>
            <a:r>
              <a:rPr lang="es-GT" sz="2800" dirty="0"/>
              <a:t>es </a:t>
            </a:r>
            <a:r>
              <a:rPr lang="es-GT" sz="2800" dirty="0" smtClean="0"/>
              <a:t>posible gracias </a:t>
            </a:r>
            <a:r>
              <a:rPr lang="es-GT" sz="2800" dirty="0"/>
              <a:t>a los </a:t>
            </a:r>
            <a:r>
              <a:rPr lang="es-GT" sz="2800" dirty="0" smtClean="0"/>
              <a:t>campos que manejan</a:t>
            </a:r>
            <a:r>
              <a:rPr lang="es-GT" sz="2800" dirty="0" smtClean="0"/>
              <a:t> las </a:t>
            </a:r>
            <a:r>
              <a:rPr lang="es-GT" sz="2800" dirty="0" smtClean="0"/>
              <a:t>diferentes vistas dentro de la interfaz del proyecto. La interfaz de datos permite administrar los diferentes oficios que manejan usuarios dentro de la institución, estos oficios conllevan al manejo de las suspensiones desde el punto de registro de una suspensión hasta, siguiendo diferentes filtros para culminar el proceso de la misma en la validación para el desembolso de un pago por los días suspendidos en instituciones asociadas. De tal manera el sistema es administrado por diferentes tipos de usuarios para el manejo de datos en cada uno de los filtros para poder ser concretada en el IGSS sede Quetzaltenango.</a:t>
            </a:r>
            <a:endParaRPr lang="es-ES" sz="1800" dirty="0">
              <a:latin typeface="Times New Roman" panose="02020603050405020304" pitchFamily="18" charset="0"/>
              <a:cs typeface="Times New Roman" panose="02020603050405020304" pitchFamily="18" charset="0"/>
            </a:endParaRPr>
          </a:p>
        </p:txBody>
      </p:sp>
      <p:sp>
        <p:nvSpPr>
          <p:cNvPr id="77" name="1 CuadroTexto"/>
          <p:cNvSpPr txBox="1"/>
          <p:nvPr/>
        </p:nvSpPr>
        <p:spPr>
          <a:xfrm>
            <a:off x="0" y="2952920"/>
            <a:ext cx="31199909" cy="842667"/>
          </a:xfrm>
          <a:prstGeom prst="rect">
            <a:avLst/>
          </a:prstGeom>
          <a:noFill/>
        </p:spPr>
        <p:txBody>
          <a:bodyPr wrap="square" rtlCol="0">
            <a:spAutoFit/>
          </a:bodyPr>
          <a:lstStyle/>
          <a:p>
            <a:pPr algn="ctr"/>
            <a:r>
              <a:rPr lang="es-GT" sz="4876" b="1" dirty="0">
                <a:solidFill>
                  <a:schemeClr val="bg1"/>
                </a:solidFill>
                <a:latin typeface="Times New Roman" panose="02020603050405020304" pitchFamily="18" charset="0"/>
                <a:cs typeface="Times New Roman" panose="02020603050405020304" pitchFamily="18" charset="0"/>
              </a:rPr>
              <a:t>Proyecto cuna radiante.</a:t>
            </a:r>
          </a:p>
        </p:txBody>
      </p:sp>
      <p:sp>
        <p:nvSpPr>
          <p:cNvPr id="78" name="2 CuadroTexto"/>
          <p:cNvSpPr txBox="1"/>
          <p:nvPr/>
        </p:nvSpPr>
        <p:spPr>
          <a:xfrm>
            <a:off x="581892" y="3820662"/>
            <a:ext cx="31920872" cy="707886"/>
          </a:xfrm>
          <a:prstGeom prst="rect">
            <a:avLst/>
          </a:prstGeom>
          <a:noFill/>
        </p:spPr>
        <p:txBody>
          <a:bodyPr wrap="square" rtlCol="0">
            <a:spAutoFit/>
          </a:bodyPr>
          <a:lstStyle/>
          <a:p>
            <a:pPr algn="ctr"/>
            <a:r>
              <a:rPr lang="es-NI" sz="4000" b="1" i="1" dirty="0" smtClean="0">
                <a:solidFill>
                  <a:schemeClr val="bg1"/>
                </a:solidFill>
              </a:rPr>
              <a:t>Edwin </a:t>
            </a:r>
            <a:r>
              <a:rPr lang="es-NI" sz="4000" b="1" i="1" dirty="0" err="1" smtClean="0">
                <a:solidFill>
                  <a:schemeClr val="bg1"/>
                </a:solidFill>
              </a:rPr>
              <a:t>Pretzantzin</a:t>
            </a:r>
            <a:r>
              <a:rPr lang="es-NI" sz="4000" b="1" i="1" dirty="0" smtClean="0">
                <a:solidFill>
                  <a:schemeClr val="bg1"/>
                </a:solidFill>
              </a:rPr>
              <a:t>, </a:t>
            </a:r>
            <a:r>
              <a:rPr lang="es-NI" sz="4000" b="1" i="1" dirty="0" err="1" smtClean="0">
                <a:solidFill>
                  <a:schemeClr val="bg1"/>
                </a:solidFill>
              </a:rPr>
              <a:t>Jose</a:t>
            </a:r>
            <a:r>
              <a:rPr lang="es-NI" sz="4000" b="1" i="1" dirty="0" smtClean="0">
                <a:solidFill>
                  <a:schemeClr val="bg1"/>
                </a:solidFill>
              </a:rPr>
              <a:t> </a:t>
            </a:r>
            <a:r>
              <a:rPr lang="es-NI" sz="4000" b="1" i="1" dirty="0" err="1" smtClean="0">
                <a:solidFill>
                  <a:schemeClr val="bg1"/>
                </a:solidFill>
              </a:rPr>
              <a:t>Perez</a:t>
            </a:r>
            <a:r>
              <a:rPr lang="es-NI" sz="4000" b="1" i="1" dirty="0" smtClean="0">
                <a:solidFill>
                  <a:schemeClr val="bg1"/>
                </a:solidFill>
              </a:rPr>
              <a:t>, Joel Castillo y </a:t>
            </a:r>
            <a:r>
              <a:rPr lang="es-NI" sz="4000" b="1" i="1" smtClean="0">
                <a:solidFill>
                  <a:schemeClr val="bg1"/>
                </a:solidFill>
              </a:rPr>
              <a:t>Anthony Ovalle</a:t>
            </a:r>
            <a:endParaRPr lang="es-NI" sz="4000" b="1" i="1" dirty="0">
              <a:solidFill>
                <a:schemeClr val="bg1"/>
              </a:solidFill>
            </a:endParaRPr>
          </a:p>
        </p:txBody>
      </p:sp>
      <p:sp>
        <p:nvSpPr>
          <p:cNvPr id="79" name="8 CuadroTexto"/>
          <p:cNvSpPr txBox="1"/>
          <p:nvPr/>
        </p:nvSpPr>
        <p:spPr>
          <a:xfrm>
            <a:off x="553416" y="4451063"/>
            <a:ext cx="31949348" cy="830997"/>
          </a:xfrm>
          <a:prstGeom prst="rect">
            <a:avLst/>
          </a:prstGeom>
          <a:noFill/>
        </p:spPr>
        <p:txBody>
          <a:bodyPr wrap="square" rtlCol="0">
            <a:spAutoFit/>
          </a:bodyPr>
          <a:lstStyle/>
          <a:p>
            <a:pPr algn="ctr"/>
            <a:r>
              <a:rPr lang="es-ES" sz="4800" i="1" dirty="0">
                <a:solidFill>
                  <a:schemeClr val="bg1"/>
                </a:solidFill>
              </a:rPr>
              <a:t>Ingeniería en Electrónica, Ingeniería en Telecomunicaciones, Facultad de Ingeniería, Universidad Mesoamericana</a:t>
            </a:r>
          </a:p>
        </p:txBody>
      </p:sp>
      <p:sp>
        <p:nvSpPr>
          <p:cNvPr id="85" name="Rectángulo 84"/>
          <p:cNvSpPr/>
          <p:nvPr/>
        </p:nvSpPr>
        <p:spPr>
          <a:xfrm>
            <a:off x="13595924" y="17838806"/>
            <a:ext cx="5958682" cy="542584"/>
          </a:xfrm>
          <a:prstGeom prst="rect">
            <a:avLst/>
          </a:prstGeom>
        </p:spPr>
        <p:txBody>
          <a:bodyPr wrap="none">
            <a:spAutoFit/>
          </a:bodyPr>
          <a:lstStyle/>
          <a:p>
            <a:r>
              <a:rPr lang="es-ES" sz="2926" dirty="0">
                <a:latin typeface="Times New Roman" panose="02020603050405020304" pitchFamily="18" charset="0"/>
                <a:cs typeface="Times New Roman" panose="02020603050405020304" pitchFamily="18" charset="0"/>
              </a:rPr>
              <a:t>Fig.1 </a:t>
            </a:r>
            <a:r>
              <a:rPr lang="es-ES" sz="2800" dirty="0">
                <a:latin typeface="Times New Roman" panose="02020603050405020304" pitchFamily="18" charset="0"/>
                <a:cs typeface="Times New Roman" panose="02020603050405020304" pitchFamily="18" charset="0"/>
              </a:rPr>
              <a:t>Diagrama</a:t>
            </a:r>
            <a:r>
              <a:rPr lang="es-ES" sz="2926" dirty="0">
                <a:latin typeface="Times New Roman" panose="02020603050405020304" pitchFamily="18" charset="0"/>
                <a:cs typeface="Times New Roman" panose="02020603050405020304" pitchFamily="18" charset="0"/>
              </a:rPr>
              <a:t> de bloques del sistema</a:t>
            </a:r>
          </a:p>
        </p:txBody>
      </p:sp>
      <p:sp>
        <p:nvSpPr>
          <p:cNvPr id="89" name="Rectangle 21"/>
          <p:cNvSpPr>
            <a:spLocks noChangeArrowheads="1"/>
          </p:cNvSpPr>
          <p:nvPr/>
        </p:nvSpPr>
        <p:spPr bwMode="auto">
          <a:xfrm>
            <a:off x="8958532" y="251884"/>
            <a:ext cx="18213482" cy="173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321175">
              <a:defRPr sz="8500">
                <a:solidFill>
                  <a:schemeClr val="tx1"/>
                </a:solidFill>
                <a:latin typeface="Arial" panose="020B0604020202020204" pitchFamily="34" charset="0"/>
              </a:defRPr>
            </a:lvl1pPr>
            <a:lvl2pPr marL="742950" indent="-285750" defTabSz="4321175">
              <a:defRPr sz="8500">
                <a:solidFill>
                  <a:schemeClr val="tx1"/>
                </a:solidFill>
                <a:latin typeface="Arial" panose="020B0604020202020204" pitchFamily="34" charset="0"/>
              </a:defRPr>
            </a:lvl2pPr>
            <a:lvl3pPr marL="1143000" indent="-228600" defTabSz="4321175">
              <a:defRPr sz="8500">
                <a:solidFill>
                  <a:schemeClr val="tx1"/>
                </a:solidFill>
                <a:latin typeface="Arial" panose="020B0604020202020204" pitchFamily="34" charset="0"/>
              </a:defRPr>
            </a:lvl3pPr>
            <a:lvl4pPr marL="1600200" indent="-228600" defTabSz="4321175">
              <a:defRPr sz="8500">
                <a:solidFill>
                  <a:schemeClr val="tx1"/>
                </a:solidFill>
                <a:latin typeface="Arial" panose="020B0604020202020204" pitchFamily="34" charset="0"/>
              </a:defRPr>
            </a:lvl4pPr>
            <a:lvl5pPr marL="2057400" indent="-228600" defTabSz="4321175">
              <a:defRPr sz="8500">
                <a:solidFill>
                  <a:schemeClr val="tx1"/>
                </a:solidFill>
                <a:latin typeface="Arial" panose="020B0604020202020204" pitchFamily="34" charset="0"/>
              </a:defRPr>
            </a:lvl5pPr>
            <a:lvl6pPr marL="2514600" indent="-228600" defTabSz="4321175" eaLnBrk="0" fontAlgn="base" hangingPunct="0">
              <a:spcBef>
                <a:spcPct val="0"/>
              </a:spcBef>
              <a:spcAft>
                <a:spcPct val="0"/>
              </a:spcAft>
              <a:defRPr sz="8500">
                <a:solidFill>
                  <a:schemeClr val="tx1"/>
                </a:solidFill>
                <a:latin typeface="Arial" panose="020B0604020202020204" pitchFamily="34" charset="0"/>
              </a:defRPr>
            </a:lvl6pPr>
            <a:lvl7pPr marL="2971800" indent="-228600" defTabSz="4321175" eaLnBrk="0" fontAlgn="base" hangingPunct="0">
              <a:spcBef>
                <a:spcPct val="0"/>
              </a:spcBef>
              <a:spcAft>
                <a:spcPct val="0"/>
              </a:spcAft>
              <a:defRPr sz="8500">
                <a:solidFill>
                  <a:schemeClr val="tx1"/>
                </a:solidFill>
                <a:latin typeface="Arial" panose="020B0604020202020204" pitchFamily="34" charset="0"/>
              </a:defRPr>
            </a:lvl7pPr>
            <a:lvl8pPr marL="3429000" indent="-228600" defTabSz="4321175" eaLnBrk="0" fontAlgn="base" hangingPunct="0">
              <a:spcBef>
                <a:spcPct val="0"/>
              </a:spcBef>
              <a:spcAft>
                <a:spcPct val="0"/>
              </a:spcAft>
              <a:defRPr sz="8500">
                <a:solidFill>
                  <a:schemeClr val="tx1"/>
                </a:solidFill>
                <a:latin typeface="Arial" panose="020B0604020202020204" pitchFamily="34" charset="0"/>
              </a:defRPr>
            </a:lvl8pPr>
            <a:lvl9pPr marL="3886200" indent="-228600" defTabSz="4321175" eaLnBrk="0" fontAlgn="base" hangingPunct="0">
              <a:spcBef>
                <a:spcPct val="0"/>
              </a:spcBef>
              <a:spcAft>
                <a:spcPct val="0"/>
              </a:spcAft>
              <a:defRPr sz="8500">
                <a:solidFill>
                  <a:schemeClr val="tx1"/>
                </a:solidFill>
                <a:latin typeface="Arial" panose="020B0604020202020204" pitchFamily="34" charset="0"/>
              </a:defRPr>
            </a:lvl9pPr>
          </a:lstStyle>
          <a:p>
            <a:pPr algn="ctr"/>
            <a:r>
              <a:rPr lang="es-ES" sz="3600" dirty="0"/>
              <a:t>SISTEMA INFORMÁTICO PARA EL CONTROL DE SUSPENSIONES LABORALES PARA EL IGSS HOSPITAL GENERAL DE </a:t>
            </a:r>
            <a:r>
              <a:rPr lang="es-ES" sz="3600" dirty="0" smtClean="0"/>
              <a:t>QUETZALTENANGO</a:t>
            </a:r>
          </a:p>
          <a:p>
            <a:pPr algn="ctr"/>
            <a:r>
              <a:rPr lang="es-ES" altLang="es-ES" sz="3600" b="1" dirty="0" smtClean="0">
                <a:latin typeface="Times New Roman" panose="02020603050405020304" pitchFamily="18" charset="0"/>
                <a:cs typeface="Times New Roman" panose="02020603050405020304" pitchFamily="18" charset="0"/>
              </a:rPr>
              <a:t>“SICS”</a:t>
            </a:r>
            <a:endParaRPr lang="es-NI" altLang="es-ES" sz="3500" b="1" dirty="0">
              <a:latin typeface="Times New Roman" panose="02020603050405020304" pitchFamily="18" charset="0"/>
              <a:cs typeface="Times New Roman" panose="02020603050405020304" pitchFamily="18" charset="0"/>
            </a:endParaRPr>
          </a:p>
        </p:txBody>
      </p:sp>
      <p:sp>
        <p:nvSpPr>
          <p:cNvPr id="90" name="Rectangle 656"/>
          <p:cNvSpPr>
            <a:spLocks noChangeArrowheads="1"/>
          </p:cNvSpPr>
          <p:nvPr/>
        </p:nvSpPr>
        <p:spPr bwMode="auto">
          <a:xfrm>
            <a:off x="14918870" y="2040407"/>
            <a:ext cx="6292805"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4321175">
              <a:defRPr sz="8500">
                <a:solidFill>
                  <a:schemeClr val="tx1"/>
                </a:solidFill>
                <a:latin typeface="Arial" panose="020B0604020202020204" pitchFamily="34" charset="0"/>
              </a:defRPr>
            </a:lvl1pPr>
            <a:lvl2pPr marL="742950" indent="-285750" defTabSz="4321175">
              <a:defRPr sz="8500">
                <a:solidFill>
                  <a:schemeClr val="tx1"/>
                </a:solidFill>
                <a:latin typeface="Arial" panose="020B0604020202020204" pitchFamily="34" charset="0"/>
              </a:defRPr>
            </a:lvl2pPr>
            <a:lvl3pPr marL="1143000" indent="-228600" defTabSz="4321175">
              <a:defRPr sz="8500">
                <a:solidFill>
                  <a:schemeClr val="tx1"/>
                </a:solidFill>
                <a:latin typeface="Arial" panose="020B0604020202020204" pitchFamily="34" charset="0"/>
              </a:defRPr>
            </a:lvl3pPr>
            <a:lvl4pPr marL="1600200" indent="-228600" defTabSz="4321175">
              <a:defRPr sz="8500">
                <a:solidFill>
                  <a:schemeClr val="tx1"/>
                </a:solidFill>
                <a:latin typeface="Arial" panose="020B0604020202020204" pitchFamily="34" charset="0"/>
              </a:defRPr>
            </a:lvl4pPr>
            <a:lvl5pPr marL="2057400" indent="-228600" defTabSz="4321175">
              <a:defRPr sz="8500">
                <a:solidFill>
                  <a:schemeClr val="tx1"/>
                </a:solidFill>
                <a:latin typeface="Arial" panose="020B0604020202020204" pitchFamily="34" charset="0"/>
              </a:defRPr>
            </a:lvl5pPr>
            <a:lvl6pPr marL="2514600" indent="-228600" defTabSz="4321175" eaLnBrk="0" fontAlgn="base" hangingPunct="0">
              <a:spcBef>
                <a:spcPct val="0"/>
              </a:spcBef>
              <a:spcAft>
                <a:spcPct val="0"/>
              </a:spcAft>
              <a:defRPr sz="8500">
                <a:solidFill>
                  <a:schemeClr val="tx1"/>
                </a:solidFill>
                <a:latin typeface="Arial" panose="020B0604020202020204" pitchFamily="34" charset="0"/>
              </a:defRPr>
            </a:lvl6pPr>
            <a:lvl7pPr marL="2971800" indent="-228600" defTabSz="4321175" eaLnBrk="0" fontAlgn="base" hangingPunct="0">
              <a:spcBef>
                <a:spcPct val="0"/>
              </a:spcBef>
              <a:spcAft>
                <a:spcPct val="0"/>
              </a:spcAft>
              <a:defRPr sz="8500">
                <a:solidFill>
                  <a:schemeClr val="tx1"/>
                </a:solidFill>
                <a:latin typeface="Arial" panose="020B0604020202020204" pitchFamily="34" charset="0"/>
              </a:defRPr>
            </a:lvl7pPr>
            <a:lvl8pPr marL="3429000" indent="-228600" defTabSz="4321175" eaLnBrk="0" fontAlgn="base" hangingPunct="0">
              <a:spcBef>
                <a:spcPct val="0"/>
              </a:spcBef>
              <a:spcAft>
                <a:spcPct val="0"/>
              </a:spcAft>
              <a:defRPr sz="8500">
                <a:solidFill>
                  <a:schemeClr val="tx1"/>
                </a:solidFill>
                <a:latin typeface="Arial" panose="020B0604020202020204" pitchFamily="34" charset="0"/>
              </a:defRPr>
            </a:lvl8pPr>
            <a:lvl9pPr marL="3886200" indent="-228600" defTabSz="4321175" eaLnBrk="0" fontAlgn="base" hangingPunct="0">
              <a:spcBef>
                <a:spcPct val="0"/>
              </a:spcBef>
              <a:spcAft>
                <a:spcPct val="0"/>
              </a:spcAft>
              <a:defRPr sz="8500">
                <a:solidFill>
                  <a:schemeClr val="tx1"/>
                </a:solidFill>
                <a:latin typeface="Arial" panose="020B0604020202020204" pitchFamily="34" charset="0"/>
              </a:defRPr>
            </a:lvl9pPr>
          </a:lstStyle>
          <a:p>
            <a:pPr algn="ctr" eaLnBrk="1" hangingPunct="1"/>
            <a:r>
              <a:rPr lang="es-ES_tradnl" altLang="es-ES" sz="3500" b="1" dirty="0">
                <a:latin typeface="Times New Roman" panose="02020603050405020304" pitchFamily="18" charset="0"/>
                <a:cs typeface="Times New Roman" panose="02020603050405020304" pitchFamily="18" charset="0"/>
              </a:rPr>
              <a:t>GRUPO # </a:t>
            </a:r>
            <a:r>
              <a:rPr lang="es-ES_tradnl" altLang="es-ES" sz="3500" b="1" dirty="0">
                <a:latin typeface="Times New Roman" panose="02020603050405020304" pitchFamily="18" charset="0"/>
                <a:cs typeface="Times New Roman" panose="02020603050405020304" pitchFamily="18" charset="0"/>
              </a:rPr>
              <a:t>5</a:t>
            </a:r>
            <a:endParaRPr lang="es-ES_tradnl" altLang="es-ES" sz="3500" b="1" dirty="0">
              <a:latin typeface="Times New Roman" panose="02020603050405020304" pitchFamily="18" charset="0"/>
              <a:cs typeface="Times New Roman" panose="02020603050405020304" pitchFamily="18" charset="0"/>
            </a:endParaRPr>
          </a:p>
        </p:txBody>
      </p:sp>
      <p:sp>
        <p:nvSpPr>
          <p:cNvPr id="25" name="2 CuadroTexto">
            <a:extLst>
              <a:ext uri="{FF2B5EF4-FFF2-40B4-BE49-F238E27FC236}">
                <a16:creationId xmlns:a16="http://schemas.microsoft.com/office/drawing/2014/main" id="{012FBB45-72E9-428F-AC03-9F7C6EC30307}"/>
              </a:ext>
            </a:extLst>
          </p:cNvPr>
          <p:cNvSpPr txBox="1"/>
          <p:nvPr/>
        </p:nvSpPr>
        <p:spPr>
          <a:xfrm>
            <a:off x="615610" y="5427374"/>
            <a:ext cx="31853436" cy="2677656"/>
          </a:xfrm>
          <a:prstGeom prst="rect">
            <a:avLst/>
          </a:prstGeom>
          <a:solidFill>
            <a:schemeClr val="bg1"/>
          </a:solidFill>
          <a:ln w="38100">
            <a:solidFill>
              <a:schemeClr val="tx2"/>
            </a:solidFill>
          </a:ln>
        </p:spPr>
        <p:txBody>
          <a:bodyPr wrap="square" rtlCol="0">
            <a:spAutoFit/>
          </a:bodyPr>
          <a:lstStyle/>
          <a:p>
            <a:pPr algn="just"/>
            <a:r>
              <a:rPr lang="en-US" sz="3600" b="1" dirty="0">
                <a:latin typeface="Times New Roman" panose="02020603050405020304" pitchFamily="18" charset="0"/>
                <a:cs typeface="Times New Roman" panose="02020603050405020304" pitchFamily="18" charset="0"/>
              </a:rPr>
              <a:t>Abstract</a:t>
            </a:r>
            <a:r>
              <a:rPr lang="en-US" sz="3200" dirty="0">
                <a:latin typeface="Times New Roman" panose="02020603050405020304" pitchFamily="18" charset="0"/>
                <a:cs typeface="Times New Roman" panose="02020603050405020304" pitchFamily="18" charset="0"/>
              </a:rPr>
              <a:t> — </a:t>
            </a:r>
            <a:r>
              <a:rPr lang="es-GT" sz="3200" dirty="0"/>
              <a:t>The</a:t>
            </a:r>
            <a:r>
              <a:rPr lang="es-GT" sz="3200" dirty="0">
                <a:latin typeface="Times New Roman" panose="02020603050405020304" pitchFamily="18" charset="0"/>
                <a:cs typeface="Times New Roman" panose="02020603050405020304" pitchFamily="18" charset="0"/>
              </a:rPr>
              <a:t> </a:t>
            </a:r>
            <a:r>
              <a:rPr lang="es-GT" sz="3200" dirty="0" err="1">
                <a:latin typeface="Times New Roman" panose="02020603050405020304" pitchFamily="18" charset="0"/>
                <a:cs typeface="Times New Roman" panose="02020603050405020304" pitchFamily="18" charset="0"/>
              </a:rPr>
              <a:t>project</a:t>
            </a:r>
            <a:r>
              <a:rPr lang="es-GT" sz="3200" dirty="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provides</a:t>
            </a:r>
            <a:r>
              <a:rPr lang="es-GT" sz="3200" dirty="0" smtClean="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the</a:t>
            </a:r>
            <a:r>
              <a:rPr lang="es-GT" sz="3200" dirty="0" smtClean="0">
                <a:latin typeface="Times New Roman" panose="02020603050405020304" pitchFamily="18" charset="0"/>
                <a:cs typeface="Times New Roman" panose="02020603050405020304" pitchFamily="18" charset="0"/>
              </a:rPr>
              <a:t> Hospital IGSS a </a:t>
            </a:r>
            <a:r>
              <a:rPr lang="es-GT" sz="3200" dirty="0" err="1" smtClean="0">
                <a:latin typeface="Times New Roman" panose="02020603050405020304" pitchFamily="18" charset="0"/>
                <a:cs typeface="Times New Roman" panose="02020603050405020304" pitchFamily="18" charset="0"/>
              </a:rPr>
              <a:t>tool</a:t>
            </a:r>
            <a:r>
              <a:rPr lang="es-GT" sz="3200" dirty="0" smtClean="0">
                <a:latin typeface="Times New Roman" panose="02020603050405020304" pitchFamily="18" charset="0"/>
                <a:cs typeface="Times New Roman" panose="02020603050405020304" pitchFamily="18" charset="0"/>
              </a:rPr>
              <a:t> to control </a:t>
            </a:r>
            <a:r>
              <a:rPr lang="es-GT" sz="3200" dirty="0" err="1" smtClean="0">
                <a:latin typeface="Times New Roman" panose="02020603050405020304" pitchFamily="18" charset="0"/>
                <a:cs typeface="Times New Roman" panose="02020603050405020304" pitchFamily="18" charset="0"/>
              </a:rPr>
              <a:t>suspensions</a:t>
            </a:r>
            <a:r>
              <a:rPr lang="es-GT" sz="3200" dirty="0" smtClean="0">
                <a:latin typeface="Times New Roman" panose="02020603050405020304" pitchFamily="18" charset="0"/>
                <a:cs typeface="Times New Roman" panose="02020603050405020304" pitchFamily="18" charset="0"/>
              </a:rPr>
              <a:t> of </a:t>
            </a:r>
            <a:r>
              <a:rPr lang="es-GT" sz="3200" dirty="0" err="1" smtClean="0">
                <a:latin typeface="Times New Roman" panose="02020603050405020304" pitchFamily="18" charset="0"/>
                <a:cs typeface="Times New Roman" panose="02020603050405020304" pitchFamily="18" charset="0"/>
              </a:rPr>
              <a:t>affiliates</a:t>
            </a:r>
            <a:r>
              <a:rPr lang="es-GT" sz="3200" dirty="0" smtClean="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working</a:t>
            </a:r>
            <a:r>
              <a:rPr lang="es-GT" sz="3200" dirty="0" smtClean="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or</a:t>
            </a:r>
            <a:r>
              <a:rPr lang="es-GT" sz="3200" dirty="0" smtClean="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not</a:t>
            </a:r>
            <a:r>
              <a:rPr lang="es-GT" sz="3200" dirty="0" smtClean="0">
                <a:latin typeface="Times New Roman" panose="02020603050405020304" pitchFamily="18" charset="0"/>
                <a:cs typeface="Times New Roman" panose="02020603050405020304" pitchFamily="18" charset="0"/>
              </a:rPr>
              <a:t> in te </a:t>
            </a:r>
            <a:r>
              <a:rPr lang="es-GT" sz="3200" dirty="0" err="1" smtClean="0">
                <a:latin typeface="Times New Roman" panose="02020603050405020304" pitchFamily="18" charset="0"/>
                <a:cs typeface="Times New Roman" panose="02020603050405020304" pitchFamily="18" charset="0"/>
              </a:rPr>
              <a:t>aforementioned</a:t>
            </a:r>
            <a:r>
              <a:rPr lang="es-GT" sz="3200" dirty="0" smtClean="0">
                <a:latin typeface="Times New Roman" panose="02020603050405020304" pitchFamily="18" charset="0"/>
                <a:cs typeface="Times New Roman" panose="02020603050405020304" pitchFamily="18" charset="0"/>
              </a:rPr>
              <a:t>, </a:t>
            </a:r>
            <a:r>
              <a:rPr lang="es-GT" sz="3200" dirty="0">
                <a:latin typeface="Times New Roman" panose="02020603050405020304" pitchFamily="18" charset="0"/>
                <a:cs typeface="Times New Roman" panose="02020603050405020304" pitchFamily="18" charset="0"/>
              </a:rPr>
              <a:t>as </a:t>
            </a:r>
            <a:r>
              <a:rPr lang="es-GT" sz="3200" dirty="0" err="1">
                <a:latin typeface="Times New Roman" panose="02020603050405020304" pitchFamily="18" charset="0"/>
                <a:cs typeface="Times New Roman" panose="02020603050405020304" pitchFamily="18" charset="0"/>
              </a:rPr>
              <a:t>well</a:t>
            </a:r>
            <a:r>
              <a:rPr lang="es-GT" sz="3200" dirty="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the</a:t>
            </a:r>
            <a:r>
              <a:rPr lang="es-GT" sz="3200" dirty="0" smtClean="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system</a:t>
            </a:r>
            <a:r>
              <a:rPr lang="es-GT" sz="3200" dirty="0" smtClean="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manage</a:t>
            </a:r>
            <a:r>
              <a:rPr lang="es-GT" sz="3200" dirty="0" smtClean="0">
                <a:latin typeface="Times New Roman" panose="02020603050405020304" pitchFamily="18" charset="0"/>
                <a:cs typeface="Times New Roman" panose="02020603050405020304" pitchFamily="18" charset="0"/>
              </a:rPr>
              <a:t> personal </a:t>
            </a:r>
            <a:r>
              <a:rPr lang="es-GT" sz="3200" dirty="0" err="1" smtClean="0">
                <a:latin typeface="Times New Roman" panose="02020603050405020304" pitchFamily="18" charset="0"/>
                <a:cs typeface="Times New Roman" panose="02020603050405020304" pitchFamily="18" charset="0"/>
              </a:rPr>
              <a:t>information</a:t>
            </a:r>
            <a:r>
              <a:rPr lang="es-GT" sz="3200" dirty="0" smtClean="0">
                <a:latin typeface="Times New Roman" panose="02020603050405020304" pitchFamily="18" charset="0"/>
                <a:cs typeface="Times New Roman" panose="02020603050405020304" pitchFamily="18" charset="0"/>
              </a:rPr>
              <a:t> of </a:t>
            </a:r>
            <a:r>
              <a:rPr lang="es-GT" sz="3200" dirty="0" err="1" smtClean="0">
                <a:latin typeface="Times New Roman" panose="02020603050405020304" pitchFamily="18" charset="0"/>
                <a:cs typeface="Times New Roman" panose="02020603050405020304" pitchFamily="18" charset="0"/>
              </a:rPr>
              <a:t>each</a:t>
            </a:r>
            <a:r>
              <a:rPr lang="es-GT" sz="3200" dirty="0" smtClean="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worker</a:t>
            </a:r>
            <a:r>
              <a:rPr lang="es-GT" sz="3200" dirty="0" smtClean="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with</a:t>
            </a:r>
            <a:r>
              <a:rPr lang="es-GT" sz="3200" dirty="0" smtClean="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diferent</a:t>
            </a:r>
            <a:r>
              <a:rPr lang="es-GT" sz="3200" dirty="0" smtClean="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parameters</a:t>
            </a:r>
            <a:r>
              <a:rPr lang="es-GT" sz="3200" dirty="0" smtClean="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depending</a:t>
            </a:r>
            <a:r>
              <a:rPr lang="es-GT" sz="3200" dirty="0" smtClean="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on</a:t>
            </a:r>
            <a:r>
              <a:rPr lang="es-GT" sz="3200" dirty="0" smtClean="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the</a:t>
            </a:r>
            <a:r>
              <a:rPr lang="es-GT" sz="3200" dirty="0" smtClean="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type</a:t>
            </a:r>
            <a:r>
              <a:rPr lang="es-GT" sz="3200" dirty="0" smtClean="0">
                <a:latin typeface="Times New Roman" panose="02020603050405020304" pitchFamily="18" charset="0"/>
                <a:cs typeface="Times New Roman" panose="02020603050405020304" pitchFamily="18" charset="0"/>
              </a:rPr>
              <a:t> of personal </a:t>
            </a:r>
            <a:r>
              <a:rPr lang="es-GT" sz="3200" dirty="0" err="1" smtClean="0">
                <a:latin typeface="Times New Roman" panose="02020603050405020304" pitchFamily="18" charset="0"/>
                <a:cs typeface="Times New Roman" panose="02020603050405020304" pitchFamily="18" charset="0"/>
              </a:rPr>
              <a:t>is</a:t>
            </a:r>
            <a:r>
              <a:rPr lang="es-GT" sz="3200" dirty="0" smtClean="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it</a:t>
            </a:r>
            <a:r>
              <a:rPr lang="es-GT" sz="3200" dirty="0" smtClean="0">
                <a:latin typeface="Times New Roman" panose="02020603050405020304" pitchFamily="18" charset="0"/>
                <a:cs typeface="Times New Roman" panose="02020603050405020304" pitchFamily="18" charset="0"/>
              </a:rPr>
              <a:t>.</a:t>
            </a:r>
            <a:r>
              <a:rPr lang="es-GT" sz="3200" dirty="0" smtClean="0">
                <a:latin typeface="Times New Roman" panose="02020603050405020304" pitchFamily="18" charset="0"/>
                <a:cs typeface="Times New Roman" panose="02020603050405020304" pitchFamily="18" charset="0"/>
              </a:rPr>
              <a:t> </a:t>
            </a:r>
            <a:r>
              <a:rPr lang="es-GT" sz="3200" dirty="0">
                <a:latin typeface="Times New Roman" panose="02020603050405020304" pitchFamily="18" charset="0"/>
                <a:cs typeface="Times New Roman" panose="02020603050405020304" pitchFamily="18" charset="0"/>
              </a:rPr>
              <a:t>This will also have a control panel in which you can visualize the data </a:t>
            </a:r>
            <a:r>
              <a:rPr lang="es-GT" sz="3200" dirty="0" err="1" smtClean="0">
                <a:latin typeface="Times New Roman" panose="02020603050405020304" pitchFamily="18" charset="0"/>
                <a:cs typeface="Times New Roman" panose="02020603050405020304" pitchFamily="18" charset="0"/>
              </a:rPr>
              <a:t>collection</a:t>
            </a:r>
            <a:r>
              <a:rPr lang="es-GT" sz="3200" dirty="0" smtClean="0">
                <a:latin typeface="Times New Roman" panose="02020603050405020304" pitchFamily="18" charset="0"/>
                <a:cs typeface="Times New Roman" panose="02020603050405020304" pitchFamily="18" charset="0"/>
              </a:rPr>
              <a:t> </a:t>
            </a:r>
            <a:r>
              <a:rPr lang="es-GT" sz="3200" dirty="0">
                <a:latin typeface="Times New Roman" panose="02020603050405020304" pitchFamily="18" charset="0"/>
                <a:cs typeface="Times New Roman" panose="02020603050405020304" pitchFamily="18" charset="0"/>
              </a:rPr>
              <a:t>through </a:t>
            </a:r>
            <a:r>
              <a:rPr lang="es-GT" sz="3200" dirty="0" err="1">
                <a:latin typeface="Times New Roman" panose="02020603050405020304" pitchFamily="18" charset="0"/>
                <a:cs typeface="Times New Roman" panose="02020603050405020304" pitchFamily="18" charset="0"/>
              </a:rPr>
              <a:t>the</a:t>
            </a:r>
            <a:r>
              <a:rPr lang="es-GT" sz="3200" dirty="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diferent</a:t>
            </a:r>
            <a:r>
              <a:rPr lang="es-GT" sz="3200" dirty="0" smtClean="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options</a:t>
            </a:r>
            <a:r>
              <a:rPr lang="es-GT" sz="3200" dirty="0" smtClean="0">
                <a:latin typeface="Times New Roman" panose="02020603050405020304" pitchFamily="18" charset="0"/>
                <a:cs typeface="Times New Roman" panose="02020603050405020304" pitchFamily="18" charset="0"/>
              </a:rPr>
              <a:t> and </a:t>
            </a:r>
            <a:r>
              <a:rPr lang="es-GT" sz="3200" dirty="0" err="1" smtClean="0">
                <a:latin typeface="Times New Roman" panose="02020603050405020304" pitchFamily="18" charset="0"/>
                <a:cs typeface="Times New Roman" panose="02020603050405020304" pitchFamily="18" charset="0"/>
              </a:rPr>
              <a:t>administrator</a:t>
            </a:r>
            <a:r>
              <a:rPr lang="es-GT" sz="3200" dirty="0" smtClean="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permissions</a:t>
            </a:r>
            <a:r>
              <a:rPr lang="en-US" sz="3200" dirty="0" smtClean="0">
                <a:latin typeface="Times New Roman" panose="02020603050405020304" pitchFamily="18" charset="0"/>
                <a:cs typeface="Times New Roman" panose="02020603050405020304" pitchFamily="18" charset="0"/>
              </a:rPr>
              <a:t>. </a:t>
            </a:r>
            <a:r>
              <a:rPr lang="es-GT" sz="3200" dirty="0">
                <a:latin typeface="Times New Roman" panose="02020603050405020304" pitchFamily="18" charset="0"/>
                <a:cs typeface="Times New Roman" panose="02020603050405020304" pitchFamily="18" charset="0"/>
              </a:rPr>
              <a:t>The panel will be able to control </a:t>
            </a:r>
            <a:r>
              <a:rPr lang="es-GT" sz="3200" dirty="0" err="1" smtClean="0">
                <a:latin typeface="Times New Roman" panose="02020603050405020304" pitchFamily="18" charset="0"/>
                <a:cs typeface="Times New Roman" panose="02020603050405020304" pitchFamily="18" charset="0"/>
              </a:rPr>
              <a:t>suspensions</a:t>
            </a:r>
            <a:r>
              <a:rPr lang="es-GT" sz="3200" dirty="0" smtClean="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through</a:t>
            </a:r>
            <a:r>
              <a:rPr lang="es-GT" sz="3200" dirty="0" smtClean="0">
                <a:latin typeface="Times New Roman" panose="02020603050405020304" pitchFamily="18" charset="0"/>
                <a:cs typeface="Times New Roman" panose="02020603050405020304" pitchFamily="18" charset="0"/>
              </a:rPr>
              <a:t> office </a:t>
            </a:r>
            <a:r>
              <a:rPr lang="es-GT" sz="3200" dirty="0" err="1" smtClean="0">
                <a:latin typeface="Times New Roman" panose="02020603050405020304" pitchFamily="18" charset="0"/>
                <a:cs typeface="Times New Roman" panose="02020603050405020304" pitchFamily="18" charset="0"/>
              </a:rPr>
              <a:t>form</a:t>
            </a:r>
            <a:r>
              <a:rPr lang="es-GT" sz="3200" dirty="0" err="1" smtClean="0">
                <a:latin typeface="Times New Roman" panose="02020603050405020304" pitchFamily="18" charset="0"/>
                <a:cs typeface="Times New Roman" panose="02020603050405020304" pitchFamily="18" charset="0"/>
              </a:rPr>
              <a:t>s</a:t>
            </a:r>
            <a:r>
              <a:rPr lang="es-GT" sz="3200" dirty="0" smtClean="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that</a:t>
            </a:r>
            <a:r>
              <a:rPr lang="es-GT" sz="3200" dirty="0" smtClean="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contains</a:t>
            </a:r>
            <a:r>
              <a:rPr lang="es-GT" sz="3200" dirty="0" smtClean="0">
                <a:latin typeface="Times New Roman" panose="02020603050405020304" pitchFamily="18" charset="0"/>
                <a:cs typeface="Times New Roman" panose="02020603050405020304" pitchFamily="18" charset="0"/>
              </a:rPr>
              <a:t> more tan </a:t>
            </a:r>
            <a:r>
              <a:rPr lang="es-GT" sz="3200" dirty="0" err="1" smtClean="0">
                <a:latin typeface="Times New Roman" panose="02020603050405020304" pitchFamily="18" charset="0"/>
                <a:cs typeface="Times New Roman" panose="02020603050405020304" pitchFamily="18" charset="0"/>
              </a:rPr>
              <a:t>one</a:t>
            </a:r>
            <a:r>
              <a:rPr lang="es-GT" sz="3200" dirty="0" smtClean="0">
                <a:latin typeface="Times New Roman" panose="02020603050405020304" pitchFamily="18" charset="0"/>
                <a:cs typeface="Times New Roman" panose="02020603050405020304" pitchFamily="18" charset="0"/>
              </a:rPr>
              <a:t> of </a:t>
            </a:r>
            <a:r>
              <a:rPr lang="es-GT" sz="3200" dirty="0" err="1" smtClean="0">
                <a:latin typeface="Times New Roman" panose="02020603050405020304" pitchFamily="18" charset="0"/>
                <a:cs typeface="Times New Roman" panose="02020603050405020304" pitchFamily="18" charset="0"/>
              </a:rPr>
              <a:t>it</a:t>
            </a:r>
            <a:r>
              <a:rPr lang="es-GT" sz="3200" dirty="0">
                <a:latin typeface="Times New Roman" panose="02020603050405020304" pitchFamily="18" charset="0"/>
                <a:cs typeface="Times New Roman" panose="02020603050405020304" pitchFamily="18" charset="0"/>
              </a:rPr>
              <a:t>,</a:t>
            </a:r>
            <a:r>
              <a:rPr lang="es-GT" sz="3200" dirty="0" smtClean="0">
                <a:latin typeface="Times New Roman" panose="02020603050405020304" pitchFamily="18" charset="0"/>
                <a:cs typeface="Times New Roman" panose="02020603050405020304" pitchFamily="18" charset="0"/>
              </a:rPr>
              <a:t> </a:t>
            </a:r>
            <a:r>
              <a:rPr lang="es-GT" sz="3200" dirty="0">
                <a:latin typeface="Times New Roman" panose="02020603050405020304" pitchFamily="18" charset="0"/>
                <a:cs typeface="Times New Roman" panose="02020603050405020304" pitchFamily="18" charset="0"/>
              </a:rPr>
              <a:t>this in order to obtain an effective </a:t>
            </a:r>
            <a:r>
              <a:rPr lang="es-GT" sz="3200" dirty="0" err="1">
                <a:latin typeface="Times New Roman" panose="02020603050405020304" pitchFamily="18" charset="0"/>
                <a:cs typeface="Times New Roman" panose="02020603050405020304" pitchFamily="18" charset="0"/>
              </a:rPr>
              <a:t>monitoring</a:t>
            </a:r>
            <a:r>
              <a:rPr lang="es-GT" sz="3200" dirty="0">
                <a:latin typeface="Times New Roman" panose="02020603050405020304" pitchFamily="18" charset="0"/>
                <a:cs typeface="Times New Roman" panose="02020603050405020304" pitchFamily="18" charset="0"/>
              </a:rPr>
              <a:t> </a:t>
            </a:r>
            <a:r>
              <a:rPr lang="es-GT" sz="3200" dirty="0" smtClean="0">
                <a:latin typeface="Times New Roman" panose="02020603050405020304" pitchFamily="18" charset="0"/>
                <a:cs typeface="Times New Roman" panose="02020603050405020304" pitchFamily="18" charset="0"/>
              </a:rPr>
              <a:t>of a </a:t>
            </a:r>
            <a:r>
              <a:rPr lang="es-GT" sz="3200" dirty="0" err="1" smtClean="0">
                <a:latin typeface="Times New Roman" panose="02020603050405020304" pitchFamily="18" charset="0"/>
                <a:cs typeface="Times New Roman" panose="02020603050405020304" pitchFamily="18" charset="0"/>
              </a:rPr>
              <a:t>suspension</a:t>
            </a:r>
            <a:r>
              <a:rPr lang="es-GT" sz="3200" dirty="0" smtClean="0">
                <a:latin typeface="Times New Roman" panose="02020603050405020304" pitchFamily="18" charset="0"/>
                <a:cs typeface="Times New Roman" panose="02020603050405020304" pitchFamily="18" charset="0"/>
              </a:rPr>
              <a:t> of a </a:t>
            </a:r>
            <a:r>
              <a:rPr lang="es-GT" sz="3200" dirty="0" err="1" smtClean="0">
                <a:latin typeface="Times New Roman" panose="02020603050405020304" pitchFamily="18" charset="0"/>
                <a:cs typeface="Times New Roman" panose="02020603050405020304" pitchFamily="18" charset="0"/>
              </a:rPr>
              <a:t>patient</a:t>
            </a:r>
            <a:r>
              <a:rPr lang="es-GT" sz="3200" dirty="0" smtClean="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or</a:t>
            </a:r>
            <a:r>
              <a:rPr lang="es-GT" sz="3200" dirty="0" smtClean="0">
                <a:latin typeface="Times New Roman" panose="02020603050405020304" pitchFamily="18" charset="0"/>
                <a:cs typeface="Times New Roman" panose="02020603050405020304" pitchFamily="18" charset="0"/>
              </a:rPr>
              <a:t> </a:t>
            </a:r>
            <a:r>
              <a:rPr lang="es-GT" sz="3200" dirty="0" err="1" smtClean="0">
                <a:latin typeface="Times New Roman" panose="02020603050405020304" pitchFamily="18" charset="0"/>
                <a:cs typeface="Times New Roman" panose="02020603050405020304" pitchFamily="18" charset="0"/>
              </a:rPr>
              <a:t>colaborator</a:t>
            </a:r>
            <a:r>
              <a:rPr lang="es-GT"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algn="just"/>
            <a:r>
              <a:rPr lang="es-GT" sz="3600" b="1" dirty="0">
                <a:latin typeface="Times New Roman" panose="02020603050405020304" pitchFamily="18" charset="0"/>
                <a:cs typeface="Times New Roman" panose="02020603050405020304" pitchFamily="18" charset="0"/>
              </a:rPr>
              <a:t>Keywords</a:t>
            </a:r>
            <a:r>
              <a:rPr lang="es-GT" sz="3200" dirty="0">
                <a:latin typeface="Times New Roman" panose="02020603050405020304" pitchFamily="18" charset="0"/>
                <a:cs typeface="Times New Roman" panose="02020603050405020304" pitchFamily="18" charset="0"/>
              </a:rPr>
              <a:t> — </a:t>
            </a:r>
            <a:r>
              <a:rPr lang="es-GT" sz="3200" dirty="0" smtClean="0">
                <a:latin typeface="Times New Roman" panose="02020603050405020304" pitchFamily="18" charset="0"/>
                <a:cs typeface="Times New Roman" panose="02020603050405020304" pitchFamily="18" charset="0"/>
              </a:rPr>
              <a:t>Sistema Laravel, Bases de datos (</a:t>
            </a:r>
            <a:r>
              <a:rPr lang="en-US" sz="3200" dirty="0" smtClean="0">
                <a:latin typeface="Times New Roman" panose="02020603050405020304" pitchFamily="18" charset="0"/>
                <a:cs typeface="Times New Roman" panose="02020603050405020304" pitchFamily="18" charset="0"/>
              </a:rPr>
              <a:t>Database</a:t>
            </a:r>
            <a:r>
              <a:rPr lang="es-GT" sz="3200" dirty="0" smtClean="0">
                <a:latin typeface="Times New Roman" panose="02020603050405020304" pitchFamily="18" charset="0"/>
                <a:cs typeface="Times New Roman" panose="02020603050405020304" pitchFamily="18" charset="0"/>
              </a:rPr>
              <a:t>),  Suspensión </a:t>
            </a:r>
            <a:r>
              <a:rPr lang="es-GT" sz="3200" dirty="0">
                <a:latin typeface="Times New Roman" panose="02020603050405020304" pitchFamily="18" charset="0"/>
                <a:cs typeface="Times New Roman" panose="02020603050405020304" pitchFamily="18" charset="0"/>
              </a:rPr>
              <a:t>, </a:t>
            </a:r>
            <a:r>
              <a:rPr lang="es-GT" sz="3200" dirty="0" smtClean="0">
                <a:latin typeface="Times New Roman" panose="02020603050405020304" pitchFamily="18" charset="0"/>
                <a:cs typeface="Times New Roman" panose="02020603050405020304" pitchFamily="18" charset="0"/>
              </a:rPr>
              <a:t>Sistema gestor, IGSS, </a:t>
            </a:r>
            <a:r>
              <a:rPr lang="es-GT" sz="3200" dirty="0" smtClean="0"/>
              <a:t>ordenador, administrador de suspensiones</a:t>
            </a:r>
            <a:r>
              <a:rPr lang="es-GT" sz="3200" i="1" dirty="0" smtClean="0"/>
              <a:t>.</a:t>
            </a:r>
            <a:endParaRPr lang="es-GT" sz="3200" b="1" i="1" dirty="0">
              <a:latin typeface="Times New Roman" panose="02020603050405020304" pitchFamily="18" charset="0"/>
              <a:cs typeface="Times New Roman" panose="02020603050405020304" pitchFamily="18" charset="0"/>
            </a:endParaRPr>
          </a:p>
        </p:txBody>
      </p:sp>
      <p:sp>
        <p:nvSpPr>
          <p:cNvPr id="2" name="Rectángulo 1">
            <a:extLst>
              <a:ext uri="{FF2B5EF4-FFF2-40B4-BE49-F238E27FC236}">
                <a16:creationId xmlns:a16="http://schemas.microsoft.com/office/drawing/2014/main" id="{BEA60657-06AA-4128-8EEF-AF00148A2255}"/>
              </a:ext>
            </a:extLst>
          </p:cNvPr>
          <p:cNvSpPr/>
          <p:nvPr/>
        </p:nvSpPr>
        <p:spPr>
          <a:xfrm>
            <a:off x="553416" y="8690661"/>
            <a:ext cx="10642083" cy="598754"/>
          </a:xfrm>
          <a:prstGeom prst="rect">
            <a:avLst/>
          </a:prstGeom>
          <a:solidFill>
            <a:srgbClr val="002060"/>
          </a:solidFill>
        </p:spPr>
        <p:txBody>
          <a:bodyPr wrap="square">
            <a:spAutoFit/>
          </a:bodyPr>
          <a:lstStyle/>
          <a:p>
            <a:pPr algn="ctr"/>
            <a:r>
              <a:rPr lang="es-ES" sz="3291" b="1" dirty="0">
                <a:solidFill>
                  <a:schemeClr val="bg1"/>
                </a:solidFill>
                <a:latin typeface="Times New Roman" panose="02020603050405020304" pitchFamily="18" charset="0"/>
                <a:cs typeface="Times New Roman" panose="02020603050405020304" pitchFamily="18" charset="0"/>
              </a:rPr>
              <a:t>INTRODUCCIÓN</a:t>
            </a:r>
            <a:r>
              <a:rPr lang="es-ES" sz="3291" b="1" dirty="0"/>
              <a:t>:</a:t>
            </a:r>
          </a:p>
        </p:txBody>
      </p:sp>
      <p:sp>
        <p:nvSpPr>
          <p:cNvPr id="3" name="Rectángulo 2">
            <a:extLst>
              <a:ext uri="{FF2B5EF4-FFF2-40B4-BE49-F238E27FC236}">
                <a16:creationId xmlns:a16="http://schemas.microsoft.com/office/drawing/2014/main" id="{876D5B0A-244D-40C1-8B11-C13BBDEBEAC8}"/>
              </a:ext>
            </a:extLst>
          </p:cNvPr>
          <p:cNvSpPr/>
          <p:nvPr/>
        </p:nvSpPr>
        <p:spPr>
          <a:xfrm>
            <a:off x="553416" y="14519923"/>
            <a:ext cx="10642083" cy="598754"/>
          </a:xfrm>
          <a:prstGeom prst="rect">
            <a:avLst/>
          </a:prstGeom>
          <a:solidFill>
            <a:srgbClr val="002060"/>
          </a:solidFill>
        </p:spPr>
        <p:txBody>
          <a:bodyPr wrap="square">
            <a:spAutoFit/>
          </a:bodyPr>
          <a:lstStyle/>
          <a:p>
            <a:pPr lvl="0" algn="ctr"/>
            <a:r>
              <a:rPr lang="es-ES" sz="3291" b="1" dirty="0">
                <a:solidFill>
                  <a:schemeClr val="bg1"/>
                </a:solidFill>
                <a:latin typeface="Times New Roman" panose="02020603050405020304" pitchFamily="18" charset="0"/>
                <a:cs typeface="Times New Roman" panose="02020603050405020304" pitchFamily="18" charset="0"/>
              </a:rPr>
              <a:t>OBJETIVOS</a:t>
            </a:r>
          </a:p>
        </p:txBody>
      </p:sp>
      <p:sp>
        <p:nvSpPr>
          <p:cNvPr id="4" name="Rectángulo 3">
            <a:extLst>
              <a:ext uri="{FF2B5EF4-FFF2-40B4-BE49-F238E27FC236}">
                <a16:creationId xmlns:a16="http://schemas.microsoft.com/office/drawing/2014/main" id="{F436DC1E-45F4-42AD-9214-168C8FB9F735}"/>
              </a:ext>
            </a:extLst>
          </p:cNvPr>
          <p:cNvSpPr/>
          <p:nvPr/>
        </p:nvSpPr>
        <p:spPr>
          <a:xfrm>
            <a:off x="11480576" y="8690661"/>
            <a:ext cx="10073703" cy="598754"/>
          </a:xfrm>
          <a:prstGeom prst="rect">
            <a:avLst/>
          </a:prstGeom>
          <a:solidFill>
            <a:srgbClr val="002060"/>
          </a:solidFill>
        </p:spPr>
        <p:txBody>
          <a:bodyPr wrap="square">
            <a:spAutoFit/>
          </a:bodyPr>
          <a:lstStyle/>
          <a:p>
            <a:pPr lvl="0" algn="ctr"/>
            <a:r>
              <a:rPr lang="es-ES" sz="3291" b="1" dirty="0">
                <a:solidFill>
                  <a:schemeClr val="bg1"/>
                </a:solidFill>
                <a:latin typeface="Times New Roman" panose="02020603050405020304" pitchFamily="18" charset="0"/>
                <a:cs typeface="Times New Roman" panose="02020603050405020304" pitchFamily="18" charset="0"/>
              </a:rPr>
              <a:t>METODOLOGÍA</a:t>
            </a:r>
            <a:endParaRPr lang="es-ES" sz="2926" dirty="0">
              <a:solidFill>
                <a:schemeClr val="bg1"/>
              </a:solidFill>
              <a:latin typeface="Times New Roman" panose="02020603050405020304" pitchFamily="18" charset="0"/>
              <a:cs typeface="Times New Roman" panose="02020603050405020304" pitchFamily="18" charset="0"/>
            </a:endParaRPr>
          </a:p>
        </p:txBody>
      </p:sp>
      <p:sp>
        <p:nvSpPr>
          <p:cNvPr id="5" name="Rectángulo 4">
            <a:extLst>
              <a:ext uri="{FF2B5EF4-FFF2-40B4-BE49-F238E27FC236}">
                <a16:creationId xmlns:a16="http://schemas.microsoft.com/office/drawing/2014/main" id="{3E816BF2-01A6-4A5A-BBC6-58306383BD04}"/>
              </a:ext>
            </a:extLst>
          </p:cNvPr>
          <p:cNvSpPr/>
          <p:nvPr/>
        </p:nvSpPr>
        <p:spPr>
          <a:xfrm>
            <a:off x="11467070" y="18563669"/>
            <a:ext cx="10073706" cy="598754"/>
          </a:xfrm>
          <a:prstGeom prst="rect">
            <a:avLst/>
          </a:prstGeom>
          <a:solidFill>
            <a:srgbClr val="002060"/>
          </a:solidFill>
        </p:spPr>
        <p:txBody>
          <a:bodyPr wrap="square">
            <a:spAutoFit/>
          </a:bodyPr>
          <a:lstStyle/>
          <a:p>
            <a:pPr lvl="0" algn="ctr"/>
            <a:r>
              <a:rPr lang="es-ES" sz="3291" b="1" dirty="0">
                <a:solidFill>
                  <a:schemeClr val="bg1"/>
                </a:solidFill>
                <a:latin typeface="Times New Roman" panose="02020603050405020304" pitchFamily="18" charset="0"/>
                <a:cs typeface="Times New Roman" panose="02020603050405020304" pitchFamily="18" charset="0"/>
              </a:rPr>
              <a:t>SOLUCIÓN</a:t>
            </a:r>
          </a:p>
        </p:txBody>
      </p:sp>
      <p:sp>
        <p:nvSpPr>
          <p:cNvPr id="31" name="Rectángulo 30">
            <a:extLst>
              <a:ext uri="{FF2B5EF4-FFF2-40B4-BE49-F238E27FC236}">
                <a16:creationId xmlns:a16="http://schemas.microsoft.com/office/drawing/2014/main" id="{20EE1994-21ED-4D41-9783-54181B2C8D38}"/>
              </a:ext>
            </a:extLst>
          </p:cNvPr>
          <p:cNvSpPr/>
          <p:nvPr/>
        </p:nvSpPr>
        <p:spPr>
          <a:xfrm>
            <a:off x="22089655" y="16804205"/>
            <a:ext cx="10073706" cy="598754"/>
          </a:xfrm>
          <a:prstGeom prst="rect">
            <a:avLst/>
          </a:prstGeom>
          <a:solidFill>
            <a:srgbClr val="002060"/>
          </a:solidFill>
        </p:spPr>
        <p:txBody>
          <a:bodyPr wrap="square">
            <a:spAutoFit/>
          </a:bodyPr>
          <a:lstStyle/>
          <a:p>
            <a:pPr lvl="0" algn="ctr"/>
            <a:r>
              <a:rPr lang="es-ES" sz="3291" b="1" dirty="0">
                <a:solidFill>
                  <a:schemeClr val="bg1"/>
                </a:solidFill>
                <a:latin typeface="Times New Roman" panose="02020603050405020304" pitchFamily="18" charset="0"/>
                <a:cs typeface="Times New Roman" panose="02020603050405020304" pitchFamily="18" charset="0"/>
              </a:rPr>
              <a:t>RESULTADOS Y ANÁLISIS</a:t>
            </a:r>
          </a:p>
        </p:txBody>
      </p:sp>
      <p:sp>
        <p:nvSpPr>
          <p:cNvPr id="29" name="12 CuadroTexto"/>
          <p:cNvSpPr txBox="1"/>
          <p:nvPr/>
        </p:nvSpPr>
        <p:spPr>
          <a:xfrm>
            <a:off x="22089655" y="8688613"/>
            <a:ext cx="10073703" cy="954107"/>
          </a:xfrm>
          <a:prstGeom prst="rect">
            <a:avLst/>
          </a:prstGeom>
          <a:noFill/>
        </p:spPr>
        <p:txBody>
          <a:bodyPr wrap="square" rtlCol="0">
            <a:spAutoFit/>
          </a:bodyPr>
          <a:lstStyle/>
          <a:p>
            <a:pPr algn="just"/>
            <a:r>
              <a:rPr lang="es-GT" sz="2800" dirty="0"/>
              <a:t>Logrando así brindar el beneficio económico a los afiliados en un menor tiempo</a:t>
            </a:r>
            <a:endParaRPr lang="es-GT" sz="1200" dirty="0">
              <a:latin typeface="Times New Roman" panose="02020603050405020304" pitchFamily="18" charset="0"/>
              <a:cs typeface="Times New Roman" panose="02020603050405020304" pitchFamily="18" charset="0"/>
            </a:endParaRPr>
          </a:p>
        </p:txBody>
      </p:sp>
      <p:pic>
        <p:nvPicPr>
          <p:cNvPr id="32" name="Imagen 31">
            <a:extLst>
              <a:ext uri="{FF2B5EF4-FFF2-40B4-BE49-F238E27FC236}">
                <a16:creationId xmlns:a16="http://schemas.microsoft.com/office/drawing/2014/main" id="{37913C40-A5E0-0F4F-8D61-1311823F16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071" y="264756"/>
            <a:ext cx="6292805" cy="2650382"/>
          </a:xfrm>
          <a:prstGeom prst="rect">
            <a:avLst/>
          </a:prstGeom>
        </p:spPr>
      </p:pic>
      <p:pic>
        <p:nvPicPr>
          <p:cNvPr id="33" name="Imagen 32">
            <a:extLst>
              <a:ext uri="{FF2B5EF4-FFF2-40B4-BE49-F238E27FC236}">
                <a16:creationId xmlns:a16="http://schemas.microsoft.com/office/drawing/2014/main" id="{0C212537-56FF-784B-ABDD-DCC4AE7CE9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08932" y="300116"/>
            <a:ext cx="2482267" cy="2343333"/>
          </a:xfrm>
          <a:prstGeom prst="rect">
            <a:avLst/>
          </a:prstGeom>
        </p:spPr>
      </p:pic>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46984" y="14064149"/>
            <a:ext cx="6607621" cy="3683518"/>
          </a:xfrm>
          <a:prstGeom prst="rect">
            <a:avLst/>
          </a:prstGeom>
        </p:spPr>
      </p:pic>
      <p:pic>
        <p:nvPicPr>
          <p:cNvPr id="17" name="Imagen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74802" y="9733860"/>
            <a:ext cx="10058400" cy="3276181"/>
          </a:xfrm>
          <a:prstGeom prst="rect">
            <a:avLst/>
          </a:prstGeom>
        </p:spPr>
      </p:pic>
      <p:pic>
        <p:nvPicPr>
          <p:cNvPr id="18" name="Imagen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74802" y="13129965"/>
            <a:ext cx="10058400" cy="2998920"/>
          </a:xfrm>
          <a:prstGeom prst="rect">
            <a:avLst/>
          </a:prstGeom>
        </p:spPr>
      </p:pic>
      <p:sp>
        <p:nvSpPr>
          <p:cNvPr id="38" name="Rectángulo 37"/>
          <p:cNvSpPr/>
          <p:nvPr/>
        </p:nvSpPr>
        <p:spPr>
          <a:xfrm>
            <a:off x="24732977" y="16154656"/>
            <a:ext cx="5142049" cy="542584"/>
          </a:xfrm>
          <a:prstGeom prst="rect">
            <a:avLst/>
          </a:prstGeom>
        </p:spPr>
        <p:txBody>
          <a:bodyPr wrap="none">
            <a:spAutoFit/>
          </a:bodyPr>
          <a:lstStyle/>
          <a:p>
            <a:r>
              <a:rPr lang="es-ES" sz="2926" dirty="0" smtClean="0">
                <a:latin typeface="Times New Roman" panose="02020603050405020304" pitchFamily="18" charset="0"/>
                <a:cs typeface="Times New Roman" panose="02020603050405020304" pitchFamily="18" charset="0"/>
              </a:rPr>
              <a:t>Fig.2 </a:t>
            </a:r>
            <a:r>
              <a:rPr lang="es-ES" sz="2800" dirty="0" smtClean="0">
                <a:latin typeface="Times New Roman" panose="02020603050405020304" pitchFamily="18" charset="0"/>
                <a:cs typeface="Times New Roman" panose="02020603050405020304" pitchFamily="18" charset="0"/>
              </a:rPr>
              <a:t>Vistas del sistema operando</a:t>
            </a:r>
            <a:endParaRPr lang="es-ES" sz="2926"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9898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5856</TotalTime>
  <Words>740</Words>
  <Application>Microsoft Office PowerPoint</Application>
  <PresentationFormat>Personalizado</PresentationFormat>
  <Paragraphs>29</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Calibri</vt:lpstr>
      <vt:lpstr>Calibri Light</vt:lpstr>
      <vt:lpstr>Times New Roman</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Yesser Morales</dc:creator>
  <cp:lastModifiedBy>Anthony</cp:lastModifiedBy>
  <cp:revision>82</cp:revision>
  <dcterms:created xsi:type="dcterms:W3CDTF">2017-08-18T05:09:18Z</dcterms:created>
  <dcterms:modified xsi:type="dcterms:W3CDTF">2022-12-04T21:26:44Z</dcterms:modified>
</cp:coreProperties>
</file>