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5"/>
  </p:notesMasterIdLst>
  <p:sldIdLst>
    <p:sldId id="256" r:id="rId3"/>
    <p:sldId id="267" r:id="rId4"/>
    <p:sldId id="268" r:id="rId5"/>
    <p:sldId id="269" r:id="rId6"/>
    <p:sldId id="257" r:id="rId7"/>
    <p:sldId id="275" r:id="rId8"/>
    <p:sldId id="273" r:id="rId9"/>
    <p:sldId id="276" r:id="rId10"/>
    <p:sldId id="260" r:id="rId11"/>
    <p:sldId id="258" r:id="rId12"/>
    <p:sldId id="283" r:id="rId13"/>
    <p:sldId id="277" r:id="rId14"/>
    <p:sldId id="262" r:id="rId15"/>
    <p:sldId id="263" r:id="rId16"/>
    <p:sldId id="264" r:id="rId17"/>
    <p:sldId id="265" r:id="rId18"/>
    <p:sldId id="266" r:id="rId19"/>
    <p:sldId id="278" r:id="rId20"/>
    <p:sldId id="284" r:id="rId21"/>
    <p:sldId id="285" r:id="rId22"/>
    <p:sldId id="286" r:id="rId23"/>
    <p:sldId id="287" r:id="rId24"/>
    <p:sldId id="288" r:id="rId25"/>
    <p:sldId id="279" r:id="rId26"/>
    <p:sldId id="280" r:id="rId27"/>
    <p:sldId id="281" r:id="rId28"/>
    <p:sldId id="282" r:id="rId29"/>
    <p:sldId id="270" r:id="rId30"/>
    <p:sldId id="274" r:id="rId31"/>
    <p:sldId id="271" r:id="rId32"/>
    <p:sldId id="272" r:id="rId33"/>
    <p:sldId id="261" r:id="rId34"/>
  </p:sldIdLst>
  <p:sldSz cx="12192000" cy="6858000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38ff16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38ff16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4238ff1657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08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63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92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216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264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959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363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512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735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648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f4192ea97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f4192ea97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4f4192ea97_5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5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f4192ea97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f4192ea97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4f4192ea97_5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32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f4192ea97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f4192ea97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4f4192ea97_5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5468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f4192ea97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f4192ea97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4f4192ea97_5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46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f4192ea97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f4192ea97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4f4192ea97_5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074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f4192ea97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f4192ea97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4f4192ea97_5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449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4192ea9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4192ea9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f4192ea97_5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G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79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711200" y="1752600"/>
            <a:ext cx="10769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 rot="5400000">
            <a:off x="3954194" y="-1610556"/>
            <a:ext cx="4267200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 rot="5400000">
            <a:off x="7200900" y="1968500"/>
            <a:ext cx="5867400" cy="2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1714500" y="-622300"/>
            <a:ext cx="5867400" cy="7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y objetos" type="txAndObj">
  <p:cSld name="TEXT_AND_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11200" y="381000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711200" y="1981200"/>
            <a:ext cx="5283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6197600" y="1981200"/>
            <a:ext cx="5283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7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60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11200" y="1752600"/>
            <a:ext cx="107697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48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9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7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711200" y="1981200"/>
            <a:ext cx="5283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55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197600" y="1981200"/>
            <a:ext cx="5283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55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4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20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9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6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3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3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0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20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9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6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4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3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3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7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60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3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2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2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2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1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9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gradFill>
          <a:gsLst>
            <a:gs pos="0">
              <a:schemeClr val="dk2"/>
            </a:gs>
            <a:gs pos="40000">
              <a:srgbClr val="FDFDFD"/>
            </a:gs>
            <a:gs pos="100000">
              <a:srgbClr val="7A7A7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881575" y="1752600"/>
            <a:ext cx="10363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6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897575" y="3581400"/>
            <a:ext cx="833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0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3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2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2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2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11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9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7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 rot="5400000">
            <a:off x="3954144" y="-1610606"/>
            <a:ext cx="4267200" cy="107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 rot="5400000">
            <a:off x="7200700" y="1968600"/>
            <a:ext cx="5867700" cy="26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 rot="5400000">
            <a:off x="1714300" y="-622200"/>
            <a:ext cx="5867700" cy="7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y objetos" type="txAndObj">
  <p:cSld name="TEXT_AND_OBJEC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711200" y="381000"/>
            <a:ext cx="107697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711200" y="1981200"/>
            <a:ext cx="5283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2"/>
          </p:nvPr>
        </p:nvSpPr>
        <p:spPr>
          <a:xfrm>
            <a:off x="6197600" y="1981200"/>
            <a:ext cx="5283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1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11200" y="1981200"/>
            <a:ext cx="5283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5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197600" y="1981200"/>
            <a:ext cx="5283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5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96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8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4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20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8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6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7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0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20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8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600" b="1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4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7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2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2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2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9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28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2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2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2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10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9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737600" y="6324600"/>
            <a:ext cx="2540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None/>
              <a:defRPr sz="6000" b="1" i="0" u="none" strike="noStrike" cap="none">
                <a:solidFill>
                  <a:srgbClr val="38761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02994" y="1640644"/>
            <a:ext cx="107697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2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6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02994" y="1640644"/>
            <a:ext cx="107697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320"/>
              </a:spcBef>
              <a:spcAft>
                <a:spcPts val="0"/>
              </a:spcAft>
              <a:buNone/>
            </a:pPr>
            <a:endParaRPr sz="6600">
              <a:solidFill>
                <a:srgbClr val="22222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 l="51847" t="10859" r="31862" b="79057"/>
          <a:stretch/>
        </p:blipFill>
        <p:spPr>
          <a:xfrm>
            <a:off x="9191575" y="5657925"/>
            <a:ext cx="3016449" cy="10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0" y="6708800"/>
            <a:ext cx="12192000" cy="1776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1550" y="5388418"/>
            <a:ext cx="1307575" cy="123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11200" y="211926"/>
            <a:ext cx="107697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60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02994" y="1640644"/>
            <a:ext cx="107697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rgbClr val="22222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None/>
              <a:defRPr sz="6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333100" y="5412033"/>
            <a:ext cx="4858800" cy="144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microsoft.com/office/2007/relationships/hdphoto" Target="../media/hdphoto3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624" y="1153250"/>
            <a:ext cx="9472902" cy="53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2100000" y="177825"/>
            <a:ext cx="71583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7200" dirty="0">
                <a:solidFill>
                  <a:srgbClr val="4A86E8"/>
                </a:solidFill>
              </a:rPr>
              <a:t>Solución</a:t>
            </a:r>
            <a:endParaRPr sz="7200" dirty="0">
              <a:solidFill>
                <a:srgbClr val="4A86E8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986025" y="1387617"/>
            <a:ext cx="8212334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Desarrollo de un sistema web que permita el seguimiento del estado de una suspensión, mediante un sistema web que realice el siguiente proceso: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4202" y="4216657"/>
            <a:ext cx="1215100" cy="114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1847" y="4116190"/>
            <a:ext cx="1171654" cy="109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6E3D34F-DC5F-DB4E-2537-6C0A90A18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1531" y="4151288"/>
            <a:ext cx="1215101" cy="121510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97112BF-0A54-3932-1842-CD969DA0F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5" y="4216657"/>
            <a:ext cx="987626" cy="98762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43E0A4E-BF17-E6EE-94F9-2DCAC3E652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1604" y="4265025"/>
            <a:ext cx="987626" cy="98762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C7FAF36-7F22-9CEB-C7F6-486501BB03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3881" y="4229927"/>
            <a:ext cx="987626" cy="987626"/>
          </a:xfrm>
          <a:prstGeom prst="rect">
            <a:avLst/>
          </a:prstGeom>
        </p:spPr>
      </p:pic>
      <p:pic>
        <p:nvPicPr>
          <p:cNvPr id="30" name="Picture 2" descr="Flecha curva archivo de computadora euclidiana, flecha arriba roja,  rectángulo, diseño png | PNGEgg">
            <a:extLst>
              <a:ext uri="{FF2B5EF4-FFF2-40B4-BE49-F238E27FC236}">
                <a16:creationId xmlns:a16="http://schemas.microsoft.com/office/drawing/2014/main" id="{6D618266-C339-DF25-3017-4CB9BFD3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79222" y1="60333" x2="79222" y2="60333"/>
                        <a14:foregroundMark x1="79333" y1="61000" x2="79333" y2="61000"/>
                        <a14:foregroundMark x1="80556" y1="61111" x2="80556" y2="61111"/>
                        <a14:foregroundMark x1="79556" y1="60778" x2="79556" y2="60778"/>
                        <a14:backgroundMark x1="79667" y1="60556" x2="79667" y2="60556"/>
                        <a14:backgroundMark x1="82889" y1="59333" x2="83444" y2="59333"/>
                        <a14:backgroundMark x1="83889" y1="58667" x2="83889" y2="58667"/>
                        <a14:backgroundMark x1="78778" y1="60444" x2="78778" y2="60444"/>
                        <a14:backgroundMark x1="81111" y1="64556" x2="81111" y2="64556"/>
                        <a14:backgroundMark x1="78000" y1="66444" x2="78000" y2="66444"/>
                        <a14:backgroundMark x1="78667" y1="60889" x2="78667" y2="60889"/>
                        <a14:backgroundMark x1="79333" y1="60889" x2="79333" y2="60889"/>
                        <a14:backgroundMark x1="87222" y1="59222" x2="87222" y2="59222"/>
                        <a14:backgroundMark x1="66333" y1="68111" x2="66333" y2="68111"/>
                        <a14:backgroundMark x1="79222" y1="60333" x2="79222" y2="60333"/>
                        <a14:backgroundMark x1="80333" y1="60889" x2="80333" y2="60889"/>
                        <a14:backgroundMark x1="79667" y1="61111" x2="79667" y2="61111"/>
                        <a14:backgroundMark x1="80889" y1="60778" x2="80889" y2="60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3067" flipV="1">
            <a:off x="2882056" y="2349947"/>
            <a:ext cx="4123055" cy="32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lecha curva archivo de computadora euclidiana, flecha arriba roja,  rectángulo, diseño png | PNGEgg">
            <a:extLst>
              <a:ext uri="{FF2B5EF4-FFF2-40B4-BE49-F238E27FC236}">
                <a16:creationId xmlns:a16="http://schemas.microsoft.com/office/drawing/2014/main" id="{F424B5EC-BD20-4BC1-F5B6-1CD1B397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79222" y1="60333" x2="79222" y2="60333"/>
                        <a14:foregroundMark x1="79333" y1="61000" x2="79333" y2="61000"/>
                        <a14:foregroundMark x1="80556" y1="61111" x2="80556" y2="61111"/>
                        <a14:foregroundMark x1="79556" y1="60778" x2="79556" y2="60778"/>
                        <a14:backgroundMark x1="79667" y1="60556" x2="79667" y2="60556"/>
                        <a14:backgroundMark x1="82889" y1="59333" x2="83444" y2="59333"/>
                        <a14:backgroundMark x1="83889" y1="58667" x2="83889" y2="58667"/>
                        <a14:backgroundMark x1="78778" y1="60444" x2="78778" y2="60444"/>
                        <a14:backgroundMark x1="81111" y1="64556" x2="81111" y2="64556"/>
                        <a14:backgroundMark x1="78000" y1="66444" x2="78000" y2="66444"/>
                        <a14:backgroundMark x1="78667" y1="60889" x2="78667" y2="60889"/>
                        <a14:backgroundMark x1="79333" y1="60889" x2="79333" y2="60889"/>
                        <a14:backgroundMark x1="87222" y1="59222" x2="87222" y2="59222"/>
                        <a14:backgroundMark x1="66333" y1="68111" x2="66333" y2="68111"/>
                        <a14:backgroundMark x1="79222" y1="60333" x2="79222" y2="60333"/>
                        <a14:backgroundMark x1="80333" y1="60889" x2="80333" y2="60889"/>
                        <a14:backgroundMark x1="79667" y1="61111" x2="79667" y2="61111"/>
                        <a14:backgroundMark x1="80889" y1="60778" x2="80889" y2="60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1444">
            <a:off x="3082194" y="4485332"/>
            <a:ext cx="1970100" cy="19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visar | Icono Gratis">
            <a:extLst>
              <a:ext uri="{FF2B5EF4-FFF2-40B4-BE49-F238E27FC236}">
                <a16:creationId xmlns:a16="http://schemas.microsoft.com/office/drawing/2014/main" id="{22E5D19C-00C4-CA45-F739-3EBADFA87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34522" y="4329497"/>
            <a:ext cx="1149733" cy="114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o en efectivo - Iconos gratis de negocios y finanzas">
            <a:extLst>
              <a:ext uri="{FF2B5EF4-FFF2-40B4-BE49-F238E27FC236}">
                <a16:creationId xmlns:a16="http://schemas.microsoft.com/office/drawing/2014/main" id="{76BC4721-5AD3-D85A-8884-CF72B99F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326" y="4265025"/>
            <a:ext cx="1174081" cy="117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lecha curva archivo de computadora euclidiana, flecha arriba roja,  rectángulo, diseño png | PNGEgg">
            <a:extLst>
              <a:ext uri="{FF2B5EF4-FFF2-40B4-BE49-F238E27FC236}">
                <a16:creationId xmlns:a16="http://schemas.microsoft.com/office/drawing/2014/main" id="{9885A728-911C-F18F-1C27-C322ED6F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79222" y1="60333" x2="79222" y2="60333"/>
                        <a14:foregroundMark x1="79333" y1="61000" x2="79333" y2="61000"/>
                        <a14:foregroundMark x1="80556" y1="61111" x2="80556" y2="61111"/>
                        <a14:foregroundMark x1="79556" y1="60778" x2="79556" y2="60778"/>
                        <a14:backgroundMark x1="79667" y1="60556" x2="79667" y2="60556"/>
                        <a14:backgroundMark x1="82889" y1="59333" x2="83444" y2="59333"/>
                        <a14:backgroundMark x1="83889" y1="58667" x2="83889" y2="58667"/>
                        <a14:backgroundMark x1="78778" y1="60444" x2="78778" y2="60444"/>
                        <a14:backgroundMark x1="81111" y1="64556" x2="81111" y2="64556"/>
                        <a14:backgroundMark x1="78000" y1="66444" x2="78000" y2="66444"/>
                        <a14:backgroundMark x1="78667" y1="60889" x2="78667" y2="60889"/>
                        <a14:backgroundMark x1="79333" y1="60889" x2="79333" y2="60889"/>
                        <a14:backgroundMark x1="87222" y1="59222" x2="87222" y2="59222"/>
                        <a14:backgroundMark x1="66333" y1="68111" x2="66333" y2="68111"/>
                        <a14:backgroundMark x1="79222" y1="60333" x2="79222" y2="60333"/>
                        <a14:backgroundMark x1="80333" y1="60889" x2="80333" y2="60889"/>
                        <a14:backgroundMark x1="79667" y1="61111" x2="79667" y2="61111"/>
                        <a14:backgroundMark x1="80889" y1="60778" x2="80889" y2="60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1444">
            <a:off x="7071910" y="4813939"/>
            <a:ext cx="1491566" cy="149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172CA86-D4BE-5CC7-E7A1-56E7316A20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3478" y="4297710"/>
            <a:ext cx="987626" cy="987626"/>
          </a:xfrm>
          <a:prstGeom prst="rect">
            <a:avLst/>
          </a:prstGeom>
        </p:spPr>
      </p:pic>
      <p:sp>
        <p:nvSpPr>
          <p:cNvPr id="36" name="Google Shape;136;p29">
            <a:extLst>
              <a:ext uri="{FF2B5EF4-FFF2-40B4-BE49-F238E27FC236}">
                <a16:creationId xmlns:a16="http://schemas.microsoft.com/office/drawing/2014/main" id="{0A0FAA11-84DD-A3E5-69A2-E2A8CB33D411}"/>
              </a:ext>
            </a:extLst>
          </p:cNvPr>
          <p:cNvSpPr txBox="1"/>
          <p:nvPr/>
        </p:nvSpPr>
        <p:spPr>
          <a:xfrm>
            <a:off x="2891762" y="5811057"/>
            <a:ext cx="227847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Clínica/servicios</a:t>
            </a:r>
            <a:endParaRPr sz="1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136;p29">
            <a:extLst>
              <a:ext uri="{FF2B5EF4-FFF2-40B4-BE49-F238E27FC236}">
                <a16:creationId xmlns:a16="http://schemas.microsoft.com/office/drawing/2014/main" id="{9C3685D6-ED08-C87F-FE40-1B68DA72914A}"/>
              </a:ext>
            </a:extLst>
          </p:cNvPr>
          <p:cNvSpPr txBox="1"/>
          <p:nvPr/>
        </p:nvSpPr>
        <p:spPr>
          <a:xfrm>
            <a:off x="5863730" y="5763547"/>
            <a:ext cx="189430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Suspensiones</a:t>
            </a:r>
            <a:endParaRPr sz="1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136;p29">
            <a:extLst>
              <a:ext uri="{FF2B5EF4-FFF2-40B4-BE49-F238E27FC236}">
                <a16:creationId xmlns:a16="http://schemas.microsoft.com/office/drawing/2014/main" id="{7F30EBD4-84B0-0230-D381-3D650A3224DA}"/>
              </a:ext>
            </a:extLst>
          </p:cNvPr>
          <p:cNvSpPr txBox="1"/>
          <p:nvPr/>
        </p:nvSpPr>
        <p:spPr>
          <a:xfrm>
            <a:off x="8909388" y="5811057"/>
            <a:ext cx="189430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Delegación</a:t>
            </a:r>
            <a:endParaRPr sz="1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1875453" y="177825"/>
            <a:ext cx="7608802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7200" dirty="0">
                <a:solidFill>
                  <a:srgbClr val="4A86E8"/>
                </a:solidFill>
              </a:rPr>
              <a:t>Implementación</a:t>
            </a:r>
            <a:endParaRPr sz="7200" dirty="0">
              <a:solidFill>
                <a:srgbClr val="4A86E8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986025" y="1387617"/>
            <a:ext cx="8212334" cy="17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Implementado en los servidores del IGSS accedido mediante a través de la intranet institucional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51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2100000" y="177825"/>
            <a:ext cx="71583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7200" dirty="0">
                <a:solidFill>
                  <a:srgbClr val="4A86E8"/>
                </a:solidFill>
              </a:rPr>
              <a:t>Módulos</a:t>
            </a:r>
            <a:endParaRPr sz="7200" dirty="0">
              <a:solidFill>
                <a:srgbClr val="4A86E8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2324130" y="1332825"/>
            <a:ext cx="8212334" cy="521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</a:t>
            </a:r>
            <a:b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GT" sz="2800" b="1" dirty="0" smtClean="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SUSPENSIONES</a:t>
            </a:r>
            <a:b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GT" sz="2800" b="1" dirty="0" smtClean="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REVISIONES</a:t>
            </a:r>
            <a:b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GT" sz="2800" b="1" dirty="0" smtClean="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PRESTACIONES</a:t>
            </a:r>
            <a:b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GT" sz="2800" b="1" dirty="0" smtClean="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CATÁLOGOS</a:t>
            </a:r>
            <a:b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s-GT" sz="2800" b="1" dirty="0" smtClean="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USUARIOS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0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F655E1A-ACD0-70F4-D9D6-8E6D7370F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3" b="1519"/>
          <a:stretch/>
        </p:blipFill>
        <p:spPr>
          <a:xfrm>
            <a:off x="2560320" y="1947305"/>
            <a:ext cx="9064487" cy="4106734"/>
          </a:xfrm>
          <a:prstGeom prst="rect">
            <a:avLst/>
          </a:prstGeom>
        </p:spPr>
      </p:pic>
      <p:sp>
        <p:nvSpPr>
          <p:cNvPr id="3" name="Google Shape;136;p29"/>
          <p:cNvSpPr txBox="1"/>
          <p:nvPr/>
        </p:nvSpPr>
        <p:spPr>
          <a:xfrm>
            <a:off x="1942124" y="1062480"/>
            <a:ext cx="942293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principal del módulo de suspensiones 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35;p29"/>
          <p:cNvSpPr txBox="1">
            <a:spLocks noGrp="1"/>
          </p:cNvSpPr>
          <p:nvPr>
            <p:ph type="title"/>
          </p:nvPr>
        </p:nvSpPr>
        <p:spPr>
          <a:xfrm>
            <a:off x="2100000" y="177825"/>
            <a:ext cx="71583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400" dirty="0" smtClean="0">
                <a:solidFill>
                  <a:srgbClr val="4A86E8"/>
                </a:solidFill>
              </a:rPr>
              <a:t>Módulo de suspensiones</a:t>
            </a:r>
            <a:endParaRPr sz="4400" dirty="0">
              <a:solidFill>
                <a:srgbClr val="4A8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40D612-9EE7-1DED-BF1B-53B469A4F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8"/>
          <a:stretch/>
        </p:blipFill>
        <p:spPr>
          <a:xfrm>
            <a:off x="2341983" y="2075290"/>
            <a:ext cx="9769152" cy="4521322"/>
          </a:xfrm>
          <a:prstGeom prst="rect">
            <a:avLst/>
          </a:prstGeom>
        </p:spPr>
      </p:pic>
      <p:sp>
        <p:nvSpPr>
          <p:cNvPr id="3" name="Google Shape;136;p29"/>
          <p:cNvSpPr txBox="1"/>
          <p:nvPr/>
        </p:nvSpPr>
        <p:spPr>
          <a:xfrm>
            <a:off x="1950077" y="1157896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Creación de una nueva suspensión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394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55FFBF-0281-8D11-4CA9-06931A5DD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70" b="1296"/>
          <a:stretch/>
        </p:blipFill>
        <p:spPr>
          <a:xfrm>
            <a:off x="2491636" y="1834964"/>
            <a:ext cx="9611250" cy="4367053"/>
          </a:xfrm>
          <a:prstGeom prst="rect">
            <a:avLst/>
          </a:prstGeom>
        </p:spPr>
      </p:pic>
      <p:sp>
        <p:nvSpPr>
          <p:cNvPr id="3" name="Google Shape;136;p29"/>
          <p:cNvSpPr txBox="1"/>
          <p:nvPr/>
        </p:nvSpPr>
        <p:spPr>
          <a:xfrm>
            <a:off x="1950077" y="1157896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Asignación de formularios a una suspensión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6648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57D9097-8A8E-B7E4-50A0-F5CFB6E6D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2" b="1903"/>
          <a:stretch/>
        </p:blipFill>
        <p:spPr>
          <a:xfrm>
            <a:off x="3139850" y="1908314"/>
            <a:ext cx="7790172" cy="3570136"/>
          </a:xfrm>
          <a:prstGeom prst="rect">
            <a:avLst/>
          </a:prstGeom>
        </p:spPr>
      </p:pic>
      <p:sp>
        <p:nvSpPr>
          <p:cNvPr id="4" name="Google Shape;136;p29"/>
          <p:cNvSpPr txBox="1"/>
          <p:nvPr/>
        </p:nvSpPr>
        <p:spPr>
          <a:xfrm>
            <a:off x="1950077" y="1157896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principal de los oficios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795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DFA486-B9D4-FED8-0CC9-CC8E8E01C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72"/>
          <a:stretch/>
        </p:blipFill>
        <p:spPr>
          <a:xfrm>
            <a:off x="2509934" y="1979874"/>
            <a:ext cx="8733453" cy="4090737"/>
          </a:xfrm>
          <a:prstGeom prst="rect">
            <a:avLst/>
          </a:prstGeom>
        </p:spPr>
      </p:pic>
      <p:sp>
        <p:nvSpPr>
          <p:cNvPr id="3" name="Google Shape;136;p29"/>
          <p:cNvSpPr txBox="1"/>
          <p:nvPr/>
        </p:nvSpPr>
        <p:spPr>
          <a:xfrm>
            <a:off x="1822856" y="1302806"/>
            <a:ext cx="957931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en PDF de una oficio generado por el sistema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125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2100000" y="177825"/>
            <a:ext cx="71583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GT" sz="4400" dirty="0">
                <a:solidFill>
                  <a:srgbClr val="4A86E8"/>
                </a:solidFill>
              </a:rPr>
              <a:t>Módulo de </a:t>
            </a:r>
            <a:r>
              <a:rPr lang="es-GT" sz="4400" dirty="0" smtClean="0">
                <a:solidFill>
                  <a:srgbClr val="4A86E8"/>
                </a:solidFill>
              </a:rPr>
              <a:t>revisiones</a:t>
            </a:r>
            <a:endParaRPr sz="4400" dirty="0">
              <a:solidFill>
                <a:srgbClr val="4A86E8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989833" y="1332825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principal del módulo de revisiones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1"/>
          <a:stretch/>
        </p:blipFill>
        <p:spPr>
          <a:xfrm>
            <a:off x="3292481" y="2194559"/>
            <a:ext cx="7621407" cy="33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3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9"/>
          <p:cNvSpPr txBox="1"/>
          <p:nvPr/>
        </p:nvSpPr>
        <p:spPr>
          <a:xfrm>
            <a:off x="2037540" y="744429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de los detalles del oficio en revisión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18" y="1614115"/>
            <a:ext cx="9051386" cy="37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7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ituto Guatemalteco de Seguridad Social - IGSS">
            <a:extLst>
              <a:ext uri="{FF2B5EF4-FFF2-40B4-BE49-F238E27FC236}">
                <a16:creationId xmlns:a16="http://schemas.microsoft.com/office/drawing/2014/main" id="{9F6767D2-BB3B-6AD9-86F8-2188184A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13" y="826536"/>
            <a:ext cx="5204927" cy="52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7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9"/>
          <p:cNvSpPr txBox="1"/>
          <p:nvPr/>
        </p:nvSpPr>
        <p:spPr>
          <a:xfrm>
            <a:off x="2061395" y="633110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de revisión de suspensión </a:t>
            </a:r>
            <a:r>
              <a:rPr lang="es-GT" sz="2800" b="1" dirty="0" err="1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elejida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14" y="1701578"/>
            <a:ext cx="8195555" cy="35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9"/>
          <p:cNvSpPr txBox="1"/>
          <p:nvPr/>
        </p:nvSpPr>
        <p:spPr>
          <a:xfrm>
            <a:off x="1981882" y="1006821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de los oficios enviados a delegación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"/>
          <a:stretch/>
        </p:blipFill>
        <p:spPr>
          <a:xfrm>
            <a:off x="2544418" y="1757238"/>
            <a:ext cx="8977025" cy="40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9"/>
          <p:cNvSpPr txBox="1"/>
          <p:nvPr/>
        </p:nvSpPr>
        <p:spPr>
          <a:xfrm>
            <a:off x="1981882" y="1014772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principal de los oficios en delegaci</a:t>
            </a: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ón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35;p29"/>
          <p:cNvSpPr txBox="1">
            <a:spLocks noGrp="1"/>
          </p:cNvSpPr>
          <p:nvPr>
            <p:ph type="title"/>
          </p:nvPr>
        </p:nvSpPr>
        <p:spPr>
          <a:xfrm>
            <a:off x="1797851" y="43079"/>
            <a:ext cx="71583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GT" sz="4400" dirty="0">
                <a:solidFill>
                  <a:srgbClr val="4A86E8"/>
                </a:solidFill>
              </a:rPr>
              <a:t>Módulo de </a:t>
            </a:r>
            <a:r>
              <a:rPr lang="es-GT" sz="4400" dirty="0" smtClean="0">
                <a:solidFill>
                  <a:srgbClr val="4A86E8"/>
                </a:solidFill>
              </a:rPr>
              <a:t>delegación</a:t>
            </a:r>
            <a:endParaRPr sz="4400" dirty="0">
              <a:solidFill>
                <a:srgbClr val="4A86E8"/>
              </a:solidFill>
            </a:endParaRP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02" y="1691840"/>
            <a:ext cx="8474488" cy="37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8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9"/>
          <p:cNvSpPr txBox="1"/>
          <p:nvPr/>
        </p:nvSpPr>
        <p:spPr>
          <a:xfrm>
            <a:off x="1950077" y="728526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 smtClean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Vista de los detalles del oficio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72" y="1582309"/>
            <a:ext cx="9230124" cy="38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8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2100000" y="513727"/>
            <a:ext cx="71583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7200" dirty="0">
                <a:solidFill>
                  <a:srgbClr val="4A86E8"/>
                </a:solidFill>
              </a:rPr>
              <a:t>Metodología de desarrollo</a:t>
            </a:r>
            <a:endParaRPr sz="7200" dirty="0">
              <a:solidFill>
                <a:srgbClr val="4A86E8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989833" y="2060612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Desarrollo de un sistema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709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2100000" y="513727"/>
            <a:ext cx="71583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7200" dirty="0">
                <a:solidFill>
                  <a:srgbClr val="4A86E8"/>
                </a:solidFill>
              </a:rPr>
              <a:t>Reuniones</a:t>
            </a:r>
            <a:endParaRPr sz="7200" dirty="0">
              <a:solidFill>
                <a:srgbClr val="4A86E8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989833" y="2060612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Desarrollo de un sistema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1612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1604865" y="513727"/>
            <a:ext cx="8707467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7200" dirty="0">
                <a:solidFill>
                  <a:srgbClr val="4A86E8"/>
                </a:solidFill>
              </a:rPr>
              <a:t>Recomendaciones</a:t>
            </a:r>
            <a:endParaRPr sz="7200" dirty="0">
              <a:solidFill>
                <a:srgbClr val="4A86E8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989833" y="2060612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Desarrollo de un sistema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40304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1604865" y="513727"/>
            <a:ext cx="8707467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7200" dirty="0">
                <a:solidFill>
                  <a:srgbClr val="4A86E8"/>
                </a:solidFill>
              </a:rPr>
              <a:t>Conclusiones</a:t>
            </a:r>
            <a:endParaRPr sz="7200" dirty="0">
              <a:solidFill>
                <a:srgbClr val="4A86E8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989833" y="2060612"/>
            <a:ext cx="821233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Desarrollo de un sistema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645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ituto Guatemalteco de Seguridad Social - IGSS">
            <a:extLst>
              <a:ext uri="{FF2B5EF4-FFF2-40B4-BE49-F238E27FC236}">
                <a16:creationId xmlns:a16="http://schemas.microsoft.com/office/drawing/2014/main" id="{9F6767D2-BB3B-6AD9-86F8-2188184A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361" y="490297"/>
            <a:ext cx="4206553" cy="42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51;p31">
            <a:extLst>
              <a:ext uri="{FF2B5EF4-FFF2-40B4-BE49-F238E27FC236}">
                <a16:creationId xmlns:a16="http://schemas.microsoft.com/office/drawing/2014/main" id="{CE98A2E5-AD05-DF3F-0E0B-DC8BAA403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0213" y="5212703"/>
            <a:ext cx="8196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000" dirty="0">
                <a:solidFill>
                  <a:srgbClr val="4A86E8"/>
                </a:solidFill>
              </a:rPr>
              <a:t>Palabras de representante IGSS</a:t>
            </a:r>
            <a:endParaRPr sz="5000" dirty="0">
              <a:solidFill>
                <a:srgbClr val="4A8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67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31">
            <a:extLst>
              <a:ext uri="{FF2B5EF4-FFF2-40B4-BE49-F238E27FC236}">
                <a16:creationId xmlns:a16="http://schemas.microsoft.com/office/drawing/2014/main" id="{CE98A2E5-AD05-DF3F-0E0B-DC8BAA403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0213" y="5212703"/>
            <a:ext cx="8196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000" dirty="0">
                <a:solidFill>
                  <a:srgbClr val="4A86E8"/>
                </a:solidFill>
              </a:rPr>
              <a:t>Ing. Izabel Zelada</a:t>
            </a:r>
            <a:endParaRPr sz="5000" dirty="0">
              <a:solidFill>
                <a:srgbClr val="4A86E8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4264D3-B16A-BE07-BE72-EECAEA23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35" y="1061301"/>
            <a:ext cx="5926171" cy="39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31">
            <a:extLst>
              <a:ext uri="{FF2B5EF4-FFF2-40B4-BE49-F238E27FC236}">
                <a16:creationId xmlns:a16="http://schemas.microsoft.com/office/drawing/2014/main" id="{50B2BEEE-4E68-59C6-8111-921FB0754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4270" y="5204927"/>
            <a:ext cx="8196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000" dirty="0">
                <a:solidFill>
                  <a:srgbClr val="4A86E8"/>
                </a:solidFill>
              </a:rPr>
              <a:t>Ing. Sofia Castillo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48077E-2DE8-9477-ABCC-C928B801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15" y="665623"/>
            <a:ext cx="3193791" cy="42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98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ituto Guatemalteco de Seguridad Social - IGSS">
            <a:extLst>
              <a:ext uri="{FF2B5EF4-FFF2-40B4-BE49-F238E27FC236}">
                <a16:creationId xmlns:a16="http://schemas.microsoft.com/office/drawing/2014/main" id="{9F6767D2-BB3B-6AD9-86F8-2188184A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58" y="7776"/>
            <a:ext cx="5204927" cy="52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51;p31">
            <a:extLst>
              <a:ext uri="{FF2B5EF4-FFF2-40B4-BE49-F238E27FC236}">
                <a16:creationId xmlns:a16="http://schemas.microsoft.com/office/drawing/2014/main" id="{CE98A2E5-AD05-DF3F-0E0B-DC8BAA403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0213" y="5212703"/>
            <a:ext cx="8196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000" dirty="0">
                <a:solidFill>
                  <a:srgbClr val="4A86E8"/>
                </a:solidFill>
              </a:rPr>
              <a:t>Foto de diploma a entregar a la institución</a:t>
            </a:r>
          </a:p>
        </p:txBody>
      </p:sp>
    </p:spTree>
    <p:extLst>
      <p:ext uri="{BB962C8B-B14F-4D97-AF65-F5344CB8AC3E}">
        <p14:creationId xmlns:p14="http://schemas.microsoft.com/office/powerpoint/2010/main" val="3241098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31">
            <a:extLst>
              <a:ext uri="{FF2B5EF4-FFF2-40B4-BE49-F238E27FC236}">
                <a16:creationId xmlns:a16="http://schemas.microsoft.com/office/drawing/2014/main" id="{CE98A2E5-AD05-DF3F-0E0B-DC8BAA403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0213" y="5212703"/>
            <a:ext cx="8196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000" dirty="0">
                <a:solidFill>
                  <a:srgbClr val="4A86E8"/>
                </a:solidFill>
              </a:rPr>
              <a:t>Ing. Jorge Alberto Mazariegos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BB1910-EC43-F8C2-004C-09E41CAC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14" y="1007475"/>
            <a:ext cx="5519371" cy="40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09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2315967" y="1166367"/>
            <a:ext cx="8834400" cy="3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7200">
                <a:solidFill>
                  <a:srgbClr val="4A86E8"/>
                </a:solidFill>
              </a:rPr>
              <a:t>¡Muchas gracias!</a:t>
            </a:r>
            <a:endParaRPr sz="7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31">
            <a:extLst>
              <a:ext uri="{FF2B5EF4-FFF2-40B4-BE49-F238E27FC236}">
                <a16:creationId xmlns:a16="http://schemas.microsoft.com/office/drawing/2014/main" id="{CE98A2E5-AD05-DF3F-0E0B-DC8BAA403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19304" y="4347590"/>
            <a:ext cx="4419126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3600" dirty="0">
                <a:solidFill>
                  <a:srgbClr val="4A86E8"/>
                </a:solidFill>
              </a:rPr>
              <a:t>Inga. Sonia Aimeé </a:t>
            </a:r>
            <a:r>
              <a:rPr lang="es-GT" sz="3600" dirty="0" err="1">
                <a:solidFill>
                  <a:srgbClr val="4A86E8"/>
                </a:solidFill>
              </a:rPr>
              <a:t>Moir</a:t>
            </a:r>
            <a:r>
              <a:rPr lang="es-GT" sz="3600" dirty="0">
                <a:solidFill>
                  <a:srgbClr val="4A86E8"/>
                </a:solidFill>
              </a:rPr>
              <a:t> Sandoval</a:t>
            </a:r>
            <a:endParaRPr sz="3600" dirty="0">
              <a:solidFill>
                <a:srgbClr val="4A86E8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2F192A-D47C-CDA5-09E5-D13CBBAB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81" y="1828326"/>
            <a:ext cx="3433513" cy="25192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5902AC-1785-0220-4667-351AA61E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05" y="1567068"/>
            <a:ext cx="2317724" cy="2519265"/>
          </a:xfrm>
          <a:prstGeom prst="rect">
            <a:avLst/>
          </a:prstGeom>
        </p:spPr>
      </p:pic>
      <p:sp>
        <p:nvSpPr>
          <p:cNvPr id="7" name="Google Shape;151;p31">
            <a:extLst>
              <a:ext uri="{FF2B5EF4-FFF2-40B4-BE49-F238E27FC236}">
                <a16:creationId xmlns:a16="http://schemas.microsoft.com/office/drawing/2014/main" id="{7910FE53-75AF-3F3A-C90A-7A9E29B4F5C0}"/>
              </a:ext>
            </a:extLst>
          </p:cNvPr>
          <p:cNvSpPr txBox="1">
            <a:spLocks/>
          </p:cNvSpPr>
          <p:nvPr/>
        </p:nvSpPr>
        <p:spPr>
          <a:xfrm>
            <a:off x="1886032" y="4347590"/>
            <a:ext cx="4673388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48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GT" sz="3600" dirty="0">
                <a:solidFill>
                  <a:srgbClr val="4A86E8"/>
                </a:solidFill>
              </a:rPr>
              <a:t>Ing. Jorge Alberto Mazariegos</a:t>
            </a:r>
          </a:p>
        </p:txBody>
      </p:sp>
    </p:spTree>
    <p:extLst>
      <p:ext uri="{BB962C8B-B14F-4D97-AF65-F5344CB8AC3E}">
        <p14:creationId xmlns:p14="http://schemas.microsoft.com/office/powerpoint/2010/main" val="34138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2315967" y="1166367"/>
            <a:ext cx="8834400" cy="3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4200" dirty="0">
                <a:solidFill>
                  <a:srgbClr val="4A86E8"/>
                </a:solidFill>
              </a:rPr>
              <a:t>SISTEMA INFORMÁTICO PARA EL CONTROL DE SUSPENSIONES LABORALES PARA EL IGSS HOSPITAL GENERAL DE QUETZALTENANGO (SICS)</a:t>
            </a:r>
            <a:endParaRPr sz="4200" dirty="0">
              <a:solidFill>
                <a:srgbClr val="4A86E8"/>
              </a:solidFill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782025" y="5286067"/>
            <a:ext cx="7902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32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julio-diciembre 2022</a:t>
            </a:r>
            <a:endParaRPr sz="3200" b="1" dirty="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32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Fecha: 30 de Noviembre del 2,022</a:t>
            </a:r>
            <a:endParaRPr sz="19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1734072" y="537405"/>
            <a:ext cx="8196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000" dirty="0">
                <a:solidFill>
                  <a:srgbClr val="4A86E8"/>
                </a:solidFill>
              </a:rPr>
              <a:t>Proceso general de una suspensión</a:t>
            </a:r>
            <a:endParaRPr sz="5000" dirty="0">
              <a:solidFill>
                <a:srgbClr val="4A86E8"/>
              </a:solidFill>
            </a:endParaRPr>
          </a:p>
        </p:txBody>
      </p:sp>
      <p:sp>
        <p:nvSpPr>
          <p:cNvPr id="2" name="Google Shape;136;p29">
            <a:extLst>
              <a:ext uri="{FF2B5EF4-FFF2-40B4-BE49-F238E27FC236}">
                <a16:creationId xmlns:a16="http://schemas.microsoft.com/office/drawing/2014/main" id="{099B2471-0B17-C933-29A7-5D77ABF58E6D}"/>
              </a:ext>
            </a:extLst>
          </p:cNvPr>
          <p:cNvSpPr txBox="1"/>
          <p:nvPr/>
        </p:nvSpPr>
        <p:spPr>
          <a:xfrm>
            <a:off x="1971171" y="1992440"/>
            <a:ext cx="8591081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suspensión debe pasar por distintas áreas las cuales son las que validan el pago de una suspensión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F6558DD-A433-2297-2C8A-CA8A0E84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111" r="90000">
                        <a14:foregroundMark x1="22500" y1="70000" x2="25556" y2="71053"/>
                        <a14:foregroundMark x1="6111" y1="62632" x2="6111" y2="62632"/>
                        <a14:foregroundMark x1="47778" y1="47895" x2="47778" y2="47895"/>
                        <a14:foregroundMark x1="47222" y1="49474" x2="49167" y2="5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3311" y="4096139"/>
            <a:ext cx="1612844" cy="1702447"/>
          </a:xfrm>
          <a:prstGeom prst="rect">
            <a:avLst/>
          </a:prstGeom>
        </p:spPr>
      </p:pic>
      <p:sp>
        <p:nvSpPr>
          <p:cNvPr id="11" name="Google Shape;136;p29">
            <a:extLst>
              <a:ext uri="{FF2B5EF4-FFF2-40B4-BE49-F238E27FC236}">
                <a16:creationId xmlns:a16="http://schemas.microsoft.com/office/drawing/2014/main" id="{7037523C-7C01-3BE5-475B-EDAF1763E7D8}"/>
              </a:ext>
            </a:extLst>
          </p:cNvPr>
          <p:cNvSpPr txBox="1"/>
          <p:nvPr/>
        </p:nvSpPr>
        <p:spPr>
          <a:xfrm>
            <a:off x="2300597" y="5805242"/>
            <a:ext cx="227847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Clínica/servicios</a:t>
            </a:r>
            <a:endParaRPr sz="1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1D0DBCC-BB6C-0207-EDB7-12FAD28C6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938" y="4612482"/>
            <a:ext cx="987626" cy="987626"/>
          </a:xfrm>
          <a:prstGeom prst="rect">
            <a:avLst/>
          </a:prstGeom>
        </p:spPr>
      </p:pic>
      <p:pic>
        <p:nvPicPr>
          <p:cNvPr id="2050" name="Picture 2" descr="Gestión de la oficina PNG Clipart - PNG All">
            <a:extLst>
              <a:ext uri="{FF2B5EF4-FFF2-40B4-BE49-F238E27FC236}">
                <a16:creationId xmlns:a16="http://schemas.microsoft.com/office/drawing/2014/main" id="{947F5CA6-09A0-968F-FFCD-1F77F3A61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72" y="4076366"/>
            <a:ext cx="1702447" cy="17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;p29">
            <a:extLst>
              <a:ext uri="{FF2B5EF4-FFF2-40B4-BE49-F238E27FC236}">
                <a16:creationId xmlns:a16="http://schemas.microsoft.com/office/drawing/2014/main" id="{322935C6-9E9E-BE41-3DFE-7A8802FF8357}"/>
              </a:ext>
            </a:extLst>
          </p:cNvPr>
          <p:cNvSpPr txBox="1"/>
          <p:nvPr/>
        </p:nvSpPr>
        <p:spPr>
          <a:xfrm>
            <a:off x="5736140" y="5783089"/>
            <a:ext cx="189430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Suspensiones</a:t>
            </a:r>
            <a:endParaRPr sz="1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1B1F595-6F62-6C67-1A99-3702F877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306" y="4638745"/>
            <a:ext cx="987626" cy="987626"/>
          </a:xfrm>
          <a:prstGeom prst="rect">
            <a:avLst/>
          </a:prstGeom>
        </p:spPr>
      </p:pic>
      <p:pic>
        <p:nvPicPr>
          <p:cNvPr id="2052" name="Picture 4" descr="Mujer, Empresario, Oficina imagen png - imagen transparente descarga  gratuita">
            <a:extLst>
              <a:ext uri="{FF2B5EF4-FFF2-40B4-BE49-F238E27FC236}">
                <a16:creationId xmlns:a16="http://schemas.microsoft.com/office/drawing/2014/main" id="{D5A33CDA-2DEB-5610-89FA-E0442D1B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6778" y1="24222" x2="67556" y2="32444"/>
                        <a14:foregroundMark x1="67556" y1="32444" x2="67556" y2="32556"/>
                        <a14:foregroundMark x1="66667" y1="20111" x2="68222" y2="22889"/>
                        <a14:foregroundMark x1="63333" y1="19556" x2="63333" y2="19556"/>
                        <a14:foregroundMark x1="62556" y1="20111" x2="62556" y2="2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862" y="4147692"/>
            <a:ext cx="1969731" cy="19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36;p29">
            <a:extLst>
              <a:ext uri="{FF2B5EF4-FFF2-40B4-BE49-F238E27FC236}">
                <a16:creationId xmlns:a16="http://schemas.microsoft.com/office/drawing/2014/main" id="{7F603544-16DE-96AC-7F8F-9A10E5C79691}"/>
              </a:ext>
            </a:extLst>
          </p:cNvPr>
          <p:cNvSpPr txBox="1"/>
          <p:nvPr/>
        </p:nvSpPr>
        <p:spPr>
          <a:xfrm>
            <a:off x="8872186" y="5828958"/>
            <a:ext cx="189430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Delegación</a:t>
            </a:r>
            <a:endParaRPr sz="1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270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1692425" y="267200"/>
            <a:ext cx="8196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000" dirty="0">
                <a:solidFill>
                  <a:srgbClr val="4A86E8"/>
                </a:solidFill>
              </a:rPr>
              <a:t>Problema</a:t>
            </a:r>
            <a:endParaRPr sz="5000" dirty="0">
              <a:solidFill>
                <a:srgbClr val="4A86E8"/>
              </a:solidFill>
            </a:endParaRPr>
          </a:p>
        </p:txBody>
      </p:sp>
      <p:sp>
        <p:nvSpPr>
          <p:cNvPr id="2" name="Google Shape;136;p29">
            <a:extLst>
              <a:ext uri="{FF2B5EF4-FFF2-40B4-BE49-F238E27FC236}">
                <a16:creationId xmlns:a16="http://schemas.microsoft.com/office/drawing/2014/main" id="{099B2471-0B17-C933-29A7-5D77ABF58E6D}"/>
              </a:ext>
            </a:extLst>
          </p:cNvPr>
          <p:cNvSpPr txBox="1"/>
          <p:nvPr/>
        </p:nvSpPr>
        <p:spPr>
          <a:xfrm>
            <a:off x="1989832" y="1463469"/>
            <a:ext cx="8591081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proceso de seguimiento de una suspensión laboral se realiza a través de carpetas  y documentos compartidos, lo cual no permite que se tenga un proceso seguro y eficiente para el manejo de la información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135E85-DDFA-44D1-AD3E-BA39EADD3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346" y="4364275"/>
            <a:ext cx="1957485" cy="20605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43E9EBC-CD0A-4A9D-CFF5-B2A07F2D1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796" y="4825642"/>
            <a:ext cx="896750" cy="8340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5C30AB-64BB-959C-ED34-9FAA5CEDD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762" y="4825642"/>
            <a:ext cx="896749" cy="8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1692425" y="267200"/>
            <a:ext cx="8196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000" dirty="0">
                <a:solidFill>
                  <a:srgbClr val="4A86E8"/>
                </a:solidFill>
              </a:rPr>
              <a:t>Acceso simultaneo</a:t>
            </a:r>
            <a:endParaRPr sz="5000" dirty="0">
              <a:solidFill>
                <a:srgbClr val="4A86E8"/>
              </a:solidFill>
            </a:endParaRPr>
          </a:p>
        </p:txBody>
      </p:sp>
      <p:sp>
        <p:nvSpPr>
          <p:cNvPr id="2" name="Google Shape;136;p29">
            <a:extLst>
              <a:ext uri="{FF2B5EF4-FFF2-40B4-BE49-F238E27FC236}">
                <a16:creationId xmlns:a16="http://schemas.microsoft.com/office/drawing/2014/main" id="{099B2471-0B17-C933-29A7-5D77ABF58E6D}"/>
              </a:ext>
            </a:extLst>
          </p:cNvPr>
          <p:cNvSpPr txBox="1"/>
          <p:nvPr/>
        </p:nvSpPr>
        <p:spPr>
          <a:xfrm>
            <a:off x="1999162" y="1332840"/>
            <a:ext cx="8591081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Cuando varios usuarios pretenden acceder simultáneamente a un mismo documento contenido en una carpeta compartida se plantea el problema de que inmediatamente "bloquea" al resto de los usuarios su capacidad para introducir cambios.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3E9EBC-CD0A-4A9D-CFF5-B2A07F2D1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27" y="5018064"/>
            <a:ext cx="896750" cy="8340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8AFCB4-E2DA-59E1-7767-BFA9103A0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602" y="4164344"/>
            <a:ext cx="4224317" cy="22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1692425" y="267200"/>
            <a:ext cx="81960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5000" dirty="0">
                <a:solidFill>
                  <a:srgbClr val="4A86E8"/>
                </a:solidFill>
              </a:rPr>
              <a:t>Problema</a:t>
            </a:r>
            <a:endParaRPr sz="5000" dirty="0">
              <a:solidFill>
                <a:srgbClr val="4A86E8"/>
              </a:solidFill>
            </a:endParaRPr>
          </a:p>
        </p:txBody>
      </p:sp>
      <p:sp>
        <p:nvSpPr>
          <p:cNvPr id="2" name="Google Shape;136;p29">
            <a:extLst>
              <a:ext uri="{FF2B5EF4-FFF2-40B4-BE49-F238E27FC236}">
                <a16:creationId xmlns:a16="http://schemas.microsoft.com/office/drawing/2014/main" id="{099B2471-0B17-C933-29A7-5D77ABF58E6D}"/>
              </a:ext>
            </a:extLst>
          </p:cNvPr>
          <p:cNvSpPr txBox="1"/>
          <p:nvPr/>
        </p:nvSpPr>
        <p:spPr>
          <a:xfrm>
            <a:off x="1999162" y="1673611"/>
            <a:ext cx="8591081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proceso de seguimiento de una suspensión laboral se realiza a través de carpetas  y documentos compartidos, lo cual no permite que se tenga un proceso seguro y eficiente para el manejo de la información</a:t>
            </a:r>
            <a:endParaRPr sz="15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F6558DD-A433-2297-2C8A-CA8A0E84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111" r="90000">
                        <a14:foregroundMark x1="22500" y1="70000" x2="25556" y2="71053"/>
                        <a14:foregroundMark x1="6111" y1="62632" x2="6111" y2="62632"/>
                        <a14:foregroundMark x1="47778" y1="47895" x2="47778" y2="47895"/>
                        <a14:foregroundMark x1="47222" y1="49474" x2="49167" y2="5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3311" y="4096139"/>
            <a:ext cx="1612844" cy="1702447"/>
          </a:xfrm>
          <a:prstGeom prst="rect">
            <a:avLst/>
          </a:prstGeom>
        </p:spPr>
      </p:pic>
      <p:sp>
        <p:nvSpPr>
          <p:cNvPr id="11" name="Google Shape;136;p29">
            <a:extLst>
              <a:ext uri="{FF2B5EF4-FFF2-40B4-BE49-F238E27FC236}">
                <a16:creationId xmlns:a16="http://schemas.microsoft.com/office/drawing/2014/main" id="{7037523C-7C01-3BE5-475B-EDAF1763E7D8}"/>
              </a:ext>
            </a:extLst>
          </p:cNvPr>
          <p:cNvSpPr txBox="1"/>
          <p:nvPr/>
        </p:nvSpPr>
        <p:spPr>
          <a:xfrm>
            <a:off x="2190894" y="5798586"/>
            <a:ext cx="227847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Clínica/servicios</a:t>
            </a:r>
            <a:endParaRPr sz="1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1D0DBCC-BB6C-0207-EDB7-12FAD28C6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938" y="4612482"/>
            <a:ext cx="987626" cy="987626"/>
          </a:xfrm>
          <a:prstGeom prst="rect">
            <a:avLst/>
          </a:prstGeom>
        </p:spPr>
      </p:pic>
      <p:pic>
        <p:nvPicPr>
          <p:cNvPr id="2050" name="Picture 2" descr="Gestión de la oficina PNG Clipart - PNG All">
            <a:extLst>
              <a:ext uri="{FF2B5EF4-FFF2-40B4-BE49-F238E27FC236}">
                <a16:creationId xmlns:a16="http://schemas.microsoft.com/office/drawing/2014/main" id="{947F5CA6-09A0-968F-FFCD-1F77F3A61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72" y="4076366"/>
            <a:ext cx="1702447" cy="17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36;p29">
            <a:extLst>
              <a:ext uri="{FF2B5EF4-FFF2-40B4-BE49-F238E27FC236}">
                <a16:creationId xmlns:a16="http://schemas.microsoft.com/office/drawing/2014/main" id="{322935C6-9E9E-BE41-3DFE-7A8802FF8357}"/>
              </a:ext>
            </a:extLst>
          </p:cNvPr>
          <p:cNvSpPr txBox="1"/>
          <p:nvPr/>
        </p:nvSpPr>
        <p:spPr>
          <a:xfrm>
            <a:off x="5736140" y="5783089"/>
            <a:ext cx="189430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Suspensiones</a:t>
            </a:r>
            <a:endParaRPr sz="1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1B1F595-6F62-6C67-1A99-3702F877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306" y="4638745"/>
            <a:ext cx="987626" cy="987626"/>
          </a:xfrm>
          <a:prstGeom prst="rect">
            <a:avLst/>
          </a:prstGeom>
        </p:spPr>
      </p:pic>
      <p:pic>
        <p:nvPicPr>
          <p:cNvPr id="2052" name="Picture 4" descr="Mujer, Empresario, Oficina imagen png - imagen transparente descarga  gratuita">
            <a:extLst>
              <a:ext uri="{FF2B5EF4-FFF2-40B4-BE49-F238E27FC236}">
                <a16:creationId xmlns:a16="http://schemas.microsoft.com/office/drawing/2014/main" id="{D5A33CDA-2DEB-5610-89FA-E0442D1B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6778" y1="24222" x2="67556" y2="32444"/>
                        <a14:foregroundMark x1="67556" y1="32444" x2="67556" y2="32556"/>
                        <a14:foregroundMark x1="66667" y1="20111" x2="68222" y2="22889"/>
                        <a14:foregroundMark x1="63333" y1="19556" x2="63333" y2="19556"/>
                        <a14:foregroundMark x1="62556" y1="20111" x2="62556" y2="2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862" y="4147692"/>
            <a:ext cx="1969731" cy="19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36;p29">
            <a:extLst>
              <a:ext uri="{FF2B5EF4-FFF2-40B4-BE49-F238E27FC236}">
                <a16:creationId xmlns:a16="http://schemas.microsoft.com/office/drawing/2014/main" id="{7F603544-16DE-96AC-7F8F-9A10E5C79691}"/>
              </a:ext>
            </a:extLst>
          </p:cNvPr>
          <p:cNvSpPr txBox="1"/>
          <p:nvPr/>
        </p:nvSpPr>
        <p:spPr>
          <a:xfrm>
            <a:off x="8872186" y="5828958"/>
            <a:ext cx="189430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000" b="1" dirty="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Delegación</a:t>
            </a:r>
            <a:endParaRPr sz="1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DADADA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DADADA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378</Words>
  <Application>Microsoft Office PowerPoint</Application>
  <PresentationFormat>Panorámica</PresentationFormat>
  <Paragraphs>81</Paragraphs>
  <Slides>32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Times New Roman</vt:lpstr>
      <vt:lpstr>Century Gothic</vt:lpstr>
      <vt:lpstr>Arial</vt:lpstr>
      <vt:lpstr>Default Design</vt:lpstr>
      <vt:lpstr>Default Design</vt:lpstr>
      <vt:lpstr>Presentación de PowerPoint</vt:lpstr>
      <vt:lpstr>Presentación de PowerPoint</vt:lpstr>
      <vt:lpstr>Ing. Sofia Castillo</vt:lpstr>
      <vt:lpstr>Inga. Sonia Aimeé Moir Sandoval</vt:lpstr>
      <vt:lpstr>SISTEMA INFORMÁTICO PARA EL CONTROL DE SUSPENSIONES LABORALES PARA EL IGSS HOSPITAL GENERAL DE QUETZALTENANGO (SICS)</vt:lpstr>
      <vt:lpstr>Proceso general de una suspensión</vt:lpstr>
      <vt:lpstr>Problema</vt:lpstr>
      <vt:lpstr>Acceso simultaneo</vt:lpstr>
      <vt:lpstr>Problema</vt:lpstr>
      <vt:lpstr>Solución</vt:lpstr>
      <vt:lpstr>Implementación</vt:lpstr>
      <vt:lpstr>Módulos</vt:lpstr>
      <vt:lpstr>Módulo de suspensiones</vt:lpstr>
      <vt:lpstr>Presentación de PowerPoint</vt:lpstr>
      <vt:lpstr>Presentación de PowerPoint</vt:lpstr>
      <vt:lpstr>Presentación de PowerPoint</vt:lpstr>
      <vt:lpstr>Presentación de PowerPoint</vt:lpstr>
      <vt:lpstr>Módulo de revisiones</vt:lpstr>
      <vt:lpstr>Presentación de PowerPoint</vt:lpstr>
      <vt:lpstr>Presentación de PowerPoint</vt:lpstr>
      <vt:lpstr>Presentación de PowerPoint</vt:lpstr>
      <vt:lpstr>Módulo de delegación</vt:lpstr>
      <vt:lpstr>Presentación de PowerPoint</vt:lpstr>
      <vt:lpstr>Metodología de desarrollo</vt:lpstr>
      <vt:lpstr>Reuniones</vt:lpstr>
      <vt:lpstr>Recomendaciones</vt:lpstr>
      <vt:lpstr>Conclusiones</vt:lpstr>
      <vt:lpstr>Palabras de representante IGSS</vt:lpstr>
      <vt:lpstr>Ing. Izabel Zelada</vt:lpstr>
      <vt:lpstr>Foto de diploma a entregar a la institución</vt:lpstr>
      <vt:lpstr>Ing. Jorge Alberto Mazariegos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</dc:creator>
  <cp:lastModifiedBy>Anthony</cp:lastModifiedBy>
  <cp:revision>23</cp:revision>
  <dcterms:modified xsi:type="dcterms:W3CDTF">2022-11-30T07:37:55Z</dcterms:modified>
</cp:coreProperties>
</file>