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57" r:id="rId5"/>
    <p:sldId id="260" r:id="rId6"/>
    <p:sldId id="265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7"/>
  </p:normalViewPr>
  <p:slideViewPr>
    <p:cSldViewPr snapToGrid="0" snapToObjects="1">
      <p:cViewPr varScale="1">
        <p:scale>
          <a:sx n="76" d="100"/>
          <a:sy n="76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E81D46-31A4-054C-8FC5-CAE7A552FF39}" type="doc">
      <dgm:prSet loTypeId="urn:microsoft.com/office/officeart/2005/8/layout/process1" loCatId="" qsTypeId="urn:microsoft.com/office/officeart/2005/8/quickstyle/simple3" qsCatId="simple" csTypeId="urn:microsoft.com/office/officeart/2005/8/colors/accent1_2" csCatId="accent1" phldr="1"/>
      <dgm:spPr/>
    </dgm:pt>
    <dgm:pt modelId="{EC05FE69-1FA4-314B-8107-E0FE5B93619E}">
      <dgm:prSet phldrT="[Texte]"/>
      <dgm:spPr/>
      <dgm:t>
        <a:bodyPr/>
        <a:lstStyle/>
        <a:p>
          <a:r>
            <a:rPr lang="fr-FR" dirty="0">
              <a:solidFill>
                <a:srgbClr val="FF0000"/>
              </a:solidFill>
            </a:rPr>
            <a:t>R</a:t>
          </a:r>
          <a:r>
            <a:rPr lang="fr-FR" dirty="0"/>
            <a:t> : Message codé</a:t>
          </a:r>
        </a:p>
      </dgm:t>
    </dgm:pt>
    <dgm:pt modelId="{D3C8F566-C49F-A041-8A14-7B9E43BAFD01}" type="parTrans" cxnId="{DF8FFF06-623A-084F-B93D-D6AD061D563A}">
      <dgm:prSet/>
      <dgm:spPr/>
      <dgm:t>
        <a:bodyPr/>
        <a:lstStyle/>
        <a:p>
          <a:endParaRPr lang="fr-FR"/>
        </a:p>
      </dgm:t>
    </dgm:pt>
    <dgm:pt modelId="{152EC1B2-C91A-D049-8651-08339E619A2D}" type="sibTrans" cxnId="{DF8FFF06-623A-084F-B93D-D6AD061D563A}">
      <dgm:prSet/>
      <dgm:spPr/>
      <dgm:t>
        <a:bodyPr/>
        <a:lstStyle/>
        <a:p>
          <a:endParaRPr lang="fr-FR"/>
        </a:p>
      </dgm:t>
    </dgm:pt>
    <dgm:pt modelId="{F73FD98C-6025-9041-91A4-AA7DC65CBCF9}">
      <dgm:prSet phldrT="[Texte]"/>
      <dgm:spPr/>
      <dgm:t>
        <a:bodyPr/>
        <a:lstStyle/>
        <a:p>
          <a:r>
            <a:rPr lang="fr-FR" dirty="0">
              <a:solidFill>
                <a:srgbClr val="FF0000"/>
              </a:solidFill>
            </a:rPr>
            <a:t>M</a:t>
          </a:r>
          <a:r>
            <a:rPr lang="fr-FR" dirty="0"/>
            <a:t> : matrice formée à partir de R</a:t>
          </a:r>
        </a:p>
      </dgm:t>
    </dgm:pt>
    <dgm:pt modelId="{C5E71DA7-35AD-6F46-B763-A151FB7FC554}" type="parTrans" cxnId="{7F7F6C55-67A0-7845-B5FA-A7D89B2A75BB}">
      <dgm:prSet/>
      <dgm:spPr/>
      <dgm:t>
        <a:bodyPr/>
        <a:lstStyle/>
        <a:p>
          <a:endParaRPr lang="fr-FR"/>
        </a:p>
      </dgm:t>
    </dgm:pt>
    <dgm:pt modelId="{71D4E4FD-C1D3-B44A-879C-A1E1AE0B8369}" type="sibTrans" cxnId="{7F7F6C55-67A0-7845-B5FA-A7D89B2A75BB}">
      <dgm:prSet/>
      <dgm:spPr/>
      <dgm:t>
        <a:bodyPr/>
        <a:lstStyle/>
        <a:p>
          <a:endParaRPr lang="fr-FR"/>
        </a:p>
      </dgm:t>
    </dgm:pt>
    <dgm:pt modelId="{FC90D5B3-067D-3E42-A4D7-DDEDE218CF02}">
      <dgm:prSet phldrT="[Texte]"/>
      <dgm:spPr/>
      <dgm:t>
        <a:bodyPr/>
        <a:lstStyle/>
        <a:p>
          <a:r>
            <a:rPr lang="fr-FR" dirty="0">
              <a:solidFill>
                <a:srgbClr val="FF0000"/>
              </a:solidFill>
            </a:rPr>
            <a:t>V</a:t>
          </a:r>
          <a:r>
            <a:rPr lang="fr-FR" dirty="0"/>
            <a:t>=vecteur tels que M.V=0</a:t>
          </a:r>
        </a:p>
      </dgm:t>
    </dgm:pt>
    <dgm:pt modelId="{4DC7F78D-D9BE-2045-AF46-2447A7664C9F}" type="parTrans" cxnId="{1FC8546D-B73C-5F4F-BE81-7B02E8B8F33E}">
      <dgm:prSet/>
      <dgm:spPr/>
      <dgm:t>
        <a:bodyPr/>
        <a:lstStyle/>
        <a:p>
          <a:endParaRPr lang="fr-FR"/>
        </a:p>
      </dgm:t>
    </dgm:pt>
    <dgm:pt modelId="{41825AE6-F213-2A41-A62F-58A0D8FB15D6}" type="sibTrans" cxnId="{1FC8546D-B73C-5F4F-BE81-7B02E8B8F33E}">
      <dgm:prSet/>
      <dgm:spPr/>
      <dgm:t>
        <a:bodyPr/>
        <a:lstStyle/>
        <a:p>
          <a:endParaRPr lang="fr-FR"/>
        </a:p>
      </dgm:t>
    </dgm:pt>
    <dgm:pt modelId="{BBA47DDD-822A-AE43-A229-730315C0A90D}">
      <dgm:prSet/>
      <dgm:spPr/>
      <dgm:t>
        <a:bodyPr/>
        <a:lstStyle/>
        <a:p>
          <a:r>
            <a:rPr lang="fr-FR" dirty="0">
              <a:solidFill>
                <a:srgbClr val="FF0000"/>
              </a:solidFill>
            </a:rPr>
            <a:t>Q</a:t>
          </a:r>
          <a:r>
            <a:rPr lang="fr-FR" baseline="-25000" dirty="0">
              <a:solidFill>
                <a:srgbClr val="FF0000"/>
              </a:solidFill>
            </a:rPr>
            <a:t>0</a:t>
          </a:r>
          <a:r>
            <a:rPr lang="fr-FR" dirty="0"/>
            <a:t> et </a:t>
          </a:r>
          <a:r>
            <a:rPr lang="fr-FR" dirty="0">
              <a:solidFill>
                <a:srgbClr val="FF0000"/>
              </a:solidFill>
            </a:rPr>
            <a:t>Q</a:t>
          </a:r>
          <a:r>
            <a:rPr lang="fr-FR" baseline="-25000" dirty="0">
              <a:solidFill>
                <a:srgbClr val="FF0000"/>
              </a:solidFill>
            </a:rPr>
            <a:t>1</a:t>
          </a:r>
          <a:r>
            <a:rPr lang="fr-FR" dirty="0"/>
            <a:t> polynômes formés à partir de V </a:t>
          </a:r>
        </a:p>
      </dgm:t>
    </dgm:pt>
    <dgm:pt modelId="{F939F5EB-1B9B-6240-B39E-312C8AEDA3DE}" type="parTrans" cxnId="{685B6D7F-D68B-9045-B187-38B14D1A0313}">
      <dgm:prSet/>
      <dgm:spPr/>
      <dgm:t>
        <a:bodyPr/>
        <a:lstStyle/>
        <a:p>
          <a:endParaRPr lang="fr-FR"/>
        </a:p>
      </dgm:t>
    </dgm:pt>
    <dgm:pt modelId="{459FFDE4-89EB-1341-B13F-B6ACE7410133}" type="sibTrans" cxnId="{685B6D7F-D68B-9045-B187-38B14D1A0313}">
      <dgm:prSet/>
      <dgm:spPr/>
      <dgm:t>
        <a:bodyPr/>
        <a:lstStyle/>
        <a:p>
          <a:endParaRPr lang="fr-FR"/>
        </a:p>
      </dgm:t>
    </dgm:pt>
    <dgm:pt modelId="{CA6296D6-97A0-074B-B91C-869F58EF1B1B}">
      <dgm:prSet/>
      <dgm:spPr/>
      <dgm:t>
        <a:bodyPr/>
        <a:lstStyle/>
        <a:p>
          <a:r>
            <a:rPr lang="fr-FR" dirty="0"/>
            <a:t>Q</a:t>
          </a:r>
          <a:r>
            <a:rPr lang="fr-FR" baseline="-25000" dirty="0"/>
            <a:t>0</a:t>
          </a:r>
          <a:r>
            <a:rPr lang="fr-FR" dirty="0"/>
            <a:t>/Q</a:t>
          </a:r>
          <a:r>
            <a:rPr lang="fr-FR" baseline="-25000" dirty="0"/>
            <a:t>1</a:t>
          </a:r>
          <a:r>
            <a:rPr lang="fr-FR" dirty="0"/>
            <a:t> = </a:t>
          </a:r>
          <a:r>
            <a:rPr lang="fr-FR" dirty="0">
              <a:solidFill>
                <a:srgbClr val="FF0000"/>
              </a:solidFill>
            </a:rPr>
            <a:t>C</a:t>
          </a:r>
          <a:r>
            <a:rPr lang="fr-FR" dirty="0"/>
            <a:t> : message initial</a:t>
          </a:r>
        </a:p>
      </dgm:t>
    </dgm:pt>
    <dgm:pt modelId="{758FF140-FB1A-924F-BF02-B23E08A5B6B0}" type="parTrans" cxnId="{EB6ACEB9-BF02-1048-AC5E-EF81D1FA9456}">
      <dgm:prSet/>
      <dgm:spPr/>
      <dgm:t>
        <a:bodyPr/>
        <a:lstStyle/>
        <a:p>
          <a:endParaRPr lang="fr-FR"/>
        </a:p>
      </dgm:t>
    </dgm:pt>
    <dgm:pt modelId="{3E65A9D2-4230-C442-9E0D-7740108F6F90}" type="sibTrans" cxnId="{EB6ACEB9-BF02-1048-AC5E-EF81D1FA9456}">
      <dgm:prSet/>
      <dgm:spPr/>
      <dgm:t>
        <a:bodyPr/>
        <a:lstStyle/>
        <a:p>
          <a:endParaRPr lang="fr-FR"/>
        </a:p>
      </dgm:t>
    </dgm:pt>
    <dgm:pt modelId="{EF8E3E77-15AB-F845-B76D-9021604FE2DD}" type="pres">
      <dgm:prSet presAssocID="{A5E81D46-31A4-054C-8FC5-CAE7A552FF39}" presName="Name0" presStyleCnt="0">
        <dgm:presLayoutVars>
          <dgm:dir/>
          <dgm:resizeHandles val="exact"/>
        </dgm:presLayoutVars>
      </dgm:prSet>
      <dgm:spPr/>
    </dgm:pt>
    <dgm:pt modelId="{EF7F5A5A-DFDD-F842-88DB-499AB9070129}" type="pres">
      <dgm:prSet presAssocID="{EC05FE69-1FA4-314B-8107-E0FE5B93619E}" presName="node" presStyleLbl="node1" presStyleIdx="0" presStyleCnt="5">
        <dgm:presLayoutVars>
          <dgm:bulletEnabled val="1"/>
        </dgm:presLayoutVars>
      </dgm:prSet>
      <dgm:spPr/>
    </dgm:pt>
    <dgm:pt modelId="{63DFC725-6819-5747-BCCB-5952D40F1BAE}" type="pres">
      <dgm:prSet presAssocID="{152EC1B2-C91A-D049-8651-08339E619A2D}" presName="sibTrans" presStyleLbl="sibTrans2D1" presStyleIdx="0" presStyleCnt="4"/>
      <dgm:spPr/>
    </dgm:pt>
    <dgm:pt modelId="{7AD10B0C-35FC-4248-9F09-DBA764B9C6F2}" type="pres">
      <dgm:prSet presAssocID="{152EC1B2-C91A-D049-8651-08339E619A2D}" presName="connectorText" presStyleLbl="sibTrans2D1" presStyleIdx="0" presStyleCnt="4"/>
      <dgm:spPr/>
    </dgm:pt>
    <dgm:pt modelId="{F3FF7B09-662E-F445-B7F2-62E070177CB8}" type="pres">
      <dgm:prSet presAssocID="{F73FD98C-6025-9041-91A4-AA7DC65CBCF9}" presName="node" presStyleLbl="node1" presStyleIdx="1" presStyleCnt="5">
        <dgm:presLayoutVars>
          <dgm:bulletEnabled val="1"/>
        </dgm:presLayoutVars>
      </dgm:prSet>
      <dgm:spPr/>
    </dgm:pt>
    <dgm:pt modelId="{7406DF54-6F67-4B4B-86FA-B908192A2C67}" type="pres">
      <dgm:prSet presAssocID="{71D4E4FD-C1D3-B44A-879C-A1E1AE0B8369}" presName="sibTrans" presStyleLbl="sibTrans2D1" presStyleIdx="1" presStyleCnt="4"/>
      <dgm:spPr/>
    </dgm:pt>
    <dgm:pt modelId="{71B2DCDC-88AC-F048-B5FC-D62D46210A6C}" type="pres">
      <dgm:prSet presAssocID="{71D4E4FD-C1D3-B44A-879C-A1E1AE0B8369}" presName="connectorText" presStyleLbl="sibTrans2D1" presStyleIdx="1" presStyleCnt="4"/>
      <dgm:spPr/>
    </dgm:pt>
    <dgm:pt modelId="{BB95484B-3A1C-DC4E-A17A-DBAC506844F5}" type="pres">
      <dgm:prSet presAssocID="{FC90D5B3-067D-3E42-A4D7-DDEDE218CF02}" presName="node" presStyleLbl="node1" presStyleIdx="2" presStyleCnt="5">
        <dgm:presLayoutVars>
          <dgm:bulletEnabled val="1"/>
        </dgm:presLayoutVars>
      </dgm:prSet>
      <dgm:spPr/>
    </dgm:pt>
    <dgm:pt modelId="{670B1301-A866-9C45-860C-876B2A41A1A1}" type="pres">
      <dgm:prSet presAssocID="{41825AE6-F213-2A41-A62F-58A0D8FB15D6}" presName="sibTrans" presStyleLbl="sibTrans2D1" presStyleIdx="2" presStyleCnt="4"/>
      <dgm:spPr/>
    </dgm:pt>
    <dgm:pt modelId="{E9DBCE43-EC13-984D-B43D-0C95FEB0DF84}" type="pres">
      <dgm:prSet presAssocID="{41825AE6-F213-2A41-A62F-58A0D8FB15D6}" presName="connectorText" presStyleLbl="sibTrans2D1" presStyleIdx="2" presStyleCnt="4"/>
      <dgm:spPr/>
    </dgm:pt>
    <dgm:pt modelId="{ED08B8D4-9013-2E4A-82CC-4322B28A8AD1}" type="pres">
      <dgm:prSet presAssocID="{BBA47DDD-822A-AE43-A229-730315C0A90D}" presName="node" presStyleLbl="node1" presStyleIdx="3" presStyleCnt="5">
        <dgm:presLayoutVars>
          <dgm:bulletEnabled val="1"/>
        </dgm:presLayoutVars>
      </dgm:prSet>
      <dgm:spPr/>
    </dgm:pt>
    <dgm:pt modelId="{3AF7818B-A602-FA43-BACC-0EB5674E90FB}" type="pres">
      <dgm:prSet presAssocID="{459FFDE4-89EB-1341-B13F-B6ACE7410133}" presName="sibTrans" presStyleLbl="sibTrans2D1" presStyleIdx="3" presStyleCnt="4"/>
      <dgm:spPr/>
    </dgm:pt>
    <dgm:pt modelId="{69468124-A546-1341-B822-B62AFD27B645}" type="pres">
      <dgm:prSet presAssocID="{459FFDE4-89EB-1341-B13F-B6ACE7410133}" presName="connectorText" presStyleLbl="sibTrans2D1" presStyleIdx="3" presStyleCnt="4"/>
      <dgm:spPr/>
    </dgm:pt>
    <dgm:pt modelId="{FF61E77E-4E4E-8341-9AB0-A0D2FB92EF37}" type="pres">
      <dgm:prSet presAssocID="{CA6296D6-97A0-074B-B91C-869F58EF1B1B}" presName="node" presStyleLbl="node1" presStyleIdx="4" presStyleCnt="5">
        <dgm:presLayoutVars>
          <dgm:bulletEnabled val="1"/>
        </dgm:presLayoutVars>
      </dgm:prSet>
      <dgm:spPr/>
    </dgm:pt>
  </dgm:ptLst>
  <dgm:cxnLst>
    <dgm:cxn modelId="{DF8FFF06-623A-084F-B93D-D6AD061D563A}" srcId="{A5E81D46-31A4-054C-8FC5-CAE7A552FF39}" destId="{EC05FE69-1FA4-314B-8107-E0FE5B93619E}" srcOrd="0" destOrd="0" parTransId="{D3C8F566-C49F-A041-8A14-7B9E43BAFD01}" sibTransId="{152EC1B2-C91A-D049-8651-08339E619A2D}"/>
    <dgm:cxn modelId="{CA4D5726-91C1-6741-B1D3-5C59CE8B750E}" type="presOf" srcId="{41825AE6-F213-2A41-A62F-58A0D8FB15D6}" destId="{670B1301-A866-9C45-860C-876B2A41A1A1}" srcOrd="0" destOrd="0" presId="urn:microsoft.com/office/officeart/2005/8/layout/process1"/>
    <dgm:cxn modelId="{26AEEA32-949A-9147-8988-95A29708ACB4}" type="presOf" srcId="{152EC1B2-C91A-D049-8651-08339E619A2D}" destId="{63DFC725-6819-5747-BCCB-5952D40F1BAE}" srcOrd="0" destOrd="0" presId="urn:microsoft.com/office/officeart/2005/8/layout/process1"/>
    <dgm:cxn modelId="{7F7F6C55-67A0-7845-B5FA-A7D89B2A75BB}" srcId="{A5E81D46-31A4-054C-8FC5-CAE7A552FF39}" destId="{F73FD98C-6025-9041-91A4-AA7DC65CBCF9}" srcOrd="1" destOrd="0" parTransId="{C5E71DA7-35AD-6F46-B763-A151FB7FC554}" sibTransId="{71D4E4FD-C1D3-B44A-879C-A1E1AE0B8369}"/>
    <dgm:cxn modelId="{66814561-AEC2-B649-87E0-D0C3AE8677D2}" type="presOf" srcId="{EC05FE69-1FA4-314B-8107-E0FE5B93619E}" destId="{EF7F5A5A-DFDD-F842-88DB-499AB9070129}" srcOrd="0" destOrd="0" presId="urn:microsoft.com/office/officeart/2005/8/layout/process1"/>
    <dgm:cxn modelId="{9FF31366-B38D-634C-BCF9-D3E02A4AC332}" type="presOf" srcId="{459FFDE4-89EB-1341-B13F-B6ACE7410133}" destId="{3AF7818B-A602-FA43-BACC-0EB5674E90FB}" srcOrd="0" destOrd="0" presId="urn:microsoft.com/office/officeart/2005/8/layout/process1"/>
    <dgm:cxn modelId="{1FC8546D-B73C-5F4F-BE81-7B02E8B8F33E}" srcId="{A5E81D46-31A4-054C-8FC5-CAE7A552FF39}" destId="{FC90D5B3-067D-3E42-A4D7-DDEDE218CF02}" srcOrd="2" destOrd="0" parTransId="{4DC7F78D-D9BE-2045-AF46-2447A7664C9F}" sibTransId="{41825AE6-F213-2A41-A62F-58A0D8FB15D6}"/>
    <dgm:cxn modelId="{685B6D7F-D68B-9045-B187-38B14D1A0313}" srcId="{A5E81D46-31A4-054C-8FC5-CAE7A552FF39}" destId="{BBA47DDD-822A-AE43-A229-730315C0A90D}" srcOrd="3" destOrd="0" parTransId="{F939F5EB-1B9B-6240-B39E-312C8AEDA3DE}" sibTransId="{459FFDE4-89EB-1341-B13F-B6ACE7410133}"/>
    <dgm:cxn modelId="{CBAF0C8D-C1F7-C44A-AA63-94C54286F993}" type="presOf" srcId="{BBA47DDD-822A-AE43-A229-730315C0A90D}" destId="{ED08B8D4-9013-2E4A-82CC-4322B28A8AD1}" srcOrd="0" destOrd="0" presId="urn:microsoft.com/office/officeart/2005/8/layout/process1"/>
    <dgm:cxn modelId="{2AABA395-0A47-6547-B825-E96F4AA414EF}" type="presOf" srcId="{459FFDE4-89EB-1341-B13F-B6ACE7410133}" destId="{69468124-A546-1341-B822-B62AFD27B645}" srcOrd="1" destOrd="0" presId="urn:microsoft.com/office/officeart/2005/8/layout/process1"/>
    <dgm:cxn modelId="{D262E29B-704D-7A4D-AED5-3AE124BFBB58}" type="presOf" srcId="{CA6296D6-97A0-074B-B91C-869F58EF1B1B}" destId="{FF61E77E-4E4E-8341-9AB0-A0D2FB92EF37}" srcOrd="0" destOrd="0" presId="urn:microsoft.com/office/officeart/2005/8/layout/process1"/>
    <dgm:cxn modelId="{BE03E1A1-63F8-6040-B13C-EF333F01FCD3}" type="presOf" srcId="{FC90D5B3-067D-3E42-A4D7-DDEDE218CF02}" destId="{BB95484B-3A1C-DC4E-A17A-DBAC506844F5}" srcOrd="0" destOrd="0" presId="urn:microsoft.com/office/officeart/2005/8/layout/process1"/>
    <dgm:cxn modelId="{EEB3C9B7-1F43-3C4B-9B1D-7AAF09A902A7}" type="presOf" srcId="{41825AE6-F213-2A41-A62F-58A0D8FB15D6}" destId="{E9DBCE43-EC13-984D-B43D-0C95FEB0DF84}" srcOrd="1" destOrd="0" presId="urn:microsoft.com/office/officeart/2005/8/layout/process1"/>
    <dgm:cxn modelId="{EB6ACEB9-BF02-1048-AC5E-EF81D1FA9456}" srcId="{A5E81D46-31A4-054C-8FC5-CAE7A552FF39}" destId="{CA6296D6-97A0-074B-B91C-869F58EF1B1B}" srcOrd="4" destOrd="0" parTransId="{758FF140-FB1A-924F-BF02-B23E08A5B6B0}" sibTransId="{3E65A9D2-4230-C442-9E0D-7740108F6F90}"/>
    <dgm:cxn modelId="{F85E01BF-F6C4-4244-A4B8-0636CB7740F7}" type="presOf" srcId="{71D4E4FD-C1D3-B44A-879C-A1E1AE0B8369}" destId="{71B2DCDC-88AC-F048-B5FC-D62D46210A6C}" srcOrd="1" destOrd="0" presId="urn:microsoft.com/office/officeart/2005/8/layout/process1"/>
    <dgm:cxn modelId="{BDD45AE3-57C0-8546-B82F-4FFFC7F021BF}" type="presOf" srcId="{71D4E4FD-C1D3-B44A-879C-A1E1AE0B8369}" destId="{7406DF54-6F67-4B4B-86FA-B908192A2C67}" srcOrd="0" destOrd="0" presId="urn:microsoft.com/office/officeart/2005/8/layout/process1"/>
    <dgm:cxn modelId="{9EEF60E7-5D71-854A-BE6A-FC9175B9EDF3}" type="presOf" srcId="{F73FD98C-6025-9041-91A4-AA7DC65CBCF9}" destId="{F3FF7B09-662E-F445-B7F2-62E070177CB8}" srcOrd="0" destOrd="0" presId="urn:microsoft.com/office/officeart/2005/8/layout/process1"/>
    <dgm:cxn modelId="{ECEBB1EB-EA5B-0B4D-92AE-44DFC4CDD3D9}" type="presOf" srcId="{A5E81D46-31A4-054C-8FC5-CAE7A552FF39}" destId="{EF8E3E77-15AB-F845-B76D-9021604FE2DD}" srcOrd="0" destOrd="0" presId="urn:microsoft.com/office/officeart/2005/8/layout/process1"/>
    <dgm:cxn modelId="{D93B88FD-4AC2-FB4E-8C2A-8D11747C217B}" type="presOf" srcId="{152EC1B2-C91A-D049-8651-08339E619A2D}" destId="{7AD10B0C-35FC-4248-9F09-DBA764B9C6F2}" srcOrd="1" destOrd="0" presId="urn:microsoft.com/office/officeart/2005/8/layout/process1"/>
    <dgm:cxn modelId="{238AF18D-C5B0-254E-BA87-B743BE1CE03E}" type="presParOf" srcId="{EF8E3E77-15AB-F845-B76D-9021604FE2DD}" destId="{EF7F5A5A-DFDD-F842-88DB-499AB9070129}" srcOrd="0" destOrd="0" presId="urn:microsoft.com/office/officeart/2005/8/layout/process1"/>
    <dgm:cxn modelId="{D86C31BD-5DE0-914C-87F1-8AA26E94559C}" type="presParOf" srcId="{EF8E3E77-15AB-F845-B76D-9021604FE2DD}" destId="{63DFC725-6819-5747-BCCB-5952D40F1BAE}" srcOrd="1" destOrd="0" presId="urn:microsoft.com/office/officeart/2005/8/layout/process1"/>
    <dgm:cxn modelId="{B7698267-C792-784A-BCE6-18674D74A37D}" type="presParOf" srcId="{63DFC725-6819-5747-BCCB-5952D40F1BAE}" destId="{7AD10B0C-35FC-4248-9F09-DBA764B9C6F2}" srcOrd="0" destOrd="0" presId="urn:microsoft.com/office/officeart/2005/8/layout/process1"/>
    <dgm:cxn modelId="{5C002DA9-10DE-4F44-9E85-92F957A97B74}" type="presParOf" srcId="{EF8E3E77-15AB-F845-B76D-9021604FE2DD}" destId="{F3FF7B09-662E-F445-B7F2-62E070177CB8}" srcOrd="2" destOrd="0" presId="urn:microsoft.com/office/officeart/2005/8/layout/process1"/>
    <dgm:cxn modelId="{27835BA6-DB52-6F44-8784-6BDD7FA5BD44}" type="presParOf" srcId="{EF8E3E77-15AB-F845-B76D-9021604FE2DD}" destId="{7406DF54-6F67-4B4B-86FA-B908192A2C67}" srcOrd="3" destOrd="0" presId="urn:microsoft.com/office/officeart/2005/8/layout/process1"/>
    <dgm:cxn modelId="{C8918B1B-1E88-0F4F-AD72-F49628025A8C}" type="presParOf" srcId="{7406DF54-6F67-4B4B-86FA-B908192A2C67}" destId="{71B2DCDC-88AC-F048-B5FC-D62D46210A6C}" srcOrd="0" destOrd="0" presId="urn:microsoft.com/office/officeart/2005/8/layout/process1"/>
    <dgm:cxn modelId="{7957CF0A-E2E1-C542-9F61-72177D7A3C77}" type="presParOf" srcId="{EF8E3E77-15AB-F845-B76D-9021604FE2DD}" destId="{BB95484B-3A1C-DC4E-A17A-DBAC506844F5}" srcOrd="4" destOrd="0" presId="urn:microsoft.com/office/officeart/2005/8/layout/process1"/>
    <dgm:cxn modelId="{A725F64F-4763-F24F-A0C2-DDF852E49D79}" type="presParOf" srcId="{EF8E3E77-15AB-F845-B76D-9021604FE2DD}" destId="{670B1301-A866-9C45-860C-876B2A41A1A1}" srcOrd="5" destOrd="0" presId="urn:microsoft.com/office/officeart/2005/8/layout/process1"/>
    <dgm:cxn modelId="{44D4E4FE-BF08-5347-A991-7896B107C113}" type="presParOf" srcId="{670B1301-A866-9C45-860C-876B2A41A1A1}" destId="{E9DBCE43-EC13-984D-B43D-0C95FEB0DF84}" srcOrd="0" destOrd="0" presId="urn:microsoft.com/office/officeart/2005/8/layout/process1"/>
    <dgm:cxn modelId="{905EACC5-1254-3742-9884-490B6D2EE85D}" type="presParOf" srcId="{EF8E3E77-15AB-F845-B76D-9021604FE2DD}" destId="{ED08B8D4-9013-2E4A-82CC-4322B28A8AD1}" srcOrd="6" destOrd="0" presId="urn:microsoft.com/office/officeart/2005/8/layout/process1"/>
    <dgm:cxn modelId="{C717FBBD-5C7B-4F46-8C52-649BEA03E02F}" type="presParOf" srcId="{EF8E3E77-15AB-F845-B76D-9021604FE2DD}" destId="{3AF7818B-A602-FA43-BACC-0EB5674E90FB}" srcOrd="7" destOrd="0" presId="urn:microsoft.com/office/officeart/2005/8/layout/process1"/>
    <dgm:cxn modelId="{C2B1574B-D635-094B-8F3F-8AB9EB182BBE}" type="presParOf" srcId="{3AF7818B-A602-FA43-BACC-0EB5674E90FB}" destId="{69468124-A546-1341-B822-B62AFD27B645}" srcOrd="0" destOrd="0" presId="urn:microsoft.com/office/officeart/2005/8/layout/process1"/>
    <dgm:cxn modelId="{C722A6A4-9871-EE41-B014-B7CF4DB85926}" type="presParOf" srcId="{EF8E3E77-15AB-F845-B76D-9021604FE2DD}" destId="{FF61E77E-4E4E-8341-9AB0-A0D2FB92EF3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F5A5A-DFDD-F842-88DB-499AB9070129}">
      <dsp:nvSpPr>
        <dsp:cNvPr id="0" name=""/>
        <dsp:cNvSpPr/>
      </dsp:nvSpPr>
      <dsp:spPr>
        <a:xfrm>
          <a:off x="4177" y="296505"/>
          <a:ext cx="1295105" cy="1235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rgbClr val="FF0000"/>
              </a:solidFill>
            </a:rPr>
            <a:t>R</a:t>
          </a:r>
          <a:r>
            <a:rPr lang="fr-FR" sz="1800" kern="1200" dirty="0"/>
            <a:t> : Message codé</a:t>
          </a:r>
        </a:p>
      </dsp:txBody>
      <dsp:txXfrm>
        <a:off x="40372" y="332700"/>
        <a:ext cx="1222715" cy="1163398"/>
      </dsp:txXfrm>
    </dsp:sp>
    <dsp:sp modelId="{63DFC725-6819-5747-BCCB-5952D40F1BAE}">
      <dsp:nvSpPr>
        <dsp:cNvPr id="0" name=""/>
        <dsp:cNvSpPr/>
      </dsp:nvSpPr>
      <dsp:spPr>
        <a:xfrm>
          <a:off x="1428794" y="753806"/>
          <a:ext cx="274562" cy="3211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1428794" y="818043"/>
        <a:ext cx="192193" cy="192712"/>
      </dsp:txXfrm>
    </dsp:sp>
    <dsp:sp modelId="{F3FF7B09-662E-F445-B7F2-62E070177CB8}">
      <dsp:nvSpPr>
        <dsp:cNvPr id="0" name=""/>
        <dsp:cNvSpPr/>
      </dsp:nvSpPr>
      <dsp:spPr>
        <a:xfrm>
          <a:off x="1817325" y="296505"/>
          <a:ext cx="1295105" cy="1235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rgbClr val="FF0000"/>
              </a:solidFill>
            </a:rPr>
            <a:t>M</a:t>
          </a:r>
          <a:r>
            <a:rPr lang="fr-FR" sz="1800" kern="1200" dirty="0"/>
            <a:t> : matrice formée à partir de R</a:t>
          </a:r>
        </a:p>
      </dsp:txBody>
      <dsp:txXfrm>
        <a:off x="1853520" y="332700"/>
        <a:ext cx="1222715" cy="1163398"/>
      </dsp:txXfrm>
    </dsp:sp>
    <dsp:sp modelId="{7406DF54-6F67-4B4B-86FA-B908192A2C67}">
      <dsp:nvSpPr>
        <dsp:cNvPr id="0" name=""/>
        <dsp:cNvSpPr/>
      </dsp:nvSpPr>
      <dsp:spPr>
        <a:xfrm>
          <a:off x="3241941" y="753806"/>
          <a:ext cx="274562" cy="3211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3241941" y="818043"/>
        <a:ext cx="192193" cy="192712"/>
      </dsp:txXfrm>
    </dsp:sp>
    <dsp:sp modelId="{BB95484B-3A1C-DC4E-A17A-DBAC506844F5}">
      <dsp:nvSpPr>
        <dsp:cNvPr id="0" name=""/>
        <dsp:cNvSpPr/>
      </dsp:nvSpPr>
      <dsp:spPr>
        <a:xfrm>
          <a:off x="3630473" y="296505"/>
          <a:ext cx="1295105" cy="1235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rgbClr val="FF0000"/>
              </a:solidFill>
            </a:rPr>
            <a:t>V</a:t>
          </a:r>
          <a:r>
            <a:rPr lang="fr-FR" sz="1800" kern="1200" dirty="0"/>
            <a:t>=vecteur tels que M.V=0</a:t>
          </a:r>
        </a:p>
      </dsp:txBody>
      <dsp:txXfrm>
        <a:off x="3666668" y="332700"/>
        <a:ext cx="1222715" cy="1163398"/>
      </dsp:txXfrm>
    </dsp:sp>
    <dsp:sp modelId="{670B1301-A866-9C45-860C-876B2A41A1A1}">
      <dsp:nvSpPr>
        <dsp:cNvPr id="0" name=""/>
        <dsp:cNvSpPr/>
      </dsp:nvSpPr>
      <dsp:spPr>
        <a:xfrm>
          <a:off x="5055089" y="753806"/>
          <a:ext cx="274562" cy="3211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5055089" y="818043"/>
        <a:ext cx="192193" cy="192712"/>
      </dsp:txXfrm>
    </dsp:sp>
    <dsp:sp modelId="{ED08B8D4-9013-2E4A-82CC-4322B28A8AD1}">
      <dsp:nvSpPr>
        <dsp:cNvPr id="0" name=""/>
        <dsp:cNvSpPr/>
      </dsp:nvSpPr>
      <dsp:spPr>
        <a:xfrm>
          <a:off x="5443621" y="296505"/>
          <a:ext cx="1295105" cy="1235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rgbClr val="FF0000"/>
              </a:solidFill>
            </a:rPr>
            <a:t>Q</a:t>
          </a:r>
          <a:r>
            <a:rPr lang="fr-FR" sz="1800" kern="1200" baseline="-25000" dirty="0">
              <a:solidFill>
                <a:srgbClr val="FF0000"/>
              </a:solidFill>
            </a:rPr>
            <a:t>0</a:t>
          </a:r>
          <a:r>
            <a:rPr lang="fr-FR" sz="1800" kern="1200" dirty="0"/>
            <a:t> et </a:t>
          </a:r>
          <a:r>
            <a:rPr lang="fr-FR" sz="1800" kern="1200" dirty="0">
              <a:solidFill>
                <a:srgbClr val="FF0000"/>
              </a:solidFill>
            </a:rPr>
            <a:t>Q</a:t>
          </a:r>
          <a:r>
            <a:rPr lang="fr-FR" sz="1800" kern="1200" baseline="-25000" dirty="0">
              <a:solidFill>
                <a:srgbClr val="FF0000"/>
              </a:solidFill>
            </a:rPr>
            <a:t>1</a:t>
          </a:r>
          <a:r>
            <a:rPr lang="fr-FR" sz="1800" kern="1200" dirty="0"/>
            <a:t> polynômes formés à partir de V </a:t>
          </a:r>
        </a:p>
      </dsp:txBody>
      <dsp:txXfrm>
        <a:off x="5479816" y="332700"/>
        <a:ext cx="1222715" cy="1163398"/>
      </dsp:txXfrm>
    </dsp:sp>
    <dsp:sp modelId="{3AF7818B-A602-FA43-BACC-0EB5674E90FB}">
      <dsp:nvSpPr>
        <dsp:cNvPr id="0" name=""/>
        <dsp:cNvSpPr/>
      </dsp:nvSpPr>
      <dsp:spPr>
        <a:xfrm>
          <a:off x="6868237" y="753806"/>
          <a:ext cx="274562" cy="3211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6868237" y="818043"/>
        <a:ext cx="192193" cy="192712"/>
      </dsp:txXfrm>
    </dsp:sp>
    <dsp:sp modelId="{FF61E77E-4E4E-8341-9AB0-A0D2FB92EF37}">
      <dsp:nvSpPr>
        <dsp:cNvPr id="0" name=""/>
        <dsp:cNvSpPr/>
      </dsp:nvSpPr>
      <dsp:spPr>
        <a:xfrm>
          <a:off x="7256769" y="296505"/>
          <a:ext cx="1295105" cy="1235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Q</a:t>
          </a:r>
          <a:r>
            <a:rPr lang="fr-FR" sz="1800" kern="1200" baseline="-25000" dirty="0"/>
            <a:t>0</a:t>
          </a:r>
          <a:r>
            <a:rPr lang="fr-FR" sz="1800" kern="1200" dirty="0"/>
            <a:t>/Q</a:t>
          </a:r>
          <a:r>
            <a:rPr lang="fr-FR" sz="1800" kern="1200" baseline="-25000" dirty="0"/>
            <a:t>1</a:t>
          </a:r>
          <a:r>
            <a:rPr lang="fr-FR" sz="1800" kern="1200" dirty="0"/>
            <a:t> = </a:t>
          </a:r>
          <a:r>
            <a:rPr lang="fr-FR" sz="1800" kern="1200" dirty="0">
              <a:solidFill>
                <a:srgbClr val="FF0000"/>
              </a:solidFill>
            </a:rPr>
            <a:t>C</a:t>
          </a:r>
          <a:r>
            <a:rPr lang="fr-FR" sz="1800" kern="1200" dirty="0"/>
            <a:t> : message initial</a:t>
          </a:r>
        </a:p>
      </dsp:txBody>
      <dsp:txXfrm>
        <a:off x="7292964" y="332700"/>
        <a:ext cx="1222715" cy="1163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DAD92-71BA-1F48-B086-5CC231F4F1F5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CDA1B-D334-1E4E-BB5C-BAA14BF15A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67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CDA1B-D334-1E4E-BB5C-BAA14BF15AE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708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CDA1B-D334-1E4E-BB5C-BAA14BF15AE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26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D8AC3-1616-0A46-AA8A-FAD4A0156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62D0EB-6391-1247-B17B-B167D1DB7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4913A3-193C-4947-8753-A7403915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E9AA-5972-6B4B-B16F-851611C4F616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914575-6C08-724F-A1D8-460B1BD7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732A77-9DC9-6C40-8D66-EB18BA1F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A0BF-77F9-064C-8BCE-5C5248A39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68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CF30AF-AAF2-284D-A99A-27B323D7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67FC28-8E39-D64E-97A2-301CD8CD8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014253-8301-A649-9E80-06E04797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E9AA-5972-6B4B-B16F-851611C4F616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72AB7B-CE4C-3746-A7CC-D0095DDF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E38621-69DB-724D-9466-3C8AFE2F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A0BF-77F9-064C-8BCE-5C5248A39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2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65C3275-E6CD-B346-8769-517DE8B47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5CB14D-7935-A943-805B-07F341865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8E4795-F811-4149-885D-C10B9CE6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E9AA-5972-6B4B-B16F-851611C4F616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F95E44-6029-4C4A-829B-A8E1F974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7BD4CB-4D2F-A948-990C-02DDFD0C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A0BF-77F9-064C-8BCE-5C5248A39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94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6E514-96DA-494B-A622-4340B8C7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2E139C-ED22-354A-9F11-B4D90DB50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9949D5-3440-C74A-9E5E-C69980F6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E9AA-5972-6B4B-B16F-851611C4F616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EDFE6F-5029-B24B-916C-E3189DF6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D96C45-2838-2341-A588-047EA9C7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A0BF-77F9-064C-8BCE-5C5248A39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20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7CE4A-5587-F54B-AE13-98F414A1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83919E-DD76-6F48-9FBF-55D857EDC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0DE7C3-7108-934D-AA87-F156751F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E9AA-5972-6B4B-B16F-851611C4F616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0D6318-0869-6240-87CD-862BF4E4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BA256A-71C0-2F4F-9FD2-554501EF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A0BF-77F9-064C-8BCE-5C5248A39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99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4FE346-0C1B-3E40-BC4D-20B7C69D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C7A05A-8924-534D-B9C0-371FBB929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070EB1-8355-1643-A32D-C7A48C26B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C0AD71-57FD-5C41-B200-16BAF1E7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E9AA-5972-6B4B-B16F-851611C4F616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F8B7A1-0F1C-D649-B2A6-12CAFC8F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BFE9E7-4C9D-9A49-9A65-26F5C31B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A0BF-77F9-064C-8BCE-5C5248A39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35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8473F-B580-BB41-8EE1-73ABAB2D5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22AE76-E013-924C-881B-D47ACD4E0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F94070-D065-654E-95DE-4BF05B072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384F7B-A917-2041-A3F3-853024FA9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5A761E-8FD8-934C-8584-F54F4E14B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3C03FFC-C679-524E-A0AE-F8633599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E9AA-5972-6B4B-B16F-851611C4F616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412B95E-2C35-5146-84D7-4E44E770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9CB46EC-C0CA-6B45-A063-616B8682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A0BF-77F9-064C-8BCE-5C5248A39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87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28B1B-FA7D-E148-9BCA-DC84B6A5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8794126-9FD9-0145-8905-E7C78971A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E9AA-5972-6B4B-B16F-851611C4F616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1D6D17-7F46-9744-8700-7414D61E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1E2A1-6C87-7F4D-B990-85701EB8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A0BF-77F9-064C-8BCE-5C5248A39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45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9F58BBD-06BB-E64D-B1A2-60C70619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E9AA-5972-6B4B-B16F-851611C4F616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BB9D809-7DBD-E54B-8EB6-CEDD0567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A82142-5352-F74D-9F5F-66968C64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A0BF-77F9-064C-8BCE-5C5248A39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82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D4977-4CA5-5D45-BDF8-8D0B9FF6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998817-7317-3841-9B8B-2A73C6EF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1BFAB9-1646-E94B-ADF9-166C185A3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939568-007B-8E40-A3F1-98B63988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E9AA-5972-6B4B-B16F-851611C4F616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A0ED4C-DA52-BE47-8A3F-A3BCFD60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9469EE-62F4-654E-B7D6-48CB1371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A0BF-77F9-064C-8BCE-5C5248A39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22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4195E-3392-A845-8A3D-DDC21DBB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B33672-496E-B44B-A5A6-3DB23F8AF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CDDFE7-B07B-FF47-9D6B-5D7DDF4A9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72097F-0FEF-C24C-8FDD-6C3A0FCD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E9AA-5972-6B4B-B16F-851611C4F616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008F94-7DD6-8648-A828-D8C01976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7B5C20-F940-D440-979C-E0257016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A0BF-77F9-064C-8BCE-5C5248A39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55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CACFADD-7234-7140-B31F-6C9B1A69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A729AF-BB59-D64A-B3D0-07BFFCDD7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700A05-0B7E-4642-AE61-04533F410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AE9AA-5972-6B4B-B16F-851611C4F616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33EEDB-DFB5-A840-92F4-3AFC54EA3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4AA8C5-4A0D-5A4E-87DA-99C8997A2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4A0BF-77F9-064C-8BCE-5C5248A39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53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D611CC-2157-7540-8885-20A495964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620" y="2353008"/>
            <a:ext cx="4900144" cy="2736965"/>
          </a:xfrm>
        </p:spPr>
        <p:txBody>
          <a:bodyPr anchor="t">
            <a:normAutofit/>
          </a:bodyPr>
          <a:lstStyle/>
          <a:p>
            <a:pPr algn="l"/>
            <a:r>
              <a:rPr lang="fr-FR" sz="5400" dirty="0"/>
              <a:t>QR-code et codes correcteur d’erreur</a:t>
            </a:r>
          </a:p>
        </p:txBody>
      </p:sp>
      <p:grpSp>
        <p:nvGrpSpPr>
          <p:cNvPr id="20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35D291-D70B-1740-8E25-E69AE5869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583" y="471748"/>
            <a:ext cx="2552007" cy="255200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F64D045-C0C6-7E40-B8F7-26F151106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331" y="3676230"/>
            <a:ext cx="3244511" cy="25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12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9C3844-CF80-8A4A-9DF8-B0959AE9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Applications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456C88C-9EDD-C446-B1B0-8E37ED5785AF}"/>
              </a:ext>
            </a:extLst>
          </p:cNvPr>
          <p:cNvSpPr txBox="1"/>
          <p:nvPr/>
        </p:nvSpPr>
        <p:spPr>
          <a:xfrm>
            <a:off x="590719" y="2330506"/>
            <a:ext cx="4195037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/>
              <a:t> QR codes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7442B5B-5B68-2C41-BD60-18CF34665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06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D8EDD-FEC5-3949-AAD7-CE33B5B4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Cadre général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52B9C9-F724-3D47-9FB4-AE782A0AE513}"/>
              </a:ext>
            </a:extLst>
          </p:cNvPr>
          <p:cNvSpPr/>
          <p:nvPr/>
        </p:nvSpPr>
        <p:spPr>
          <a:xfrm>
            <a:off x="1236064" y="2953062"/>
            <a:ext cx="2338466" cy="223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Message initial</a:t>
            </a:r>
          </a:p>
          <a:p>
            <a:pPr algn="ctr"/>
            <a:r>
              <a:rPr lang="fr-FR" dirty="0"/>
              <a:t>(x</a:t>
            </a:r>
            <a:r>
              <a:rPr lang="fr-FR" baseline="-25000" dirty="0"/>
              <a:t>1</a:t>
            </a:r>
            <a:r>
              <a:rPr lang="fr-FR" dirty="0"/>
              <a:t>, ..., </a:t>
            </a:r>
            <a:r>
              <a:rPr lang="fr-FR" dirty="0" err="1"/>
              <a:t>x</a:t>
            </a:r>
            <a:r>
              <a:rPr lang="fr-FR" baseline="-25000" dirty="0" err="1"/>
              <a:t>n</a:t>
            </a:r>
            <a:r>
              <a:rPr lang="fr-FR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BA80E5-88F6-2C48-B618-3F9A4B72139B}"/>
              </a:ext>
            </a:extLst>
          </p:cNvPr>
          <p:cNvSpPr/>
          <p:nvPr/>
        </p:nvSpPr>
        <p:spPr>
          <a:xfrm>
            <a:off x="8594363" y="2953062"/>
            <a:ext cx="2412791" cy="223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Message reçu</a:t>
            </a:r>
          </a:p>
          <a:p>
            <a:pPr algn="ctr"/>
            <a:r>
              <a:rPr lang="fr-FR" dirty="0"/>
              <a:t>(u</a:t>
            </a:r>
            <a:r>
              <a:rPr lang="fr-FR" baseline="-25000" dirty="0"/>
              <a:t>1</a:t>
            </a:r>
            <a:r>
              <a:rPr lang="fr-FR" dirty="0"/>
              <a:t>, ... , u</a:t>
            </a:r>
            <a:r>
              <a:rPr lang="fr-FR" baseline="-25000" dirty="0"/>
              <a:t>n</a:t>
            </a:r>
            <a:r>
              <a:rPr lang="fr-FR" dirty="0"/>
              <a:t>)</a:t>
            </a:r>
          </a:p>
        </p:txBody>
      </p:sp>
      <p:sp>
        <p:nvSpPr>
          <p:cNvPr id="14" name="Flèche vers la droite 13">
            <a:extLst>
              <a:ext uri="{FF2B5EF4-FFF2-40B4-BE49-F238E27FC236}">
                <a16:creationId xmlns:a16="http://schemas.microsoft.com/office/drawing/2014/main" id="{B7A2EDA5-40B5-2846-AF6E-3D1412A69BD5}"/>
              </a:ext>
            </a:extLst>
          </p:cNvPr>
          <p:cNvSpPr/>
          <p:nvPr/>
        </p:nvSpPr>
        <p:spPr>
          <a:xfrm>
            <a:off x="3597639" y="3687580"/>
            <a:ext cx="5019833" cy="76449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Transmission</a:t>
            </a:r>
          </a:p>
        </p:txBody>
      </p:sp>
      <p:sp>
        <p:nvSpPr>
          <p:cNvPr id="15" name="Éclair 14">
            <a:extLst>
              <a:ext uri="{FF2B5EF4-FFF2-40B4-BE49-F238E27FC236}">
                <a16:creationId xmlns:a16="http://schemas.microsoft.com/office/drawing/2014/main" id="{57A0A21E-8799-574F-A160-54099B5D7066}"/>
              </a:ext>
            </a:extLst>
          </p:cNvPr>
          <p:cNvSpPr/>
          <p:nvPr/>
        </p:nvSpPr>
        <p:spPr>
          <a:xfrm flipH="1">
            <a:off x="5372727" y="1207788"/>
            <a:ext cx="1663908" cy="2659674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53D3031-1487-7040-8DB1-560A937D39B4}"/>
              </a:ext>
            </a:extLst>
          </p:cNvPr>
          <p:cNvSpPr txBox="1"/>
          <p:nvPr/>
        </p:nvSpPr>
        <p:spPr>
          <a:xfrm rot="17909120">
            <a:off x="5536525" y="2104029"/>
            <a:ext cx="154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186CFF1-1E12-4945-A1CB-90B002A0A82D}"/>
              </a:ext>
            </a:extLst>
          </p:cNvPr>
          <p:cNvSpPr txBox="1"/>
          <p:nvPr/>
        </p:nvSpPr>
        <p:spPr>
          <a:xfrm>
            <a:off x="1037132" y="5818304"/>
            <a:ext cx="1011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Comment s’assurer que (u</a:t>
            </a:r>
            <a:r>
              <a:rPr lang="fr-FR" baseline="-25000" dirty="0"/>
              <a:t>1</a:t>
            </a:r>
            <a:r>
              <a:rPr lang="fr-FR" dirty="0"/>
              <a:t>, ... , u</a:t>
            </a:r>
            <a:r>
              <a:rPr lang="fr-FR" baseline="-25000" dirty="0"/>
              <a:t>n</a:t>
            </a:r>
            <a:r>
              <a:rPr lang="fr-FR" dirty="0"/>
              <a:t>) = (x</a:t>
            </a:r>
            <a:r>
              <a:rPr lang="fr-FR" baseline="-25000" dirty="0"/>
              <a:t>1</a:t>
            </a:r>
            <a:r>
              <a:rPr lang="fr-FR" dirty="0"/>
              <a:t>, ..., </a:t>
            </a:r>
            <a:r>
              <a:rPr lang="fr-FR" dirty="0" err="1"/>
              <a:t>x</a:t>
            </a:r>
            <a:r>
              <a:rPr lang="fr-FR" baseline="-25000" dirty="0" err="1"/>
              <a:t>n</a:t>
            </a:r>
            <a:r>
              <a:rPr lang="fr-FR" dirty="0"/>
              <a:t>) ? 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BF9877C-7768-8448-81B6-D5524194C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0" t="7646" r="11873" b="10724"/>
          <a:stretch/>
        </p:blipFill>
        <p:spPr bwMode="auto">
          <a:xfrm>
            <a:off x="2922838" y="2025763"/>
            <a:ext cx="1148809" cy="151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F343EC4-7EC3-CD49-AE1B-C42BEE4F1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" t="4438" r="54628" b="10184"/>
          <a:stretch/>
        </p:blipFill>
        <p:spPr bwMode="auto">
          <a:xfrm>
            <a:off x="10275984" y="1924469"/>
            <a:ext cx="1295178" cy="162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28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C66E84-2B42-463F-8329-75BA0D521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AD4B2C-DA28-9544-AF03-5EBDA82D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83359"/>
            <a:ext cx="4823227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La </a:t>
            </a:r>
            <a:r>
              <a:rPr lang="en-US" sz="5400" dirty="0" err="1"/>
              <a:t>Redondance</a:t>
            </a:r>
            <a:endParaRPr lang="en-US" sz="5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36819B0-9728-2F48-8DD4-53B8877FC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" t="11401" r="3" b="1478"/>
          <a:stretch/>
        </p:blipFill>
        <p:spPr>
          <a:xfrm>
            <a:off x="6618770" y="385717"/>
            <a:ext cx="4382523" cy="55371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E1CB82D-42A0-A342-946D-340414B1B536}"/>
              </a:ext>
            </a:extLst>
          </p:cNvPr>
          <p:cNvSpPr txBox="1"/>
          <p:nvPr/>
        </p:nvSpPr>
        <p:spPr>
          <a:xfrm>
            <a:off x="1228345" y="2188564"/>
            <a:ext cx="3960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Rajouter de l’information pour chaque élément en le caractérisant parfaitement</a:t>
            </a:r>
          </a:p>
        </p:txBody>
      </p:sp>
    </p:spTree>
    <p:extLst>
      <p:ext uri="{BB962C8B-B14F-4D97-AF65-F5344CB8AC3E}">
        <p14:creationId xmlns:p14="http://schemas.microsoft.com/office/powerpoint/2010/main" val="343293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C66E84-2B42-463F-8329-75BA0D521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2C198A-AAD5-B349-A5AE-BBE05A95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853" y="679732"/>
            <a:ext cx="5074956" cy="14758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dirty="0" err="1"/>
              <a:t>Approche</a:t>
            </a:r>
            <a:r>
              <a:rPr lang="en-US" sz="4600" dirty="0"/>
              <a:t> naïve 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812C038-9DBF-1C4F-89EF-B16EEFB5E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91" t="10375" r="3530" b="-2"/>
          <a:stretch/>
        </p:blipFill>
        <p:spPr>
          <a:xfrm>
            <a:off x="5881665" y="1223875"/>
            <a:ext cx="5684603" cy="453434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4BF026-B98A-FA45-9D43-FD2FF7E8B050}"/>
              </a:ext>
            </a:extLst>
          </p:cNvPr>
          <p:cNvSpPr txBox="1"/>
          <p:nvPr/>
        </p:nvSpPr>
        <p:spPr>
          <a:xfrm>
            <a:off x="1039505" y="2705968"/>
            <a:ext cx="360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l’on envoie 3 fois un message et que l’on suppose une unique erreur, alors deux des trois messages envoyés correspondent au bon</a:t>
            </a:r>
          </a:p>
        </p:txBody>
      </p:sp>
    </p:spTree>
    <p:extLst>
      <p:ext uri="{BB962C8B-B14F-4D97-AF65-F5344CB8AC3E}">
        <p14:creationId xmlns:p14="http://schemas.microsoft.com/office/powerpoint/2010/main" val="320388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C66E84-2B42-463F-8329-75BA0D521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BB5EF-3CD4-1645-8454-53E3311F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666" y="383359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Code de Hamming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6E13066-7BF4-274C-ACC8-356C5B0BE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10" r="1" b="2"/>
          <a:stretch/>
        </p:blipFill>
        <p:spPr>
          <a:xfrm>
            <a:off x="5922492" y="754388"/>
            <a:ext cx="5536001" cy="510075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185A5A6-3660-E44A-813F-97F87C3B9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03" y="2782202"/>
            <a:ext cx="45593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EF3526EE-7862-FC4D-A213-42A7A18A9E69}"/>
                  </a:ext>
                </a:extLst>
              </p:cNvPr>
              <p:cNvSpPr txBox="1"/>
              <p:nvPr/>
            </p:nvSpPr>
            <p:spPr>
              <a:xfrm>
                <a:off x="968203" y="5066675"/>
                <a:ext cx="39935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5+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EF3526EE-7862-FC4D-A213-42A7A18A9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03" y="5066675"/>
                <a:ext cx="3993541" cy="369332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66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BDABF-7011-A94A-A777-657E5DC3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et décodage de Hamming</a:t>
            </a:r>
          </a:p>
        </p:txBody>
      </p:sp>
      <p:pic>
        <p:nvPicPr>
          <p:cNvPr id="5" name="Espace réservé du contenu 4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88A2FAD2-D119-1C4B-A0EA-C088B4E77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408020"/>
            <a:ext cx="4718402" cy="1585383"/>
          </a:xfrm>
        </p:spPr>
      </p:pic>
      <p:pic>
        <p:nvPicPr>
          <p:cNvPr id="7" name="Image 6" descr="Une image contenant texte, équipement électronique&#10;&#10;Description générée automatiquement">
            <a:extLst>
              <a:ext uri="{FF2B5EF4-FFF2-40B4-BE49-F238E27FC236}">
                <a16:creationId xmlns:a16="http://schemas.microsoft.com/office/drawing/2014/main" id="{EC755126-F496-004E-A6E1-C306DB768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598" y="1773670"/>
            <a:ext cx="3132667" cy="33106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1153931-D28F-8F49-8CB0-20B6BA917EA5}"/>
              </a:ext>
            </a:extLst>
          </p:cNvPr>
          <p:cNvSpPr txBox="1"/>
          <p:nvPr/>
        </p:nvSpPr>
        <p:spPr>
          <a:xfrm>
            <a:off x="2050213" y="5103568"/>
            <a:ext cx="254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Matrice génératrice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B63DDB9-8F3A-1E46-A9C8-1B094712911D}"/>
              </a:ext>
            </a:extLst>
          </p:cNvPr>
          <p:cNvSpPr txBox="1"/>
          <p:nvPr/>
        </p:nvSpPr>
        <p:spPr>
          <a:xfrm>
            <a:off x="7681737" y="4229389"/>
            <a:ext cx="313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Matrice de contrôle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7D3F3C0-0039-4344-B02B-5EB9334E76CB}"/>
              </a:ext>
            </a:extLst>
          </p:cNvPr>
          <p:cNvSpPr txBox="1"/>
          <p:nvPr/>
        </p:nvSpPr>
        <p:spPr>
          <a:xfrm>
            <a:off x="7887186" y="5573372"/>
            <a:ext cx="2323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Deux Cas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Si H.X = 0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Si H.X ≠ 0</a:t>
            </a:r>
          </a:p>
        </p:txBody>
      </p:sp>
    </p:spTree>
    <p:extLst>
      <p:ext uri="{BB962C8B-B14F-4D97-AF65-F5344CB8AC3E}">
        <p14:creationId xmlns:p14="http://schemas.microsoft.com/office/powerpoint/2010/main" val="9206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2B283-3EDE-754F-953A-5EC08BA6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 Reed-Solomon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0BBD3BD-5045-DC40-86D7-205141878461}"/>
                  </a:ext>
                </a:extLst>
              </p:cNvPr>
              <p:cNvSpPr txBox="1"/>
              <p:nvPr/>
            </p:nvSpPr>
            <p:spPr>
              <a:xfrm>
                <a:off x="3120390" y="1952587"/>
                <a:ext cx="5257799" cy="7335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0BBD3BD-5045-DC40-86D7-20514187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390" y="1952587"/>
                <a:ext cx="5257799" cy="733599"/>
              </a:xfrm>
              <a:prstGeom prst="rect">
                <a:avLst/>
              </a:prstGeom>
              <a:blipFill>
                <a:blip r:embed="rId2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B6A989EA-FC3F-D747-BEDD-A213382A98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84"/>
          <a:stretch/>
        </p:blipFill>
        <p:spPr>
          <a:xfrm>
            <a:off x="669290" y="4864100"/>
            <a:ext cx="2451100" cy="39611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28440E5-EDA2-1344-9158-CA824FC492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7423"/>
          <a:stretch/>
        </p:blipFill>
        <p:spPr>
          <a:xfrm>
            <a:off x="7263880" y="4841117"/>
            <a:ext cx="4279900" cy="352722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59691E8-837D-1E4E-8B1F-311E0CF871AA}"/>
              </a:ext>
            </a:extLst>
          </p:cNvPr>
          <p:cNvCxnSpPr>
            <a:cxnSpLocks/>
          </p:cNvCxnSpPr>
          <p:nvPr/>
        </p:nvCxnSpPr>
        <p:spPr>
          <a:xfrm flipV="1">
            <a:off x="2788170" y="2686186"/>
            <a:ext cx="1798820" cy="2177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90D5CD8-044A-9746-916F-643B011C7FE7}"/>
              </a:ext>
            </a:extLst>
          </p:cNvPr>
          <p:cNvCxnSpPr/>
          <p:nvPr/>
        </p:nvCxnSpPr>
        <p:spPr>
          <a:xfrm>
            <a:off x="6880485" y="2686186"/>
            <a:ext cx="1274164" cy="20507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812E5F21-E0F8-F149-B127-3E6B60BC84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168"/>
          <a:stretch/>
        </p:blipFill>
        <p:spPr>
          <a:xfrm>
            <a:off x="4351993" y="3681684"/>
            <a:ext cx="2123784" cy="2640975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4F3FFCC-0FBB-1D4D-95BE-56EFBE213191}"/>
              </a:ext>
            </a:extLst>
          </p:cNvPr>
          <p:cNvCxnSpPr>
            <a:endCxn id="14" idx="0"/>
          </p:cNvCxnSpPr>
          <p:nvPr/>
        </p:nvCxnSpPr>
        <p:spPr>
          <a:xfrm>
            <a:off x="5413885" y="2686186"/>
            <a:ext cx="0" cy="9954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63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846C9-6818-B747-89BE-45178113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Décodage de Reed-Solomon 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1C44856-B0AE-5C46-85FF-4105CD431B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262266"/>
              </p:ext>
            </p:extLst>
          </p:nvPr>
        </p:nvGraphicFramePr>
        <p:xfrm>
          <a:off x="1817973" y="1484027"/>
          <a:ext cx="8556053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E0630058-23C6-AB40-A7BF-0C78BF020E9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-1" b="7423"/>
          <a:stretch/>
        </p:blipFill>
        <p:spPr>
          <a:xfrm>
            <a:off x="285246" y="4045249"/>
            <a:ext cx="3065453" cy="25263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C972CE5-27E4-A64F-A14B-C3693B1B81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81054" y="3974716"/>
            <a:ext cx="2425700" cy="3937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B7A9483-47CB-244A-BF41-E1D4EA371FE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996"/>
          <a:stretch/>
        </p:blipFill>
        <p:spPr>
          <a:xfrm>
            <a:off x="1973002" y="4767121"/>
            <a:ext cx="2755394" cy="1962394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BE8C94F-F39B-EB46-9566-0070D8F1F6A8}"/>
              </a:ext>
            </a:extLst>
          </p:cNvPr>
          <p:cNvCxnSpPr/>
          <p:nvPr/>
        </p:nvCxnSpPr>
        <p:spPr>
          <a:xfrm flipV="1">
            <a:off x="1648691" y="3089564"/>
            <a:ext cx="581891" cy="88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C8988BD-16DC-5C4D-9473-F844B1F037CC}"/>
              </a:ext>
            </a:extLst>
          </p:cNvPr>
          <p:cNvCxnSpPr>
            <a:cxnSpLocks/>
          </p:cNvCxnSpPr>
          <p:nvPr/>
        </p:nvCxnSpPr>
        <p:spPr>
          <a:xfrm flipV="1">
            <a:off x="3631617" y="3144983"/>
            <a:ext cx="704856" cy="16221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1F57DDC-BAA3-CC43-9827-75DE4514AD86}"/>
              </a:ext>
            </a:extLst>
          </p:cNvPr>
          <p:cNvCxnSpPr>
            <a:cxnSpLocks/>
          </p:cNvCxnSpPr>
          <p:nvPr/>
        </p:nvCxnSpPr>
        <p:spPr>
          <a:xfrm flipH="1" flipV="1">
            <a:off x="6226104" y="3161585"/>
            <a:ext cx="130628" cy="2413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5F9A2BA-C790-D14F-AF33-3EBB8BB0B2CD}"/>
              </a:ext>
            </a:extLst>
          </p:cNvPr>
          <p:cNvCxnSpPr>
            <a:cxnSpLocks/>
          </p:cNvCxnSpPr>
          <p:nvPr/>
        </p:nvCxnSpPr>
        <p:spPr>
          <a:xfrm flipH="1" flipV="1">
            <a:off x="8080019" y="3088647"/>
            <a:ext cx="1324373" cy="19617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20AB314-A016-ED4E-8507-CEDC4F6D20D6}"/>
              </a:ext>
            </a:extLst>
          </p:cNvPr>
          <p:cNvCxnSpPr>
            <a:cxnSpLocks/>
          </p:cNvCxnSpPr>
          <p:nvPr/>
        </p:nvCxnSpPr>
        <p:spPr>
          <a:xfrm flipH="1" flipV="1">
            <a:off x="9912072" y="3043967"/>
            <a:ext cx="631236" cy="752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BCBCCA27-EBCF-0947-B619-5E7247EC01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46458" y="5748318"/>
            <a:ext cx="2420549" cy="16137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BB5CA92B-CD44-954C-B56F-587F565E27D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846" r="30211" b="7061"/>
          <a:stretch/>
        </p:blipFill>
        <p:spPr>
          <a:xfrm>
            <a:off x="8532380" y="5149935"/>
            <a:ext cx="2095249" cy="16137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56996E4-A6FA-1341-AC12-6BE702AA309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72806" r="4133"/>
          <a:stretch/>
        </p:blipFill>
        <p:spPr>
          <a:xfrm>
            <a:off x="9114688" y="5401031"/>
            <a:ext cx="732731" cy="17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C8652-2F1D-754F-B835-B54FCD67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Efficacités comparées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9BD846F-B507-1940-BE02-BBD27A1102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50727"/>
              </p:ext>
            </p:extLst>
          </p:nvPr>
        </p:nvGraphicFramePr>
        <p:xfrm>
          <a:off x="384748" y="2650084"/>
          <a:ext cx="11422504" cy="2203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5031">
                  <a:extLst>
                    <a:ext uri="{9D8B030D-6E8A-4147-A177-3AD203B41FA5}">
                      <a16:colId xmlns:a16="http://schemas.microsoft.com/office/drawing/2014/main" val="4061507602"/>
                    </a:ext>
                  </a:extLst>
                </a:gridCol>
                <a:gridCol w="2792491">
                  <a:extLst>
                    <a:ext uri="{9D8B030D-6E8A-4147-A177-3AD203B41FA5}">
                      <a16:colId xmlns:a16="http://schemas.microsoft.com/office/drawing/2014/main" val="3534069408"/>
                    </a:ext>
                  </a:extLst>
                </a:gridCol>
                <a:gridCol w="2792491">
                  <a:extLst>
                    <a:ext uri="{9D8B030D-6E8A-4147-A177-3AD203B41FA5}">
                      <a16:colId xmlns:a16="http://schemas.microsoft.com/office/drawing/2014/main" val="3048231021"/>
                    </a:ext>
                  </a:extLst>
                </a:gridCol>
                <a:gridCol w="2792491">
                  <a:extLst>
                    <a:ext uri="{9D8B030D-6E8A-4147-A177-3AD203B41FA5}">
                      <a16:colId xmlns:a16="http://schemas.microsoft.com/office/drawing/2014/main" val="1856156775"/>
                    </a:ext>
                  </a:extLst>
                </a:gridCol>
              </a:tblGrid>
              <a:tr h="321184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Code naïf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Hamming (7,4)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Reed-Solomon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26363"/>
                  </a:ext>
                </a:extLst>
              </a:tr>
              <a:tr h="557735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Nombre d’erreur autorisées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Paramètre fixé à 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494785"/>
                  </a:ext>
                </a:extLst>
              </a:tr>
              <a:tr h="796765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Redondance d’information dans le message envoyé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  <a:p>
                      <a:pPr algn="ctr"/>
                      <a:r>
                        <a:rPr lang="fr-FR" dirty="0"/>
                        <a:t>3n éléments envoyés pour n utiles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7/4</a:t>
                      </a:r>
                    </a:p>
                    <a:p>
                      <a:pPr algn="ctr"/>
                      <a:r>
                        <a:rPr lang="fr-FR" dirty="0"/>
                        <a:t>7 bits envoyés pour 4 utiles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15/9</a:t>
                      </a:r>
                    </a:p>
                    <a:p>
                      <a:pPr algn="ctr"/>
                      <a:r>
                        <a:rPr lang="fr-FR" dirty="0"/>
                        <a:t>15 éléments envoyés pour 9 utiles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671794"/>
                  </a:ext>
                </a:extLst>
              </a:tr>
              <a:tr h="321184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Nature des éléments envoyés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entiers sans restrictions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Bit (0 ou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Entier inferieur à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654589"/>
                  </a:ext>
                </a:extLst>
              </a:tr>
            </a:tbl>
          </a:graphicData>
        </a:graphic>
      </p:graphicFrame>
      <p:sp>
        <p:nvSpPr>
          <p:cNvPr id="3" name="Cadre 2">
            <a:extLst>
              <a:ext uri="{FF2B5EF4-FFF2-40B4-BE49-F238E27FC236}">
                <a16:creationId xmlns:a16="http://schemas.microsoft.com/office/drawing/2014/main" id="{DAD78D11-F0FD-AC48-98BF-D4551869ED6B}"/>
              </a:ext>
            </a:extLst>
          </p:cNvPr>
          <p:cNvSpPr/>
          <p:nvPr/>
        </p:nvSpPr>
        <p:spPr>
          <a:xfrm>
            <a:off x="8977744" y="2553194"/>
            <a:ext cx="2829507" cy="2386941"/>
          </a:xfrm>
          <a:prstGeom prst="frame">
            <a:avLst>
              <a:gd name="adj1" fmla="val 286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3297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235</Words>
  <Application>Microsoft Macintosh PowerPoint</Application>
  <PresentationFormat>Grand écran</PresentationFormat>
  <Paragraphs>52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Thème Office</vt:lpstr>
      <vt:lpstr>QR-code et codes correcteur d’erreur</vt:lpstr>
      <vt:lpstr>Cadre général</vt:lpstr>
      <vt:lpstr>La Redondance</vt:lpstr>
      <vt:lpstr>Approche naïve :</vt:lpstr>
      <vt:lpstr>Code de Hamming </vt:lpstr>
      <vt:lpstr>Codage et décodage de Hamming</vt:lpstr>
      <vt:lpstr>Codage de Reed-Solomon </vt:lpstr>
      <vt:lpstr>Décodage de Reed-Solomon </vt:lpstr>
      <vt:lpstr>Efficacités comparées</vt:lpstr>
      <vt:lpstr>Applications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QR-code et codes correcteur d’erreur</dc:title>
  <dc:creator>Astrid GOOSSENS</dc:creator>
  <cp:lastModifiedBy>Astrid GOOSSENS</cp:lastModifiedBy>
  <cp:revision>16</cp:revision>
  <dcterms:created xsi:type="dcterms:W3CDTF">2021-01-08T13:56:20Z</dcterms:created>
  <dcterms:modified xsi:type="dcterms:W3CDTF">2021-01-15T15:57:44Z</dcterms:modified>
</cp:coreProperties>
</file>