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F6D22D-1978-4B6B-A450-D59BC344702E}">
  <a:tblStyle styleId="{57F6D22D-1978-4B6B-A450-D59BC344702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e55497f5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e55497f5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a:buChar char="●"/>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f5b2042d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f5b2042d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a:buChar char="●"/>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f5b2042d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f5b2042d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a:buChar char="●"/>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f5b2042d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f5b2042d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e55497f5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e55497f5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e55497f52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e55497f52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4039bfba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4039bfba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4039bfba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4039bfba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a:buChar char="●"/>
            </a:pPr>
            <a:r>
              <a:rPr lang="en-GB"/>
              <a:t>Where should the actual team finding process go?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fcc9e5f7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fcc9e5f7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a:buChar char="●"/>
            </a:pPr>
            <a:r>
              <a:rPr lang="en-GB"/>
              <a:t>Where should the actual team finding process go?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e55497f52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e55497f52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a:buChar char="●"/>
            </a:pPr>
            <a:r>
              <a:rPr lang="en-GB"/>
              <a:t>Where should the actual team finding process go?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e55497f52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e55497f52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7ab58bff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7ab58bff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a:buChar char="●"/>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6" name="Shape 56"/>
        <p:cNvGrpSpPr/>
        <p:nvPr/>
      </p:nvGrpSpPr>
      <p:grpSpPr>
        <a:xfrm>
          <a:off x="0" y="0"/>
          <a:ext cx="0" cy="0"/>
          <a:chOff x="0" y="0"/>
          <a:chExt cx="0" cy="0"/>
        </a:xfrm>
      </p:grpSpPr>
      <p:grpSp>
        <p:nvGrpSpPr>
          <p:cNvPr id="57" name="Google Shape;57;p11"/>
          <p:cNvGrpSpPr/>
          <p:nvPr/>
        </p:nvGrpSpPr>
        <p:grpSpPr>
          <a:xfrm>
            <a:off x="6098378" y="5"/>
            <a:ext cx="3045625" cy="2030570"/>
            <a:chOff x="6098378" y="5"/>
            <a:chExt cx="3045625" cy="2030570"/>
          </a:xfrm>
        </p:grpSpPr>
        <p:sp>
          <p:nvSpPr>
            <p:cNvPr id="58" name="Google Shape;58;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64" name="Google Shape;64;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65" name="Google Shape;65;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9FC5E8"/>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1" name="Google Shape;21;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p:nvPr/>
        </p:nvSpPr>
        <p:spPr>
          <a:xfrm>
            <a:off x="0" y="4891594"/>
            <a:ext cx="9144000" cy="252000"/>
          </a:xfrm>
          <a:prstGeom prst="rect">
            <a:avLst/>
          </a:pr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 name="Google Shape;27;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 name="Google Shape;35;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7" name="Shape 37"/>
        <p:cNvGrpSpPr/>
        <p:nvPr/>
      </p:nvGrpSpPr>
      <p:grpSpPr>
        <a:xfrm>
          <a:off x="0" y="0"/>
          <a:ext cx="0" cy="0"/>
          <a:chOff x="0" y="0"/>
          <a:chExt cx="0" cy="0"/>
        </a:xfrm>
      </p:grpSpPr>
      <p:grpSp>
        <p:nvGrpSpPr>
          <p:cNvPr id="38" name="Google Shape;38;p8"/>
          <p:cNvGrpSpPr/>
          <p:nvPr/>
        </p:nvGrpSpPr>
        <p:grpSpPr>
          <a:xfrm>
            <a:off x="6098378" y="5"/>
            <a:ext cx="3045625" cy="2030570"/>
            <a:chOff x="6098378" y="5"/>
            <a:chExt cx="3045625" cy="2030570"/>
          </a:xfrm>
        </p:grpSpPr>
        <p:sp>
          <p:nvSpPr>
            <p:cNvPr id="39" name="Google Shape;39;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5" name="Google Shape;45;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 name="Google Shape;50;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2" name="Google Shape;52;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docs.google.com/presentation/d/1QUGkvYDqDm0nynxO-1TM3DGmsyzZLKnao-3ID_ARi4M/edit?usp=sharing" TargetMode="External"/><Relationship Id="rId4" Type="http://schemas.openxmlformats.org/officeDocument/2006/relationships/hyperlink" Target="https://docs.google.com/presentation/d/1jL7CHdheH98y7gaUmsBF8nu8PgTfg7-e9vXNEzbIPbE/edit?usp=sharing" TargetMode="External"/><Relationship Id="rId9" Type="http://schemas.openxmlformats.org/officeDocument/2006/relationships/image" Target="../media/image3.png"/><Relationship Id="rId5" Type="http://schemas.openxmlformats.org/officeDocument/2006/relationships/hyperlink" Target="https://docs.google.com/presentation/d/1l0cdM_6tacrpiHgCyU6g039THDrSuuEB2fypcgnUShI/edit?usp=sharing" TargetMode="External"/><Relationship Id="rId6" Type="http://schemas.openxmlformats.org/officeDocument/2006/relationships/hyperlink" Target="https://www.youtube.com/watch?v=wRLIGW1HJZg&amp;t=215s" TargetMode="External"/><Relationship Id="rId7" Type="http://schemas.openxmlformats.org/officeDocument/2006/relationships/image" Target="../media/image2.png"/><Relationship Id="rId8" Type="http://schemas.openxmlformats.org/officeDocument/2006/relationships/image" Target="../media/image4.png"/></Relationships>
</file>

<file path=ppt/slides/_rels/slide10.xml.rels><?xml version="1.0" encoding="UTF-8" standalone="yes"?><Relationships xmlns="http://schemas.openxmlformats.org/package/2006/relationships"><Relationship Id="rId10"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ducation.github.com/pack" TargetMode="External"/><Relationship Id="rId4" Type="http://schemas.openxmlformats.org/officeDocument/2006/relationships/hyperlink" Target="https://pitcherific.com/" TargetMode="External"/><Relationship Id="rId9" Type="http://schemas.openxmlformats.org/officeDocument/2006/relationships/hyperlink" Target="http://zoom.us/" TargetMode="External"/><Relationship Id="rId5" Type="http://schemas.openxmlformats.org/officeDocument/2006/relationships/hyperlink" Target="http://www.apple.com/ios/keynote/" TargetMode="External"/><Relationship Id="rId6" Type="http://schemas.openxmlformats.org/officeDocument/2006/relationships/hyperlink" Target="http://www.apple.com/ios/keynote/" TargetMode="External"/><Relationship Id="rId7" Type="http://schemas.openxmlformats.org/officeDocument/2006/relationships/hyperlink" Target="http://www.sliderocket.com/" TargetMode="External"/><Relationship Id="rId8" Type="http://schemas.openxmlformats.org/officeDocument/2006/relationships/hyperlink" Target="http://prezi.com/" TargetMode="External"/></Relationships>
</file>

<file path=ppt/slides/_rels/slide11.xml.rels><?xml version="1.0" encoding="UTF-8" standalone="yes"?><Relationships xmlns="http://schemas.openxmlformats.org/package/2006/relationships"><Relationship Id="rId20" Type="http://schemas.openxmlformats.org/officeDocument/2006/relationships/hyperlink" Target="https://appsheet.com/" TargetMode="External"/><Relationship Id="rId11" Type="http://schemas.openxmlformats.org/officeDocument/2006/relationships/hyperlink" Target="https://firebase.google.com/" TargetMode="External"/><Relationship Id="rId10" Type="http://schemas.openxmlformats.org/officeDocument/2006/relationships/hyperlink" Target="https://www.glideapps.com/" TargetMode="External"/><Relationship Id="rId21" Type="http://schemas.openxmlformats.org/officeDocument/2006/relationships/image" Target="../media/image2.png"/><Relationship Id="rId13" Type="http://schemas.openxmlformats.org/officeDocument/2006/relationships/hyperlink" Target="https://backendless.com/" TargetMode="External"/><Relationship Id="rId12" Type="http://schemas.openxmlformats.org/officeDocument/2006/relationships/hyperlink" Target="https://firebase.google.com/" TargetMode="External"/><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miro.com/" TargetMode="External"/><Relationship Id="rId4" Type="http://schemas.openxmlformats.org/officeDocument/2006/relationships/hyperlink" Target="https://miro.com/" TargetMode="External"/><Relationship Id="rId9" Type="http://schemas.openxmlformats.org/officeDocument/2006/relationships/hyperlink" Target="https://www.glideapps.com/" TargetMode="External"/><Relationship Id="rId15" Type="http://schemas.openxmlformats.org/officeDocument/2006/relationships/hyperlink" Target="https://www.invisionapp.com/studio" TargetMode="External"/><Relationship Id="rId14" Type="http://schemas.openxmlformats.org/officeDocument/2006/relationships/hyperlink" Target="https://backendless.com/" TargetMode="External"/><Relationship Id="rId17" Type="http://schemas.openxmlformats.org/officeDocument/2006/relationships/hyperlink" Target="https://workstreams.ai/" TargetMode="External"/><Relationship Id="rId16" Type="http://schemas.openxmlformats.org/officeDocument/2006/relationships/hyperlink" Target="https://www.invisionapp.com/studio" TargetMode="External"/><Relationship Id="rId5" Type="http://schemas.openxmlformats.org/officeDocument/2006/relationships/hyperlink" Target="https://airtable.com/" TargetMode="External"/><Relationship Id="rId19" Type="http://schemas.openxmlformats.org/officeDocument/2006/relationships/hyperlink" Target="https://appsheet.com/" TargetMode="External"/><Relationship Id="rId6" Type="http://schemas.openxmlformats.org/officeDocument/2006/relationships/hyperlink" Target="https://airtable.com/" TargetMode="External"/><Relationship Id="rId18" Type="http://schemas.openxmlformats.org/officeDocument/2006/relationships/hyperlink" Target="https://workstreams.ai/" TargetMode="External"/><Relationship Id="rId7" Type="http://schemas.openxmlformats.org/officeDocument/2006/relationships/hyperlink" Target="https://bubble.io/" TargetMode="External"/><Relationship Id="rId8" Type="http://schemas.openxmlformats.org/officeDocument/2006/relationships/hyperlink" Target="https://bubble.io/" TargetMode="External"/></Relationships>
</file>

<file path=ppt/slides/_rels/slide12.xml.rels><?xml version="1.0" encoding="UTF-8" standalone="yes"?><Relationships xmlns="http://schemas.openxmlformats.org/package/2006/relationships"><Relationship Id="rId20" Type="http://schemas.openxmlformats.org/officeDocument/2006/relationships/hyperlink" Target="https://console.prisme.ai/en" TargetMode="External"/><Relationship Id="rId11" Type="http://schemas.openxmlformats.org/officeDocument/2006/relationships/hyperlink" Target="https://stackedit.io/app" TargetMode="External"/><Relationship Id="rId22" Type="http://schemas.openxmlformats.org/officeDocument/2006/relationships/hyperlink" Target="https://walls.io/" TargetMode="External"/><Relationship Id="rId10" Type="http://schemas.openxmlformats.org/officeDocument/2006/relationships/hyperlink" Target="https://www.typeform.com/" TargetMode="External"/><Relationship Id="rId21" Type="http://schemas.openxmlformats.org/officeDocument/2006/relationships/hyperlink" Target="https://walls.io/" TargetMode="External"/><Relationship Id="rId13" Type="http://schemas.openxmlformats.org/officeDocument/2006/relationships/hyperlink" Target="https://settlemint.com/" TargetMode="External"/><Relationship Id="rId12" Type="http://schemas.openxmlformats.org/officeDocument/2006/relationships/hyperlink" Target="https://stackedit.io/app" TargetMode="External"/><Relationship Id="rId23"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ebflow.com/" TargetMode="External"/><Relationship Id="rId4" Type="http://schemas.openxmlformats.org/officeDocument/2006/relationships/hyperlink" Target="https://webflow.com/" TargetMode="External"/><Relationship Id="rId9" Type="http://schemas.openxmlformats.org/officeDocument/2006/relationships/hyperlink" Target="https://www.typeform.com/" TargetMode="External"/><Relationship Id="rId15" Type="http://schemas.openxmlformats.org/officeDocument/2006/relationships/hyperlink" Target="https://developer.here.com/" TargetMode="External"/><Relationship Id="rId14" Type="http://schemas.openxmlformats.org/officeDocument/2006/relationships/hyperlink" Target="https://settlemint.com/" TargetMode="External"/><Relationship Id="rId17" Type="http://schemas.openxmlformats.org/officeDocument/2006/relationships/hyperlink" Target="https://www.stryke.io/" TargetMode="External"/><Relationship Id="rId16" Type="http://schemas.openxmlformats.org/officeDocument/2006/relationships/hyperlink" Target="https://developer.here.com/" TargetMode="External"/><Relationship Id="rId5" Type="http://schemas.openxmlformats.org/officeDocument/2006/relationships/hyperlink" Target="https://www.splunk.com/" TargetMode="External"/><Relationship Id="rId19" Type="http://schemas.openxmlformats.org/officeDocument/2006/relationships/hyperlink" Target="https://console.prisme.ai/en" TargetMode="External"/><Relationship Id="rId6" Type="http://schemas.openxmlformats.org/officeDocument/2006/relationships/hyperlink" Target="https://www.splunk.com/" TargetMode="External"/><Relationship Id="rId18" Type="http://schemas.openxmlformats.org/officeDocument/2006/relationships/hyperlink" Target="https://www.stryke.io/" TargetMode="External"/><Relationship Id="rId7" Type="http://schemas.openxmlformats.org/officeDocument/2006/relationships/hyperlink" Target="https://rapyd.ai/" TargetMode="External"/><Relationship Id="rId8" Type="http://schemas.openxmlformats.org/officeDocument/2006/relationships/hyperlink" Target="https://rapyd.ai/"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cs.google.com/presentation/d/1by21Mh4YueRPyNdTgt17tqM5DXdD4LiICG4SGMJUcy4/edit?usp=sharing" TargetMode="External"/><Relationship Id="rId4" Type="http://schemas.openxmlformats.org/officeDocument/2006/relationships/hyperlink" Target="http://www.hackmakers.com" TargetMode="External"/><Relationship Id="rId5" Type="http://schemas.openxmlformats.org/officeDocument/2006/relationships/hyperlink" Target="https://docs.google.com/presentation/d/1jL7CHdheH98y7gaUmsBF8nu8PgTfg7-e9vXNEzbIPbE/edit?usp=sharing" TargetMode="External"/><Relationship Id="rId6" Type="http://schemas.openxmlformats.org/officeDocument/2006/relationships/hyperlink" Target="https://docs.google.com/presentation/d/1l0cdM_6tacrpiHgCyU6g039THDrSuuEB2fypcgnUShI/edit?usp=sharing" TargetMode="External"/><Relationship Id="rId7"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slide" Target="/ppt/slides/slide4.xml"/><Relationship Id="rId10" Type="http://schemas.openxmlformats.org/officeDocument/2006/relationships/slide" Target="/ppt/slides/slide13.xml"/><Relationship Id="rId9" Type="http://schemas.openxmlformats.org/officeDocument/2006/relationships/slide" Target="/ppt/slides/slide11.xml"/><Relationship Id="rId5" Type="http://schemas.openxmlformats.org/officeDocument/2006/relationships/slide" Target="/ppt/slides/slide5.xml"/><Relationship Id="rId6" Type="http://schemas.openxmlformats.org/officeDocument/2006/relationships/slide" Target="/ppt/slides/slide7.xml"/><Relationship Id="rId7" Type="http://schemas.openxmlformats.org/officeDocument/2006/relationships/slide" Target="/ppt/slides/slide9.xml"/><Relationship Id="rId8" Type="http://schemas.openxmlformats.org/officeDocument/2006/relationships/slide" Target="/ppt/slid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upport.discord.com/hc/en-us/articles/360045138571-Beginner-s-Guide-to-Discord" TargetMode="External"/><Relationship Id="rId4" Type="http://schemas.openxmlformats.org/officeDocument/2006/relationships/hyperlink" Target="https://hackmakers.com/" TargetMode="External"/><Relationship Id="rId5" Type="http://schemas.openxmlformats.org/officeDocument/2006/relationships/image" Target="../media/image2.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1" Type="http://schemas.openxmlformats.org/officeDocument/2006/relationships/hyperlink" Target="https://medium.com/@dustin/stock-photos-that-dont-suck-62ae4bcbe01b" TargetMode="External"/><Relationship Id="rId10" Type="http://schemas.openxmlformats.org/officeDocument/2006/relationships/hyperlink" Target="http://uxarchive.com/" TargetMode="External"/><Relationship Id="rId13" Type="http://schemas.openxmlformats.org/officeDocument/2006/relationships/hyperlink" Target="https://thenounproject.com/" TargetMode="External"/><Relationship Id="rId12" Type="http://schemas.openxmlformats.org/officeDocument/2006/relationships/hyperlink" Target="https://medium.com/@dustin/stock-photos-that-dont-suck-62ae4bcbe01b" TargetMode="External"/><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code.hackmit.org/" TargetMode="External"/><Relationship Id="rId4" Type="http://schemas.openxmlformats.org/officeDocument/2006/relationships/hyperlink" Target="https://drive.google.com/" TargetMode="External"/><Relationship Id="rId9" Type="http://schemas.openxmlformats.org/officeDocument/2006/relationships/hyperlink" Target="http://zurb.com/patterntap" TargetMode="External"/><Relationship Id="rId15" Type="http://schemas.openxmlformats.org/officeDocument/2006/relationships/hyperlink" Target="https://moqups.com/" TargetMode="External"/><Relationship Id="rId14" Type="http://schemas.openxmlformats.org/officeDocument/2006/relationships/hyperlink" Target="http://www.gimp.org/" TargetMode="External"/><Relationship Id="rId5" Type="http://schemas.openxmlformats.org/officeDocument/2006/relationships/hyperlink" Target="https://trello.com/" TargetMode="External"/><Relationship Id="rId6" Type="http://schemas.openxmlformats.org/officeDocument/2006/relationships/hyperlink" Target="https://plan.io/sem/en/scrum-dashboard/" TargetMode="External"/><Relationship Id="rId7" Type="http://schemas.openxmlformats.org/officeDocument/2006/relationships/image" Target="../media/image2.png"/><Relationship Id="rId8" Type="http://schemas.openxmlformats.org/officeDocument/2006/relationships/hyperlink" Target="https://www.oracle.com/cloud/iaas/training/level-50.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nvSpPr>
        <p:spPr>
          <a:xfrm>
            <a:off x="-21249" y="2207530"/>
            <a:ext cx="92106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4300">
                <a:latin typeface="Roboto"/>
                <a:ea typeface="Roboto"/>
                <a:cs typeface="Roboto"/>
                <a:sym typeface="Roboto"/>
              </a:rPr>
              <a:t>Discord Guide &amp; Software Tools</a:t>
            </a:r>
            <a:endParaRPr b="1" sz="4300">
              <a:latin typeface="Roboto"/>
              <a:ea typeface="Roboto"/>
              <a:cs typeface="Roboto"/>
              <a:sym typeface="Roboto"/>
            </a:endParaRPr>
          </a:p>
        </p:txBody>
      </p:sp>
      <p:sp>
        <p:nvSpPr>
          <p:cNvPr id="73" name="Google Shape;73;p13"/>
          <p:cNvSpPr txBox="1"/>
          <p:nvPr/>
        </p:nvSpPr>
        <p:spPr>
          <a:xfrm>
            <a:off x="1069500" y="3872950"/>
            <a:ext cx="7005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GB" sz="1200">
                <a:latin typeface="Roboto"/>
                <a:ea typeface="Roboto"/>
                <a:cs typeface="Roboto"/>
                <a:sym typeface="Roboto"/>
              </a:rPr>
              <a:t>If you’re competing - check out the </a:t>
            </a:r>
            <a:r>
              <a:rPr b="1" i="1" lang="en-GB" sz="1200" u="sng">
                <a:solidFill>
                  <a:schemeClr val="accent5"/>
                </a:solidFill>
                <a:latin typeface="Roboto"/>
                <a:ea typeface="Roboto"/>
                <a:cs typeface="Roboto"/>
                <a:sym typeface="Roboto"/>
                <a:hlinkClick r:id="rId3">
                  <a:extLst>
                    <a:ext uri="{A12FA001-AC4F-418D-AE19-62706E023703}">
                      <ahyp:hlinkClr val="tx"/>
                    </a:ext>
                  </a:extLst>
                </a:hlinkClick>
              </a:rPr>
              <a:t>participant guide</a:t>
            </a:r>
            <a:r>
              <a:rPr b="1" i="1" lang="en-GB" sz="1200">
                <a:latin typeface="Roboto"/>
                <a:ea typeface="Roboto"/>
                <a:cs typeface="Roboto"/>
                <a:sym typeface="Roboto"/>
              </a:rPr>
              <a:t> for the most applicable information. If you’re a mentor - check out this </a:t>
            </a:r>
            <a:r>
              <a:rPr b="1" i="1" lang="en-GB" sz="1200" u="sng">
                <a:solidFill>
                  <a:schemeClr val="hlink"/>
                </a:solidFill>
                <a:latin typeface="Roboto"/>
                <a:ea typeface="Roboto"/>
                <a:cs typeface="Roboto"/>
                <a:sym typeface="Roboto"/>
                <a:hlinkClick r:id="rId4"/>
              </a:rPr>
              <a:t>mentor guide</a:t>
            </a:r>
            <a:r>
              <a:rPr b="1" i="1" lang="en-GB" sz="1200">
                <a:latin typeface="Roboto"/>
                <a:ea typeface="Roboto"/>
                <a:cs typeface="Roboto"/>
                <a:sym typeface="Roboto"/>
              </a:rPr>
              <a:t>. All parties in the hackathon should be familiar with the </a:t>
            </a:r>
            <a:r>
              <a:rPr b="1" i="1" lang="en-GB" sz="1200" u="sng">
                <a:solidFill>
                  <a:schemeClr val="accent5"/>
                </a:solidFill>
                <a:latin typeface="Roboto"/>
                <a:ea typeface="Roboto"/>
                <a:cs typeface="Roboto"/>
                <a:sym typeface="Roboto"/>
                <a:hlinkClick r:id="rId5">
                  <a:extLst>
                    <a:ext uri="{A12FA001-AC4F-418D-AE19-62706E023703}">
                      <ahyp:hlinkClr val="tx"/>
                    </a:ext>
                  </a:extLst>
                </a:hlinkClick>
              </a:rPr>
              <a:t>hackathon overview and rules</a:t>
            </a:r>
            <a:r>
              <a:rPr b="1" i="1" lang="en-GB" sz="1200">
                <a:latin typeface="Roboto"/>
                <a:ea typeface="Roboto"/>
                <a:cs typeface="Roboto"/>
                <a:sym typeface="Roboto"/>
              </a:rPr>
              <a:t> prior to the event.</a:t>
            </a:r>
            <a:endParaRPr b="1" i="1" sz="1200">
              <a:latin typeface="Roboto"/>
              <a:ea typeface="Roboto"/>
              <a:cs typeface="Roboto"/>
              <a:sym typeface="Roboto"/>
            </a:endParaRPr>
          </a:p>
          <a:p>
            <a:pPr indent="0" lvl="0" marL="0" rtl="0" algn="ctr">
              <a:spcBef>
                <a:spcPts val="0"/>
              </a:spcBef>
              <a:spcAft>
                <a:spcPts val="0"/>
              </a:spcAft>
              <a:buNone/>
            </a:pPr>
            <a:r>
              <a:t/>
            </a:r>
            <a:endParaRPr b="1" i="1" sz="1200">
              <a:latin typeface="Roboto"/>
              <a:ea typeface="Roboto"/>
              <a:cs typeface="Roboto"/>
              <a:sym typeface="Roboto"/>
            </a:endParaRPr>
          </a:p>
        </p:txBody>
      </p:sp>
      <p:sp>
        <p:nvSpPr>
          <p:cNvPr id="74" name="Google Shape;74;p13"/>
          <p:cNvSpPr txBox="1"/>
          <p:nvPr/>
        </p:nvSpPr>
        <p:spPr>
          <a:xfrm>
            <a:off x="1045700" y="3001150"/>
            <a:ext cx="70767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GB" sz="1200">
                <a:latin typeface="Roboto"/>
                <a:ea typeface="Roboto"/>
                <a:cs typeface="Roboto"/>
                <a:sym typeface="Roboto"/>
              </a:rPr>
              <a:t>A guide for participants and mentors who want to familiarize themselves with Slack &amp; the Software Tools that may be beneficial through the Hackathon. Check out the </a:t>
            </a:r>
            <a:r>
              <a:rPr b="1" i="1" lang="en-GB" sz="1200" u="sng">
                <a:solidFill>
                  <a:schemeClr val="hlink"/>
                </a:solidFill>
                <a:latin typeface="Roboto"/>
                <a:ea typeface="Roboto"/>
                <a:cs typeface="Roboto"/>
                <a:sym typeface="Roboto"/>
                <a:hlinkClick r:id="rId6"/>
              </a:rPr>
              <a:t>Hackmakers Slack Video Guide</a:t>
            </a:r>
            <a:r>
              <a:rPr b="1" i="1" lang="en-GB" sz="1200">
                <a:latin typeface="Roboto"/>
                <a:ea typeface="Roboto"/>
                <a:cs typeface="Roboto"/>
                <a:sym typeface="Roboto"/>
              </a:rPr>
              <a:t> for more depth and simulation of the channels!</a:t>
            </a:r>
            <a:endParaRPr b="1" i="1" sz="1200">
              <a:latin typeface="Roboto"/>
              <a:ea typeface="Roboto"/>
              <a:cs typeface="Roboto"/>
              <a:sym typeface="Roboto"/>
            </a:endParaRPr>
          </a:p>
        </p:txBody>
      </p:sp>
      <p:pic>
        <p:nvPicPr>
          <p:cNvPr id="75" name="Google Shape;75;p13"/>
          <p:cNvPicPr preferRelativeResize="0"/>
          <p:nvPr/>
        </p:nvPicPr>
        <p:blipFill>
          <a:blip r:embed="rId7">
            <a:alphaModFix/>
          </a:blip>
          <a:stretch>
            <a:fillRect/>
          </a:stretch>
        </p:blipFill>
        <p:spPr>
          <a:xfrm>
            <a:off x="6900" y="-3775"/>
            <a:ext cx="2192350" cy="504600"/>
          </a:xfrm>
          <a:prstGeom prst="rect">
            <a:avLst/>
          </a:prstGeom>
          <a:noFill/>
          <a:ln>
            <a:noFill/>
          </a:ln>
        </p:spPr>
      </p:pic>
      <p:pic>
        <p:nvPicPr>
          <p:cNvPr id="76" name="Google Shape;76;p13"/>
          <p:cNvPicPr preferRelativeResize="0"/>
          <p:nvPr/>
        </p:nvPicPr>
        <p:blipFill>
          <a:blip r:embed="rId8">
            <a:alphaModFix/>
          </a:blip>
          <a:stretch>
            <a:fillRect/>
          </a:stretch>
        </p:blipFill>
        <p:spPr>
          <a:xfrm>
            <a:off x="4739175" y="941200"/>
            <a:ext cx="993075" cy="993075"/>
          </a:xfrm>
          <a:prstGeom prst="rect">
            <a:avLst/>
          </a:prstGeom>
          <a:noFill/>
          <a:ln>
            <a:noFill/>
          </a:ln>
        </p:spPr>
      </p:pic>
      <p:pic>
        <p:nvPicPr>
          <p:cNvPr id="77" name="Google Shape;77;p13"/>
          <p:cNvPicPr preferRelativeResize="0"/>
          <p:nvPr/>
        </p:nvPicPr>
        <p:blipFill>
          <a:blip r:embed="rId9">
            <a:alphaModFix/>
          </a:blip>
          <a:stretch>
            <a:fillRect/>
          </a:stretch>
        </p:blipFill>
        <p:spPr>
          <a:xfrm>
            <a:off x="3411750" y="918425"/>
            <a:ext cx="1064875" cy="1064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07275" y="806125"/>
            <a:ext cx="87069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What can teams use for the Prototyping &amp; Presentation phase?</a:t>
            </a:r>
            <a:endParaRPr sz="1120"/>
          </a:p>
        </p:txBody>
      </p:sp>
      <p:sp>
        <p:nvSpPr>
          <p:cNvPr id="146" name="Google Shape;146;p22"/>
          <p:cNvSpPr txBox="1"/>
          <p:nvPr>
            <p:ph idx="4294967295" type="body"/>
          </p:nvPr>
        </p:nvSpPr>
        <p:spPr>
          <a:xfrm>
            <a:off x="522161" y="1219540"/>
            <a:ext cx="8028300" cy="18564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200">
                <a:solidFill>
                  <a:srgbClr val="000000"/>
                </a:solidFill>
              </a:rPr>
              <a:t>Anything that is free and publicly available. For anything that is paid or private, check with the organisers. Based on the challenge we may also provide certain sources as a reference as well.</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GB" sz="1200">
                <a:solidFill>
                  <a:srgbClr val="000000"/>
                </a:solidFill>
              </a:rPr>
              <a:t>Github student Pack: </a:t>
            </a:r>
            <a:r>
              <a:rPr lang="en-GB" sz="1200" u="sng">
                <a:solidFill>
                  <a:schemeClr val="hlink"/>
                </a:solidFill>
                <a:hlinkClick r:id="rId3"/>
              </a:rPr>
              <a:t>https://education.github.com/pack</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GB" sz="1200">
                <a:solidFill>
                  <a:srgbClr val="000000"/>
                </a:solidFill>
              </a:rPr>
              <a:t>Pitherific: </a:t>
            </a:r>
            <a:r>
              <a:rPr lang="en-GB" sz="1200" u="sng">
                <a:solidFill>
                  <a:schemeClr val="hlink"/>
                </a:solidFill>
                <a:hlinkClick r:id="rId4"/>
              </a:rPr>
              <a:t>https://pitcherific.com/</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GB" sz="1200">
                <a:solidFill>
                  <a:srgbClr val="000000"/>
                </a:solidFill>
              </a:rPr>
              <a:t>Keynote (apple only): </a:t>
            </a:r>
            <a:r>
              <a:rPr lang="en-GB" sz="1200" u="sng">
                <a:solidFill>
                  <a:schemeClr val="hlink"/>
                </a:solidFill>
                <a:hlinkClick r:id="rId5"/>
              </a:rPr>
              <a:t>http://www.apple.com/ios/keynote</a:t>
            </a:r>
            <a:r>
              <a:rPr lang="en-GB" sz="1200" u="sng">
                <a:solidFill>
                  <a:schemeClr val="hlink"/>
                </a:solidFill>
                <a:hlinkClick r:id="rId6"/>
              </a:rPr>
              <a:t>/</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GB" sz="1200">
                <a:solidFill>
                  <a:srgbClr val="000000"/>
                </a:solidFill>
              </a:rPr>
              <a:t>Slide Rocket: </a:t>
            </a:r>
            <a:r>
              <a:rPr lang="en-GB" sz="1200" u="sng">
                <a:solidFill>
                  <a:schemeClr val="hlink"/>
                </a:solidFill>
                <a:hlinkClick r:id="rId7"/>
              </a:rPr>
              <a:t>http://www.sliderocket.com/</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GB" sz="1200">
                <a:solidFill>
                  <a:srgbClr val="000000"/>
                </a:solidFill>
              </a:rPr>
              <a:t>Prezi: </a:t>
            </a:r>
            <a:r>
              <a:rPr lang="en-GB" sz="1200" u="sng">
                <a:solidFill>
                  <a:schemeClr val="hlink"/>
                </a:solidFill>
                <a:hlinkClick r:id="rId8"/>
              </a:rPr>
              <a:t>http://prezi.com/</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GB" sz="1200">
                <a:solidFill>
                  <a:srgbClr val="000000"/>
                </a:solidFill>
              </a:rPr>
              <a:t>Zoom (screen recording): </a:t>
            </a:r>
            <a:r>
              <a:rPr lang="en-GB" sz="1200" u="sng">
                <a:solidFill>
                  <a:schemeClr val="hlink"/>
                </a:solidFill>
                <a:hlinkClick r:id="rId9"/>
              </a:rPr>
              <a:t>http://zoom.us/</a:t>
            </a:r>
            <a:endParaRPr sz="1200">
              <a:solidFill>
                <a:srgbClr val="000000"/>
              </a:solidFill>
            </a:endParaRPr>
          </a:p>
        </p:txBody>
      </p:sp>
      <p:pic>
        <p:nvPicPr>
          <p:cNvPr id="147" name="Google Shape;147;p22"/>
          <p:cNvPicPr preferRelativeResize="0"/>
          <p:nvPr/>
        </p:nvPicPr>
        <p:blipFill>
          <a:blip r:embed="rId10">
            <a:alphaModFix/>
          </a:blip>
          <a:stretch>
            <a:fillRect/>
          </a:stretch>
        </p:blipFill>
        <p:spPr>
          <a:xfrm>
            <a:off x="6900" y="-3775"/>
            <a:ext cx="2192350" cy="504600"/>
          </a:xfrm>
          <a:prstGeom prst="rect">
            <a:avLst/>
          </a:prstGeom>
          <a:noFill/>
          <a:ln>
            <a:noFill/>
          </a:ln>
        </p:spPr>
      </p:pic>
      <p:sp>
        <p:nvSpPr>
          <p:cNvPr id="148" name="Google Shape;148;p22"/>
          <p:cNvSpPr txBox="1"/>
          <p:nvPr>
            <p:ph type="title"/>
          </p:nvPr>
        </p:nvSpPr>
        <p:spPr>
          <a:xfrm>
            <a:off x="307286" y="3168337"/>
            <a:ext cx="8520600" cy="760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When will the submission link open? What are the preferred attachment or video formats?</a:t>
            </a:r>
            <a:endParaRPr sz="1120"/>
          </a:p>
        </p:txBody>
      </p:sp>
      <p:sp>
        <p:nvSpPr>
          <p:cNvPr id="149" name="Google Shape;149;p22"/>
          <p:cNvSpPr txBox="1"/>
          <p:nvPr>
            <p:ph idx="4294967295" type="body"/>
          </p:nvPr>
        </p:nvSpPr>
        <p:spPr>
          <a:xfrm>
            <a:off x="522161" y="3886540"/>
            <a:ext cx="8028300" cy="581700"/>
          </a:xfrm>
          <a:prstGeom prst="rect">
            <a:avLst/>
          </a:prstGeom>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000000"/>
              </a:buClr>
              <a:buSzPts val="1200"/>
              <a:buChar char="●"/>
            </a:pPr>
            <a:r>
              <a:rPr lang="en-GB" sz="1200">
                <a:solidFill>
                  <a:srgbClr val="000000"/>
                </a:solidFill>
              </a:rPr>
              <a:t>Document and youtube links will be the preferred submission formats.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GB" sz="1200">
                <a:solidFill>
                  <a:srgbClr val="000000"/>
                </a:solidFill>
              </a:rPr>
              <a:t>Typeform to submit will be released in the announcements channel on the </a:t>
            </a:r>
            <a:r>
              <a:rPr b="1" lang="en-GB" sz="1200">
                <a:solidFill>
                  <a:srgbClr val="000000"/>
                </a:solidFill>
              </a:rPr>
              <a:t>first day of the hackathon!</a:t>
            </a:r>
            <a:endParaRPr b="1" sz="12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11" y="623950"/>
            <a:ext cx="8520600" cy="503400"/>
          </a:xfrm>
          <a:prstGeom prst="rect">
            <a:avLst/>
          </a:prstGeom>
        </p:spPr>
        <p:txBody>
          <a:bodyPr anchorCtr="0" anchor="t" bIns="91425" lIns="91425" spcFirstLastPara="1" rIns="91425" wrap="square" tIns="91425">
            <a:spAutoFit/>
          </a:bodyPr>
          <a:lstStyle/>
          <a:p>
            <a:pPr indent="-360045" lvl="0" marL="457200" rtl="0" algn="l">
              <a:spcBef>
                <a:spcPts val="0"/>
              </a:spcBef>
              <a:spcAft>
                <a:spcPts val="0"/>
              </a:spcAft>
              <a:buClr>
                <a:srgbClr val="6FA8DC"/>
              </a:buClr>
              <a:buSzPts val="2070"/>
              <a:buFont typeface="Roboto"/>
              <a:buChar char="➔"/>
            </a:pPr>
            <a:r>
              <a:rPr b="1" lang="en-GB" sz="2070">
                <a:solidFill>
                  <a:srgbClr val="6FA8DC"/>
                </a:solidFill>
              </a:rPr>
              <a:t>Community Technical Tools (Part 1)</a:t>
            </a:r>
            <a:endParaRPr sz="1320"/>
          </a:p>
        </p:txBody>
      </p:sp>
      <p:sp>
        <p:nvSpPr>
          <p:cNvPr id="155" name="Google Shape;155;p23"/>
          <p:cNvSpPr txBox="1"/>
          <p:nvPr>
            <p:ph idx="4294967295" type="body"/>
          </p:nvPr>
        </p:nvSpPr>
        <p:spPr>
          <a:xfrm>
            <a:off x="564750" y="1219575"/>
            <a:ext cx="8014500" cy="31461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rgbClr val="000000"/>
                </a:solidFill>
              </a:rPr>
              <a:t>Our community have also </a:t>
            </a:r>
            <a:r>
              <a:rPr lang="en-GB" sz="1300">
                <a:solidFill>
                  <a:srgbClr val="000000"/>
                </a:solidFill>
              </a:rPr>
              <a:t>recommended</a:t>
            </a:r>
            <a:r>
              <a:rPr lang="en-GB" sz="1300">
                <a:solidFill>
                  <a:srgbClr val="000000"/>
                </a:solidFill>
              </a:rPr>
              <a:t> tools that they have used to win hackathons in the past! Check them out here:</a:t>
            </a:r>
            <a:endParaRPr sz="1300">
              <a:solidFill>
                <a:srgbClr val="000000"/>
              </a:solidFill>
            </a:endParaRPr>
          </a:p>
          <a:p>
            <a:pPr indent="0" lvl="0" marL="0" rtl="0" algn="l">
              <a:lnSpc>
                <a:spcPct val="115000"/>
              </a:lnSpc>
              <a:spcBef>
                <a:spcPts val="0"/>
              </a:spcBef>
              <a:spcAft>
                <a:spcPts val="0"/>
              </a:spcAft>
              <a:buNone/>
            </a:pPr>
            <a:r>
              <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GB" sz="1300" u="sng">
                <a:solidFill>
                  <a:schemeClr val="hlink"/>
                </a:solidFill>
                <a:latin typeface="Arial"/>
                <a:ea typeface="Arial"/>
                <a:cs typeface="Arial"/>
                <a:sym typeface="Arial"/>
                <a:hlinkClick r:id="rId3"/>
              </a:rPr>
              <a:t>https://miro.com</a:t>
            </a:r>
            <a:r>
              <a:rPr lang="en-GB" sz="1300" u="sng">
                <a:solidFill>
                  <a:schemeClr val="hlink"/>
                </a:solidFill>
                <a:latin typeface="Arial"/>
                <a:ea typeface="Arial"/>
                <a:cs typeface="Arial"/>
                <a:sym typeface="Arial"/>
                <a:hlinkClick r:id="rId4"/>
              </a:rPr>
              <a:t>:</a:t>
            </a:r>
            <a:r>
              <a:rPr b="1" lang="en-GB" sz="1300">
                <a:solidFill>
                  <a:srgbClr val="000000"/>
                </a:solidFill>
                <a:latin typeface="Arial"/>
                <a:ea typeface="Arial"/>
                <a:cs typeface="Arial"/>
                <a:sym typeface="Arial"/>
              </a:rPr>
              <a:t> </a:t>
            </a:r>
            <a:r>
              <a:rPr lang="en-GB" sz="1300">
                <a:solidFill>
                  <a:srgbClr val="000000"/>
                </a:solidFill>
                <a:latin typeface="Arial"/>
                <a:ea typeface="Arial"/>
                <a:cs typeface="Arial"/>
                <a:sym typeface="Arial"/>
              </a:rPr>
              <a:t>team collaboration, charts and planning</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GB" sz="1300" u="sng">
                <a:solidFill>
                  <a:schemeClr val="hlink"/>
                </a:solidFill>
                <a:latin typeface="Arial"/>
                <a:ea typeface="Arial"/>
                <a:cs typeface="Arial"/>
                <a:sym typeface="Arial"/>
                <a:hlinkClick r:id="rId5"/>
              </a:rPr>
              <a:t>https://airtable.com</a:t>
            </a:r>
            <a:r>
              <a:rPr lang="en-GB" sz="1300" u="sng">
                <a:solidFill>
                  <a:schemeClr val="hlink"/>
                </a:solidFill>
                <a:latin typeface="Arial"/>
                <a:ea typeface="Arial"/>
                <a:cs typeface="Arial"/>
                <a:sym typeface="Arial"/>
                <a:hlinkClick r:id="rId6"/>
              </a:rPr>
              <a:t>:</a:t>
            </a:r>
            <a:r>
              <a:rPr b="1" lang="en-GB" sz="1300">
                <a:solidFill>
                  <a:srgbClr val="000000"/>
                </a:solidFill>
                <a:latin typeface="Arial"/>
                <a:ea typeface="Arial"/>
                <a:cs typeface="Arial"/>
                <a:sym typeface="Arial"/>
              </a:rPr>
              <a:t> </a:t>
            </a:r>
            <a:r>
              <a:rPr lang="en-GB" sz="1300">
                <a:solidFill>
                  <a:srgbClr val="000000"/>
                </a:solidFill>
                <a:latin typeface="Arial"/>
                <a:ea typeface="Arial"/>
                <a:cs typeface="Arial"/>
                <a:sym typeface="Arial"/>
              </a:rPr>
              <a:t>collect data via a form view and manipulate it via table view</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GB" sz="1300" u="sng">
                <a:solidFill>
                  <a:schemeClr val="hlink"/>
                </a:solidFill>
                <a:latin typeface="Arial"/>
                <a:ea typeface="Arial"/>
                <a:cs typeface="Arial"/>
                <a:sym typeface="Arial"/>
                <a:hlinkClick r:id="rId7"/>
              </a:rPr>
              <a:t>https://bubble.io</a:t>
            </a:r>
            <a:r>
              <a:rPr lang="en-GB" sz="1300" u="sng">
                <a:solidFill>
                  <a:schemeClr val="hlink"/>
                </a:solidFill>
                <a:latin typeface="Arial"/>
                <a:ea typeface="Arial"/>
                <a:cs typeface="Arial"/>
                <a:sym typeface="Arial"/>
                <a:hlinkClick r:id="rId8"/>
              </a:rPr>
              <a:t>:</a:t>
            </a:r>
            <a:r>
              <a:rPr b="1" lang="en-GB" sz="1300">
                <a:solidFill>
                  <a:srgbClr val="000000"/>
                </a:solidFill>
                <a:latin typeface="Arial"/>
                <a:ea typeface="Arial"/>
                <a:cs typeface="Arial"/>
                <a:sym typeface="Arial"/>
              </a:rPr>
              <a:t> </a:t>
            </a:r>
            <a:r>
              <a:rPr lang="en-GB" sz="1300">
                <a:solidFill>
                  <a:srgbClr val="000000"/>
                </a:solidFill>
                <a:latin typeface="Arial"/>
                <a:ea typeface="Arial"/>
                <a:cs typeface="Arial"/>
                <a:sym typeface="Arial"/>
              </a:rPr>
              <a:t>build full apps without coding (database, view, logic)</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GB" sz="1300" u="sng">
                <a:solidFill>
                  <a:schemeClr val="hlink"/>
                </a:solidFill>
                <a:latin typeface="Arial"/>
                <a:ea typeface="Arial"/>
                <a:cs typeface="Arial"/>
                <a:sym typeface="Arial"/>
                <a:hlinkClick r:id="rId9"/>
              </a:rPr>
              <a:t>https://www.glideapps.com</a:t>
            </a:r>
            <a:r>
              <a:rPr lang="en-GB" sz="1300" u="sng">
                <a:solidFill>
                  <a:schemeClr val="hlink"/>
                </a:solidFill>
                <a:latin typeface="Arial"/>
                <a:ea typeface="Arial"/>
                <a:cs typeface="Arial"/>
                <a:sym typeface="Arial"/>
                <a:hlinkClick r:id="rId10"/>
              </a:rPr>
              <a:t>:</a:t>
            </a:r>
            <a:r>
              <a:rPr lang="en-GB" sz="1300">
                <a:solidFill>
                  <a:srgbClr val="000000"/>
                </a:solidFill>
                <a:latin typeface="Arial"/>
                <a:ea typeface="Arial"/>
                <a:cs typeface="Arial"/>
                <a:sym typeface="Arial"/>
              </a:rPr>
              <a:t> build mobile web apps in minutes</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GB" sz="1300" u="sng">
                <a:solidFill>
                  <a:schemeClr val="hlink"/>
                </a:solidFill>
                <a:latin typeface="Arial"/>
                <a:ea typeface="Arial"/>
                <a:cs typeface="Arial"/>
                <a:sym typeface="Arial"/>
                <a:hlinkClick r:id="rId11"/>
              </a:rPr>
              <a:t>https://firebase.google.com</a:t>
            </a:r>
            <a:r>
              <a:rPr lang="en-GB" sz="1300" u="sng">
                <a:solidFill>
                  <a:schemeClr val="hlink"/>
                </a:solidFill>
                <a:latin typeface="Arial"/>
                <a:ea typeface="Arial"/>
                <a:cs typeface="Arial"/>
                <a:sym typeface="Arial"/>
                <a:hlinkClick r:id="rId12"/>
              </a:rPr>
              <a:t>:</a:t>
            </a:r>
            <a:r>
              <a:rPr lang="en-GB" sz="1300">
                <a:solidFill>
                  <a:srgbClr val="000000"/>
                </a:solidFill>
                <a:latin typeface="Arial"/>
                <a:ea typeface="Arial"/>
                <a:cs typeface="Arial"/>
                <a:sym typeface="Arial"/>
              </a:rPr>
              <a:t> powerful and easy to setup backend with api and websocket support</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GB" sz="1300" u="sng">
                <a:solidFill>
                  <a:schemeClr val="hlink"/>
                </a:solidFill>
                <a:latin typeface="Arial"/>
                <a:ea typeface="Arial"/>
                <a:cs typeface="Arial"/>
                <a:sym typeface="Arial"/>
                <a:hlinkClick r:id="rId13"/>
              </a:rPr>
              <a:t>https://backendless.com</a:t>
            </a:r>
            <a:r>
              <a:rPr lang="en-GB" sz="1300" u="sng">
                <a:solidFill>
                  <a:schemeClr val="hlink"/>
                </a:solidFill>
                <a:latin typeface="Arial"/>
                <a:ea typeface="Arial"/>
                <a:cs typeface="Arial"/>
                <a:sym typeface="Arial"/>
                <a:hlinkClick r:id="rId14"/>
              </a:rPr>
              <a:t>: </a:t>
            </a:r>
            <a:r>
              <a:rPr lang="en-GB" sz="1300">
                <a:solidFill>
                  <a:srgbClr val="000000"/>
                </a:solidFill>
                <a:latin typeface="Arial"/>
                <a:ea typeface="Arial"/>
                <a:cs typeface="Arial"/>
                <a:sym typeface="Arial"/>
              </a:rPr>
              <a:t>powerful and easy to setup backend with api and websocket support</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GB" sz="1300" u="sng">
                <a:solidFill>
                  <a:schemeClr val="hlink"/>
                </a:solidFill>
                <a:latin typeface="Arial"/>
                <a:ea typeface="Arial"/>
                <a:cs typeface="Arial"/>
                <a:sym typeface="Arial"/>
                <a:hlinkClick r:id="rId15"/>
              </a:rPr>
              <a:t>https://www.invisionapp.com/studio</a:t>
            </a:r>
            <a:r>
              <a:rPr lang="en-GB" sz="1300" u="sng">
                <a:solidFill>
                  <a:schemeClr val="hlink"/>
                </a:solidFill>
                <a:latin typeface="Arial"/>
                <a:ea typeface="Arial"/>
                <a:cs typeface="Arial"/>
                <a:sym typeface="Arial"/>
                <a:hlinkClick r:id="rId16"/>
              </a:rPr>
              <a:t>: </a:t>
            </a:r>
            <a:r>
              <a:rPr lang="en-GB" sz="1300">
                <a:solidFill>
                  <a:srgbClr val="000000"/>
                </a:solidFill>
                <a:latin typeface="Arial"/>
                <a:ea typeface="Arial"/>
                <a:cs typeface="Arial"/>
                <a:sym typeface="Arial"/>
              </a:rPr>
              <a:t>easy to use design tool with click-dummy features</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GB" sz="1300" u="sng">
                <a:solidFill>
                  <a:schemeClr val="hlink"/>
                </a:solidFill>
                <a:latin typeface="Arial"/>
                <a:ea typeface="Arial"/>
                <a:cs typeface="Arial"/>
                <a:sym typeface="Arial"/>
                <a:hlinkClick r:id="rId17"/>
              </a:rPr>
              <a:t>https://workstreams.ai</a:t>
            </a:r>
            <a:r>
              <a:rPr lang="en-GB" sz="1300" u="sng">
                <a:solidFill>
                  <a:schemeClr val="hlink"/>
                </a:solidFill>
                <a:latin typeface="Arial"/>
                <a:ea typeface="Arial"/>
                <a:cs typeface="Arial"/>
                <a:sym typeface="Arial"/>
                <a:hlinkClick r:id="rId18"/>
              </a:rPr>
              <a:t>:</a:t>
            </a:r>
            <a:r>
              <a:rPr lang="en-GB" sz="1300">
                <a:solidFill>
                  <a:srgbClr val="000000"/>
                </a:solidFill>
                <a:latin typeface="Arial"/>
                <a:ea typeface="Arial"/>
                <a:cs typeface="Arial"/>
                <a:sym typeface="Arial"/>
              </a:rPr>
              <a:t> results-oriented, data-driven task management solution &amp; kanban board app integrated to Slack</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GB" sz="1300" u="sng">
                <a:solidFill>
                  <a:schemeClr val="hlink"/>
                </a:solidFill>
                <a:latin typeface="Arial"/>
                <a:ea typeface="Arial"/>
                <a:cs typeface="Arial"/>
                <a:sym typeface="Arial"/>
                <a:hlinkClick r:id="rId19"/>
              </a:rPr>
              <a:t>https://appsheet.com</a:t>
            </a:r>
            <a:r>
              <a:rPr lang="en-GB" sz="1300" u="sng">
                <a:solidFill>
                  <a:schemeClr val="hlink"/>
                </a:solidFill>
                <a:latin typeface="Arial"/>
                <a:ea typeface="Arial"/>
                <a:cs typeface="Arial"/>
                <a:sym typeface="Arial"/>
                <a:hlinkClick r:id="rId20"/>
              </a:rPr>
              <a:t>: </a:t>
            </a:r>
            <a:r>
              <a:rPr lang="en-GB" sz="1300">
                <a:solidFill>
                  <a:srgbClr val="000000"/>
                </a:solidFill>
                <a:latin typeface="Arial"/>
                <a:ea typeface="Arial"/>
                <a:cs typeface="Arial"/>
                <a:sym typeface="Arial"/>
              </a:rPr>
              <a:t>create apps based on a google sheet as its database (has covid offering)</a:t>
            </a:r>
            <a:endParaRPr sz="1300">
              <a:solidFill>
                <a:srgbClr val="000000"/>
              </a:solidFill>
            </a:endParaRPr>
          </a:p>
        </p:txBody>
      </p:sp>
      <p:pic>
        <p:nvPicPr>
          <p:cNvPr id="156" name="Google Shape;156;p23"/>
          <p:cNvPicPr preferRelativeResize="0"/>
          <p:nvPr/>
        </p:nvPicPr>
        <p:blipFill>
          <a:blip r:embed="rId21">
            <a:alphaModFix/>
          </a:blip>
          <a:stretch>
            <a:fillRect/>
          </a:stretch>
        </p:blipFill>
        <p:spPr>
          <a:xfrm>
            <a:off x="6900" y="-3775"/>
            <a:ext cx="2192350" cy="504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11" y="623950"/>
            <a:ext cx="8520600" cy="503400"/>
          </a:xfrm>
          <a:prstGeom prst="rect">
            <a:avLst/>
          </a:prstGeom>
        </p:spPr>
        <p:txBody>
          <a:bodyPr anchorCtr="0" anchor="t" bIns="91425" lIns="91425" spcFirstLastPara="1" rIns="91425" wrap="square" tIns="91425">
            <a:spAutoFit/>
          </a:bodyPr>
          <a:lstStyle/>
          <a:p>
            <a:pPr indent="-360045" lvl="0" marL="457200" rtl="0" algn="l">
              <a:spcBef>
                <a:spcPts val="0"/>
              </a:spcBef>
              <a:spcAft>
                <a:spcPts val="0"/>
              </a:spcAft>
              <a:buClr>
                <a:srgbClr val="6FA8DC"/>
              </a:buClr>
              <a:buSzPts val="2070"/>
              <a:buFont typeface="Roboto"/>
              <a:buChar char="➔"/>
            </a:pPr>
            <a:r>
              <a:rPr b="1" lang="en-GB" sz="2070">
                <a:solidFill>
                  <a:srgbClr val="6FA8DC"/>
                </a:solidFill>
              </a:rPr>
              <a:t>Community Technical Tools (Part 2)</a:t>
            </a:r>
            <a:endParaRPr sz="1320"/>
          </a:p>
        </p:txBody>
      </p:sp>
      <p:sp>
        <p:nvSpPr>
          <p:cNvPr id="162" name="Google Shape;162;p24"/>
          <p:cNvSpPr txBox="1"/>
          <p:nvPr>
            <p:ph idx="4294967295" type="body"/>
          </p:nvPr>
        </p:nvSpPr>
        <p:spPr>
          <a:xfrm>
            <a:off x="548000" y="1155650"/>
            <a:ext cx="7985100" cy="31461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300">
              <a:solidFill>
                <a:srgbClr val="000000"/>
              </a:solidFill>
            </a:endParaRPr>
          </a:p>
          <a:p>
            <a:pPr indent="-311150" lvl="0" marL="457200" rtl="0" algn="l">
              <a:spcBef>
                <a:spcPts val="0"/>
              </a:spcBef>
              <a:spcAft>
                <a:spcPts val="0"/>
              </a:spcAft>
              <a:buClr>
                <a:srgbClr val="333333"/>
              </a:buClr>
              <a:buSzPts val="1300"/>
              <a:buFont typeface="Arial"/>
              <a:buChar char="●"/>
            </a:pPr>
            <a:r>
              <a:rPr b="1" lang="en-GB" sz="1300" u="sng">
                <a:solidFill>
                  <a:schemeClr val="hlink"/>
                </a:solidFill>
                <a:latin typeface="Arial"/>
                <a:ea typeface="Arial"/>
                <a:cs typeface="Arial"/>
                <a:sym typeface="Arial"/>
                <a:hlinkClick r:id="rId3"/>
              </a:rPr>
              <a:t>https://webflow.com</a:t>
            </a:r>
            <a:r>
              <a:rPr lang="en-GB" sz="1300" u="sng">
                <a:solidFill>
                  <a:schemeClr val="hlink"/>
                </a:solidFill>
                <a:latin typeface="Arial"/>
                <a:ea typeface="Arial"/>
                <a:cs typeface="Arial"/>
                <a:sym typeface="Arial"/>
                <a:hlinkClick r:id="rId4"/>
              </a:rPr>
              <a:t>: </a:t>
            </a:r>
            <a:r>
              <a:rPr lang="en-GB" sz="1300">
                <a:solidFill>
                  <a:srgbClr val="333333"/>
                </a:solidFill>
                <a:latin typeface="Arial"/>
                <a:ea typeface="Arial"/>
                <a:cs typeface="Arial"/>
                <a:sym typeface="Arial"/>
              </a:rPr>
              <a:t>very easy and powerful tool to create websites (with cms database)</a:t>
            </a:r>
            <a:endParaRPr sz="1300">
              <a:solidFill>
                <a:srgbClr val="333333"/>
              </a:solidFill>
              <a:latin typeface="Arial"/>
              <a:ea typeface="Arial"/>
              <a:cs typeface="Arial"/>
              <a:sym typeface="Arial"/>
            </a:endParaRPr>
          </a:p>
          <a:p>
            <a:pPr indent="-311150" lvl="0" marL="457200" rtl="0" algn="l">
              <a:spcBef>
                <a:spcPts val="0"/>
              </a:spcBef>
              <a:spcAft>
                <a:spcPts val="0"/>
              </a:spcAft>
              <a:buClr>
                <a:srgbClr val="333333"/>
              </a:buClr>
              <a:buSzPts val="1300"/>
              <a:buFont typeface="Arial"/>
              <a:buChar char="●"/>
            </a:pPr>
            <a:r>
              <a:rPr b="1" lang="en-GB" sz="1300" u="sng">
                <a:solidFill>
                  <a:schemeClr val="hlink"/>
                </a:solidFill>
                <a:latin typeface="Arial"/>
                <a:ea typeface="Arial"/>
                <a:cs typeface="Arial"/>
                <a:sym typeface="Arial"/>
                <a:hlinkClick r:id="rId5"/>
              </a:rPr>
              <a:t>https://www.splunk.com</a:t>
            </a:r>
            <a:r>
              <a:rPr lang="en-GB" sz="1300" u="sng">
                <a:solidFill>
                  <a:schemeClr val="hlink"/>
                </a:solidFill>
                <a:latin typeface="Arial"/>
                <a:ea typeface="Arial"/>
                <a:cs typeface="Arial"/>
                <a:sym typeface="Arial"/>
                <a:hlinkClick r:id="rId6"/>
              </a:rPr>
              <a:t>:</a:t>
            </a:r>
            <a:r>
              <a:rPr lang="en-GB" sz="1300">
                <a:solidFill>
                  <a:srgbClr val="333333"/>
                </a:solidFill>
                <a:latin typeface="Arial"/>
                <a:ea typeface="Arial"/>
                <a:cs typeface="Arial"/>
                <a:sym typeface="Arial"/>
              </a:rPr>
              <a:t> collect, analyze and act on data points</a:t>
            </a:r>
            <a:endParaRPr sz="1300">
              <a:solidFill>
                <a:srgbClr val="333333"/>
              </a:solidFill>
              <a:latin typeface="Arial"/>
              <a:ea typeface="Arial"/>
              <a:cs typeface="Arial"/>
              <a:sym typeface="Arial"/>
            </a:endParaRPr>
          </a:p>
          <a:p>
            <a:pPr indent="-311150" lvl="0" marL="457200" rtl="0" algn="l">
              <a:spcBef>
                <a:spcPts val="0"/>
              </a:spcBef>
              <a:spcAft>
                <a:spcPts val="0"/>
              </a:spcAft>
              <a:buClr>
                <a:srgbClr val="333333"/>
              </a:buClr>
              <a:buSzPts val="1300"/>
              <a:buFont typeface="Arial"/>
              <a:buChar char="●"/>
            </a:pPr>
            <a:r>
              <a:rPr b="1" lang="en-GB" sz="1300" u="sng">
                <a:solidFill>
                  <a:schemeClr val="hlink"/>
                </a:solidFill>
                <a:latin typeface="Arial"/>
                <a:ea typeface="Arial"/>
                <a:cs typeface="Arial"/>
                <a:sym typeface="Arial"/>
                <a:hlinkClick r:id="rId7"/>
              </a:rPr>
              <a:t>https://rapyd.ai</a:t>
            </a:r>
            <a:r>
              <a:rPr lang="en-GB" sz="1300" u="sng">
                <a:solidFill>
                  <a:schemeClr val="hlink"/>
                </a:solidFill>
                <a:latin typeface="Arial"/>
                <a:ea typeface="Arial"/>
                <a:cs typeface="Arial"/>
                <a:sym typeface="Arial"/>
                <a:hlinkClick r:id="rId8"/>
              </a:rPr>
              <a:t>: </a:t>
            </a:r>
            <a:r>
              <a:rPr lang="en-GB" sz="1300">
                <a:solidFill>
                  <a:srgbClr val="333333"/>
                </a:solidFill>
                <a:latin typeface="Arial"/>
                <a:ea typeface="Arial"/>
                <a:cs typeface="Arial"/>
                <a:sym typeface="Arial"/>
              </a:rPr>
              <a:t>ai-as-a-service platform for rapid AI prototyping</a:t>
            </a:r>
            <a:endParaRPr sz="1300">
              <a:solidFill>
                <a:srgbClr val="333333"/>
              </a:solidFill>
              <a:latin typeface="Arial"/>
              <a:ea typeface="Arial"/>
              <a:cs typeface="Arial"/>
              <a:sym typeface="Arial"/>
            </a:endParaRPr>
          </a:p>
          <a:p>
            <a:pPr indent="-311150" lvl="0" marL="457200" rtl="0" algn="l">
              <a:spcBef>
                <a:spcPts val="0"/>
              </a:spcBef>
              <a:spcAft>
                <a:spcPts val="0"/>
              </a:spcAft>
              <a:buClr>
                <a:srgbClr val="333333"/>
              </a:buClr>
              <a:buSzPts val="1300"/>
              <a:buFont typeface="Arial"/>
              <a:buChar char="●"/>
            </a:pPr>
            <a:r>
              <a:rPr b="1" lang="en-GB" sz="1300" u="sng">
                <a:solidFill>
                  <a:schemeClr val="hlink"/>
                </a:solidFill>
                <a:latin typeface="Arial"/>
                <a:ea typeface="Arial"/>
                <a:cs typeface="Arial"/>
                <a:sym typeface="Arial"/>
                <a:hlinkClick r:id="rId9"/>
              </a:rPr>
              <a:t>https://www.typeform.com</a:t>
            </a:r>
            <a:r>
              <a:rPr lang="en-GB" sz="1300" u="sng">
                <a:solidFill>
                  <a:schemeClr val="hlink"/>
                </a:solidFill>
                <a:latin typeface="Arial"/>
                <a:ea typeface="Arial"/>
                <a:cs typeface="Arial"/>
                <a:sym typeface="Arial"/>
                <a:hlinkClick r:id="rId10"/>
              </a:rPr>
              <a:t>: </a:t>
            </a:r>
            <a:r>
              <a:rPr lang="en-GB" sz="1300">
                <a:solidFill>
                  <a:srgbClr val="333333"/>
                </a:solidFill>
                <a:latin typeface="Arial"/>
                <a:ea typeface="Arial"/>
                <a:cs typeface="Arial"/>
                <a:sym typeface="Arial"/>
              </a:rPr>
              <a:t>super easy forms to collect and evaluate data - chat to #typeform if you need help</a:t>
            </a:r>
            <a:endParaRPr sz="1300">
              <a:solidFill>
                <a:srgbClr val="333333"/>
              </a:solidFill>
              <a:latin typeface="Arial"/>
              <a:ea typeface="Arial"/>
              <a:cs typeface="Arial"/>
              <a:sym typeface="Arial"/>
            </a:endParaRPr>
          </a:p>
          <a:p>
            <a:pPr indent="-311150" lvl="0" marL="457200" rtl="0" algn="l">
              <a:spcBef>
                <a:spcPts val="0"/>
              </a:spcBef>
              <a:spcAft>
                <a:spcPts val="0"/>
              </a:spcAft>
              <a:buClr>
                <a:srgbClr val="333333"/>
              </a:buClr>
              <a:buSzPts val="1300"/>
              <a:buFont typeface="Arial"/>
              <a:buChar char="●"/>
            </a:pPr>
            <a:r>
              <a:rPr b="1" lang="en-GB" sz="1300" u="sng">
                <a:solidFill>
                  <a:schemeClr val="hlink"/>
                </a:solidFill>
                <a:latin typeface="Arial"/>
                <a:ea typeface="Arial"/>
                <a:cs typeface="Arial"/>
                <a:sym typeface="Arial"/>
                <a:hlinkClick r:id="rId11"/>
              </a:rPr>
              <a:t>https://stackedit.io/app</a:t>
            </a:r>
            <a:r>
              <a:rPr lang="en-GB" sz="1300" u="sng">
                <a:solidFill>
                  <a:schemeClr val="hlink"/>
                </a:solidFill>
                <a:latin typeface="Arial"/>
                <a:ea typeface="Arial"/>
                <a:cs typeface="Arial"/>
                <a:sym typeface="Arial"/>
                <a:hlinkClick r:id="rId12"/>
              </a:rPr>
              <a:t>: </a:t>
            </a:r>
            <a:r>
              <a:rPr lang="en-GB" sz="1300">
                <a:solidFill>
                  <a:srgbClr val="333333"/>
                </a:solidFill>
                <a:latin typeface="Arial"/>
                <a:ea typeface="Arial"/>
                <a:cs typeface="Arial"/>
                <a:sym typeface="Arial"/>
              </a:rPr>
              <a:t>markdown editor (browser based)</a:t>
            </a:r>
            <a:endParaRPr sz="1300">
              <a:solidFill>
                <a:srgbClr val="333333"/>
              </a:solidFill>
              <a:latin typeface="Arial"/>
              <a:ea typeface="Arial"/>
              <a:cs typeface="Arial"/>
              <a:sym typeface="Arial"/>
            </a:endParaRPr>
          </a:p>
          <a:p>
            <a:pPr indent="-311150" lvl="0" marL="457200" rtl="0" algn="l">
              <a:spcBef>
                <a:spcPts val="0"/>
              </a:spcBef>
              <a:spcAft>
                <a:spcPts val="0"/>
              </a:spcAft>
              <a:buClr>
                <a:srgbClr val="333333"/>
              </a:buClr>
              <a:buSzPts val="1300"/>
              <a:buFont typeface="Arial"/>
              <a:buChar char="●"/>
            </a:pPr>
            <a:r>
              <a:rPr b="1" lang="en-GB" sz="1300" u="sng">
                <a:solidFill>
                  <a:schemeClr val="hlink"/>
                </a:solidFill>
                <a:latin typeface="Arial"/>
                <a:ea typeface="Arial"/>
                <a:cs typeface="Arial"/>
                <a:sym typeface="Arial"/>
                <a:hlinkClick r:id="rId13"/>
              </a:rPr>
              <a:t>https://settlemint.com</a:t>
            </a:r>
            <a:r>
              <a:rPr lang="en-GB" sz="1300" u="sng">
                <a:solidFill>
                  <a:schemeClr val="hlink"/>
                </a:solidFill>
                <a:latin typeface="Arial"/>
                <a:ea typeface="Arial"/>
                <a:cs typeface="Arial"/>
                <a:sym typeface="Arial"/>
                <a:hlinkClick r:id="rId14"/>
              </a:rPr>
              <a:t>:</a:t>
            </a:r>
            <a:r>
              <a:rPr lang="en-GB" sz="1300">
                <a:solidFill>
                  <a:srgbClr val="333333"/>
                </a:solidFill>
                <a:latin typeface="Arial"/>
                <a:ea typeface="Arial"/>
                <a:cs typeface="Arial"/>
                <a:sym typeface="Arial"/>
              </a:rPr>
              <a:t> from blockchain concept to deployed solution in 1 hour</a:t>
            </a:r>
            <a:endParaRPr sz="1300">
              <a:solidFill>
                <a:srgbClr val="333333"/>
              </a:solidFill>
              <a:latin typeface="Arial"/>
              <a:ea typeface="Arial"/>
              <a:cs typeface="Arial"/>
              <a:sym typeface="Arial"/>
            </a:endParaRPr>
          </a:p>
          <a:p>
            <a:pPr indent="-311150" lvl="0" marL="457200" rtl="0" algn="l">
              <a:spcBef>
                <a:spcPts val="0"/>
              </a:spcBef>
              <a:spcAft>
                <a:spcPts val="0"/>
              </a:spcAft>
              <a:buClr>
                <a:srgbClr val="333333"/>
              </a:buClr>
              <a:buSzPts val="1300"/>
              <a:buFont typeface="Arial"/>
              <a:buChar char="●"/>
            </a:pPr>
            <a:r>
              <a:rPr b="1" lang="en-GB" sz="1300" u="sng">
                <a:solidFill>
                  <a:schemeClr val="hlink"/>
                </a:solidFill>
                <a:latin typeface="Arial"/>
                <a:ea typeface="Arial"/>
                <a:cs typeface="Arial"/>
                <a:sym typeface="Arial"/>
                <a:hlinkClick r:id="rId15"/>
              </a:rPr>
              <a:t>https://developer.here.com</a:t>
            </a:r>
            <a:r>
              <a:rPr lang="en-GB" sz="1300" u="sng">
                <a:solidFill>
                  <a:schemeClr val="hlink"/>
                </a:solidFill>
                <a:latin typeface="Arial"/>
                <a:ea typeface="Arial"/>
                <a:cs typeface="Arial"/>
                <a:sym typeface="Arial"/>
                <a:hlinkClick r:id="rId16"/>
              </a:rPr>
              <a:t>: </a:t>
            </a:r>
            <a:r>
              <a:rPr lang="en-GB" sz="1300">
                <a:solidFill>
                  <a:srgbClr val="333333"/>
                </a:solidFill>
                <a:latin typeface="Arial"/>
                <a:ea typeface="Arial"/>
                <a:cs typeface="Arial"/>
                <a:sym typeface="Arial"/>
              </a:rPr>
              <a:t>location apis and sdks</a:t>
            </a:r>
            <a:endParaRPr sz="1300">
              <a:solidFill>
                <a:srgbClr val="333333"/>
              </a:solidFill>
              <a:latin typeface="Arial"/>
              <a:ea typeface="Arial"/>
              <a:cs typeface="Arial"/>
              <a:sym typeface="Arial"/>
            </a:endParaRPr>
          </a:p>
          <a:p>
            <a:pPr indent="-311150" lvl="0" marL="457200" rtl="0" algn="l">
              <a:spcBef>
                <a:spcPts val="0"/>
              </a:spcBef>
              <a:spcAft>
                <a:spcPts val="0"/>
              </a:spcAft>
              <a:buClr>
                <a:srgbClr val="333333"/>
              </a:buClr>
              <a:buSzPts val="1300"/>
              <a:buFont typeface="Arial"/>
              <a:buChar char="●"/>
            </a:pPr>
            <a:r>
              <a:rPr b="1" lang="en-GB" sz="1300" u="sng">
                <a:solidFill>
                  <a:schemeClr val="hlink"/>
                </a:solidFill>
                <a:latin typeface="Arial"/>
                <a:ea typeface="Arial"/>
                <a:cs typeface="Arial"/>
                <a:sym typeface="Arial"/>
                <a:hlinkClick r:id="rId17"/>
              </a:rPr>
              <a:t>https://www.stryke.io</a:t>
            </a:r>
            <a:r>
              <a:rPr lang="en-GB" sz="1300" u="sng">
                <a:solidFill>
                  <a:schemeClr val="hlink"/>
                </a:solidFill>
                <a:latin typeface="Arial"/>
                <a:ea typeface="Arial"/>
                <a:cs typeface="Arial"/>
                <a:sym typeface="Arial"/>
                <a:hlinkClick r:id="rId18"/>
              </a:rPr>
              <a:t>: </a:t>
            </a:r>
            <a:r>
              <a:rPr lang="en-GB" sz="1300">
                <a:solidFill>
                  <a:srgbClr val="333333"/>
                </a:solidFill>
                <a:latin typeface="Arial"/>
                <a:ea typeface="Arial"/>
                <a:cs typeface="Arial"/>
                <a:sym typeface="Arial"/>
              </a:rPr>
              <a:t>build cloud apps easily and quickly (free)</a:t>
            </a:r>
            <a:endParaRPr sz="1300">
              <a:solidFill>
                <a:srgbClr val="333333"/>
              </a:solidFill>
              <a:latin typeface="Arial"/>
              <a:ea typeface="Arial"/>
              <a:cs typeface="Arial"/>
              <a:sym typeface="Arial"/>
            </a:endParaRPr>
          </a:p>
          <a:p>
            <a:pPr indent="-311150" lvl="0" marL="457200" rtl="0" algn="l">
              <a:spcBef>
                <a:spcPts val="0"/>
              </a:spcBef>
              <a:spcAft>
                <a:spcPts val="0"/>
              </a:spcAft>
              <a:buClr>
                <a:srgbClr val="333333"/>
              </a:buClr>
              <a:buSzPts val="1300"/>
              <a:buFont typeface="Arial"/>
              <a:buChar char="●"/>
            </a:pPr>
            <a:r>
              <a:rPr b="1" lang="en-GB" sz="1300" u="sng">
                <a:solidFill>
                  <a:schemeClr val="hlink"/>
                </a:solidFill>
                <a:latin typeface="Arial"/>
                <a:ea typeface="Arial"/>
                <a:cs typeface="Arial"/>
                <a:sym typeface="Arial"/>
                <a:hlinkClick r:id="rId19"/>
              </a:rPr>
              <a:t>https://console.prisme.ai/en</a:t>
            </a:r>
            <a:r>
              <a:rPr lang="en-GB" sz="1300" u="sng">
                <a:solidFill>
                  <a:schemeClr val="hlink"/>
                </a:solidFill>
                <a:latin typeface="Arial"/>
                <a:ea typeface="Arial"/>
                <a:cs typeface="Arial"/>
                <a:sym typeface="Arial"/>
                <a:hlinkClick r:id="rId20"/>
              </a:rPr>
              <a:t>: </a:t>
            </a:r>
            <a:r>
              <a:rPr lang="en-GB" sz="1300">
                <a:solidFill>
                  <a:srgbClr val="333333"/>
                </a:solidFill>
                <a:latin typeface="Arial"/>
                <a:ea typeface="Arial"/>
                <a:cs typeface="Arial"/>
                <a:sym typeface="Arial"/>
              </a:rPr>
              <a:t>create conversational interfaces (chatbots, mobile application in the form of bots) with free support</a:t>
            </a:r>
            <a:endParaRPr sz="1300">
              <a:solidFill>
                <a:srgbClr val="333333"/>
              </a:solidFill>
              <a:latin typeface="Arial"/>
              <a:ea typeface="Arial"/>
              <a:cs typeface="Arial"/>
              <a:sym typeface="Arial"/>
            </a:endParaRPr>
          </a:p>
          <a:p>
            <a:pPr indent="-311150" lvl="0" marL="457200" rtl="0" algn="l">
              <a:spcBef>
                <a:spcPts val="0"/>
              </a:spcBef>
              <a:spcAft>
                <a:spcPts val="0"/>
              </a:spcAft>
              <a:buClr>
                <a:srgbClr val="333333"/>
              </a:buClr>
              <a:buSzPts val="1300"/>
              <a:buFont typeface="Arial"/>
              <a:buChar char="●"/>
            </a:pPr>
            <a:r>
              <a:rPr b="1" lang="en-GB" sz="1300" u="sng">
                <a:solidFill>
                  <a:schemeClr val="hlink"/>
                </a:solidFill>
                <a:latin typeface="Arial"/>
                <a:ea typeface="Arial"/>
                <a:cs typeface="Arial"/>
                <a:sym typeface="Arial"/>
                <a:hlinkClick r:id="rId21"/>
              </a:rPr>
              <a:t>https://walls.io</a:t>
            </a:r>
            <a:r>
              <a:rPr lang="en-GB" sz="1300" u="sng">
                <a:solidFill>
                  <a:schemeClr val="hlink"/>
                </a:solidFill>
                <a:latin typeface="Arial"/>
                <a:ea typeface="Arial"/>
                <a:cs typeface="Arial"/>
                <a:sym typeface="Arial"/>
                <a:hlinkClick r:id="rId22"/>
              </a:rPr>
              <a:t>:</a:t>
            </a:r>
            <a:r>
              <a:rPr lang="en-GB" sz="1300">
                <a:solidFill>
                  <a:srgbClr val="333333"/>
                </a:solidFill>
                <a:latin typeface="Arial"/>
                <a:ea typeface="Arial"/>
                <a:cs typeface="Arial"/>
                <a:sym typeface="Arial"/>
              </a:rPr>
              <a:t> aggregate social media content to display it or consumre it via api (display, api)</a:t>
            </a:r>
            <a:endParaRPr b="1" sz="1300">
              <a:solidFill>
                <a:srgbClr val="333333"/>
              </a:solidFill>
              <a:latin typeface="Arial"/>
              <a:ea typeface="Arial"/>
              <a:cs typeface="Arial"/>
              <a:sym typeface="Arial"/>
            </a:endParaRPr>
          </a:p>
        </p:txBody>
      </p:sp>
      <p:pic>
        <p:nvPicPr>
          <p:cNvPr id="163" name="Google Shape;163;p24"/>
          <p:cNvPicPr preferRelativeResize="0"/>
          <p:nvPr/>
        </p:nvPicPr>
        <p:blipFill>
          <a:blip r:embed="rId23">
            <a:alphaModFix/>
          </a:blip>
          <a:stretch>
            <a:fillRect/>
          </a:stretch>
        </p:blipFill>
        <p:spPr>
          <a:xfrm>
            <a:off x="6900" y="-3775"/>
            <a:ext cx="2192350" cy="504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2150088" y="656475"/>
            <a:ext cx="4935900" cy="738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SzPts val="990"/>
              <a:buNone/>
            </a:pPr>
            <a:r>
              <a:rPr b="1" lang="en-GB" sz="3600">
                <a:solidFill>
                  <a:srgbClr val="6FA8DC"/>
                </a:solidFill>
                <a:latin typeface="Roboto"/>
                <a:ea typeface="Roboto"/>
                <a:cs typeface="Roboto"/>
                <a:sym typeface="Roboto"/>
              </a:rPr>
              <a:t>More questions?	</a:t>
            </a:r>
            <a:endParaRPr b="1" sz="3600">
              <a:solidFill>
                <a:srgbClr val="6FA8DC"/>
              </a:solidFill>
              <a:latin typeface="Roboto"/>
              <a:ea typeface="Roboto"/>
              <a:cs typeface="Roboto"/>
              <a:sym typeface="Roboto"/>
            </a:endParaRPr>
          </a:p>
        </p:txBody>
      </p:sp>
      <p:sp>
        <p:nvSpPr>
          <p:cNvPr id="169" name="Google Shape;169;p25"/>
          <p:cNvSpPr txBox="1"/>
          <p:nvPr>
            <p:ph idx="4294967295" type="body"/>
          </p:nvPr>
        </p:nvSpPr>
        <p:spPr>
          <a:xfrm>
            <a:off x="436650" y="1447175"/>
            <a:ext cx="8362800" cy="31263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00000"/>
              </a:buClr>
              <a:buSzPts val="1400"/>
              <a:buChar char="●"/>
            </a:pPr>
            <a:r>
              <a:rPr b="1" lang="en-GB" sz="1400">
                <a:solidFill>
                  <a:srgbClr val="000000"/>
                </a:solidFill>
              </a:rPr>
              <a:t>I want to know more about this hackathon: </a:t>
            </a:r>
            <a:endParaRPr b="1"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GB" sz="1400">
                <a:solidFill>
                  <a:srgbClr val="000000"/>
                </a:solidFill>
              </a:rPr>
              <a:t>Hackathon FAQ Quickstart Guide: </a:t>
            </a:r>
            <a:r>
              <a:rPr lang="en-GB" u="sng">
                <a:solidFill>
                  <a:schemeClr val="hlink"/>
                </a:solidFill>
                <a:hlinkClick r:id="rId3"/>
              </a:rPr>
              <a:t>https://docs.google.com/presentation/d/1by21Mh4YueRPyNdTgt17tqM5DXdD4LiICG4SGMJUcy4/edit?usp=sharing</a:t>
            </a:r>
            <a:endParaRPr>
              <a:solidFill>
                <a:srgbClr val="000000"/>
              </a:solidFill>
            </a:endParaRPr>
          </a:p>
          <a:p>
            <a:pPr indent="-317500" lvl="0" marL="457200" rtl="0" algn="l">
              <a:lnSpc>
                <a:spcPct val="115000"/>
              </a:lnSpc>
              <a:spcBef>
                <a:spcPts val="0"/>
              </a:spcBef>
              <a:spcAft>
                <a:spcPts val="0"/>
              </a:spcAft>
              <a:buClr>
                <a:srgbClr val="000000"/>
              </a:buClr>
              <a:buSzPts val="1400"/>
              <a:buChar char="●"/>
            </a:pPr>
            <a:r>
              <a:rPr b="1" lang="en-GB" sz="1400">
                <a:solidFill>
                  <a:srgbClr val="000000"/>
                </a:solidFill>
              </a:rPr>
              <a:t>I want to be a mentor/ understand who mentors are:</a:t>
            </a:r>
            <a:endParaRPr b="1"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GB">
                <a:solidFill>
                  <a:srgbClr val="000000"/>
                </a:solidFill>
              </a:rPr>
              <a:t>Make a new registration as a mentor at: </a:t>
            </a:r>
            <a:r>
              <a:rPr lang="en-GB" u="sng">
                <a:solidFill>
                  <a:schemeClr val="hlink"/>
                </a:solidFill>
                <a:hlinkClick r:id="rId4"/>
              </a:rPr>
              <a:t>www.hackmakers.com</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GB">
                <a:solidFill>
                  <a:srgbClr val="000000"/>
                </a:solidFill>
              </a:rPr>
              <a:t>Read through the Mentor Guide: </a:t>
            </a:r>
            <a:r>
              <a:rPr lang="en-GB" u="sng">
                <a:solidFill>
                  <a:schemeClr val="hlink"/>
                </a:solidFill>
                <a:hlinkClick r:id="rId5"/>
              </a:rPr>
              <a:t>https://docs.google.com/presentation/d/1jL7CHdheH98y7gaUmsBF8nu8PgTfg7-e9vXNEzbIPbE/edit?usp=sharing</a:t>
            </a:r>
            <a:endParaRPr>
              <a:solidFill>
                <a:srgbClr val="000000"/>
              </a:solidFill>
            </a:endParaRPr>
          </a:p>
          <a:p>
            <a:pPr indent="-317500" lvl="0" marL="457200" rtl="0" algn="l">
              <a:lnSpc>
                <a:spcPct val="115000"/>
              </a:lnSpc>
              <a:spcBef>
                <a:spcPts val="0"/>
              </a:spcBef>
              <a:spcAft>
                <a:spcPts val="0"/>
              </a:spcAft>
              <a:buClr>
                <a:srgbClr val="000000"/>
              </a:buClr>
              <a:buSzPts val="1400"/>
              <a:buChar char="●"/>
            </a:pPr>
            <a:r>
              <a:rPr b="1" lang="en-GB" sz="1400">
                <a:solidFill>
                  <a:srgbClr val="000000"/>
                </a:solidFill>
              </a:rPr>
              <a:t>I want to know the general rules and regulations:</a:t>
            </a:r>
            <a:endParaRPr b="1"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GB" u="sng">
                <a:solidFill>
                  <a:schemeClr val="hlink"/>
                </a:solidFill>
                <a:hlinkClick r:id="rId6"/>
              </a:rPr>
              <a:t>https://docs.google.com/presentation/d/1l0cdM_6tacrpiHgCyU6g039THDrSuuEB2fypcgnUShI/edit?usp=sharing</a:t>
            </a:r>
            <a:endParaRPr>
              <a:solidFill>
                <a:srgbClr val="000000"/>
              </a:solidFill>
            </a:endParaRPr>
          </a:p>
        </p:txBody>
      </p:sp>
      <p:pic>
        <p:nvPicPr>
          <p:cNvPr id="170" name="Google Shape;170;p25"/>
          <p:cNvPicPr preferRelativeResize="0"/>
          <p:nvPr/>
        </p:nvPicPr>
        <p:blipFill>
          <a:blip r:embed="rId7">
            <a:alphaModFix/>
          </a:blip>
          <a:stretch>
            <a:fillRect/>
          </a:stretch>
        </p:blipFill>
        <p:spPr>
          <a:xfrm>
            <a:off x="6900" y="-3775"/>
            <a:ext cx="2192350" cy="504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4"/>
          <p:cNvSpPr txBox="1"/>
          <p:nvPr/>
        </p:nvSpPr>
        <p:spPr>
          <a:xfrm>
            <a:off x="2104050" y="351675"/>
            <a:ext cx="49359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400">
                <a:solidFill>
                  <a:srgbClr val="6FA8DC"/>
                </a:solidFill>
                <a:latin typeface="Roboto"/>
                <a:ea typeface="Roboto"/>
                <a:cs typeface="Roboto"/>
                <a:sym typeface="Roboto"/>
              </a:rPr>
              <a:t>Table of Contents</a:t>
            </a:r>
            <a:endParaRPr b="1" sz="3400">
              <a:solidFill>
                <a:srgbClr val="6FA8DC"/>
              </a:solidFill>
              <a:latin typeface="Roboto"/>
              <a:ea typeface="Roboto"/>
              <a:cs typeface="Roboto"/>
              <a:sym typeface="Roboto"/>
            </a:endParaRPr>
          </a:p>
        </p:txBody>
      </p:sp>
      <p:pic>
        <p:nvPicPr>
          <p:cNvPr id="83" name="Google Shape;83;p14"/>
          <p:cNvPicPr preferRelativeResize="0"/>
          <p:nvPr/>
        </p:nvPicPr>
        <p:blipFill>
          <a:blip r:embed="rId3">
            <a:alphaModFix/>
          </a:blip>
          <a:stretch>
            <a:fillRect/>
          </a:stretch>
        </p:blipFill>
        <p:spPr>
          <a:xfrm>
            <a:off x="6900" y="-3775"/>
            <a:ext cx="2192350" cy="504600"/>
          </a:xfrm>
          <a:prstGeom prst="rect">
            <a:avLst/>
          </a:prstGeom>
          <a:noFill/>
          <a:ln>
            <a:noFill/>
          </a:ln>
        </p:spPr>
      </p:pic>
      <p:graphicFrame>
        <p:nvGraphicFramePr>
          <p:cNvPr id="84" name="Google Shape;84;p14"/>
          <p:cNvGraphicFramePr/>
          <p:nvPr/>
        </p:nvGraphicFramePr>
        <p:xfrm>
          <a:off x="488663" y="851000"/>
          <a:ext cx="3000000" cy="3000000"/>
        </p:xfrm>
        <a:graphic>
          <a:graphicData uri="http://schemas.openxmlformats.org/drawingml/2006/table">
            <a:tbl>
              <a:tblPr>
                <a:noFill/>
                <a:tableStyleId>{57F6D22D-1978-4B6B-A450-D59BC344702E}</a:tableStyleId>
              </a:tblPr>
              <a:tblGrid>
                <a:gridCol w="966650"/>
                <a:gridCol w="6985900"/>
              </a:tblGrid>
              <a:tr h="351550">
                <a:tc>
                  <a:txBody>
                    <a:bodyPr/>
                    <a:lstStyle/>
                    <a:p>
                      <a:pPr indent="0" lvl="0" marL="0" rtl="0" algn="ctr">
                        <a:spcBef>
                          <a:spcPts val="0"/>
                        </a:spcBef>
                        <a:spcAft>
                          <a:spcPts val="0"/>
                        </a:spcAft>
                        <a:buNone/>
                      </a:pPr>
                      <a:r>
                        <a:rPr b="1" lang="en-GB" sz="1500">
                          <a:latin typeface="Roboto"/>
                          <a:ea typeface="Roboto"/>
                          <a:cs typeface="Roboto"/>
                          <a:sym typeface="Roboto"/>
                        </a:rPr>
                        <a:t>Slide No.</a:t>
                      </a:r>
                      <a:endParaRPr b="1" sz="15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b="1" lang="en-GB" sz="1500">
                          <a:latin typeface="Roboto"/>
                          <a:ea typeface="Roboto"/>
                          <a:cs typeface="Roboto"/>
                          <a:sym typeface="Roboto"/>
                        </a:rPr>
                        <a:t>Slide Contents</a:t>
                      </a:r>
                      <a:endParaRPr b="1" sz="1500">
                        <a:latin typeface="Roboto"/>
                        <a:ea typeface="Roboto"/>
                        <a:cs typeface="Roboto"/>
                        <a:sym typeface="Roboto"/>
                      </a:endParaRPr>
                    </a:p>
                  </a:txBody>
                  <a:tcPr marT="91425" marB="91425" marR="91425" marL="91425" anchor="ctr"/>
                </a:tc>
              </a:tr>
              <a:tr h="351550">
                <a:tc>
                  <a:txBody>
                    <a:bodyPr/>
                    <a:lstStyle/>
                    <a:p>
                      <a:pPr indent="0" lvl="0" marL="0" rtl="0" algn="ctr">
                        <a:spcBef>
                          <a:spcPts val="0"/>
                        </a:spcBef>
                        <a:spcAft>
                          <a:spcPts val="0"/>
                        </a:spcAft>
                        <a:buNone/>
                      </a:pPr>
                      <a:r>
                        <a:rPr lang="en-GB" sz="1500">
                          <a:latin typeface="Roboto"/>
                          <a:ea typeface="Roboto"/>
                          <a:cs typeface="Roboto"/>
                          <a:sym typeface="Roboto"/>
                        </a:rPr>
                        <a:t>4</a:t>
                      </a:r>
                      <a:endParaRPr sz="15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500">
                          <a:latin typeface="Roboto"/>
                          <a:ea typeface="Roboto"/>
                          <a:cs typeface="Roboto"/>
                          <a:sym typeface="Roboto"/>
                        </a:rPr>
                        <a:t>Introduction to Discord</a:t>
                      </a:r>
                      <a:endParaRPr sz="1500">
                        <a:latin typeface="Roboto"/>
                        <a:ea typeface="Roboto"/>
                        <a:cs typeface="Roboto"/>
                        <a:sym typeface="Roboto"/>
                      </a:endParaRPr>
                    </a:p>
                  </a:txBody>
                  <a:tcPr marT="91425" marB="91425" marR="91425" marL="91425" anchor="ctr"/>
                </a:tc>
              </a:tr>
              <a:tr h="351550">
                <a:tc>
                  <a:txBody>
                    <a:bodyPr/>
                    <a:lstStyle/>
                    <a:p>
                      <a:pPr indent="0" lvl="0" marL="0" rtl="0" algn="ctr">
                        <a:spcBef>
                          <a:spcPts val="0"/>
                        </a:spcBef>
                        <a:spcAft>
                          <a:spcPts val="0"/>
                        </a:spcAft>
                        <a:buNone/>
                      </a:pPr>
                      <a:r>
                        <a:rPr lang="en-GB" sz="1500">
                          <a:latin typeface="Roboto"/>
                          <a:ea typeface="Roboto"/>
                          <a:cs typeface="Roboto"/>
                          <a:sym typeface="Roboto"/>
                        </a:rPr>
                        <a:t>7</a:t>
                      </a:r>
                      <a:endParaRPr sz="15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500" u="sng">
                          <a:solidFill>
                            <a:schemeClr val="hlink"/>
                          </a:solidFill>
                          <a:latin typeface="Roboto"/>
                          <a:ea typeface="Roboto"/>
                          <a:cs typeface="Roboto"/>
                          <a:sym typeface="Roboto"/>
                          <a:hlinkClick action="ppaction://hlinksldjump" r:id="rId4"/>
                        </a:rPr>
                        <a:t>Working in </a:t>
                      </a:r>
                      <a:r>
                        <a:rPr lang="en-GB" sz="1500">
                          <a:latin typeface="Roboto"/>
                          <a:ea typeface="Roboto"/>
                          <a:cs typeface="Roboto"/>
                          <a:sym typeface="Roboto"/>
                        </a:rPr>
                        <a:t>Discord</a:t>
                      </a:r>
                      <a:endParaRPr sz="1500">
                        <a:latin typeface="Roboto"/>
                        <a:ea typeface="Roboto"/>
                        <a:cs typeface="Roboto"/>
                        <a:sym typeface="Roboto"/>
                      </a:endParaRPr>
                    </a:p>
                  </a:txBody>
                  <a:tcPr marT="91425" marB="91425" marR="91425" marL="91425" anchor="ctr"/>
                </a:tc>
              </a:tr>
              <a:tr h="351550">
                <a:tc>
                  <a:txBody>
                    <a:bodyPr/>
                    <a:lstStyle/>
                    <a:p>
                      <a:pPr indent="0" lvl="0" marL="0" rtl="0" algn="ctr">
                        <a:spcBef>
                          <a:spcPts val="0"/>
                        </a:spcBef>
                        <a:spcAft>
                          <a:spcPts val="0"/>
                        </a:spcAft>
                        <a:buNone/>
                      </a:pPr>
                      <a:r>
                        <a:rPr lang="en-GB" sz="1500">
                          <a:latin typeface="Roboto"/>
                          <a:ea typeface="Roboto"/>
                          <a:cs typeface="Roboto"/>
                          <a:sym typeface="Roboto"/>
                        </a:rPr>
                        <a:t>8</a:t>
                      </a:r>
                      <a:endParaRPr sz="15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500" u="sng">
                          <a:solidFill>
                            <a:schemeClr val="hlink"/>
                          </a:solidFill>
                          <a:latin typeface="Roboto"/>
                          <a:ea typeface="Roboto"/>
                          <a:cs typeface="Roboto"/>
                          <a:sym typeface="Roboto"/>
                          <a:hlinkClick action="ppaction://hlinksldjump" r:id="rId5"/>
                        </a:rPr>
                        <a:t>Public &amp; Default Channels in Slack</a:t>
                      </a:r>
                      <a:endParaRPr sz="1500">
                        <a:latin typeface="Roboto"/>
                        <a:ea typeface="Roboto"/>
                        <a:cs typeface="Roboto"/>
                        <a:sym typeface="Roboto"/>
                      </a:endParaRPr>
                    </a:p>
                  </a:txBody>
                  <a:tcPr marT="91425" marB="91425" marR="91425" marL="91425" anchor="ctr"/>
                </a:tc>
              </a:tr>
              <a:tr h="351550">
                <a:tc>
                  <a:txBody>
                    <a:bodyPr/>
                    <a:lstStyle/>
                    <a:p>
                      <a:pPr indent="0" lvl="0" marL="0" rtl="0" algn="ctr">
                        <a:spcBef>
                          <a:spcPts val="0"/>
                        </a:spcBef>
                        <a:spcAft>
                          <a:spcPts val="0"/>
                        </a:spcAft>
                        <a:buNone/>
                      </a:pPr>
                      <a:r>
                        <a:rPr lang="en-GB" sz="1500">
                          <a:latin typeface="Roboto"/>
                          <a:ea typeface="Roboto"/>
                          <a:cs typeface="Roboto"/>
                          <a:sym typeface="Roboto"/>
                        </a:rPr>
                        <a:t>9</a:t>
                      </a:r>
                      <a:endParaRPr sz="15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500">
                          <a:latin typeface="Roboto"/>
                          <a:ea typeface="Roboto"/>
                          <a:cs typeface="Roboto"/>
                          <a:sym typeface="Roboto"/>
                        </a:rPr>
                        <a:t>Private </a:t>
                      </a:r>
                      <a:r>
                        <a:rPr lang="en-GB" sz="1500" u="sng">
                          <a:solidFill>
                            <a:schemeClr val="hlink"/>
                          </a:solidFill>
                          <a:latin typeface="Roboto"/>
                          <a:ea typeface="Roboto"/>
                          <a:cs typeface="Roboto"/>
                          <a:sym typeface="Roboto"/>
                          <a:hlinkClick action="ppaction://hlinksldjump" r:id="rId6"/>
                        </a:rPr>
                        <a:t>Channels in Slack</a:t>
                      </a:r>
                      <a:endParaRPr sz="1500">
                        <a:latin typeface="Roboto"/>
                        <a:ea typeface="Roboto"/>
                        <a:cs typeface="Roboto"/>
                        <a:sym typeface="Roboto"/>
                      </a:endParaRPr>
                    </a:p>
                  </a:txBody>
                  <a:tcPr marT="91425" marB="91425" marR="91425" marL="91425" anchor="ctr"/>
                </a:tc>
              </a:tr>
              <a:tr h="351550">
                <a:tc>
                  <a:txBody>
                    <a:bodyPr/>
                    <a:lstStyle/>
                    <a:p>
                      <a:pPr indent="0" lvl="0" marL="0" rtl="0" algn="ctr">
                        <a:spcBef>
                          <a:spcPts val="0"/>
                        </a:spcBef>
                        <a:spcAft>
                          <a:spcPts val="0"/>
                        </a:spcAft>
                        <a:buNone/>
                      </a:pPr>
                      <a:r>
                        <a:t/>
                      </a:r>
                      <a:endParaRPr sz="15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500">
                          <a:latin typeface="Roboto"/>
                          <a:ea typeface="Roboto"/>
                          <a:cs typeface="Roboto"/>
                          <a:sym typeface="Roboto"/>
                        </a:rPr>
                        <a:t>Challenge and Voice Channels in Slack</a:t>
                      </a:r>
                      <a:endParaRPr sz="1500">
                        <a:latin typeface="Roboto"/>
                        <a:ea typeface="Roboto"/>
                        <a:cs typeface="Roboto"/>
                        <a:sym typeface="Roboto"/>
                      </a:endParaRPr>
                    </a:p>
                  </a:txBody>
                  <a:tcPr marT="91425" marB="91425" marR="91425" marL="91425" anchor="ctr"/>
                </a:tc>
              </a:tr>
              <a:tr h="351550">
                <a:tc>
                  <a:txBody>
                    <a:bodyPr/>
                    <a:lstStyle/>
                    <a:p>
                      <a:pPr indent="0" lvl="0" marL="0" rtl="0" algn="ctr">
                        <a:spcBef>
                          <a:spcPts val="0"/>
                        </a:spcBef>
                        <a:spcAft>
                          <a:spcPts val="0"/>
                        </a:spcAft>
                        <a:buNone/>
                      </a:pPr>
                      <a:r>
                        <a:rPr lang="en-GB" sz="1500">
                          <a:latin typeface="Roboto"/>
                          <a:ea typeface="Roboto"/>
                          <a:cs typeface="Roboto"/>
                          <a:sym typeface="Roboto"/>
                        </a:rPr>
                        <a:t>11</a:t>
                      </a:r>
                      <a:endParaRPr sz="15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500" u="sng">
                          <a:solidFill>
                            <a:schemeClr val="hlink"/>
                          </a:solidFill>
                          <a:latin typeface="Roboto"/>
                          <a:ea typeface="Roboto"/>
                          <a:cs typeface="Roboto"/>
                          <a:sym typeface="Roboto"/>
                          <a:hlinkClick action="ppaction://hlinksldjump" r:id="rId7"/>
                        </a:rPr>
                        <a:t>Software Tools: Ideation &amp; Rapid Build</a:t>
                      </a:r>
                      <a:endParaRPr sz="1500">
                        <a:latin typeface="Roboto"/>
                        <a:ea typeface="Roboto"/>
                        <a:cs typeface="Roboto"/>
                        <a:sym typeface="Roboto"/>
                      </a:endParaRPr>
                    </a:p>
                  </a:txBody>
                  <a:tcPr marT="91425" marB="91425" marR="91425" marL="91425" anchor="ctr"/>
                </a:tc>
              </a:tr>
              <a:tr h="351550">
                <a:tc>
                  <a:txBody>
                    <a:bodyPr/>
                    <a:lstStyle/>
                    <a:p>
                      <a:pPr indent="0" lvl="0" marL="0" rtl="0" algn="ctr">
                        <a:spcBef>
                          <a:spcPts val="0"/>
                        </a:spcBef>
                        <a:spcAft>
                          <a:spcPts val="0"/>
                        </a:spcAft>
                        <a:buNone/>
                      </a:pPr>
                      <a:r>
                        <a:rPr lang="en-GB" sz="1500">
                          <a:latin typeface="Roboto"/>
                          <a:ea typeface="Roboto"/>
                          <a:cs typeface="Roboto"/>
                          <a:sym typeface="Roboto"/>
                        </a:rPr>
                        <a:t>12</a:t>
                      </a:r>
                      <a:endParaRPr sz="15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500" u="sng">
                          <a:solidFill>
                            <a:schemeClr val="hlink"/>
                          </a:solidFill>
                          <a:latin typeface="Roboto"/>
                          <a:ea typeface="Roboto"/>
                          <a:cs typeface="Roboto"/>
                          <a:sym typeface="Roboto"/>
                          <a:hlinkClick action="ppaction://hlinksldjump" r:id="rId8"/>
                        </a:rPr>
                        <a:t>Software Tools: Demo &amp; Prototyping</a:t>
                      </a:r>
                      <a:endParaRPr sz="1500">
                        <a:latin typeface="Roboto"/>
                        <a:ea typeface="Roboto"/>
                        <a:cs typeface="Roboto"/>
                        <a:sym typeface="Roboto"/>
                      </a:endParaRPr>
                    </a:p>
                  </a:txBody>
                  <a:tcPr marT="91425" marB="91425" marR="91425" marL="91425" anchor="ctr"/>
                </a:tc>
              </a:tr>
              <a:tr h="351550">
                <a:tc>
                  <a:txBody>
                    <a:bodyPr/>
                    <a:lstStyle/>
                    <a:p>
                      <a:pPr indent="0" lvl="0" marL="0" rtl="0" algn="ctr">
                        <a:spcBef>
                          <a:spcPts val="0"/>
                        </a:spcBef>
                        <a:spcAft>
                          <a:spcPts val="0"/>
                        </a:spcAft>
                        <a:buNone/>
                      </a:pPr>
                      <a:r>
                        <a:rPr lang="en-GB" sz="1500">
                          <a:latin typeface="Roboto"/>
                          <a:ea typeface="Roboto"/>
                          <a:cs typeface="Roboto"/>
                          <a:sym typeface="Roboto"/>
                        </a:rPr>
                        <a:t>13</a:t>
                      </a:r>
                      <a:endParaRPr sz="15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500" u="sng">
                          <a:solidFill>
                            <a:schemeClr val="hlink"/>
                          </a:solidFill>
                          <a:latin typeface="Roboto"/>
                          <a:ea typeface="Roboto"/>
                          <a:cs typeface="Roboto"/>
                          <a:sym typeface="Roboto"/>
                          <a:hlinkClick action="ppaction://hlinksldjump" r:id="rId9"/>
                        </a:rPr>
                        <a:t>Community Technical Tools</a:t>
                      </a:r>
                      <a:endParaRPr sz="1500">
                        <a:latin typeface="Roboto"/>
                        <a:ea typeface="Roboto"/>
                        <a:cs typeface="Roboto"/>
                        <a:sym typeface="Roboto"/>
                      </a:endParaRPr>
                    </a:p>
                  </a:txBody>
                  <a:tcPr marT="91425" marB="91425" marR="91425" marL="91425" anchor="ctr"/>
                </a:tc>
              </a:tr>
              <a:tr h="351550">
                <a:tc>
                  <a:txBody>
                    <a:bodyPr/>
                    <a:lstStyle/>
                    <a:p>
                      <a:pPr indent="0" lvl="0" marL="0" rtl="0" algn="ctr">
                        <a:spcBef>
                          <a:spcPts val="0"/>
                        </a:spcBef>
                        <a:spcAft>
                          <a:spcPts val="0"/>
                        </a:spcAft>
                        <a:buNone/>
                      </a:pPr>
                      <a:r>
                        <a:rPr lang="en-GB" sz="1500">
                          <a:latin typeface="Roboto"/>
                          <a:ea typeface="Roboto"/>
                          <a:cs typeface="Roboto"/>
                          <a:sym typeface="Roboto"/>
                        </a:rPr>
                        <a:t>15</a:t>
                      </a:r>
                      <a:endParaRPr sz="15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500" u="sng">
                          <a:solidFill>
                            <a:schemeClr val="hlink"/>
                          </a:solidFill>
                          <a:latin typeface="Roboto"/>
                          <a:ea typeface="Roboto"/>
                          <a:cs typeface="Roboto"/>
                          <a:sym typeface="Roboto"/>
                          <a:hlinkClick action="ppaction://hlinksldjump" r:id="rId10"/>
                        </a:rPr>
                        <a:t>More Questions?</a:t>
                      </a:r>
                      <a:endParaRPr sz="15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5"/>
          <p:cNvPicPr preferRelativeResize="0"/>
          <p:nvPr/>
        </p:nvPicPr>
        <p:blipFill>
          <a:blip r:embed="rId3">
            <a:alphaModFix/>
          </a:blip>
          <a:stretch>
            <a:fillRect/>
          </a:stretch>
        </p:blipFill>
        <p:spPr>
          <a:xfrm>
            <a:off x="6900" y="-3775"/>
            <a:ext cx="2192350" cy="504600"/>
          </a:xfrm>
          <a:prstGeom prst="rect">
            <a:avLst/>
          </a:prstGeom>
          <a:noFill/>
          <a:ln>
            <a:noFill/>
          </a:ln>
        </p:spPr>
      </p:pic>
      <p:sp>
        <p:nvSpPr>
          <p:cNvPr id="90" name="Google Shape;90;p15"/>
          <p:cNvSpPr txBox="1"/>
          <p:nvPr/>
        </p:nvSpPr>
        <p:spPr>
          <a:xfrm>
            <a:off x="2233500" y="1767450"/>
            <a:ext cx="4677000" cy="8466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GB" sz="4300">
                <a:latin typeface="Roboto"/>
                <a:ea typeface="Roboto"/>
                <a:cs typeface="Roboto"/>
                <a:sym typeface="Roboto"/>
              </a:rPr>
              <a:t>Discord Guide</a:t>
            </a:r>
            <a:endParaRPr b="1" sz="4300">
              <a:latin typeface="Roboto"/>
              <a:ea typeface="Roboto"/>
              <a:cs typeface="Roboto"/>
              <a:sym typeface="Roboto"/>
            </a:endParaRPr>
          </a:p>
        </p:txBody>
      </p:sp>
      <p:sp>
        <p:nvSpPr>
          <p:cNvPr id="91" name="Google Shape;91;p15"/>
          <p:cNvSpPr txBox="1"/>
          <p:nvPr/>
        </p:nvSpPr>
        <p:spPr>
          <a:xfrm>
            <a:off x="1033650" y="2723750"/>
            <a:ext cx="7076700" cy="227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GB">
                <a:latin typeface="Roboto"/>
                <a:ea typeface="Roboto"/>
                <a:cs typeface="Roboto"/>
                <a:sym typeface="Roboto"/>
              </a:rPr>
              <a:t>Hackmakers uses Slack to help participants, teams and mentors to interact and collaborate during a hackathon. The video guide will run through:</a:t>
            </a:r>
            <a:endParaRPr b="1" i="1">
              <a:latin typeface="Roboto"/>
              <a:ea typeface="Roboto"/>
              <a:cs typeface="Roboto"/>
              <a:sym typeface="Roboto"/>
            </a:endParaRPr>
          </a:p>
          <a:p>
            <a:pPr indent="0" lvl="0" marL="0" rtl="0" algn="ctr">
              <a:spcBef>
                <a:spcPts val="0"/>
              </a:spcBef>
              <a:spcAft>
                <a:spcPts val="0"/>
              </a:spcAft>
              <a:buNone/>
            </a:pPr>
            <a:r>
              <a:t/>
            </a:r>
            <a:endParaRPr b="1" i="1">
              <a:latin typeface="Roboto"/>
              <a:ea typeface="Roboto"/>
              <a:cs typeface="Roboto"/>
              <a:sym typeface="Roboto"/>
            </a:endParaRPr>
          </a:p>
          <a:p>
            <a:pPr indent="0" lvl="0" marL="0" rtl="0" algn="ctr">
              <a:spcBef>
                <a:spcPts val="0"/>
              </a:spcBef>
              <a:spcAft>
                <a:spcPts val="0"/>
              </a:spcAft>
              <a:buNone/>
            </a:pPr>
            <a:r>
              <a:rPr b="1" i="1" lang="en-GB">
                <a:latin typeface="Roboto"/>
                <a:ea typeface="Roboto"/>
                <a:cs typeface="Roboto"/>
                <a:sym typeface="Roboto"/>
              </a:rPr>
              <a:t>1. The Discord Welcome Bot</a:t>
            </a:r>
            <a:endParaRPr b="1" i="1">
              <a:latin typeface="Roboto"/>
              <a:ea typeface="Roboto"/>
              <a:cs typeface="Roboto"/>
              <a:sym typeface="Roboto"/>
            </a:endParaRPr>
          </a:p>
          <a:p>
            <a:pPr indent="0" lvl="0" marL="0" rtl="0" algn="ctr">
              <a:spcBef>
                <a:spcPts val="0"/>
              </a:spcBef>
              <a:spcAft>
                <a:spcPts val="0"/>
              </a:spcAft>
              <a:buNone/>
            </a:pPr>
            <a:r>
              <a:rPr b="1" i="1" lang="en-GB">
                <a:latin typeface="Roboto"/>
                <a:ea typeface="Roboto"/>
                <a:cs typeface="Roboto"/>
                <a:sym typeface="Roboto"/>
              </a:rPr>
              <a:t>2. Role reactions for challenges and mentors</a:t>
            </a:r>
            <a:endParaRPr b="1" i="1">
              <a:latin typeface="Roboto"/>
              <a:ea typeface="Roboto"/>
              <a:cs typeface="Roboto"/>
              <a:sym typeface="Roboto"/>
            </a:endParaRPr>
          </a:p>
          <a:p>
            <a:pPr indent="0" lvl="0" marL="0" rtl="0" algn="ctr">
              <a:spcBef>
                <a:spcPts val="0"/>
              </a:spcBef>
              <a:spcAft>
                <a:spcPts val="0"/>
              </a:spcAft>
              <a:buNone/>
            </a:pPr>
            <a:r>
              <a:rPr b="1" i="1" lang="en-GB">
                <a:latin typeface="Roboto"/>
                <a:ea typeface="Roboto"/>
                <a:cs typeface="Roboto"/>
                <a:sym typeface="Roboto"/>
              </a:rPr>
              <a:t>3. Public channels and how to use them</a:t>
            </a:r>
            <a:endParaRPr b="1" i="1">
              <a:latin typeface="Roboto"/>
              <a:ea typeface="Roboto"/>
              <a:cs typeface="Roboto"/>
              <a:sym typeface="Roboto"/>
            </a:endParaRPr>
          </a:p>
          <a:p>
            <a:pPr indent="0" lvl="0" marL="0" rtl="0" algn="ctr">
              <a:spcBef>
                <a:spcPts val="0"/>
              </a:spcBef>
              <a:spcAft>
                <a:spcPts val="0"/>
              </a:spcAft>
              <a:buNone/>
            </a:pPr>
            <a:r>
              <a:rPr b="1" i="1" lang="en-GB">
                <a:latin typeface="Roboto"/>
                <a:ea typeface="Roboto"/>
                <a:cs typeface="Roboto"/>
                <a:sym typeface="Roboto"/>
              </a:rPr>
              <a:t>4. Private channels for mentors and lead mentors</a:t>
            </a:r>
            <a:endParaRPr b="1" i="1">
              <a:latin typeface="Roboto"/>
              <a:ea typeface="Roboto"/>
              <a:cs typeface="Roboto"/>
              <a:sym typeface="Roboto"/>
            </a:endParaRPr>
          </a:p>
          <a:p>
            <a:pPr indent="0" lvl="0" marL="0" rtl="0" algn="ctr">
              <a:spcBef>
                <a:spcPts val="0"/>
              </a:spcBef>
              <a:spcAft>
                <a:spcPts val="0"/>
              </a:spcAft>
              <a:buNone/>
            </a:pPr>
            <a:r>
              <a:rPr b="1" i="1" lang="en-GB">
                <a:latin typeface="Roboto"/>
                <a:ea typeface="Roboto"/>
                <a:cs typeface="Roboto"/>
                <a:sym typeface="Roboto"/>
              </a:rPr>
              <a:t>5. Challenge and voice channels</a:t>
            </a:r>
            <a:endParaRPr b="1" i="1">
              <a:latin typeface="Roboto"/>
              <a:ea typeface="Roboto"/>
              <a:cs typeface="Roboto"/>
              <a:sym typeface="Roboto"/>
            </a:endParaRPr>
          </a:p>
          <a:p>
            <a:pPr indent="0" lvl="0" marL="0" rtl="0" algn="ctr">
              <a:spcBef>
                <a:spcPts val="0"/>
              </a:spcBef>
              <a:spcAft>
                <a:spcPts val="0"/>
              </a:spcAft>
              <a:buNone/>
            </a:pPr>
            <a:r>
              <a:t/>
            </a:r>
            <a:endParaRPr b="1" i="1" sz="1200">
              <a:latin typeface="Roboto"/>
              <a:ea typeface="Roboto"/>
              <a:cs typeface="Roboto"/>
              <a:sym typeface="Roboto"/>
            </a:endParaRPr>
          </a:p>
          <a:p>
            <a:pPr indent="0" lvl="0" marL="0" rtl="0" algn="ctr">
              <a:spcBef>
                <a:spcPts val="0"/>
              </a:spcBef>
              <a:spcAft>
                <a:spcPts val="0"/>
              </a:spcAft>
              <a:buNone/>
            </a:pPr>
            <a:r>
              <a:t/>
            </a:r>
            <a:endParaRPr b="1" i="1" sz="1200">
              <a:latin typeface="Roboto"/>
              <a:ea typeface="Roboto"/>
              <a:cs typeface="Roboto"/>
              <a:sym typeface="Roboto"/>
            </a:endParaRPr>
          </a:p>
        </p:txBody>
      </p:sp>
      <p:pic>
        <p:nvPicPr>
          <p:cNvPr id="92" name="Google Shape;92;p15"/>
          <p:cNvPicPr preferRelativeResize="0"/>
          <p:nvPr/>
        </p:nvPicPr>
        <p:blipFill>
          <a:blip r:embed="rId4">
            <a:alphaModFix/>
          </a:blip>
          <a:stretch>
            <a:fillRect/>
          </a:stretch>
        </p:blipFill>
        <p:spPr>
          <a:xfrm>
            <a:off x="4039563" y="784225"/>
            <a:ext cx="1064875" cy="1064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11" y="777828"/>
            <a:ext cx="9144000" cy="546300"/>
          </a:xfrm>
          <a:prstGeom prst="rect">
            <a:avLst/>
          </a:prstGeom>
        </p:spPr>
        <p:txBody>
          <a:bodyPr anchorCtr="0" anchor="t" bIns="91425" lIns="91425" spcFirstLastPara="1" rIns="91425" wrap="square" tIns="91425">
            <a:spAutoFit/>
          </a:bodyPr>
          <a:lstStyle/>
          <a:p>
            <a:pPr indent="0" lvl="0" marL="457200" rtl="0" algn="ctr">
              <a:spcBef>
                <a:spcPts val="0"/>
              </a:spcBef>
              <a:spcAft>
                <a:spcPts val="0"/>
              </a:spcAft>
              <a:buNone/>
            </a:pPr>
            <a:r>
              <a:rPr b="1" lang="en-GB" sz="2350">
                <a:solidFill>
                  <a:srgbClr val="6FA8DC"/>
                </a:solidFill>
              </a:rPr>
              <a:t>Working in Slack</a:t>
            </a:r>
            <a:endParaRPr b="1" sz="2350">
              <a:solidFill>
                <a:srgbClr val="6FA8DC"/>
              </a:solidFill>
              <a:latin typeface="Roboto"/>
              <a:ea typeface="Roboto"/>
              <a:cs typeface="Roboto"/>
              <a:sym typeface="Roboto"/>
            </a:endParaRPr>
          </a:p>
        </p:txBody>
      </p:sp>
      <p:sp>
        <p:nvSpPr>
          <p:cNvPr id="98" name="Google Shape;98;p16"/>
          <p:cNvSpPr txBox="1"/>
          <p:nvPr>
            <p:ph idx="4294967295" type="body"/>
          </p:nvPr>
        </p:nvSpPr>
        <p:spPr>
          <a:xfrm>
            <a:off x="536850" y="1585300"/>
            <a:ext cx="8025000" cy="2690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GB" sz="1400" u="sng">
                <a:solidFill>
                  <a:schemeClr val="hlink"/>
                </a:solidFill>
                <a:hlinkClick r:id="rId3"/>
              </a:rPr>
              <a:t>https://support.discord.com/hc/en-us/articles/360045138571-Beginner-s-Guide-to-Discord</a:t>
            </a:r>
            <a:br>
              <a:rPr lang="en-GB" sz="1400"/>
            </a:br>
            <a:br>
              <a:rPr lang="en-GB" sz="1400"/>
            </a:br>
            <a:r>
              <a:rPr lang="en-GB" sz="1400"/>
              <a:t>Hackmakers is proud to have Discord as a partner throughout all of our hackathons.</a:t>
            </a:r>
            <a:endParaRPr sz="1400"/>
          </a:p>
          <a:p>
            <a:pPr indent="0" lvl="0" marL="0" rtl="0" algn="ctr">
              <a:spcBef>
                <a:spcPts val="1200"/>
              </a:spcBef>
              <a:spcAft>
                <a:spcPts val="0"/>
              </a:spcAft>
              <a:buNone/>
            </a:pPr>
            <a:r>
              <a:rPr lang="en-GB" sz="1400"/>
              <a:t>We’ll be opening up the Discord server two weeks prior to the hackathon, so get in quick to mingle like your single and introduce yourself, share resources, find teammates, join existing teams and idea generate . We’ll be updating you in #announcement channel on challenge releases and also be running workshops in parallel so you have all the information you need to be ready. </a:t>
            </a:r>
            <a:endParaRPr sz="1400"/>
          </a:p>
          <a:p>
            <a:pPr indent="0" lvl="0" marL="0" rtl="0" algn="ctr">
              <a:spcBef>
                <a:spcPts val="1200"/>
              </a:spcBef>
              <a:spcAft>
                <a:spcPts val="1200"/>
              </a:spcAft>
              <a:buNone/>
            </a:pPr>
            <a:r>
              <a:rPr b="1" lang="en-GB" sz="1400"/>
              <a:t>To access the Discord server, please check the confirmation email that you receive after registering on the </a:t>
            </a:r>
            <a:r>
              <a:rPr b="1" lang="en-GB" sz="1400" u="sng">
                <a:solidFill>
                  <a:schemeClr val="hlink"/>
                </a:solidFill>
                <a:hlinkClick r:id="rId4"/>
              </a:rPr>
              <a:t>Hackmakers website</a:t>
            </a:r>
            <a:r>
              <a:rPr b="1" lang="en-GB" sz="1400"/>
              <a:t>.</a:t>
            </a:r>
            <a:endParaRPr b="1" sz="1400"/>
          </a:p>
        </p:txBody>
      </p:sp>
      <p:pic>
        <p:nvPicPr>
          <p:cNvPr id="99" name="Google Shape;99;p16"/>
          <p:cNvPicPr preferRelativeResize="0"/>
          <p:nvPr/>
        </p:nvPicPr>
        <p:blipFill>
          <a:blip r:embed="rId5">
            <a:alphaModFix/>
          </a:blip>
          <a:stretch>
            <a:fillRect/>
          </a:stretch>
        </p:blipFill>
        <p:spPr>
          <a:xfrm>
            <a:off x="6900" y="-3775"/>
            <a:ext cx="2192350" cy="504600"/>
          </a:xfrm>
          <a:prstGeom prst="rect">
            <a:avLst/>
          </a:prstGeom>
          <a:noFill/>
          <a:ln>
            <a:noFill/>
          </a:ln>
        </p:spPr>
      </p:pic>
      <p:pic>
        <p:nvPicPr>
          <p:cNvPr id="100" name="Google Shape;100;p16"/>
          <p:cNvPicPr preferRelativeResize="0"/>
          <p:nvPr/>
        </p:nvPicPr>
        <p:blipFill>
          <a:blip r:embed="rId6">
            <a:alphaModFix/>
          </a:blip>
          <a:stretch>
            <a:fillRect/>
          </a:stretch>
        </p:blipFill>
        <p:spPr>
          <a:xfrm>
            <a:off x="7631275" y="404625"/>
            <a:ext cx="1064875" cy="1064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482000" y="592145"/>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Public &amp; Default Channels on Discord</a:t>
            </a:r>
            <a:endParaRPr sz="1120"/>
          </a:p>
        </p:txBody>
      </p:sp>
      <p:sp>
        <p:nvSpPr>
          <p:cNvPr id="106" name="Google Shape;106;p17"/>
          <p:cNvSpPr txBox="1"/>
          <p:nvPr>
            <p:ph idx="4294967295" type="body"/>
          </p:nvPr>
        </p:nvSpPr>
        <p:spPr>
          <a:xfrm>
            <a:off x="2775275" y="1222600"/>
            <a:ext cx="6120600" cy="33729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00000"/>
              </a:buClr>
              <a:buSzPts val="1300"/>
              <a:buChar char="●"/>
            </a:pPr>
            <a:r>
              <a:rPr lang="en-GB" sz="1300">
                <a:solidFill>
                  <a:srgbClr val="FF0000"/>
                </a:solidFill>
              </a:rPr>
              <a:t>#rules_and_guidelines</a:t>
            </a:r>
            <a:r>
              <a:rPr lang="en-GB" sz="1300">
                <a:solidFill>
                  <a:srgbClr val="000000"/>
                </a:solidFill>
              </a:rPr>
              <a:t>: This channel is a static channel containing all the links to rules and guidelines.</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en-GB" sz="1300">
                <a:solidFill>
                  <a:srgbClr val="FF0000"/>
                </a:solidFill>
              </a:rPr>
              <a:t>#announcements</a:t>
            </a:r>
            <a:r>
              <a:rPr lang="en-GB" sz="1300">
                <a:solidFill>
                  <a:srgbClr val="000000"/>
                </a:solidFill>
              </a:rPr>
              <a:t>: This is one of the most important channels. Make sure to check this regularly (we recommend at least twice per day) for real time live communication and updates from organisers.</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en-GB" sz="1300">
                <a:solidFill>
                  <a:srgbClr val="FF0000"/>
                </a:solidFill>
              </a:rPr>
              <a:t>#Introductions: </a:t>
            </a:r>
            <a:r>
              <a:rPr lang="en-GB" sz="1300">
                <a:solidFill>
                  <a:srgbClr val="1D1C1D"/>
                </a:solidFill>
              </a:rPr>
              <a:t>Let us know who you are, your special talents, where are you from and why are you here </a:t>
            </a:r>
            <a:endParaRPr sz="1300">
              <a:solidFill>
                <a:srgbClr val="1D1C1D"/>
              </a:solidFill>
            </a:endParaRPr>
          </a:p>
          <a:p>
            <a:pPr indent="-311150" lvl="0" marL="457200" rtl="0" algn="l">
              <a:lnSpc>
                <a:spcPct val="115000"/>
              </a:lnSpc>
              <a:spcBef>
                <a:spcPts val="0"/>
              </a:spcBef>
              <a:spcAft>
                <a:spcPts val="0"/>
              </a:spcAft>
              <a:buClr>
                <a:srgbClr val="000000"/>
              </a:buClr>
              <a:buSzPts val="1300"/>
              <a:buChar char="●"/>
            </a:pPr>
            <a:r>
              <a:rPr lang="en-GB" sz="1300">
                <a:solidFill>
                  <a:srgbClr val="FF0000"/>
                </a:solidFill>
              </a:rPr>
              <a:t>#random</a:t>
            </a:r>
            <a:r>
              <a:rPr lang="en-GB" sz="1300">
                <a:solidFill>
                  <a:srgbClr val="000000"/>
                </a:solidFill>
              </a:rPr>
              <a:t>: A fun channel that people can use for banter, camaraderie and anything else that fancies them.</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en-GB" sz="1300">
                <a:solidFill>
                  <a:srgbClr val="FF0000"/>
                </a:solidFill>
              </a:rPr>
              <a:t>#resources_and_datasets</a:t>
            </a:r>
            <a:r>
              <a:rPr lang="en-GB" sz="1300">
                <a:solidFill>
                  <a:srgbClr val="000000"/>
                </a:solidFill>
              </a:rPr>
              <a:t>: Resources or data sets related to hackathon.</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en-GB" sz="1300">
                <a:solidFill>
                  <a:srgbClr val="FF0000"/>
                </a:solidFill>
              </a:rPr>
              <a:t>#presentation_tips</a:t>
            </a:r>
            <a:r>
              <a:rPr lang="en-GB" sz="1300">
                <a:solidFill>
                  <a:srgbClr val="000000"/>
                </a:solidFill>
              </a:rPr>
              <a:t>: For mentors who wanted to offer pitch support, online tools to help with their final pitches and Youtube videos</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en-GB" sz="1300">
                <a:solidFill>
                  <a:srgbClr val="FF0000"/>
                </a:solidFill>
              </a:rPr>
              <a:t>#ask_the_organisers: </a:t>
            </a:r>
            <a:r>
              <a:rPr lang="en-GB" sz="1300">
                <a:solidFill>
                  <a:srgbClr val="000000"/>
                </a:solidFill>
              </a:rPr>
              <a:t>For any questions you may have to ask the organisers!</a:t>
            </a:r>
            <a:endParaRPr sz="1300">
              <a:solidFill>
                <a:srgbClr val="333333"/>
              </a:solidFill>
              <a:highlight>
                <a:srgbClr val="FEFFFF"/>
              </a:highlight>
            </a:endParaRPr>
          </a:p>
          <a:p>
            <a:pPr indent="0" lvl="0" marL="0" rtl="0" algn="l">
              <a:lnSpc>
                <a:spcPct val="115000"/>
              </a:lnSpc>
              <a:spcBef>
                <a:spcPts val="0"/>
              </a:spcBef>
              <a:spcAft>
                <a:spcPts val="0"/>
              </a:spcAft>
              <a:buNone/>
            </a:pPr>
            <a:r>
              <a:t/>
            </a:r>
            <a:endParaRPr sz="1300">
              <a:solidFill>
                <a:srgbClr val="333333"/>
              </a:solidFill>
              <a:highlight>
                <a:srgbClr val="FEFFFF"/>
              </a:highlight>
            </a:endParaRPr>
          </a:p>
        </p:txBody>
      </p:sp>
      <p:pic>
        <p:nvPicPr>
          <p:cNvPr id="107" name="Google Shape;107;p17"/>
          <p:cNvPicPr preferRelativeResize="0"/>
          <p:nvPr/>
        </p:nvPicPr>
        <p:blipFill>
          <a:blip r:embed="rId3">
            <a:alphaModFix/>
          </a:blip>
          <a:stretch>
            <a:fillRect/>
          </a:stretch>
        </p:blipFill>
        <p:spPr>
          <a:xfrm>
            <a:off x="58700" y="48025"/>
            <a:ext cx="2192350" cy="504600"/>
          </a:xfrm>
          <a:prstGeom prst="rect">
            <a:avLst/>
          </a:prstGeom>
          <a:noFill/>
          <a:ln>
            <a:noFill/>
          </a:ln>
        </p:spPr>
      </p:pic>
      <p:pic>
        <p:nvPicPr>
          <p:cNvPr id="108" name="Google Shape;108;p17"/>
          <p:cNvPicPr preferRelativeResize="0"/>
          <p:nvPr/>
        </p:nvPicPr>
        <p:blipFill>
          <a:blip r:embed="rId4">
            <a:alphaModFix/>
          </a:blip>
          <a:stretch>
            <a:fillRect/>
          </a:stretch>
        </p:blipFill>
        <p:spPr>
          <a:xfrm>
            <a:off x="545575" y="1142475"/>
            <a:ext cx="1923200" cy="353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344825" y="742745"/>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Private Channels</a:t>
            </a:r>
            <a:r>
              <a:rPr b="1" lang="en-GB" sz="1870">
                <a:solidFill>
                  <a:srgbClr val="6FA8DC"/>
                </a:solidFill>
              </a:rPr>
              <a:t> on Discord</a:t>
            </a:r>
            <a:endParaRPr sz="1120"/>
          </a:p>
        </p:txBody>
      </p:sp>
      <p:sp>
        <p:nvSpPr>
          <p:cNvPr id="114" name="Google Shape;114;p18"/>
          <p:cNvSpPr txBox="1"/>
          <p:nvPr>
            <p:ph idx="4294967295" type="body"/>
          </p:nvPr>
        </p:nvSpPr>
        <p:spPr>
          <a:xfrm>
            <a:off x="2944750" y="1634050"/>
            <a:ext cx="5490600" cy="260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GB" sz="1300">
                <a:solidFill>
                  <a:srgbClr val="FF0000"/>
                </a:solidFill>
                <a:highlight>
                  <a:schemeClr val="lt1"/>
                </a:highlight>
              </a:rPr>
              <a:t>#mentors_private: </a:t>
            </a:r>
            <a:r>
              <a:rPr lang="en-GB" sz="1300">
                <a:solidFill>
                  <a:srgbClr val="1D1C1D"/>
                </a:solidFill>
                <a:highlight>
                  <a:schemeClr val="lt1"/>
                </a:highlight>
              </a:rPr>
              <a:t>For the product folk. If you’re looking for someone who knows a lot about features, problem solving and delivery of product this is the place to find them.</a:t>
            </a:r>
            <a:endParaRPr sz="1300">
              <a:solidFill>
                <a:srgbClr val="1D1C1D"/>
              </a:solidFill>
              <a:highlight>
                <a:schemeClr val="lt1"/>
              </a:highlight>
            </a:endParaRPr>
          </a:p>
          <a:p>
            <a:pPr indent="-311150" lvl="0" marL="457200" rtl="0" algn="l">
              <a:spcBef>
                <a:spcPts val="0"/>
              </a:spcBef>
              <a:spcAft>
                <a:spcPts val="0"/>
              </a:spcAft>
              <a:buClr>
                <a:srgbClr val="1D1C1D"/>
              </a:buClr>
              <a:buSzPts val="1300"/>
              <a:buChar char="●"/>
            </a:pPr>
            <a:r>
              <a:rPr lang="en-GB" sz="1300">
                <a:solidFill>
                  <a:srgbClr val="FF0000"/>
                </a:solidFill>
                <a:highlight>
                  <a:schemeClr val="lt1"/>
                </a:highlight>
              </a:rPr>
              <a:t>#lead_mentors_private: </a:t>
            </a:r>
            <a:r>
              <a:rPr lang="en-GB" sz="1300">
                <a:solidFill>
                  <a:srgbClr val="1D1C1D"/>
                </a:solidFill>
                <a:highlight>
                  <a:schemeClr val="lt1"/>
                </a:highlight>
              </a:rPr>
              <a:t>For the product folk. If you’re looking for someone who knows a lot about features, problem solving and delivery of product this is the place to find them.</a:t>
            </a:r>
            <a:endParaRPr sz="1300">
              <a:solidFill>
                <a:srgbClr val="1D1C1D"/>
              </a:solidFill>
              <a:highlight>
                <a:schemeClr val="lt1"/>
              </a:highlight>
            </a:endParaRPr>
          </a:p>
          <a:p>
            <a:pPr indent="-311150" lvl="0" marL="457200" rtl="0" algn="l">
              <a:spcBef>
                <a:spcPts val="0"/>
              </a:spcBef>
              <a:spcAft>
                <a:spcPts val="0"/>
              </a:spcAft>
              <a:buClr>
                <a:srgbClr val="1D1C1D"/>
              </a:buClr>
              <a:buSzPts val="1300"/>
              <a:buChar char="●"/>
            </a:pPr>
            <a:r>
              <a:rPr lang="en-GB" sz="1300">
                <a:solidFill>
                  <a:srgbClr val="FF0000"/>
                </a:solidFill>
                <a:highlight>
                  <a:schemeClr val="lt1"/>
                </a:highlight>
              </a:rPr>
              <a:t>#regional_ambassadors_private: </a:t>
            </a:r>
            <a:r>
              <a:rPr lang="en-GB" sz="1300">
                <a:solidFill>
                  <a:srgbClr val="1D1C1D"/>
                </a:solidFill>
                <a:highlight>
                  <a:schemeClr val="lt1"/>
                </a:highlight>
              </a:rPr>
              <a:t>A private group for all regional ambassadors selected for this hackathon</a:t>
            </a:r>
            <a:endParaRPr sz="1300">
              <a:solidFill>
                <a:srgbClr val="1D1C1D"/>
              </a:solidFill>
              <a:highlight>
                <a:schemeClr val="lt1"/>
              </a:highlight>
            </a:endParaRPr>
          </a:p>
          <a:p>
            <a:pPr indent="-311150" lvl="0" marL="457200" rtl="0" algn="l">
              <a:spcBef>
                <a:spcPts val="0"/>
              </a:spcBef>
              <a:spcAft>
                <a:spcPts val="0"/>
              </a:spcAft>
              <a:buClr>
                <a:srgbClr val="1D1C1D"/>
              </a:buClr>
              <a:buSzPts val="1300"/>
              <a:buChar char="●"/>
            </a:pPr>
            <a:r>
              <a:rPr lang="en-GB" sz="1300">
                <a:solidFill>
                  <a:srgbClr val="FF0000"/>
                </a:solidFill>
                <a:highlight>
                  <a:schemeClr val="lt1"/>
                </a:highlight>
              </a:rPr>
              <a:t>#organisers_private: </a:t>
            </a:r>
            <a:r>
              <a:rPr lang="en-GB" sz="1300">
                <a:solidFill>
                  <a:srgbClr val="1D1C1D"/>
                </a:solidFill>
                <a:highlight>
                  <a:schemeClr val="lt1"/>
                </a:highlight>
              </a:rPr>
              <a:t>A private group for organisers to liaise with sponsors and community partners during the hackathon.</a:t>
            </a:r>
            <a:endParaRPr sz="1300">
              <a:solidFill>
                <a:srgbClr val="1D1C1D"/>
              </a:solidFill>
              <a:highlight>
                <a:schemeClr val="lt1"/>
              </a:highlight>
            </a:endParaRPr>
          </a:p>
          <a:p>
            <a:pPr indent="0" lvl="0" marL="457200" rtl="0" algn="l">
              <a:spcBef>
                <a:spcPts val="0"/>
              </a:spcBef>
              <a:spcAft>
                <a:spcPts val="0"/>
              </a:spcAft>
              <a:buNone/>
            </a:pPr>
            <a:r>
              <a:t/>
            </a:r>
            <a:endParaRPr sz="1300">
              <a:solidFill>
                <a:srgbClr val="FF0000"/>
              </a:solidFill>
              <a:highlight>
                <a:schemeClr val="lt1"/>
              </a:highlight>
            </a:endParaRPr>
          </a:p>
          <a:p>
            <a:pPr indent="0" lvl="0" marL="0" rtl="0" algn="l">
              <a:lnSpc>
                <a:spcPct val="115000"/>
              </a:lnSpc>
              <a:spcBef>
                <a:spcPts val="0"/>
              </a:spcBef>
              <a:spcAft>
                <a:spcPts val="0"/>
              </a:spcAft>
              <a:buNone/>
            </a:pPr>
            <a:r>
              <a:t/>
            </a:r>
            <a:endParaRPr sz="1300">
              <a:solidFill>
                <a:srgbClr val="333333"/>
              </a:solidFill>
              <a:highlight>
                <a:srgbClr val="FEFFFF"/>
              </a:highlight>
            </a:endParaRPr>
          </a:p>
        </p:txBody>
      </p:sp>
      <p:pic>
        <p:nvPicPr>
          <p:cNvPr id="115" name="Google Shape;115;p18"/>
          <p:cNvPicPr preferRelativeResize="0"/>
          <p:nvPr/>
        </p:nvPicPr>
        <p:blipFill>
          <a:blip r:embed="rId3">
            <a:alphaModFix/>
          </a:blip>
          <a:stretch>
            <a:fillRect/>
          </a:stretch>
        </p:blipFill>
        <p:spPr>
          <a:xfrm>
            <a:off x="58700" y="48025"/>
            <a:ext cx="2192350" cy="504600"/>
          </a:xfrm>
          <a:prstGeom prst="rect">
            <a:avLst/>
          </a:prstGeom>
          <a:noFill/>
          <a:ln>
            <a:noFill/>
          </a:ln>
        </p:spPr>
      </p:pic>
      <p:pic>
        <p:nvPicPr>
          <p:cNvPr id="116" name="Google Shape;116;p18"/>
          <p:cNvPicPr preferRelativeResize="0"/>
          <p:nvPr/>
        </p:nvPicPr>
        <p:blipFill>
          <a:blip r:embed="rId4">
            <a:alphaModFix/>
          </a:blip>
          <a:stretch>
            <a:fillRect/>
          </a:stretch>
        </p:blipFill>
        <p:spPr>
          <a:xfrm>
            <a:off x="344825" y="1634050"/>
            <a:ext cx="2430450" cy="1580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77399" y="713475"/>
            <a:ext cx="57777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Challenge and Voice channels on Discord</a:t>
            </a:r>
            <a:endParaRPr sz="1120"/>
          </a:p>
        </p:txBody>
      </p:sp>
      <p:sp>
        <p:nvSpPr>
          <p:cNvPr id="122" name="Google Shape;122;p19"/>
          <p:cNvSpPr txBox="1"/>
          <p:nvPr>
            <p:ph idx="4294967295" type="body"/>
          </p:nvPr>
        </p:nvSpPr>
        <p:spPr>
          <a:xfrm>
            <a:off x="2883975" y="1354225"/>
            <a:ext cx="5729700" cy="32562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00000"/>
              </a:buClr>
              <a:buSzPts val="1300"/>
              <a:buChar char="●"/>
            </a:pPr>
            <a:r>
              <a:rPr lang="en-GB" sz="1300">
                <a:solidFill>
                  <a:srgbClr val="FF0000"/>
                </a:solidFill>
                <a:highlight>
                  <a:srgbClr val="FFFFFF"/>
                </a:highlight>
              </a:rPr>
              <a:t>#challenge_1 / </a:t>
            </a:r>
            <a:r>
              <a:rPr lang="en-GB" sz="1300">
                <a:solidFill>
                  <a:srgbClr val="FF0000"/>
                </a:solidFill>
                <a:highlight>
                  <a:schemeClr val="lt1"/>
                </a:highlight>
              </a:rPr>
              <a:t>#challenge_2 / #challenge_3</a:t>
            </a:r>
            <a:r>
              <a:rPr lang="en-GB" sz="1300">
                <a:solidFill>
                  <a:srgbClr val="FF0000"/>
                </a:solidFill>
                <a:highlight>
                  <a:srgbClr val="FFFFFF"/>
                </a:highlight>
              </a:rPr>
              <a:t>: </a:t>
            </a:r>
            <a:r>
              <a:rPr lang="en-GB" sz="1300">
                <a:solidFill>
                  <a:srgbClr val="1D1C1D"/>
                </a:solidFill>
                <a:highlight>
                  <a:srgbClr val="FFFFFF"/>
                </a:highlight>
              </a:rPr>
              <a:t>For all mentors and participants looking to share resources, ideas, team members and advice on any of the hackathon challenges.</a:t>
            </a:r>
            <a:endParaRPr sz="1300">
              <a:solidFill>
                <a:srgbClr val="1D1C1D"/>
              </a:solidFill>
              <a:highlight>
                <a:srgbClr val="FFFFFF"/>
              </a:highlight>
            </a:endParaRPr>
          </a:p>
          <a:p>
            <a:pPr indent="-311150" lvl="0" marL="457200" rtl="0" algn="l">
              <a:spcBef>
                <a:spcPts val="0"/>
              </a:spcBef>
              <a:spcAft>
                <a:spcPts val="0"/>
              </a:spcAft>
              <a:buClr>
                <a:srgbClr val="1D1C1D"/>
              </a:buClr>
              <a:buSzPts val="1300"/>
              <a:buChar char="●"/>
            </a:pPr>
            <a:r>
              <a:rPr lang="en-GB" sz="1300">
                <a:solidFill>
                  <a:srgbClr val="FF0000"/>
                </a:solidFill>
                <a:highlight>
                  <a:schemeClr val="lt1"/>
                </a:highlight>
              </a:rPr>
              <a:t>Livestreams: </a:t>
            </a:r>
            <a:r>
              <a:rPr lang="en-GB" sz="1300">
                <a:solidFill>
                  <a:srgbClr val="333333"/>
                </a:solidFill>
                <a:highlight>
                  <a:schemeClr val="lt1"/>
                </a:highlight>
              </a:rPr>
              <a:t>The opening </a:t>
            </a:r>
            <a:r>
              <a:rPr lang="en-GB" sz="1300">
                <a:solidFill>
                  <a:srgbClr val="333333"/>
                </a:solidFill>
                <a:highlight>
                  <a:schemeClr val="lt1"/>
                </a:highlight>
              </a:rPr>
              <a:t>ceremony</a:t>
            </a:r>
            <a:r>
              <a:rPr lang="en-GB" sz="1300">
                <a:solidFill>
                  <a:srgbClr val="333333"/>
                </a:solidFill>
                <a:highlight>
                  <a:schemeClr val="lt1"/>
                </a:highlight>
              </a:rPr>
              <a:t>, awards ceremony and workshops will be livestreamed on our Youtube channel as well as within Discord here.</a:t>
            </a:r>
            <a:endParaRPr sz="1300">
              <a:solidFill>
                <a:srgbClr val="333333"/>
              </a:solidFill>
              <a:highlight>
                <a:schemeClr val="lt1"/>
              </a:highlight>
            </a:endParaRPr>
          </a:p>
          <a:p>
            <a:pPr indent="-311150" lvl="0" marL="457200" rtl="0" algn="l">
              <a:spcBef>
                <a:spcPts val="0"/>
              </a:spcBef>
              <a:spcAft>
                <a:spcPts val="0"/>
              </a:spcAft>
              <a:buClr>
                <a:srgbClr val="FF0000"/>
              </a:buClr>
              <a:buSzPts val="1300"/>
              <a:buChar char="●"/>
            </a:pPr>
            <a:r>
              <a:rPr lang="en-GB" sz="1300">
                <a:solidFill>
                  <a:srgbClr val="FF0000"/>
                </a:solidFill>
                <a:highlight>
                  <a:schemeClr val="lt1"/>
                </a:highlight>
              </a:rPr>
              <a:t>General Discussion: </a:t>
            </a:r>
            <a:r>
              <a:rPr lang="en-GB" sz="1300">
                <a:solidFill>
                  <a:srgbClr val="1D1C1D"/>
                </a:solidFill>
                <a:highlight>
                  <a:schemeClr val="lt1"/>
                </a:highlight>
              </a:rPr>
              <a:t>For anyone who would like to jump in and start talking to the organisers, sponsors or participants!</a:t>
            </a:r>
            <a:endParaRPr sz="1300">
              <a:solidFill>
                <a:srgbClr val="1D1C1D"/>
              </a:solidFill>
              <a:highlight>
                <a:schemeClr val="lt1"/>
              </a:highlight>
            </a:endParaRPr>
          </a:p>
          <a:p>
            <a:pPr indent="-311150" lvl="0" marL="457200" rtl="0" algn="l">
              <a:spcBef>
                <a:spcPts val="0"/>
              </a:spcBef>
              <a:spcAft>
                <a:spcPts val="0"/>
              </a:spcAft>
              <a:buClr>
                <a:srgbClr val="FF0000"/>
              </a:buClr>
              <a:buSzPts val="1300"/>
              <a:buChar char="●"/>
            </a:pPr>
            <a:r>
              <a:rPr lang="en-GB" sz="1300">
                <a:solidFill>
                  <a:srgbClr val="FF0000"/>
                </a:solidFill>
                <a:highlight>
                  <a:schemeClr val="lt1"/>
                </a:highlight>
              </a:rPr>
              <a:t>Find a team - APAC / </a:t>
            </a:r>
            <a:r>
              <a:rPr lang="en-GB" sz="1300">
                <a:solidFill>
                  <a:srgbClr val="FF0000"/>
                </a:solidFill>
                <a:highlight>
                  <a:schemeClr val="lt1"/>
                </a:highlight>
              </a:rPr>
              <a:t>Find a team - Americas / Find a team - Europe and Africa: </a:t>
            </a:r>
            <a:r>
              <a:rPr lang="en-GB" sz="1300">
                <a:solidFill>
                  <a:srgbClr val="1D1C1D"/>
                </a:solidFill>
                <a:highlight>
                  <a:schemeClr val="lt1"/>
                </a:highlight>
              </a:rPr>
              <a:t>Voice channels for anyone looking to join or form a team within specific geographies.</a:t>
            </a:r>
            <a:endParaRPr sz="1300">
              <a:solidFill>
                <a:srgbClr val="1D1C1D"/>
              </a:solidFill>
              <a:highlight>
                <a:schemeClr val="lt1"/>
              </a:highlight>
            </a:endParaRPr>
          </a:p>
          <a:p>
            <a:pPr indent="-311150" lvl="0" marL="457200" rtl="0" algn="l">
              <a:spcBef>
                <a:spcPts val="0"/>
              </a:spcBef>
              <a:spcAft>
                <a:spcPts val="0"/>
              </a:spcAft>
              <a:buClr>
                <a:srgbClr val="FF0000"/>
              </a:buClr>
              <a:buSzPts val="1300"/>
              <a:buChar char="●"/>
            </a:pPr>
            <a:r>
              <a:rPr lang="en-GB" sz="1300">
                <a:solidFill>
                  <a:srgbClr val="FF0000"/>
                </a:solidFill>
                <a:highlight>
                  <a:schemeClr val="lt1"/>
                </a:highlight>
              </a:rPr>
              <a:t>Accompanying text channels: </a:t>
            </a:r>
            <a:r>
              <a:rPr lang="en-GB" sz="1300">
                <a:highlight>
                  <a:schemeClr val="lt1"/>
                </a:highlight>
              </a:rPr>
              <a:t>These channels are text channels for anyone in the voice chat that wants to exchange information.</a:t>
            </a:r>
            <a:endParaRPr sz="1300">
              <a:highlight>
                <a:schemeClr val="lt1"/>
              </a:highlight>
            </a:endParaRPr>
          </a:p>
          <a:p>
            <a:pPr indent="0" lvl="0" marL="0" rtl="0" algn="l">
              <a:lnSpc>
                <a:spcPct val="115000"/>
              </a:lnSpc>
              <a:spcBef>
                <a:spcPts val="0"/>
              </a:spcBef>
              <a:spcAft>
                <a:spcPts val="0"/>
              </a:spcAft>
              <a:buNone/>
            </a:pPr>
            <a:r>
              <a:t/>
            </a:r>
            <a:endParaRPr sz="1600">
              <a:solidFill>
                <a:srgbClr val="FF0000"/>
              </a:solidFill>
            </a:endParaRPr>
          </a:p>
          <a:p>
            <a:pPr indent="0" lvl="0" marL="0" rtl="0" algn="l">
              <a:lnSpc>
                <a:spcPct val="115000"/>
              </a:lnSpc>
              <a:spcBef>
                <a:spcPts val="800"/>
              </a:spcBef>
              <a:spcAft>
                <a:spcPts val="0"/>
              </a:spcAft>
              <a:buNone/>
            </a:pPr>
            <a:r>
              <a:t/>
            </a:r>
            <a:endParaRPr sz="1600">
              <a:solidFill>
                <a:srgbClr val="333333"/>
              </a:solidFill>
              <a:highlight>
                <a:srgbClr val="FEFFFF"/>
              </a:highlight>
            </a:endParaRPr>
          </a:p>
        </p:txBody>
      </p:sp>
      <p:pic>
        <p:nvPicPr>
          <p:cNvPr id="123" name="Google Shape;123;p19"/>
          <p:cNvPicPr preferRelativeResize="0"/>
          <p:nvPr/>
        </p:nvPicPr>
        <p:blipFill>
          <a:blip r:embed="rId3">
            <a:alphaModFix/>
          </a:blip>
          <a:stretch>
            <a:fillRect/>
          </a:stretch>
        </p:blipFill>
        <p:spPr>
          <a:xfrm>
            <a:off x="6900" y="-3775"/>
            <a:ext cx="2192350" cy="504600"/>
          </a:xfrm>
          <a:prstGeom prst="rect">
            <a:avLst/>
          </a:prstGeom>
          <a:noFill/>
          <a:ln>
            <a:noFill/>
          </a:ln>
        </p:spPr>
      </p:pic>
      <p:pic>
        <p:nvPicPr>
          <p:cNvPr id="124" name="Google Shape;124;p19"/>
          <p:cNvPicPr preferRelativeResize="0"/>
          <p:nvPr/>
        </p:nvPicPr>
        <p:blipFill>
          <a:blip r:embed="rId4">
            <a:alphaModFix/>
          </a:blip>
          <a:stretch>
            <a:fillRect/>
          </a:stretch>
        </p:blipFill>
        <p:spPr>
          <a:xfrm>
            <a:off x="421800" y="1354225"/>
            <a:ext cx="2094450" cy="331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6900" y="-3775"/>
            <a:ext cx="2192350" cy="504600"/>
          </a:xfrm>
          <a:prstGeom prst="rect">
            <a:avLst/>
          </a:prstGeom>
          <a:noFill/>
          <a:ln>
            <a:noFill/>
          </a:ln>
        </p:spPr>
      </p:pic>
      <p:sp>
        <p:nvSpPr>
          <p:cNvPr id="130" name="Google Shape;130;p20"/>
          <p:cNvSpPr txBox="1"/>
          <p:nvPr/>
        </p:nvSpPr>
        <p:spPr>
          <a:xfrm>
            <a:off x="2119650" y="2148450"/>
            <a:ext cx="4965900" cy="15084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GB" sz="4300">
                <a:latin typeface="Roboto"/>
                <a:ea typeface="Roboto"/>
                <a:cs typeface="Roboto"/>
                <a:sym typeface="Roboto"/>
              </a:rPr>
              <a:t>Software Tools &amp; </a:t>
            </a:r>
            <a:r>
              <a:rPr b="1" lang="en-GB" sz="4300">
                <a:latin typeface="Roboto"/>
                <a:ea typeface="Roboto"/>
                <a:cs typeface="Roboto"/>
                <a:sym typeface="Roboto"/>
              </a:rPr>
              <a:t>Recommendations</a:t>
            </a:r>
            <a:endParaRPr b="1" sz="4300">
              <a:latin typeface="Roboto"/>
              <a:ea typeface="Roboto"/>
              <a:cs typeface="Roboto"/>
              <a:sym typeface="Roboto"/>
            </a:endParaRPr>
          </a:p>
        </p:txBody>
      </p:sp>
      <p:pic>
        <p:nvPicPr>
          <p:cNvPr id="131" name="Google Shape;131;p20"/>
          <p:cNvPicPr preferRelativeResize="0"/>
          <p:nvPr/>
        </p:nvPicPr>
        <p:blipFill>
          <a:blip r:embed="rId4">
            <a:alphaModFix/>
          </a:blip>
          <a:stretch>
            <a:fillRect/>
          </a:stretch>
        </p:blipFill>
        <p:spPr>
          <a:xfrm>
            <a:off x="4001950" y="1011100"/>
            <a:ext cx="1140100" cy="1140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07286" y="501337"/>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What sources can the teams use for the Ideation phase?</a:t>
            </a:r>
            <a:endParaRPr sz="1120"/>
          </a:p>
        </p:txBody>
      </p:sp>
      <p:sp>
        <p:nvSpPr>
          <p:cNvPr id="137" name="Google Shape;137;p21"/>
          <p:cNvSpPr txBox="1"/>
          <p:nvPr>
            <p:ph idx="4294967295" type="body"/>
          </p:nvPr>
        </p:nvSpPr>
        <p:spPr>
          <a:xfrm>
            <a:off x="522150" y="914750"/>
            <a:ext cx="7855500" cy="14316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200">
                <a:solidFill>
                  <a:srgbClr val="000000"/>
                </a:solidFill>
              </a:rPr>
              <a:t>Anything that is free and publicly available. For anything that is paid or private, check with the organisers. Based on the challenge we may also provide certain sources as a reference as well.</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GB" sz="1200">
                <a:solidFill>
                  <a:srgbClr val="000000"/>
                </a:solidFill>
              </a:rPr>
              <a:t>HackMIT tools: </a:t>
            </a:r>
            <a:r>
              <a:rPr lang="en-GB" sz="1200" u="sng">
                <a:solidFill>
                  <a:schemeClr val="hlink"/>
                </a:solidFill>
                <a:hlinkClick r:id="rId3"/>
              </a:rPr>
              <a:t>https://code.hackmit.org/</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GB" sz="1200">
                <a:solidFill>
                  <a:srgbClr val="000000"/>
                </a:solidFill>
              </a:rPr>
              <a:t>Google Drive: </a:t>
            </a:r>
            <a:r>
              <a:rPr lang="en-GB" sz="1200" u="sng">
                <a:solidFill>
                  <a:schemeClr val="hlink"/>
                </a:solidFill>
                <a:hlinkClick r:id="rId4"/>
              </a:rPr>
              <a:t>Drive.google.com</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GB" sz="1200">
                <a:solidFill>
                  <a:srgbClr val="000000"/>
                </a:solidFill>
              </a:rPr>
              <a:t>Trello: </a:t>
            </a:r>
            <a:r>
              <a:rPr lang="en-GB" sz="1200" u="sng">
                <a:solidFill>
                  <a:schemeClr val="hlink"/>
                </a:solidFill>
                <a:hlinkClick r:id="rId5"/>
              </a:rPr>
              <a:t>https://trello.com/</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GB" sz="1200">
                <a:solidFill>
                  <a:srgbClr val="000000"/>
                </a:solidFill>
              </a:rPr>
              <a:t>Plan.io: </a:t>
            </a:r>
            <a:r>
              <a:rPr lang="en-GB" sz="1200" u="sng">
                <a:solidFill>
                  <a:schemeClr val="hlink"/>
                </a:solidFill>
                <a:hlinkClick r:id="rId6"/>
              </a:rPr>
              <a:t>https://plan.io/sem/en/scrum-dashboard/</a:t>
            </a:r>
            <a:endParaRPr sz="1500">
              <a:solidFill>
                <a:srgbClr val="000000"/>
              </a:solidFill>
            </a:endParaRPr>
          </a:p>
        </p:txBody>
      </p:sp>
      <p:pic>
        <p:nvPicPr>
          <p:cNvPr id="138" name="Google Shape;138;p21"/>
          <p:cNvPicPr preferRelativeResize="0"/>
          <p:nvPr/>
        </p:nvPicPr>
        <p:blipFill>
          <a:blip r:embed="rId7">
            <a:alphaModFix/>
          </a:blip>
          <a:stretch>
            <a:fillRect/>
          </a:stretch>
        </p:blipFill>
        <p:spPr>
          <a:xfrm>
            <a:off x="6900" y="-3775"/>
            <a:ext cx="2192350" cy="504600"/>
          </a:xfrm>
          <a:prstGeom prst="rect">
            <a:avLst/>
          </a:prstGeom>
          <a:noFill/>
          <a:ln>
            <a:noFill/>
          </a:ln>
        </p:spPr>
      </p:pic>
      <p:sp>
        <p:nvSpPr>
          <p:cNvPr id="139" name="Google Shape;139;p21"/>
          <p:cNvSpPr txBox="1"/>
          <p:nvPr>
            <p:ph type="title"/>
          </p:nvPr>
        </p:nvSpPr>
        <p:spPr>
          <a:xfrm>
            <a:off x="307286" y="2330137"/>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What sources can the teams use for the Rapid Build phase?</a:t>
            </a:r>
            <a:endParaRPr sz="1120"/>
          </a:p>
        </p:txBody>
      </p:sp>
      <p:sp>
        <p:nvSpPr>
          <p:cNvPr id="140" name="Google Shape;140;p21"/>
          <p:cNvSpPr txBox="1"/>
          <p:nvPr>
            <p:ph idx="4294967295" type="body"/>
          </p:nvPr>
        </p:nvSpPr>
        <p:spPr>
          <a:xfrm>
            <a:off x="522150" y="2743550"/>
            <a:ext cx="7929600" cy="20688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200">
                <a:solidFill>
                  <a:srgbClr val="000000"/>
                </a:solidFill>
              </a:rPr>
              <a:t>Anything that is free and publicly available. For anything that is paid or private, check with the organisers. Based on the challenge we may also provide certain sources as a reference as well.</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GB" sz="1200">
                <a:solidFill>
                  <a:srgbClr val="000000"/>
                </a:solidFill>
              </a:rPr>
              <a:t>Oracle Cloud Infrastructure: </a:t>
            </a:r>
            <a:r>
              <a:rPr lang="en-GB" sz="1200" u="sng">
                <a:solidFill>
                  <a:schemeClr val="hlink"/>
                </a:solidFill>
                <a:hlinkClick r:id="rId8"/>
              </a:rPr>
              <a:t>https://www.oracle.com/cloud/iaas/training/level-50.html</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GB" sz="1200">
                <a:solidFill>
                  <a:srgbClr val="000000"/>
                </a:solidFill>
              </a:rPr>
              <a:t>Pattern Tap: </a:t>
            </a:r>
            <a:r>
              <a:rPr lang="en-GB" sz="1200" u="sng">
                <a:solidFill>
                  <a:schemeClr val="hlink"/>
                </a:solidFill>
                <a:hlinkClick r:id="rId9"/>
              </a:rPr>
              <a:t>http://zurb.com/patterntap</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GB" sz="1200">
                <a:solidFill>
                  <a:srgbClr val="000000"/>
                </a:solidFill>
              </a:rPr>
              <a:t>UX Archive: </a:t>
            </a:r>
            <a:r>
              <a:rPr lang="en-GB" sz="1200" u="sng">
                <a:solidFill>
                  <a:schemeClr val="hlink"/>
                </a:solidFill>
                <a:hlinkClick r:id="rId10"/>
              </a:rPr>
              <a:t>http://uxarchive.com/</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GB" sz="1200">
                <a:solidFill>
                  <a:srgbClr val="000000"/>
                </a:solidFill>
              </a:rPr>
              <a:t>Stock Photos that don’t suck: </a:t>
            </a:r>
            <a:r>
              <a:rPr lang="en-GB" sz="1200" u="sng">
                <a:solidFill>
                  <a:schemeClr val="hlink"/>
                </a:solidFill>
                <a:hlinkClick r:id="rId11"/>
              </a:rPr>
              <a:t>https://medium.com/@dustin/stock-photos-that-dont-suck-62ae4bcbe01b</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GB" sz="1200">
                <a:solidFill>
                  <a:srgbClr val="000000"/>
                </a:solidFill>
                <a:uFill>
                  <a:noFill/>
                </a:uFill>
                <a:hlinkClick r:id="rId12">
                  <a:extLst>
                    <a:ext uri="{A12FA001-AC4F-418D-AE19-62706E023703}">
                      <ahyp:hlinkClr val="tx"/>
                    </a:ext>
                  </a:extLst>
                </a:hlinkClick>
              </a:rPr>
              <a:t>I</a:t>
            </a:r>
            <a:r>
              <a:rPr lang="en-GB" sz="1200">
                <a:solidFill>
                  <a:srgbClr val="000000"/>
                </a:solidFill>
              </a:rPr>
              <a:t>con Moon: </a:t>
            </a:r>
            <a:r>
              <a:rPr lang="en-GB" sz="1200" u="sng">
                <a:solidFill>
                  <a:schemeClr val="hlink"/>
                </a:solidFill>
                <a:hlinkClick r:id="rId13"/>
              </a:rPr>
              <a:t>https://thenounproject.com/</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GB" sz="1200">
                <a:solidFill>
                  <a:srgbClr val="000000"/>
                </a:solidFill>
              </a:rPr>
              <a:t>Gimp: </a:t>
            </a:r>
            <a:r>
              <a:rPr lang="en-GB" sz="1200" u="sng">
                <a:solidFill>
                  <a:schemeClr val="hlink"/>
                </a:solidFill>
                <a:hlinkClick r:id="rId14"/>
              </a:rPr>
              <a:t>http://www.gimp.org/</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GB" sz="1200">
                <a:solidFill>
                  <a:srgbClr val="000000"/>
                </a:solidFill>
              </a:rPr>
              <a:t>Moqups: </a:t>
            </a:r>
            <a:r>
              <a:rPr lang="en-GB" sz="1200" u="sng">
                <a:solidFill>
                  <a:schemeClr val="hlink"/>
                </a:solidFill>
                <a:hlinkClick r:id="rId15"/>
              </a:rPr>
              <a:t>https://moqups.com/</a:t>
            </a:r>
            <a:endParaRPr sz="12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