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4D9028-4C42-4952-9CEA-3ECF442CFCAB}">
  <a:tblStyle styleId="{694D9028-4C42-4952-9CEA-3ECF442CFC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7ab58c5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7ab58c5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7ab58c5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7ab58c5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7ab58c56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7ab58c56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7ab58c56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7ab58c56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7ab58c5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7ab58c5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7ab58c56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7ab58c56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7ab58c56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7ab58c56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7ab58c56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7ab58c56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7ab58c56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7ab58c56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7ab58c56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7ab58c56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0d1535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0d1535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7ab58c56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7ab58c56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7ab58c5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7ab58c56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7ab58c56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7ab58c56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7ab58c56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7ab58c56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039bfb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039bfb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4039bfb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4039bfb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7ab58c56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7ab58c56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7ab58c56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7ab58c56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7ab58c56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7ab58c56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7ab58c5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7ab58c5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7ab58c5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7ab58c5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7ab58c5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7ab58c5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6098378" y="5"/>
            <a:ext cx="3045625" cy="2030570"/>
            <a:chOff x="6098378" y="5"/>
            <a:chExt cx="3045625" cy="2030570"/>
          </a:xfrm>
        </p:grpSpPr>
        <p:sp>
          <p:nvSpPr>
            <p:cNvPr id="58" name="Google Shape;58;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65" name="Google Shape;65;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FC5E8"/>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9" name="Google Shape;39;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40" name="Google Shape;40;p8"/>
          <p:cNvGrpSpPr/>
          <p:nvPr/>
        </p:nvGrpSpPr>
        <p:grpSpPr>
          <a:xfrm>
            <a:off x="6098378" y="5"/>
            <a:ext cx="3045625" cy="2030570"/>
            <a:chOff x="6098378" y="5"/>
            <a:chExt cx="3045625" cy="2030570"/>
          </a:xfrm>
        </p:grpSpPr>
        <p:sp>
          <p:nvSpPr>
            <p:cNvPr id="41" name="Google Shape;41;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s://agilescrumguide.com/resources/Graffius-Performing-v2019-HR.jpg" TargetMode="External"/><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slide" Target="/ppt/slides/slide3.xml"/><Relationship Id="rId11" Type="http://schemas.openxmlformats.org/officeDocument/2006/relationships/slide" Target="/ppt/slides/slide23.xml"/><Relationship Id="rId10" Type="http://schemas.openxmlformats.org/officeDocument/2006/relationships/slide" Target="/ppt/slides/slide21.xml"/><Relationship Id="rId12" Type="http://schemas.openxmlformats.org/officeDocument/2006/relationships/slide" Target="/ppt/slides/slide24.xml"/><Relationship Id="rId9" Type="http://schemas.openxmlformats.org/officeDocument/2006/relationships/slide" Target="/ppt/slides/slide17.xml"/><Relationship Id="rId5" Type="http://schemas.openxmlformats.org/officeDocument/2006/relationships/slide" Target="/ppt/slides/slide4.xml"/><Relationship Id="rId6" Type="http://schemas.openxmlformats.org/officeDocument/2006/relationships/slide" Target="/ppt/slides/slide7.xml"/><Relationship Id="rId7" Type="http://schemas.openxmlformats.org/officeDocument/2006/relationships/slide" Target="/ppt/slides/slide12.xml"/><Relationship Id="rId8" Type="http://schemas.openxmlformats.org/officeDocument/2006/relationships/slide" Target="/ppt/slides/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hyperlink" Target="https://docs.google.com/presentation/d/1by21Mh4YueRPyNdTgt17tqM5DXdD4LiICG4SGMJUcy4/edit?usp=sharing" TargetMode="External"/><Relationship Id="rId9" Type="http://schemas.openxmlformats.org/officeDocument/2006/relationships/hyperlink" Target="https://docs.google.com/presentation/d/1l0cdM_6tacrpiHgCyU6g039THDrSuuEB2fypcgnUShI/edit?usp=sharing" TargetMode="External"/><Relationship Id="rId5" Type="http://schemas.openxmlformats.org/officeDocument/2006/relationships/hyperlink" Target="http://www.hackmakers.com" TargetMode="External"/><Relationship Id="rId6" Type="http://schemas.openxmlformats.org/officeDocument/2006/relationships/hyperlink" Target="http://www.hackmakers.com" TargetMode="External"/><Relationship Id="rId7" Type="http://schemas.openxmlformats.org/officeDocument/2006/relationships/hyperlink" Target="http://www.hackmakers.com" TargetMode="External"/><Relationship Id="rId8" Type="http://schemas.openxmlformats.org/officeDocument/2006/relationships/hyperlink" Target="https://docs.google.com/presentation/d/1QUGkvYDqDm0nynxO-1TM3DGmsyzZLKnao-3ID_ARi4M/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298500" y="1919000"/>
            <a:ext cx="8547000" cy="2247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GB" sz="4300">
                <a:latin typeface="Roboto"/>
                <a:ea typeface="Roboto"/>
                <a:cs typeface="Roboto"/>
                <a:sym typeface="Roboto"/>
              </a:rPr>
              <a:t>Hackathon Overview &amp; </a:t>
            </a:r>
            <a:endParaRPr b="1" sz="4300">
              <a:latin typeface="Roboto"/>
              <a:ea typeface="Roboto"/>
              <a:cs typeface="Roboto"/>
              <a:sym typeface="Roboto"/>
            </a:endParaRPr>
          </a:p>
          <a:p>
            <a:pPr indent="0" lvl="0" marL="0" rtl="0" algn="ctr">
              <a:spcBef>
                <a:spcPts val="0"/>
              </a:spcBef>
              <a:spcAft>
                <a:spcPts val="0"/>
              </a:spcAft>
              <a:buNone/>
            </a:pPr>
            <a:r>
              <a:rPr b="1" lang="en-GB" sz="4300">
                <a:latin typeface="Roboto"/>
                <a:ea typeface="Roboto"/>
                <a:cs typeface="Roboto"/>
                <a:sym typeface="Roboto"/>
              </a:rPr>
              <a:t>Rules and Regulations</a:t>
            </a:r>
            <a:endParaRPr b="1" sz="4300">
              <a:latin typeface="Roboto"/>
              <a:ea typeface="Roboto"/>
              <a:cs typeface="Roboto"/>
              <a:sym typeface="Roboto"/>
            </a:endParaRPr>
          </a:p>
          <a:p>
            <a:pPr indent="0" lvl="0" marL="0" rtl="0" algn="ctr">
              <a:spcBef>
                <a:spcPts val="0"/>
              </a:spcBef>
              <a:spcAft>
                <a:spcPts val="0"/>
              </a:spcAft>
              <a:buNone/>
            </a:pPr>
            <a:r>
              <a:t/>
            </a:r>
            <a:endParaRPr b="1" i="1" sz="1600">
              <a:latin typeface="Roboto"/>
              <a:ea typeface="Roboto"/>
              <a:cs typeface="Roboto"/>
              <a:sym typeface="Roboto"/>
            </a:endParaRPr>
          </a:p>
          <a:p>
            <a:pPr indent="0" lvl="0" marL="0" rtl="0" algn="ctr">
              <a:spcBef>
                <a:spcPts val="0"/>
              </a:spcBef>
              <a:spcAft>
                <a:spcPts val="0"/>
              </a:spcAft>
              <a:buNone/>
            </a:pPr>
            <a:r>
              <a:rPr b="1" i="1" lang="en-GB" sz="1600">
                <a:latin typeface="Roboto"/>
                <a:ea typeface="Roboto"/>
                <a:cs typeface="Roboto"/>
                <a:sym typeface="Roboto"/>
              </a:rPr>
              <a:t>An overview of the key stages of a hackathon, key Slack channels, and regulations for a fair competition.</a:t>
            </a:r>
            <a:endParaRPr b="1" sz="4300">
              <a:latin typeface="Roboto"/>
              <a:ea typeface="Roboto"/>
              <a:cs typeface="Roboto"/>
              <a:sym typeface="Roboto"/>
            </a:endParaRPr>
          </a:p>
        </p:txBody>
      </p:sp>
      <p:pic>
        <p:nvPicPr>
          <p:cNvPr id="73" name="Google Shape;73;p13"/>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74" name="Google Shape;74;p13"/>
          <p:cNvPicPr preferRelativeResize="0"/>
          <p:nvPr/>
        </p:nvPicPr>
        <p:blipFill>
          <a:blip r:embed="rId4">
            <a:alphaModFix/>
          </a:blip>
          <a:stretch>
            <a:fillRect/>
          </a:stretch>
        </p:blipFill>
        <p:spPr>
          <a:xfrm>
            <a:off x="3989225" y="655350"/>
            <a:ext cx="1189650" cy="118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06600" y="851300"/>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Rapid Build</a:t>
            </a:r>
            <a:endParaRPr i="1" sz="1120"/>
          </a:p>
        </p:txBody>
      </p:sp>
      <p:sp>
        <p:nvSpPr>
          <p:cNvPr id="142" name="Google Shape;142;p22"/>
          <p:cNvSpPr txBox="1"/>
          <p:nvPr/>
        </p:nvSpPr>
        <p:spPr>
          <a:xfrm>
            <a:off x="343200" y="1407625"/>
            <a:ext cx="8504700" cy="337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For the bulk of the hackathon, hackers will be hard at work at making their projects come to life.</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This hackathon will have a </a:t>
            </a:r>
            <a:r>
              <a:rPr b="1" lang="en-GB">
                <a:solidFill>
                  <a:schemeClr val="dk2"/>
                </a:solidFill>
                <a:latin typeface="Roboto"/>
                <a:ea typeface="Roboto"/>
                <a:cs typeface="Roboto"/>
                <a:sym typeface="Roboto"/>
              </a:rPr>
              <a:t>dedicated mentor Slack channel where hackers post their question </a:t>
            </a:r>
            <a:r>
              <a:rPr lang="en-GB">
                <a:solidFill>
                  <a:schemeClr val="dk2"/>
                </a:solidFill>
                <a:latin typeface="Roboto"/>
                <a:ea typeface="Roboto"/>
                <a:cs typeface="Roboto"/>
                <a:sym typeface="Roboto"/>
              </a:rPr>
              <a:t>and location in the hacking space. This way, mentors can choose to help out with what they’re best at!</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Note that hackers come from all sorts of skill levels and backgrounds, and helping them may include but are not limited to:</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Getting started with new technologies and tech stack</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How to use APIs and API authentication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Debugging and troubleshooting</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Ongoing feedback on the design and direction that their project is going</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p:txBody>
      </p:sp>
      <p:pic>
        <p:nvPicPr>
          <p:cNvPr id="143" name="Google Shape;143;p22"/>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106600" y="851300"/>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Demos and Submission</a:t>
            </a:r>
            <a:endParaRPr i="1" sz="1120"/>
          </a:p>
        </p:txBody>
      </p:sp>
      <p:sp>
        <p:nvSpPr>
          <p:cNvPr id="149" name="Google Shape;149;p23"/>
          <p:cNvSpPr txBox="1"/>
          <p:nvPr/>
        </p:nvSpPr>
        <p:spPr>
          <a:xfrm>
            <a:off x="343200" y="1407625"/>
            <a:ext cx="8504700" cy="238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Towards the end of the hacking period, hackers will start putting together a demo of their projects for judging. Here, a mentor’s industry experience and business insight will be especially valuable at this time to help hackers build a usable and interesting project:</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Beta testing the project and suggesting enhancements, if possible</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Giving feedback on giving an engaging and interesting demo</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Deployment and DevOps help</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More debugging and troubleshooting</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p:txBody>
      </p:sp>
      <p:pic>
        <p:nvPicPr>
          <p:cNvPr id="150" name="Google Shape;150;p23"/>
          <p:cNvPicPr preferRelativeResize="0"/>
          <p:nvPr/>
        </p:nvPicPr>
        <p:blipFill>
          <a:blip r:embed="rId3">
            <a:alphaModFix/>
          </a:blip>
          <a:stretch>
            <a:fillRect/>
          </a:stretch>
        </p:blipFill>
        <p:spPr>
          <a:xfrm>
            <a:off x="7068025" y="2661175"/>
            <a:ext cx="1102175" cy="1102175"/>
          </a:xfrm>
          <a:prstGeom prst="rect">
            <a:avLst/>
          </a:prstGeom>
          <a:noFill/>
          <a:ln>
            <a:noFill/>
          </a:ln>
        </p:spPr>
      </p:pic>
      <p:pic>
        <p:nvPicPr>
          <p:cNvPr id="151" name="Google Shape;151;p23"/>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2395839"/>
            <a:ext cx="8520600" cy="123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3100">
                <a:solidFill>
                  <a:srgbClr val="000000"/>
                </a:solidFill>
              </a:rPr>
              <a:t>Team Forming, Norming &amp; Storming</a:t>
            </a:r>
            <a:endParaRPr b="1" sz="3100">
              <a:solidFill>
                <a:srgbClr val="000000"/>
              </a:solidFill>
            </a:endParaRPr>
          </a:p>
          <a:p>
            <a:pPr indent="0" lvl="0" marL="0" rtl="0" algn="ctr">
              <a:spcBef>
                <a:spcPts val="1000"/>
              </a:spcBef>
              <a:spcAft>
                <a:spcPts val="0"/>
              </a:spcAft>
              <a:buNone/>
            </a:pPr>
            <a:r>
              <a:rPr lang="en-GB" sz="2900">
                <a:solidFill>
                  <a:srgbClr val="000000"/>
                </a:solidFill>
              </a:rPr>
              <a:t>   Primarily relevant to Competitors  </a:t>
            </a:r>
            <a:endParaRPr sz="2900">
              <a:solidFill>
                <a:srgbClr val="000000"/>
              </a:solidFill>
            </a:endParaRPr>
          </a:p>
        </p:txBody>
      </p:sp>
      <p:pic>
        <p:nvPicPr>
          <p:cNvPr id="157" name="Google Shape;157;p24"/>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158" name="Google Shape;158;p24"/>
          <p:cNvPicPr preferRelativeResize="0"/>
          <p:nvPr/>
        </p:nvPicPr>
        <p:blipFill>
          <a:blip r:embed="rId4">
            <a:alphaModFix/>
          </a:blip>
          <a:stretch>
            <a:fillRect/>
          </a:stretch>
        </p:blipFill>
        <p:spPr>
          <a:xfrm>
            <a:off x="3995725" y="1167100"/>
            <a:ext cx="1152550" cy="115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97025" y="688350"/>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Overview: What to keep in mind before forming your team</a:t>
            </a:r>
            <a:endParaRPr i="1" sz="1120"/>
          </a:p>
        </p:txBody>
      </p:sp>
      <p:sp>
        <p:nvSpPr>
          <p:cNvPr id="164" name="Google Shape;164;p25"/>
          <p:cNvSpPr txBox="1"/>
          <p:nvPr/>
        </p:nvSpPr>
        <p:spPr>
          <a:xfrm>
            <a:off x="333625" y="1225625"/>
            <a:ext cx="85047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Char char="●"/>
            </a:pPr>
            <a:r>
              <a:rPr lang="en-GB">
                <a:highlight>
                  <a:srgbClr val="FFFFFF"/>
                </a:highlight>
                <a:latin typeface="Roboto"/>
                <a:ea typeface="Roboto"/>
                <a:cs typeface="Roboto"/>
                <a:sym typeface="Roboto"/>
              </a:rPr>
              <a:t>Every success story in such a competition relies on the efforts of the whole team, and as such you need to take care of being an </a:t>
            </a:r>
            <a:r>
              <a:rPr b="1" lang="en-GB">
                <a:highlight>
                  <a:srgbClr val="FFFFFF"/>
                </a:highlight>
                <a:latin typeface="Roboto"/>
                <a:ea typeface="Roboto"/>
                <a:cs typeface="Roboto"/>
                <a:sym typeface="Roboto"/>
              </a:rPr>
              <a:t>organized </a:t>
            </a:r>
            <a:r>
              <a:rPr lang="en-GB">
                <a:highlight>
                  <a:srgbClr val="FFFFFF"/>
                </a:highlight>
                <a:latin typeface="Roboto"/>
                <a:ea typeface="Roboto"/>
                <a:cs typeface="Roboto"/>
                <a:sym typeface="Roboto"/>
              </a:rPr>
              <a:t>and </a:t>
            </a:r>
            <a:r>
              <a:rPr b="1" lang="en-GB">
                <a:highlight>
                  <a:srgbClr val="FFFFFF"/>
                </a:highlight>
                <a:latin typeface="Roboto"/>
                <a:ea typeface="Roboto"/>
                <a:cs typeface="Roboto"/>
                <a:sym typeface="Roboto"/>
              </a:rPr>
              <a:t>diverse</a:t>
            </a:r>
            <a:r>
              <a:rPr lang="en-GB">
                <a:highlight>
                  <a:srgbClr val="FFFFFF"/>
                </a:highlight>
                <a:latin typeface="Roboto"/>
                <a:ea typeface="Roboto"/>
                <a:cs typeface="Roboto"/>
                <a:sym typeface="Roboto"/>
              </a:rPr>
              <a:t> party. </a:t>
            </a:r>
            <a:r>
              <a:rPr b="1" lang="en-GB">
                <a:highlight>
                  <a:srgbClr val="FFFFFF"/>
                </a:highlight>
                <a:latin typeface="Roboto"/>
                <a:ea typeface="Roboto"/>
                <a:cs typeface="Roboto"/>
                <a:sym typeface="Roboto"/>
              </a:rPr>
              <a:t>In fact, multiple winning teams from our previous hackathons have credited the diverse backgrounds and expertise of their members for their win. </a:t>
            </a:r>
            <a:r>
              <a:rPr lang="en-GB">
                <a:highlight>
                  <a:srgbClr val="FFFFFF"/>
                </a:highlight>
                <a:latin typeface="Roboto"/>
                <a:ea typeface="Roboto"/>
                <a:cs typeface="Roboto"/>
                <a:sym typeface="Roboto"/>
              </a:rPr>
              <a:t> </a:t>
            </a:r>
            <a:endParaRPr>
              <a:highlight>
                <a:srgbClr val="FFFFFF"/>
              </a:highlight>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highlight>
                  <a:srgbClr val="FFFFFF"/>
                </a:highlight>
                <a:latin typeface="Roboto"/>
                <a:ea typeface="Roboto"/>
                <a:cs typeface="Roboto"/>
                <a:sym typeface="Roboto"/>
              </a:rPr>
              <a:t>Code is king, obviously, but the fact that many aspects are judged from the visual side needs to be accounted for as well. Even if you don’t have people from those respective backgrounds, it is crucial that tasks are divided and assigned in such a way that the process of developing the project is as optimized as possible.</a:t>
            </a:r>
            <a:r>
              <a:rPr b="1" lang="en-GB">
                <a:highlight>
                  <a:srgbClr val="FFFFFF"/>
                </a:highlight>
                <a:latin typeface="Roboto"/>
                <a:ea typeface="Roboto"/>
                <a:cs typeface="Roboto"/>
                <a:sym typeface="Roboto"/>
              </a:rPr>
              <a:t> </a:t>
            </a:r>
            <a:endParaRPr b="1">
              <a:highlight>
                <a:srgbClr val="FFFFFF"/>
              </a:highlight>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highlight>
                  <a:srgbClr val="FFFFFF"/>
                </a:highlight>
                <a:latin typeface="Roboto"/>
                <a:ea typeface="Roboto"/>
                <a:cs typeface="Roboto"/>
                <a:sym typeface="Roboto"/>
              </a:rPr>
              <a:t>Presentation of the final product is as important as its development so don’t forget to appoint a member of your team for this task right when you start working. </a:t>
            </a:r>
            <a:endParaRPr>
              <a:highlight>
                <a:srgbClr val="FFFFFF"/>
              </a:highlight>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highlight>
                  <a:srgbClr val="FFFFFF"/>
                </a:highlight>
                <a:latin typeface="Roboto"/>
                <a:ea typeface="Roboto"/>
                <a:cs typeface="Roboto"/>
                <a:sym typeface="Roboto"/>
              </a:rPr>
              <a:t>Looking back on past challenges it is clear that neglecting this element negatively influences the reception of the project.</a:t>
            </a:r>
            <a:r>
              <a:rPr b="1" lang="en-GB">
                <a:highlight>
                  <a:srgbClr val="FFFFFF"/>
                </a:highlight>
                <a:latin typeface="Roboto"/>
                <a:ea typeface="Roboto"/>
                <a:cs typeface="Roboto"/>
                <a:sym typeface="Roboto"/>
              </a:rPr>
              <a:t>If you are unable to explain your solution or communicate and show its benefits, people may not be able to see its real value.</a:t>
            </a:r>
            <a:endParaRPr>
              <a:solidFill>
                <a:schemeClr val="dk2"/>
              </a:solidFill>
              <a:highlight>
                <a:srgbClr val="FFFFFF"/>
              </a:highlight>
              <a:latin typeface="Roboto"/>
              <a:ea typeface="Roboto"/>
              <a:cs typeface="Roboto"/>
              <a:sym typeface="Roboto"/>
            </a:endParaRPr>
          </a:p>
        </p:txBody>
      </p:sp>
      <p:pic>
        <p:nvPicPr>
          <p:cNvPr id="165" name="Google Shape;165;p25"/>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848438" y="634138"/>
            <a:ext cx="7447131" cy="4069675"/>
          </a:xfrm>
          <a:prstGeom prst="rect">
            <a:avLst/>
          </a:prstGeom>
          <a:noFill/>
          <a:ln>
            <a:noFill/>
          </a:ln>
        </p:spPr>
      </p:pic>
      <p:sp>
        <p:nvSpPr>
          <p:cNvPr id="171" name="Google Shape;171;p26"/>
          <p:cNvSpPr txBox="1"/>
          <p:nvPr/>
        </p:nvSpPr>
        <p:spPr>
          <a:xfrm>
            <a:off x="3486150" y="4837125"/>
            <a:ext cx="2476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rgbClr val="131313"/>
                </a:solidFill>
                <a:latin typeface="Open Sans"/>
                <a:ea typeface="Open Sans"/>
                <a:cs typeface="Open Sans"/>
                <a:sym typeface="Open Sans"/>
              </a:rPr>
              <a:t>High Res Image available </a:t>
            </a:r>
            <a:r>
              <a:rPr lang="en-GB" sz="1000" u="sng">
                <a:solidFill>
                  <a:srgbClr val="1155CC"/>
                </a:solidFill>
                <a:latin typeface="Open Sans"/>
                <a:ea typeface="Open Sans"/>
                <a:cs typeface="Open Sans"/>
                <a:sym typeface="Open Sans"/>
                <a:hlinkClick r:id="rId4">
                  <a:extLst>
                    <a:ext uri="{A12FA001-AC4F-418D-AE19-62706E023703}">
                      <ahyp:hlinkClr val="tx"/>
                    </a:ext>
                  </a:extLst>
                </a:hlinkClick>
              </a:rPr>
              <a:t>here</a:t>
            </a:r>
            <a:endParaRPr sz="1300">
              <a:latin typeface="Roboto"/>
              <a:ea typeface="Roboto"/>
              <a:cs typeface="Roboto"/>
              <a:sym typeface="Roboto"/>
            </a:endParaRPr>
          </a:p>
        </p:txBody>
      </p:sp>
      <p:pic>
        <p:nvPicPr>
          <p:cNvPr id="172" name="Google Shape;172;p26"/>
          <p:cNvPicPr preferRelativeResize="0"/>
          <p:nvPr/>
        </p:nvPicPr>
        <p:blipFill>
          <a:blip r:embed="rId5">
            <a:alphaModFix/>
          </a:blip>
          <a:stretch>
            <a:fillRect/>
          </a:stretch>
        </p:blipFill>
        <p:spPr>
          <a:xfrm>
            <a:off x="6900" y="-3775"/>
            <a:ext cx="2192350" cy="50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106600" y="851300"/>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A summary framework for each step of the process</a:t>
            </a:r>
            <a:endParaRPr i="1" sz="1120"/>
          </a:p>
        </p:txBody>
      </p:sp>
      <p:sp>
        <p:nvSpPr>
          <p:cNvPr id="178" name="Google Shape;178;p27"/>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179" name="Google Shape;179;p27"/>
          <p:cNvSpPr txBox="1"/>
          <p:nvPr/>
        </p:nvSpPr>
        <p:spPr>
          <a:xfrm>
            <a:off x="361950" y="1276350"/>
            <a:ext cx="8115300" cy="3630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Char char="●"/>
            </a:pPr>
            <a:r>
              <a:rPr b="1" lang="en-GB">
                <a:latin typeface="Roboto"/>
                <a:ea typeface="Roboto"/>
                <a:cs typeface="Roboto"/>
                <a:sym typeface="Roboto"/>
              </a:rPr>
              <a:t>Forming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Characteristics of Forming include questioning, socializing, displaying eagerness, focusing on group identity and purpose, and sticking to safe topics. Strategies for this phase include taking the 'lead,' providing clear expectations and consistent instructions, and quick response times</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Storming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Traits of Storming include resistance, lack of participation, conflict, competition, high emotions, and moving towards group norms. Strategies for this stage include normalizing matters and encouraging leadership</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 Norming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Features of Norming include reconciliation, relief, lowered anxiety, members are engaged and supportive, and developing cohesion. Strategies for this phase include recognizing individual and group efforts, providing learning opportunities and feedback, and monitoring the 'energy' of the group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80" name="Google Shape;180;p27"/>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106600" y="851300"/>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A summary framework for each step of the process</a:t>
            </a:r>
            <a:endParaRPr i="1" sz="1120"/>
          </a:p>
        </p:txBody>
      </p:sp>
      <p:sp>
        <p:nvSpPr>
          <p:cNvPr id="186" name="Google Shape;186;p28"/>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187" name="Google Shape;187;p28"/>
          <p:cNvSpPr txBox="1"/>
          <p:nvPr/>
        </p:nvSpPr>
        <p:spPr>
          <a:xfrm>
            <a:off x="361950" y="1409700"/>
            <a:ext cx="8191500" cy="2758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Char char="●"/>
            </a:pPr>
            <a:r>
              <a:rPr b="1" lang="en-GB">
                <a:latin typeface="Roboto"/>
                <a:ea typeface="Roboto"/>
                <a:cs typeface="Roboto"/>
                <a:sym typeface="Roboto"/>
              </a:rPr>
              <a:t>Performing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Characteristics of Performing include demonstrations of interdependence, healthy system, ability to effectively produce as a team, and balance of task and process orientation. Strategies for this stage include celebrating, 'guide from the side' (minimal intervention), encouraging group decision-making and problem-solving, and providing opportunities to share learning across teams.</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Adjourning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Traits of Adjourning include a shift to process orientation, sadness, and recognition of team and individual efforts. Strategies for this phase include recognizing change, providing an opportunity for summative team evaluations, and providing an opportunity for acknowledgments.</a:t>
            </a:r>
            <a:endParaRPr>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pic>
        <p:nvPicPr>
          <p:cNvPr id="188" name="Google Shape;188;p28"/>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nvSpPr>
        <p:spPr>
          <a:xfrm>
            <a:off x="-21249" y="2554244"/>
            <a:ext cx="9210600" cy="8466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GB" sz="4300">
                <a:latin typeface="Roboto"/>
                <a:ea typeface="Roboto"/>
                <a:cs typeface="Roboto"/>
                <a:sym typeface="Roboto"/>
              </a:rPr>
              <a:t>Rules &amp; Regulations</a:t>
            </a:r>
            <a:endParaRPr b="1" sz="4300">
              <a:latin typeface="Roboto"/>
              <a:ea typeface="Roboto"/>
              <a:cs typeface="Roboto"/>
              <a:sym typeface="Roboto"/>
            </a:endParaRPr>
          </a:p>
        </p:txBody>
      </p:sp>
      <p:pic>
        <p:nvPicPr>
          <p:cNvPr id="194" name="Google Shape;194;p29"/>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195" name="Google Shape;195;p29"/>
          <p:cNvPicPr preferRelativeResize="0"/>
          <p:nvPr/>
        </p:nvPicPr>
        <p:blipFill>
          <a:blip r:embed="rId4">
            <a:alphaModFix/>
          </a:blip>
          <a:stretch>
            <a:fillRect/>
          </a:stretch>
        </p:blipFill>
        <p:spPr>
          <a:xfrm>
            <a:off x="3983213" y="1376675"/>
            <a:ext cx="1177574" cy="1177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119556" y="890168"/>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Eligibility for Competitors, Teams &amp; Mentors</a:t>
            </a:r>
            <a:endParaRPr sz="1120"/>
          </a:p>
        </p:txBody>
      </p:sp>
      <p:sp>
        <p:nvSpPr>
          <p:cNvPr id="201" name="Google Shape;201;p30"/>
          <p:cNvSpPr txBox="1"/>
          <p:nvPr/>
        </p:nvSpPr>
        <p:spPr>
          <a:xfrm>
            <a:off x="361950" y="1435612"/>
            <a:ext cx="8191500" cy="327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latin typeface="Roboto"/>
                <a:ea typeface="Roboto"/>
                <a:cs typeface="Roboto"/>
                <a:sym typeface="Roboto"/>
              </a:rPr>
              <a:t>Both the Hackathon and Project Showcase competitions will have the same eligibility requirements:</a:t>
            </a:r>
            <a:endParaRPr b="1">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Competitors</a:t>
            </a:r>
            <a:endParaRPr b="1">
              <a:latin typeface="Roboto"/>
              <a:ea typeface="Roboto"/>
              <a:cs typeface="Roboto"/>
              <a:sym typeface="Roboto"/>
            </a:endParaRPr>
          </a:p>
          <a:p>
            <a:pPr indent="0" lvl="0" marL="457200" rtl="0" algn="l">
              <a:lnSpc>
                <a:spcPct val="115000"/>
              </a:lnSpc>
              <a:spcBef>
                <a:spcPts val="1000"/>
              </a:spcBef>
              <a:spcAft>
                <a:spcPts val="0"/>
              </a:spcAft>
              <a:buNone/>
            </a:pPr>
            <a:r>
              <a:rPr lang="en-GB">
                <a:latin typeface="Roboto"/>
                <a:ea typeface="Roboto"/>
                <a:cs typeface="Roboto"/>
                <a:sym typeface="Roboto"/>
              </a:rPr>
              <a:t>This Hackathon is open to participants of any gender, industry and age. For any participants below the age of 18, a consent form signed by a relevant guardian will need to be filled.</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Mentors</a:t>
            </a:r>
            <a:endParaRPr>
              <a:latin typeface="Roboto"/>
              <a:ea typeface="Roboto"/>
              <a:cs typeface="Roboto"/>
              <a:sym typeface="Roboto"/>
            </a:endParaRPr>
          </a:p>
          <a:p>
            <a:pPr indent="0" lvl="0" marL="457200" rtl="0" algn="l">
              <a:lnSpc>
                <a:spcPct val="115000"/>
              </a:lnSpc>
              <a:spcBef>
                <a:spcPts val="1000"/>
              </a:spcBef>
              <a:spcAft>
                <a:spcPts val="0"/>
              </a:spcAft>
              <a:buNone/>
            </a:pPr>
            <a:r>
              <a:rPr lang="en-GB">
                <a:latin typeface="Roboto"/>
                <a:ea typeface="Roboto"/>
                <a:cs typeface="Roboto"/>
                <a:sym typeface="Roboto"/>
              </a:rPr>
              <a:t>This Hackathon is open to mentors of any </a:t>
            </a:r>
            <a:r>
              <a:rPr lang="en-GB">
                <a:highlight>
                  <a:srgbClr val="FFFFFF"/>
                </a:highlight>
                <a:latin typeface="Roboto"/>
                <a:ea typeface="Roboto"/>
                <a:cs typeface="Roboto"/>
                <a:sym typeface="Roboto"/>
              </a:rPr>
              <a:t>nationality</a:t>
            </a:r>
            <a:r>
              <a:rPr lang="en-GB">
                <a:latin typeface="Roboto"/>
                <a:ea typeface="Roboto"/>
                <a:cs typeface="Roboto"/>
                <a:sym typeface="Roboto"/>
              </a:rPr>
              <a:t>, gender, industry and age (above 18 only).</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GB">
                <a:latin typeface="Roboto"/>
                <a:ea typeface="Roboto"/>
                <a:cs typeface="Roboto"/>
                <a:sym typeface="Roboto"/>
              </a:rPr>
              <a:t>Team size</a:t>
            </a:r>
            <a:endParaRPr>
              <a:latin typeface="Roboto"/>
              <a:ea typeface="Roboto"/>
              <a:cs typeface="Roboto"/>
              <a:sym typeface="Roboto"/>
            </a:endParaRPr>
          </a:p>
          <a:p>
            <a:pPr indent="0" lvl="0" marL="457200" rtl="0" algn="l">
              <a:lnSpc>
                <a:spcPct val="115000"/>
              </a:lnSpc>
              <a:spcBef>
                <a:spcPts val="1000"/>
              </a:spcBef>
              <a:spcAft>
                <a:spcPts val="0"/>
              </a:spcAft>
              <a:buNone/>
            </a:pPr>
            <a:r>
              <a:rPr lang="en-GB">
                <a:latin typeface="Roboto"/>
                <a:ea typeface="Roboto"/>
                <a:cs typeface="Roboto"/>
                <a:sym typeface="Roboto"/>
              </a:rPr>
              <a:t>The recommended team size is 2-6, up to a maximum of 8 members per team.</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p:txBody>
      </p:sp>
      <p:pic>
        <p:nvPicPr>
          <p:cNvPr id="202" name="Google Shape;202;p30"/>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06600" y="695829"/>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Assessment of Submissions</a:t>
            </a:r>
            <a:endParaRPr sz="1120"/>
          </a:p>
        </p:txBody>
      </p:sp>
      <p:sp>
        <p:nvSpPr>
          <p:cNvPr id="208" name="Google Shape;208;p31"/>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09" name="Google Shape;209;p31"/>
          <p:cNvSpPr txBox="1"/>
          <p:nvPr/>
        </p:nvSpPr>
        <p:spPr>
          <a:xfrm>
            <a:off x="491509" y="1124675"/>
            <a:ext cx="8085300" cy="363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latin typeface="Roboto"/>
                <a:ea typeface="Roboto"/>
                <a:cs typeface="Roboto"/>
                <a:sym typeface="Roboto"/>
              </a:rPr>
              <a:t>In b</a:t>
            </a:r>
            <a:r>
              <a:rPr b="1" lang="en-GB">
                <a:latin typeface="Roboto"/>
                <a:ea typeface="Roboto"/>
                <a:cs typeface="Roboto"/>
                <a:sym typeface="Roboto"/>
              </a:rPr>
              <a:t>oth the Hackathon competition and project showcase, t</a:t>
            </a:r>
            <a:r>
              <a:rPr b="1" lang="en-GB">
                <a:latin typeface="Roboto"/>
                <a:ea typeface="Roboto"/>
                <a:cs typeface="Roboto"/>
                <a:sym typeface="Roboto"/>
              </a:rPr>
              <a:t>here are two types of eligible solutions:</a:t>
            </a:r>
            <a:endParaRPr b="1">
              <a:latin typeface="Roboto"/>
              <a:ea typeface="Roboto"/>
              <a:cs typeface="Roboto"/>
              <a:sym typeface="Roboto"/>
            </a:endParaRPr>
          </a:p>
          <a:p>
            <a:pPr indent="-317500" lvl="0" marL="482600" rtl="0" algn="l">
              <a:lnSpc>
                <a:spcPct val="115000"/>
              </a:lnSpc>
              <a:spcBef>
                <a:spcPts val="1000"/>
              </a:spcBef>
              <a:spcAft>
                <a:spcPts val="0"/>
              </a:spcAft>
              <a:buClr>
                <a:srgbClr val="000000"/>
              </a:buClr>
              <a:buSzPts val="1400"/>
              <a:buChar char="●"/>
            </a:pPr>
            <a:r>
              <a:rPr b="1" lang="en-GB">
                <a:latin typeface="Roboto"/>
                <a:ea typeface="Roboto"/>
                <a:cs typeface="Roboto"/>
                <a:sym typeface="Roboto"/>
              </a:rPr>
              <a:t>Option 1: </a:t>
            </a:r>
            <a:r>
              <a:rPr lang="en-GB">
                <a:latin typeface="Roboto"/>
                <a:ea typeface="Roboto"/>
                <a:cs typeface="Roboto"/>
                <a:sym typeface="Roboto"/>
              </a:rPr>
              <a:t>A production-ready solution for immediate impact (e.g. working dashboard, predictive algorithm)</a:t>
            </a:r>
            <a:endParaRPr>
              <a:latin typeface="Roboto"/>
              <a:ea typeface="Roboto"/>
              <a:cs typeface="Roboto"/>
              <a:sym typeface="Roboto"/>
            </a:endParaRPr>
          </a:p>
          <a:p>
            <a:pPr indent="-317500" lvl="0" marL="482600" rtl="0" algn="l">
              <a:lnSpc>
                <a:spcPct val="115000"/>
              </a:lnSpc>
              <a:spcBef>
                <a:spcPts val="0"/>
              </a:spcBef>
              <a:spcAft>
                <a:spcPts val="0"/>
              </a:spcAft>
              <a:buClr>
                <a:srgbClr val="000000"/>
              </a:buClr>
              <a:buSzPts val="1400"/>
              <a:buChar char="●"/>
            </a:pPr>
            <a:r>
              <a:rPr b="1" lang="en-GB">
                <a:latin typeface="Roboto"/>
                <a:ea typeface="Roboto"/>
                <a:cs typeface="Roboto"/>
                <a:sym typeface="Roboto"/>
              </a:rPr>
              <a:t>Option 2: </a:t>
            </a:r>
            <a:r>
              <a:rPr lang="en-GB">
                <a:latin typeface="Roboto"/>
                <a:ea typeface="Roboto"/>
                <a:cs typeface="Roboto"/>
                <a:sym typeface="Roboto"/>
              </a:rPr>
              <a:t>Ship an awesome proof-of-concept with lots of potential (e.g. economic model, virus spread simulation)</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b="1" lang="en-GB">
                <a:latin typeface="Roboto"/>
                <a:ea typeface="Roboto"/>
                <a:cs typeface="Roboto"/>
                <a:sym typeface="Roboto"/>
              </a:rPr>
              <a:t>Both the Hackathon competition and project showcase entries will be judged by the Hackmakers Competition Judging Panel against the following criteria:</a:t>
            </a:r>
            <a:endParaRPr>
              <a:latin typeface="Roboto"/>
              <a:ea typeface="Roboto"/>
              <a:cs typeface="Roboto"/>
              <a:sym typeface="Roboto"/>
            </a:endParaRPr>
          </a:p>
          <a:p>
            <a:pPr indent="-317500" lvl="0" marL="647700" rtl="0" algn="l">
              <a:lnSpc>
                <a:spcPct val="115000"/>
              </a:lnSpc>
              <a:spcBef>
                <a:spcPts val="1000"/>
              </a:spcBef>
              <a:spcAft>
                <a:spcPts val="0"/>
              </a:spcAft>
              <a:buSzPts val="1400"/>
              <a:buFont typeface="Roboto"/>
              <a:buChar char="●"/>
            </a:pPr>
            <a:r>
              <a:rPr lang="en-GB">
                <a:latin typeface="Roboto"/>
                <a:ea typeface="Roboto"/>
                <a:cs typeface="Roboto"/>
                <a:sym typeface="Roboto"/>
              </a:rPr>
              <a:t>Originality</a:t>
            </a:r>
            <a:endParaRPr>
              <a:latin typeface="Roboto"/>
              <a:ea typeface="Roboto"/>
              <a:cs typeface="Roboto"/>
              <a:sym typeface="Roboto"/>
            </a:endParaRPr>
          </a:p>
          <a:p>
            <a:pPr indent="-317500" lvl="0" marL="647700" rtl="0" algn="l">
              <a:lnSpc>
                <a:spcPct val="115000"/>
              </a:lnSpc>
              <a:spcBef>
                <a:spcPts val="0"/>
              </a:spcBef>
              <a:spcAft>
                <a:spcPts val="0"/>
              </a:spcAft>
              <a:buSzPts val="1400"/>
              <a:buFont typeface="Roboto"/>
              <a:buChar char="●"/>
            </a:pPr>
            <a:r>
              <a:rPr lang="en-GB">
                <a:latin typeface="Roboto"/>
                <a:ea typeface="Roboto"/>
                <a:cs typeface="Roboto"/>
                <a:sym typeface="Roboto"/>
              </a:rPr>
              <a:t>Consistency with hackathon theme</a:t>
            </a:r>
            <a:endParaRPr>
              <a:latin typeface="Roboto"/>
              <a:ea typeface="Roboto"/>
              <a:cs typeface="Roboto"/>
              <a:sym typeface="Roboto"/>
            </a:endParaRPr>
          </a:p>
          <a:p>
            <a:pPr indent="-317500" lvl="0" marL="647700" rtl="0" algn="l">
              <a:lnSpc>
                <a:spcPct val="115000"/>
              </a:lnSpc>
              <a:spcBef>
                <a:spcPts val="0"/>
              </a:spcBef>
              <a:spcAft>
                <a:spcPts val="0"/>
              </a:spcAft>
              <a:buSzPts val="1400"/>
              <a:buFont typeface="Roboto"/>
              <a:buChar char="●"/>
            </a:pPr>
            <a:r>
              <a:rPr lang="en-GB">
                <a:latin typeface="Roboto"/>
                <a:ea typeface="Roboto"/>
                <a:cs typeface="Roboto"/>
                <a:sym typeface="Roboto"/>
              </a:rPr>
              <a:t>Social value</a:t>
            </a:r>
            <a:endParaRPr>
              <a:latin typeface="Roboto"/>
              <a:ea typeface="Roboto"/>
              <a:cs typeface="Roboto"/>
              <a:sym typeface="Roboto"/>
            </a:endParaRPr>
          </a:p>
          <a:p>
            <a:pPr indent="-317500" lvl="0" marL="647700" rtl="0" algn="l">
              <a:lnSpc>
                <a:spcPct val="115000"/>
              </a:lnSpc>
              <a:spcBef>
                <a:spcPts val="0"/>
              </a:spcBef>
              <a:spcAft>
                <a:spcPts val="0"/>
              </a:spcAft>
              <a:buSzPts val="1400"/>
              <a:buFont typeface="Roboto"/>
              <a:buChar char="●"/>
            </a:pPr>
            <a:r>
              <a:rPr lang="en-GB">
                <a:latin typeface="Roboto"/>
                <a:ea typeface="Roboto"/>
                <a:cs typeface="Roboto"/>
                <a:sym typeface="Roboto"/>
              </a:rPr>
              <a:t>Quality and design</a:t>
            </a:r>
            <a:endParaRPr>
              <a:latin typeface="Roboto"/>
              <a:ea typeface="Roboto"/>
              <a:cs typeface="Roboto"/>
              <a:sym typeface="Roboto"/>
            </a:endParaRPr>
          </a:p>
          <a:p>
            <a:pPr indent="-317500" lvl="0" marL="647700" rtl="0" algn="l">
              <a:lnSpc>
                <a:spcPct val="115000"/>
              </a:lnSpc>
              <a:spcBef>
                <a:spcPts val="0"/>
              </a:spcBef>
              <a:spcAft>
                <a:spcPts val="0"/>
              </a:spcAft>
              <a:buSzPts val="1400"/>
              <a:buFont typeface="Roboto"/>
              <a:buChar char="●"/>
            </a:pPr>
            <a:r>
              <a:rPr lang="en-GB">
                <a:latin typeface="Roboto"/>
                <a:ea typeface="Roboto"/>
                <a:cs typeface="Roboto"/>
                <a:sym typeface="Roboto"/>
              </a:rPr>
              <a:t>Usability</a:t>
            </a:r>
            <a:endParaRPr b="1">
              <a:latin typeface="Roboto"/>
              <a:ea typeface="Roboto"/>
              <a:cs typeface="Roboto"/>
              <a:sym typeface="Roboto"/>
            </a:endParaRPr>
          </a:p>
        </p:txBody>
      </p:sp>
      <p:pic>
        <p:nvPicPr>
          <p:cNvPr id="210" name="Google Shape;210;p31"/>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nvSpPr>
        <p:spPr>
          <a:xfrm>
            <a:off x="2104050" y="351675"/>
            <a:ext cx="4935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solidFill>
                  <a:srgbClr val="6FA8DC"/>
                </a:solidFill>
                <a:latin typeface="Roboto"/>
                <a:ea typeface="Roboto"/>
                <a:cs typeface="Roboto"/>
                <a:sym typeface="Roboto"/>
              </a:rPr>
              <a:t>Table of Contents</a:t>
            </a:r>
            <a:endParaRPr b="1" sz="3200">
              <a:solidFill>
                <a:srgbClr val="6FA8DC"/>
              </a:solidFill>
              <a:latin typeface="Roboto"/>
              <a:ea typeface="Roboto"/>
              <a:cs typeface="Roboto"/>
              <a:sym typeface="Roboto"/>
            </a:endParaRPr>
          </a:p>
        </p:txBody>
      </p:sp>
      <p:pic>
        <p:nvPicPr>
          <p:cNvPr id="80" name="Google Shape;80;p14"/>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81" name="Google Shape;81;p14"/>
          <p:cNvGraphicFramePr/>
          <p:nvPr/>
        </p:nvGraphicFramePr>
        <p:xfrm>
          <a:off x="574938" y="1014075"/>
          <a:ext cx="3000000" cy="3000000"/>
        </p:xfrm>
        <a:graphic>
          <a:graphicData uri="http://schemas.openxmlformats.org/drawingml/2006/table">
            <a:tbl>
              <a:tblPr>
                <a:noFill/>
                <a:tableStyleId>{694D9028-4C42-4952-9CEA-3ECF442CFCAB}</a:tableStyleId>
              </a:tblPr>
              <a:tblGrid>
                <a:gridCol w="966650"/>
                <a:gridCol w="6985900"/>
              </a:tblGrid>
              <a:tr h="336100">
                <a:tc>
                  <a:txBody>
                    <a:bodyPr/>
                    <a:lstStyle/>
                    <a:p>
                      <a:pPr indent="0" lvl="0" marL="0" rtl="0" algn="ctr">
                        <a:spcBef>
                          <a:spcPts val="0"/>
                        </a:spcBef>
                        <a:spcAft>
                          <a:spcPts val="0"/>
                        </a:spcAft>
                        <a:buNone/>
                      </a:pPr>
                      <a:r>
                        <a:rPr b="1" lang="en-GB" sz="1500">
                          <a:latin typeface="Roboto"/>
                          <a:ea typeface="Roboto"/>
                          <a:cs typeface="Roboto"/>
                          <a:sym typeface="Roboto"/>
                        </a:rPr>
                        <a:t>Slide No.</a:t>
                      </a:r>
                      <a:endParaRPr b="1" sz="15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b="1" lang="en-GB" sz="1500">
                          <a:latin typeface="Roboto"/>
                          <a:ea typeface="Roboto"/>
                          <a:cs typeface="Roboto"/>
                          <a:sym typeface="Roboto"/>
                        </a:rPr>
                        <a:t>Slide Contents</a:t>
                      </a:r>
                      <a:endParaRPr b="1" sz="1500">
                        <a:latin typeface="Roboto"/>
                        <a:ea typeface="Roboto"/>
                        <a:cs typeface="Roboto"/>
                        <a:sym typeface="Roboto"/>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3</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4"/>
                        </a:rPr>
                        <a:t>What is a Hackathon?</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4</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5"/>
                        </a:rPr>
                        <a:t>Working with Slack</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7</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6"/>
                        </a:rPr>
                        <a:t>Stages of Development</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12</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7"/>
                        </a:rPr>
                        <a:t>Team Forming, Norming and Storming</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17</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8"/>
                        </a:rPr>
                        <a:t>Rules &amp; Regulations</a:t>
                      </a:r>
                      <a:r>
                        <a:rPr lang="en-GB" u="sng">
                          <a:solidFill>
                            <a:schemeClr val="hlink"/>
                          </a:solidFill>
                          <a:hlinkClick action="ppaction://hlinksldjump" r:id="rId9"/>
                        </a:rPr>
                        <a:t> - Eligibility and Submissions</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21</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10"/>
                        </a:rPr>
                        <a:t>Rights and Ownership</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23</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11"/>
                        </a:rPr>
                        <a:t>Code of Conduct</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24</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12"/>
                        </a:rPr>
                        <a:t>More Questions?</a:t>
                      </a:r>
                      <a:endParaRPr/>
                    </a:p>
                  </a:txBody>
                  <a:tcPr marT="91425" marB="91425" marR="91425" marL="91425"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6600" y="695829"/>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Eligible Solution Uploads</a:t>
            </a:r>
            <a:endParaRPr sz="1120"/>
          </a:p>
        </p:txBody>
      </p:sp>
      <p:sp>
        <p:nvSpPr>
          <p:cNvPr id="216" name="Google Shape;216;p32"/>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17" name="Google Shape;217;p32"/>
          <p:cNvSpPr txBox="1"/>
          <p:nvPr/>
        </p:nvSpPr>
        <p:spPr>
          <a:xfrm>
            <a:off x="491500" y="1124675"/>
            <a:ext cx="8244300" cy="371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latin typeface="Roboto"/>
                <a:ea typeface="Roboto"/>
                <a:cs typeface="Roboto"/>
                <a:sym typeface="Roboto"/>
              </a:rPr>
              <a:t>For all hackathon submissions, videos will be the primary form for assessment</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GB">
                <a:latin typeface="Roboto"/>
                <a:ea typeface="Roboto"/>
                <a:cs typeface="Roboto"/>
                <a:sym typeface="Roboto"/>
              </a:rPr>
              <a:t>Video (Compulsory)</a:t>
            </a:r>
            <a:endParaRPr b="1">
              <a:latin typeface="Roboto"/>
              <a:ea typeface="Roboto"/>
              <a:cs typeface="Roboto"/>
              <a:sym typeface="Roboto"/>
            </a:endParaRPr>
          </a:p>
          <a:p>
            <a:pPr indent="-311150" lvl="0" marL="914400" rtl="0" algn="l">
              <a:lnSpc>
                <a:spcPct val="115000"/>
              </a:lnSpc>
              <a:spcBef>
                <a:spcPts val="0"/>
              </a:spcBef>
              <a:spcAft>
                <a:spcPts val="0"/>
              </a:spcAft>
              <a:buSzPts val="1300"/>
              <a:buFont typeface="Roboto"/>
              <a:buChar char="★"/>
            </a:pPr>
            <a:r>
              <a:rPr lang="en-GB" sz="1300">
                <a:latin typeface="Roboto"/>
                <a:ea typeface="Roboto"/>
                <a:cs typeface="Roboto"/>
                <a:sym typeface="Roboto"/>
              </a:rPr>
              <a:t>Advised to be 2-4 minutes in length, submissions overtime will incur a small penalty.</a:t>
            </a:r>
            <a:endParaRPr sz="1300">
              <a:latin typeface="Roboto"/>
              <a:ea typeface="Roboto"/>
              <a:cs typeface="Roboto"/>
              <a:sym typeface="Roboto"/>
            </a:endParaRPr>
          </a:p>
          <a:p>
            <a:pPr indent="-311150" lvl="0" marL="914400" rtl="0" algn="l">
              <a:lnSpc>
                <a:spcPct val="115000"/>
              </a:lnSpc>
              <a:spcBef>
                <a:spcPts val="0"/>
              </a:spcBef>
              <a:spcAft>
                <a:spcPts val="0"/>
              </a:spcAft>
              <a:buSzPts val="1300"/>
              <a:buFont typeface="Roboto"/>
              <a:buChar char="★"/>
            </a:pPr>
            <a:r>
              <a:rPr lang="en-GB" sz="1300">
                <a:latin typeface="Roboto"/>
                <a:ea typeface="Roboto"/>
                <a:cs typeface="Roboto"/>
                <a:sym typeface="Roboto"/>
              </a:rPr>
              <a:t>Videos must be made public or through a private link for judges to assess and Hackmakers to own license for potential distribution.</a:t>
            </a:r>
            <a:endParaRPr sz="13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GB">
                <a:latin typeface="Roboto"/>
                <a:ea typeface="Roboto"/>
                <a:cs typeface="Roboto"/>
                <a:sym typeface="Roboto"/>
              </a:rPr>
              <a:t>Document (Optional)</a:t>
            </a:r>
            <a:endParaRPr b="1">
              <a:latin typeface="Roboto"/>
              <a:ea typeface="Roboto"/>
              <a:cs typeface="Roboto"/>
              <a:sym typeface="Roboto"/>
            </a:endParaRPr>
          </a:p>
          <a:p>
            <a:pPr indent="-311150" lvl="0" marL="914400" rtl="0" algn="l">
              <a:lnSpc>
                <a:spcPct val="115000"/>
              </a:lnSpc>
              <a:spcBef>
                <a:spcPts val="0"/>
              </a:spcBef>
              <a:spcAft>
                <a:spcPts val="0"/>
              </a:spcAft>
              <a:buSzPts val="1300"/>
              <a:buFont typeface="Roboto"/>
              <a:buChar char="★"/>
            </a:pPr>
            <a:r>
              <a:rPr lang="en-GB" sz="1300">
                <a:latin typeface="Roboto"/>
                <a:ea typeface="Roboto"/>
                <a:cs typeface="Roboto"/>
                <a:sym typeface="Roboto"/>
              </a:rPr>
              <a:t>The document should be up to 8 pages in Microsoft Word, public link to Google docs, or PDF to describe your ideas </a:t>
            </a:r>
            <a:endParaRPr sz="1300">
              <a:latin typeface="Roboto"/>
              <a:ea typeface="Roboto"/>
              <a:cs typeface="Roboto"/>
              <a:sym typeface="Roboto"/>
            </a:endParaRPr>
          </a:p>
          <a:p>
            <a:pPr indent="-311150" lvl="0" marL="914400" rtl="0" algn="l">
              <a:lnSpc>
                <a:spcPct val="115000"/>
              </a:lnSpc>
              <a:spcBef>
                <a:spcPts val="0"/>
              </a:spcBef>
              <a:spcAft>
                <a:spcPts val="0"/>
              </a:spcAft>
              <a:buSzPts val="1300"/>
              <a:buFont typeface="Roboto"/>
              <a:buChar char="★"/>
            </a:pPr>
            <a:r>
              <a:rPr lang="en-GB" sz="1300">
                <a:latin typeface="Roboto"/>
                <a:ea typeface="Roboto"/>
                <a:cs typeface="Roboto"/>
                <a:sym typeface="Roboto"/>
              </a:rPr>
              <a:t>Able to use charts, diagrams and tables to explain your ideas with any appendix attached</a:t>
            </a:r>
            <a:endParaRPr b="1" sz="13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GB">
                <a:latin typeface="Roboto"/>
                <a:ea typeface="Roboto"/>
                <a:cs typeface="Roboto"/>
                <a:sym typeface="Roboto"/>
              </a:rPr>
              <a:t>GitHub or other code repo link (Highly Recommended)</a:t>
            </a:r>
            <a:endParaRPr b="1">
              <a:latin typeface="Roboto"/>
              <a:ea typeface="Roboto"/>
              <a:cs typeface="Roboto"/>
              <a:sym typeface="Roboto"/>
            </a:endParaRPr>
          </a:p>
          <a:p>
            <a:pPr indent="-311150" lvl="0" marL="914400" rtl="0" algn="l">
              <a:lnSpc>
                <a:spcPct val="115000"/>
              </a:lnSpc>
              <a:spcBef>
                <a:spcPts val="0"/>
              </a:spcBef>
              <a:spcAft>
                <a:spcPts val="0"/>
              </a:spcAft>
              <a:buSzPts val="1300"/>
              <a:buFont typeface="Roboto"/>
              <a:buChar char="★"/>
            </a:pPr>
            <a:r>
              <a:rPr lang="en-GB" sz="1300">
                <a:latin typeface="Roboto"/>
                <a:ea typeface="Roboto"/>
                <a:cs typeface="Roboto"/>
                <a:sym typeface="Roboto"/>
              </a:rPr>
              <a:t>Provide a publically available </a:t>
            </a:r>
            <a:endParaRPr sz="1300">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b="1" lang="en-GB">
                <a:latin typeface="Roboto"/>
                <a:ea typeface="Roboto"/>
                <a:cs typeface="Roboto"/>
                <a:sym typeface="Roboto"/>
              </a:rPr>
              <a:t>Late submissions</a:t>
            </a:r>
            <a:endParaRPr b="1">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GB" sz="1300">
                <a:latin typeface="Roboto"/>
                <a:ea typeface="Roboto"/>
                <a:cs typeface="Roboto"/>
                <a:sym typeface="Roboto"/>
              </a:rPr>
              <a:t>Teams will incur a penalty of </a:t>
            </a:r>
            <a:r>
              <a:rPr b="1" lang="en-GB" sz="1300">
                <a:latin typeface="Roboto"/>
                <a:ea typeface="Roboto"/>
                <a:cs typeface="Roboto"/>
                <a:sym typeface="Roboto"/>
              </a:rPr>
              <a:t>1 point for every 3 hour window </a:t>
            </a:r>
            <a:r>
              <a:rPr b="1" lang="en-GB" sz="1300">
                <a:latin typeface="Roboto"/>
                <a:ea typeface="Roboto"/>
                <a:cs typeface="Roboto"/>
                <a:sym typeface="Roboto"/>
              </a:rPr>
              <a:t>after the deadline.</a:t>
            </a:r>
            <a:r>
              <a:rPr lang="en-GB" sz="1300">
                <a:latin typeface="Roboto"/>
                <a:ea typeface="Roboto"/>
                <a:cs typeface="Roboto"/>
                <a:sym typeface="Roboto"/>
              </a:rPr>
              <a:t> E.g. If the deadline is 5pm, submissions at 5:01pm are penalised 1 point, 8:01pm penalised 2 points, 11:01pm (3 points) etc.</a:t>
            </a:r>
            <a:endParaRPr sz="1300">
              <a:latin typeface="Roboto"/>
              <a:ea typeface="Roboto"/>
              <a:cs typeface="Roboto"/>
              <a:sym typeface="Roboto"/>
            </a:endParaRPr>
          </a:p>
        </p:txBody>
      </p:sp>
      <p:pic>
        <p:nvPicPr>
          <p:cNvPr id="218" name="Google Shape;218;p32"/>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54776" y="721741"/>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Rights and Ownership</a:t>
            </a:r>
            <a:endParaRPr sz="1120"/>
          </a:p>
        </p:txBody>
      </p:sp>
      <p:sp>
        <p:nvSpPr>
          <p:cNvPr id="224" name="Google Shape;224;p33"/>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25" name="Google Shape;225;p33"/>
          <p:cNvSpPr txBox="1"/>
          <p:nvPr/>
        </p:nvSpPr>
        <p:spPr>
          <a:xfrm>
            <a:off x="516350" y="1077650"/>
            <a:ext cx="8241600" cy="3632700"/>
          </a:xfrm>
          <a:prstGeom prst="rect">
            <a:avLst/>
          </a:prstGeom>
          <a:noFill/>
          <a:ln>
            <a:noFill/>
          </a:ln>
        </p:spPr>
        <p:txBody>
          <a:bodyPr anchorCtr="0" anchor="t" bIns="91425" lIns="91425" spcFirstLastPara="1" rIns="91425" wrap="square" tIns="91425">
            <a:spAutoFit/>
          </a:bodyPr>
          <a:lstStyle/>
          <a:p>
            <a:pPr indent="-317500" lvl="0" marL="457200" marR="450000" rtl="0" algn="l">
              <a:spcBef>
                <a:spcPts val="500"/>
              </a:spcBef>
              <a:spcAft>
                <a:spcPts val="0"/>
              </a:spcAft>
              <a:buSzPts val="1400"/>
              <a:buFont typeface="Roboto"/>
              <a:buChar char="●"/>
            </a:pPr>
            <a:r>
              <a:rPr lang="en-GB">
                <a:latin typeface="Roboto"/>
                <a:ea typeface="Roboto"/>
                <a:cs typeface="Roboto"/>
                <a:sym typeface="Roboto"/>
              </a:rPr>
              <a:t>Submissions and their associated intellectual property rights will remain under the sole or joint ownership of their inventor(s). Neither Hackmakers nor its partners can claim any ownership to the IP of the ideation. We encourage participants to open source their projects to both share their hacks with the greater community and to promote innovation in this space. </a:t>
            </a:r>
            <a:endParaRPr>
              <a:latin typeface="Roboto"/>
              <a:ea typeface="Roboto"/>
              <a:cs typeface="Roboto"/>
              <a:sym typeface="Roboto"/>
            </a:endParaRPr>
          </a:p>
          <a:p>
            <a:pPr indent="-317500" lvl="0" marL="457200" marR="450000" rtl="0" algn="l">
              <a:spcBef>
                <a:spcPts val="0"/>
              </a:spcBef>
              <a:spcAft>
                <a:spcPts val="0"/>
              </a:spcAft>
              <a:buSzPts val="1400"/>
              <a:buFont typeface="Roboto"/>
              <a:buChar char="●"/>
            </a:pPr>
            <a:r>
              <a:rPr lang="en-GB">
                <a:latin typeface="Roboto"/>
                <a:ea typeface="Roboto"/>
                <a:cs typeface="Roboto"/>
                <a:sym typeface="Roboto"/>
              </a:rPr>
              <a:t>We, along with all parties involved in the development of the hackathon, reserve the right to use all participating teams’ and/or individuals’ names and likenesses in any publicity statements or events, including internet and website posts or articles, regarding the hackathon or the party’s involvement therewith.</a:t>
            </a:r>
            <a:endParaRPr>
              <a:latin typeface="Roboto"/>
              <a:ea typeface="Roboto"/>
              <a:cs typeface="Roboto"/>
              <a:sym typeface="Roboto"/>
            </a:endParaRPr>
          </a:p>
          <a:p>
            <a:pPr indent="-317500" lvl="0" marL="457200" marR="450000" rtl="0" algn="l">
              <a:spcBef>
                <a:spcPts val="0"/>
              </a:spcBef>
              <a:spcAft>
                <a:spcPts val="0"/>
              </a:spcAft>
              <a:buSzPts val="1400"/>
              <a:buFont typeface="Roboto"/>
              <a:buChar char="●"/>
            </a:pPr>
            <a:r>
              <a:rPr lang="en-GB">
                <a:latin typeface="Roboto"/>
                <a:ea typeface="Roboto"/>
                <a:cs typeface="Roboto"/>
                <a:sym typeface="Roboto"/>
              </a:rPr>
              <a:t>By submitting a Submission, you grant Sponsor irrevocable, royalty-free, non-exclusive, worldwide right and license to use, distribute to the public, and publicly display and perform your Submission in any media, in connection with the hackathon.</a:t>
            </a:r>
            <a:endParaRPr>
              <a:latin typeface="Roboto"/>
              <a:ea typeface="Roboto"/>
              <a:cs typeface="Roboto"/>
              <a:sym typeface="Roboto"/>
            </a:endParaRPr>
          </a:p>
          <a:p>
            <a:pPr indent="-317500" lvl="0" marL="457200" marR="450000" rtl="0" algn="l">
              <a:spcBef>
                <a:spcPts val="0"/>
              </a:spcBef>
              <a:spcAft>
                <a:spcPts val="0"/>
              </a:spcAft>
              <a:buSzPts val="1400"/>
              <a:buFont typeface="Roboto"/>
              <a:buChar char="●"/>
            </a:pPr>
            <a:r>
              <a:rPr lang="en-GB">
                <a:latin typeface="Roboto"/>
                <a:ea typeface="Roboto"/>
                <a:cs typeface="Roboto"/>
                <a:sym typeface="Roboto"/>
              </a:rPr>
              <a:t>Your Submission may be posted on a public website, or through any of Hackmakers’s or respective partner’s existing social media or marketing channels. We are not responsible for any unauthorized use of your Submission by visitors to this website. </a:t>
            </a:r>
            <a:endParaRPr b="1">
              <a:latin typeface="Roboto"/>
              <a:ea typeface="Roboto"/>
              <a:cs typeface="Roboto"/>
              <a:sym typeface="Roboto"/>
            </a:endParaRPr>
          </a:p>
          <a:p>
            <a:pPr indent="0" lvl="0" marL="450000" marR="450000" rtl="0" algn="l">
              <a:spcBef>
                <a:spcPts val="0"/>
              </a:spcBef>
              <a:spcAft>
                <a:spcPts val="0"/>
              </a:spcAft>
              <a:buNone/>
            </a:pPr>
            <a:r>
              <a:t/>
            </a:r>
            <a:endParaRPr>
              <a:latin typeface="Roboto"/>
              <a:ea typeface="Roboto"/>
              <a:cs typeface="Roboto"/>
              <a:sym typeface="Roboto"/>
            </a:endParaRPr>
          </a:p>
        </p:txBody>
      </p:sp>
      <p:pic>
        <p:nvPicPr>
          <p:cNvPr id="226" name="Google Shape;226;p33"/>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28864" y="734697"/>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Rights and Ownership</a:t>
            </a:r>
            <a:endParaRPr sz="1120"/>
          </a:p>
        </p:txBody>
      </p:sp>
      <p:sp>
        <p:nvSpPr>
          <p:cNvPr id="232" name="Google Shape;232;p34"/>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33" name="Google Shape;233;p34"/>
          <p:cNvSpPr txBox="1"/>
          <p:nvPr/>
        </p:nvSpPr>
        <p:spPr>
          <a:xfrm>
            <a:off x="452100" y="1077650"/>
            <a:ext cx="8189700" cy="3632700"/>
          </a:xfrm>
          <a:prstGeom prst="rect">
            <a:avLst/>
          </a:prstGeom>
          <a:noFill/>
          <a:ln>
            <a:noFill/>
          </a:ln>
        </p:spPr>
        <p:txBody>
          <a:bodyPr anchorCtr="0" anchor="t" bIns="91425" lIns="91425" spcFirstLastPara="1" rIns="91425" wrap="square" tIns="91425">
            <a:spAutoFit/>
          </a:bodyPr>
          <a:lstStyle/>
          <a:p>
            <a:pPr indent="-317500" lvl="0" marL="457200" marR="360000" rtl="0" algn="l">
              <a:spcBef>
                <a:spcPts val="500"/>
              </a:spcBef>
              <a:spcAft>
                <a:spcPts val="0"/>
              </a:spcAft>
              <a:buSzPts val="1400"/>
              <a:buFont typeface="Roboto"/>
              <a:buChar char="●"/>
            </a:pPr>
            <a:r>
              <a:rPr lang="en-GB">
                <a:latin typeface="Roboto"/>
                <a:ea typeface="Roboto"/>
                <a:cs typeface="Roboto"/>
                <a:sym typeface="Roboto"/>
              </a:rPr>
              <a:t>You will not receive any compensation or credit for the above use of your Submission, other than what is described in these Official Rules.</a:t>
            </a:r>
            <a:endParaRPr>
              <a:latin typeface="Roboto"/>
              <a:ea typeface="Roboto"/>
              <a:cs typeface="Roboto"/>
              <a:sym typeface="Roboto"/>
            </a:endParaRPr>
          </a:p>
          <a:p>
            <a:pPr indent="-317500" lvl="0" marL="457200" marR="360000" rtl="0" algn="l">
              <a:spcBef>
                <a:spcPts val="0"/>
              </a:spcBef>
              <a:spcAft>
                <a:spcPts val="0"/>
              </a:spcAft>
              <a:buSzPts val="1400"/>
              <a:buFont typeface="Roboto"/>
              <a:buChar char="●"/>
            </a:pPr>
            <a:r>
              <a:rPr lang="en-GB">
                <a:latin typeface="Roboto"/>
                <a:ea typeface="Roboto"/>
                <a:cs typeface="Roboto"/>
                <a:sym typeface="Roboto"/>
              </a:rPr>
              <a:t>By entering the Project showcase competition you acknowledge that Sponsor and/or the co-sponsors or promoters of the Hackathon may have developed or commissioned materials similar or identical to your Submission and you acknowledge and agree that neither Sponsor nor any co-sponsors or promoters has now and will not have in the future any duty or liability (direct or indirect, vicarious, contributory, or otherwise) with respect to the infringement or protection of your or any third party’s patent, copyright or other proprietary rights in and to their content. </a:t>
            </a:r>
            <a:endParaRPr>
              <a:latin typeface="Roboto"/>
              <a:ea typeface="Roboto"/>
              <a:cs typeface="Roboto"/>
              <a:sym typeface="Roboto"/>
            </a:endParaRPr>
          </a:p>
          <a:p>
            <a:pPr indent="-317500" lvl="0" marL="457200" marR="360000" rtl="0" algn="l">
              <a:spcBef>
                <a:spcPts val="0"/>
              </a:spcBef>
              <a:spcAft>
                <a:spcPts val="0"/>
              </a:spcAft>
              <a:buSzPts val="1400"/>
              <a:buFont typeface="Roboto"/>
              <a:buChar char="●"/>
            </a:pPr>
            <a:r>
              <a:rPr lang="en-GB">
                <a:latin typeface="Roboto"/>
                <a:ea typeface="Roboto"/>
                <a:cs typeface="Roboto"/>
                <a:sym typeface="Roboto"/>
              </a:rPr>
              <a:t>Further you understand that we will not restrict work assignments of representatives who have had access to your Submission.</a:t>
            </a:r>
            <a:endParaRPr>
              <a:latin typeface="Roboto"/>
              <a:ea typeface="Roboto"/>
              <a:cs typeface="Roboto"/>
              <a:sym typeface="Roboto"/>
            </a:endParaRPr>
          </a:p>
          <a:p>
            <a:pPr indent="-317500" lvl="0" marL="457200" marR="360000" rtl="0" algn="l">
              <a:spcBef>
                <a:spcPts val="0"/>
              </a:spcBef>
              <a:spcAft>
                <a:spcPts val="0"/>
              </a:spcAft>
              <a:buSzPts val="1400"/>
              <a:buFont typeface="Roboto"/>
              <a:buChar char="●"/>
            </a:pPr>
            <a:r>
              <a:rPr lang="en-GB">
                <a:highlight>
                  <a:srgbClr val="FFFFFF"/>
                </a:highlight>
                <a:latin typeface="Roboto"/>
                <a:ea typeface="Roboto"/>
                <a:cs typeface="Roboto"/>
                <a:sym typeface="Roboto"/>
              </a:rPr>
              <a:t>We, along with all parties involved in the development of the hackathon, reserve the right to use all participating teams’ and/or individuals’ names and likenesses in any publicity statements or events, including internet and website posts or articles, regarding the hackathon or the party’s involvement therewith.</a:t>
            </a:r>
            <a:endParaRPr>
              <a:highlight>
                <a:srgbClr val="FFFFFF"/>
              </a:highlight>
              <a:latin typeface="Roboto"/>
              <a:ea typeface="Roboto"/>
              <a:cs typeface="Roboto"/>
              <a:sym typeface="Roboto"/>
            </a:endParaRPr>
          </a:p>
          <a:p>
            <a:pPr indent="0" lvl="0" marL="450000" marR="450000" rtl="0" algn="l">
              <a:spcBef>
                <a:spcPts val="0"/>
              </a:spcBef>
              <a:spcAft>
                <a:spcPts val="0"/>
              </a:spcAft>
              <a:buNone/>
            </a:pPr>
            <a:r>
              <a:t/>
            </a:r>
            <a:endParaRPr>
              <a:latin typeface="Roboto"/>
              <a:ea typeface="Roboto"/>
              <a:cs typeface="Roboto"/>
              <a:sym typeface="Roboto"/>
            </a:endParaRPr>
          </a:p>
        </p:txBody>
      </p:sp>
      <p:pic>
        <p:nvPicPr>
          <p:cNvPr id="234" name="Google Shape;234;p34"/>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28864" y="734697"/>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Code of Conduct &amp; Additional Terms</a:t>
            </a:r>
            <a:endParaRPr sz="1120"/>
          </a:p>
        </p:txBody>
      </p:sp>
      <p:sp>
        <p:nvSpPr>
          <p:cNvPr id="240" name="Google Shape;240;p35"/>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41" name="Google Shape;241;p35"/>
          <p:cNvSpPr txBox="1"/>
          <p:nvPr/>
        </p:nvSpPr>
        <p:spPr>
          <a:xfrm>
            <a:off x="525553" y="1230050"/>
            <a:ext cx="7481100" cy="32016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500"/>
              </a:spcBef>
              <a:spcAft>
                <a:spcPts val="0"/>
              </a:spcAft>
              <a:buSzPts val="1400"/>
              <a:buFont typeface="Roboto"/>
              <a:buChar char="●"/>
            </a:pPr>
            <a:r>
              <a:rPr lang="en-GB">
                <a:latin typeface="Roboto"/>
                <a:ea typeface="Roboto"/>
                <a:cs typeface="Roboto"/>
                <a:sym typeface="Roboto"/>
              </a:rPr>
              <a:t>We are dedicated to providing a harassment-free hackathon experience for everyone, regardless of gender, gender identity and expression, age, sexual orientation, disability, physical appearance, body size, race, ethnicity, religion (or lack thereof), or technology choices. </a:t>
            </a:r>
            <a:endParaRPr>
              <a:latin typeface="Roboto"/>
              <a:ea typeface="Roboto"/>
              <a:cs typeface="Roboto"/>
              <a:sym typeface="Roboto"/>
            </a:endParaRPr>
          </a:p>
          <a:p>
            <a:pPr indent="-317500" lvl="0" marL="457200" rtl="0" algn="l">
              <a:lnSpc>
                <a:spcPct val="100000"/>
              </a:lnSpc>
              <a:spcBef>
                <a:spcPts val="0"/>
              </a:spcBef>
              <a:spcAft>
                <a:spcPts val="0"/>
              </a:spcAft>
              <a:buSzPts val="1400"/>
              <a:buFont typeface="Roboto"/>
              <a:buChar char="●"/>
            </a:pPr>
            <a:r>
              <a:rPr lang="en-GB">
                <a:latin typeface="Roboto"/>
                <a:ea typeface="Roboto"/>
                <a:cs typeface="Roboto"/>
                <a:sym typeface="Roboto"/>
              </a:rPr>
              <a:t>We do not tolerate harassment of our participants in any form. Sexual language and imagery is not appropriate for any hackathon venue, including talks, workshops or online media. Conference participants violating these rules may be sanctioned or expelled from the event.</a:t>
            </a:r>
            <a:endParaRPr>
              <a:latin typeface="Roboto"/>
              <a:ea typeface="Roboto"/>
              <a:cs typeface="Roboto"/>
              <a:sym typeface="Roboto"/>
            </a:endParaRPr>
          </a:p>
          <a:p>
            <a:pPr indent="-317500" lvl="0" marL="457200" rtl="0" algn="l">
              <a:lnSpc>
                <a:spcPct val="100000"/>
              </a:lnSpc>
              <a:spcBef>
                <a:spcPts val="0"/>
              </a:spcBef>
              <a:spcAft>
                <a:spcPts val="0"/>
              </a:spcAft>
              <a:buSzPts val="1400"/>
              <a:buFont typeface="Roboto"/>
              <a:buChar char="●"/>
            </a:pPr>
            <a:r>
              <a:rPr lang="en-GB">
                <a:latin typeface="Roboto"/>
                <a:ea typeface="Roboto"/>
                <a:cs typeface="Roboto"/>
                <a:sym typeface="Roboto"/>
              </a:rPr>
              <a:t>Any mediation of problems between competitors, teams and external parties regarding individual ownership of team ideas, personal disputes etc. will be decided by Hack Makers or nominated partners. All decisions will be final.</a:t>
            </a:r>
            <a:endParaRPr>
              <a:latin typeface="Roboto"/>
              <a:ea typeface="Roboto"/>
              <a:cs typeface="Roboto"/>
              <a:sym typeface="Roboto"/>
            </a:endParaRPr>
          </a:p>
          <a:p>
            <a:pPr indent="-317500" lvl="0" marL="457200" rtl="0" algn="l">
              <a:lnSpc>
                <a:spcPct val="100000"/>
              </a:lnSpc>
              <a:spcBef>
                <a:spcPts val="0"/>
              </a:spcBef>
              <a:spcAft>
                <a:spcPts val="0"/>
              </a:spcAft>
              <a:buSzPts val="1400"/>
              <a:buFont typeface="Roboto"/>
              <a:buChar char="●"/>
            </a:pPr>
            <a:r>
              <a:rPr lang="en-GB">
                <a:latin typeface="Roboto"/>
                <a:ea typeface="Roboto"/>
                <a:cs typeface="Roboto"/>
                <a:sym typeface="Roboto"/>
              </a:rPr>
              <a:t>By submitting an idea or through being a mentor or judge, you agree that your personal information may be used in the promotion and results of this hackathon either by Hack Makers or third party sponsors.</a:t>
            </a:r>
            <a:endParaRPr>
              <a:latin typeface="Roboto"/>
              <a:ea typeface="Roboto"/>
              <a:cs typeface="Roboto"/>
              <a:sym typeface="Roboto"/>
            </a:endParaRPr>
          </a:p>
        </p:txBody>
      </p:sp>
      <p:pic>
        <p:nvPicPr>
          <p:cNvPr id="242" name="Google Shape;242;p35"/>
          <p:cNvPicPr preferRelativeResize="0"/>
          <p:nvPr/>
        </p:nvPicPr>
        <p:blipFill>
          <a:blip r:embed="rId3">
            <a:alphaModFix/>
          </a:blip>
          <a:stretch>
            <a:fillRect/>
          </a:stretch>
        </p:blipFill>
        <p:spPr>
          <a:xfrm>
            <a:off x="83675" y="82575"/>
            <a:ext cx="2192350" cy="504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6"/>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248" name="Google Shape;248;p36"/>
          <p:cNvSpPr txBox="1"/>
          <p:nvPr/>
        </p:nvSpPr>
        <p:spPr>
          <a:xfrm>
            <a:off x="436650" y="1447175"/>
            <a:ext cx="83628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know more about this hackathon: </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Hackathon FAQ Quick Guide: </a:t>
            </a:r>
            <a:r>
              <a:rPr lang="en-GB" u="sng">
                <a:solidFill>
                  <a:srgbClr val="F06292"/>
                </a:solidFill>
                <a:latin typeface="Roboto"/>
                <a:ea typeface="Roboto"/>
                <a:cs typeface="Roboto"/>
                <a:sym typeface="Roboto"/>
                <a:hlinkClick r:id="rId4">
                  <a:extLst>
                    <a:ext uri="{A12FA001-AC4F-418D-AE19-62706E023703}">
                      <ahyp:hlinkClr val="tx"/>
                    </a:ext>
                  </a:extLst>
                </a:hlinkClick>
              </a:rPr>
              <a:t>https://docs.google.com/presentation/d/1by21Mh4YueRPyNdTgt17tqM5DXdD4LiICG4SGMJUcy4/edit?usp=sharing</a:t>
            </a:r>
            <a:endParaRPr>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be a participant:</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Make a new registration as a participant at: </a:t>
            </a:r>
            <a:r>
              <a:rPr lang="en-GB" u="sng">
                <a:solidFill>
                  <a:srgbClr val="F06292"/>
                </a:solidFill>
                <a:latin typeface="Roboto"/>
                <a:ea typeface="Roboto"/>
                <a:cs typeface="Roboto"/>
                <a:sym typeface="Roboto"/>
                <a:hlinkClick r:id="rId5">
                  <a:extLst>
                    <a:ext uri="{A12FA001-AC4F-418D-AE19-62706E023703}">
                      <ahyp:hlinkClr val="tx"/>
                    </a:ext>
                  </a:extLst>
                </a:hlinkClick>
              </a:rPr>
              <a:t>www.</a:t>
            </a:r>
            <a:r>
              <a:rPr lang="en-GB" u="sng">
                <a:solidFill>
                  <a:srgbClr val="F06292"/>
                </a:solidFill>
                <a:latin typeface="Roboto"/>
                <a:ea typeface="Roboto"/>
                <a:cs typeface="Roboto"/>
                <a:sym typeface="Roboto"/>
                <a:hlinkClick r:id="rId6">
                  <a:extLst>
                    <a:ext uri="{A12FA001-AC4F-418D-AE19-62706E023703}">
                      <ahyp:hlinkClr val="tx"/>
                    </a:ext>
                  </a:extLst>
                </a:hlinkClick>
              </a:rPr>
              <a:t>Hackmakers</a:t>
            </a:r>
            <a:r>
              <a:rPr lang="en-GB" u="sng">
                <a:solidFill>
                  <a:srgbClr val="F06292"/>
                </a:solidFill>
                <a:latin typeface="Roboto"/>
                <a:ea typeface="Roboto"/>
                <a:cs typeface="Roboto"/>
                <a:sym typeface="Roboto"/>
                <a:hlinkClick r:id="rId7">
                  <a:extLst>
                    <a:ext uri="{A12FA001-AC4F-418D-AE19-62706E023703}">
                      <ahyp:hlinkClr val="tx"/>
                    </a:ext>
                  </a:extLst>
                </a:hlinkClick>
              </a:rPr>
              <a:t>.com</a:t>
            </a:r>
            <a:endParaRPr>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Read through the Participant Guide: </a:t>
            </a:r>
            <a:r>
              <a:rPr lang="en-GB" u="sng">
                <a:solidFill>
                  <a:srgbClr val="F06292"/>
                </a:solidFill>
                <a:latin typeface="Roboto"/>
                <a:ea typeface="Roboto"/>
                <a:cs typeface="Roboto"/>
                <a:sym typeface="Roboto"/>
                <a:hlinkClick r:id="rId8">
                  <a:extLst>
                    <a:ext uri="{A12FA001-AC4F-418D-AE19-62706E023703}">
                      <ahyp:hlinkClr val="tx"/>
                    </a:ext>
                  </a:extLst>
                </a:hlinkClick>
              </a:rPr>
              <a:t>https://docs.google.com/presentation/d/1QUGkvYDqDm0nynxO-1TM3DGmsyzZLKnao-3ID_ARi4M/edit?usp=sharing</a:t>
            </a:r>
            <a:endParaRPr>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know the general rules and regulations:</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u="sng">
                <a:solidFill>
                  <a:srgbClr val="F06292"/>
                </a:solidFill>
                <a:latin typeface="Roboto"/>
                <a:ea typeface="Roboto"/>
                <a:cs typeface="Roboto"/>
                <a:sym typeface="Roboto"/>
                <a:hlinkClick r:id="rId9">
                  <a:extLst>
                    <a:ext uri="{A12FA001-AC4F-418D-AE19-62706E023703}">
                      <ahyp:hlinkClr val="tx"/>
                    </a:ext>
                  </a:extLst>
                </a:hlinkClick>
              </a:rPr>
              <a:t>https://docs.google.com/presentation/d/1l0cdM_6tacrpiHgCyU6g039THDrSuuEB2fypcgnUShI/edit?usp=sharing</a:t>
            </a:r>
            <a:endParaRPr>
              <a:latin typeface="Roboto"/>
              <a:ea typeface="Roboto"/>
              <a:cs typeface="Roboto"/>
              <a:sym typeface="Roboto"/>
            </a:endParaRPr>
          </a:p>
        </p:txBody>
      </p:sp>
      <p:sp>
        <p:nvSpPr>
          <p:cNvPr id="249" name="Google Shape;249;p36"/>
          <p:cNvSpPr txBox="1"/>
          <p:nvPr/>
        </p:nvSpPr>
        <p:spPr>
          <a:xfrm>
            <a:off x="2150088" y="656475"/>
            <a:ext cx="4935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solidFill>
                  <a:srgbClr val="6FA8DC"/>
                </a:solidFill>
                <a:latin typeface="Roboto"/>
                <a:ea typeface="Roboto"/>
                <a:cs typeface="Roboto"/>
                <a:sym typeface="Roboto"/>
              </a:rPr>
              <a:t>More questions?	</a:t>
            </a:r>
            <a:endParaRPr b="1" sz="3600">
              <a:solidFill>
                <a:srgbClr val="6FA8DC"/>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11700" y="8779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is a Hackathon?</a:t>
            </a:r>
            <a:endParaRPr sz="1120"/>
          </a:p>
        </p:txBody>
      </p:sp>
      <p:sp>
        <p:nvSpPr>
          <p:cNvPr id="87" name="Google Shape;87;p15"/>
          <p:cNvSpPr txBox="1"/>
          <p:nvPr/>
        </p:nvSpPr>
        <p:spPr>
          <a:xfrm>
            <a:off x="666175" y="1304775"/>
            <a:ext cx="5091600" cy="362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GB">
                <a:solidFill>
                  <a:schemeClr val="dk2"/>
                </a:solidFill>
                <a:latin typeface="Roboto"/>
                <a:ea typeface="Roboto"/>
                <a:cs typeface="Roboto"/>
                <a:sym typeface="Roboto"/>
              </a:rPr>
              <a:t>A hackathon is best described as an </a:t>
            </a:r>
            <a:r>
              <a:rPr b="1" i="1" lang="en-GB">
                <a:solidFill>
                  <a:schemeClr val="dk2"/>
                </a:solidFill>
                <a:latin typeface="Roboto"/>
                <a:ea typeface="Roboto"/>
                <a:cs typeface="Roboto"/>
                <a:sym typeface="Roboto"/>
              </a:rPr>
              <a:t>“invention marathon”</a:t>
            </a:r>
            <a:r>
              <a:rPr i="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by Major League Hacking (MLH). According to them: </a:t>
            </a:r>
            <a:r>
              <a:rPr i="1" lang="en-GB">
                <a:solidFill>
                  <a:schemeClr val="dk2"/>
                </a:solidFill>
                <a:latin typeface="Roboto"/>
                <a:ea typeface="Roboto"/>
                <a:cs typeface="Roboto"/>
                <a:sym typeface="Roboto"/>
              </a:rPr>
              <a:t>Anyone who has an interest in technology attends a hackathon to learn, build &amp; share their creations over the course of a weekend in a relaxed and welcoming atmosphere. You don’t have to be a programmer and you certainly don’t have to be majoring in Computer Science.</a:t>
            </a:r>
            <a:endParaRPr i="1">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In a nutshell, teams are given between 24 and 72 hours to develop a project from scratch, demo it to judges, and win prizes! Think software development from development to deployment, in the span of one weekend! </a:t>
            </a:r>
            <a:endParaRPr>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just">
              <a:lnSpc>
                <a:spcPct val="115000"/>
              </a:lnSpc>
              <a:spcBef>
                <a:spcPts val="0"/>
              </a:spcBef>
              <a:spcAft>
                <a:spcPts val="0"/>
              </a:spcAft>
              <a:buNone/>
            </a:pPr>
            <a:r>
              <a:t/>
            </a:r>
            <a:endParaRPr>
              <a:latin typeface="Roboto"/>
              <a:ea typeface="Roboto"/>
              <a:cs typeface="Roboto"/>
              <a:sym typeface="Roboto"/>
            </a:endParaRPr>
          </a:p>
        </p:txBody>
      </p:sp>
      <p:pic>
        <p:nvPicPr>
          <p:cNvPr id="88" name="Google Shape;88;p15"/>
          <p:cNvPicPr preferRelativeResize="0"/>
          <p:nvPr/>
        </p:nvPicPr>
        <p:blipFill>
          <a:blip r:embed="rId3">
            <a:alphaModFix/>
          </a:blip>
          <a:stretch>
            <a:fillRect/>
          </a:stretch>
        </p:blipFill>
        <p:spPr>
          <a:xfrm>
            <a:off x="6427875" y="1457450"/>
            <a:ext cx="2228625" cy="2228625"/>
          </a:xfrm>
          <a:prstGeom prst="rect">
            <a:avLst/>
          </a:prstGeom>
          <a:noFill/>
          <a:ln>
            <a:noFill/>
          </a:ln>
        </p:spPr>
      </p:pic>
      <p:pic>
        <p:nvPicPr>
          <p:cNvPr id="89" name="Google Shape;89;p15"/>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2225964"/>
            <a:ext cx="8520600" cy="1236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en-GB" sz="3100">
                <a:solidFill>
                  <a:srgbClr val="000000"/>
                </a:solidFill>
              </a:rPr>
              <a:t>Joining Discord</a:t>
            </a:r>
            <a:endParaRPr b="1" sz="3100">
              <a:solidFill>
                <a:srgbClr val="000000"/>
              </a:solidFill>
            </a:endParaRPr>
          </a:p>
          <a:p>
            <a:pPr indent="0" lvl="0" marL="0" rtl="0" algn="ctr">
              <a:spcBef>
                <a:spcPts val="1000"/>
              </a:spcBef>
              <a:spcAft>
                <a:spcPts val="0"/>
              </a:spcAft>
              <a:buNone/>
            </a:pPr>
            <a:r>
              <a:rPr lang="en-GB" sz="2900">
                <a:solidFill>
                  <a:srgbClr val="000000"/>
                </a:solidFill>
              </a:rPr>
              <a:t>Relevant to all participants</a:t>
            </a:r>
            <a:endParaRPr sz="2900">
              <a:solidFill>
                <a:srgbClr val="000000"/>
              </a:solidFill>
            </a:endParaRPr>
          </a:p>
        </p:txBody>
      </p:sp>
      <p:pic>
        <p:nvPicPr>
          <p:cNvPr id="95" name="Google Shape;95;p16"/>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96" name="Google Shape;96;p16"/>
          <p:cNvPicPr preferRelativeResize="0"/>
          <p:nvPr/>
        </p:nvPicPr>
        <p:blipFill>
          <a:blip r:embed="rId4">
            <a:alphaModFix/>
          </a:blip>
          <a:stretch>
            <a:fillRect/>
          </a:stretch>
        </p:blipFill>
        <p:spPr>
          <a:xfrm>
            <a:off x="3822762" y="814749"/>
            <a:ext cx="1498475" cy="149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575988" y="1174830"/>
            <a:ext cx="8113800" cy="163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GB">
                <a:latin typeface="Roboto"/>
                <a:ea typeface="Roboto"/>
                <a:cs typeface="Roboto"/>
                <a:sym typeface="Roboto"/>
              </a:rPr>
              <a:t>We use Discord to facilitate communication between team members of the same team, different teams, mentors, sponsors, organizers, etc. </a:t>
            </a:r>
            <a:endParaRPr i="1">
              <a:latin typeface="Roboto"/>
              <a:ea typeface="Roboto"/>
              <a:cs typeface="Roboto"/>
              <a:sym typeface="Roboto"/>
            </a:endParaRPr>
          </a:p>
          <a:p>
            <a:pPr indent="0" lvl="0" marL="0" rtl="0" algn="l">
              <a:lnSpc>
                <a:spcPct val="115000"/>
              </a:lnSpc>
              <a:spcBef>
                <a:spcPts val="0"/>
              </a:spcBef>
              <a:spcAft>
                <a:spcPts val="800"/>
              </a:spcAft>
              <a:buNone/>
            </a:pPr>
            <a:r>
              <a:rPr lang="en-GB">
                <a:latin typeface="Roboto"/>
                <a:ea typeface="Roboto"/>
                <a:cs typeface="Roboto"/>
                <a:sym typeface="Roboto"/>
              </a:rPr>
              <a:t>We’ll be opening up the Discord server two weeks early, so get in quick to mingle like your single and introduce yourself, share resources, find teammates, join existing teams and idea generate . We’ll be updating you in #announcements channel on challenge releases and also be running workshops in parallel so you have all the information you need to be ready. </a:t>
            </a:r>
            <a:endParaRPr>
              <a:latin typeface="Roboto"/>
              <a:ea typeface="Roboto"/>
              <a:cs typeface="Roboto"/>
              <a:sym typeface="Roboto"/>
            </a:endParaRPr>
          </a:p>
        </p:txBody>
      </p:sp>
      <p:sp>
        <p:nvSpPr>
          <p:cNvPr id="102" name="Google Shape;102;p17"/>
          <p:cNvSpPr txBox="1"/>
          <p:nvPr>
            <p:ph type="title"/>
          </p:nvPr>
        </p:nvSpPr>
        <p:spPr>
          <a:xfrm>
            <a:off x="106600" y="751534"/>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Using Discord to communicate</a:t>
            </a:r>
            <a:endParaRPr i="1" sz="1120"/>
          </a:p>
        </p:txBody>
      </p:sp>
      <p:sp>
        <p:nvSpPr>
          <p:cNvPr id="103" name="Google Shape;103;p17"/>
          <p:cNvSpPr txBox="1"/>
          <p:nvPr>
            <p:ph type="title"/>
          </p:nvPr>
        </p:nvSpPr>
        <p:spPr>
          <a:xfrm>
            <a:off x="128771" y="2824453"/>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Discord </a:t>
            </a:r>
            <a:r>
              <a:rPr b="1" i="1" lang="en-GB" sz="1870">
                <a:solidFill>
                  <a:srgbClr val="6FA8DC"/>
                </a:solidFill>
              </a:rPr>
              <a:t>Profile</a:t>
            </a:r>
            <a:endParaRPr i="1" sz="1120"/>
          </a:p>
        </p:txBody>
      </p:sp>
      <p:sp>
        <p:nvSpPr>
          <p:cNvPr id="104" name="Google Shape;104;p17"/>
          <p:cNvSpPr txBox="1"/>
          <p:nvPr/>
        </p:nvSpPr>
        <p:spPr>
          <a:xfrm>
            <a:off x="576435" y="3241523"/>
            <a:ext cx="76368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en-GB">
                <a:latin typeface="Roboto"/>
                <a:ea typeface="Roboto"/>
                <a:cs typeface="Roboto"/>
                <a:sym typeface="Roboto"/>
              </a:rPr>
              <a:t>Filling out your Discord profile will be to your advantage in being found or even trusted once found. In some cases, a full profile is mandatory. Ensure your full name, profile picture (headshot is best practice) and Bio is filled in that includes your background, skillsets and the problems you are interested in solving. You might also like to include whether you have joined an existing team or are looking for a new one.</a:t>
            </a:r>
            <a:endParaRPr b="1">
              <a:latin typeface="Roboto"/>
              <a:ea typeface="Roboto"/>
              <a:cs typeface="Roboto"/>
              <a:sym typeface="Roboto"/>
            </a:endParaRPr>
          </a:p>
        </p:txBody>
      </p:sp>
      <p:pic>
        <p:nvPicPr>
          <p:cNvPr id="105" name="Google Shape;105;p17"/>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1247318"/>
            <a:ext cx="8520600" cy="337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a:solidFill>
                  <a:srgbClr val="131313"/>
                </a:solidFill>
              </a:rPr>
              <a:t>There are default channels common for all (as shown below) and specific channels for teams, mentors and challenges. Familiarize yourself with all of them before the Hackathon so you never miss an announcement or update!</a:t>
            </a:r>
            <a:endParaRPr b="1" sz="1400">
              <a:solidFill>
                <a:srgbClr val="131313"/>
              </a:solidFill>
            </a:endParaRPr>
          </a:p>
          <a:p>
            <a:pPr indent="0" lvl="0" marL="0" rtl="0" algn="l">
              <a:lnSpc>
                <a:spcPct val="115000"/>
              </a:lnSpc>
              <a:spcBef>
                <a:spcPts val="800"/>
              </a:spcBef>
              <a:spcAft>
                <a:spcPts val="0"/>
              </a:spcAft>
              <a:buNone/>
            </a:pPr>
            <a:r>
              <a:rPr b="1" lang="en-GB" sz="1400">
                <a:solidFill>
                  <a:srgbClr val="131313"/>
                </a:solidFill>
              </a:rPr>
              <a:t>Key Channels</a:t>
            </a:r>
            <a:endParaRPr sz="1400">
              <a:solidFill>
                <a:srgbClr val="131313"/>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#announcements</a:t>
            </a:r>
            <a:r>
              <a:rPr lang="en-GB" sz="1400">
                <a:solidFill>
                  <a:srgbClr val="000000"/>
                </a:solidFill>
              </a:rPr>
              <a:t>: This is one of the most important channels. Make sure to check this regularly (we recommend at least twice per day) for real time live communication and updates from organisers.</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#Intros</a:t>
            </a:r>
            <a:r>
              <a:rPr lang="en-GB" sz="1400">
                <a:solidFill>
                  <a:srgbClr val="000000"/>
                </a:solidFill>
              </a:rPr>
              <a:t>: Let us know who you are, your special talents, where are you from and why are you here</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#random: </a:t>
            </a:r>
            <a:r>
              <a:rPr lang="en-GB" sz="1400">
                <a:solidFill>
                  <a:srgbClr val="000000"/>
                </a:solidFill>
              </a:rPr>
              <a:t> fun channel that people can use for banter, camaraderie and anything else that fancies them.</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#resources_and_datasets</a:t>
            </a:r>
            <a:r>
              <a:rPr lang="en-GB" sz="1400">
                <a:solidFill>
                  <a:srgbClr val="000000"/>
                </a:solidFill>
              </a:rPr>
              <a:t>: Resources or data sets related to hackathon or challenges.</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#presentation_tips</a:t>
            </a:r>
            <a:r>
              <a:rPr lang="en-GB" sz="1400">
                <a:solidFill>
                  <a:srgbClr val="000000"/>
                </a:solidFill>
              </a:rPr>
              <a:t>: For mentors who wanted to offer pitch support, online tools to help with their final pitches and Youtube videos</a:t>
            </a:r>
            <a:endParaRPr sz="1400">
              <a:solidFill>
                <a:srgbClr val="000000"/>
              </a:solidFill>
            </a:endParaRPr>
          </a:p>
          <a:p>
            <a:pPr indent="-317500" lvl="0" marL="457200" rtl="0" algn="l">
              <a:lnSpc>
                <a:spcPct val="115000"/>
              </a:lnSpc>
              <a:spcBef>
                <a:spcPts val="0"/>
              </a:spcBef>
              <a:spcAft>
                <a:spcPts val="800"/>
              </a:spcAft>
              <a:buClr>
                <a:srgbClr val="000000"/>
              </a:buClr>
              <a:buSzPts val="1400"/>
              <a:buFont typeface="Roboto"/>
              <a:buChar char="●"/>
            </a:pPr>
            <a:r>
              <a:rPr lang="en-GB" sz="1400">
                <a:solidFill>
                  <a:srgbClr val="FF0000"/>
                </a:solidFill>
              </a:rPr>
              <a:t>#ask_the_organisers: </a:t>
            </a:r>
            <a:r>
              <a:rPr lang="en-GB" sz="1400">
                <a:solidFill>
                  <a:srgbClr val="000000"/>
                </a:solidFill>
              </a:rPr>
              <a:t>4 key organisers monitored this channel for general QA</a:t>
            </a:r>
            <a:endParaRPr sz="1400"/>
          </a:p>
        </p:txBody>
      </p:sp>
      <p:sp>
        <p:nvSpPr>
          <p:cNvPr id="111" name="Google Shape;111;p18"/>
          <p:cNvSpPr txBox="1"/>
          <p:nvPr>
            <p:ph type="title"/>
          </p:nvPr>
        </p:nvSpPr>
        <p:spPr>
          <a:xfrm>
            <a:off x="106600" y="751534"/>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Channels for everyone</a:t>
            </a:r>
            <a:endParaRPr i="1" sz="1120"/>
          </a:p>
        </p:txBody>
      </p:sp>
      <p:pic>
        <p:nvPicPr>
          <p:cNvPr id="112" name="Google Shape;112;p18"/>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1951308"/>
            <a:ext cx="8520600" cy="123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3100">
                <a:solidFill>
                  <a:srgbClr val="000000"/>
                </a:solidFill>
              </a:rPr>
              <a:t>Stages of Development</a:t>
            </a:r>
            <a:endParaRPr b="1" sz="3100">
              <a:solidFill>
                <a:srgbClr val="000000"/>
              </a:solidFill>
            </a:endParaRPr>
          </a:p>
          <a:p>
            <a:pPr indent="0" lvl="0" marL="0" rtl="0" algn="ctr">
              <a:spcBef>
                <a:spcPts val="1000"/>
              </a:spcBef>
              <a:spcAft>
                <a:spcPts val="0"/>
              </a:spcAft>
              <a:buNone/>
            </a:pPr>
            <a:r>
              <a:rPr lang="en-GB" sz="2900">
                <a:solidFill>
                  <a:srgbClr val="000000"/>
                </a:solidFill>
              </a:rPr>
              <a:t>   Primarily r</a:t>
            </a:r>
            <a:r>
              <a:rPr lang="en-GB" sz="2900">
                <a:solidFill>
                  <a:srgbClr val="000000"/>
                </a:solidFill>
              </a:rPr>
              <a:t>elevant to Mentors &amp; Participants  </a:t>
            </a:r>
            <a:endParaRPr sz="2900">
              <a:solidFill>
                <a:srgbClr val="000000"/>
              </a:solidFill>
            </a:endParaRPr>
          </a:p>
        </p:txBody>
      </p:sp>
      <p:pic>
        <p:nvPicPr>
          <p:cNvPr id="118" name="Google Shape;118;p19"/>
          <p:cNvPicPr preferRelativeResize="0"/>
          <p:nvPr/>
        </p:nvPicPr>
        <p:blipFill>
          <a:blip r:embed="rId3">
            <a:alphaModFix/>
          </a:blip>
          <a:stretch>
            <a:fillRect/>
          </a:stretch>
        </p:blipFill>
        <p:spPr>
          <a:xfrm>
            <a:off x="4155525" y="1222799"/>
            <a:ext cx="736750" cy="736750"/>
          </a:xfrm>
          <a:prstGeom prst="rect">
            <a:avLst/>
          </a:prstGeom>
          <a:noFill/>
          <a:ln>
            <a:noFill/>
          </a:ln>
        </p:spPr>
      </p:pic>
      <p:pic>
        <p:nvPicPr>
          <p:cNvPr id="119" name="Google Shape;119;p19"/>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06600" y="851300"/>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Stages of Development </a:t>
            </a:r>
            <a:endParaRPr sz="1120"/>
          </a:p>
        </p:txBody>
      </p:sp>
      <p:sp>
        <p:nvSpPr>
          <p:cNvPr id="125" name="Google Shape;125;p20"/>
          <p:cNvSpPr txBox="1"/>
          <p:nvPr/>
        </p:nvSpPr>
        <p:spPr>
          <a:xfrm>
            <a:off x="343200" y="1407627"/>
            <a:ext cx="4413900" cy="2070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In a </a:t>
            </a:r>
            <a:r>
              <a:rPr b="1" lang="en-GB">
                <a:solidFill>
                  <a:schemeClr val="dk2"/>
                </a:solidFill>
                <a:latin typeface="Roboto"/>
                <a:ea typeface="Roboto"/>
                <a:cs typeface="Roboto"/>
                <a:sym typeface="Roboto"/>
              </a:rPr>
              <a:t>workplace </a:t>
            </a:r>
            <a:r>
              <a:rPr lang="en-GB">
                <a:solidFill>
                  <a:schemeClr val="dk2"/>
                </a:solidFill>
                <a:latin typeface="Roboto"/>
                <a:ea typeface="Roboto"/>
                <a:cs typeface="Roboto"/>
                <a:sym typeface="Roboto"/>
              </a:rPr>
              <a:t>environment, the stages of software development typically take 5 steps</a:t>
            </a:r>
            <a:endParaRPr>
              <a:solidFill>
                <a:schemeClr val="dk2"/>
              </a:solidFill>
              <a:latin typeface="Roboto"/>
              <a:ea typeface="Roboto"/>
              <a:cs typeface="Roboto"/>
              <a:sym typeface="Roboto"/>
            </a:endParaRPr>
          </a:p>
          <a:p>
            <a:pPr indent="-317500" lvl="0" marL="457200" rtl="0" algn="just">
              <a:lnSpc>
                <a:spcPct val="115000"/>
              </a:lnSpc>
              <a:spcBef>
                <a:spcPts val="1000"/>
              </a:spcBef>
              <a:spcAft>
                <a:spcPts val="0"/>
              </a:spcAft>
              <a:buClr>
                <a:schemeClr val="dk2"/>
              </a:buClr>
              <a:buSzPts val="1400"/>
              <a:buFont typeface="Roboto"/>
              <a:buChar char="●"/>
            </a:pPr>
            <a:r>
              <a:rPr lang="en-GB">
                <a:solidFill>
                  <a:schemeClr val="dk2"/>
                </a:solidFill>
                <a:latin typeface="Roboto"/>
                <a:ea typeface="Roboto"/>
                <a:cs typeface="Roboto"/>
                <a:sym typeface="Roboto"/>
              </a:rPr>
              <a:t>Planning</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Design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Implementation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Testing</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Maintenance</a:t>
            </a:r>
            <a:endParaRPr>
              <a:solidFill>
                <a:schemeClr val="dk2"/>
              </a:solidFill>
              <a:latin typeface="Roboto"/>
              <a:ea typeface="Roboto"/>
              <a:cs typeface="Roboto"/>
              <a:sym typeface="Roboto"/>
            </a:endParaRPr>
          </a:p>
          <a:p>
            <a:pPr indent="0" lvl="0" marL="0" rtl="0" algn="just">
              <a:lnSpc>
                <a:spcPct val="115000"/>
              </a:lnSpc>
              <a:spcBef>
                <a:spcPts val="1000"/>
              </a:spcBef>
              <a:spcAft>
                <a:spcPts val="0"/>
              </a:spcAft>
              <a:buNone/>
            </a:pPr>
            <a:r>
              <a:t/>
            </a:r>
            <a:endParaRPr>
              <a:solidFill>
                <a:schemeClr val="dk2"/>
              </a:solidFill>
              <a:latin typeface="Roboto"/>
              <a:ea typeface="Roboto"/>
              <a:cs typeface="Roboto"/>
              <a:sym typeface="Roboto"/>
            </a:endParaRPr>
          </a:p>
        </p:txBody>
      </p:sp>
      <p:sp>
        <p:nvSpPr>
          <p:cNvPr id="126" name="Google Shape;126;p20"/>
          <p:cNvSpPr txBox="1"/>
          <p:nvPr/>
        </p:nvSpPr>
        <p:spPr>
          <a:xfrm>
            <a:off x="5036900" y="1399127"/>
            <a:ext cx="3677700" cy="2143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In a </a:t>
            </a:r>
            <a:r>
              <a:rPr b="1" lang="en-GB">
                <a:solidFill>
                  <a:schemeClr val="dk2"/>
                </a:solidFill>
                <a:latin typeface="Roboto"/>
                <a:ea typeface="Roboto"/>
                <a:cs typeface="Roboto"/>
                <a:sym typeface="Roboto"/>
              </a:rPr>
              <a:t>Hackathon</a:t>
            </a:r>
            <a:r>
              <a:rPr lang="en-GB">
                <a:solidFill>
                  <a:schemeClr val="dk2"/>
                </a:solidFill>
                <a:latin typeface="Roboto"/>
                <a:ea typeface="Roboto"/>
                <a:cs typeface="Roboto"/>
                <a:sym typeface="Roboto"/>
              </a:rPr>
              <a:t>,</a:t>
            </a:r>
            <a:r>
              <a:rPr lang="en-GB">
                <a:solidFill>
                  <a:schemeClr val="dk2"/>
                </a:solidFill>
                <a:latin typeface="Roboto"/>
                <a:ea typeface="Roboto"/>
                <a:cs typeface="Roboto"/>
                <a:sym typeface="Roboto"/>
              </a:rPr>
              <a:t> due to the time constraint, the development process for most teams will end up looking like this:</a:t>
            </a:r>
            <a:endParaRPr>
              <a:solidFill>
                <a:schemeClr val="dk2"/>
              </a:solidFill>
              <a:latin typeface="Roboto"/>
              <a:ea typeface="Roboto"/>
              <a:cs typeface="Roboto"/>
              <a:sym typeface="Roboto"/>
            </a:endParaRPr>
          </a:p>
          <a:p>
            <a:pPr indent="-317500" lvl="0" marL="457200" rtl="0" algn="just">
              <a:lnSpc>
                <a:spcPct val="115000"/>
              </a:lnSpc>
              <a:spcBef>
                <a:spcPts val="1000"/>
              </a:spcBef>
              <a:spcAft>
                <a:spcPts val="0"/>
              </a:spcAft>
              <a:buClr>
                <a:schemeClr val="dk2"/>
              </a:buClr>
              <a:buSzPts val="1400"/>
              <a:buFont typeface="Roboto"/>
              <a:buAutoNum type="arabicPeriod"/>
            </a:pPr>
            <a:r>
              <a:rPr lang="en-GB">
                <a:solidFill>
                  <a:schemeClr val="dk2"/>
                </a:solidFill>
                <a:latin typeface="Roboto"/>
                <a:ea typeface="Roboto"/>
                <a:cs typeface="Roboto"/>
                <a:sym typeface="Roboto"/>
              </a:rPr>
              <a:t>Idea generation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AutoNum type="arabicPeriod"/>
            </a:pPr>
            <a:r>
              <a:rPr lang="en-GB">
                <a:solidFill>
                  <a:schemeClr val="dk2"/>
                </a:solidFill>
                <a:latin typeface="Roboto"/>
                <a:ea typeface="Roboto"/>
                <a:cs typeface="Roboto"/>
                <a:sym typeface="Roboto"/>
              </a:rPr>
              <a:t>Rapid build</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AutoNum type="arabicPeriod"/>
            </a:pPr>
            <a:r>
              <a:rPr lang="en-GB">
                <a:solidFill>
                  <a:schemeClr val="dk2"/>
                </a:solidFill>
                <a:latin typeface="Roboto"/>
                <a:ea typeface="Roboto"/>
                <a:cs typeface="Roboto"/>
                <a:sym typeface="Roboto"/>
              </a:rPr>
              <a:t>Demo</a:t>
            </a:r>
            <a:endParaRPr>
              <a:solidFill>
                <a:schemeClr val="dk2"/>
              </a:solidFill>
              <a:latin typeface="Roboto"/>
              <a:ea typeface="Roboto"/>
              <a:cs typeface="Roboto"/>
              <a:sym typeface="Roboto"/>
            </a:endParaRPr>
          </a:p>
          <a:p>
            <a:pPr indent="0" lvl="0" marL="0" rtl="0" algn="just">
              <a:lnSpc>
                <a:spcPct val="115000"/>
              </a:lnSpc>
              <a:spcBef>
                <a:spcPts val="1000"/>
              </a:spcBef>
              <a:spcAft>
                <a:spcPts val="0"/>
              </a:spcAft>
              <a:buNone/>
            </a:pPr>
            <a:r>
              <a:t/>
            </a:r>
            <a:endParaRPr>
              <a:solidFill>
                <a:schemeClr val="dk2"/>
              </a:solidFill>
              <a:latin typeface="Roboto"/>
              <a:ea typeface="Roboto"/>
              <a:cs typeface="Roboto"/>
              <a:sym typeface="Roboto"/>
            </a:endParaRPr>
          </a:p>
        </p:txBody>
      </p:sp>
      <p:sp>
        <p:nvSpPr>
          <p:cNvPr id="127" name="Google Shape;127;p20"/>
          <p:cNvSpPr txBox="1"/>
          <p:nvPr/>
        </p:nvSpPr>
        <p:spPr>
          <a:xfrm>
            <a:off x="279825" y="3651080"/>
            <a:ext cx="87279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The Hackathon approach, allows for laboratories of experimentation to have the </a:t>
            </a:r>
            <a:r>
              <a:rPr b="1" lang="en-GB">
                <a:solidFill>
                  <a:schemeClr val="dk2"/>
                </a:solidFill>
                <a:latin typeface="Roboto"/>
                <a:ea typeface="Roboto"/>
                <a:cs typeface="Roboto"/>
                <a:sym typeface="Roboto"/>
              </a:rPr>
              <a:t>speed and time pressure </a:t>
            </a:r>
            <a:r>
              <a:rPr lang="en-GB">
                <a:solidFill>
                  <a:schemeClr val="dk2"/>
                </a:solidFill>
                <a:latin typeface="Roboto"/>
                <a:ea typeface="Roboto"/>
                <a:cs typeface="Roboto"/>
                <a:sym typeface="Roboto"/>
              </a:rPr>
              <a:t>to address</a:t>
            </a:r>
            <a:r>
              <a:rPr b="1" lang="en-GB">
                <a:solidFill>
                  <a:schemeClr val="dk2"/>
                </a:solidFill>
                <a:latin typeface="Roboto"/>
                <a:ea typeface="Roboto"/>
                <a:cs typeface="Roboto"/>
                <a:sym typeface="Roboto"/>
              </a:rPr>
              <a:t> urgent </a:t>
            </a:r>
            <a:r>
              <a:rPr lang="en-GB">
                <a:solidFill>
                  <a:schemeClr val="dk2"/>
                </a:solidFill>
                <a:latin typeface="Roboto"/>
                <a:ea typeface="Roboto"/>
                <a:cs typeface="Roboto"/>
                <a:sym typeface="Roboto"/>
              </a:rPr>
              <a:t>needs if it develops into a standalone solution.</a:t>
            </a:r>
            <a:endParaRPr>
              <a:solidFill>
                <a:schemeClr val="dk2"/>
              </a:solidFill>
              <a:latin typeface="Roboto"/>
              <a:ea typeface="Roboto"/>
              <a:cs typeface="Roboto"/>
              <a:sym typeface="Roboto"/>
            </a:endParaRPr>
          </a:p>
        </p:txBody>
      </p:sp>
      <p:pic>
        <p:nvPicPr>
          <p:cNvPr id="128" name="Google Shape;128;p20"/>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06600" y="851300"/>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Idea Generation</a:t>
            </a:r>
            <a:endParaRPr i="1" sz="1120"/>
          </a:p>
        </p:txBody>
      </p:sp>
      <p:sp>
        <p:nvSpPr>
          <p:cNvPr id="134" name="Google Shape;134;p21"/>
          <p:cNvSpPr txBox="1"/>
          <p:nvPr/>
        </p:nvSpPr>
        <p:spPr>
          <a:xfrm>
            <a:off x="495600" y="1331425"/>
            <a:ext cx="85047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For the first few hours of the hackathon, many things will be happening while hackers get settled in to start hacking.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When it comes the time for teams to start brainstorm ideas for their hack, </a:t>
            </a:r>
            <a:r>
              <a:rPr b="1" lang="en-GB">
                <a:solidFill>
                  <a:schemeClr val="dk2"/>
                </a:solidFill>
                <a:latin typeface="Roboto"/>
                <a:ea typeface="Roboto"/>
                <a:cs typeface="Roboto"/>
                <a:sym typeface="Roboto"/>
              </a:rPr>
              <a:t>this is a great time for mentors to use their industry knowledge</a:t>
            </a:r>
            <a:r>
              <a:rPr lang="en-GB">
                <a:solidFill>
                  <a:schemeClr val="dk2"/>
                </a:solidFill>
                <a:latin typeface="Roboto"/>
                <a:ea typeface="Roboto"/>
                <a:cs typeface="Roboto"/>
                <a:sym typeface="Roboto"/>
              </a:rPr>
              <a:t> to:</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Give feedback on their ideas for things like feasibility, usability, and design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Set up development environments such as installing the right IDE or software versions.</a:t>
            </a:r>
            <a:endParaRPr>
              <a:solidFill>
                <a:schemeClr val="dk2"/>
              </a:solidFill>
              <a:latin typeface="Roboto"/>
              <a:ea typeface="Roboto"/>
              <a:cs typeface="Roboto"/>
              <a:sym typeface="Roboto"/>
            </a:endParaRPr>
          </a:p>
        </p:txBody>
      </p:sp>
      <p:pic>
        <p:nvPicPr>
          <p:cNvPr id="135" name="Google Shape;135;p21"/>
          <p:cNvPicPr preferRelativeResize="0"/>
          <p:nvPr/>
        </p:nvPicPr>
        <p:blipFill>
          <a:blip r:embed="rId3">
            <a:alphaModFix/>
          </a:blip>
          <a:stretch>
            <a:fillRect/>
          </a:stretch>
        </p:blipFill>
        <p:spPr>
          <a:xfrm>
            <a:off x="4105425" y="3652750"/>
            <a:ext cx="933149" cy="933149"/>
          </a:xfrm>
          <a:prstGeom prst="rect">
            <a:avLst/>
          </a:prstGeom>
          <a:noFill/>
          <a:ln>
            <a:noFill/>
          </a:ln>
        </p:spPr>
      </p:pic>
      <p:pic>
        <p:nvPicPr>
          <p:cNvPr id="136" name="Google Shape;136;p21"/>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