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8BC835-082D-47AF-9953-6CA29F765F6C}">
  <a:tblStyle styleId="{D18BC835-082D-47AF-9953-6CA29F765F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7914c0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7914c0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0c2dfe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0c2dfe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7ab58bff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7ab58bff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914c0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914c0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914c00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914c00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3be87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3be87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7914c00a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7914c00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7914c00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7914c00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7914c00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914c00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7" name="Shape 57"/>
        <p:cNvGrpSpPr/>
        <p:nvPr/>
      </p:nvGrpSpPr>
      <p:grpSpPr>
        <a:xfrm>
          <a:off x="0" y="0"/>
          <a:ext cx="0" cy="0"/>
          <a:chOff x="0" y="0"/>
          <a:chExt cx="0" cy="0"/>
        </a:xfrm>
      </p:grpSpPr>
      <p:grpSp>
        <p:nvGrpSpPr>
          <p:cNvPr id="58" name="Google Shape;58;p11"/>
          <p:cNvGrpSpPr/>
          <p:nvPr/>
        </p:nvGrpSpPr>
        <p:grpSpPr>
          <a:xfrm>
            <a:off x="6098378" y="5"/>
            <a:ext cx="3045625" cy="2030570"/>
            <a:chOff x="6098378" y="5"/>
            <a:chExt cx="3045625" cy="2030570"/>
          </a:xfrm>
        </p:grpSpPr>
        <p:sp>
          <p:nvSpPr>
            <p:cNvPr id="59" name="Google Shape;59;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5" name="Google Shape;65;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6" name="Google Shape;66;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2"/>
                </a:solidFill>
              </a:defRPr>
            </a:lvl1pPr>
            <a:lvl2pPr lvl="1">
              <a:buNone/>
              <a:defRPr sz="1300">
                <a:solidFill>
                  <a:schemeClr val="dk2"/>
                </a:solidFill>
              </a:defRPr>
            </a:lvl2pPr>
            <a:lvl3pPr lvl="2">
              <a:buNone/>
              <a:defRPr sz="1300">
                <a:solidFill>
                  <a:schemeClr val="dk2"/>
                </a:solidFill>
              </a:defRPr>
            </a:lvl3pPr>
            <a:lvl4pPr lvl="3">
              <a:buNone/>
              <a:defRPr sz="1300">
                <a:solidFill>
                  <a:schemeClr val="dk2"/>
                </a:solidFill>
              </a:defRPr>
            </a:lvl4pPr>
            <a:lvl5pPr lvl="4">
              <a:buNone/>
              <a:defRPr sz="1300">
                <a:solidFill>
                  <a:schemeClr val="dk2"/>
                </a:solidFill>
              </a:defRPr>
            </a:lvl5pPr>
            <a:lvl6pPr lvl="5">
              <a:buNone/>
              <a:defRPr sz="1300">
                <a:solidFill>
                  <a:schemeClr val="dk2"/>
                </a:solidFill>
              </a:defRPr>
            </a:lvl6pPr>
            <a:lvl7pPr lvl="6">
              <a:buNone/>
              <a:defRPr sz="1300">
                <a:solidFill>
                  <a:schemeClr val="dk2"/>
                </a:solidFill>
              </a:defRPr>
            </a:lvl7pPr>
            <a:lvl8pPr lvl="7">
              <a:buNone/>
              <a:defRPr sz="1300">
                <a:solidFill>
                  <a:schemeClr val="dk2"/>
                </a:solidFill>
              </a:defRPr>
            </a:lvl8pPr>
            <a:lvl9pPr lvl="8">
              <a:buNone/>
              <a:defRPr sz="1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8" name="Shape 38"/>
        <p:cNvGrpSpPr/>
        <p:nvPr/>
      </p:nvGrpSpPr>
      <p:grpSpPr>
        <a:xfrm>
          <a:off x="0" y="0"/>
          <a:ext cx="0" cy="0"/>
          <a:chOff x="0" y="0"/>
          <a:chExt cx="0" cy="0"/>
        </a:xfrm>
      </p:grpSpPr>
      <p:grpSp>
        <p:nvGrpSpPr>
          <p:cNvPr id="39" name="Google Shape;39;p8"/>
          <p:cNvGrpSpPr/>
          <p:nvPr/>
        </p:nvGrpSpPr>
        <p:grpSpPr>
          <a:xfrm>
            <a:off x="6098378" y="5"/>
            <a:ext cx="3045625" cy="2030570"/>
            <a:chOff x="6098378" y="5"/>
            <a:chExt cx="3045625" cy="2030570"/>
          </a:xfrm>
        </p:grpSpPr>
        <p:sp>
          <p:nvSpPr>
            <p:cNvPr id="40" name="Google Shape;40;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6" name="Google Shape;46;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1" name="Google Shape;51;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6" name="Google Shape;56;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QUGkvYDqDm0nynxO-1TM3DGmsyzZLKnao-3ID_ARi4M/edit?usp=sharing" TargetMode="External"/><Relationship Id="rId4" Type="http://schemas.openxmlformats.org/officeDocument/2006/relationships/hyperlink" Target="https://docs.google.com/presentation/d/1jL7CHdheH98y7gaUmsBF8nu8PgTfg7-e9vXNEzbIPbE/edit?usp=sharing" TargetMode="External"/><Relationship Id="rId5" Type="http://schemas.openxmlformats.org/officeDocument/2006/relationships/hyperlink" Target="https://docs.google.com/presentation/d/1l0cdM_6tacrpiHgCyU6g039THDrSuuEB2fypcgnUShI/edit?usp=sharing" TargetMode="External"/><Relationship Id="rId6" Type="http://schemas.openxmlformats.org/officeDocument/2006/relationships/image" Target="../media/image6.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docs.google.com/presentation/d/1by21Mh4YueRPyNdTgt17tqM5DXdD4LiICG4SGMJUcy4/edit?usp=sharing" TargetMode="External"/><Relationship Id="rId5" Type="http://schemas.openxmlformats.org/officeDocument/2006/relationships/hyperlink" Target="http://www.hackmakers.com" TargetMode="External"/><Relationship Id="rId6" Type="http://schemas.openxmlformats.org/officeDocument/2006/relationships/hyperlink" Target="https://docs.google.com/presentation/d/1jL7CHdheH98y7gaUmsBF8nu8PgTfg7-e9vXNEzbIPbE/edit?usp=sharing" TargetMode="External"/><Relationship Id="rId7" Type="http://schemas.openxmlformats.org/officeDocument/2006/relationships/hyperlink" Target="https://docs.google.com/presentation/d/1l0cdM_6tacrpiHgCyU6g039THDrSuuEB2fypcgnUShI/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slide" Target="/ppt/slides/slide4.xml"/><Relationship Id="rId10" Type="http://schemas.openxmlformats.org/officeDocument/2006/relationships/slide" Target="/ppt/slides/slide11.xml"/><Relationship Id="rId9" Type="http://schemas.openxmlformats.org/officeDocument/2006/relationships/slide" Target="/ppt/slides/slide10.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logs.oracle.com/cloud-infrastructure/are-you-new-to-oracle-cloud-infrastructure" TargetMode="External"/><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uides.github.com/activities/hello-world/" TargetMode="External"/><Relationship Id="rId4" Type="http://schemas.openxmlformats.org/officeDocument/2006/relationships/hyperlink" Target="https://www.youtube.com/watch?v=23wOv0wPIw8&amp;list=PLT31yk4mpjK771k_2zUUD3AZI4KcxLNnp&amp;index=9" TargetMode="External"/><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spreadsheets/d/1troRjniIS0_gs614-BO6ThD7nhI0c5dzXBMt7UD7G84/edit?usp=sharing"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nvSpPr>
        <p:spPr>
          <a:xfrm>
            <a:off x="500100" y="3236700"/>
            <a:ext cx="82554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latin typeface="Roboto"/>
                <a:ea typeface="Roboto"/>
                <a:cs typeface="Roboto"/>
                <a:sym typeface="Roboto"/>
              </a:rPr>
              <a:t>Hackathon Guide: Judges</a:t>
            </a:r>
            <a:endParaRPr b="1" sz="40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 guide for judges who are assisting in ranking finalised submissions of the competition. If you are looking to compete or mentor in the competition, check out the </a:t>
            </a:r>
            <a:r>
              <a:rPr b="1" i="1" lang="en-GB" sz="1200" u="sng">
                <a:solidFill>
                  <a:schemeClr val="accent5"/>
                </a:solidFill>
                <a:latin typeface="Roboto"/>
                <a:ea typeface="Roboto"/>
                <a:cs typeface="Roboto"/>
                <a:sym typeface="Roboto"/>
                <a:hlinkClick r:id="rId3">
                  <a:extLst>
                    <a:ext uri="{A12FA001-AC4F-418D-AE19-62706E023703}">
                      <ahyp:hlinkClr val="tx"/>
                    </a:ext>
                  </a:extLst>
                </a:hlinkClick>
              </a:rPr>
              <a:t>participant guide</a:t>
            </a:r>
            <a:r>
              <a:rPr b="1" i="1" lang="en-GB" sz="1200">
                <a:latin typeface="Roboto"/>
                <a:ea typeface="Roboto"/>
                <a:cs typeface="Roboto"/>
                <a:sym typeface="Roboto"/>
              </a:rPr>
              <a:t> and </a:t>
            </a:r>
            <a:r>
              <a:rPr b="1" i="1" lang="en-GB" sz="1200" u="sng">
                <a:solidFill>
                  <a:schemeClr val="hlink"/>
                </a:solidFill>
                <a:latin typeface="Roboto"/>
                <a:ea typeface="Roboto"/>
                <a:cs typeface="Roboto"/>
                <a:sym typeface="Roboto"/>
                <a:hlinkClick r:id="rId4"/>
              </a:rPr>
              <a:t>mentor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hlink"/>
                </a:solidFill>
                <a:latin typeface="Roboto"/>
                <a:ea typeface="Roboto"/>
                <a:cs typeface="Roboto"/>
                <a:sym typeface="Roboto"/>
                <a:hlinkClick r:id="rId5"/>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sz="4000">
              <a:latin typeface="Roboto"/>
              <a:ea typeface="Roboto"/>
              <a:cs typeface="Roboto"/>
              <a:sym typeface="Roboto"/>
            </a:endParaRPr>
          </a:p>
        </p:txBody>
      </p:sp>
      <p:pic>
        <p:nvPicPr>
          <p:cNvPr id="74" name="Google Shape;74;p13"/>
          <p:cNvPicPr preferRelativeResize="0"/>
          <p:nvPr/>
        </p:nvPicPr>
        <p:blipFill>
          <a:blip r:embed="rId6">
            <a:alphaModFix/>
          </a:blip>
          <a:stretch>
            <a:fillRect/>
          </a:stretch>
        </p:blipFill>
        <p:spPr>
          <a:xfrm>
            <a:off x="6900" y="-3775"/>
            <a:ext cx="2192350" cy="504600"/>
          </a:xfrm>
          <a:prstGeom prst="rect">
            <a:avLst/>
          </a:prstGeom>
          <a:noFill/>
          <a:ln>
            <a:noFill/>
          </a:ln>
        </p:spPr>
      </p:pic>
      <p:pic>
        <p:nvPicPr>
          <p:cNvPr id="75" name="Google Shape;75;p13"/>
          <p:cNvPicPr preferRelativeResize="0"/>
          <p:nvPr/>
        </p:nvPicPr>
        <p:blipFill>
          <a:blip r:embed="rId7">
            <a:alphaModFix/>
          </a:blip>
          <a:stretch>
            <a:fillRect/>
          </a:stretch>
        </p:blipFill>
        <p:spPr>
          <a:xfrm>
            <a:off x="3869751" y="685875"/>
            <a:ext cx="1404475" cy="1376675"/>
          </a:xfrm>
          <a:prstGeom prst="rect">
            <a:avLst/>
          </a:prstGeom>
          <a:noFill/>
          <a:ln>
            <a:noFill/>
          </a:ln>
        </p:spPr>
      </p:pic>
      <p:sp>
        <p:nvSpPr>
          <p:cNvPr id="76" name="Google Shape;7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23626" y="8844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Judging Process &amp; Time Commitments</a:t>
            </a:r>
            <a:endParaRPr sz="1120"/>
          </a:p>
        </p:txBody>
      </p:sp>
      <p:sp>
        <p:nvSpPr>
          <p:cNvPr id="155" name="Google Shape;155;p22"/>
          <p:cNvSpPr txBox="1"/>
          <p:nvPr>
            <p:ph idx="4294967295" type="body"/>
          </p:nvPr>
        </p:nvSpPr>
        <p:spPr>
          <a:xfrm>
            <a:off x="455050" y="1362085"/>
            <a:ext cx="8202600" cy="307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400">
                <a:solidFill>
                  <a:srgbClr val="000000"/>
                </a:solidFill>
              </a:rPr>
              <a:t>Judging will require an estimated </a:t>
            </a:r>
            <a:r>
              <a:rPr b="1" i="1" lang="en-GB" sz="1400">
                <a:solidFill>
                  <a:srgbClr val="000000"/>
                </a:solidFill>
              </a:rPr>
              <a:t>1 - 2 hours in total.</a:t>
            </a:r>
            <a:r>
              <a:rPr i="1" lang="en-GB" sz="1400">
                <a:solidFill>
                  <a:srgbClr val="000000"/>
                </a:solidFill>
              </a:rPr>
              <a:t> The judging distribution of projects and process is as follows:</a:t>
            </a:r>
            <a:endParaRPr i="1" sz="1400">
              <a:solidFill>
                <a:srgbClr val="000000"/>
              </a:solidFill>
            </a:endParaRPr>
          </a:p>
          <a:p>
            <a:pPr indent="-317500" lvl="0" marL="457200" rtl="0" algn="l">
              <a:lnSpc>
                <a:spcPct val="115000"/>
              </a:lnSpc>
              <a:spcBef>
                <a:spcPts val="1200"/>
              </a:spcBef>
              <a:spcAft>
                <a:spcPts val="0"/>
              </a:spcAft>
              <a:buClr>
                <a:srgbClr val="000000"/>
              </a:buClr>
              <a:buSzPts val="1400"/>
              <a:buChar char="●"/>
            </a:pPr>
            <a:r>
              <a:rPr lang="en-GB" sz="1400">
                <a:solidFill>
                  <a:srgbClr val="000000"/>
                </a:solidFill>
              </a:rPr>
              <a:t>Each judge will be assigned a specific challenge category or cumulative categories to judge. There are 4 categories per competition, the challenges will be announced on the hackmakers website</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A judging sheet with links to the finalist videos will be emailed to you after the conclusion of the hackathon.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Each judge will receive around 10 - 15 projects each and judges are required to submit their ranked order to send back to HackMakers.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Each project consists of a 2 - 4 minutes presentation video with accompanying codebase.</a:t>
            </a:r>
            <a:endParaRPr sz="1400">
              <a:solidFill>
                <a:srgbClr val="000000"/>
              </a:solidFill>
            </a:endParaRPr>
          </a:p>
          <a:p>
            <a:pPr indent="0" lvl="0" marL="0" rtl="0" algn="l">
              <a:lnSpc>
                <a:spcPct val="115000"/>
              </a:lnSpc>
              <a:spcBef>
                <a:spcPts val="1200"/>
              </a:spcBef>
              <a:spcAft>
                <a:spcPts val="1200"/>
              </a:spcAft>
              <a:buNone/>
            </a:pPr>
            <a:r>
              <a:t/>
            </a:r>
            <a:endParaRPr sz="1400">
              <a:solidFill>
                <a:srgbClr val="000000"/>
              </a:solidFill>
            </a:endParaRPr>
          </a:p>
        </p:txBody>
      </p:sp>
      <p:pic>
        <p:nvPicPr>
          <p:cNvPr id="156" name="Google Shape;156;p22"/>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57" name="Google Shape;157;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63" name="Google Shape;163;p23"/>
          <p:cNvSpPr txBox="1"/>
          <p:nvPr/>
        </p:nvSpPr>
        <p:spPr>
          <a:xfrm>
            <a:off x="2150088" y="656475"/>
            <a:ext cx="4935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164" name="Google Shape;164;p23"/>
          <p:cNvSpPr txBox="1"/>
          <p:nvPr/>
        </p:nvSpPr>
        <p:spPr>
          <a:xfrm>
            <a:off x="436650" y="1447175"/>
            <a:ext cx="83628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more about this hackathon: </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Hackathon FAQ Quickstart Guide: </a:t>
            </a:r>
            <a:r>
              <a:rPr lang="en-GB" u="sng">
                <a:solidFill>
                  <a:srgbClr val="F06292"/>
                </a:solidFill>
                <a:latin typeface="Roboto"/>
                <a:ea typeface="Roboto"/>
                <a:cs typeface="Roboto"/>
                <a:sym typeface="Roboto"/>
                <a:hlinkClick r:id="rId4">
                  <a:extLst>
                    <a:ext uri="{A12FA001-AC4F-418D-AE19-62706E023703}">
                      <ahyp:hlinkClr val="tx"/>
                    </a:ext>
                  </a:extLst>
                </a:hlinkClick>
              </a:rPr>
              <a:t>https://docs.google.com/presentation/d/1by21Mh4YueRPyNdTgt17tqM5DXdD4LiICG4SGMJUcy4/edit?usp=sharing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be a mentor:</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a new registration as a mentor at: </a:t>
            </a:r>
            <a:r>
              <a:rPr lang="en-GB" u="sng">
                <a:solidFill>
                  <a:srgbClr val="F06292"/>
                </a:solidFill>
                <a:latin typeface="Roboto"/>
                <a:ea typeface="Roboto"/>
                <a:cs typeface="Roboto"/>
                <a:sym typeface="Roboto"/>
                <a:hlinkClick r:id="rId5">
                  <a:extLst>
                    <a:ext uri="{A12FA001-AC4F-418D-AE19-62706E023703}">
                      <ahyp:hlinkClr val="tx"/>
                    </a:ext>
                  </a:extLst>
                </a:hlinkClick>
              </a:rPr>
              <a:t>www.hackmakers.com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Read through the Mentor Guide: </a:t>
            </a:r>
            <a:r>
              <a:rPr lang="en-GB" u="sng">
                <a:solidFill>
                  <a:srgbClr val="F06292"/>
                </a:solidFill>
                <a:latin typeface="Roboto"/>
                <a:ea typeface="Roboto"/>
                <a:cs typeface="Roboto"/>
                <a:sym typeface="Roboto"/>
                <a:hlinkClick r:id="rId6">
                  <a:extLst>
                    <a:ext uri="{A12FA001-AC4F-418D-AE19-62706E023703}">
                      <ahyp:hlinkClr val="tx"/>
                    </a:ext>
                  </a:extLst>
                </a:hlinkClick>
              </a:rPr>
              <a:t>https://docs.google.com/presentation/d/1jL7CHdheH98y7gaUmsBF8nu8PgTfg7-e9vXNEzbIPbE/edit?usp=sharing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the general rules and regulations:</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u="sng">
                <a:solidFill>
                  <a:srgbClr val="F06292"/>
                </a:solidFill>
                <a:latin typeface="Roboto"/>
                <a:ea typeface="Roboto"/>
                <a:cs typeface="Roboto"/>
                <a:sym typeface="Roboto"/>
                <a:hlinkClick r:id="rId7">
                  <a:extLst>
                    <a:ext uri="{A12FA001-AC4F-418D-AE19-62706E023703}">
                      <ahyp:hlinkClr val="tx"/>
                    </a:ext>
                  </a:extLst>
                </a:hlinkClick>
              </a:rPr>
              <a:t>https://docs.google.com/presentation/d/1l0cdM_6tacrpiHgCyU6g039THDrSuuEB2fypcgnUShI/edit?usp=sharing</a:t>
            </a:r>
            <a:endParaRPr>
              <a:latin typeface="Roboto"/>
              <a:ea typeface="Roboto"/>
              <a:cs typeface="Roboto"/>
              <a:sym typeface="Roboto"/>
            </a:endParaRPr>
          </a:p>
        </p:txBody>
      </p:sp>
      <p:sp>
        <p:nvSpPr>
          <p:cNvPr id="165" name="Google Shape;165;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2104050" y="351675"/>
            <a:ext cx="49359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300">
                <a:solidFill>
                  <a:srgbClr val="6FA8DC"/>
                </a:solidFill>
                <a:latin typeface="Roboto"/>
                <a:ea typeface="Roboto"/>
                <a:cs typeface="Roboto"/>
                <a:sym typeface="Roboto"/>
              </a:rPr>
              <a:t>Table of Contents</a:t>
            </a:r>
            <a:endParaRPr b="1" sz="3300">
              <a:solidFill>
                <a:srgbClr val="6FA8DC"/>
              </a:solidFill>
              <a:latin typeface="Roboto"/>
              <a:ea typeface="Roboto"/>
              <a:cs typeface="Roboto"/>
              <a:sym typeface="Roboto"/>
            </a:endParaRPr>
          </a:p>
        </p:txBody>
      </p:sp>
      <p:pic>
        <p:nvPicPr>
          <p:cNvPr id="82" name="Google Shape;82;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3" name="Google Shape;83;p14"/>
          <p:cNvGraphicFramePr/>
          <p:nvPr/>
        </p:nvGraphicFramePr>
        <p:xfrm>
          <a:off x="574938" y="1014075"/>
          <a:ext cx="3000000" cy="3000000"/>
        </p:xfrm>
        <a:graphic>
          <a:graphicData uri="http://schemas.openxmlformats.org/drawingml/2006/table">
            <a:tbl>
              <a:tblPr>
                <a:noFill/>
                <a:tableStyleId>{D18BC835-082D-47AF-9953-6CA29F765F6C}</a:tableStyleId>
              </a:tblPr>
              <a:tblGrid>
                <a:gridCol w="966650"/>
                <a:gridCol w="6985900"/>
              </a:tblGrid>
              <a:tr h="336100">
                <a:tc>
                  <a:txBody>
                    <a:bodyPr/>
                    <a:lstStyle/>
                    <a:p>
                      <a:pPr indent="0" lvl="0" marL="0" rtl="0" algn="ctr">
                        <a:spcBef>
                          <a:spcPts val="0"/>
                        </a:spcBef>
                        <a:spcAft>
                          <a:spcPts val="0"/>
                        </a:spcAft>
                        <a:buNone/>
                      </a:pPr>
                      <a:r>
                        <a:rPr b="1" lang="en-GB" sz="1500">
                          <a:latin typeface="Roboto"/>
                          <a:ea typeface="Roboto"/>
                          <a:cs typeface="Roboto"/>
                          <a:sym typeface="Roboto"/>
                        </a:rPr>
                        <a:t>Slide No.</a:t>
                      </a:r>
                      <a:endParaRPr b="1" sz="15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500">
                          <a:latin typeface="Roboto"/>
                          <a:ea typeface="Roboto"/>
                          <a:cs typeface="Roboto"/>
                          <a:sym typeface="Roboto"/>
                        </a:rPr>
                        <a:t>Slide Contents</a:t>
                      </a:r>
                      <a:endParaRPr b="1"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4"/>
                        </a:rPr>
                        <a:t>Submission Eligibility</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5</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5"/>
                        </a:rPr>
                        <a:t>Scoring Criteria</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6</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6"/>
                        </a:rPr>
                        <a:t>What will the Submissions contain?</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7"/>
                        </a:rPr>
                        <a:t>Judging the Submissions</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8</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8"/>
                        </a:rPr>
                        <a:t>Joining Slack &amp; Meeting Participants &amp; Mentors</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11</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9"/>
                        </a:rPr>
                        <a:t>Judging Process &amp; Time Commitment</a:t>
                      </a:r>
                      <a:endParaRPr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10</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500" u="sng">
                          <a:solidFill>
                            <a:schemeClr val="hlink"/>
                          </a:solidFill>
                          <a:latin typeface="Roboto"/>
                          <a:ea typeface="Roboto"/>
                          <a:cs typeface="Roboto"/>
                          <a:sym typeface="Roboto"/>
                          <a:hlinkClick action="ppaction://hlinksldjump" r:id="rId10"/>
                        </a:rPr>
                        <a:t>More Questions?</a:t>
                      </a:r>
                      <a:endParaRPr sz="1500">
                        <a:latin typeface="Roboto"/>
                        <a:ea typeface="Roboto"/>
                        <a:cs typeface="Roboto"/>
                        <a:sym typeface="Roboto"/>
                      </a:endParaRPr>
                    </a:p>
                  </a:txBody>
                  <a:tcPr marT="91425" marB="91425" marR="91425" marL="91425" anchor="ctr"/>
                </a:tc>
              </a:tr>
            </a:tbl>
          </a:graphicData>
        </a:graphic>
      </p:graphicFrame>
      <p:sp>
        <p:nvSpPr>
          <p:cNvPr id="84" name="Google Shape;84;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93650" y="1632900"/>
            <a:ext cx="8490300" cy="18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6FA8DC"/>
                </a:solidFill>
              </a:rPr>
              <a:t>Welcome! Thank you for supporting us with your valuable time and expertise, in helping judge solutions and projects for the Hackathon! In every hackathon, we expect over </a:t>
            </a:r>
            <a:r>
              <a:rPr b="1" lang="en-GB" sz="2200">
                <a:solidFill>
                  <a:srgbClr val="6FA8DC"/>
                </a:solidFill>
              </a:rPr>
              <a:t>1,000+</a:t>
            </a:r>
            <a:r>
              <a:rPr lang="en-GB" sz="2200">
                <a:solidFill>
                  <a:srgbClr val="6FA8DC"/>
                </a:solidFill>
              </a:rPr>
              <a:t> participants and mentors. As judges, every part of the Hackathon is </a:t>
            </a:r>
            <a:r>
              <a:rPr b="1" lang="en-GB" sz="2200">
                <a:solidFill>
                  <a:srgbClr val="6FA8DC"/>
                </a:solidFill>
              </a:rPr>
              <a:t>optional to take part in.</a:t>
            </a:r>
            <a:endParaRPr b="1" sz="2200"/>
          </a:p>
        </p:txBody>
      </p:sp>
      <p:pic>
        <p:nvPicPr>
          <p:cNvPr id="90" name="Google Shape;90;p15"/>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91" name="Google Shape;91;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34664" y="83730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Submission Eligibility </a:t>
            </a:r>
            <a:endParaRPr sz="1120"/>
          </a:p>
        </p:txBody>
      </p:sp>
      <p:sp>
        <p:nvSpPr>
          <p:cNvPr id="97" name="Google Shape;97;p16"/>
          <p:cNvSpPr txBox="1"/>
          <p:nvPr>
            <p:ph idx="4294967295" type="body"/>
          </p:nvPr>
        </p:nvSpPr>
        <p:spPr>
          <a:xfrm>
            <a:off x="683650" y="1342526"/>
            <a:ext cx="8202600" cy="216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400">
                <a:solidFill>
                  <a:srgbClr val="000000"/>
                </a:solidFill>
              </a:rPr>
              <a:t>There will be two types of solutions: </a:t>
            </a:r>
            <a:endParaRPr b="1"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b="1" lang="en-GB" sz="1400">
                <a:solidFill>
                  <a:srgbClr val="000000"/>
                </a:solidFill>
              </a:rPr>
              <a:t>Option 1:</a:t>
            </a:r>
            <a:r>
              <a:rPr lang="en-GB" sz="1400">
                <a:solidFill>
                  <a:srgbClr val="000000"/>
                </a:solidFill>
              </a:rPr>
              <a:t>  A production-ready solution for immediate impact (example: working dashboard, predictive </a:t>
            </a:r>
            <a:r>
              <a:rPr lang="en-GB" sz="1400">
                <a:solidFill>
                  <a:srgbClr val="000000"/>
                </a:solidFill>
              </a:rPr>
              <a:t>algorithm)</a:t>
            </a:r>
            <a:r>
              <a:rPr lang="en-GB" sz="1400">
                <a:solidFill>
                  <a:srgbClr val="000000"/>
                </a:solidFill>
              </a:rPr>
              <a:t>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Option 2:</a:t>
            </a:r>
            <a:r>
              <a:rPr lang="en-GB" sz="1400">
                <a:solidFill>
                  <a:srgbClr val="000000"/>
                </a:solidFill>
              </a:rPr>
              <a:t>  Ship an awesome proof-of-concept with lots of potential (example: economic model, virus spread simulation)</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p:txBody>
      </p:sp>
      <p:sp>
        <p:nvSpPr>
          <p:cNvPr id="98" name="Google Shape;98;p16"/>
          <p:cNvSpPr txBox="1"/>
          <p:nvPr/>
        </p:nvSpPr>
        <p:spPr>
          <a:xfrm>
            <a:off x="510825" y="2894550"/>
            <a:ext cx="8014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GB">
                <a:latin typeface="Roboto"/>
                <a:ea typeface="Roboto"/>
                <a:cs typeface="Roboto"/>
                <a:sym typeface="Roboto"/>
              </a:rPr>
              <a:t>Project Showcase entries will first be screened by Hackmakers organisers, before we pass them to judges for your review. We expect there to be around 10-15 finalists or the entire event. We are happy for the judges to apply their own weighting upon judgement.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99" name="Google Shape;99;p16"/>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00" name="Google Shape;100;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34664" y="68490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Scoring Criteria </a:t>
            </a:r>
            <a:endParaRPr sz="1120"/>
          </a:p>
        </p:txBody>
      </p:sp>
      <p:sp>
        <p:nvSpPr>
          <p:cNvPr id="106" name="Google Shape;106;p17"/>
          <p:cNvSpPr txBox="1"/>
          <p:nvPr>
            <p:ph idx="4294967295" type="body"/>
          </p:nvPr>
        </p:nvSpPr>
        <p:spPr>
          <a:xfrm>
            <a:off x="683650" y="1190125"/>
            <a:ext cx="6699600" cy="3506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Consistency with the challenge statements</a:t>
            </a:r>
            <a:r>
              <a:rPr b="1" lang="en-GB" sz="1400">
                <a:solidFill>
                  <a:srgbClr val="000000"/>
                </a:solidFill>
              </a:rPr>
              <a:t>:</a:t>
            </a:r>
            <a:r>
              <a:rPr lang="en-GB" sz="1400">
                <a:solidFill>
                  <a:srgbClr val="000000"/>
                </a:solidFill>
              </a:rPr>
              <a:t>  </a:t>
            </a:r>
            <a:r>
              <a:rPr lang="en-GB" sz="1400">
                <a:solidFill>
                  <a:srgbClr val="000000"/>
                </a:solidFill>
                <a:highlight>
                  <a:srgbClr val="EAD1DC"/>
                </a:highlight>
              </a:rPr>
              <a:t>Score out of 10 </a:t>
            </a:r>
            <a:endParaRPr sz="1400">
              <a:solidFill>
                <a:srgbClr val="000000"/>
              </a:solidFill>
              <a:highlight>
                <a:srgbClr val="EAD1DC"/>
              </a:highlight>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How relevant is the solution to the problem statement? - (This is the most important criteria)</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Quality and Design: </a:t>
            </a:r>
            <a:r>
              <a:rPr lang="en-GB" sz="1400">
                <a:solidFill>
                  <a:srgbClr val="000000"/>
                </a:solidFill>
                <a:highlight>
                  <a:srgbClr val="EAD1DC"/>
                </a:highlight>
              </a:rPr>
              <a:t>Score out of 10 </a:t>
            </a:r>
            <a:endParaRPr sz="1400">
              <a:solidFill>
                <a:srgbClr val="000000"/>
              </a:solidFill>
              <a:highlight>
                <a:srgbClr val="EAD1DC"/>
              </a:highlight>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Is the quality of the algorithm, code or design good?</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Originality:</a:t>
            </a:r>
            <a:r>
              <a:rPr lang="en-GB" sz="1400">
                <a:solidFill>
                  <a:srgbClr val="000000"/>
                </a:solidFill>
              </a:rPr>
              <a:t>  </a:t>
            </a:r>
            <a:r>
              <a:rPr lang="en-GB" sz="1400">
                <a:solidFill>
                  <a:srgbClr val="000000"/>
                </a:solidFill>
                <a:highlight>
                  <a:srgbClr val="EAD1DC"/>
                </a:highlight>
              </a:rPr>
              <a:t>Score out of 5 </a:t>
            </a:r>
            <a:endParaRPr sz="1400">
              <a:solidFill>
                <a:srgbClr val="000000"/>
              </a:solidFill>
              <a:highlight>
                <a:srgbClr val="EAD1DC"/>
              </a:highlight>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How different is this solution from others in the market you have seen?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Social Value/ Impact: </a:t>
            </a:r>
            <a:r>
              <a:rPr lang="en-GB" sz="1400">
                <a:solidFill>
                  <a:srgbClr val="000000"/>
                </a:solidFill>
                <a:highlight>
                  <a:srgbClr val="EAD1DC"/>
                </a:highlight>
              </a:rPr>
              <a:t>Score out of 5 </a:t>
            </a:r>
            <a:endParaRPr sz="1400">
              <a:solidFill>
                <a:srgbClr val="000000"/>
              </a:solidFill>
              <a:highlight>
                <a:srgbClr val="EAD1DC"/>
              </a:highlight>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How valuable is this solution to society at large?</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Commercialisation: </a:t>
            </a:r>
            <a:r>
              <a:rPr lang="en-GB" sz="1400">
                <a:solidFill>
                  <a:srgbClr val="000000"/>
                </a:solidFill>
                <a:highlight>
                  <a:srgbClr val="EAD1DC"/>
                </a:highlight>
              </a:rPr>
              <a:t>Score out of 5 </a:t>
            </a:r>
            <a:endParaRPr sz="1400">
              <a:solidFill>
                <a:srgbClr val="000000"/>
              </a:solidFill>
              <a:highlight>
                <a:srgbClr val="EAD1DC"/>
              </a:highlight>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What do you think is the commercial opportunity for this solution?</a:t>
            </a:r>
            <a:endParaRPr sz="1400">
              <a:solidFill>
                <a:srgbClr val="000000"/>
              </a:solidFill>
            </a:endParaRPr>
          </a:p>
          <a:p>
            <a:pPr indent="0" lvl="0" marL="91440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b="1" i="1" lang="en-GB">
                <a:solidFill>
                  <a:srgbClr val="000000"/>
                </a:solidFill>
              </a:rPr>
              <a:t>Solutions will be scored out of a total of 35 points.</a:t>
            </a:r>
            <a:endParaRPr b="1" i="1" sz="1400">
              <a:solidFill>
                <a:srgbClr val="000000"/>
              </a:solidFill>
            </a:endParaRPr>
          </a:p>
        </p:txBody>
      </p:sp>
      <p:pic>
        <p:nvPicPr>
          <p:cNvPr id="107" name="Google Shape;107;p17"/>
          <p:cNvPicPr preferRelativeResize="0"/>
          <p:nvPr/>
        </p:nvPicPr>
        <p:blipFill>
          <a:blip r:embed="rId3">
            <a:alphaModFix/>
          </a:blip>
          <a:stretch>
            <a:fillRect/>
          </a:stretch>
        </p:blipFill>
        <p:spPr>
          <a:xfrm>
            <a:off x="7383200" y="3190450"/>
            <a:ext cx="1152550" cy="1152550"/>
          </a:xfrm>
          <a:prstGeom prst="rect">
            <a:avLst/>
          </a:prstGeom>
          <a:noFill/>
          <a:ln>
            <a:noFill/>
          </a:ln>
        </p:spPr>
      </p:pic>
      <p:pic>
        <p:nvPicPr>
          <p:cNvPr id="108" name="Google Shape;108;p17"/>
          <p:cNvPicPr preferRelativeResize="0"/>
          <p:nvPr/>
        </p:nvPicPr>
        <p:blipFill>
          <a:blip r:embed="rId4">
            <a:alphaModFix/>
          </a:blip>
          <a:stretch>
            <a:fillRect/>
          </a:stretch>
        </p:blipFill>
        <p:spPr>
          <a:xfrm>
            <a:off x="6900" y="-3775"/>
            <a:ext cx="2192350" cy="504600"/>
          </a:xfrm>
          <a:prstGeom prst="rect">
            <a:avLst/>
          </a:prstGeom>
          <a:noFill/>
          <a:ln>
            <a:noFill/>
          </a:ln>
        </p:spPr>
      </p:pic>
      <p:sp>
        <p:nvSpPr>
          <p:cNvPr id="109" name="Google Shape;109;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34664" y="68490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Score Bonus Points?</a:t>
            </a:r>
            <a:endParaRPr sz="1120"/>
          </a:p>
        </p:txBody>
      </p:sp>
      <p:sp>
        <p:nvSpPr>
          <p:cNvPr id="115" name="Google Shape;115;p18"/>
          <p:cNvSpPr txBox="1"/>
          <p:nvPr>
            <p:ph idx="4294967295" type="body"/>
          </p:nvPr>
        </p:nvSpPr>
        <p:spPr>
          <a:xfrm>
            <a:off x="491525" y="1214375"/>
            <a:ext cx="7278900" cy="723300"/>
          </a:xfrm>
          <a:prstGeom prst="rect">
            <a:avLst/>
          </a:prstGeom>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Char char="-"/>
            </a:pPr>
            <a:r>
              <a:rPr lang="en-GB" sz="1400">
                <a:solidFill>
                  <a:srgbClr val="000000"/>
                </a:solidFill>
                <a:highlight>
                  <a:srgbClr val="FFFFFF"/>
                </a:highlight>
              </a:rPr>
              <a:t>Using </a:t>
            </a:r>
            <a:r>
              <a:rPr lang="en-GB" sz="1400">
                <a:solidFill>
                  <a:srgbClr val="7DD8FF"/>
                </a:solidFill>
                <a:highlight>
                  <a:srgbClr val="FFFFFF"/>
                </a:highlight>
                <a:uFill>
                  <a:noFill/>
                </a:uFill>
                <a:hlinkClick r:id="rId3">
                  <a:extLst>
                    <a:ext uri="{A12FA001-AC4F-418D-AE19-62706E023703}">
                      <ahyp:hlinkClr val="tx"/>
                    </a:ext>
                  </a:extLst>
                </a:hlinkClick>
              </a:rPr>
              <a:t>Oracle Cloud </a:t>
            </a:r>
            <a:r>
              <a:rPr lang="en-GB" sz="1400">
                <a:solidFill>
                  <a:srgbClr val="000000"/>
                </a:solidFill>
                <a:highlight>
                  <a:srgbClr val="FFFFFF"/>
                </a:highlight>
              </a:rPr>
              <a:t>to build your solution guarantees you 3 extra points for the Hackathon!</a:t>
            </a:r>
            <a:endParaRPr sz="1400">
              <a:solidFill>
                <a:srgbClr val="000000"/>
              </a:solidFill>
            </a:endParaRPr>
          </a:p>
        </p:txBody>
      </p:sp>
      <p:pic>
        <p:nvPicPr>
          <p:cNvPr id="116" name="Google Shape;116;p18"/>
          <p:cNvPicPr preferRelativeResize="0"/>
          <p:nvPr/>
        </p:nvPicPr>
        <p:blipFill>
          <a:blip r:embed="rId4">
            <a:alphaModFix/>
          </a:blip>
          <a:stretch>
            <a:fillRect/>
          </a:stretch>
        </p:blipFill>
        <p:spPr>
          <a:xfrm>
            <a:off x="7383200" y="3190450"/>
            <a:ext cx="1152550" cy="1152550"/>
          </a:xfrm>
          <a:prstGeom prst="rect">
            <a:avLst/>
          </a:prstGeom>
          <a:noFill/>
          <a:ln>
            <a:noFill/>
          </a:ln>
        </p:spPr>
      </p:pic>
      <p:pic>
        <p:nvPicPr>
          <p:cNvPr id="117" name="Google Shape;117;p18"/>
          <p:cNvPicPr preferRelativeResize="0"/>
          <p:nvPr/>
        </p:nvPicPr>
        <p:blipFill>
          <a:blip r:embed="rId5">
            <a:alphaModFix/>
          </a:blip>
          <a:stretch>
            <a:fillRect/>
          </a:stretch>
        </p:blipFill>
        <p:spPr>
          <a:xfrm>
            <a:off x="6900" y="-3775"/>
            <a:ext cx="2192350" cy="504600"/>
          </a:xfrm>
          <a:prstGeom prst="rect">
            <a:avLst/>
          </a:prstGeom>
          <a:noFill/>
          <a:ln>
            <a:noFill/>
          </a:ln>
        </p:spPr>
      </p:pic>
      <p:sp>
        <p:nvSpPr>
          <p:cNvPr id="118" name="Google Shape;118;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9" name="Google Shape;119;p18"/>
          <p:cNvSpPr txBox="1"/>
          <p:nvPr>
            <p:ph type="title"/>
          </p:nvPr>
        </p:nvSpPr>
        <p:spPr>
          <a:xfrm>
            <a:off x="311689" y="201388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about late submissions</a:t>
            </a:r>
            <a:r>
              <a:rPr b="1" lang="en-GB" sz="1870">
                <a:solidFill>
                  <a:srgbClr val="6FA8DC"/>
                </a:solidFill>
              </a:rPr>
              <a:t>?</a:t>
            </a:r>
            <a:endParaRPr sz="1120"/>
          </a:p>
        </p:txBody>
      </p:sp>
      <p:sp>
        <p:nvSpPr>
          <p:cNvPr id="120" name="Google Shape;120;p18"/>
          <p:cNvSpPr txBox="1"/>
          <p:nvPr>
            <p:ph idx="4294967295" type="body"/>
          </p:nvPr>
        </p:nvSpPr>
        <p:spPr>
          <a:xfrm>
            <a:off x="491525" y="2486363"/>
            <a:ext cx="6699600" cy="1693200"/>
          </a:xfrm>
          <a:prstGeom prst="rect">
            <a:avLst/>
          </a:prstGeom>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000000"/>
              </a:buClr>
              <a:buSzPts val="1400"/>
              <a:buChar char="-"/>
            </a:pPr>
            <a:r>
              <a:rPr lang="en-GB" sz="1400">
                <a:solidFill>
                  <a:srgbClr val="000000"/>
                </a:solidFill>
                <a:highlight>
                  <a:srgbClr val="FFFFFF"/>
                </a:highlight>
              </a:rPr>
              <a:t>Late submissions will lose 1 point for every 2 hours that they are delayed. </a:t>
            </a:r>
            <a:endParaRPr sz="1400">
              <a:solidFill>
                <a:srgbClr val="000000"/>
              </a:solidFill>
              <a:highlight>
                <a:srgbClr val="FFFFFF"/>
              </a:highlight>
            </a:endParaRPr>
          </a:p>
          <a:p>
            <a:pPr indent="-317500" lvl="1" marL="914400" rtl="0" algn="l">
              <a:lnSpc>
                <a:spcPct val="150000"/>
              </a:lnSpc>
              <a:spcBef>
                <a:spcPts val="0"/>
              </a:spcBef>
              <a:spcAft>
                <a:spcPts val="0"/>
              </a:spcAft>
              <a:buClr>
                <a:srgbClr val="000000"/>
              </a:buClr>
              <a:buSzPts val="1400"/>
              <a:buChar char="-"/>
            </a:pPr>
            <a:r>
              <a:rPr lang="en-GB" sz="1400">
                <a:solidFill>
                  <a:srgbClr val="000000"/>
                </a:solidFill>
                <a:highlight>
                  <a:srgbClr val="FFFFFF"/>
                </a:highlight>
              </a:rPr>
              <a:t>For example, if the deadline is 12:00, and you have submitted your solution at 16:00, then you have lost two points.</a:t>
            </a:r>
            <a:endParaRPr sz="1400">
              <a:solidFill>
                <a:srgbClr val="000000"/>
              </a:solidFill>
              <a:highlight>
                <a:srgbClr val="FFFFFF"/>
              </a:highlight>
            </a:endParaRPr>
          </a:p>
          <a:p>
            <a:pPr indent="0" lvl="0" marL="0" rtl="0" algn="l">
              <a:lnSpc>
                <a:spcPct val="150000"/>
              </a:lnSpc>
              <a:spcBef>
                <a:spcPts val="0"/>
              </a:spcBef>
              <a:spcAft>
                <a:spcPts val="0"/>
              </a:spcAft>
              <a:buNone/>
            </a:pPr>
            <a:r>
              <a:t/>
            </a:r>
            <a:endParaRPr sz="1400">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lang="en-GB" sz="1400">
                <a:solidFill>
                  <a:srgbClr val="000000"/>
                </a:solidFill>
                <a:highlight>
                  <a:srgbClr val="FFFFFF"/>
                </a:highlight>
              </a:rPr>
              <a:t>The submission portal will remain open for 24 hours after the deadline.</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23626" y="7320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Each submission will ask for the following: </a:t>
            </a:r>
            <a:endParaRPr sz="1120"/>
          </a:p>
        </p:txBody>
      </p:sp>
      <p:sp>
        <p:nvSpPr>
          <p:cNvPr id="126" name="Google Shape;126;p19"/>
          <p:cNvSpPr txBox="1"/>
          <p:nvPr>
            <p:ph idx="4294967295" type="body"/>
          </p:nvPr>
        </p:nvSpPr>
        <p:spPr>
          <a:xfrm>
            <a:off x="378850" y="1209666"/>
            <a:ext cx="8202600" cy="33828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lang="en-GB" sz="1400">
                <a:solidFill>
                  <a:srgbClr val="000000"/>
                </a:solidFill>
              </a:rPr>
              <a:t>Video</a:t>
            </a:r>
            <a:endParaRPr sz="1400">
              <a:solidFill>
                <a:srgbClr val="000000"/>
              </a:solidFill>
            </a:endParaRPr>
          </a:p>
          <a:p>
            <a:pPr indent="-317500" lvl="0" marL="914400" rtl="0" algn="l">
              <a:spcBef>
                <a:spcPts val="0"/>
              </a:spcBef>
              <a:spcAft>
                <a:spcPts val="0"/>
              </a:spcAft>
              <a:buClr>
                <a:srgbClr val="000000"/>
              </a:buClr>
              <a:buSzPts val="1400"/>
              <a:buChar char="★"/>
            </a:pPr>
            <a:r>
              <a:rPr lang="en-GB" sz="1400">
                <a:solidFill>
                  <a:srgbClr val="000000"/>
                </a:solidFill>
              </a:rPr>
              <a:t>Upload a video solution to YouTube or other video hosting platform (2 - 4 minutes length)</a:t>
            </a:r>
            <a:endParaRPr sz="1400">
              <a:solidFill>
                <a:srgbClr val="000000"/>
              </a:solidFill>
            </a:endParaRPr>
          </a:p>
          <a:p>
            <a:pPr indent="-317500" lvl="0" marL="914400" rtl="0" algn="l">
              <a:spcBef>
                <a:spcPts val="0"/>
              </a:spcBef>
              <a:spcAft>
                <a:spcPts val="0"/>
              </a:spcAft>
              <a:buClr>
                <a:srgbClr val="000000"/>
              </a:buClr>
              <a:buSzPts val="1400"/>
              <a:buChar char="★"/>
            </a:pPr>
            <a:r>
              <a:rPr lang="en-GB" sz="1400">
                <a:solidFill>
                  <a:srgbClr val="000000"/>
                </a:solidFill>
              </a:rPr>
              <a:t>Videos must be made public or through a private link for judges to assess and HackMakers to own license for potential distribution  </a:t>
            </a:r>
            <a:endParaRPr sz="1400">
              <a:solidFill>
                <a:srgbClr val="000000"/>
              </a:solidFill>
            </a:endParaRPr>
          </a:p>
          <a:p>
            <a:pPr indent="-317500" lvl="0" marL="457200" rtl="0" algn="l">
              <a:spcBef>
                <a:spcPts val="1000"/>
              </a:spcBef>
              <a:spcAft>
                <a:spcPts val="0"/>
              </a:spcAft>
              <a:buClr>
                <a:srgbClr val="000000"/>
              </a:buClr>
              <a:buSzPts val="1400"/>
              <a:buChar char="●"/>
            </a:pPr>
            <a:r>
              <a:rPr lang="en-GB" sz="1400">
                <a:solidFill>
                  <a:srgbClr val="000000"/>
                </a:solidFill>
              </a:rPr>
              <a:t>Document (Optional)</a:t>
            </a:r>
            <a:endParaRPr sz="1400">
              <a:solidFill>
                <a:srgbClr val="000000"/>
              </a:solidFill>
            </a:endParaRPr>
          </a:p>
          <a:p>
            <a:pPr indent="-317500" lvl="0" marL="914400" rtl="0" algn="l">
              <a:spcBef>
                <a:spcPts val="0"/>
              </a:spcBef>
              <a:spcAft>
                <a:spcPts val="0"/>
              </a:spcAft>
              <a:buClr>
                <a:srgbClr val="000000"/>
              </a:buClr>
              <a:buSzPts val="1400"/>
              <a:buChar char="★"/>
            </a:pPr>
            <a:r>
              <a:rPr lang="en-GB" sz="1400">
                <a:solidFill>
                  <a:srgbClr val="000000"/>
                </a:solidFill>
              </a:rPr>
              <a:t>The document should be up to 8 pages in Microsoft Word, public link to Google docs, or PDF to describe your ideas</a:t>
            </a:r>
            <a:endParaRPr sz="1400">
              <a:solidFill>
                <a:srgbClr val="000000"/>
              </a:solidFill>
            </a:endParaRPr>
          </a:p>
          <a:p>
            <a:pPr indent="-317500" lvl="0" marL="914400" rtl="0" algn="l">
              <a:spcBef>
                <a:spcPts val="0"/>
              </a:spcBef>
              <a:spcAft>
                <a:spcPts val="0"/>
              </a:spcAft>
              <a:buClr>
                <a:srgbClr val="000000"/>
              </a:buClr>
              <a:buSzPts val="1400"/>
              <a:buChar char="★"/>
            </a:pPr>
            <a:r>
              <a:rPr lang="en-GB" sz="1400">
                <a:solidFill>
                  <a:srgbClr val="000000"/>
                </a:solidFill>
              </a:rPr>
              <a:t>Competitors will be able to use charts, diagrams, and tables to explain their ideas with any appendix attached</a:t>
            </a:r>
            <a:endParaRPr sz="1400">
              <a:solidFill>
                <a:srgbClr val="000000"/>
              </a:solidFill>
            </a:endParaRPr>
          </a:p>
          <a:p>
            <a:pPr indent="-317500" lvl="0" marL="457200" rtl="0" algn="l">
              <a:spcBef>
                <a:spcPts val="1000"/>
              </a:spcBef>
              <a:spcAft>
                <a:spcPts val="0"/>
              </a:spcAft>
              <a:buClr>
                <a:srgbClr val="000000"/>
              </a:buClr>
              <a:buSzPts val="1400"/>
              <a:buChar char="●"/>
            </a:pPr>
            <a:r>
              <a:rPr lang="en-GB" sz="1400">
                <a:solidFill>
                  <a:srgbClr val="000000"/>
                </a:solidFill>
              </a:rPr>
              <a:t>Codebase</a:t>
            </a:r>
            <a:endParaRPr sz="1400">
              <a:solidFill>
                <a:srgbClr val="000000"/>
              </a:solidFill>
            </a:endParaRPr>
          </a:p>
          <a:p>
            <a:pPr indent="-317500" lvl="0" marL="914400" rtl="0" algn="l">
              <a:spcBef>
                <a:spcPts val="0"/>
              </a:spcBef>
              <a:spcAft>
                <a:spcPts val="0"/>
              </a:spcAft>
              <a:buClr>
                <a:srgbClr val="000000"/>
              </a:buClr>
              <a:buSzPts val="1400"/>
              <a:buChar char="★"/>
            </a:pPr>
            <a:r>
              <a:rPr lang="en-GB" sz="1400">
                <a:solidFill>
                  <a:srgbClr val="000000"/>
                </a:solidFill>
              </a:rPr>
              <a:t>Provide a publically available GitHub/Gitlab or other code repository </a:t>
            </a:r>
            <a:endParaRPr sz="1400">
              <a:solidFill>
                <a:srgbClr val="000000"/>
              </a:solidFill>
            </a:endParaRPr>
          </a:p>
          <a:p>
            <a:pPr indent="457200" lvl="0" marL="457200" rtl="0" algn="l">
              <a:spcBef>
                <a:spcPts val="0"/>
              </a:spcBef>
              <a:spcAft>
                <a:spcPts val="0"/>
              </a:spcAft>
              <a:buNone/>
            </a:pPr>
            <a:r>
              <a:rPr lang="en-GB" sz="1400" u="sng">
                <a:solidFill>
                  <a:schemeClr val="hlink"/>
                </a:solidFill>
                <a:hlinkClick r:id="rId3"/>
              </a:rPr>
              <a:t>(How? Refer to this guide</a:t>
            </a:r>
            <a:r>
              <a:rPr lang="en-GB" sz="1400">
                <a:solidFill>
                  <a:srgbClr val="000000"/>
                </a:solidFill>
              </a:rPr>
              <a:t>, or </a:t>
            </a:r>
            <a:r>
              <a:rPr lang="en-GB" sz="1400" u="sng">
                <a:solidFill>
                  <a:schemeClr val="hlink"/>
                </a:solidFill>
                <a:hlinkClick r:id="rId4"/>
              </a:rPr>
              <a:t>this video on version control</a:t>
            </a:r>
            <a:r>
              <a:rPr lang="en-GB" sz="1400">
                <a:solidFill>
                  <a:srgbClr val="000000"/>
                </a:solidFill>
              </a:rPr>
              <a:t>)</a:t>
            </a:r>
            <a:endParaRPr sz="1400">
              <a:solidFill>
                <a:srgbClr val="000000"/>
              </a:solidFill>
            </a:endParaRPr>
          </a:p>
        </p:txBody>
      </p:sp>
      <p:pic>
        <p:nvPicPr>
          <p:cNvPr id="127" name="Google Shape;127;p19"/>
          <p:cNvPicPr preferRelativeResize="0"/>
          <p:nvPr/>
        </p:nvPicPr>
        <p:blipFill>
          <a:blip r:embed="rId5">
            <a:alphaModFix/>
          </a:blip>
          <a:stretch>
            <a:fillRect/>
          </a:stretch>
        </p:blipFill>
        <p:spPr>
          <a:xfrm>
            <a:off x="7749950" y="3711350"/>
            <a:ext cx="800250" cy="800250"/>
          </a:xfrm>
          <a:prstGeom prst="rect">
            <a:avLst/>
          </a:prstGeom>
          <a:noFill/>
          <a:ln>
            <a:noFill/>
          </a:ln>
        </p:spPr>
      </p:pic>
      <p:pic>
        <p:nvPicPr>
          <p:cNvPr id="128" name="Google Shape;128;p19"/>
          <p:cNvPicPr preferRelativeResize="0"/>
          <p:nvPr/>
        </p:nvPicPr>
        <p:blipFill>
          <a:blip r:embed="rId6">
            <a:alphaModFix/>
          </a:blip>
          <a:stretch>
            <a:fillRect/>
          </a:stretch>
        </p:blipFill>
        <p:spPr>
          <a:xfrm>
            <a:off x="6900" y="-3775"/>
            <a:ext cx="2192350" cy="504600"/>
          </a:xfrm>
          <a:prstGeom prst="rect">
            <a:avLst/>
          </a:prstGeom>
          <a:noFill/>
          <a:ln>
            <a:noFill/>
          </a:ln>
        </p:spPr>
      </p:pic>
      <p:sp>
        <p:nvSpPr>
          <p:cNvPr id="129" name="Google Shape;129;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8082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Most effective method to judge the submissions:</a:t>
            </a:r>
            <a:endParaRPr sz="1120"/>
          </a:p>
        </p:txBody>
      </p:sp>
      <p:sp>
        <p:nvSpPr>
          <p:cNvPr id="135" name="Google Shape;135;p20"/>
          <p:cNvSpPr txBox="1"/>
          <p:nvPr>
            <p:ph idx="4294967295" type="body"/>
          </p:nvPr>
        </p:nvSpPr>
        <p:spPr>
          <a:xfrm>
            <a:off x="378850" y="1219625"/>
            <a:ext cx="8202600" cy="197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R</a:t>
            </a:r>
            <a:r>
              <a:rPr lang="en-GB" sz="1400">
                <a:solidFill>
                  <a:srgbClr val="000000"/>
                </a:solidFill>
              </a:rPr>
              <a:t>ead each of the problem statements of the finalists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Watch each of the YouTube video submissions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Pencil in your top 5 rankings based on the problem relevance and videos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Review the remaining criteria of these top 5 based on criteria responses (example: Code quality,, relevance, uniqueness)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Finalise your 1st to 5th ranked submissions with numerical scores and optional comments.</a:t>
            </a:r>
            <a:endParaRPr sz="1400">
              <a:solidFill>
                <a:srgbClr val="000000"/>
              </a:solidFill>
            </a:endParaRPr>
          </a:p>
        </p:txBody>
      </p:sp>
      <p:sp>
        <p:nvSpPr>
          <p:cNvPr id="136" name="Google Shape;136;p20"/>
          <p:cNvSpPr txBox="1"/>
          <p:nvPr/>
        </p:nvSpPr>
        <p:spPr>
          <a:xfrm>
            <a:off x="246600" y="3212025"/>
            <a:ext cx="8701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latin typeface="Roboto"/>
                <a:ea typeface="Roboto"/>
                <a:cs typeface="Roboto"/>
                <a:sym typeface="Roboto"/>
              </a:rPr>
              <a:t>Scores can be based on your individual expertise and understanding of your field. If you do not have expertise to judge a particular field (example: </a:t>
            </a:r>
            <a:r>
              <a:rPr lang="en-GB">
                <a:latin typeface="Roboto"/>
                <a:ea typeface="Roboto"/>
                <a:cs typeface="Roboto"/>
                <a:sym typeface="Roboto"/>
              </a:rPr>
              <a:t>commercialization</a:t>
            </a:r>
            <a:r>
              <a:rPr lang="en-GB">
                <a:latin typeface="Roboto"/>
                <a:ea typeface="Roboto"/>
                <a:cs typeface="Roboto"/>
                <a:sym typeface="Roboto"/>
              </a:rPr>
              <a:t>), please leave the field blank and the scores will be aggregated from the other judges’ inputs. This process should take no longer than 1-2 hours.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GB" u="sng">
                <a:solidFill>
                  <a:schemeClr val="hlink"/>
                </a:solidFill>
                <a:latin typeface="Roboto"/>
                <a:ea typeface="Roboto"/>
                <a:cs typeface="Roboto"/>
                <a:sym typeface="Roboto"/>
                <a:hlinkClick r:id="rId3"/>
              </a:rPr>
              <a:t>Check out a sample of the scoring sheet here.</a:t>
            </a:r>
            <a:endParaRPr b="1">
              <a:latin typeface="Roboto"/>
              <a:ea typeface="Roboto"/>
              <a:cs typeface="Roboto"/>
              <a:sym typeface="Roboto"/>
            </a:endParaRPr>
          </a:p>
        </p:txBody>
      </p:sp>
      <p:pic>
        <p:nvPicPr>
          <p:cNvPr id="137" name="Google Shape;137;p20"/>
          <p:cNvPicPr preferRelativeResize="0"/>
          <p:nvPr/>
        </p:nvPicPr>
        <p:blipFill>
          <a:blip r:embed="rId4">
            <a:alphaModFix/>
          </a:blip>
          <a:stretch>
            <a:fillRect/>
          </a:stretch>
        </p:blipFill>
        <p:spPr>
          <a:xfrm>
            <a:off x="7783225" y="773825"/>
            <a:ext cx="895800" cy="895800"/>
          </a:xfrm>
          <a:prstGeom prst="rect">
            <a:avLst/>
          </a:prstGeom>
          <a:noFill/>
          <a:ln>
            <a:noFill/>
          </a:ln>
        </p:spPr>
      </p:pic>
      <p:pic>
        <p:nvPicPr>
          <p:cNvPr id="138" name="Google Shape;138;p20"/>
          <p:cNvPicPr preferRelativeResize="0"/>
          <p:nvPr/>
        </p:nvPicPr>
        <p:blipFill>
          <a:blip r:embed="rId5">
            <a:alphaModFix/>
          </a:blip>
          <a:stretch>
            <a:fillRect/>
          </a:stretch>
        </p:blipFill>
        <p:spPr>
          <a:xfrm>
            <a:off x="6900" y="-3775"/>
            <a:ext cx="2192350" cy="504600"/>
          </a:xfrm>
          <a:prstGeom prst="rect">
            <a:avLst/>
          </a:prstGeom>
          <a:noFill/>
          <a:ln>
            <a:noFill/>
          </a:ln>
        </p:spPr>
      </p:pic>
      <p:sp>
        <p:nvSpPr>
          <p:cNvPr id="139" name="Google Shape;139;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223626" y="8082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Join the Slack Channel</a:t>
            </a:r>
            <a:endParaRPr sz="1120"/>
          </a:p>
        </p:txBody>
      </p:sp>
      <p:sp>
        <p:nvSpPr>
          <p:cNvPr id="145" name="Google Shape;145;p21"/>
          <p:cNvSpPr txBox="1"/>
          <p:nvPr>
            <p:ph idx="4294967295" type="body"/>
          </p:nvPr>
        </p:nvSpPr>
        <p:spPr>
          <a:xfrm>
            <a:off x="378850" y="1209669"/>
            <a:ext cx="8202600" cy="112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Competitors will be forming teams, linking with mentors, and participating in workshops throughout the course of the competition. If you wish to join the Slack space, please visit the Slack space.</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The private judge’s will be manned by lead organisers for any questions throughout the event</a:t>
            </a:r>
            <a:endParaRPr sz="1400">
              <a:solidFill>
                <a:srgbClr val="000000"/>
              </a:solidFill>
            </a:endParaRPr>
          </a:p>
        </p:txBody>
      </p:sp>
      <p:sp>
        <p:nvSpPr>
          <p:cNvPr id="146" name="Google Shape;146;p21"/>
          <p:cNvSpPr txBox="1"/>
          <p:nvPr>
            <p:ph type="title"/>
          </p:nvPr>
        </p:nvSpPr>
        <p:spPr>
          <a:xfrm>
            <a:off x="223626" y="24084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Meeting other teams, mentors and judges </a:t>
            </a:r>
            <a:endParaRPr sz="1120"/>
          </a:p>
        </p:txBody>
      </p:sp>
      <p:sp>
        <p:nvSpPr>
          <p:cNvPr id="147" name="Google Shape;147;p21"/>
          <p:cNvSpPr txBox="1"/>
          <p:nvPr>
            <p:ph idx="4294967295" type="body"/>
          </p:nvPr>
        </p:nvSpPr>
        <p:spPr>
          <a:xfrm>
            <a:off x="378850" y="2827492"/>
            <a:ext cx="8202600" cy="152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You are welcome to interact with any of the mentors, teams and other judges at your convenience. We will directly link to you any specific people through a private chat should you wish to speak to them privately </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You are also more than welcome to visit any of the public channels to view the progress of teams and their interactions</a:t>
            </a:r>
            <a:endParaRPr sz="1400">
              <a:solidFill>
                <a:srgbClr val="000000"/>
              </a:solidFill>
            </a:endParaRPr>
          </a:p>
        </p:txBody>
      </p:sp>
      <p:pic>
        <p:nvPicPr>
          <p:cNvPr id="148" name="Google Shape;148;p21"/>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49" name="Google Shape;149;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