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Open Sans" panose="020B060603050402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3CE376-60F5-4BC2-A55F-E14E45849C5F}">
  <a:tblStyle styleId="{063CE376-60F5-4BC2-A55F-E14E45849C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233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4039bfba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4039bfba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email / slack channel information may need to be updated from hackathon to hackathon. Alterantively, we could always pick a set T- time where we send in this info to the mentors. </a:t>
            </a:r>
            <a:endParaRPr/>
          </a:p>
          <a:p>
            <a:pPr marL="0" lvl="0" indent="0" algn="l" rtl="0">
              <a:spcBef>
                <a:spcPts val="0"/>
              </a:spcBef>
              <a:spcAft>
                <a:spcPts val="0"/>
              </a:spcAft>
              <a:buNone/>
            </a:pPr>
            <a:r>
              <a:rPr lang="en-GB"/>
              <a:t>This is an unlikely scenario, but it may be useful to set parameters for the mentors.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b08e73320_0_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b08e7332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b08e73320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b08e7332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a25a4fa42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a25a4fa4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4039bfba9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4039bfba9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8d2acfd4a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8d2acfd4a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Participants often come from different backgrounds, and while this makes for successful projects - it also leads to some loss of direction and a lack of confidence. </a:t>
            </a:r>
            <a:r>
              <a:rPr lang="en-GB" sz="1400" b="1">
                <a:solidFill>
                  <a:schemeClr val="dk1"/>
                </a:solidFill>
                <a:latin typeface="Roboto"/>
                <a:ea typeface="Roboto"/>
                <a:cs typeface="Roboto"/>
                <a:sym typeface="Roboto"/>
              </a:rPr>
              <a:t>As a mentor, your job is to step in with the knowledge of “what needs to be built and why”</a:t>
            </a:r>
            <a:endParaRPr sz="1400" b="1">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If teams don’t have a domain expert - your </a:t>
            </a:r>
            <a:r>
              <a:rPr lang="en-GB" sz="1400" b="1">
                <a:solidFill>
                  <a:schemeClr val="dk1"/>
                </a:solidFill>
                <a:latin typeface="Roboto"/>
                <a:ea typeface="Roboto"/>
                <a:cs typeface="Roboto"/>
                <a:sym typeface="Roboto"/>
              </a:rPr>
              <a:t>expertise </a:t>
            </a:r>
            <a:r>
              <a:rPr lang="en-GB" sz="1400">
                <a:solidFill>
                  <a:schemeClr val="dk1"/>
                </a:solidFill>
                <a:latin typeface="Roboto"/>
                <a:ea typeface="Roboto"/>
                <a:cs typeface="Roboto"/>
                <a:sym typeface="Roboto"/>
              </a:rPr>
              <a:t>is required to get them on the right track (or pull them back from the wrong one)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f8d2acfd4a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f8d2acfd4a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4039bfba9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4039bfba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88294a53a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88294a53a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57e5c4e1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57e5c4e1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88294a53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88294a53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a25a4fa42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a25a4fa4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89f3d7033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89f3d703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8d2acfd4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8d2acfd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8d2acfd4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8d2acfd4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f8d2acfd4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f8d2acfd4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6"/>
        <p:cNvGrpSpPr/>
        <p:nvPr/>
      </p:nvGrpSpPr>
      <p:grpSpPr>
        <a:xfrm>
          <a:off x="0" y="0"/>
          <a:ext cx="0" cy="0"/>
          <a:chOff x="0" y="0"/>
          <a:chExt cx="0" cy="0"/>
        </a:xfrm>
      </p:grpSpPr>
      <p:grpSp>
        <p:nvGrpSpPr>
          <p:cNvPr id="57" name="Google Shape;57;p11"/>
          <p:cNvGrpSpPr/>
          <p:nvPr/>
        </p:nvGrpSpPr>
        <p:grpSpPr>
          <a:xfrm>
            <a:off x="6098378" y="5"/>
            <a:ext cx="3045625" cy="2030570"/>
            <a:chOff x="6098378" y="5"/>
            <a:chExt cx="3045625" cy="2030570"/>
          </a:xfrm>
        </p:grpSpPr>
        <p:sp>
          <p:nvSpPr>
            <p:cNvPr id="58" name="Google Shape;58;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64" name="Google Shape;64;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0"/>
              </a:spcBef>
              <a:spcAft>
                <a:spcPts val="0"/>
              </a:spcAft>
              <a:buClr>
                <a:schemeClr val="lt1"/>
              </a:buClr>
              <a:buSzPts val="1400"/>
              <a:buChar char="○"/>
              <a:defRPr>
                <a:solidFill>
                  <a:schemeClr val="lt1"/>
                </a:solidFill>
              </a:defRPr>
            </a:lvl2pPr>
            <a:lvl3pPr marL="1371600" lvl="2" indent="-317500" algn="ctr" rtl="0">
              <a:spcBef>
                <a:spcPts val="0"/>
              </a:spcBef>
              <a:spcAft>
                <a:spcPts val="0"/>
              </a:spcAft>
              <a:buClr>
                <a:schemeClr val="lt1"/>
              </a:buClr>
              <a:buSzPts val="1400"/>
              <a:buChar char="■"/>
              <a:defRPr>
                <a:solidFill>
                  <a:schemeClr val="lt1"/>
                </a:solidFill>
              </a:defRPr>
            </a:lvl3pPr>
            <a:lvl4pPr marL="1828800" lvl="3" indent="-317500" algn="ctr" rtl="0">
              <a:spcBef>
                <a:spcPts val="0"/>
              </a:spcBef>
              <a:spcAft>
                <a:spcPts val="0"/>
              </a:spcAft>
              <a:buClr>
                <a:schemeClr val="lt1"/>
              </a:buClr>
              <a:buSzPts val="1400"/>
              <a:buChar char="●"/>
              <a:defRPr>
                <a:solidFill>
                  <a:schemeClr val="lt1"/>
                </a:solidFill>
              </a:defRPr>
            </a:lvl4pPr>
            <a:lvl5pPr marL="2286000" lvl="4" indent="-317500" algn="ctr" rtl="0">
              <a:spcBef>
                <a:spcPts val="0"/>
              </a:spcBef>
              <a:spcAft>
                <a:spcPts val="0"/>
              </a:spcAft>
              <a:buClr>
                <a:schemeClr val="lt1"/>
              </a:buClr>
              <a:buSzPts val="1400"/>
              <a:buChar char="○"/>
              <a:defRPr>
                <a:solidFill>
                  <a:schemeClr val="lt1"/>
                </a:solidFill>
              </a:defRPr>
            </a:lvl5pPr>
            <a:lvl6pPr marL="2743200" lvl="5" indent="-317500" algn="ctr" rtl="0">
              <a:spcBef>
                <a:spcPts val="0"/>
              </a:spcBef>
              <a:spcAft>
                <a:spcPts val="0"/>
              </a:spcAft>
              <a:buClr>
                <a:schemeClr val="lt1"/>
              </a:buClr>
              <a:buSzPts val="1400"/>
              <a:buChar char="■"/>
              <a:defRPr>
                <a:solidFill>
                  <a:schemeClr val="lt1"/>
                </a:solidFill>
              </a:defRPr>
            </a:lvl6pPr>
            <a:lvl7pPr marL="3200400" lvl="6" indent="-317500" algn="ctr" rtl="0">
              <a:spcBef>
                <a:spcPts val="0"/>
              </a:spcBef>
              <a:spcAft>
                <a:spcPts val="0"/>
              </a:spcAft>
              <a:buClr>
                <a:schemeClr val="lt1"/>
              </a:buClr>
              <a:buSzPts val="1400"/>
              <a:buChar char="●"/>
              <a:defRPr>
                <a:solidFill>
                  <a:schemeClr val="lt1"/>
                </a:solidFill>
              </a:defRPr>
            </a:lvl7pPr>
            <a:lvl8pPr marL="3657600" lvl="7" indent="-317500" algn="ctr" rtl="0">
              <a:spcBef>
                <a:spcPts val="0"/>
              </a:spcBef>
              <a:spcAft>
                <a:spcPts val="0"/>
              </a:spcAft>
              <a:buClr>
                <a:schemeClr val="lt1"/>
              </a:buClr>
              <a:buSzPts val="1400"/>
              <a:buChar char="○"/>
              <a:defRPr>
                <a:solidFill>
                  <a:schemeClr val="lt1"/>
                </a:solidFill>
              </a:defRPr>
            </a:lvl8pPr>
            <a:lvl9pPr marL="4114800" lvl="8" indent="-317500" algn="ctr" rtl="0">
              <a:spcBef>
                <a:spcPts val="0"/>
              </a:spcBef>
              <a:spcAft>
                <a:spcPts val="0"/>
              </a:spcAft>
              <a:buClr>
                <a:schemeClr val="lt1"/>
              </a:buClr>
              <a:buSzPts val="1400"/>
              <a:buChar char="■"/>
              <a:defRPr>
                <a:solidFill>
                  <a:schemeClr val="lt1"/>
                </a:solidFill>
              </a:defRPr>
            </a:lvl9pPr>
          </a:lstStyle>
          <a:p>
            <a:endParaRPr/>
          </a:p>
        </p:txBody>
      </p:sp>
      <p:sp>
        <p:nvSpPr>
          <p:cNvPr id="65" name="Google Shape;65;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9FC5E8"/>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1" name="Google Shape;21;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0" y="4891594"/>
            <a:ext cx="9144000" cy="252000"/>
          </a:xfrm>
          <a:prstGeom prst="rect">
            <a:avLst/>
          </a:pr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7"/>
        <p:cNvGrpSpPr/>
        <p:nvPr/>
      </p:nvGrpSpPr>
      <p:grpSpPr>
        <a:xfrm>
          <a:off x="0" y="0"/>
          <a:ext cx="0" cy="0"/>
          <a:chOff x="0" y="0"/>
          <a:chExt cx="0" cy="0"/>
        </a:xfrm>
      </p:grpSpPr>
      <p:grpSp>
        <p:nvGrpSpPr>
          <p:cNvPr id="38" name="Google Shape;38;p8"/>
          <p:cNvGrpSpPr/>
          <p:nvPr/>
        </p:nvGrpSpPr>
        <p:grpSpPr>
          <a:xfrm>
            <a:off x="6098378" y="5"/>
            <a:ext cx="3045625" cy="2030570"/>
            <a:chOff x="6098378" y="5"/>
            <a:chExt cx="3045625" cy="2030570"/>
          </a:xfrm>
        </p:grpSpPr>
        <p:sp>
          <p:nvSpPr>
            <p:cNvPr id="39" name="Google Shape;39;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5" name="Google Shape;45;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google.com/presentation/d/1jL7CHdheH98y7gaUmsBF8nu8PgTfg7-e9vXNEzbIPbE/edit?usp=sharing"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youtu.be/KHKWCzIK9lU" TargetMode="External"/><Relationship Id="rId4" Type="http://schemas.openxmlformats.org/officeDocument/2006/relationships/hyperlink" Target="https://docs.google.com/presentation/d/1l0cdM_6tacrpiHgCyU6g039THDrSuuEB2fypcgnUShI/edit?usp=sharin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blogs.oracle.com/cloud-infrastructure/are-you-new-to-oracle-cloud-infrastructure"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docs.google.com/presentation/d/1j_CZnECODS9pRQxsp1jJQ0Ao-02tMYiZcxik6vnL9Yg/edit?usp=sharing" TargetMode="External"/><Relationship Id="rId4" Type="http://schemas.openxmlformats.org/officeDocument/2006/relationships/hyperlink" Target="https://kandi.openweaver.com/hom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ocs.google.com/presentation/d/1l0cdM_6tacrpiHgCyU6g039THDrSuuEB2fypcgnUShI/edit?usp=sharing"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ocs.google.com/presentation/d/1QUGkvYDqDm0nynxO-1TM3DGmsyzZLKnao-3ID_ARi4M/edit?usp=sharing" TargetMode="External"/><Relationship Id="rId5" Type="http://schemas.openxmlformats.org/officeDocument/2006/relationships/hyperlink" Target="http://www.hackmakers.com" TargetMode="External"/><Relationship Id="rId4" Type="http://schemas.openxmlformats.org/officeDocument/2006/relationships/hyperlink" Target="https://docs.google.com/presentation/d/1by21Mh4YueRPyNdTgt17tqM5DXdD4LiICG4SGMJUcy4/edit?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4.xml"/><Relationship Id="rId3" Type="http://schemas.openxmlformats.org/officeDocument/2006/relationships/image" Target="../media/image2.png"/><Relationship Id="rId7" Type="http://schemas.openxmlformats.org/officeDocument/2006/relationships/slide" Target="slide6.xml"/><Relationship Id="rId12" Type="http://schemas.openxmlformats.org/officeDocument/2006/relationships/slide" Target="slide1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5.xml"/><Relationship Id="rId11" Type="http://schemas.openxmlformats.org/officeDocument/2006/relationships/slide" Target="slide11.xml"/><Relationship Id="rId5" Type="http://schemas.openxmlformats.org/officeDocument/2006/relationships/hyperlink" Target="https://docs.google.com/presentation/d/1jL7CHdheH98y7gaUmsBF8nu8PgTfg7-e9vXNEzbIPbE/edit?usp=sharing" TargetMode="Externa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5.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presentation/d/1jL7CHdheH98y7gaUmsBF8nu8PgTfg7-e9vXNEzbIPbE/edit?usp=shar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www.youtube.com/watch?v=EqohyjPrMyw&amp;list=PLT31yk4mpjK771k_2zUUD3AZI4KcxLNnp&amp;index=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p:nvPr/>
        </p:nvSpPr>
        <p:spPr>
          <a:xfrm>
            <a:off x="550650" y="3414325"/>
            <a:ext cx="8042700" cy="72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300" b="1">
                <a:latin typeface="Roboto"/>
                <a:ea typeface="Roboto"/>
                <a:cs typeface="Roboto"/>
                <a:sym typeface="Roboto"/>
              </a:rPr>
              <a:t>Hackathon Guide: Lead Mentors</a:t>
            </a:r>
            <a:endParaRPr sz="4300" b="1">
              <a:latin typeface="Roboto"/>
              <a:ea typeface="Roboto"/>
              <a:cs typeface="Roboto"/>
              <a:sym typeface="Roboto"/>
            </a:endParaRPr>
          </a:p>
          <a:p>
            <a:pPr marL="0" lvl="0" indent="0" algn="ctr" rtl="0">
              <a:spcBef>
                <a:spcPts val="0"/>
              </a:spcBef>
              <a:spcAft>
                <a:spcPts val="0"/>
              </a:spcAft>
              <a:buNone/>
            </a:pPr>
            <a:endParaRPr sz="1600" b="1" i="1">
              <a:latin typeface="Roboto"/>
              <a:ea typeface="Roboto"/>
              <a:cs typeface="Roboto"/>
              <a:sym typeface="Roboto"/>
            </a:endParaRPr>
          </a:p>
          <a:p>
            <a:pPr marL="0" lvl="0" indent="0" algn="ctr" rtl="0">
              <a:spcBef>
                <a:spcPts val="0"/>
              </a:spcBef>
              <a:spcAft>
                <a:spcPts val="0"/>
              </a:spcAft>
              <a:buNone/>
            </a:pPr>
            <a:r>
              <a:rPr lang="en-GB" sz="1200" b="1" i="1">
                <a:latin typeface="Roboto"/>
                <a:ea typeface="Roboto"/>
                <a:cs typeface="Roboto"/>
                <a:sym typeface="Roboto"/>
              </a:rPr>
              <a:t>A guide for lead mentors who look after groups of mentors. This guide is intended to be a supplementary guide and build upon the knowledge expected of a mentor, as illustrated in the </a:t>
            </a:r>
            <a:r>
              <a:rPr lang="en-GB" sz="1200" b="1" i="1" u="sng">
                <a:solidFill>
                  <a:schemeClr val="hlink"/>
                </a:solidFill>
                <a:latin typeface="Roboto"/>
                <a:ea typeface="Roboto"/>
                <a:cs typeface="Roboto"/>
                <a:sym typeface="Roboto"/>
                <a:hlinkClick r:id="rId3"/>
              </a:rPr>
              <a:t>Mentor Guide</a:t>
            </a:r>
            <a:r>
              <a:rPr lang="en-GB" sz="1200" b="1" i="1">
                <a:latin typeface="Roboto"/>
                <a:ea typeface="Roboto"/>
                <a:cs typeface="Roboto"/>
                <a:sym typeface="Roboto"/>
              </a:rPr>
              <a:t>.</a:t>
            </a:r>
            <a:r>
              <a:rPr lang="en-GB" sz="1100">
                <a:latin typeface="Open Sans"/>
                <a:ea typeface="Open Sans"/>
                <a:cs typeface="Open Sans"/>
                <a:sym typeface="Open Sans"/>
              </a:rPr>
              <a:t> </a:t>
            </a:r>
            <a:endParaRPr sz="1200" b="1" i="1">
              <a:latin typeface="Roboto"/>
              <a:ea typeface="Roboto"/>
              <a:cs typeface="Roboto"/>
              <a:sym typeface="Roboto"/>
            </a:endParaRPr>
          </a:p>
          <a:p>
            <a:pPr marL="0" lvl="0" indent="0" algn="ctr" rtl="0">
              <a:spcBef>
                <a:spcPts val="0"/>
              </a:spcBef>
              <a:spcAft>
                <a:spcPts val="0"/>
              </a:spcAft>
              <a:buNone/>
            </a:pPr>
            <a:endParaRPr sz="1200" b="1" i="1">
              <a:latin typeface="Roboto"/>
              <a:ea typeface="Roboto"/>
              <a:cs typeface="Roboto"/>
              <a:sym typeface="Roboto"/>
            </a:endParaRPr>
          </a:p>
          <a:p>
            <a:pPr marL="0" lvl="0" indent="0" algn="ctr" rtl="0">
              <a:spcBef>
                <a:spcPts val="0"/>
              </a:spcBef>
              <a:spcAft>
                <a:spcPts val="0"/>
              </a:spcAft>
              <a:buNone/>
            </a:pPr>
            <a:r>
              <a:rPr lang="en-GB" sz="1200" b="1" i="1">
                <a:latin typeface="Roboto"/>
                <a:ea typeface="Roboto"/>
                <a:cs typeface="Roboto"/>
                <a:sym typeface="Roboto"/>
              </a:rPr>
              <a:t>All parties in the hackathon should be familiar with the </a:t>
            </a:r>
            <a:r>
              <a:rPr lang="en-GB" sz="1200" b="1" i="1" u="sng">
                <a:solidFill>
                  <a:schemeClr val="accent5"/>
                </a:solidFill>
                <a:latin typeface="Roboto"/>
                <a:ea typeface="Roboto"/>
                <a:cs typeface="Roboto"/>
                <a:sym typeface="Roboto"/>
                <a:hlinkClick r:id="rId4">
                  <a:extLst>
                    <a:ext uri="{A12FA001-AC4F-418D-AE19-62706E023703}">
                      <ahyp:hlinkClr xmlns:ahyp="http://schemas.microsoft.com/office/drawing/2018/hyperlinkcolor" val="tx"/>
                    </a:ext>
                  </a:extLst>
                </a:hlinkClick>
              </a:rPr>
              <a:t>hackathon overview and rules</a:t>
            </a:r>
            <a:r>
              <a:rPr lang="en-GB" sz="1200" b="1" i="1">
                <a:latin typeface="Roboto"/>
                <a:ea typeface="Roboto"/>
                <a:cs typeface="Roboto"/>
                <a:sym typeface="Roboto"/>
              </a:rPr>
              <a:t> prior to the event.</a:t>
            </a:r>
            <a:endParaRPr sz="1200" b="1" i="1">
              <a:latin typeface="Roboto"/>
              <a:ea typeface="Roboto"/>
              <a:cs typeface="Roboto"/>
              <a:sym typeface="Roboto"/>
            </a:endParaRPr>
          </a:p>
          <a:p>
            <a:pPr marL="0" lvl="0" indent="0" algn="ctr" rtl="0">
              <a:spcBef>
                <a:spcPts val="0"/>
              </a:spcBef>
              <a:spcAft>
                <a:spcPts val="0"/>
              </a:spcAft>
              <a:buNone/>
            </a:pPr>
            <a:endParaRPr sz="1200" b="1" i="1">
              <a:latin typeface="Roboto"/>
              <a:ea typeface="Roboto"/>
              <a:cs typeface="Roboto"/>
              <a:sym typeface="Roboto"/>
            </a:endParaRPr>
          </a:p>
          <a:p>
            <a:pPr marL="0" lvl="0" indent="0" algn="ctr" rtl="0">
              <a:spcBef>
                <a:spcPts val="0"/>
              </a:spcBef>
              <a:spcAft>
                <a:spcPts val="0"/>
              </a:spcAft>
              <a:buNone/>
            </a:pPr>
            <a:r>
              <a:rPr lang="en-GB" sz="1200" b="1" i="1">
                <a:latin typeface="Roboto"/>
                <a:ea typeface="Roboto"/>
                <a:cs typeface="Roboto"/>
                <a:sym typeface="Roboto"/>
              </a:rPr>
              <a:t>Want to learn more? Watch the </a:t>
            </a:r>
            <a:r>
              <a:rPr lang="en-GB" sz="1200" b="1" i="1" u="sng">
                <a:solidFill>
                  <a:schemeClr val="hlink"/>
                </a:solidFill>
                <a:latin typeface="Roboto"/>
                <a:ea typeface="Roboto"/>
                <a:cs typeface="Roboto"/>
                <a:sym typeface="Roboto"/>
                <a:hlinkClick r:id="rId5"/>
              </a:rPr>
              <a:t>Lead Mentors video</a:t>
            </a:r>
            <a:r>
              <a:rPr lang="en-GB" sz="1200" b="1" i="1">
                <a:latin typeface="Roboto"/>
                <a:ea typeface="Roboto"/>
                <a:cs typeface="Roboto"/>
                <a:sym typeface="Roboto"/>
              </a:rPr>
              <a:t> here.</a:t>
            </a:r>
            <a:endParaRPr sz="1200" b="1" i="1">
              <a:latin typeface="Roboto"/>
              <a:ea typeface="Roboto"/>
              <a:cs typeface="Roboto"/>
              <a:sym typeface="Roboto"/>
            </a:endParaRPr>
          </a:p>
          <a:p>
            <a:pPr marL="0" lvl="0" indent="0" algn="ctr" rtl="0">
              <a:spcBef>
                <a:spcPts val="0"/>
              </a:spcBef>
              <a:spcAft>
                <a:spcPts val="0"/>
              </a:spcAft>
              <a:buNone/>
            </a:pPr>
            <a:endParaRPr sz="1600" b="1" i="1">
              <a:latin typeface="Roboto"/>
              <a:ea typeface="Roboto"/>
              <a:cs typeface="Roboto"/>
              <a:sym typeface="Roboto"/>
            </a:endParaRPr>
          </a:p>
          <a:p>
            <a:pPr marL="0" lvl="0" indent="0" algn="ctr" rtl="0">
              <a:spcBef>
                <a:spcPts val="0"/>
              </a:spcBef>
              <a:spcAft>
                <a:spcPts val="0"/>
              </a:spcAft>
              <a:buNone/>
            </a:pPr>
            <a:endParaRPr sz="4300" b="1">
              <a:latin typeface="Roboto"/>
              <a:ea typeface="Roboto"/>
              <a:cs typeface="Roboto"/>
              <a:sym typeface="Roboto"/>
            </a:endParaRPr>
          </a:p>
        </p:txBody>
      </p:sp>
      <p:pic>
        <p:nvPicPr>
          <p:cNvPr id="73" name="Google Shape;73;p13"/>
          <p:cNvPicPr preferRelativeResize="0"/>
          <p:nvPr/>
        </p:nvPicPr>
        <p:blipFill>
          <a:blip r:embed="rId6">
            <a:alphaModFix/>
          </a:blip>
          <a:stretch>
            <a:fillRect/>
          </a:stretch>
        </p:blipFill>
        <p:spPr>
          <a:xfrm>
            <a:off x="3921063" y="545200"/>
            <a:ext cx="1301875" cy="1276026"/>
          </a:xfrm>
          <a:prstGeom prst="rect">
            <a:avLst/>
          </a:prstGeom>
          <a:noFill/>
          <a:ln>
            <a:noFill/>
          </a:ln>
        </p:spPr>
      </p:pic>
      <p:pic>
        <p:nvPicPr>
          <p:cNvPr id="74" name="Google Shape;74;p13"/>
          <p:cNvPicPr preferRelativeResize="0"/>
          <p:nvPr/>
        </p:nvPicPr>
        <p:blipFill>
          <a:blip r:embed="rId7">
            <a:alphaModFix/>
          </a:blip>
          <a:stretch>
            <a:fillRect/>
          </a:stretch>
        </p:blipFill>
        <p:spPr>
          <a:xfrm>
            <a:off x="6900" y="-3775"/>
            <a:ext cx="2192350" cy="504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311700" y="620197"/>
            <a:ext cx="8520600" cy="472500"/>
          </a:xfrm>
          <a:prstGeom prst="rect">
            <a:avLst/>
          </a:prstGeom>
        </p:spPr>
        <p:txBody>
          <a:bodyPr spcFirstLastPara="1" wrap="square" lIns="91425" tIns="91425" rIns="91425" bIns="91425" anchor="t" anchorCtr="0">
            <a:spAutoFit/>
          </a:bodyPr>
          <a:lstStyle/>
          <a:p>
            <a:pPr marL="457200" lvl="0" indent="-347345" algn="l" rtl="0">
              <a:spcBef>
                <a:spcPts val="0"/>
              </a:spcBef>
              <a:spcAft>
                <a:spcPts val="0"/>
              </a:spcAft>
              <a:buClr>
                <a:srgbClr val="6FA8DC"/>
              </a:buClr>
              <a:buSzPts val="1870"/>
              <a:buFont typeface="Roboto"/>
              <a:buChar char="➔"/>
            </a:pPr>
            <a:r>
              <a:rPr lang="en-GB" sz="1870" b="1">
                <a:solidFill>
                  <a:srgbClr val="6FA8DC"/>
                </a:solidFill>
              </a:rPr>
              <a:t>How do I best help teams?</a:t>
            </a:r>
            <a:endParaRPr sz="1120"/>
          </a:p>
        </p:txBody>
      </p:sp>
      <p:sp>
        <p:nvSpPr>
          <p:cNvPr id="136" name="Google Shape;136;p22"/>
          <p:cNvSpPr txBox="1">
            <a:spLocks noGrp="1"/>
          </p:cNvSpPr>
          <p:nvPr>
            <p:ph type="body" idx="4294967295"/>
          </p:nvPr>
        </p:nvSpPr>
        <p:spPr>
          <a:xfrm>
            <a:off x="607150" y="1026925"/>
            <a:ext cx="7750200" cy="1887000"/>
          </a:xfrm>
          <a:prstGeom prst="rect">
            <a:avLst/>
          </a:prstGeom>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000000"/>
              </a:buClr>
              <a:buSzPts val="1400"/>
              <a:buFont typeface="Roboto"/>
              <a:buChar char="●"/>
            </a:pPr>
            <a:r>
              <a:rPr lang="en-GB" sz="1400">
                <a:solidFill>
                  <a:srgbClr val="000000"/>
                </a:solidFill>
              </a:rPr>
              <a:t>A lead mentor helps remove blockers</a:t>
            </a:r>
            <a:endParaRPr sz="1400">
              <a:solidFill>
                <a:srgbClr val="000000"/>
              </a:solidFill>
            </a:endParaRPr>
          </a:p>
          <a:p>
            <a:pPr marL="457200" lvl="0" indent="-317500" algn="l" rtl="0">
              <a:lnSpc>
                <a:spcPct val="115000"/>
              </a:lnSpc>
              <a:spcBef>
                <a:spcPts val="0"/>
              </a:spcBef>
              <a:spcAft>
                <a:spcPts val="0"/>
              </a:spcAft>
              <a:buClr>
                <a:srgbClr val="000000"/>
              </a:buClr>
              <a:buSzPts val="1400"/>
              <a:buFont typeface="Roboto"/>
              <a:buChar char="●"/>
            </a:pPr>
            <a:r>
              <a:rPr lang="en-GB" sz="1400">
                <a:solidFill>
                  <a:srgbClr val="000000"/>
                </a:solidFill>
              </a:rPr>
              <a:t>Participating teams progress from Idea Generation, to Rapid Build, to Demonstration: Time must be planned carefully so that teams can submit their solutions </a:t>
            </a:r>
            <a:endParaRPr sz="1400">
              <a:solidFill>
                <a:srgbClr val="000000"/>
              </a:solidFill>
            </a:endParaRPr>
          </a:p>
          <a:p>
            <a:pPr marL="457200" lvl="0" indent="-317500" algn="l" rtl="0">
              <a:lnSpc>
                <a:spcPct val="115000"/>
              </a:lnSpc>
              <a:spcBef>
                <a:spcPts val="0"/>
              </a:spcBef>
              <a:spcAft>
                <a:spcPts val="0"/>
              </a:spcAft>
              <a:buClr>
                <a:srgbClr val="000000"/>
              </a:buClr>
              <a:buSzPts val="1400"/>
              <a:buChar char="●"/>
            </a:pPr>
            <a:r>
              <a:rPr lang="en-GB" sz="1400">
                <a:solidFill>
                  <a:srgbClr val="000000"/>
                </a:solidFill>
              </a:rPr>
              <a:t>Ensure your mentors are helping teams to progress through each stage</a:t>
            </a:r>
            <a:endParaRPr sz="1400">
              <a:solidFill>
                <a:srgbClr val="000000"/>
              </a:solidFill>
            </a:endParaRPr>
          </a:p>
          <a:p>
            <a:pPr marL="457200" lvl="0" indent="-317500" algn="l" rtl="0">
              <a:lnSpc>
                <a:spcPct val="115000"/>
              </a:lnSpc>
              <a:spcBef>
                <a:spcPts val="0"/>
              </a:spcBef>
              <a:spcAft>
                <a:spcPts val="0"/>
              </a:spcAft>
              <a:buClr>
                <a:srgbClr val="000000"/>
              </a:buClr>
              <a:buSzPts val="1400"/>
              <a:buChar char="●"/>
            </a:pPr>
            <a:r>
              <a:rPr lang="en-GB" sz="1400">
                <a:solidFill>
                  <a:srgbClr val="000000"/>
                </a:solidFill>
              </a:rPr>
              <a:t>Leverage the skills of other mentors in your group to help each others teams: </a:t>
            </a:r>
            <a:r>
              <a:rPr lang="en-GB" sz="1400" i="1">
                <a:solidFill>
                  <a:srgbClr val="6FA8DC"/>
                </a:solidFill>
              </a:rPr>
              <a:t>e.g. If a mentor has design experience, they can coordinate and help another mentor’s team, while that mentor may be able to help the designer’s team with business validation</a:t>
            </a:r>
            <a:endParaRPr sz="1400" i="1">
              <a:solidFill>
                <a:srgbClr val="6FA8DC"/>
              </a:solidFill>
            </a:endParaRPr>
          </a:p>
        </p:txBody>
      </p:sp>
      <p:pic>
        <p:nvPicPr>
          <p:cNvPr id="137" name="Google Shape;137;p22"/>
          <p:cNvPicPr preferRelativeResize="0"/>
          <p:nvPr/>
        </p:nvPicPr>
        <p:blipFill>
          <a:blip r:embed="rId3">
            <a:alphaModFix/>
          </a:blip>
          <a:stretch>
            <a:fillRect/>
          </a:stretch>
        </p:blipFill>
        <p:spPr>
          <a:xfrm>
            <a:off x="6900" y="-3775"/>
            <a:ext cx="2192350" cy="504600"/>
          </a:xfrm>
          <a:prstGeom prst="rect">
            <a:avLst/>
          </a:prstGeom>
          <a:noFill/>
          <a:ln>
            <a:noFill/>
          </a:ln>
        </p:spPr>
      </p:pic>
      <p:pic>
        <p:nvPicPr>
          <p:cNvPr id="138" name="Google Shape;138;p22"/>
          <p:cNvPicPr preferRelativeResize="0"/>
          <p:nvPr/>
        </p:nvPicPr>
        <p:blipFill>
          <a:blip r:embed="rId4">
            <a:alphaModFix/>
          </a:blip>
          <a:stretch>
            <a:fillRect/>
          </a:stretch>
        </p:blipFill>
        <p:spPr>
          <a:xfrm>
            <a:off x="1694888" y="2881675"/>
            <a:ext cx="5574720" cy="19247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p:nvPr/>
        </p:nvSpPr>
        <p:spPr>
          <a:xfrm>
            <a:off x="6096775" y="1348586"/>
            <a:ext cx="2801700" cy="3571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3277375" y="1348586"/>
            <a:ext cx="2801700" cy="3571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txBox="1"/>
          <p:nvPr/>
        </p:nvSpPr>
        <p:spPr>
          <a:xfrm>
            <a:off x="6172975" y="1347225"/>
            <a:ext cx="2725500" cy="12342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txBox="1"/>
          <p:nvPr/>
        </p:nvSpPr>
        <p:spPr>
          <a:xfrm>
            <a:off x="3288475" y="1347221"/>
            <a:ext cx="2954700" cy="12342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txBox="1">
            <a:spLocks noGrp="1"/>
          </p:cNvSpPr>
          <p:nvPr>
            <p:ph type="body" idx="4294967295"/>
          </p:nvPr>
        </p:nvSpPr>
        <p:spPr>
          <a:xfrm>
            <a:off x="3235291" y="1348589"/>
            <a:ext cx="5674200" cy="1116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500">
                <a:solidFill>
                  <a:schemeClr val="lt1"/>
                </a:solidFill>
              </a:rPr>
              <a:t> Day 2: All Day Design &amp; Build</a:t>
            </a:r>
            <a:endParaRPr sz="1500">
              <a:solidFill>
                <a:schemeClr val="lt1"/>
              </a:solidFill>
            </a:endParaRPr>
          </a:p>
        </p:txBody>
      </p:sp>
      <p:sp>
        <p:nvSpPr>
          <p:cNvPr id="148" name="Google Shape;148;p23"/>
          <p:cNvSpPr txBox="1">
            <a:spLocks noGrp="1"/>
          </p:cNvSpPr>
          <p:nvPr>
            <p:ph type="body" idx="4294967295"/>
          </p:nvPr>
        </p:nvSpPr>
        <p:spPr>
          <a:xfrm>
            <a:off x="3370541" y="1747264"/>
            <a:ext cx="5370600" cy="692700"/>
          </a:xfrm>
          <a:prstGeom prst="rect">
            <a:avLst/>
          </a:prstGeom>
        </p:spPr>
        <p:txBody>
          <a:bodyPr spcFirstLastPara="1" wrap="square" lIns="91425" tIns="91425" rIns="91425" bIns="91425" anchor="t" anchorCtr="0">
            <a:spAutoFit/>
          </a:bodyPr>
          <a:lstStyle/>
          <a:p>
            <a:pPr marL="0" marR="19050" lvl="0" indent="0" algn="ctr" rtl="0">
              <a:lnSpc>
                <a:spcPct val="100000"/>
              </a:lnSpc>
              <a:spcBef>
                <a:spcPts val="0"/>
              </a:spcBef>
              <a:spcAft>
                <a:spcPts val="0"/>
              </a:spcAft>
              <a:buNone/>
            </a:pPr>
            <a:r>
              <a:rPr lang="en-GB" sz="1100">
                <a:solidFill>
                  <a:srgbClr val="FFFFFF"/>
                </a:solidFill>
              </a:rPr>
              <a:t>Design, build and validate a proof of concept </a:t>
            </a:r>
            <a:endParaRPr sz="1100">
              <a:solidFill>
                <a:srgbClr val="FFFFFF"/>
              </a:solidFill>
            </a:endParaRPr>
          </a:p>
          <a:p>
            <a:pPr marL="0" marR="19050" lvl="0" indent="0" algn="ctr" rtl="0">
              <a:lnSpc>
                <a:spcPct val="100000"/>
              </a:lnSpc>
              <a:spcBef>
                <a:spcPts val="0"/>
              </a:spcBef>
              <a:spcAft>
                <a:spcPts val="0"/>
              </a:spcAft>
              <a:buNone/>
            </a:pPr>
            <a:r>
              <a:rPr lang="en-GB" sz="1100">
                <a:solidFill>
                  <a:srgbClr val="FFFFFF"/>
                </a:solidFill>
              </a:rPr>
              <a:t>(model, MVP or prototype) using startup-inspired methods. Technical and Challenge Mentors can provide ad-hoc assistance on #ask_a_mentor channel. </a:t>
            </a:r>
            <a:endParaRPr sz="1100">
              <a:solidFill>
                <a:srgbClr val="FFFFFF"/>
              </a:solidFill>
            </a:endParaRPr>
          </a:p>
        </p:txBody>
      </p:sp>
      <p:sp>
        <p:nvSpPr>
          <p:cNvPr id="149" name="Google Shape;149;p23"/>
          <p:cNvSpPr txBox="1"/>
          <p:nvPr/>
        </p:nvSpPr>
        <p:spPr>
          <a:xfrm>
            <a:off x="6096766" y="2549162"/>
            <a:ext cx="2801700" cy="2154000"/>
          </a:xfrm>
          <a:prstGeom prst="rect">
            <a:avLst/>
          </a:prstGeom>
          <a:noFill/>
          <a:ln>
            <a:noFill/>
          </a:ln>
        </p:spPr>
        <p:txBody>
          <a:bodyPr spcFirstLastPara="1" wrap="square" lIns="91425" tIns="91425" rIns="91425" bIns="91425" anchor="t" anchorCtr="0">
            <a:noAutofit/>
          </a:bodyPr>
          <a:lstStyle/>
          <a:p>
            <a:pPr marL="0" marR="19050" lvl="0" indent="0" algn="l" rtl="0">
              <a:lnSpc>
                <a:spcPct val="115000"/>
              </a:lnSpc>
              <a:spcBef>
                <a:spcPts val="0"/>
              </a:spcBef>
              <a:spcAft>
                <a:spcPts val="0"/>
              </a:spcAft>
              <a:buSzPts val="852"/>
              <a:buNone/>
            </a:pPr>
            <a:endParaRPr sz="1100">
              <a:latin typeface="Roboto"/>
              <a:ea typeface="Roboto"/>
              <a:cs typeface="Roboto"/>
              <a:sym typeface="Roboto"/>
            </a:endParaRPr>
          </a:p>
        </p:txBody>
      </p:sp>
      <p:sp>
        <p:nvSpPr>
          <p:cNvPr id="150" name="Google Shape;150;p23"/>
          <p:cNvSpPr txBox="1"/>
          <p:nvPr/>
        </p:nvSpPr>
        <p:spPr>
          <a:xfrm>
            <a:off x="3277366" y="2549162"/>
            <a:ext cx="2801700" cy="2154000"/>
          </a:xfrm>
          <a:prstGeom prst="rect">
            <a:avLst/>
          </a:prstGeom>
          <a:noFill/>
          <a:ln>
            <a:noFill/>
          </a:ln>
        </p:spPr>
        <p:txBody>
          <a:bodyPr spcFirstLastPara="1" wrap="square" lIns="91425" tIns="91425" rIns="91425" bIns="91425" anchor="t" anchorCtr="0">
            <a:noAutofit/>
          </a:bodyPr>
          <a:lstStyle/>
          <a:p>
            <a:pPr marL="0" marR="19050" lvl="0" indent="0" algn="l" rtl="0">
              <a:lnSpc>
                <a:spcPct val="115000"/>
              </a:lnSpc>
              <a:spcBef>
                <a:spcPts val="0"/>
              </a:spcBef>
              <a:spcAft>
                <a:spcPts val="0"/>
              </a:spcAft>
              <a:buSzPts val="852"/>
              <a:buNone/>
            </a:pPr>
            <a:r>
              <a:rPr lang="en-GB" b="1">
                <a:latin typeface="Roboto"/>
                <a:ea typeface="Roboto"/>
                <a:cs typeface="Roboto"/>
                <a:sym typeface="Roboto"/>
              </a:rPr>
              <a:t>Day</a:t>
            </a:r>
            <a:endParaRPr b="1">
              <a:latin typeface="Roboto"/>
              <a:ea typeface="Roboto"/>
              <a:cs typeface="Roboto"/>
              <a:sym typeface="Roboto"/>
            </a:endParaRPr>
          </a:p>
          <a:p>
            <a:pPr marL="0" marR="19050" lvl="0" indent="0" algn="l" rtl="0">
              <a:lnSpc>
                <a:spcPct val="115000"/>
              </a:lnSpc>
              <a:spcBef>
                <a:spcPts val="0"/>
              </a:spcBef>
              <a:spcAft>
                <a:spcPts val="0"/>
              </a:spcAft>
              <a:buSzPts val="852"/>
              <a:buNone/>
            </a:pPr>
            <a:r>
              <a:rPr lang="en-GB" sz="1100">
                <a:latin typeface="Roboto"/>
                <a:ea typeface="Roboto"/>
                <a:cs typeface="Roboto"/>
                <a:sym typeface="Roboto"/>
              </a:rPr>
              <a:t>&gt; Draft Business Model Canvas </a:t>
            </a:r>
            <a:endParaRPr sz="1100">
              <a:latin typeface="Roboto"/>
              <a:ea typeface="Roboto"/>
              <a:cs typeface="Roboto"/>
              <a:sym typeface="Roboto"/>
            </a:endParaRPr>
          </a:p>
          <a:p>
            <a:pPr marL="0" marR="19050" lvl="0" indent="0" algn="l" rtl="0">
              <a:lnSpc>
                <a:spcPct val="115000"/>
              </a:lnSpc>
              <a:spcBef>
                <a:spcPts val="0"/>
              </a:spcBef>
              <a:spcAft>
                <a:spcPts val="0"/>
              </a:spcAft>
              <a:buSzPts val="852"/>
              <a:buNone/>
            </a:pPr>
            <a:r>
              <a:rPr lang="en-GB" sz="1100">
                <a:latin typeface="Roboto"/>
                <a:ea typeface="Roboto"/>
                <a:cs typeface="Roboto"/>
                <a:sym typeface="Roboto"/>
              </a:rPr>
              <a:t>&gt; Focus on the customer problem - validate </a:t>
            </a:r>
            <a:endParaRPr sz="1100">
              <a:latin typeface="Roboto"/>
              <a:ea typeface="Roboto"/>
              <a:cs typeface="Roboto"/>
              <a:sym typeface="Roboto"/>
            </a:endParaRPr>
          </a:p>
          <a:p>
            <a:pPr marL="0" marR="19050" lvl="0" indent="0" algn="l" rtl="0">
              <a:lnSpc>
                <a:spcPct val="115000"/>
              </a:lnSpc>
              <a:spcBef>
                <a:spcPts val="0"/>
              </a:spcBef>
              <a:spcAft>
                <a:spcPts val="0"/>
              </a:spcAft>
              <a:buSzPts val="852"/>
              <a:buNone/>
            </a:pPr>
            <a:r>
              <a:rPr lang="en-GB" sz="1100">
                <a:latin typeface="Roboto"/>
                <a:ea typeface="Roboto"/>
                <a:cs typeface="Roboto"/>
                <a:sym typeface="Roboto"/>
              </a:rPr>
              <a:t>&gt; Engineering / Design teams start to conceptualise and experiment. Go low-fi</a:t>
            </a:r>
            <a:r>
              <a:rPr lang="en-GB" sz="1100">
                <a:highlight>
                  <a:srgbClr val="FFFF00"/>
                </a:highlight>
                <a:latin typeface="Roboto"/>
                <a:ea typeface="Roboto"/>
                <a:cs typeface="Roboto"/>
                <a:sym typeface="Roboto"/>
              </a:rPr>
              <a:t> </a:t>
            </a:r>
            <a:endParaRPr sz="1100">
              <a:highlight>
                <a:srgbClr val="FFFF00"/>
              </a:highlight>
              <a:latin typeface="Roboto"/>
              <a:ea typeface="Roboto"/>
              <a:cs typeface="Roboto"/>
              <a:sym typeface="Roboto"/>
            </a:endParaRPr>
          </a:p>
          <a:p>
            <a:pPr marL="0" marR="19050" lvl="0" indent="0" algn="l" rtl="0">
              <a:lnSpc>
                <a:spcPct val="115000"/>
              </a:lnSpc>
              <a:spcBef>
                <a:spcPts val="0"/>
              </a:spcBef>
              <a:spcAft>
                <a:spcPts val="0"/>
              </a:spcAft>
              <a:buSzPts val="852"/>
              <a:buNone/>
            </a:pPr>
            <a:r>
              <a:rPr lang="en-GB" sz="1100">
                <a:highlight>
                  <a:srgbClr val="FFFFFF"/>
                </a:highlight>
                <a:latin typeface="Roboto"/>
                <a:ea typeface="Roboto"/>
                <a:cs typeface="Roboto"/>
                <a:sym typeface="Roboto"/>
              </a:rPr>
              <a:t>&gt; Validate low-fi (pictures/ paper/ diagrams/ stories) with SMEs and stakeholders. Refine BMC (Business Model Canvas) </a:t>
            </a:r>
            <a:endParaRPr sz="1100">
              <a:highlight>
                <a:srgbClr val="FFFFFF"/>
              </a:highlight>
              <a:latin typeface="Roboto"/>
              <a:ea typeface="Roboto"/>
              <a:cs typeface="Roboto"/>
              <a:sym typeface="Roboto"/>
            </a:endParaRPr>
          </a:p>
          <a:p>
            <a:pPr marL="0" marR="19050" lvl="0" indent="0" algn="l" rtl="0">
              <a:lnSpc>
                <a:spcPct val="115000"/>
              </a:lnSpc>
              <a:spcBef>
                <a:spcPts val="0"/>
              </a:spcBef>
              <a:spcAft>
                <a:spcPts val="0"/>
              </a:spcAft>
              <a:buSzPts val="852"/>
              <a:buNone/>
            </a:pPr>
            <a:r>
              <a:rPr lang="en-GB" sz="1100">
                <a:highlight>
                  <a:srgbClr val="FFFFFF"/>
                </a:highlight>
                <a:latin typeface="Roboto"/>
                <a:ea typeface="Roboto"/>
                <a:cs typeface="Roboto"/>
                <a:sym typeface="Roboto"/>
              </a:rPr>
              <a:t>&gt;Validate the concept with SMEs </a:t>
            </a:r>
            <a:endParaRPr sz="1100">
              <a:highlight>
                <a:srgbClr val="FFFFFF"/>
              </a:highlight>
              <a:latin typeface="Roboto"/>
              <a:ea typeface="Roboto"/>
              <a:cs typeface="Roboto"/>
              <a:sym typeface="Roboto"/>
            </a:endParaRPr>
          </a:p>
          <a:p>
            <a:pPr marL="0" marR="19050" lvl="0" indent="0" algn="l" rtl="0">
              <a:lnSpc>
                <a:spcPct val="115000"/>
              </a:lnSpc>
              <a:spcBef>
                <a:spcPts val="0"/>
              </a:spcBef>
              <a:spcAft>
                <a:spcPts val="0"/>
              </a:spcAft>
              <a:buSzPts val="852"/>
              <a:buNone/>
            </a:pPr>
            <a:endParaRPr sz="1100">
              <a:latin typeface="Roboto"/>
              <a:ea typeface="Roboto"/>
              <a:cs typeface="Roboto"/>
              <a:sym typeface="Roboto"/>
            </a:endParaRPr>
          </a:p>
        </p:txBody>
      </p:sp>
      <p:cxnSp>
        <p:nvCxnSpPr>
          <p:cNvPr id="151" name="Google Shape;151;p23"/>
          <p:cNvCxnSpPr/>
          <p:nvPr/>
        </p:nvCxnSpPr>
        <p:spPr>
          <a:xfrm>
            <a:off x="4135950" y="1021757"/>
            <a:ext cx="414900" cy="0"/>
          </a:xfrm>
          <a:prstGeom prst="straightConnector1">
            <a:avLst/>
          </a:prstGeom>
          <a:noFill/>
          <a:ln w="28575" cap="flat" cmpd="sng">
            <a:solidFill>
              <a:schemeClr val="lt2"/>
            </a:solidFill>
            <a:prstDash val="solid"/>
            <a:round/>
            <a:headEnd type="none" w="sm" len="sm"/>
            <a:tailEnd type="none" w="sm" len="sm"/>
          </a:ln>
        </p:spPr>
      </p:cxnSp>
      <p:sp>
        <p:nvSpPr>
          <p:cNvPr id="152" name="Google Shape;152;p23"/>
          <p:cNvSpPr/>
          <p:nvPr/>
        </p:nvSpPr>
        <p:spPr>
          <a:xfrm>
            <a:off x="122183" y="1393023"/>
            <a:ext cx="3061200" cy="3571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txBox="1"/>
          <p:nvPr/>
        </p:nvSpPr>
        <p:spPr>
          <a:xfrm>
            <a:off x="122173" y="1337674"/>
            <a:ext cx="3061200" cy="12006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txBox="1">
            <a:spLocks noGrp="1"/>
          </p:cNvSpPr>
          <p:nvPr>
            <p:ph type="body" idx="4294967295"/>
          </p:nvPr>
        </p:nvSpPr>
        <p:spPr>
          <a:xfrm>
            <a:off x="76200" y="1309300"/>
            <a:ext cx="3064500" cy="1360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500">
                <a:solidFill>
                  <a:schemeClr val="lt1"/>
                </a:solidFill>
              </a:rPr>
              <a:t> Day 1: Hackathon Begins</a:t>
            </a:r>
            <a:endParaRPr sz="1500">
              <a:solidFill>
                <a:schemeClr val="lt1"/>
              </a:solidFill>
            </a:endParaRPr>
          </a:p>
        </p:txBody>
      </p:sp>
      <p:sp>
        <p:nvSpPr>
          <p:cNvPr id="155" name="Google Shape;155;p23"/>
          <p:cNvSpPr txBox="1">
            <a:spLocks noGrp="1"/>
          </p:cNvSpPr>
          <p:nvPr>
            <p:ph type="body" idx="4294967295"/>
          </p:nvPr>
        </p:nvSpPr>
        <p:spPr>
          <a:xfrm>
            <a:off x="122173" y="1648451"/>
            <a:ext cx="2970600" cy="861900"/>
          </a:xfrm>
          <a:prstGeom prst="rect">
            <a:avLst/>
          </a:prstGeom>
        </p:spPr>
        <p:txBody>
          <a:bodyPr spcFirstLastPara="1" wrap="square" lIns="91425" tIns="91425" rIns="91425" bIns="91425" anchor="t" anchorCtr="0">
            <a:spAutoFit/>
          </a:bodyPr>
          <a:lstStyle/>
          <a:p>
            <a:pPr marL="0" marR="19050" lvl="0" indent="0" algn="ctr" rtl="0">
              <a:lnSpc>
                <a:spcPct val="95000"/>
              </a:lnSpc>
              <a:spcBef>
                <a:spcPts val="0"/>
              </a:spcBef>
              <a:spcAft>
                <a:spcPts val="0"/>
              </a:spcAft>
              <a:buSzPts val="605"/>
              <a:buNone/>
            </a:pPr>
            <a:r>
              <a:rPr lang="en-GB" sz="1100">
                <a:solidFill>
                  <a:srgbClr val="FFFFFF"/>
                </a:solidFill>
              </a:rPr>
              <a:t>Form Teams &amp; Share Ideas. Review the challenges, pitch your ideas and finalise your team. Navigate your way around and become familiar with the online workspace. </a:t>
            </a:r>
            <a:endParaRPr sz="1100">
              <a:solidFill>
                <a:srgbClr val="FFFFFF"/>
              </a:solidFill>
            </a:endParaRPr>
          </a:p>
        </p:txBody>
      </p:sp>
      <p:sp>
        <p:nvSpPr>
          <p:cNvPr id="156" name="Google Shape;156;p23"/>
          <p:cNvSpPr txBox="1"/>
          <p:nvPr/>
        </p:nvSpPr>
        <p:spPr>
          <a:xfrm>
            <a:off x="0" y="588768"/>
            <a:ext cx="908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rgbClr val="6FA8DC"/>
                </a:solidFill>
                <a:latin typeface="Roboto"/>
                <a:ea typeface="Roboto"/>
                <a:cs typeface="Roboto"/>
                <a:sym typeface="Roboto"/>
              </a:rPr>
              <a:t>Example Daily Schedule (Guide only)</a:t>
            </a:r>
            <a:endParaRPr sz="1800" b="1">
              <a:solidFill>
                <a:srgbClr val="6FA8DC"/>
              </a:solidFill>
              <a:latin typeface="Roboto"/>
              <a:ea typeface="Roboto"/>
              <a:cs typeface="Roboto"/>
              <a:sym typeface="Roboto"/>
            </a:endParaRPr>
          </a:p>
        </p:txBody>
      </p:sp>
      <p:sp>
        <p:nvSpPr>
          <p:cNvPr id="157" name="Google Shape;157;p23"/>
          <p:cNvSpPr txBox="1"/>
          <p:nvPr/>
        </p:nvSpPr>
        <p:spPr>
          <a:xfrm>
            <a:off x="122173" y="2571751"/>
            <a:ext cx="3061200" cy="2252100"/>
          </a:xfrm>
          <a:prstGeom prst="rect">
            <a:avLst/>
          </a:prstGeom>
          <a:noFill/>
          <a:ln>
            <a:noFill/>
          </a:ln>
        </p:spPr>
        <p:txBody>
          <a:bodyPr spcFirstLastPara="1" wrap="square" lIns="91425" tIns="91425" rIns="91425" bIns="91425" anchor="t" anchorCtr="0">
            <a:normAutofit/>
          </a:bodyPr>
          <a:lstStyle/>
          <a:p>
            <a:pPr marL="0" marR="19050" lvl="0" indent="0" algn="l" rtl="0">
              <a:lnSpc>
                <a:spcPct val="115000"/>
              </a:lnSpc>
              <a:spcBef>
                <a:spcPts val="0"/>
              </a:spcBef>
              <a:spcAft>
                <a:spcPts val="0"/>
              </a:spcAft>
              <a:buNone/>
            </a:pPr>
            <a:r>
              <a:rPr lang="en-GB" sz="1100">
                <a:latin typeface="Roboto"/>
                <a:ea typeface="Roboto"/>
                <a:cs typeface="Roboto"/>
                <a:sym typeface="Roboto"/>
              </a:rPr>
              <a:t>&gt; Team Forming. Confirm you have the right mix of team members. Set your team’s expectations. </a:t>
            </a:r>
            <a:endParaRPr sz="1100">
              <a:latin typeface="Roboto"/>
              <a:ea typeface="Roboto"/>
              <a:cs typeface="Roboto"/>
              <a:sym typeface="Roboto"/>
            </a:endParaRPr>
          </a:p>
          <a:p>
            <a:pPr marL="0" marR="19050" lvl="0" indent="0" algn="l" rtl="0">
              <a:lnSpc>
                <a:spcPct val="115000"/>
              </a:lnSpc>
              <a:spcBef>
                <a:spcPts val="0"/>
              </a:spcBef>
              <a:spcAft>
                <a:spcPts val="0"/>
              </a:spcAft>
              <a:buNone/>
            </a:pPr>
            <a:r>
              <a:rPr lang="en-GB" sz="1100">
                <a:latin typeface="Roboto"/>
                <a:ea typeface="Roboto"/>
                <a:cs typeface="Roboto"/>
                <a:sym typeface="Roboto"/>
              </a:rPr>
              <a:t>&gt; Start conceptualising the idea</a:t>
            </a:r>
            <a:endParaRPr sz="1100">
              <a:latin typeface="Roboto"/>
              <a:ea typeface="Roboto"/>
              <a:cs typeface="Roboto"/>
              <a:sym typeface="Roboto"/>
            </a:endParaRPr>
          </a:p>
          <a:p>
            <a:pPr marL="0" marR="19050" lvl="0" indent="0" algn="l" rtl="0">
              <a:lnSpc>
                <a:spcPct val="115000"/>
              </a:lnSpc>
              <a:spcBef>
                <a:spcPts val="0"/>
              </a:spcBef>
              <a:spcAft>
                <a:spcPts val="0"/>
              </a:spcAft>
              <a:buNone/>
            </a:pPr>
            <a:r>
              <a:rPr lang="en-GB" sz="1100">
                <a:latin typeface="Roboto"/>
                <a:ea typeface="Roboto"/>
                <a:cs typeface="Roboto"/>
                <a:sym typeface="Roboto"/>
              </a:rPr>
              <a:t>&gt; Review a basic schedule - try to set up meetings with mentors and </a:t>
            </a:r>
            <a:r>
              <a:rPr lang="en-GB" sz="1100">
                <a:highlight>
                  <a:srgbClr val="FFFFFF"/>
                </a:highlight>
                <a:latin typeface="Roboto"/>
                <a:ea typeface="Roboto"/>
                <a:cs typeface="Roboto"/>
                <a:sym typeface="Roboto"/>
              </a:rPr>
              <a:t>SMEs (Subject Matter Experts) early. Also check to make sure you get the right mentor (e.g. Tech, design or business) for the right domain. </a:t>
            </a:r>
            <a:endParaRPr sz="1100">
              <a:highlight>
                <a:srgbClr val="FFFFFF"/>
              </a:highlight>
              <a:latin typeface="Roboto"/>
              <a:ea typeface="Roboto"/>
              <a:cs typeface="Roboto"/>
              <a:sym typeface="Roboto"/>
            </a:endParaRPr>
          </a:p>
        </p:txBody>
      </p:sp>
      <p:sp>
        <p:nvSpPr>
          <p:cNvPr id="158" name="Google Shape;158;p23"/>
          <p:cNvSpPr txBox="1"/>
          <p:nvPr/>
        </p:nvSpPr>
        <p:spPr>
          <a:xfrm>
            <a:off x="6096766" y="2396762"/>
            <a:ext cx="2801700" cy="2154000"/>
          </a:xfrm>
          <a:prstGeom prst="rect">
            <a:avLst/>
          </a:prstGeom>
          <a:noFill/>
          <a:ln>
            <a:noFill/>
          </a:ln>
        </p:spPr>
        <p:txBody>
          <a:bodyPr spcFirstLastPara="1" wrap="square" lIns="91425" tIns="91425" rIns="91425" bIns="91425" anchor="t" anchorCtr="0">
            <a:noAutofit/>
          </a:bodyPr>
          <a:lstStyle/>
          <a:p>
            <a:pPr marL="0" marR="19050" lvl="0" indent="0" algn="l" rtl="0">
              <a:lnSpc>
                <a:spcPct val="100000"/>
              </a:lnSpc>
              <a:spcBef>
                <a:spcPts val="0"/>
              </a:spcBef>
              <a:spcAft>
                <a:spcPts val="0"/>
              </a:spcAft>
              <a:buSzPts val="852"/>
              <a:buNone/>
            </a:pPr>
            <a:endParaRPr sz="1100">
              <a:latin typeface="Roboto"/>
              <a:ea typeface="Roboto"/>
              <a:cs typeface="Roboto"/>
              <a:sym typeface="Roboto"/>
            </a:endParaRPr>
          </a:p>
          <a:p>
            <a:pPr marL="0" marR="19050" lvl="0" indent="0" algn="l" rtl="0">
              <a:lnSpc>
                <a:spcPct val="100000"/>
              </a:lnSpc>
              <a:spcBef>
                <a:spcPts val="0"/>
              </a:spcBef>
              <a:spcAft>
                <a:spcPts val="0"/>
              </a:spcAft>
              <a:buSzPts val="852"/>
              <a:buNone/>
            </a:pPr>
            <a:r>
              <a:rPr lang="en-GB" sz="1300" b="1">
                <a:latin typeface="Roboto"/>
                <a:ea typeface="Roboto"/>
                <a:cs typeface="Roboto"/>
                <a:sym typeface="Roboto"/>
              </a:rPr>
              <a:t>Afternoon / Night</a:t>
            </a:r>
            <a:endParaRPr sz="1300" b="1">
              <a:latin typeface="Roboto"/>
              <a:ea typeface="Roboto"/>
              <a:cs typeface="Roboto"/>
              <a:sym typeface="Roboto"/>
            </a:endParaRPr>
          </a:p>
          <a:p>
            <a:pPr marL="0" marR="19050" lvl="0" indent="0" algn="l" rtl="0">
              <a:lnSpc>
                <a:spcPct val="100000"/>
              </a:lnSpc>
              <a:spcBef>
                <a:spcPts val="0"/>
              </a:spcBef>
              <a:spcAft>
                <a:spcPts val="0"/>
              </a:spcAft>
              <a:buSzPts val="852"/>
              <a:buNone/>
            </a:pPr>
            <a:r>
              <a:rPr lang="en-GB" sz="1100">
                <a:latin typeface="Roboto"/>
                <a:ea typeface="Roboto"/>
                <a:cs typeface="Roboto"/>
                <a:sym typeface="Roboto"/>
              </a:rPr>
              <a:t>&gt; Engineering / Design teams to build POCs/Prototypes etc. </a:t>
            </a:r>
            <a:endParaRPr sz="1100">
              <a:latin typeface="Roboto"/>
              <a:ea typeface="Roboto"/>
              <a:cs typeface="Roboto"/>
              <a:sym typeface="Roboto"/>
            </a:endParaRPr>
          </a:p>
          <a:p>
            <a:pPr marL="0" marR="19050" lvl="0" indent="0" algn="l" rtl="0">
              <a:lnSpc>
                <a:spcPct val="100000"/>
              </a:lnSpc>
              <a:spcBef>
                <a:spcPts val="0"/>
              </a:spcBef>
              <a:spcAft>
                <a:spcPts val="0"/>
              </a:spcAft>
              <a:buSzPts val="852"/>
              <a:buNone/>
            </a:pPr>
            <a:r>
              <a:rPr lang="en-GB" sz="1100">
                <a:latin typeface="Roboto"/>
                <a:ea typeface="Roboto"/>
                <a:cs typeface="Roboto"/>
                <a:sym typeface="Roboto"/>
              </a:rPr>
              <a:t>&gt; Presentation team should create a basic timeline / run sheet of the video </a:t>
            </a:r>
            <a:endParaRPr sz="1100">
              <a:latin typeface="Roboto"/>
              <a:ea typeface="Roboto"/>
              <a:cs typeface="Roboto"/>
              <a:sym typeface="Roboto"/>
            </a:endParaRPr>
          </a:p>
          <a:p>
            <a:pPr marL="0" marR="19050" lvl="0" indent="0" algn="l" rtl="0">
              <a:lnSpc>
                <a:spcPct val="100000"/>
              </a:lnSpc>
              <a:spcBef>
                <a:spcPts val="0"/>
              </a:spcBef>
              <a:spcAft>
                <a:spcPts val="0"/>
              </a:spcAft>
              <a:buSzPts val="852"/>
              <a:buNone/>
            </a:pPr>
            <a:r>
              <a:rPr lang="en-GB" sz="1100">
                <a:latin typeface="Roboto"/>
                <a:ea typeface="Roboto"/>
                <a:cs typeface="Roboto"/>
                <a:sym typeface="Roboto"/>
              </a:rPr>
              <a:t>&gt; Business members to work to describe / document Late afternoon / early evening is really your last chance to pivot if you really have to. Hopefully by this time, any adjustments will be minor. </a:t>
            </a:r>
            <a:endParaRPr sz="1100">
              <a:latin typeface="Roboto"/>
              <a:ea typeface="Roboto"/>
              <a:cs typeface="Roboto"/>
              <a:sym typeface="Roboto"/>
            </a:endParaRPr>
          </a:p>
        </p:txBody>
      </p:sp>
      <p:pic>
        <p:nvPicPr>
          <p:cNvPr id="159" name="Google Shape;159;p23"/>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p:nvPr/>
        </p:nvSpPr>
        <p:spPr>
          <a:xfrm>
            <a:off x="4598457" y="1348591"/>
            <a:ext cx="3044400" cy="3571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p:nvPr/>
        </p:nvSpPr>
        <p:spPr>
          <a:xfrm>
            <a:off x="1534928" y="1348591"/>
            <a:ext cx="3044400" cy="35712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txBox="1"/>
          <p:nvPr/>
        </p:nvSpPr>
        <p:spPr>
          <a:xfrm>
            <a:off x="4681255" y="1347229"/>
            <a:ext cx="2961600" cy="12342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4"/>
          <p:cNvSpPr txBox="1"/>
          <p:nvPr/>
        </p:nvSpPr>
        <p:spPr>
          <a:xfrm>
            <a:off x="1546989" y="1347225"/>
            <a:ext cx="3210600" cy="12342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txBox="1">
            <a:spLocks noGrp="1"/>
          </p:cNvSpPr>
          <p:nvPr>
            <p:ph type="body" idx="4294967295"/>
          </p:nvPr>
        </p:nvSpPr>
        <p:spPr>
          <a:xfrm>
            <a:off x="1489200" y="1348593"/>
            <a:ext cx="6165600" cy="1116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500">
                <a:solidFill>
                  <a:schemeClr val="lt1"/>
                </a:solidFill>
              </a:rPr>
              <a:t> Day 3: Final Day</a:t>
            </a:r>
            <a:endParaRPr sz="1500">
              <a:solidFill>
                <a:schemeClr val="lt1"/>
              </a:solidFill>
            </a:endParaRPr>
          </a:p>
        </p:txBody>
      </p:sp>
      <p:sp>
        <p:nvSpPr>
          <p:cNvPr id="169" name="Google Shape;169;p24"/>
          <p:cNvSpPr txBox="1">
            <a:spLocks noGrp="1"/>
          </p:cNvSpPr>
          <p:nvPr>
            <p:ph type="body" idx="4294967295"/>
          </p:nvPr>
        </p:nvSpPr>
        <p:spPr>
          <a:xfrm>
            <a:off x="1636161" y="1747267"/>
            <a:ext cx="5835600" cy="354000"/>
          </a:xfrm>
          <a:prstGeom prst="rect">
            <a:avLst/>
          </a:prstGeom>
        </p:spPr>
        <p:txBody>
          <a:bodyPr spcFirstLastPara="1" wrap="square" lIns="91425" tIns="91425" rIns="91425" bIns="91425" anchor="t" anchorCtr="0">
            <a:spAutoFit/>
          </a:bodyPr>
          <a:lstStyle/>
          <a:p>
            <a:pPr marL="0" marR="19050" lvl="0" indent="0" algn="ctr" rtl="0">
              <a:lnSpc>
                <a:spcPct val="100000"/>
              </a:lnSpc>
              <a:spcBef>
                <a:spcPts val="0"/>
              </a:spcBef>
              <a:spcAft>
                <a:spcPts val="0"/>
              </a:spcAft>
              <a:buNone/>
            </a:pPr>
            <a:r>
              <a:rPr lang="en-GB" sz="1100">
                <a:solidFill>
                  <a:srgbClr val="FFFFFF"/>
                </a:solidFill>
              </a:rPr>
              <a:t>This is typically the day of submission</a:t>
            </a:r>
            <a:endParaRPr sz="1100">
              <a:solidFill>
                <a:srgbClr val="FFFFFF"/>
              </a:solidFill>
            </a:endParaRPr>
          </a:p>
        </p:txBody>
      </p:sp>
      <p:sp>
        <p:nvSpPr>
          <p:cNvPr id="170" name="Google Shape;170;p24"/>
          <p:cNvSpPr txBox="1"/>
          <p:nvPr/>
        </p:nvSpPr>
        <p:spPr>
          <a:xfrm>
            <a:off x="4598448" y="2549164"/>
            <a:ext cx="3044400" cy="2154000"/>
          </a:xfrm>
          <a:prstGeom prst="rect">
            <a:avLst/>
          </a:prstGeom>
          <a:noFill/>
          <a:ln>
            <a:noFill/>
          </a:ln>
        </p:spPr>
        <p:txBody>
          <a:bodyPr spcFirstLastPara="1" wrap="square" lIns="91425" tIns="91425" rIns="91425" bIns="91425" anchor="t" anchorCtr="0">
            <a:noAutofit/>
          </a:bodyPr>
          <a:lstStyle/>
          <a:p>
            <a:pPr marL="0" marR="19050" lvl="0" indent="0" algn="l" rtl="0">
              <a:lnSpc>
                <a:spcPct val="115000"/>
              </a:lnSpc>
              <a:spcBef>
                <a:spcPts val="0"/>
              </a:spcBef>
              <a:spcAft>
                <a:spcPts val="0"/>
              </a:spcAft>
              <a:buSzPts val="852"/>
              <a:buNone/>
            </a:pPr>
            <a:endParaRPr sz="1100">
              <a:latin typeface="Roboto"/>
              <a:ea typeface="Roboto"/>
              <a:cs typeface="Roboto"/>
              <a:sym typeface="Roboto"/>
            </a:endParaRPr>
          </a:p>
        </p:txBody>
      </p:sp>
      <p:sp>
        <p:nvSpPr>
          <p:cNvPr id="171" name="Google Shape;171;p24"/>
          <p:cNvSpPr txBox="1"/>
          <p:nvPr/>
        </p:nvSpPr>
        <p:spPr>
          <a:xfrm>
            <a:off x="1534925" y="2549176"/>
            <a:ext cx="3044400" cy="2370600"/>
          </a:xfrm>
          <a:prstGeom prst="rect">
            <a:avLst/>
          </a:prstGeom>
          <a:noFill/>
          <a:ln>
            <a:noFill/>
          </a:ln>
        </p:spPr>
        <p:txBody>
          <a:bodyPr spcFirstLastPara="1" wrap="square" lIns="91425" tIns="91425" rIns="91425" bIns="91425" anchor="t" anchorCtr="0">
            <a:noAutofit/>
          </a:bodyPr>
          <a:lstStyle/>
          <a:p>
            <a:pPr marL="0" marR="19050" lvl="0" indent="0" algn="l" rtl="0">
              <a:lnSpc>
                <a:spcPct val="115000"/>
              </a:lnSpc>
              <a:spcBef>
                <a:spcPts val="0"/>
              </a:spcBef>
              <a:spcAft>
                <a:spcPts val="0"/>
              </a:spcAft>
              <a:buSzPts val="852"/>
              <a:buNone/>
            </a:pPr>
            <a:r>
              <a:rPr lang="en-GB" b="1">
                <a:latin typeface="Roboto"/>
                <a:ea typeface="Roboto"/>
                <a:cs typeface="Roboto"/>
                <a:sym typeface="Roboto"/>
              </a:rPr>
              <a:t>Morning</a:t>
            </a:r>
            <a:endParaRPr b="1">
              <a:latin typeface="Roboto"/>
              <a:ea typeface="Roboto"/>
              <a:cs typeface="Roboto"/>
              <a:sym typeface="Roboto"/>
            </a:endParaRPr>
          </a:p>
          <a:p>
            <a:pPr marL="0" marR="19050" lvl="0" indent="0" algn="l" rtl="0">
              <a:lnSpc>
                <a:spcPct val="115000"/>
              </a:lnSpc>
              <a:spcBef>
                <a:spcPts val="0"/>
              </a:spcBef>
              <a:spcAft>
                <a:spcPts val="0"/>
              </a:spcAft>
              <a:buNone/>
            </a:pPr>
            <a:r>
              <a:rPr lang="en-GB" sz="1100">
                <a:latin typeface="Roboto"/>
                <a:ea typeface="Roboto"/>
                <a:cs typeface="Roboto"/>
                <a:sym typeface="Roboto"/>
              </a:rPr>
              <a:t>&gt; FINALISE Engineering / Design teams to build POCs/Prototypes etc. Do not try and pivot on Day 3. This group in the team might want to sleep :-) </a:t>
            </a:r>
            <a:endParaRPr sz="1100">
              <a:latin typeface="Roboto"/>
              <a:ea typeface="Roboto"/>
              <a:cs typeface="Roboto"/>
              <a:sym typeface="Roboto"/>
            </a:endParaRPr>
          </a:p>
          <a:p>
            <a:pPr marL="0" marR="19050" lvl="0" indent="0" algn="l" rtl="0">
              <a:lnSpc>
                <a:spcPct val="115000"/>
              </a:lnSpc>
              <a:spcBef>
                <a:spcPts val="0"/>
              </a:spcBef>
              <a:spcAft>
                <a:spcPts val="0"/>
              </a:spcAft>
              <a:buNone/>
            </a:pPr>
            <a:r>
              <a:rPr lang="en-GB" sz="1100">
                <a:latin typeface="Roboto"/>
                <a:ea typeface="Roboto"/>
                <a:cs typeface="Roboto"/>
                <a:sym typeface="Roboto"/>
              </a:rPr>
              <a:t>&gt; Work ramps up and you commence run throughs of the presentation and related deliverables </a:t>
            </a:r>
            <a:endParaRPr sz="1100">
              <a:latin typeface="Roboto"/>
              <a:ea typeface="Roboto"/>
              <a:cs typeface="Roboto"/>
              <a:sym typeface="Roboto"/>
            </a:endParaRPr>
          </a:p>
          <a:p>
            <a:pPr marL="0" marR="19050" lvl="0" indent="0" algn="l" rtl="0">
              <a:lnSpc>
                <a:spcPct val="115000"/>
              </a:lnSpc>
              <a:spcBef>
                <a:spcPts val="0"/>
              </a:spcBef>
              <a:spcAft>
                <a:spcPts val="0"/>
              </a:spcAft>
              <a:buNone/>
            </a:pPr>
            <a:r>
              <a:rPr lang="en-GB" sz="1100">
                <a:latin typeface="Roboto"/>
                <a:ea typeface="Roboto"/>
                <a:cs typeface="Roboto"/>
                <a:sym typeface="Roboto"/>
              </a:rPr>
              <a:t>&gt; Video presentation and post-production (if required) </a:t>
            </a:r>
            <a:endParaRPr sz="1100">
              <a:latin typeface="Roboto"/>
              <a:ea typeface="Roboto"/>
              <a:cs typeface="Roboto"/>
              <a:sym typeface="Roboto"/>
            </a:endParaRPr>
          </a:p>
          <a:p>
            <a:pPr marL="0" marR="19050" lvl="0" indent="0" algn="l" rtl="0">
              <a:lnSpc>
                <a:spcPct val="115000"/>
              </a:lnSpc>
              <a:spcBef>
                <a:spcPts val="0"/>
              </a:spcBef>
              <a:spcAft>
                <a:spcPts val="0"/>
              </a:spcAft>
              <a:buSzPts val="852"/>
              <a:buNone/>
            </a:pPr>
            <a:endParaRPr sz="1100">
              <a:latin typeface="Roboto"/>
              <a:ea typeface="Roboto"/>
              <a:cs typeface="Roboto"/>
              <a:sym typeface="Roboto"/>
            </a:endParaRPr>
          </a:p>
        </p:txBody>
      </p:sp>
      <p:cxnSp>
        <p:nvCxnSpPr>
          <p:cNvPr id="172" name="Google Shape;172;p24"/>
          <p:cNvCxnSpPr/>
          <p:nvPr/>
        </p:nvCxnSpPr>
        <p:spPr>
          <a:xfrm>
            <a:off x="4135950" y="1021757"/>
            <a:ext cx="414900" cy="0"/>
          </a:xfrm>
          <a:prstGeom prst="straightConnector1">
            <a:avLst/>
          </a:prstGeom>
          <a:noFill/>
          <a:ln w="28575" cap="flat" cmpd="sng">
            <a:solidFill>
              <a:schemeClr val="lt2"/>
            </a:solidFill>
            <a:prstDash val="solid"/>
            <a:round/>
            <a:headEnd type="none" w="sm" len="sm"/>
            <a:tailEnd type="none" w="sm" len="sm"/>
          </a:ln>
        </p:spPr>
      </p:cxnSp>
      <p:sp>
        <p:nvSpPr>
          <p:cNvPr id="173" name="Google Shape;173;p24"/>
          <p:cNvSpPr txBox="1"/>
          <p:nvPr/>
        </p:nvSpPr>
        <p:spPr>
          <a:xfrm>
            <a:off x="0" y="588768"/>
            <a:ext cx="90873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rgbClr val="6FA8DC"/>
                </a:solidFill>
                <a:latin typeface="Roboto"/>
                <a:ea typeface="Roboto"/>
                <a:cs typeface="Roboto"/>
                <a:sym typeface="Roboto"/>
              </a:rPr>
              <a:t>Example Daily Schedule (Guide only)</a:t>
            </a:r>
            <a:endParaRPr sz="1800" b="1">
              <a:solidFill>
                <a:srgbClr val="6FA8DC"/>
              </a:solidFill>
              <a:latin typeface="Roboto"/>
              <a:ea typeface="Roboto"/>
              <a:cs typeface="Roboto"/>
              <a:sym typeface="Roboto"/>
            </a:endParaRPr>
          </a:p>
        </p:txBody>
      </p:sp>
      <p:sp>
        <p:nvSpPr>
          <p:cNvPr id="174" name="Google Shape;174;p24"/>
          <p:cNvSpPr txBox="1"/>
          <p:nvPr/>
        </p:nvSpPr>
        <p:spPr>
          <a:xfrm>
            <a:off x="4598450" y="2383400"/>
            <a:ext cx="3044400" cy="2471400"/>
          </a:xfrm>
          <a:prstGeom prst="rect">
            <a:avLst/>
          </a:prstGeom>
          <a:noFill/>
          <a:ln>
            <a:noFill/>
          </a:ln>
        </p:spPr>
        <p:txBody>
          <a:bodyPr spcFirstLastPara="1" wrap="square" lIns="91425" tIns="91425" rIns="91425" bIns="91425" anchor="t" anchorCtr="0">
            <a:noAutofit/>
          </a:bodyPr>
          <a:lstStyle/>
          <a:p>
            <a:pPr marL="0" marR="19050" lvl="0" indent="0" algn="l" rtl="0">
              <a:lnSpc>
                <a:spcPct val="100000"/>
              </a:lnSpc>
              <a:spcBef>
                <a:spcPts val="0"/>
              </a:spcBef>
              <a:spcAft>
                <a:spcPts val="0"/>
              </a:spcAft>
              <a:buNone/>
            </a:pPr>
            <a:endParaRPr sz="1100">
              <a:latin typeface="Roboto"/>
              <a:ea typeface="Roboto"/>
              <a:cs typeface="Roboto"/>
              <a:sym typeface="Roboto"/>
            </a:endParaRPr>
          </a:p>
          <a:p>
            <a:pPr marL="0" marR="19050" lvl="0" indent="0" algn="l" rtl="0">
              <a:lnSpc>
                <a:spcPct val="100000"/>
              </a:lnSpc>
              <a:spcBef>
                <a:spcPts val="0"/>
              </a:spcBef>
              <a:spcAft>
                <a:spcPts val="0"/>
              </a:spcAft>
              <a:buNone/>
            </a:pPr>
            <a:r>
              <a:rPr lang="en-GB" b="1">
                <a:latin typeface="Roboto"/>
                <a:ea typeface="Roboto"/>
                <a:cs typeface="Roboto"/>
                <a:sym typeface="Roboto"/>
              </a:rPr>
              <a:t>Afternoon / Night</a:t>
            </a:r>
            <a:endParaRPr b="1">
              <a:latin typeface="Roboto"/>
              <a:ea typeface="Roboto"/>
              <a:cs typeface="Roboto"/>
              <a:sym typeface="Roboto"/>
            </a:endParaRPr>
          </a:p>
          <a:p>
            <a:pPr marL="0" marR="19050" lvl="0" indent="0" algn="l" rtl="0">
              <a:lnSpc>
                <a:spcPct val="115000"/>
              </a:lnSpc>
              <a:spcBef>
                <a:spcPts val="0"/>
              </a:spcBef>
              <a:spcAft>
                <a:spcPts val="0"/>
              </a:spcAft>
              <a:buNone/>
            </a:pPr>
            <a:r>
              <a:rPr lang="en-GB" sz="1100">
                <a:latin typeface="Roboto"/>
                <a:ea typeface="Roboto"/>
                <a:cs typeface="Roboto"/>
                <a:sym typeface="Roboto"/>
              </a:rPr>
              <a:t>&gt; Final video presentation completed ready for upload Late Afternoon / Early evening. </a:t>
            </a:r>
            <a:endParaRPr sz="1100">
              <a:latin typeface="Roboto"/>
              <a:ea typeface="Roboto"/>
              <a:cs typeface="Roboto"/>
              <a:sym typeface="Roboto"/>
            </a:endParaRPr>
          </a:p>
          <a:p>
            <a:pPr marL="0" marR="19050" lvl="0" indent="0" algn="l" rtl="0">
              <a:lnSpc>
                <a:spcPct val="115000"/>
              </a:lnSpc>
              <a:spcBef>
                <a:spcPts val="0"/>
              </a:spcBef>
              <a:spcAft>
                <a:spcPts val="0"/>
              </a:spcAft>
              <a:buNone/>
            </a:pPr>
            <a:r>
              <a:rPr lang="en-GB" sz="1100">
                <a:latin typeface="Roboto"/>
                <a:ea typeface="Roboto"/>
                <a:cs typeface="Roboto"/>
                <a:sym typeface="Roboto"/>
              </a:rPr>
              <a:t>&gt; Leave yourself plenty of time to upload your final deliverables. </a:t>
            </a:r>
            <a:r>
              <a:rPr lang="en-GB" sz="1100" b="1" i="1">
                <a:latin typeface="Roboto"/>
                <a:ea typeface="Roboto"/>
                <a:cs typeface="Roboto"/>
                <a:sym typeface="Roboto"/>
              </a:rPr>
              <a:t>Ye hackathon gods are fickle. </a:t>
            </a:r>
            <a:endParaRPr sz="1100" b="1" i="1">
              <a:latin typeface="Roboto"/>
              <a:ea typeface="Roboto"/>
              <a:cs typeface="Roboto"/>
              <a:sym typeface="Roboto"/>
            </a:endParaRPr>
          </a:p>
          <a:p>
            <a:pPr marL="0" marR="19050" lvl="0" indent="0" algn="l" rtl="0">
              <a:lnSpc>
                <a:spcPct val="115000"/>
              </a:lnSpc>
              <a:spcBef>
                <a:spcPts val="0"/>
              </a:spcBef>
              <a:spcAft>
                <a:spcPts val="0"/>
              </a:spcAft>
              <a:buNone/>
            </a:pPr>
            <a:r>
              <a:rPr lang="en-GB" sz="1100">
                <a:latin typeface="Roboto"/>
                <a:ea typeface="Roboto"/>
                <a:cs typeface="Roboto"/>
                <a:sym typeface="Roboto"/>
              </a:rPr>
              <a:t>&gt; Always give yourself a buffer of a couple of hours - aim for finalisation by 5pm. </a:t>
            </a:r>
            <a:endParaRPr sz="1300" b="1">
              <a:latin typeface="Roboto"/>
              <a:ea typeface="Roboto"/>
              <a:cs typeface="Roboto"/>
              <a:sym typeface="Roboto"/>
            </a:endParaRPr>
          </a:p>
          <a:p>
            <a:pPr marL="0" marR="19050" lvl="0" indent="0" algn="l" rtl="0">
              <a:lnSpc>
                <a:spcPct val="100000"/>
              </a:lnSpc>
              <a:spcBef>
                <a:spcPts val="0"/>
              </a:spcBef>
              <a:spcAft>
                <a:spcPts val="0"/>
              </a:spcAft>
              <a:buNone/>
            </a:pPr>
            <a:endParaRPr sz="1100">
              <a:latin typeface="Roboto"/>
              <a:ea typeface="Roboto"/>
              <a:cs typeface="Roboto"/>
              <a:sym typeface="Roboto"/>
            </a:endParaRPr>
          </a:p>
        </p:txBody>
      </p:sp>
      <p:pic>
        <p:nvPicPr>
          <p:cNvPr id="175" name="Google Shape;175;p24"/>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p:nvPr/>
        </p:nvSpPr>
        <p:spPr>
          <a:xfrm>
            <a:off x="1671200" y="525500"/>
            <a:ext cx="59787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700" b="1">
                <a:solidFill>
                  <a:srgbClr val="6FA8DC"/>
                </a:solidFill>
                <a:latin typeface="Roboto"/>
                <a:ea typeface="Roboto"/>
                <a:cs typeface="Roboto"/>
                <a:sym typeface="Roboto"/>
              </a:rPr>
              <a:t>The Lead Mentors Channel</a:t>
            </a:r>
            <a:endParaRPr sz="2700" b="1">
              <a:solidFill>
                <a:srgbClr val="6FA8DC"/>
              </a:solidFill>
              <a:latin typeface="Roboto"/>
              <a:ea typeface="Roboto"/>
              <a:cs typeface="Roboto"/>
              <a:sym typeface="Roboto"/>
            </a:endParaRPr>
          </a:p>
        </p:txBody>
      </p:sp>
      <p:sp>
        <p:nvSpPr>
          <p:cNvPr id="181" name="Google Shape;181;p25"/>
          <p:cNvSpPr txBox="1"/>
          <p:nvPr/>
        </p:nvSpPr>
        <p:spPr>
          <a:xfrm>
            <a:off x="473000" y="1150475"/>
            <a:ext cx="8375100" cy="359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i="1">
                <a:solidFill>
                  <a:srgbClr val="6FA8DC"/>
                </a:solidFill>
                <a:latin typeface="Roboto"/>
                <a:ea typeface="Roboto"/>
                <a:cs typeface="Roboto"/>
                <a:sym typeface="Roboto"/>
              </a:rPr>
              <a:t>Lead mentors have access to the </a:t>
            </a:r>
            <a:r>
              <a:rPr lang="en-GB" sz="1500" i="1">
                <a:solidFill>
                  <a:srgbClr val="F06292"/>
                </a:solidFill>
                <a:latin typeface="Roboto"/>
                <a:ea typeface="Roboto"/>
                <a:cs typeface="Roboto"/>
                <a:sym typeface="Roboto"/>
              </a:rPr>
              <a:t>#lead_mentors_private</a:t>
            </a:r>
            <a:r>
              <a:rPr lang="en-GB" sz="1500" i="1">
                <a:solidFill>
                  <a:srgbClr val="6FA8DC"/>
                </a:solidFill>
                <a:latin typeface="Roboto"/>
                <a:ea typeface="Roboto"/>
                <a:cs typeface="Roboto"/>
                <a:sym typeface="Roboto"/>
              </a:rPr>
              <a:t> channel</a:t>
            </a:r>
            <a:endParaRPr sz="1500" i="1">
              <a:latin typeface="Roboto"/>
              <a:ea typeface="Roboto"/>
              <a:cs typeface="Roboto"/>
              <a:sym typeface="Roboto"/>
            </a:endParaRPr>
          </a:p>
          <a:p>
            <a:pPr marL="0" lvl="0" indent="0" algn="l" rtl="0">
              <a:lnSpc>
                <a:spcPct val="115000"/>
              </a:lnSpc>
              <a:spcBef>
                <a:spcPts val="0"/>
              </a:spcBef>
              <a:spcAft>
                <a:spcPts val="0"/>
              </a:spcAft>
              <a:buNone/>
            </a:pPr>
            <a:endParaRPr sz="1300">
              <a:latin typeface="Roboto"/>
              <a:ea typeface="Roboto"/>
              <a:cs typeface="Roboto"/>
              <a:sym typeface="Roboto"/>
            </a:endParaRPr>
          </a:p>
          <a:p>
            <a:pPr marL="457200" lvl="0"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Invitations to the channel will roll out prior to the hackathon starting</a:t>
            </a:r>
            <a:endParaRPr sz="1500">
              <a:latin typeface="Roboto"/>
              <a:ea typeface="Roboto"/>
              <a:cs typeface="Roboto"/>
              <a:sym typeface="Roboto"/>
            </a:endParaRPr>
          </a:p>
          <a:p>
            <a:pPr marL="457200" lvl="0"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A place to share support, updates and resources to assist mentors and teams</a:t>
            </a:r>
            <a:endParaRPr sz="1500">
              <a:latin typeface="Roboto"/>
              <a:ea typeface="Roboto"/>
              <a:cs typeface="Roboto"/>
              <a:sym typeface="Roboto"/>
            </a:endParaRPr>
          </a:p>
          <a:p>
            <a:pPr marL="457200" lvl="0"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A tracking sheet will be available to help lead mentors understand how participating teams are progressing: </a:t>
            </a:r>
            <a:endParaRPr sz="1500">
              <a:latin typeface="Roboto"/>
              <a:ea typeface="Roboto"/>
              <a:cs typeface="Roboto"/>
              <a:sym typeface="Roboto"/>
            </a:endParaRPr>
          </a:p>
          <a:p>
            <a:pPr marL="914400" lvl="1"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Are they at the expected stage (ideation, build, presentation prep)?</a:t>
            </a:r>
            <a:endParaRPr sz="1500">
              <a:latin typeface="Roboto"/>
              <a:ea typeface="Roboto"/>
              <a:cs typeface="Roboto"/>
              <a:sym typeface="Roboto"/>
            </a:endParaRPr>
          </a:p>
          <a:p>
            <a:pPr marL="914400" lvl="1"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Are there any blockers / help required?</a:t>
            </a:r>
            <a:endParaRPr sz="1500">
              <a:latin typeface="Roboto"/>
              <a:ea typeface="Roboto"/>
              <a:cs typeface="Roboto"/>
              <a:sym typeface="Roboto"/>
            </a:endParaRPr>
          </a:p>
          <a:p>
            <a:pPr marL="914400" lvl="1"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What kind of help is needed?</a:t>
            </a:r>
            <a:endParaRPr sz="1500">
              <a:latin typeface="Roboto"/>
              <a:ea typeface="Roboto"/>
              <a:cs typeface="Roboto"/>
              <a:sym typeface="Roboto"/>
            </a:endParaRPr>
          </a:p>
          <a:p>
            <a:pPr marL="457200" lvl="0" indent="0" algn="l" rtl="0">
              <a:lnSpc>
                <a:spcPct val="115000"/>
              </a:lnSpc>
              <a:spcBef>
                <a:spcPts val="0"/>
              </a:spcBef>
              <a:spcAft>
                <a:spcPts val="0"/>
              </a:spcAft>
              <a:buNone/>
            </a:pPr>
            <a:endParaRPr sz="1300">
              <a:latin typeface="Roboto"/>
              <a:ea typeface="Roboto"/>
              <a:cs typeface="Roboto"/>
              <a:sym typeface="Roboto"/>
            </a:endParaRPr>
          </a:p>
          <a:p>
            <a:pPr marL="0" lvl="0" indent="0" algn="l" rtl="0">
              <a:lnSpc>
                <a:spcPct val="115000"/>
              </a:lnSpc>
              <a:spcBef>
                <a:spcPts val="0"/>
              </a:spcBef>
              <a:spcAft>
                <a:spcPts val="0"/>
              </a:spcAft>
              <a:buNone/>
            </a:pPr>
            <a:r>
              <a:rPr lang="en-GB" sz="1300">
                <a:latin typeface="Roboto"/>
                <a:ea typeface="Roboto"/>
                <a:cs typeface="Roboto"/>
                <a:sym typeface="Roboto"/>
              </a:rPr>
              <a:t> </a:t>
            </a:r>
            <a:endParaRPr sz="1300">
              <a:latin typeface="Roboto"/>
              <a:ea typeface="Roboto"/>
              <a:cs typeface="Roboto"/>
              <a:sym typeface="Roboto"/>
            </a:endParaRPr>
          </a:p>
        </p:txBody>
      </p:sp>
      <p:pic>
        <p:nvPicPr>
          <p:cNvPr id="182" name="Google Shape;182;p25"/>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284850" y="504626"/>
            <a:ext cx="8520600" cy="473700"/>
          </a:xfrm>
          <a:prstGeom prst="rect">
            <a:avLst/>
          </a:prstGeom>
        </p:spPr>
        <p:txBody>
          <a:bodyPr spcFirstLastPara="1" wrap="square" lIns="91425" tIns="91425" rIns="91425" bIns="91425" anchor="t" anchorCtr="0">
            <a:noAutofit/>
          </a:bodyPr>
          <a:lstStyle/>
          <a:p>
            <a:pPr marL="457200" lvl="0" indent="-346075" algn="l" rtl="0">
              <a:spcBef>
                <a:spcPts val="0"/>
              </a:spcBef>
              <a:spcAft>
                <a:spcPts val="0"/>
              </a:spcAft>
              <a:buClr>
                <a:srgbClr val="6FA8DC"/>
              </a:buClr>
              <a:buSzPts val="1850"/>
              <a:buFont typeface="Roboto"/>
              <a:buChar char="➔"/>
            </a:pPr>
            <a:r>
              <a:rPr lang="en-GB" sz="1850" b="1">
                <a:solidFill>
                  <a:srgbClr val="6FA8DC"/>
                </a:solidFill>
                <a:latin typeface="Roboto"/>
                <a:ea typeface="Roboto"/>
                <a:cs typeface="Roboto"/>
                <a:sym typeface="Roboto"/>
              </a:rPr>
              <a:t>What is the </a:t>
            </a:r>
            <a:r>
              <a:rPr lang="en-GB" sz="1850" b="1">
                <a:solidFill>
                  <a:srgbClr val="6FA8DC"/>
                </a:solidFill>
              </a:rPr>
              <a:t>J</a:t>
            </a:r>
            <a:r>
              <a:rPr lang="en-GB" sz="1850" b="1">
                <a:solidFill>
                  <a:srgbClr val="6FA8DC"/>
                </a:solidFill>
                <a:latin typeface="Roboto"/>
                <a:ea typeface="Roboto"/>
                <a:cs typeface="Roboto"/>
                <a:sym typeface="Roboto"/>
              </a:rPr>
              <a:t>udging </a:t>
            </a:r>
            <a:r>
              <a:rPr lang="en-GB" sz="1850" b="1">
                <a:solidFill>
                  <a:srgbClr val="6FA8DC"/>
                </a:solidFill>
              </a:rPr>
              <a:t>C</a:t>
            </a:r>
            <a:r>
              <a:rPr lang="en-GB" sz="1850" b="1">
                <a:solidFill>
                  <a:srgbClr val="6FA8DC"/>
                </a:solidFill>
                <a:latin typeface="Roboto"/>
                <a:ea typeface="Roboto"/>
                <a:cs typeface="Roboto"/>
                <a:sym typeface="Roboto"/>
              </a:rPr>
              <a:t>riteria?</a:t>
            </a:r>
            <a:endParaRPr sz="1850" b="1">
              <a:solidFill>
                <a:srgbClr val="6FA8DC"/>
              </a:solidFill>
              <a:latin typeface="Roboto"/>
              <a:ea typeface="Roboto"/>
              <a:cs typeface="Roboto"/>
              <a:sym typeface="Roboto"/>
            </a:endParaRPr>
          </a:p>
        </p:txBody>
      </p:sp>
      <p:sp>
        <p:nvSpPr>
          <p:cNvPr id="188" name="Google Shape;188;p26"/>
          <p:cNvSpPr txBox="1">
            <a:spLocks noGrp="1"/>
          </p:cNvSpPr>
          <p:nvPr>
            <p:ph type="body" idx="4294967295"/>
          </p:nvPr>
        </p:nvSpPr>
        <p:spPr>
          <a:xfrm>
            <a:off x="243375" y="869675"/>
            <a:ext cx="8770200" cy="39741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GB" sz="1300">
                <a:solidFill>
                  <a:srgbClr val="000000"/>
                </a:solidFill>
                <a:latin typeface="Roboto"/>
                <a:ea typeface="Roboto"/>
                <a:cs typeface="Roboto"/>
                <a:sym typeface="Roboto"/>
              </a:rPr>
              <a:t>There are two types of solutions we will assess.</a:t>
            </a:r>
            <a:endParaRPr sz="1300">
              <a:solidFill>
                <a:srgbClr val="000000"/>
              </a:solidFill>
              <a:latin typeface="Roboto"/>
              <a:ea typeface="Roboto"/>
              <a:cs typeface="Roboto"/>
              <a:sym typeface="Roboto"/>
            </a:endParaRPr>
          </a:p>
          <a:p>
            <a:pPr marL="457200" lvl="0" indent="-311150" algn="just" rtl="0">
              <a:lnSpc>
                <a:spcPct val="115000"/>
              </a:lnSpc>
              <a:spcBef>
                <a:spcPts val="0"/>
              </a:spcBef>
              <a:spcAft>
                <a:spcPts val="0"/>
              </a:spcAft>
              <a:buClr>
                <a:srgbClr val="000000"/>
              </a:buClr>
              <a:buSzPts val="1300"/>
              <a:buFont typeface="Roboto"/>
              <a:buChar char="●"/>
            </a:pPr>
            <a:r>
              <a:rPr lang="en-GB" sz="1300" b="1">
                <a:solidFill>
                  <a:srgbClr val="000000"/>
                </a:solidFill>
              </a:rPr>
              <a:t>Option 1: </a:t>
            </a:r>
            <a:r>
              <a:rPr lang="en-GB" sz="1300">
                <a:solidFill>
                  <a:srgbClr val="000000"/>
                </a:solidFill>
                <a:latin typeface="Roboto"/>
                <a:ea typeface="Roboto"/>
                <a:cs typeface="Roboto"/>
                <a:sym typeface="Roboto"/>
              </a:rPr>
              <a:t>Build a production-ready solution for immediate impact (e.g. workable dashboard, NFC social isolation tool, IOT enhanced thermometer software)</a:t>
            </a:r>
            <a:endParaRPr sz="1300">
              <a:solidFill>
                <a:srgbClr val="000000"/>
              </a:solidFill>
              <a:latin typeface="Roboto"/>
              <a:ea typeface="Roboto"/>
              <a:cs typeface="Roboto"/>
              <a:sym typeface="Roboto"/>
            </a:endParaRPr>
          </a:p>
          <a:p>
            <a:pPr marL="457200" lvl="0" indent="-311150" algn="just" rtl="0">
              <a:lnSpc>
                <a:spcPct val="115000"/>
              </a:lnSpc>
              <a:spcBef>
                <a:spcPts val="0"/>
              </a:spcBef>
              <a:spcAft>
                <a:spcPts val="0"/>
              </a:spcAft>
              <a:buClr>
                <a:srgbClr val="000000"/>
              </a:buClr>
              <a:buSzPts val="1300"/>
              <a:buFont typeface="Roboto"/>
              <a:buChar char="●"/>
            </a:pPr>
            <a:r>
              <a:rPr lang="en-GB" sz="1300" b="1">
                <a:solidFill>
                  <a:srgbClr val="000000"/>
                </a:solidFill>
              </a:rPr>
              <a:t>Option 2: </a:t>
            </a:r>
            <a:r>
              <a:rPr lang="en-GB" sz="1300">
                <a:solidFill>
                  <a:srgbClr val="000000"/>
                </a:solidFill>
                <a:latin typeface="Roboto"/>
                <a:ea typeface="Roboto"/>
                <a:cs typeface="Roboto"/>
                <a:sym typeface="Roboto"/>
              </a:rPr>
              <a:t>Ship an awesome proof-of-concept with lots of potential (e.g. pitch deck with commercial viability and partnership support)</a:t>
            </a:r>
            <a:endParaRPr sz="1300">
              <a:solidFill>
                <a:srgbClr val="000000"/>
              </a:solidFill>
              <a:latin typeface="Roboto"/>
              <a:ea typeface="Roboto"/>
              <a:cs typeface="Roboto"/>
              <a:sym typeface="Roboto"/>
            </a:endParaRPr>
          </a:p>
          <a:p>
            <a:pPr marL="0" lvl="0" indent="0" algn="just" rtl="0">
              <a:lnSpc>
                <a:spcPct val="115000"/>
              </a:lnSpc>
              <a:spcBef>
                <a:spcPts val="1000"/>
              </a:spcBef>
              <a:spcAft>
                <a:spcPts val="0"/>
              </a:spcAft>
              <a:buNone/>
            </a:pPr>
            <a:r>
              <a:rPr lang="en-GB" sz="1300">
                <a:solidFill>
                  <a:srgbClr val="000000"/>
                </a:solidFill>
                <a:latin typeface="Roboto"/>
                <a:ea typeface="Roboto"/>
                <a:cs typeface="Roboto"/>
                <a:sym typeface="Roboto"/>
              </a:rPr>
              <a:t>All hackathon entries will be judged by the HackMakers Competition </a:t>
            </a:r>
            <a:r>
              <a:rPr lang="en-GB" sz="1300">
                <a:solidFill>
                  <a:srgbClr val="000000"/>
                </a:solidFill>
              </a:rPr>
              <a:t>with</a:t>
            </a:r>
            <a:r>
              <a:rPr lang="en-GB" sz="1300">
                <a:solidFill>
                  <a:srgbClr val="000000"/>
                </a:solidFill>
                <a:latin typeface="Roboto"/>
                <a:ea typeface="Roboto"/>
                <a:cs typeface="Roboto"/>
                <a:sym typeface="Roboto"/>
              </a:rPr>
              <a:t> the following criteria:</a:t>
            </a:r>
            <a:endParaRPr sz="1300">
              <a:solidFill>
                <a:srgbClr val="000000"/>
              </a:solidFill>
              <a:latin typeface="Roboto"/>
              <a:ea typeface="Roboto"/>
              <a:cs typeface="Roboto"/>
              <a:sym typeface="Roboto"/>
            </a:endParaRPr>
          </a:p>
          <a:p>
            <a:pPr marL="647700" lvl="0" indent="-311150" algn="l" rtl="0">
              <a:lnSpc>
                <a:spcPct val="115000"/>
              </a:lnSpc>
              <a:spcBef>
                <a:spcPts val="0"/>
              </a:spcBef>
              <a:spcAft>
                <a:spcPts val="0"/>
              </a:spcAft>
              <a:buClr>
                <a:srgbClr val="000000"/>
              </a:buClr>
              <a:buSzPts val="1300"/>
              <a:buFont typeface="Roboto"/>
              <a:buChar char="●"/>
            </a:pPr>
            <a:r>
              <a:rPr lang="en-GB" sz="1300">
                <a:solidFill>
                  <a:srgbClr val="000000"/>
                </a:solidFill>
                <a:latin typeface="Roboto"/>
                <a:ea typeface="Roboto"/>
                <a:cs typeface="Roboto"/>
                <a:sym typeface="Roboto"/>
              </a:rPr>
              <a:t>Originality</a:t>
            </a:r>
            <a:endParaRPr sz="1300">
              <a:solidFill>
                <a:srgbClr val="000000"/>
              </a:solidFill>
              <a:latin typeface="Roboto"/>
              <a:ea typeface="Roboto"/>
              <a:cs typeface="Roboto"/>
              <a:sym typeface="Roboto"/>
            </a:endParaRPr>
          </a:p>
          <a:p>
            <a:pPr marL="647700" lvl="0" indent="-311150" algn="l" rtl="0">
              <a:lnSpc>
                <a:spcPct val="115000"/>
              </a:lnSpc>
              <a:spcBef>
                <a:spcPts val="0"/>
              </a:spcBef>
              <a:spcAft>
                <a:spcPts val="0"/>
              </a:spcAft>
              <a:buClr>
                <a:srgbClr val="000000"/>
              </a:buClr>
              <a:buSzPts val="1300"/>
              <a:buFont typeface="Roboto"/>
              <a:buChar char="●"/>
            </a:pPr>
            <a:r>
              <a:rPr lang="en-GB" sz="1300">
                <a:solidFill>
                  <a:srgbClr val="000000"/>
                </a:solidFill>
                <a:latin typeface="Roboto"/>
                <a:ea typeface="Roboto"/>
                <a:cs typeface="Roboto"/>
                <a:sym typeface="Roboto"/>
              </a:rPr>
              <a:t>The relevance to the team nominated category definition</a:t>
            </a:r>
            <a:endParaRPr sz="1300">
              <a:solidFill>
                <a:srgbClr val="000000"/>
              </a:solidFill>
              <a:latin typeface="Roboto"/>
              <a:ea typeface="Roboto"/>
              <a:cs typeface="Roboto"/>
              <a:sym typeface="Roboto"/>
            </a:endParaRPr>
          </a:p>
          <a:p>
            <a:pPr marL="647700" lvl="0" indent="-311150" algn="l" rtl="0">
              <a:lnSpc>
                <a:spcPct val="115000"/>
              </a:lnSpc>
              <a:spcBef>
                <a:spcPts val="0"/>
              </a:spcBef>
              <a:spcAft>
                <a:spcPts val="0"/>
              </a:spcAft>
              <a:buClr>
                <a:srgbClr val="000000"/>
              </a:buClr>
              <a:buSzPts val="1300"/>
              <a:buFont typeface="Roboto"/>
              <a:buChar char="●"/>
            </a:pPr>
            <a:r>
              <a:rPr lang="en-GB" sz="1300">
                <a:solidFill>
                  <a:srgbClr val="000000"/>
                </a:solidFill>
                <a:latin typeface="Roboto"/>
                <a:ea typeface="Roboto"/>
                <a:cs typeface="Roboto"/>
                <a:sym typeface="Roboto"/>
              </a:rPr>
              <a:t>Consistency with competition purposes including social value</a:t>
            </a:r>
            <a:endParaRPr sz="1300">
              <a:solidFill>
                <a:srgbClr val="000000"/>
              </a:solidFill>
              <a:latin typeface="Roboto"/>
              <a:ea typeface="Roboto"/>
              <a:cs typeface="Roboto"/>
              <a:sym typeface="Roboto"/>
            </a:endParaRPr>
          </a:p>
          <a:p>
            <a:pPr marL="647700" lvl="0" indent="-311150" algn="l" rtl="0">
              <a:lnSpc>
                <a:spcPct val="115000"/>
              </a:lnSpc>
              <a:spcBef>
                <a:spcPts val="0"/>
              </a:spcBef>
              <a:spcAft>
                <a:spcPts val="0"/>
              </a:spcAft>
              <a:buClr>
                <a:srgbClr val="000000"/>
              </a:buClr>
              <a:buSzPts val="1300"/>
              <a:buFont typeface="Roboto"/>
              <a:buChar char="●"/>
            </a:pPr>
            <a:r>
              <a:rPr lang="en-GB" sz="1300">
                <a:solidFill>
                  <a:srgbClr val="000000"/>
                </a:solidFill>
                <a:latin typeface="Roboto"/>
                <a:ea typeface="Roboto"/>
                <a:cs typeface="Roboto"/>
                <a:sym typeface="Roboto"/>
              </a:rPr>
              <a:t>Quality and design (including standards compliance)</a:t>
            </a:r>
            <a:endParaRPr sz="1300">
              <a:solidFill>
                <a:srgbClr val="000000"/>
              </a:solidFill>
              <a:latin typeface="Roboto"/>
              <a:ea typeface="Roboto"/>
              <a:cs typeface="Roboto"/>
              <a:sym typeface="Roboto"/>
            </a:endParaRPr>
          </a:p>
          <a:p>
            <a:pPr marL="647700" lvl="0" indent="-311150" algn="l" rtl="0">
              <a:lnSpc>
                <a:spcPct val="115000"/>
              </a:lnSpc>
              <a:spcBef>
                <a:spcPts val="0"/>
              </a:spcBef>
              <a:spcAft>
                <a:spcPts val="0"/>
              </a:spcAft>
              <a:buClr>
                <a:srgbClr val="000000"/>
              </a:buClr>
              <a:buSzPts val="1300"/>
              <a:buFont typeface="Roboto"/>
              <a:buChar char="●"/>
            </a:pPr>
            <a:r>
              <a:rPr lang="en-GB" sz="1300">
                <a:solidFill>
                  <a:srgbClr val="000000"/>
                </a:solidFill>
                <a:latin typeface="Roboto"/>
                <a:ea typeface="Roboto"/>
                <a:cs typeface="Roboto"/>
                <a:sym typeface="Roboto"/>
              </a:rPr>
              <a:t>Usability (including documentation and ease of use)</a:t>
            </a:r>
            <a:endParaRPr sz="1300">
              <a:solidFill>
                <a:srgbClr val="000000"/>
              </a:solidFill>
              <a:latin typeface="Roboto"/>
              <a:ea typeface="Roboto"/>
              <a:cs typeface="Roboto"/>
              <a:sym typeface="Roboto"/>
            </a:endParaRPr>
          </a:p>
          <a:p>
            <a:pPr marL="457200" lvl="0" indent="0" algn="l" rtl="0">
              <a:lnSpc>
                <a:spcPct val="115000"/>
              </a:lnSpc>
              <a:spcBef>
                <a:spcPts val="0"/>
              </a:spcBef>
              <a:spcAft>
                <a:spcPts val="0"/>
              </a:spcAft>
              <a:buNone/>
            </a:pPr>
            <a:endParaRPr sz="1300">
              <a:solidFill>
                <a:srgbClr val="000000"/>
              </a:solidFill>
            </a:endParaRPr>
          </a:p>
          <a:p>
            <a:pPr marL="0" lvl="0" indent="0" algn="l" rtl="0">
              <a:lnSpc>
                <a:spcPct val="100000"/>
              </a:lnSpc>
              <a:spcBef>
                <a:spcPts val="0"/>
              </a:spcBef>
              <a:spcAft>
                <a:spcPts val="0"/>
              </a:spcAft>
              <a:buNone/>
            </a:pPr>
            <a:r>
              <a:rPr lang="en-GB" sz="1300">
                <a:solidFill>
                  <a:srgbClr val="000000"/>
                </a:solidFill>
                <a:highlight>
                  <a:srgbClr val="FFFFFF"/>
                </a:highlight>
              </a:rPr>
              <a:t>Pro Tip: Using </a:t>
            </a:r>
            <a:r>
              <a:rPr lang="en-GB" sz="1300">
                <a:solidFill>
                  <a:srgbClr val="7DD8FF"/>
                </a:solidFill>
                <a:highlight>
                  <a:srgbClr val="FFFFFF"/>
                </a:highlight>
                <a:uFill>
                  <a:noFill/>
                </a:uFill>
                <a:hlinkClick r:id="rId3">
                  <a:extLst>
                    <a:ext uri="{A12FA001-AC4F-418D-AE19-62706E023703}">
                      <ahyp:hlinkClr xmlns:ahyp="http://schemas.microsoft.com/office/drawing/2018/hyperlinkcolor" val="tx"/>
                    </a:ext>
                  </a:extLst>
                </a:hlinkClick>
              </a:rPr>
              <a:t>Oracle Cloud </a:t>
            </a:r>
            <a:r>
              <a:rPr lang="en-GB" sz="1300">
                <a:solidFill>
                  <a:srgbClr val="000000"/>
                </a:solidFill>
                <a:highlight>
                  <a:srgbClr val="FFFFFF"/>
                </a:highlight>
              </a:rPr>
              <a:t>and / or </a:t>
            </a:r>
            <a:r>
              <a:rPr lang="en-GB" sz="1300">
                <a:solidFill>
                  <a:srgbClr val="7DD8FF"/>
                </a:solidFill>
                <a:highlight>
                  <a:srgbClr val="FFFFFF"/>
                </a:highlight>
                <a:uFill>
                  <a:noFill/>
                </a:uFill>
                <a:hlinkClick r:id="rId4">
                  <a:extLst>
                    <a:ext uri="{A12FA001-AC4F-418D-AE19-62706E023703}">
                      <ahyp:hlinkClr xmlns:ahyp="http://schemas.microsoft.com/office/drawing/2018/hyperlinkcolor" val="tx"/>
                    </a:ext>
                  </a:extLst>
                </a:hlinkClick>
              </a:rPr>
              <a:t>Kandi </a:t>
            </a:r>
            <a:r>
              <a:rPr lang="en-GB" sz="1300">
                <a:solidFill>
                  <a:srgbClr val="000000"/>
                </a:solidFill>
                <a:highlight>
                  <a:srgbClr val="FFFFFF"/>
                </a:highlight>
              </a:rPr>
              <a:t>(OpenWeaver) to build your solution guarantees you 2 extra points (up to a maximum of 3 points per team) for the Hackathon!</a:t>
            </a:r>
            <a:endParaRPr sz="1300">
              <a:solidFill>
                <a:srgbClr val="000000"/>
              </a:solidFill>
              <a:highlight>
                <a:srgbClr val="FFFFFF"/>
              </a:highlight>
            </a:endParaRPr>
          </a:p>
          <a:p>
            <a:pPr marL="0" lvl="0" indent="0" algn="l" rtl="0">
              <a:lnSpc>
                <a:spcPct val="100000"/>
              </a:lnSpc>
              <a:spcBef>
                <a:spcPts val="0"/>
              </a:spcBef>
              <a:spcAft>
                <a:spcPts val="0"/>
              </a:spcAft>
              <a:buNone/>
            </a:pPr>
            <a:endParaRPr sz="1300">
              <a:solidFill>
                <a:srgbClr val="000000"/>
              </a:solidFill>
              <a:highlight>
                <a:srgbClr val="FFFFFF"/>
              </a:highlight>
            </a:endParaRPr>
          </a:p>
          <a:p>
            <a:pPr marL="0" lvl="0" indent="0" algn="l" rtl="0">
              <a:lnSpc>
                <a:spcPct val="115000"/>
              </a:lnSpc>
              <a:spcBef>
                <a:spcPts val="0"/>
              </a:spcBef>
              <a:spcAft>
                <a:spcPts val="0"/>
              </a:spcAft>
              <a:buNone/>
            </a:pPr>
            <a:r>
              <a:rPr lang="en-GB" sz="1200" i="1">
                <a:solidFill>
                  <a:srgbClr val="000000"/>
                </a:solidFill>
              </a:rPr>
              <a:t>For more detailed criteria, </a:t>
            </a:r>
            <a:r>
              <a:rPr lang="en-GB" sz="1200" i="1" u="sng">
                <a:solidFill>
                  <a:schemeClr val="hlink"/>
                </a:solidFill>
                <a:hlinkClick r:id="rId5"/>
              </a:rPr>
              <a:t>visit the judge’s guide</a:t>
            </a:r>
            <a:r>
              <a:rPr lang="en-GB" sz="1200" i="1">
                <a:solidFill>
                  <a:srgbClr val="000000"/>
                </a:solidFill>
              </a:rPr>
              <a:t>. This guide may be shared with your teams to better understand the metrics of selection.</a:t>
            </a:r>
            <a:endParaRPr sz="1200" i="1">
              <a:solidFill>
                <a:srgbClr val="000000"/>
              </a:solidFill>
            </a:endParaRPr>
          </a:p>
          <a:p>
            <a:pPr marL="0" lvl="0" indent="0" algn="l" rtl="0">
              <a:lnSpc>
                <a:spcPct val="115000"/>
              </a:lnSpc>
              <a:spcBef>
                <a:spcPts val="0"/>
              </a:spcBef>
              <a:spcAft>
                <a:spcPts val="1200"/>
              </a:spcAft>
              <a:buNone/>
            </a:pPr>
            <a:endParaRPr sz="1300">
              <a:solidFill>
                <a:srgbClr val="000000"/>
              </a:solidFill>
              <a:latin typeface="Roboto"/>
              <a:ea typeface="Roboto"/>
              <a:cs typeface="Roboto"/>
              <a:sym typeface="Roboto"/>
            </a:endParaRPr>
          </a:p>
        </p:txBody>
      </p:sp>
      <p:pic>
        <p:nvPicPr>
          <p:cNvPr id="189" name="Google Shape;189;p26"/>
          <p:cNvPicPr preferRelativeResize="0"/>
          <p:nvPr/>
        </p:nvPicPr>
        <p:blipFill>
          <a:blip r:embed="rId6">
            <a:alphaModFix/>
          </a:blip>
          <a:stretch>
            <a:fillRect/>
          </a:stretch>
        </p:blipFill>
        <p:spPr>
          <a:xfrm>
            <a:off x="6900" y="-3775"/>
            <a:ext cx="2192350" cy="50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7"/>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195" name="Google Shape;195;p27"/>
          <p:cNvSpPr txBox="1">
            <a:spLocks noGrp="1"/>
          </p:cNvSpPr>
          <p:nvPr>
            <p:ph type="title"/>
          </p:nvPr>
        </p:nvSpPr>
        <p:spPr>
          <a:xfrm>
            <a:off x="194900" y="3379300"/>
            <a:ext cx="7933500" cy="472500"/>
          </a:xfrm>
          <a:prstGeom prst="rect">
            <a:avLst/>
          </a:prstGeom>
        </p:spPr>
        <p:txBody>
          <a:bodyPr spcFirstLastPara="1" wrap="square" lIns="91425" tIns="91425" rIns="91425" bIns="91425" anchor="t" anchorCtr="0">
            <a:spAutoFit/>
          </a:bodyPr>
          <a:lstStyle/>
          <a:p>
            <a:pPr marL="457200" lvl="0" indent="-347345" algn="l" rtl="0">
              <a:spcBef>
                <a:spcPts val="0"/>
              </a:spcBef>
              <a:spcAft>
                <a:spcPts val="0"/>
              </a:spcAft>
              <a:buClr>
                <a:srgbClr val="6FA8DC"/>
              </a:buClr>
              <a:buSzPts val="1870"/>
              <a:buFont typeface="Roboto"/>
              <a:buChar char="➔"/>
            </a:pPr>
            <a:r>
              <a:rPr lang="en-GB" sz="1870" b="1">
                <a:solidFill>
                  <a:srgbClr val="6FA8DC"/>
                </a:solidFill>
              </a:rPr>
              <a:t>What if I can’t contact my mentors?</a:t>
            </a:r>
            <a:endParaRPr sz="1120"/>
          </a:p>
        </p:txBody>
      </p:sp>
      <p:sp>
        <p:nvSpPr>
          <p:cNvPr id="196" name="Google Shape;196;p27"/>
          <p:cNvSpPr txBox="1">
            <a:spLocks noGrp="1"/>
          </p:cNvSpPr>
          <p:nvPr>
            <p:ph type="body" idx="4294967295"/>
          </p:nvPr>
        </p:nvSpPr>
        <p:spPr>
          <a:xfrm>
            <a:off x="348400" y="3851800"/>
            <a:ext cx="8165700" cy="648000"/>
          </a:xfrm>
          <a:prstGeom prst="rect">
            <a:avLst/>
          </a:prstGeom>
        </p:spPr>
        <p:txBody>
          <a:bodyPr spcFirstLastPara="1" wrap="square" lIns="91425" tIns="91425" rIns="91425" bIns="91425" anchor="t" anchorCtr="0">
            <a:spAutoFit/>
          </a:bodyPr>
          <a:lstStyle/>
          <a:p>
            <a:pPr marL="457200" lvl="0" indent="-317500" algn="just" rtl="0">
              <a:spcBef>
                <a:spcPts val="0"/>
              </a:spcBef>
              <a:spcAft>
                <a:spcPts val="0"/>
              </a:spcAft>
              <a:buClr>
                <a:srgbClr val="000000"/>
              </a:buClr>
              <a:buSzPts val="1400"/>
              <a:buChar char="●"/>
            </a:pPr>
            <a:r>
              <a:rPr lang="en-GB" sz="1400">
                <a:solidFill>
                  <a:srgbClr val="000000"/>
                </a:solidFill>
              </a:rPr>
              <a:t>Collate the list of mentors you can get in contact with. Let us know, and we will work something out</a:t>
            </a:r>
            <a:endParaRPr sz="1400" b="1">
              <a:solidFill>
                <a:srgbClr val="000000"/>
              </a:solidFill>
              <a:highlight>
                <a:srgbClr val="FFFFFF"/>
              </a:highlight>
            </a:endParaRPr>
          </a:p>
        </p:txBody>
      </p:sp>
      <p:sp>
        <p:nvSpPr>
          <p:cNvPr id="197" name="Google Shape;197;p27"/>
          <p:cNvSpPr txBox="1">
            <a:spLocks noGrp="1"/>
          </p:cNvSpPr>
          <p:nvPr>
            <p:ph type="title"/>
          </p:nvPr>
        </p:nvSpPr>
        <p:spPr>
          <a:xfrm>
            <a:off x="159300" y="691725"/>
            <a:ext cx="8319200" cy="472500"/>
          </a:xfrm>
          <a:prstGeom prst="rect">
            <a:avLst/>
          </a:prstGeom>
        </p:spPr>
        <p:txBody>
          <a:bodyPr spcFirstLastPara="1" wrap="square" lIns="91425" tIns="91425" rIns="91425" bIns="91425" anchor="t" anchorCtr="0">
            <a:spAutoFit/>
          </a:bodyPr>
          <a:lstStyle/>
          <a:p>
            <a:pPr marL="457200" lvl="0" indent="-347345" algn="l" rtl="0">
              <a:spcBef>
                <a:spcPts val="0"/>
              </a:spcBef>
              <a:spcAft>
                <a:spcPts val="0"/>
              </a:spcAft>
              <a:buClr>
                <a:srgbClr val="6FA8DC"/>
              </a:buClr>
              <a:buSzPts val="1870"/>
              <a:buFont typeface="Roboto"/>
              <a:buChar char="➔"/>
            </a:pPr>
            <a:r>
              <a:rPr lang="en-GB" sz="1870" b="1" dirty="0">
                <a:solidFill>
                  <a:srgbClr val="6FA8DC"/>
                </a:solidFill>
              </a:rPr>
              <a:t>There’s times of the day during the hackathon when I’m not available</a:t>
            </a:r>
            <a:endParaRPr sz="1120" dirty="0"/>
          </a:p>
        </p:txBody>
      </p:sp>
      <p:sp>
        <p:nvSpPr>
          <p:cNvPr id="198" name="Google Shape;198;p27"/>
          <p:cNvSpPr txBox="1">
            <a:spLocks noGrp="1"/>
          </p:cNvSpPr>
          <p:nvPr>
            <p:ph type="body" idx="4294967295"/>
          </p:nvPr>
        </p:nvSpPr>
        <p:spPr>
          <a:xfrm>
            <a:off x="312800" y="1164225"/>
            <a:ext cx="8165700" cy="2134800"/>
          </a:xfrm>
          <a:prstGeom prst="rect">
            <a:avLst/>
          </a:prstGeom>
        </p:spPr>
        <p:txBody>
          <a:bodyPr spcFirstLastPara="1" wrap="square" lIns="91425" tIns="91425" rIns="91425" bIns="91425" anchor="t" anchorCtr="0">
            <a:spAutoFit/>
          </a:bodyPr>
          <a:lstStyle/>
          <a:p>
            <a:pPr marL="457200" lvl="0" indent="-317500" algn="just" rtl="0">
              <a:spcBef>
                <a:spcPts val="0"/>
              </a:spcBef>
              <a:spcAft>
                <a:spcPts val="0"/>
              </a:spcAft>
              <a:buClr>
                <a:srgbClr val="000000"/>
              </a:buClr>
              <a:buSzPts val="1400"/>
              <a:buChar char="●"/>
            </a:pPr>
            <a:r>
              <a:rPr lang="en-GB" sz="1400" dirty="0">
                <a:solidFill>
                  <a:srgbClr val="000000"/>
                </a:solidFill>
              </a:rPr>
              <a:t>During the hackathon, we recommend lead mentors to have 2-3 hr+ per day dedicated and if possible, be semi-available throughout the day. There will also be small pockets of time you do not want to be </a:t>
            </a:r>
            <a:r>
              <a:rPr lang="en-GB" sz="1400" dirty="0" err="1">
                <a:solidFill>
                  <a:srgbClr val="000000"/>
                </a:solidFill>
              </a:rPr>
              <a:t>distrubed</a:t>
            </a:r>
            <a:r>
              <a:rPr lang="en-GB" sz="1400" dirty="0">
                <a:solidFill>
                  <a:srgbClr val="000000"/>
                </a:solidFill>
              </a:rPr>
              <a:t>, such as during meal times, family or personal time and any time before 9am or after 5pm. </a:t>
            </a:r>
            <a:endParaRPr sz="1400" dirty="0">
              <a:solidFill>
                <a:srgbClr val="000000"/>
              </a:solidFill>
            </a:endParaRPr>
          </a:p>
          <a:p>
            <a:pPr marL="457200" lvl="0" indent="-317500" algn="just" rtl="0">
              <a:spcBef>
                <a:spcPts val="0"/>
              </a:spcBef>
              <a:spcAft>
                <a:spcPts val="0"/>
              </a:spcAft>
              <a:buClr>
                <a:srgbClr val="000000"/>
              </a:buClr>
              <a:buSzPts val="1400"/>
              <a:buChar char="●"/>
            </a:pPr>
            <a:r>
              <a:rPr lang="en-GB" sz="1400" dirty="0">
                <a:solidFill>
                  <a:srgbClr val="000000"/>
                </a:solidFill>
              </a:rPr>
              <a:t>Please communicate this with your team so they can plan around these times in case they need to contact you. </a:t>
            </a:r>
            <a:endParaRPr sz="1400" dirty="0">
              <a:solidFill>
                <a:srgbClr val="000000"/>
              </a:solidFill>
            </a:endParaRPr>
          </a:p>
          <a:p>
            <a:pPr marL="457200" lvl="0" indent="-317500" algn="just" rtl="0">
              <a:spcBef>
                <a:spcPts val="0"/>
              </a:spcBef>
              <a:spcAft>
                <a:spcPts val="0"/>
              </a:spcAft>
              <a:buClr>
                <a:srgbClr val="000000"/>
              </a:buClr>
              <a:buSzPts val="1400"/>
              <a:buChar char="●"/>
            </a:pPr>
            <a:r>
              <a:rPr lang="en-GB" sz="1400" dirty="0">
                <a:solidFill>
                  <a:srgbClr val="000000"/>
                </a:solidFill>
              </a:rPr>
              <a:t>If you think you’ll not be available for a big portion of the day during the hackathon, please let us know.</a:t>
            </a:r>
            <a:endParaRPr sz="14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311700" y="786026"/>
            <a:ext cx="8520600" cy="754200"/>
          </a:xfrm>
          <a:prstGeom prst="rect">
            <a:avLst/>
          </a:prstGeom>
        </p:spPr>
        <p:txBody>
          <a:bodyPr spcFirstLastPara="1" wrap="square" lIns="91425" tIns="91425" rIns="91425" bIns="91425" anchor="t" anchorCtr="0">
            <a:spAutoFit/>
          </a:bodyPr>
          <a:lstStyle/>
          <a:p>
            <a:pPr marL="457200" lvl="0" indent="-346075" algn="l" rtl="0">
              <a:spcBef>
                <a:spcPts val="0"/>
              </a:spcBef>
              <a:spcAft>
                <a:spcPts val="0"/>
              </a:spcAft>
              <a:buClr>
                <a:srgbClr val="6FA8DC"/>
              </a:buClr>
              <a:buSzPts val="1850"/>
              <a:buFont typeface="Roboto"/>
              <a:buChar char="➔"/>
            </a:pPr>
            <a:r>
              <a:rPr lang="en-GB" sz="1850" b="1">
                <a:solidFill>
                  <a:srgbClr val="6FA8DC"/>
                </a:solidFill>
              </a:rPr>
              <a:t>How do I contact the mentor organisers?</a:t>
            </a:r>
            <a:endParaRPr sz="1850" b="1" i="1">
              <a:solidFill>
                <a:srgbClr val="434343"/>
              </a:solidFill>
              <a:latin typeface="Roboto"/>
              <a:ea typeface="Roboto"/>
              <a:cs typeface="Roboto"/>
              <a:sym typeface="Roboto"/>
            </a:endParaRPr>
          </a:p>
          <a:p>
            <a:pPr marL="0" lvl="0" indent="0" algn="l" rtl="0">
              <a:spcBef>
                <a:spcPts val="0"/>
              </a:spcBef>
              <a:spcAft>
                <a:spcPts val="0"/>
              </a:spcAft>
              <a:buSzPts val="990"/>
              <a:buNone/>
            </a:pPr>
            <a:endParaRPr sz="1850" b="1">
              <a:solidFill>
                <a:srgbClr val="6FA8DC"/>
              </a:solidFill>
              <a:latin typeface="Roboto"/>
              <a:ea typeface="Roboto"/>
              <a:cs typeface="Roboto"/>
              <a:sym typeface="Roboto"/>
            </a:endParaRPr>
          </a:p>
        </p:txBody>
      </p:sp>
      <p:sp>
        <p:nvSpPr>
          <p:cNvPr id="204" name="Google Shape;204;p28"/>
          <p:cNvSpPr txBox="1">
            <a:spLocks noGrp="1"/>
          </p:cNvSpPr>
          <p:nvPr>
            <p:ph type="body" idx="4294967295"/>
          </p:nvPr>
        </p:nvSpPr>
        <p:spPr>
          <a:xfrm>
            <a:off x="482175" y="1192284"/>
            <a:ext cx="7736700" cy="1391400"/>
          </a:xfrm>
          <a:prstGeom prst="rect">
            <a:avLst/>
          </a:prstGeom>
        </p:spPr>
        <p:txBody>
          <a:bodyPr spcFirstLastPara="1" wrap="square" lIns="91425" tIns="91425" rIns="91425" bIns="91425" anchor="t" anchorCtr="0">
            <a:spAutoFit/>
          </a:bodyPr>
          <a:lstStyle/>
          <a:p>
            <a:pPr marL="457200" lvl="0" indent="-317500" algn="just" rtl="0">
              <a:spcBef>
                <a:spcPts val="0"/>
              </a:spcBef>
              <a:spcAft>
                <a:spcPts val="0"/>
              </a:spcAft>
              <a:buClr>
                <a:srgbClr val="000000"/>
              </a:buClr>
              <a:buSzPts val="1400"/>
              <a:buChar char="●"/>
            </a:pPr>
            <a:r>
              <a:rPr lang="en-GB" sz="1400">
                <a:solidFill>
                  <a:srgbClr val="000000"/>
                </a:solidFill>
              </a:rPr>
              <a:t>We will establish a Lead mentors private channel which will act as the command centre for the mentoring component of the hackathon. The information and directions we provide to lead mentors will be passed down to the mentors, which will eventually pass down to the teams. We will keep the lead mentor channel particularly well informed and attended to throughout the hackathon.</a:t>
            </a:r>
            <a:endParaRPr sz="1400" b="1">
              <a:solidFill>
                <a:srgbClr val="000000"/>
              </a:solidFill>
              <a:highlight>
                <a:srgbClr val="FFFFFF"/>
              </a:highlight>
            </a:endParaRPr>
          </a:p>
        </p:txBody>
      </p:sp>
      <p:pic>
        <p:nvPicPr>
          <p:cNvPr id="205" name="Google Shape;205;p28"/>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29"/>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211" name="Google Shape;211;p29"/>
          <p:cNvSpPr txBox="1"/>
          <p:nvPr/>
        </p:nvSpPr>
        <p:spPr>
          <a:xfrm>
            <a:off x="2150088" y="656475"/>
            <a:ext cx="49359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600" b="1">
                <a:solidFill>
                  <a:srgbClr val="6FA8DC"/>
                </a:solidFill>
                <a:latin typeface="Roboto"/>
                <a:ea typeface="Roboto"/>
                <a:cs typeface="Roboto"/>
                <a:sym typeface="Roboto"/>
              </a:rPr>
              <a:t>More questions?	</a:t>
            </a:r>
            <a:endParaRPr sz="3600" b="1">
              <a:solidFill>
                <a:srgbClr val="6FA8DC"/>
              </a:solidFill>
              <a:latin typeface="Roboto"/>
              <a:ea typeface="Roboto"/>
              <a:cs typeface="Roboto"/>
              <a:sym typeface="Roboto"/>
            </a:endParaRPr>
          </a:p>
        </p:txBody>
      </p:sp>
      <p:sp>
        <p:nvSpPr>
          <p:cNvPr id="212" name="Google Shape;212;p29"/>
          <p:cNvSpPr txBox="1"/>
          <p:nvPr/>
        </p:nvSpPr>
        <p:spPr>
          <a:xfrm>
            <a:off x="436650" y="1447175"/>
            <a:ext cx="8362800" cy="31263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000000"/>
              </a:buClr>
              <a:buSzPts val="1400"/>
              <a:buFont typeface="Roboto"/>
              <a:buChar char="●"/>
            </a:pPr>
            <a:r>
              <a:rPr lang="en-GB" b="1">
                <a:latin typeface="Roboto"/>
                <a:ea typeface="Roboto"/>
                <a:cs typeface="Roboto"/>
                <a:sym typeface="Roboto"/>
              </a:rPr>
              <a:t>I want to know more about this hackathon: </a:t>
            </a:r>
            <a:endParaRPr b="1">
              <a:latin typeface="Roboto"/>
              <a:ea typeface="Roboto"/>
              <a:cs typeface="Roboto"/>
              <a:sym typeface="Roboto"/>
            </a:endParaRPr>
          </a:p>
          <a:p>
            <a:pPr marL="914400" lvl="1" indent="-317500" algn="l" rtl="0">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Hackathon FAQ Quick Guide: </a:t>
            </a:r>
            <a:r>
              <a:rPr lang="en-GB" u="sng">
                <a:solidFill>
                  <a:srgbClr val="F06292"/>
                </a:solidFill>
                <a:latin typeface="Roboto"/>
                <a:ea typeface="Roboto"/>
                <a:cs typeface="Roboto"/>
                <a:sym typeface="Roboto"/>
                <a:hlinkClick r:id="rId4">
                  <a:extLst>
                    <a:ext uri="{A12FA001-AC4F-418D-AE19-62706E023703}">
                      <ahyp:hlinkClr xmlns:ahyp="http://schemas.microsoft.com/office/drawing/2018/hyperlinkcolor" val="tx"/>
                    </a:ext>
                  </a:extLst>
                </a:hlinkClick>
              </a:rPr>
              <a:t>https://docs.google.com/presentation/d/1by21Mh4YueRPyNdTgt17tqM5DXdD4LiICG4SGMJUcy4/edit?usp=sharing</a:t>
            </a:r>
            <a:endParaRPr>
              <a:latin typeface="Roboto"/>
              <a:ea typeface="Roboto"/>
              <a:cs typeface="Roboto"/>
              <a:sym typeface="Roboto"/>
            </a:endParaRPr>
          </a:p>
          <a:p>
            <a:pPr marL="457200" lvl="0" indent="-317500" algn="l" rtl="0">
              <a:lnSpc>
                <a:spcPct val="115000"/>
              </a:lnSpc>
              <a:spcBef>
                <a:spcPts val="0"/>
              </a:spcBef>
              <a:spcAft>
                <a:spcPts val="0"/>
              </a:spcAft>
              <a:buClr>
                <a:srgbClr val="000000"/>
              </a:buClr>
              <a:buSzPts val="1400"/>
              <a:buFont typeface="Roboto"/>
              <a:buChar char="●"/>
            </a:pPr>
            <a:r>
              <a:rPr lang="en-GB" b="1">
                <a:latin typeface="Roboto"/>
                <a:ea typeface="Roboto"/>
                <a:cs typeface="Roboto"/>
                <a:sym typeface="Roboto"/>
              </a:rPr>
              <a:t>I want to be a participant/ understand who participants are:</a:t>
            </a:r>
            <a:endParaRPr b="1">
              <a:latin typeface="Roboto"/>
              <a:ea typeface="Roboto"/>
              <a:cs typeface="Roboto"/>
              <a:sym typeface="Roboto"/>
            </a:endParaRPr>
          </a:p>
          <a:p>
            <a:pPr marL="914400" lvl="1" indent="-317500" algn="l" rtl="0">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Make a new registration as a participant at: </a:t>
            </a:r>
            <a:r>
              <a:rPr lang="en-GB" u="sng">
                <a:solidFill>
                  <a:srgbClr val="F06292"/>
                </a:solidFill>
                <a:latin typeface="Roboto"/>
                <a:ea typeface="Roboto"/>
                <a:cs typeface="Roboto"/>
                <a:sym typeface="Roboto"/>
                <a:hlinkClick r:id="rId5">
                  <a:extLst>
                    <a:ext uri="{A12FA001-AC4F-418D-AE19-62706E023703}">
                      <ahyp:hlinkClr xmlns:ahyp="http://schemas.microsoft.com/office/drawing/2018/hyperlinkcolor" val="tx"/>
                    </a:ext>
                  </a:extLst>
                </a:hlinkClick>
              </a:rPr>
              <a:t>www.hackmakers.com</a:t>
            </a:r>
            <a:endParaRPr>
              <a:latin typeface="Roboto"/>
              <a:ea typeface="Roboto"/>
              <a:cs typeface="Roboto"/>
              <a:sym typeface="Roboto"/>
            </a:endParaRPr>
          </a:p>
          <a:p>
            <a:pPr marL="914400" lvl="1" indent="-317500" algn="l" rtl="0">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Read through the Participant Guide: </a:t>
            </a:r>
            <a:r>
              <a:rPr lang="en-GB" u="sng">
                <a:solidFill>
                  <a:schemeClr val="hlink"/>
                </a:solidFill>
                <a:latin typeface="Roboto"/>
                <a:ea typeface="Roboto"/>
                <a:cs typeface="Roboto"/>
                <a:sym typeface="Roboto"/>
                <a:hlinkClick r:id="rId6"/>
              </a:rPr>
              <a:t>https://docs.google.com/presentation/d/1QUGkvYDqDm0nynxO-1TM3DGmsyzZLKnao-3ID_ARi4M/edit?usp=sharing</a:t>
            </a:r>
            <a:endParaRPr>
              <a:latin typeface="Roboto"/>
              <a:ea typeface="Roboto"/>
              <a:cs typeface="Roboto"/>
              <a:sym typeface="Roboto"/>
            </a:endParaRPr>
          </a:p>
          <a:p>
            <a:pPr marL="457200" lvl="0" indent="-317500" algn="l" rtl="0">
              <a:lnSpc>
                <a:spcPct val="115000"/>
              </a:lnSpc>
              <a:spcBef>
                <a:spcPts val="0"/>
              </a:spcBef>
              <a:spcAft>
                <a:spcPts val="0"/>
              </a:spcAft>
              <a:buClr>
                <a:srgbClr val="000000"/>
              </a:buClr>
              <a:buSzPts val="1400"/>
              <a:buFont typeface="Roboto"/>
              <a:buChar char="●"/>
            </a:pPr>
            <a:r>
              <a:rPr lang="en-GB" b="1">
                <a:latin typeface="Roboto"/>
                <a:ea typeface="Roboto"/>
                <a:cs typeface="Roboto"/>
                <a:sym typeface="Roboto"/>
              </a:rPr>
              <a:t>I want to know the general rules and regulations:</a:t>
            </a:r>
            <a:endParaRPr b="1">
              <a:latin typeface="Roboto"/>
              <a:ea typeface="Roboto"/>
              <a:cs typeface="Roboto"/>
              <a:sym typeface="Roboto"/>
            </a:endParaRPr>
          </a:p>
          <a:p>
            <a:pPr marL="914400" lvl="1" indent="-317500" algn="l" rtl="0">
              <a:lnSpc>
                <a:spcPct val="115000"/>
              </a:lnSpc>
              <a:spcBef>
                <a:spcPts val="0"/>
              </a:spcBef>
              <a:spcAft>
                <a:spcPts val="0"/>
              </a:spcAft>
              <a:buClr>
                <a:srgbClr val="000000"/>
              </a:buClr>
              <a:buSzPts val="1400"/>
              <a:buFont typeface="Roboto"/>
              <a:buChar char="○"/>
            </a:pPr>
            <a:r>
              <a:rPr lang="en-GB" u="sng">
                <a:solidFill>
                  <a:srgbClr val="F06292"/>
                </a:solidFill>
                <a:latin typeface="Roboto"/>
                <a:ea typeface="Roboto"/>
                <a:cs typeface="Roboto"/>
                <a:sym typeface="Roboto"/>
                <a:hlinkClick r:id="rId7">
                  <a:extLst>
                    <a:ext uri="{A12FA001-AC4F-418D-AE19-62706E023703}">
                      <ahyp:hlinkClr xmlns:ahyp="http://schemas.microsoft.com/office/drawing/2018/hyperlinkcolor" val="tx"/>
                    </a:ext>
                  </a:extLst>
                </a:hlinkClick>
              </a:rPr>
              <a:t>https://docs.google.com/presentation/d/1l0cdM_6tacrpiHgCyU6g039THDrSuuEB2fypcgnUShI/edit?usp=sharing</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393650" y="1328100"/>
            <a:ext cx="8490300" cy="221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a:solidFill>
                  <a:srgbClr val="6FA8DC"/>
                </a:solidFill>
              </a:rPr>
              <a:t>Welcome! Thank you for supporting us with your valuable time and expertise, in helping support groups of mentors, teams and projects for the Hackathon! In every hackathon, we expecting over </a:t>
            </a:r>
            <a:r>
              <a:rPr lang="en-GB" sz="2200" b="1">
                <a:solidFill>
                  <a:srgbClr val="6FA8DC"/>
                </a:solidFill>
              </a:rPr>
              <a:t>1000+</a:t>
            </a:r>
            <a:r>
              <a:rPr lang="en-GB" sz="2200">
                <a:solidFill>
                  <a:srgbClr val="6FA8DC"/>
                </a:solidFill>
              </a:rPr>
              <a:t> participants and mentors. As lead mentors, different components of the Hackathon is </a:t>
            </a:r>
            <a:r>
              <a:rPr lang="en-GB" sz="2200" b="1">
                <a:solidFill>
                  <a:srgbClr val="6FA8DC"/>
                </a:solidFill>
              </a:rPr>
              <a:t>optional to take part in depending on your availabilities.</a:t>
            </a:r>
            <a:endParaRPr sz="2200" b="1"/>
          </a:p>
        </p:txBody>
      </p:sp>
      <p:pic>
        <p:nvPicPr>
          <p:cNvPr id="80" name="Google Shape;80;p14"/>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p:nvPr/>
        </p:nvSpPr>
        <p:spPr>
          <a:xfrm>
            <a:off x="2226288" y="275475"/>
            <a:ext cx="49359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200" b="1">
                <a:solidFill>
                  <a:srgbClr val="6FA8DC"/>
                </a:solidFill>
                <a:latin typeface="Roboto"/>
                <a:ea typeface="Roboto"/>
                <a:cs typeface="Roboto"/>
                <a:sym typeface="Roboto"/>
              </a:rPr>
              <a:t>Table of Contents</a:t>
            </a:r>
            <a:endParaRPr sz="2200" b="1">
              <a:solidFill>
                <a:srgbClr val="6FA8DC"/>
              </a:solidFill>
              <a:latin typeface="Roboto"/>
              <a:ea typeface="Roboto"/>
              <a:cs typeface="Roboto"/>
              <a:sym typeface="Roboto"/>
            </a:endParaRPr>
          </a:p>
        </p:txBody>
      </p:sp>
      <p:pic>
        <p:nvPicPr>
          <p:cNvPr id="86" name="Google Shape;86;p15"/>
          <p:cNvPicPr preferRelativeResize="0"/>
          <p:nvPr/>
        </p:nvPicPr>
        <p:blipFill>
          <a:blip r:embed="rId3">
            <a:alphaModFix/>
          </a:blip>
          <a:stretch>
            <a:fillRect/>
          </a:stretch>
        </p:blipFill>
        <p:spPr>
          <a:xfrm>
            <a:off x="6900" y="-3775"/>
            <a:ext cx="2192350" cy="504600"/>
          </a:xfrm>
          <a:prstGeom prst="rect">
            <a:avLst/>
          </a:prstGeom>
          <a:noFill/>
          <a:ln>
            <a:noFill/>
          </a:ln>
        </p:spPr>
      </p:pic>
      <p:graphicFrame>
        <p:nvGraphicFramePr>
          <p:cNvPr id="87" name="Google Shape;87;p15"/>
          <p:cNvGraphicFramePr/>
          <p:nvPr/>
        </p:nvGraphicFramePr>
        <p:xfrm>
          <a:off x="511213" y="879332"/>
          <a:ext cx="8084450" cy="3841000"/>
        </p:xfrm>
        <a:graphic>
          <a:graphicData uri="http://schemas.openxmlformats.org/drawingml/2006/table">
            <a:tbl>
              <a:tblPr>
                <a:noFill/>
                <a:tableStyleId>{063CE376-60F5-4BC2-A55F-E14E45849C5F}</a:tableStyleId>
              </a:tblPr>
              <a:tblGrid>
                <a:gridCol w="982675">
                  <a:extLst>
                    <a:ext uri="{9D8B030D-6E8A-4147-A177-3AD203B41FA5}">
                      <a16:colId xmlns:a16="http://schemas.microsoft.com/office/drawing/2014/main" val="20000"/>
                    </a:ext>
                  </a:extLst>
                </a:gridCol>
                <a:gridCol w="7101775">
                  <a:extLst>
                    <a:ext uri="{9D8B030D-6E8A-4147-A177-3AD203B41FA5}">
                      <a16:colId xmlns:a16="http://schemas.microsoft.com/office/drawing/2014/main" val="20001"/>
                    </a:ext>
                  </a:extLst>
                </a:gridCol>
              </a:tblGrid>
              <a:tr h="336100">
                <a:tc>
                  <a:txBody>
                    <a:bodyPr/>
                    <a:lstStyle/>
                    <a:p>
                      <a:pPr marL="0" lvl="0" indent="0" algn="ctr" rtl="0">
                        <a:spcBef>
                          <a:spcPts val="0"/>
                        </a:spcBef>
                        <a:spcAft>
                          <a:spcPts val="0"/>
                        </a:spcAft>
                        <a:buNone/>
                      </a:pPr>
                      <a:r>
                        <a:rPr lang="en-GB" sz="1000" b="1"/>
                        <a:t>Slide No.</a:t>
                      </a:r>
                      <a:endParaRPr sz="1000" b="1"/>
                    </a:p>
                  </a:txBody>
                  <a:tcPr marL="91425" marR="91425" marT="91425" marB="91425"/>
                </a:tc>
                <a:tc>
                  <a:txBody>
                    <a:bodyPr/>
                    <a:lstStyle/>
                    <a:p>
                      <a:pPr marL="0" lvl="0" indent="0" algn="ctr" rtl="0">
                        <a:spcBef>
                          <a:spcPts val="0"/>
                        </a:spcBef>
                        <a:spcAft>
                          <a:spcPts val="0"/>
                        </a:spcAft>
                        <a:buNone/>
                      </a:pPr>
                      <a:r>
                        <a:rPr lang="en-GB" sz="1000" b="1"/>
                        <a:t>Slide Contents</a:t>
                      </a:r>
                      <a:endParaRPr sz="1000" b="1"/>
                    </a:p>
                  </a:txBody>
                  <a:tcPr marL="91425" marR="91425" marT="91425" marB="91425"/>
                </a:tc>
                <a:extLst>
                  <a:ext uri="{0D108BD9-81ED-4DB2-BD59-A6C34878D82A}">
                    <a16:rowId xmlns:a16="http://schemas.microsoft.com/office/drawing/2014/main" val="10000"/>
                  </a:ext>
                </a:extLst>
              </a:tr>
              <a:tr h="285250">
                <a:tc>
                  <a:txBody>
                    <a:bodyPr/>
                    <a:lstStyle/>
                    <a:p>
                      <a:pPr marL="0" lvl="0" indent="0" algn="ctr" rtl="0">
                        <a:spcBef>
                          <a:spcPts val="0"/>
                        </a:spcBef>
                        <a:spcAft>
                          <a:spcPts val="0"/>
                        </a:spcAft>
                        <a:buNone/>
                      </a:pPr>
                      <a:r>
                        <a:rPr lang="en-GB" sz="1100" b="1"/>
                        <a:t>4</a:t>
                      </a:r>
                      <a:endParaRPr sz="1100" b="1"/>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000" u="sng">
                          <a:solidFill>
                            <a:schemeClr val="hlink"/>
                          </a:solidFill>
                          <a:hlinkClick r:id="rId4" action="ppaction://hlinksldjump"/>
                        </a:rPr>
                        <a:t>Important: Read the mentor guide</a:t>
                      </a:r>
                      <a:r>
                        <a:rPr lang="en-GB" sz="1000"/>
                        <a:t> </a:t>
                      </a:r>
                      <a:r>
                        <a:rPr lang="en-GB" sz="1000" u="sng">
                          <a:solidFill>
                            <a:schemeClr val="accent6"/>
                          </a:solidFill>
                          <a:hlinkClick r:id="rId5">
                            <a:extLst>
                              <a:ext uri="{A12FA001-AC4F-418D-AE19-62706E023703}">
                                <ahyp:hlinkClr xmlns:ahyp="http://schemas.microsoft.com/office/drawing/2018/hyperlinkcolor" val="tx"/>
                              </a:ext>
                            </a:extLst>
                          </a:hlinkClick>
                        </a:rPr>
                        <a:t>here</a:t>
                      </a:r>
                      <a:endParaRPr sz="1000">
                        <a:solidFill>
                          <a:schemeClr val="accent6"/>
                        </a:solidFill>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85250">
                <a:tc>
                  <a:txBody>
                    <a:bodyPr/>
                    <a:lstStyle/>
                    <a:p>
                      <a:pPr marL="0" lvl="0" indent="0" algn="ctr" rtl="0">
                        <a:spcBef>
                          <a:spcPts val="0"/>
                        </a:spcBef>
                        <a:spcAft>
                          <a:spcPts val="0"/>
                        </a:spcAft>
                        <a:buNone/>
                      </a:pPr>
                      <a:r>
                        <a:rPr lang="en-GB" sz="1100" b="1"/>
                        <a:t>5</a:t>
                      </a:r>
                      <a:endParaRPr sz="11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000" u="sng">
                          <a:solidFill>
                            <a:schemeClr val="hlink"/>
                          </a:solidFill>
                          <a:hlinkClick r:id="rId6" action="ppaction://hlinksldjump"/>
                        </a:rPr>
                        <a:t>What does a lead mentor do?</a:t>
                      </a:r>
                      <a:r>
                        <a:rPr lang="en-GB" sz="1000" u="sng">
                          <a:solidFill>
                            <a:schemeClr val="hlink"/>
                          </a:solidFill>
                          <a:hlinkClick r:id="rId6" action="ppaction://hlinksldjump"/>
                        </a:rPr>
                        <a:t>	</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85250">
                <a:tc>
                  <a:txBody>
                    <a:bodyPr/>
                    <a:lstStyle/>
                    <a:p>
                      <a:pPr marL="0" lvl="0" indent="0" algn="ctr" rtl="0">
                        <a:spcBef>
                          <a:spcPts val="0"/>
                        </a:spcBef>
                        <a:spcAft>
                          <a:spcPts val="0"/>
                        </a:spcAft>
                        <a:buNone/>
                      </a:pPr>
                      <a:r>
                        <a:rPr lang="en-GB" sz="1100" b="1"/>
                        <a:t>6</a:t>
                      </a:r>
                      <a:endParaRPr sz="11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000" u="sng">
                          <a:solidFill>
                            <a:schemeClr val="hlink"/>
                          </a:solidFill>
                          <a:hlinkClick r:id="rId7" action="ppaction://hlinksldjump"/>
                        </a:rPr>
                        <a:t>What is the rough time commitment?</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85250">
                <a:tc>
                  <a:txBody>
                    <a:bodyPr/>
                    <a:lstStyle/>
                    <a:p>
                      <a:pPr marL="0" lvl="0" indent="0" algn="ctr" rtl="0">
                        <a:spcBef>
                          <a:spcPts val="0"/>
                        </a:spcBef>
                        <a:spcAft>
                          <a:spcPts val="0"/>
                        </a:spcAft>
                        <a:buNone/>
                      </a:pPr>
                      <a:r>
                        <a:rPr lang="en-GB" sz="1100" b="1"/>
                        <a:t>7</a:t>
                      </a:r>
                      <a:endParaRPr sz="11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000" u="sng">
                          <a:solidFill>
                            <a:schemeClr val="hlink"/>
                          </a:solidFill>
                          <a:hlinkClick r:id="rId8" action="ppaction://hlinksldjump"/>
                        </a:rPr>
                        <a:t>What is the workflow?</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285250">
                <a:tc>
                  <a:txBody>
                    <a:bodyPr/>
                    <a:lstStyle/>
                    <a:p>
                      <a:pPr marL="0" lvl="0" indent="0" algn="ctr" rtl="0">
                        <a:spcBef>
                          <a:spcPts val="0"/>
                        </a:spcBef>
                        <a:spcAft>
                          <a:spcPts val="0"/>
                        </a:spcAft>
                        <a:buNone/>
                      </a:pPr>
                      <a:r>
                        <a:rPr lang="en-GB" sz="1100" b="1"/>
                        <a:t>9</a:t>
                      </a:r>
                      <a:endParaRPr sz="11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000" u="sng">
                          <a:solidFill>
                            <a:schemeClr val="hlink"/>
                          </a:solidFill>
                          <a:hlinkClick r:id="rId9" action="ppaction://hlinksldjump"/>
                        </a:rPr>
                        <a:t>Daily activities</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285250">
                <a:tc>
                  <a:txBody>
                    <a:bodyPr/>
                    <a:lstStyle/>
                    <a:p>
                      <a:pPr marL="0" lvl="0" indent="0" algn="ctr" rtl="0">
                        <a:spcBef>
                          <a:spcPts val="0"/>
                        </a:spcBef>
                        <a:spcAft>
                          <a:spcPts val="0"/>
                        </a:spcAft>
                        <a:buNone/>
                      </a:pPr>
                      <a:r>
                        <a:rPr lang="en-GB" sz="1100" b="1"/>
                        <a:t>10</a:t>
                      </a:r>
                      <a:endParaRPr sz="11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000" u="sng">
                          <a:solidFill>
                            <a:schemeClr val="hlink"/>
                          </a:solidFill>
                          <a:hlinkClick r:id="rId10" action="ppaction://hlinksldjump"/>
                        </a:rPr>
                        <a:t>How do I best help teams?</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285250">
                <a:tc>
                  <a:txBody>
                    <a:bodyPr/>
                    <a:lstStyle/>
                    <a:p>
                      <a:pPr marL="0" lvl="0" indent="0" algn="ctr" rtl="0">
                        <a:spcBef>
                          <a:spcPts val="0"/>
                        </a:spcBef>
                        <a:spcAft>
                          <a:spcPts val="0"/>
                        </a:spcAft>
                        <a:buNone/>
                      </a:pPr>
                      <a:r>
                        <a:rPr lang="en-GB" sz="1100" b="1"/>
                        <a:t>11</a:t>
                      </a:r>
                      <a:endParaRPr sz="11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000" u="sng">
                          <a:solidFill>
                            <a:schemeClr val="accent5"/>
                          </a:solidFill>
                          <a:hlinkClick r:id="rId11" action="ppaction://hlinksldjump">
                            <a:extLst>
                              <a:ext uri="{A12FA001-AC4F-418D-AE19-62706E023703}">
                                <ahyp:hlinkClr xmlns:ahyp="http://schemas.microsoft.com/office/drawing/2018/hyperlinkcolor" val="tx"/>
                              </a:ext>
                            </a:extLst>
                          </a:hlinkClick>
                        </a:rPr>
                        <a:t>Daily Schedule for Participants (Example)</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285250">
                <a:tc>
                  <a:txBody>
                    <a:bodyPr/>
                    <a:lstStyle/>
                    <a:p>
                      <a:pPr marL="0" lvl="0" indent="0" algn="ctr" rtl="0">
                        <a:spcBef>
                          <a:spcPts val="0"/>
                        </a:spcBef>
                        <a:spcAft>
                          <a:spcPts val="0"/>
                        </a:spcAft>
                        <a:buNone/>
                      </a:pPr>
                      <a:r>
                        <a:rPr lang="en-GB" sz="1100" b="1"/>
                        <a:t>13</a:t>
                      </a:r>
                      <a:endParaRPr sz="11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000" u="sng">
                          <a:solidFill>
                            <a:schemeClr val="hlink"/>
                          </a:solidFill>
                          <a:hlinkClick r:id="rId12" action="ppaction://hlinksldjump"/>
                        </a:rPr>
                        <a:t>The Lead Mentor’s Slack Channel</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285250">
                <a:tc>
                  <a:txBody>
                    <a:bodyPr/>
                    <a:lstStyle/>
                    <a:p>
                      <a:pPr marL="0" lvl="0" indent="0" algn="ctr" rtl="0">
                        <a:spcBef>
                          <a:spcPts val="0"/>
                        </a:spcBef>
                        <a:spcAft>
                          <a:spcPts val="0"/>
                        </a:spcAft>
                        <a:buNone/>
                      </a:pPr>
                      <a:r>
                        <a:rPr lang="en-GB" sz="1100" b="1"/>
                        <a:t>14</a:t>
                      </a:r>
                      <a:endParaRPr sz="11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000" u="sng">
                          <a:solidFill>
                            <a:schemeClr val="hlink"/>
                          </a:solidFill>
                          <a:hlinkClick r:id="rId13" action="ppaction://hlinksldjump"/>
                        </a:rPr>
                        <a:t>Judging</a:t>
                      </a:r>
                      <a:r>
                        <a:rPr lang="en-GB" sz="1000" u="sng">
                          <a:solidFill>
                            <a:schemeClr val="hlink"/>
                          </a:solidFill>
                          <a:hlinkClick r:id="rId13" action="ppaction://hlinksldjump"/>
                        </a:rPr>
                        <a:t> criteria</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285250">
                <a:tc>
                  <a:txBody>
                    <a:bodyPr/>
                    <a:lstStyle/>
                    <a:p>
                      <a:pPr marL="0" lvl="0" indent="0" algn="ctr" rtl="0">
                        <a:spcBef>
                          <a:spcPts val="0"/>
                        </a:spcBef>
                        <a:spcAft>
                          <a:spcPts val="0"/>
                        </a:spcAft>
                        <a:buNone/>
                      </a:pPr>
                      <a:r>
                        <a:rPr lang="en-GB" sz="1100" b="1"/>
                        <a:t>15</a:t>
                      </a:r>
                      <a:endParaRPr sz="11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000" u="sng">
                          <a:solidFill>
                            <a:schemeClr val="hlink"/>
                          </a:solidFill>
                          <a:hlinkClick r:id="rId14" action="ppaction://hlinksldjump"/>
                        </a:rPr>
                        <a:t>More questions?</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p:nvPr/>
        </p:nvSpPr>
        <p:spPr>
          <a:xfrm>
            <a:off x="1671200" y="525500"/>
            <a:ext cx="59787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700" b="1">
                <a:solidFill>
                  <a:srgbClr val="6FA8DC"/>
                </a:solidFill>
                <a:latin typeface="Roboto"/>
                <a:ea typeface="Roboto"/>
                <a:cs typeface="Roboto"/>
                <a:sym typeface="Roboto"/>
              </a:rPr>
              <a:t>Important: Review the Mentor Guide</a:t>
            </a:r>
            <a:endParaRPr sz="2700" b="1">
              <a:solidFill>
                <a:srgbClr val="6FA8DC"/>
              </a:solidFill>
              <a:latin typeface="Roboto"/>
              <a:ea typeface="Roboto"/>
              <a:cs typeface="Roboto"/>
              <a:sym typeface="Roboto"/>
            </a:endParaRPr>
          </a:p>
        </p:txBody>
      </p:sp>
      <p:sp>
        <p:nvSpPr>
          <p:cNvPr id="93" name="Google Shape;93;p16"/>
          <p:cNvSpPr txBox="1"/>
          <p:nvPr/>
        </p:nvSpPr>
        <p:spPr>
          <a:xfrm>
            <a:off x="473000" y="1150475"/>
            <a:ext cx="8375100" cy="3592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Font typeface="Roboto"/>
              <a:buChar char="●"/>
            </a:pPr>
            <a:r>
              <a:rPr lang="en-GB" sz="1300">
                <a:latin typeface="Roboto"/>
                <a:ea typeface="Roboto"/>
                <a:cs typeface="Roboto"/>
                <a:sym typeface="Roboto"/>
              </a:rPr>
              <a:t>The Lead Mentor guide is a </a:t>
            </a:r>
            <a:r>
              <a:rPr lang="en-GB" sz="1300" b="1" i="1">
                <a:latin typeface="Roboto"/>
                <a:ea typeface="Roboto"/>
                <a:cs typeface="Roboto"/>
                <a:sym typeface="Roboto"/>
              </a:rPr>
              <a:t>supplementary</a:t>
            </a:r>
            <a:r>
              <a:rPr lang="en-GB" sz="1300">
                <a:latin typeface="Roboto"/>
                <a:ea typeface="Roboto"/>
                <a:cs typeface="Roboto"/>
                <a:sym typeface="Roboto"/>
              </a:rPr>
              <a:t> resource, to be read in conjunction with the </a:t>
            </a:r>
            <a:r>
              <a:rPr lang="en-GB" sz="1300" u="sng">
                <a:latin typeface="Roboto"/>
                <a:ea typeface="Roboto"/>
                <a:cs typeface="Roboto"/>
                <a:sym typeface="Roboto"/>
                <a:hlinkClick r:id="rId3"/>
              </a:rPr>
              <a:t>Hackmakers Mentor Guide</a:t>
            </a:r>
            <a:endParaRPr sz="1300">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en-GB" sz="1300">
                <a:latin typeface="Roboto"/>
                <a:ea typeface="Roboto"/>
                <a:cs typeface="Roboto"/>
                <a:sym typeface="Roboto"/>
              </a:rPr>
              <a:t>The mentor guide provides important information about hackathon logistics which are not covered here</a:t>
            </a:r>
            <a:endParaRPr sz="1300">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en-GB" sz="1300">
                <a:latin typeface="Roboto"/>
                <a:ea typeface="Roboto"/>
                <a:cs typeface="Roboto"/>
                <a:sym typeface="Roboto"/>
              </a:rPr>
              <a:t>In addition to the guide, the following </a:t>
            </a:r>
            <a:r>
              <a:rPr lang="en-GB" sz="1300" u="sng">
                <a:solidFill>
                  <a:schemeClr val="hlink"/>
                </a:solidFill>
                <a:latin typeface="Roboto"/>
                <a:ea typeface="Roboto"/>
                <a:cs typeface="Roboto"/>
                <a:sym typeface="Roboto"/>
                <a:hlinkClick r:id="rId4"/>
              </a:rPr>
              <a:t>mentor induction video</a:t>
            </a:r>
            <a:r>
              <a:rPr lang="en-GB" sz="1300">
                <a:latin typeface="Roboto"/>
                <a:ea typeface="Roboto"/>
                <a:cs typeface="Roboto"/>
                <a:sym typeface="Roboto"/>
              </a:rPr>
              <a:t> outlines the role of mentors in a hackathon</a:t>
            </a:r>
            <a:endParaRPr sz="1300">
              <a:latin typeface="Roboto"/>
              <a:ea typeface="Roboto"/>
              <a:cs typeface="Roboto"/>
              <a:sym typeface="Roboto"/>
            </a:endParaRPr>
          </a:p>
          <a:p>
            <a:pPr marL="457200" lvl="0" indent="0" algn="l" rtl="0">
              <a:lnSpc>
                <a:spcPct val="115000"/>
              </a:lnSpc>
              <a:spcBef>
                <a:spcPts val="0"/>
              </a:spcBef>
              <a:spcAft>
                <a:spcPts val="0"/>
              </a:spcAft>
              <a:buNone/>
            </a:pPr>
            <a:r>
              <a:rPr lang="en-GB" sz="1300">
                <a:latin typeface="Roboto"/>
                <a:ea typeface="Roboto"/>
                <a:cs typeface="Roboto"/>
                <a:sym typeface="Roboto"/>
              </a:rPr>
              <a:t> </a:t>
            </a:r>
            <a:endParaRPr sz="1300">
              <a:latin typeface="Roboto"/>
              <a:ea typeface="Roboto"/>
              <a:cs typeface="Roboto"/>
              <a:sym typeface="Roboto"/>
            </a:endParaRPr>
          </a:p>
        </p:txBody>
      </p:sp>
      <p:pic>
        <p:nvPicPr>
          <p:cNvPr id="94" name="Google Shape;94;p16"/>
          <p:cNvPicPr preferRelativeResize="0"/>
          <p:nvPr/>
        </p:nvPicPr>
        <p:blipFill>
          <a:blip r:embed="rId5">
            <a:alphaModFix/>
          </a:blip>
          <a:stretch>
            <a:fillRect/>
          </a:stretch>
        </p:blipFill>
        <p:spPr>
          <a:xfrm>
            <a:off x="6900" y="-3775"/>
            <a:ext cx="2192350" cy="50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p:nvPr/>
        </p:nvSpPr>
        <p:spPr>
          <a:xfrm>
            <a:off x="1671200" y="525500"/>
            <a:ext cx="59787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700" b="1">
                <a:solidFill>
                  <a:srgbClr val="6FA8DC"/>
                </a:solidFill>
                <a:latin typeface="Roboto"/>
                <a:ea typeface="Roboto"/>
                <a:cs typeface="Roboto"/>
                <a:sym typeface="Roboto"/>
              </a:rPr>
              <a:t>What does a lead mentor do?</a:t>
            </a:r>
            <a:endParaRPr sz="2700" b="1">
              <a:solidFill>
                <a:srgbClr val="6FA8DC"/>
              </a:solidFill>
              <a:latin typeface="Roboto"/>
              <a:ea typeface="Roboto"/>
              <a:cs typeface="Roboto"/>
              <a:sym typeface="Roboto"/>
            </a:endParaRPr>
          </a:p>
        </p:txBody>
      </p:sp>
      <p:sp>
        <p:nvSpPr>
          <p:cNvPr id="100" name="Google Shape;100;p17"/>
          <p:cNvSpPr txBox="1"/>
          <p:nvPr/>
        </p:nvSpPr>
        <p:spPr>
          <a:xfrm>
            <a:off x="473000" y="1150475"/>
            <a:ext cx="8375100" cy="359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i="1">
                <a:solidFill>
                  <a:srgbClr val="6FA8DC"/>
                </a:solidFill>
                <a:latin typeface="Roboto"/>
                <a:ea typeface="Roboto"/>
                <a:cs typeface="Roboto"/>
                <a:sym typeface="Roboto"/>
              </a:rPr>
              <a:t>In large hackathons, it can be difficult to coordinate help for teams in an effective and timely manner. Lead mentors provide responsive help for participating teams by managing the skills of small mentor groups.</a:t>
            </a:r>
            <a:r>
              <a:rPr lang="en-GB" sz="1500" i="1">
                <a:latin typeface="Roboto"/>
                <a:ea typeface="Roboto"/>
                <a:cs typeface="Roboto"/>
                <a:sym typeface="Roboto"/>
              </a:rPr>
              <a:t> </a:t>
            </a:r>
            <a:endParaRPr sz="1500" i="1">
              <a:latin typeface="Roboto"/>
              <a:ea typeface="Roboto"/>
              <a:cs typeface="Roboto"/>
              <a:sym typeface="Roboto"/>
            </a:endParaRPr>
          </a:p>
          <a:p>
            <a:pPr marL="0" lvl="0" indent="0" algn="l" rtl="0">
              <a:lnSpc>
                <a:spcPct val="115000"/>
              </a:lnSpc>
              <a:spcBef>
                <a:spcPts val="0"/>
              </a:spcBef>
              <a:spcAft>
                <a:spcPts val="0"/>
              </a:spcAft>
              <a:buNone/>
            </a:pPr>
            <a:endParaRPr sz="1300">
              <a:latin typeface="Roboto"/>
              <a:ea typeface="Roboto"/>
              <a:cs typeface="Roboto"/>
              <a:sym typeface="Roboto"/>
            </a:endParaRPr>
          </a:p>
          <a:p>
            <a:pPr marL="457200" lvl="0"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A lead mentor looks after a team of mentors</a:t>
            </a:r>
            <a:endParaRPr sz="1500">
              <a:latin typeface="Roboto"/>
              <a:ea typeface="Roboto"/>
              <a:cs typeface="Roboto"/>
              <a:sym typeface="Roboto"/>
            </a:endParaRPr>
          </a:p>
          <a:p>
            <a:pPr marL="457200" lvl="0"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Coordination of mentors, allowing quicker assistance for teams</a:t>
            </a:r>
            <a:endParaRPr sz="1500">
              <a:latin typeface="Roboto"/>
              <a:ea typeface="Roboto"/>
              <a:cs typeface="Roboto"/>
              <a:sym typeface="Roboto"/>
            </a:endParaRPr>
          </a:p>
          <a:p>
            <a:pPr marL="457200" lvl="0"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Problem solving: Strong hackathon and people experience</a:t>
            </a:r>
            <a:endParaRPr sz="1500">
              <a:latin typeface="Roboto"/>
              <a:ea typeface="Roboto"/>
              <a:cs typeface="Roboto"/>
              <a:sym typeface="Roboto"/>
            </a:endParaRPr>
          </a:p>
          <a:p>
            <a:pPr marL="457200" lvl="0" indent="-323850" algn="l" rtl="0">
              <a:lnSpc>
                <a:spcPct val="115000"/>
              </a:lnSpc>
              <a:spcBef>
                <a:spcPts val="0"/>
              </a:spcBef>
              <a:spcAft>
                <a:spcPts val="0"/>
              </a:spcAft>
              <a:buSzPts val="1500"/>
              <a:buFont typeface="Roboto"/>
              <a:buChar char="●"/>
            </a:pPr>
            <a:r>
              <a:rPr lang="en-GB" sz="1500">
                <a:latin typeface="Roboto"/>
                <a:ea typeface="Roboto"/>
                <a:cs typeface="Roboto"/>
                <a:sym typeface="Roboto"/>
              </a:rPr>
              <a:t>Pitching in and helping mentors (and teams) as needed</a:t>
            </a:r>
            <a:endParaRPr sz="1500">
              <a:latin typeface="Roboto"/>
              <a:ea typeface="Roboto"/>
              <a:cs typeface="Roboto"/>
              <a:sym typeface="Roboto"/>
            </a:endParaRPr>
          </a:p>
          <a:p>
            <a:pPr marL="457200" lvl="0" indent="0" algn="l" rtl="0">
              <a:lnSpc>
                <a:spcPct val="115000"/>
              </a:lnSpc>
              <a:spcBef>
                <a:spcPts val="0"/>
              </a:spcBef>
              <a:spcAft>
                <a:spcPts val="0"/>
              </a:spcAft>
              <a:buNone/>
            </a:pPr>
            <a:endParaRPr sz="1300">
              <a:latin typeface="Roboto"/>
              <a:ea typeface="Roboto"/>
              <a:cs typeface="Roboto"/>
              <a:sym typeface="Roboto"/>
            </a:endParaRPr>
          </a:p>
          <a:p>
            <a:pPr marL="0" lvl="0" indent="0" algn="l" rtl="0">
              <a:lnSpc>
                <a:spcPct val="115000"/>
              </a:lnSpc>
              <a:spcBef>
                <a:spcPts val="0"/>
              </a:spcBef>
              <a:spcAft>
                <a:spcPts val="0"/>
              </a:spcAft>
              <a:buNone/>
            </a:pPr>
            <a:r>
              <a:rPr lang="en-GB" sz="1300">
                <a:latin typeface="Roboto"/>
                <a:ea typeface="Roboto"/>
                <a:cs typeface="Roboto"/>
                <a:sym typeface="Roboto"/>
              </a:rPr>
              <a:t> </a:t>
            </a:r>
            <a:endParaRPr sz="1300">
              <a:latin typeface="Roboto"/>
              <a:ea typeface="Roboto"/>
              <a:cs typeface="Roboto"/>
              <a:sym typeface="Roboto"/>
            </a:endParaRPr>
          </a:p>
        </p:txBody>
      </p:sp>
      <p:pic>
        <p:nvPicPr>
          <p:cNvPr id="101" name="Google Shape;101;p17"/>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102" name="Google Shape;102;p17"/>
          <p:cNvSpPr txBox="1"/>
          <p:nvPr/>
        </p:nvSpPr>
        <p:spPr>
          <a:xfrm>
            <a:off x="1514250" y="3737725"/>
            <a:ext cx="6115500" cy="472500"/>
          </a:xfrm>
          <a:prstGeom prst="rect">
            <a:avLst/>
          </a:prstGeom>
          <a:noFill/>
          <a:ln>
            <a:noFill/>
          </a:ln>
        </p:spPr>
        <p:txBody>
          <a:bodyPr spcFirstLastPara="1" wrap="square" lIns="91425" tIns="91425" rIns="91425" bIns="91425" anchor="t" anchorCtr="0">
            <a:spAutoFit/>
          </a:bodyPr>
          <a:lstStyle/>
          <a:p>
            <a:pPr marL="457200" lvl="0" indent="-347345" algn="l" rtl="0">
              <a:spcBef>
                <a:spcPts val="0"/>
              </a:spcBef>
              <a:spcAft>
                <a:spcPts val="0"/>
              </a:spcAft>
              <a:buClr>
                <a:srgbClr val="6FA8DC"/>
              </a:buClr>
              <a:buSzPts val="1870"/>
              <a:buFont typeface="Roboto"/>
              <a:buChar char="➔"/>
            </a:pPr>
            <a:r>
              <a:rPr lang="en-GB" sz="1870" b="1" u="sng">
                <a:solidFill>
                  <a:srgbClr val="F06292"/>
                </a:solidFill>
                <a:latin typeface="Roboto"/>
                <a:ea typeface="Roboto"/>
                <a:cs typeface="Roboto"/>
                <a:sym typeface="Roboto"/>
              </a:rPr>
              <a:t>YES:</a:t>
            </a:r>
            <a:r>
              <a:rPr lang="en-GB" sz="1870" b="1">
                <a:solidFill>
                  <a:srgbClr val="6FA8DC"/>
                </a:solidFill>
                <a:latin typeface="Roboto"/>
                <a:ea typeface="Roboto"/>
                <a:cs typeface="Roboto"/>
                <a:sym typeface="Roboto"/>
              </a:rPr>
              <a:t> Lead mentors can be mentors too!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210350" y="781461"/>
            <a:ext cx="8520600" cy="472500"/>
          </a:xfrm>
          <a:prstGeom prst="rect">
            <a:avLst/>
          </a:prstGeom>
        </p:spPr>
        <p:txBody>
          <a:bodyPr spcFirstLastPara="1" wrap="square" lIns="91425" tIns="91425" rIns="91425" bIns="91425" anchor="t" anchorCtr="0">
            <a:spAutoFit/>
          </a:bodyPr>
          <a:lstStyle/>
          <a:p>
            <a:pPr marL="457200" lvl="0" indent="-347345" algn="l" rtl="0">
              <a:spcBef>
                <a:spcPts val="0"/>
              </a:spcBef>
              <a:spcAft>
                <a:spcPts val="0"/>
              </a:spcAft>
              <a:buClr>
                <a:srgbClr val="6FA8DC"/>
              </a:buClr>
              <a:buSzPts val="1870"/>
              <a:buFont typeface="Roboto"/>
              <a:buChar char="➔"/>
            </a:pPr>
            <a:r>
              <a:rPr lang="en-GB" sz="1870" b="1">
                <a:solidFill>
                  <a:srgbClr val="6FA8DC"/>
                </a:solidFill>
              </a:rPr>
              <a:t>What is the rough time commitment?</a:t>
            </a:r>
            <a:endParaRPr sz="1120"/>
          </a:p>
        </p:txBody>
      </p:sp>
      <p:sp>
        <p:nvSpPr>
          <p:cNvPr id="108" name="Google Shape;108;p18"/>
          <p:cNvSpPr txBox="1">
            <a:spLocks noGrp="1"/>
          </p:cNvSpPr>
          <p:nvPr>
            <p:ph type="body" idx="4294967295"/>
          </p:nvPr>
        </p:nvSpPr>
        <p:spPr>
          <a:xfrm>
            <a:off x="626675" y="1248725"/>
            <a:ext cx="7913700" cy="3280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018"/>
              <a:buNone/>
            </a:pPr>
            <a:r>
              <a:rPr lang="en-GB" sz="1395" b="1">
                <a:solidFill>
                  <a:srgbClr val="000000"/>
                </a:solidFill>
                <a:highlight>
                  <a:srgbClr val="FFFFFF"/>
                </a:highlight>
              </a:rPr>
              <a:t>Before the Hackathon [est. 1-2 hrs total]</a:t>
            </a:r>
            <a:endParaRPr sz="1395" b="1">
              <a:solidFill>
                <a:srgbClr val="000000"/>
              </a:solidFill>
              <a:highlight>
                <a:srgbClr val="FFFFFF"/>
              </a:highlight>
            </a:endParaRPr>
          </a:p>
          <a:p>
            <a:pPr marL="457200" lvl="0" indent="-317182" algn="l" rtl="0">
              <a:lnSpc>
                <a:spcPct val="115000"/>
              </a:lnSpc>
              <a:spcBef>
                <a:spcPts val="0"/>
              </a:spcBef>
              <a:spcAft>
                <a:spcPts val="0"/>
              </a:spcAft>
              <a:buClr>
                <a:srgbClr val="000000"/>
              </a:buClr>
              <a:buSzPts val="1395"/>
              <a:buChar char="●"/>
            </a:pPr>
            <a:r>
              <a:rPr lang="en-GB" sz="1395">
                <a:solidFill>
                  <a:srgbClr val="000000"/>
                </a:solidFill>
                <a:highlight>
                  <a:srgbClr val="FFFFFF"/>
                </a:highlight>
              </a:rPr>
              <a:t>Attend one mentor induction session </a:t>
            </a:r>
            <a:r>
              <a:rPr lang="en-GB" sz="1395" b="1">
                <a:solidFill>
                  <a:srgbClr val="000000"/>
                </a:solidFill>
                <a:highlight>
                  <a:srgbClr val="FFFFFF"/>
                </a:highlight>
              </a:rPr>
              <a:t>[1hr]</a:t>
            </a:r>
            <a:endParaRPr sz="1395" b="1">
              <a:solidFill>
                <a:srgbClr val="000000"/>
              </a:solidFill>
              <a:highlight>
                <a:srgbClr val="FFFFFF"/>
              </a:highlight>
            </a:endParaRPr>
          </a:p>
          <a:p>
            <a:pPr marL="457200" lvl="0" indent="-317182" algn="l" rtl="0">
              <a:spcBef>
                <a:spcPts val="0"/>
              </a:spcBef>
              <a:spcAft>
                <a:spcPts val="0"/>
              </a:spcAft>
              <a:buClr>
                <a:srgbClr val="000000"/>
              </a:buClr>
              <a:buSzPts val="1395"/>
              <a:buChar char="●"/>
            </a:pPr>
            <a:r>
              <a:rPr lang="en-GB" sz="1395">
                <a:solidFill>
                  <a:srgbClr val="000000"/>
                </a:solidFill>
              </a:rPr>
              <a:t>Provide your availability per your schedule and timezone. Your small group of mentors will reach out to you accordingly </a:t>
            </a:r>
            <a:r>
              <a:rPr lang="en-GB" sz="1395" b="1">
                <a:solidFill>
                  <a:srgbClr val="000000"/>
                </a:solidFill>
              </a:rPr>
              <a:t>[1hr]</a:t>
            </a:r>
            <a:endParaRPr sz="1395">
              <a:solidFill>
                <a:srgbClr val="000000"/>
              </a:solidFill>
              <a:highlight>
                <a:srgbClr val="FFFFFF"/>
              </a:highlight>
            </a:endParaRPr>
          </a:p>
          <a:p>
            <a:pPr marL="0" lvl="0" indent="0" algn="l" rtl="0">
              <a:lnSpc>
                <a:spcPct val="115000"/>
              </a:lnSpc>
              <a:spcBef>
                <a:spcPts val="0"/>
              </a:spcBef>
              <a:spcAft>
                <a:spcPts val="0"/>
              </a:spcAft>
              <a:buSzPts val="1018"/>
              <a:buNone/>
            </a:pPr>
            <a:endParaRPr sz="1765">
              <a:solidFill>
                <a:srgbClr val="000000"/>
              </a:solidFill>
              <a:highlight>
                <a:srgbClr val="FFFFFF"/>
              </a:highlight>
            </a:endParaRPr>
          </a:p>
          <a:p>
            <a:pPr marL="0" lvl="0" indent="0" algn="l" rtl="0">
              <a:lnSpc>
                <a:spcPct val="115000"/>
              </a:lnSpc>
              <a:spcBef>
                <a:spcPts val="0"/>
              </a:spcBef>
              <a:spcAft>
                <a:spcPts val="0"/>
              </a:spcAft>
              <a:buSzPts val="1018"/>
              <a:buNone/>
            </a:pPr>
            <a:r>
              <a:rPr lang="en-GB" sz="1395" b="1">
                <a:solidFill>
                  <a:srgbClr val="000000"/>
                </a:solidFill>
                <a:highlight>
                  <a:srgbClr val="FFFFFF"/>
                </a:highlight>
              </a:rPr>
              <a:t>During the Hackathon [est. 2-3 hrs per day]</a:t>
            </a:r>
            <a:endParaRPr sz="1395" b="1">
              <a:solidFill>
                <a:srgbClr val="000000"/>
              </a:solidFill>
              <a:highlight>
                <a:srgbClr val="FFFFFF"/>
              </a:highlight>
            </a:endParaRPr>
          </a:p>
          <a:p>
            <a:pPr marL="457200" lvl="0" indent="-317182" algn="l" rtl="0">
              <a:lnSpc>
                <a:spcPct val="115000"/>
              </a:lnSpc>
              <a:spcBef>
                <a:spcPts val="0"/>
              </a:spcBef>
              <a:spcAft>
                <a:spcPts val="0"/>
              </a:spcAft>
              <a:buClr>
                <a:srgbClr val="000000"/>
              </a:buClr>
              <a:buSzPts val="1395"/>
              <a:buChar char="●"/>
            </a:pPr>
            <a:r>
              <a:rPr lang="en-GB" sz="1395">
                <a:solidFill>
                  <a:srgbClr val="000000"/>
                </a:solidFill>
                <a:highlight>
                  <a:srgbClr val="FFFFFF"/>
                </a:highlight>
              </a:rPr>
              <a:t>Daily team catch up with your mentors </a:t>
            </a:r>
            <a:r>
              <a:rPr lang="en-GB" sz="1395" b="1">
                <a:solidFill>
                  <a:srgbClr val="000000"/>
                </a:solidFill>
                <a:highlight>
                  <a:srgbClr val="FFFFFF"/>
                </a:highlight>
              </a:rPr>
              <a:t>[30m / day]</a:t>
            </a:r>
            <a:endParaRPr sz="1395" b="1">
              <a:solidFill>
                <a:srgbClr val="000000"/>
              </a:solidFill>
              <a:highlight>
                <a:srgbClr val="FFFFFF"/>
              </a:highlight>
            </a:endParaRPr>
          </a:p>
          <a:p>
            <a:pPr marL="457200" lvl="0" indent="-317182" algn="l" rtl="0">
              <a:lnSpc>
                <a:spcPct val="115000"/>
              </a:lnSpc>
              <a:spcBef>
                <a:spcPts val="0"/>
              </a:spcBef>
              <a:spcAft>
                <a:spcPts val="0"/>
              </a:spcAft>
              <a:buClr>
                <a:srgbClr val="000000"/>
              </a:buClr>
              <a:buSzPts val="1395"/>
              <a:buChar char="●"/>
            </a:pPr>
            <a:r>
              <a:rPr lang="en-GB" sz="1395">
                <a:solidFill>
                  <a:srgbClr val="000000"/>
                </a:solidFill>
                <a:highlight>
                  <a:srgbClr val="FFFFFF"/>
                </a:highlight>
              </a:rPr>
              <a:t>Daily lead mentor group meeting </a:t>
            </a:r>
            <a:r>
              <a:rPr lang="en-GB" sz="1395" b="1">
                <a:solidFill>
                  <a:srgbClr val="000000"/>
                </a:solidFill>
                <a:highlight>
                  <a:srgbClr val="FFFFFF"/>
                </a:highlight>
              </a:rPr>
              <a:t>[30m / day]</a:t>
            </a:r>
            <a:endParaRPr sz="1395" b="1">
              <a:solidFill>
                <a:srgbClr val="000000"/>
              </a:solidFill>
              <a:highlight>
                <a:srgbClr val="FFFFFF"/>
              </a:highlight>
            </a:endParaRPr>
          </a:p>
          <a:p>
            <a:pPr marL="457200" lvl="0" indent="-317182" algn="l" rtl="0">
              <a:lnSpc>
                <a:spcPct val="115000"/>
              </a:lnSpc>
              <a:spcBef>
                <a:spcPts val="0"/>
              </a:spcBef>
              <a:spcAft>
                <a:spcPts val="0"/>
              </a:spcAft>
              <a:buClr>
                <a:srgbClr val="000000"/>
              </a:buClr>
              <a:buSzPts val="1395"/>
              <a:buChar char="●"/>
            </a:pPr>
            <a:r>
              <a:rPr lang="en-GB" sz="1395">
                <a:solidFill>
                  <a:srgbClr val="000000"/>
                </a:solidFill>
                <a:highlight>
                  <a:srgbClr val="FFFFFF"/>
                </a:highlight>
              </a:rPr>
              <a:t>Providing ad-hoc advice to mentors and/ or their teams </a:t>
            </a:r>
            <a:r>
              <a:rPr lang="en-GB" sz="1395" b="1">
                <a:solidFill>
                  <a:srgbClr val="000000"/>
                </a:solidFill>
                <a:highlight>
                  <a:srgbClr val="FFFFFF"/>
                </a:highlight>
              </a:rPr>
              <a:t>[variable]</a:t>
            </a:r>
            <a:endParaRPr sz="1395" b="1">
              <a:solidFill>
                <a:srgbClr val="000000"/>
              </a:solidFill>
              <a:highlight>
                <a:srgbClr val="FFFFFF"/>
              </a:highlight>
            </a:endParaRPr>
          </a:p>
          <a:p>
            <a:pPr marL="457200" lvl="0" indent="-317182" algn="l" rtl="0">
              <a:spcBef>
                <a:spcPts val="0"/>
              </a:spcBef>
              <a:spcAft>
                <a:spcPts val="0"/>
              </a:spcAft>
              <a:buClr>
                <a:srgbClr val="000000"/>
              </a:buClr>
              <a:buSzPts val="1395"/>
              <a:buChar char="●"/>
            </a:pPr>
            <a:r>
              <a:rPr lang="en-GB" sz="1395">
                <a:solidFill>
                  <a:srgbClr val="000000"/>
                </a:solidFill>
                <a:highlight>
                  <a:schemeClr val="lt1"/>
                </a:highlight>
              </a:rPr>
              <a:t>Answering questions on slack; sharing hackathon tips </a:t>
            </a:r>
            <a:r>
              <a:rPr lang="en-GB" sz="1395" b="1">
                <a:solidFill>
                  <a:srgbClr val="000000"/>
                </a:solidFill>
                <a:highlight>
                  <a:schemeClr val="lt1"/>
                </a:highlight>
              </a:rPr>
              <a:t>[variable]</a:t>
            </a:r>
            <a:endParaRPr sz="1395" b="1">
              <a:solidFill>
                <a:srgbClr val="000000"/>
              </a:solidFill>
              <a:highlight>
                <a:srgbClr val="FFFFFF"/>
              </a:highlight>
            </a:endParaRPr>
          </a:p>
          <a:p>
            <a:pPr marL="0" lvl="0" indent="0" algn="l" rtl="0">
              <a:lnSpc>
                <a:spcPct val="115000"/>
              </a:lnSpc>
              <a:spcBef>
                <a:spcPts val="0"/>
              </a:spcBef>
              <a:spcAft>
                <a:spcPts val="0"/>
              </a:spcAft>
              <a:buSzPts val="1018"/>
              <a:buNone/>
            </a:pPr>
            <a:endParaRPr sz="1395">
              <a:solidFill>
                <a:srgbClr val="000000"/>
              </a:solidFill>
              <a:highlight>
                <a:srgbClr val="FFFFFF"/>
              </a:highlight>
            </a:endParaRPr>
          </a:p>
          <a:p>
            <a:pPr marL="0" lvl="0" indent="0" algn="l" rtl="0">
              <a:lnSpc>
                <a:spcPct val="115000"/>
              </a:lnSpc>
              <a:spcBef>
                <a:spcPts val="0"/>
              </a:spcBef>
              <a:spcAft>
                <a:spcPts val="0"/>
              </a:spcAft>
              <a:buSzPts val="1018"/>
              <a:buNone/>
            </a:pPr>
            <a:r>
              <a:rPr lang="en-GB" sz="1395" b="1">
                <a:solidFill>
                  <a:srgbClr val="000000"/>
                </a:solidFill>
                <a:highlight>
                  <a:srgbClr val="FFFFFF"/>
                </a:highlight>
              </a:rPr>
              <a:t>After the Hackathon [est. 1hr total]</a:t>
            </a:r>
            <a:endParaRPr sz="1395" b="1">
              <a:solidFill>
                <a:srgbClr val="000000"/>
              </a:solidFill>
              <a:highlight>
                <a:srgbClr val="FFFFFF"/>
              </a:highlight>
            </a:endParaRPr>
          </a:p>
          <a:p>
            <a:pPr marL="457200" lvl="0" indent="-317182" algn="l" rtl="0">
              <a:lnSpc>
                <a:spcPct val="115000"/>
              </a:lnSpc>
              <a:spcBef>
                <a:spcPts val="0"/>
              </a:spcBef>
              <a:spcAft>
                <a:spcPts val="0"/>
              </a:spcAft>
              <a:buClr>
                <a:srgbClr val="000000"/>
              </a:buClr>
              <a:buSzPts val="1395"/>
              <a:buChar char="●"/>
            </a:pPr>
            <a:r>
              <a:rPr lang="en-GB" sz="1395">
                <a:solidFill>
                  <a:srgbClr val="000000"/>
                </a:solidFill>
                <a:highlight>
                  <a:srgbClr val="FFFFFF"/>
                </a:highlight>
              </a:rPr>
              <a:t>Lead mentors retrospective, sharing of professional details and other comments </a:t>
            </a:r>
            <a:r>
              <a:rPr lang="en-GB" sz="1395" b="1">
                <a:solidFill>
                  <a:srgbClr val="000000"/>
                </a:solidFill>
                <a:highlight>
                  <a:srgbClr val="FFFFFF"/>
                </a:highlight>
              </a:rPr>
              <a:t>[30m - 1hr]</a:t>
            </a:r>
            <a:endParaRPr sz="1395" b="1">
              <a:solidFill>
                <a:srgbClr val="000000"/>
              </a:solidFill>
              <a:highlight>
                <a:srgbClr val="FFFFFF"/>
              </a:highlight>
            </a:endParaRPr>
          </a:p>
        </p:txBody>
      </p:sp>
      <p:pic>
        <p:nvPicPr>
          <p:cNvPr id="109" name="Google Shape;109;p18"/>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210350" y="650627"/>
            <a:ext cx="8520600" cy="472500"/>
          </a:xfrm>
          <a:prstGeom prst="rect">
            <a:avLst/>
          </a:prstGeom>
        </p:spPr>
        <p:txBody>
          <a:bodyPr spcFirstLastPara="1" wrap="square" lIns="91425" tIns="91425" rIns="91425" bIns="91425" anchor="t" anchorCtr="0">
            <a:spAutoFit/>
          </a:bodyPr>
          <a:lstStyle/>
          <a:p>
            <a:pPr marL="457200" lvl="0" indent="-347345" algn="l" rtl="0">
              <a:spcBef>
                <a:spcPts val="0"/>
              </a:spcBef>
              <a:spcAft>
                <a:spcPts val="0"/>
              </a:spcAft>
              <a:buClr>
                <a:srgbClr val="6FA8DC"/>
              </a:buClr>
              <a:buSzPts val="1870"/>
              <a:buFont typeface="Roboto"/>
              <a:buChar char="➔"/>
            </a:pPr>
            <a:r>
              <a:rPr lang="en-GB" sz="1870" b="1">
                <a:solidFill>
                  <a:srgbClr val="6FA8DC"/>
                </a:solidFill>
              </a:rPr>
              <a:t>What is the workflow?</a:t>
            </a:r>
            <a:endParaRPr sz="1120"/>
          </a:p>
        </p:txBody>
      </p:sp>
      <p:sp>
        <p:nvSpPr>
          <p:cNvPr id="115" name="Google Shape;115;p19"/>
          <p:cNvSpPr txBox="1">
            <a:spLocks noGrp="1"/>
          </p:cNvSpPr>
          <p:nvPr>
            <p:ph type="body" idx="4294967295"/>
          </p:nvPr>
        </p:nvSpPr>
        <p:spPr>
          <a:xfrm>
            <a:off x="572950" y="1194100"/>
            <a:ext cx="7827000" cy="3356400"/>
          </a:xfrm>
          <a:prstGeom prst="rect">
            <a:avLst/>
          </a:prstGeom>
        </p:spPr>
        <p:txBody>
          <a:bodyPr spcFirstLastPara="1" wrap="square" lIns="91425" tIns="91425" rIns="91425" bIns="91425" anchor="t" anchorCtr="0">
            <a:noAutofit/>
          </a:bodyPr>
          <a:lstStyle/>
          <a:p>
            <a:pPr marL="457200" lvl="0" indent="-317182" algn="l" rtl="0">
              <a:lnSpc>
                <a:spcPct val="115000"/>
              </a:lnSpc>
              <a:spcBef>
                <a:spcPts val="0"/>
              </a:spcBef>
              <a:spcAft>
                <a:spcPts val="0"/>
              </a:spcAft>
              <a:buClr>
                <a:srgbClr val="000000"/>
              </a:buClr>
              <a:buSzPts val="1395"/>
              <a:buChar char="●"/>
            </a:pPr>
            <a:r>
              <a:rPr lang="en-GB" sz="1395">
                <a:solidFill>
                  <a:srgbClr val="000000"/>
                </a:solidFill>
                <a:highlight>
                  <a:srgbClr val="FFFFFF"/>
                </a:highlight>
              </a:rPr>
              <a:t>Lead Mentors will be invited to an </a:t>
            </a:r>
            <a:r>
              <a:rPr lang="en-GB" sz="1395" b="1">
                <a:solidFill>
                  <a:srgbClr val="000000"/>
                </a:solidFill>
                <a:highlight>
                  <a:srgbClr val="FFFFFF"/>
                </a:highlight>
              </a:rPr>
              <a:t>induction before the Hackathon begins</a:t>
            </a:r>
            <a:r>
              <a:rPr lang="en-GB" sz="1395">
                <a:solidFill>
                  <a:srgbClr val="000000"/>
                </a:solidFill>
                <a:highlight>
                  <a:srgbClr val="FFFFFF"/>
                </a:highlight>
              </a:rPr>
              <a:t>. This induction will onboard the LM’s</a:t>
            </a:r>
            <a:endParaRPr sz="1395">
              <a:solidFill>
                <a:srgbClr val="000000"/>
              </a:solidFill>
              <a:highlight>
                <a:srgbClr val="FFFFFF"/>
              </a:highlight>
            </a:endParaRPr>
          </a:p>
          <a:p>
            <a:pPr marL="457200" lvl="0" indent="-317182" algn="l" rtl="0">
              <a:lnSpc>
                <a:spcPct val="115000"/>
              </a:lnSpc>
              <a:spcBef>
                <a:spcPts val="0"/>
              </a:spcBef>
              <a:spcAft>
                <a:spcPts val="0"/>
              </a:spcAft>
              <a:buClr>
                <a:srgbClr val="000000"/>
              </a:buClr>
              <a:buSzPts val="1395"/>
              <a:buChar char="●"/>
            </a:pPr>
            <a:r>
              <a:rPr lang="en-GB" sz="1395">
                <a:solidFill>
                  <a:srgbClr val="000000"/>
                </a:solidFill>
                <a:highlight>
                  <a:srgbClr val="FFFFFF"/>
                </a:highlight>
              </a:rPr>
              <a:t>A Lead Mentor </a:t>
            </a:r>
            <a:r>
              <a:rPr lang="en-GB" sz="1395" b="1">
                <a:solidFill>
                  <a:srgbClr val="000000"/>
                </a:solidFill>
                <a:highlight>
                  <a:srgbClr val="FFFFFF"/>
                </a:highlight>
              </a:rPr>
              <a:t>directory will be created</a:t>
            </a:r>
            <a:r>
              <a:rPr lang="en-GB" sz="1395">
                <a:solidFill>
                  <a:srgbClr val="000000"/>
                </a:solidFill>
                <a:highlight>
                  <a:srgbClr val="FFFFFF"/>
                </a:highlight>
              </a:rPr>
              <a:t>. Mentors will, based on timezone and skillset compatibility, choose a pair of two Lead Mentors to report to during the Hackathon. </a:t>
            </a:r>
            <a:r>
              <a:rPr lang="en-GB" sz="1395" b="1">
                <a:solidFill>
                  <a:srgbClr val="000000"/>
                </a:solidFill>
                <a:highlight>
                  <a:srgbClr val="FFFFFF"/>
                </a:highlight>
              </a:rPr>
              <a:t>It is the responsibility of the Mentor to check in with the Lead Mentor(s) once a day for the duration of the Hackathon.</a:t>
            </a:r>
            <a:r>
              <a:rPr lang="en-GB" sz="1395">
                <a:solidFill>
                  <a:srgbClr val="000000"/>
                </a:solidFill>
                <a:highlight>
                  <a:srgbClr val="FFFFFF"/>
                </a:highlight>
              </a:rPr>
              <a:t> </a:t>
            </a:r>
            <a:endParaRPr sz="1395" b="1">
              <a:solidFill>
                <a:srgbClr val="000000"/>
              </a:solidFill>
              <a:highlight>
                <a:srgbClr val="FFFFFF"/>
              </a:highlight>
            </a:endParaRPr>
          </a:p>
          <a:p>
            <a:pPr marL="457200" lvl="0" indent="-317182" algn="l" rtl="0">
              <a:lnSpc>
                <a:spcPct val="115000"/>
              </a:lnSpc>
              <a:spcBef>
                <a:spcPts val="0"/>
              </a:spcBef>
              <a:spcAft>
                <a:spcPts val="0"/>
              </a:spcAft>
              <a:buClr>
                <a:srgbClr val="000000"/>
              </a:buClr>
              <a:buSzPts val="1395"/>
              <a:buChar char="●"/>
            </a:pPr>
            <a:r>
              <a:rPr lang="en-GB" sz="1395">
                <a:solidFill>
                  <a:srgbClr val="000000"/>
                </a:solidFill>
                <a:highlight>
                  <a:srgbClr val="FFFFFF"/>
                </a:highlight>
              </a:rPr>
              <a:t>Each pair of Lead Mentor(s) will be given a </a:t>
            </a:r>
            <a:r>
              <a:rPr lang="en-GB" sz="1395" b="1">
                <a:solidFill>
                  <a:srgbClr val="000000"/>
                </a:solidFill>
                <a:highlight>
                  <a:srgbClr val="FFFFFF"/>
                </a:highlight>
              </a:rPr>
              <a:t>dedicated channel on Slack</a:t>
            </a:r>
            <a:r>
              <a:rPr lang="en-GB" sz="1395">
                <a:solidFill>
                  <a:srgbClr val="000000"/>
                </a:solidFill>
                <a:highlight>
                  <a:srgbClr val="FFFFFF"/>
                </a:highlight>
              </a:rPr>
              <a:t> to communicate with the mentors reporting to them. Mentors will </a:t>
            </a:r>
            <a:r>
              <a:rPr lang="en-GB" sz="1395" b="1">
                <a:solidFill>
                  <a:srgbClr val="000000"/>
                </a:solidFill>
                <a:highlight>
                  <a:srgbClr val="FFFFFF"/>
                </a:highlight>
              </a:rPr>
              <a:t>join the channel themselves,</a:t>
            </a:r>
            <a:r>
              <a:rPr lang="en-GB" sz="1395">
                <a:solidFill>
                  <a:srgbClr val="000000"/>
                </a:solidFill>
                <a:highlight>
                  <a:srgbClr val="FFFFFF"/>
                </a:highlight>
              </a:rPr>
              <a:t> once they’ve chosen a Lead Mentor pair</a:t>
            </a:r>
            <a:endParaRPr sz="1395">
              <a:solidFill>
                <a:srgbClr val="000000"/>
              </a:solidFill>
              <a:highlight>
                <a:srgbClr val="FFFFFF"/>
              </a:highlight>
            </a:endParaRPr>
          </a:p>
          <a:p>
            <a:pPr marL="457200" lvl="0" indent="-317182" algn="l" rtl="0">
              <a:lnSpc>
                <a:spcPct val="115000"/>
              </a:lnSpc>
              <a:spcBef>
                <a:spcPts val="0"/>
              </a:spcBef>
              <a:spcAft>
                <a:spcPts val="0"/>
              </a:spcAft>
              <a:buClr>
                <a:srgbClr val="000000"/>
              </a:buClr>
              <a:buSzPts val="1395"/>
              <a:buChar char="●"/>
            </a:pPr>
            <a:r>
              <a:rPr lang="en-GB" sz="1395">
                <a:solidFill>
                  <a:srgbClr val="000000"/>
                </a:solidFill>
                <a:highlight>
                  <a:srgbClr val="FFFFFF"/>
                </a:highlight>
              </a:rPr>
              <a:t>The Lead Mentors will each have a </a:t>
            </a:r>
            <a:r>
              <a:rPr lang="en-GB" sz="1395" b="1">
                <a:solidFill>
                  <a:srgbClr val="000000"/>
                </a:solidFill>
                <a:highlight>
                  <a:srgbClr val="FFFFFF"/>
                </a:highlight>
              </a:rPr>
              <a:t>tracking sheet</a:t>
            </a:r>
            <a:r>
              <a:rPr lang="en-GB" sz="1395">
                <a:solidFill>
                  <a:srgbClr val="000000"/>
                </a:solidFill>
                <a:highlight>
                  <a:srgbClr val="FFFFFF"/>
                </a:highlight>
              </a:rPr>
              <a:t> on which they must enter the names of the mentors who have chosen to report them. On this sheet, they must </a:t>
            </a:r>
            <a:r>
              <a:rPr lang="en-GB" sz="1395" b="1">
                <a:solidFill>
                  <a:srgbClr val="000000"/>
                </a:solidFill>
                <a:highlight>
                  <a:srgbClr val="FFFFFF"/>
                </a:highlight>
              </a:rPr>
              <a:t>update the mentors’ check-ins </a:t>
            </a:r>
            <a:r>
              <a:rPr lang="en-GB" sz="1395">
                <a:solidFill>
                  <a:srgbClr val="000000"/>
                </a:solidFill>
                <a:highlight>
                  <a:srgbClr val="FFFFFF"/>
                </a:highlight>
              </a:rPr>
              <a:t>and also add </a:t>
            </a:r>
            <a:r>
              <a:rPr lang="en-GB" sz="1395" b="1">
                <a:solidFill>
                  <a:srgbClr val="000000"/>
                </a:solidFill>
                <a:highlight>
                  <a:srgbClr val="FFFFFF"/>
                </a:highlight>
              </a:rPr>
              <a:t>any comments </a:t>
            </a:r>
            <a:r>
              <a:rPr lang="en-GB" sz="1395">
                <a:solidFill>
                  <a:srgbClr val="000000"/>
                </a:solidFill>
                <a:highlight>
                  <a:srgbClr val="FFFFFF"/>
                </a:highlight>
              </a:rPr>
              <a:t>they may have.</a:t>
            </a:r>
            <a:endParaRPr sz="1395">
              <a:solidFill>
                <a:srgbClr val="000000"/>
              </a:solidFill>
              <a:highlight>
                <a:srgbClr val="FFFFFF"/>
              </a:highlight>
            </a:endParaRPr>
          </a:p>
          <a:p>
            <a:pPr marL="457200" lvl="0" indent="-317182" algn="l" rtl="0">
              <a:lnSpc>
                <a:spcPct val="115000"/>
              </a:lnSpc>
              <a:spcBef>
                <a:spcPts val="0"/>
              </a:spcBef>
              <a:spcAft>
                <a:spcPts val="0"/>
              </a:spcAft>
              <a:buClr>
                <a:srgbClr val="000000"/>
              </a:buClr>
              <a:buSzPts val="1395"/>
              <a:buChar char="●"/>
            </a:pPr>
            <a:r>
              <a:rPr lang="en-GB" sz="1395" b="1">
                <a:solidFill>
                  <a:srgbClr val="000000"/>
                </a:solidFill>
                <a:highlight>
                  <a:srgbClr val="FFFFFF"/>
                </a:highlight>
              </a:rPr>
              <a:t>Certification </a:t>
            </a:r>
            <a:r>
              <a:rPr lang="en-GB" sz="1395">
                <a:solidFill>
                  <a:srgbClr val="000000"/>
                </a:solidFill>
                <a:highlight>
                  <a:srgbClr val="FFFFFF"/>
                </a:highlight>
              </a:rPr>
              <a:t>for the Mentors’ will be </a:t>
            </a:r>
            <a:r>
              <a:rPr lang="en-GB" sz="1395" b="1">
                <a:solidFill>
                  <a:srgbClr val="000000"/>
                </a:solidFill>
                <a:highlight>
                  <a:srgbClr val="FFFFFF"/>
                </a:highlight>
              </a:rPr>
              <a:t>dependent </a:t>
            </a:r>
            <a:r>
              <a:rPr lang="en-GB" sz="1395">
                <a:solidFill>
                  <a:srgbClr val="000000"/>
                </a:solidFill>
                <a:highlight>
                  <a:srgbClr val="FFFFFF"/>
                </a:highlight>
              </a:rPr>
              <a:t>on their check-ins with the Lead Mentors.</a:t>
            </a:r>
            <a:endParaRPr sz="1395">
              <a:solidFill>
                <a:srgbClr val="000000"/>
              </a:solidFill>
              <a:highlight>
                <a:srgbClr val="FFFFFF"/>
              </a:highlight>
            </a:endParaRPr>
          </a:p>
        </p:txBody>
      </p:sp>
      <p:pic>
        <p:nvPicPr>
          <p:cNvPr id="116" name="Google Shape;116;p19"/>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210350" y="650627"/>
            <a:ext cx="8520600" cy="472500"/>
          </a:xfrm>
          <a:prstGeom prst="rect">
            <a:avLst/>
          </a:prstGeom>
        </p:spPr>
        <p:txBody>
          <a:bodyPr spcFirstLastPara="1" wrap="square" lIns="91425" tIns="91425" rIns="91425" bIns="91425" anchor="t" anchorCtr="0">
            <a:spAutoFit/>
          </a:bodyPr>
          <a:lstStyle/>
          <a:p>
            <a:pPr marL="457200" lvl="0" indent="-347345" algn="l" rtl="0">
              <a:spcBef>
                <a:spcPts val="0"/>
              </a:spcBef>
              <a:spcAft>
                <a:spcPts val="0"/>
              </a:spcAft>
              <a:buClr>
                <a:srgbClr val="6FA8DC"/>
              </a:buClr>
              <a:buSzPts val="1870"/>
              <a:buFont typeface="Roboto"/>
              <a:buChar char="➔"/>
            </a:pPr>
            <a:r>
              <a:rPr lang="en-GB" sz="1870" b="1">
                <a:solidFill>
                  <a:srgbClr val="6FA8DC"/>
                </a:solidFill>
              </a:rPr>
              <a:t>What is the workflow?</a:t>
            </a:r>
            <a:endParaRPr sz="1120"/>
          </a:p>
        </p:txBody>
      </p:sp>
      <p:sp>
        <p:nvSpPr>
          <p:cNvPr id="122" name="Google Shape;122;p20"/>
          <p:cNvSpPr txBox="1">
            <a:spLocks noGrp="1"/>
          </p:cNvSpPr>
          <p:nvPr>
            <p:ph type="body" idx="4294967295"/>
          </p:nvPr>
        </p:nvSpPr>
        <p:spPr>
          <a:xfrm>
            <a:off x="362650" y="1270300"/>
            <a:ext cx="8520600" cy="30543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GB" sz="1595" dirty="0">
                <a:solidFill>
                  <a:srgbClr val="000000"/>
                </a:solidFill>
                <a:highlight>
                  <a:srgbClr val="FFFFFF"/>
                </a:highlight>
              </a:rPr>
              <a:t>→ Lead Mentor Induction </a:t>
            </a:r>
            <a:endParaRPr sz="1595" dirty="0">
              <a:solidFill>
                <a:srgbClr val="000000"/>
              </a:solidFill>
              <a:highlight>
                <a:srgbClr val="FFFFFF"/>
              </a:highlight>
            </a:endParaRPr>
          </a:p>
          <a:p>
            <a:pPr marL="0" lvl="0" indent="0" algn="l" rtl="0">
              <a:lnSpc>
                <a:spcPct val="200000"/>
              </a:lnSpc>
              <a:spcBef>
                <a:spcPts val="0"/>
              </a:spcBef>
              <a:spcAft>
                <a:spcPts val="0"/>
              </a:spcAft>
              <a:buNone/>
            </a:pPr>
            <a:r>
              <a:rPr lang="en-GB" sz="1595" dirty="0">
                <a:solidFill>
                  <a:srgbClr val="000000"/>
                </a:solidFill>
                <a:highlight>
                  <a:srgbClr val="FFFFFF"/>
                </a:highlight>
              </a:rPr>
              <a:t>→ Dedicated Discord Server for a pair of Lead Mentor(s)</a:t>
            </a:r>
            <a:endParaRPr sz="1595" dirty="0">
              <a:solidFill>
                <a:srgbClr val="000000"/>
              </a:solidFill>
              <a:highlight>
                <a:srgbClr val="FFFFFF"/>
              </a:highlight>
            </a:endParaRPr>
          </a:p>
          <a:p>
            <a:pPr marL="0" lvl="0" indent="0" algn="l" rtl="0">
              <a:lnSpc>
                <a:spcPct val="200000"/>
              </a:lnSpc>
              <a:spcBef>
                <a:spcPts val="0"/>
              </a:spcBef>
              <a:spcAft>
                <a:spcPts val="0"/>
              </a:spcAft>
              <a:buNone/>
            </a:pPr>
            <a:r>
              <a:rPr lang="en-GB" sz="1595" dirty="0">
                <a:solidFill>
                  <a:srgbClr val="000000"/>
                </a:solidFill>
                <a:highlight>
                  <a:srgbClr val="FFFFFF"/>
                </a:highlight>
              </a:rPr>
              <a:t>→ Mentors join the </a:t>
            </a:r>
            <a:r>
              <a:rPr lang="en-US" sz="1595" dirty="0">
                <a:solidFill>
                  <a:srgbClr val="000000"/>
                </a:solidFill>
                <a:highlight>
                  <a:srgbClr val="FFFFFF"/>
                </a:highlight>
              </a:rPr>
              <a:t>Discord Server</a:t>
            </a:r>
            <a:endParaRPr sz="1595" dirty="0">
              <a:solidFill>
                <a:srgbClr val="000000"/>
              </a:solidFill>
              <a:highlight>
                <a:srgbClr val="FFFFFF"/>
              </a:highlight>
            </a:endParaRPr>
          </a:p>
          <a:p>
            <a:pPr marL="0" lvl="0" indent="0" algn="l" rtl="0">
              <a:lnSpc>
                <a:spcPct val="200000"/>
              </a:lnSpc>
              <a:spcBef>
                <a:spcPts val="0"/>
              </a:spcBef>
              <a:spcAft>
                <a:spcPts val="0"/>
              </a:spcAft>
              <a:buNone/>
            </a:pPr>
            <a:r>
              <a:rPr lang="en-GB" sz="1595" dirty="0">
                <a:solidFill>
                  <a:srgbClr val="000000"/>
                </a:solidFill>
                <a:highlight>
                  <a:srgbClr val="FFFFFF"/>
                </a:highlight>
              </a:rPr>
              <a:t>→ Lead Mentors to update their tracking sheet with relevant details </a:t>
            </a:r>
            <a:endParaRPr sz="1595" dirty="0">
              <a:solidFill>
                <a:srgbClr val="000000"/>
              </a:solidFill>
              <a:highlight>
                <a:srgbClr val="FFFFFF"/>
              </a:highlight>
            </a:endParaRPr>
          </a:p>
          <a:p>
            <a:pPr marL="0" lvl="0" indent="0" algn="l" rtl="0">
              <a:lnSpc>
                <a:spcPct val="200000"/>
              </a:lnSpc>
              <a:spcBef>
                <a:spcPts val="0"/>
              </a:spcBef>
              <a:spcAft>
                <a:spcPts val="0"/>
              </a:spcAft>
              <a:buNone/>
            </a:pPr>
            <a:r>
              <a:rPr lang="en-GB" sz="1595" dirty="0">
                <a:solidFill>
                  <a:srgbClr val="000000"/>
                </a:solidFill>
                <a:highlight>
                  <a:srgbClr val="FFFFFF"/>
                </a:highlight>
              </a:rPr>
              <a:t>→ Mentors check in with Lead Mentors once a day</a:t>
            </a:r>
            <a:endParaRPr sz="1595" dirty="0">
              <a:solidFill>
                <a:srgbClr val="000000"/>
              </a:solidFill>
              <a:highlight>
                <a:srgbClr val="FFFFFF"/>
              </a:highlight>
            </a:endParaRPr>
          </a:p>
          <a:p>
            <a:pPr marL="0" lvl="0" indent="0" algn="l" rtl="0">
              <a:lnSpc>
                <a:spcPct val="200000"/>
              </a:lnSpc>
              <a:spcBef>
                <a:spcPts val="0"/>
              </a:spcBef>
              <a:spcAft>
                <a:spcPts val="0"/>
              </a:spcAft>
              <a:buNone/>
            </a:pPr>
            <a:r>
              <a:rPr lang="en-GB" sz="1595" dirty="0">
                <a:solidFill>
                  <a:srgbClr val="000000"/>
                </a:solidFill>
                <a:highlight>
                  <a:srgbClr val="FFFFFF"/>
                </a:highlight>
              </a:rPr>
              <a:t>→ Lead Mentors attend daily Lead Mentor Group meetings</a:t>
            </a:r>
            <a:endParaRPr sz="1595" dirty="0">
              <a:solidFill>
                <a:srgbClr val="000000"/>
              </a:solidFill>
              <a:highlight>
                <a:srgbClr val="FFFFFF"/>
              </a:highlight>
            </a:endParaRPr>
          </a:p>
        </p:txBody>
      </p:sp>
      <p:pic>
        <p:nvPicPr>
          <p:cNvPr id="123" name="Google Shape;123;p20"/>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134150" y="552861"/>
            <a:ext cx="8520600" cy="472500"/>
          </a:xfrm>
          <a:prstGeom prst="rect">
            <a:avLst/>
          </a:prstGeom>
        </p:spPr>
        <p:txBody>
          <a:bodyPr spcFirstLastPara="1" wrap="square" lIns="91425" tIns="91425" rIns="91425" bIns="91425" anchor="t" anchorCtr="0">
            <a:spAutoFit/>
          </a:bodyPr>
          <a:lstStyle/>
          <a:p>
            <a:pPr marL="457200" lvl="0" indent="-347345" algn="l" rtl="0">
              <a:spcBef>
                <a:spcPts val="0"/>
              </a:spcBef>
              <a:spcAft>
                <a:spcPts val="0"/>
              </a:spcAft>
              <a:buClr>
                <a:srgbClr val="6FA8DC"/>
              </a:buClr>
              <a:buSzPts val="1870"/>
              <a:buFont typeface="Roboto"/>
              <a:buChar char="➔"/>
            </a:pPr>
            <a:r>
              <a:rPr lang="en-GB" sz="1870" b="1">
                <a:solidFill>
                  <a:srgbClr val="6FA8DC"/>
                </a:solidFill>
              </a:rPr>
              <a:t>Details of the tasks</a:t>
            </a:r>
            <a:endParaRPr sz="1120"/>
          </a:p>
        </p:txBody>
      </p:sp>
      <p:pic>
        <p:nvPicPr>
          <p:cNvPr id="129" name="Google Shape;129;p21"/>
          <p:cNvPicPr preferRelativeResize="0"/>
          <p:nvPr/>
        </p:nvPicPr>
        <p:blipFill>
          <a:blip r:embed="rId3">
            <a:alphaModFix/>
          </a:blip>
          <a:stretch>
            <a:fillRect/>
          </a:stretch>
        </p:blipFill>
        <p:spPr>
          <a:xfrm>
            <a:off x="6900" y="-3775"/>
            <a:ext cx="2192350" cy="504600"/>
          </a:xfrm>
          <a:prstGeom prst="rect">
            <a:avLst/>
          </a:prstGeom>
          <a:noFill/>
          <a:ln>
            <a:noFill/>
          </a:ln>
        </p:spPr>
      </p:pic>
      <p:graphicFrame>
        <p:nvGraphicFramePr>
          <p:cNvPr id="130" name="Google Shape;130;p21"/>
          <p:cNvGraphicFramePr/>
          <p:nvPr>
            <p:extLst>
              <p:ext uri="{D42A27DB-BD31-4B8C-83A1-F6EECF244321}">
                <p14:modId xmlns:p14="http://schemas.microsoft.com/office/powerpoint/2010/main" val="2532424701"/>
              </p:ext>
            </p:extLst>
          </p:nvPr>
        </p:nvGraphicFramePr>
        <p:xfrm>
          <a:off x="593300" y="1068482"/>
          <a:ext cx="8369500" cy="3737280"/>
        </p:xfrm>
        <a:graphic>
          <a:graphicData uri="http://schemas.openxmlformats.org/drawingml/2006/table">
            <a:tbl>
              <a:tblPr>
                <a:noFill/>
                <a:tableStyleId>{063CE376-60F5-4BC2-A55F-E14E45849C5F}</a:tableStyleId>
              </a:tblPr>
              <a:tblGrid>
                <a:gridCol w="2408525">
                  <a:extLst>
                    <a:ext uri="{9D8B030D-6E8A-4147-A177-3AD203B41FA5}">
                      <a16:colId xmlns:a16="http://schemas.microsoft.com/office/drawing/2014/main" val="20000"/>
                    </a:ext>
                  </a:extLst>
                </a:gridCol>
                <a:gridCol w="5960975">
                  <a:extLst>
                    <a:ext uri="{9D8B030D-6E8A-4147-A177-3AD203B41FA5}">
                      <a16:colId xmlns:a16="http://schemas.microsoft.com/office/drawing/2014/main" val="20001"/>
                    </a:ext>
                  </a:extLst>
                </a:gridCol>
              </a:tblGrid>
              <a:tr h="378500">
                <a:tc>
                  <a:txBody>
                    <a:bodyPr/>
                    <a:lstStyle/>
                    <a:p>
                      <a:pPr marL="0" lvl="0" indent="0" algn="ctr" rtl="0">
                        <a:spcBef>
                          <a:spcPts val="0"/>
                        </a:spcBef>
                        <a:spcAft>
                          <a:spcPts val="0"/>
                        </a:spcAft>
                        <a:buNone/>
                      </a:pPr>
                      <a:r>
                        <a:rPr lang="en-GB" sz="1200" b="1"/>
                        <a:t>Activity</a:t>
                      </a:r>
                      <a:endParaRPr sz="1200" b="1"/>
                    </a:p>
                  </a:txBody>
                  <a:tcPr marL="91425" marR="91425" marT="91425" marB="91425" anchor="ctr"/>
                </a:tc>
                <a:tc>
                  <a:txBody>
                    <a:bodyPr/>
                    <a:lstStyle/>
                    <a:p>
                      <a:pPr marL="0" lvl="0" indent="0" algn="ctr" rtl="0">
                        <a:spcBef>
                          <a:spcPts val="0"/>
                        </a:spcBef>
                        <a:spcAft>
                          <a:spcPts val="0"/>
                        </a:spcAft>
                        <a:buNone/>
                      </a:pPr>
                      <a:r>
                        <a:rPr lang="en-GB" sz="1200" b="1"/>
                        <a:t>Description</a:t>
                      </a:r>
                      <a:endParaRPr sz="1200" b="1"/>
                    </a:p>
                  </a:txBody>
                  <a:tcPr marL="91425" marR="91425" marT="91425" marB="91425" anchor="ctr"/>
                </a:tc>
                <a:extLst>
                  <a:ext uri="{0D108BD9-81ED-4DB2-BD59-A6C34878D82A}">
                    <a16:rowId xmlns:a16="http://schemas.microsoft.com/office/drawing/2014/main" val="10000"/>
                  </a:ext>
                </a:extLst>
              </a:tr>
              <a:tr h="524100">
                <a:tc>
                  <a:txBody>
                    <a:bodyPr/>
                    <a:lstStyle/>
                    <a:p>
                      <a:pPr marL="0" lvl="0" indent="0" algn="ctr" rtl="0">
                        <a:spcBef>
                          <a:spcPts val="0"/>
                        </a:spcBef>
                        <a:spcAft>
                          <a:spcPts val="0"/>
                        </a:spcAft>
                        <a:buNone/>
                      </a:pPr>
                      <a:r>
                        <a:rPr lang="en-GB" sz="1200"/>
                        <a:t>Mentor Check-Ins</a:t>
                      </a:r>
                      <a:endParaRPr sz="1200"/>
                    </a:p>
                  </a:txBody>
                  <a:tcPr marL="91425" marR="91425" marT="91425" marB="91425" anchor="ctr"/>
                </a:tc>
                <a:tc>
                  <a:txBody>
                    <a:bodyPr/>
                    <a:lstStyle/>
                    <a:p>
                      <a:pPr marL="0" lvl="0" indent="0" algn="l" rtl="0">
                        <a:spcBef>
                          <a:spcPts val="0"/>
                        </a:spcBef>
                        <a:spcAft>
                          <a:spcPts val="0"/>
                        </a:spcAft>
                        <a:buNone/>
                      </a:pPr>
                      <a:r>
                        <a:rPr lang="en-GB" sz="1200"/>
                        <a:t>Mentors’ in your group will check-in a minimum of once a day. They will give you an update on their work during the Hackathon. They may also ask for advice or support.</a:t>
                      </a:r>
                      <a:endParaRPr sz="1200"/>
                    </a:p>
                  </a:txBody>
                  <a:tcPr marL="91425" marR="91425" marT="91425" marB="91425"/>
                </a:tc>
                <a:extLst>
                  <a:ext uri="{0D108BD9-81ED-4DB2-BD59-A6C34878D82A}">
                    <a16:rowId xmlns:a16="http://schemas.microsoft.com/office/drawing/2014/main" val="10001"/>
                  </a:ext>
                </a:extLst>
              </a:tr>
              <a:tr h="524100">
                <a:tc>
                  <a:txBody>
                    <a:bodyPr/>
                    <a:lstStyle/>
                    <a:p>
                      <a:pPr marL="0" lvl="0" indent="0" algn="ctr" rtl="0">
                        <a:spcBef>
                          <a:spcPts val="0"/>
                        </a:spcBef>
                        <a:spcAft>
                          <a:spcPts val="0"/>
                        </a:spcAft>
                        <a:buNone/>
                      </a:pPr>
                      <a:r>
                        <a:rPr lang="en-GB" sz="1200" dirty="0"/>
                        <a:t>Dedicated Discord Server</a:t>
                      </a:r>
                      <a:endParaRPr sz="1200" dirty="0"/>
                    </a:p>
                  </a:txBody>
                  <a:tcPr marL="91425" marR="91425" marT="91425" marB="91425" anchor="ctr"/>
                </a:tc>
                <a:tc>
                  <a:txBody>
                    <a:bodyPr/>
                    <a:lstStyle/>
                    <a:p>
                      <a:pPr marL="0" lvl="0" indent="0" algn="l" rtl="0">
                        <a:spcBef>
                          <a:spcPts val="0"/>
                        </a:spcBef>
                        <a:spcAft>
                          <a:spcPts val="0"/>
                        </a:spcAft>
                        <a:buNone/>
                      </a:pPr>
                      <a:r>
                        <a:rPr lang="en-GB" sz="1200"/>
                        <a:t>Each pair of Lead Mentor(s) will have a dedicated Slack Channel. The relevant Mentors’ will join this channel and use it for all check-ins and other communications</a:t>
                      </a:r>
                      <a:endParaRPr sz="1200"/>
                    </a:p>
                  </a:txBody>
                  <a:tcPr marL="91425" marR="91425" marT="91425" marB="91425"/>
                </a:tc>
                <a:extLst>
                  <a:ext uri="{0D108BD9-81ED-4DB2-BD59-A6C34878D82A}">
                    <a16:rowId xmlns:a16="http://schemas.microsoft.com/office/drawing/2014/main" val="10002"/>
                  </a:ext>
                </a:extLst>
              </a:tr>
              <a:tr h="349400">
                <a:tc>
                  <a:txBody>
                    <a:bodyPr/>
                    <a:lstStyle/>
                    <a:p>
                      <a:pPr marL="0" lvl="0" indent="0" algn="ctr" rtl="0">
                        <a:spcBef>
                          <a:spcPts val="0"/>
                        </a:spcBef>
                        <a:spcAft>
                          <a:spcPts val="0"/>
                        </a:spcAft>
                        <a:buNone/>
                      </a:pPr>
                      <a:r>
                        <a:rPr lang="en-GB" sz="1200"/>
                        <a:t>Tracking Sheet</a:t>
                      </a:r>
                      <a:endParaRPr sz="1200"/>
                    </a:p>
                  </a:txBody>
                  <a:tcPr marL="91425" marR="91425" marT="91425" marB="91425" anchor="ctr"/>
                </a:tc>
                <a:tc>
                  <a:txBody>
                    <a:bodyPr/>
                    <a:lstStyle/>
                    <a:p>
                      <a:pPr marL="0" lvl="0" indent="0" algn="l" rtl="0">
                        <a:spcBef>
                          <a:spcPts val="0"/>
                        </a:spcBef>
                        <a:spcAft>
                          <a:spcPts val="0"/>
                        </a:spcAft>
                        <a:buNone/>
                      </a:pPr>
                      <a:r>
                        <a:rPr lang="en-GB" sz="1200"/>
                        <a:t>Individual tracking sheets where they must record the status of the Mentors</a:t>
                      </a:r>
                      <a:endParaRPr sz="1200"/>
                    </a:p>
                  </a:txBody>
                  <a:tcPr marL="91425" marR="91425" marT="91425" marB="91425"/>
                </a:tc>
                <a:extLst>
                  <a:ext uri="{0D108BD9-81ED-4DB2-BD59-A6C34878D82A}">
                    <a16:rowId xmlns:a16="http://schemas.microsoft.com/office/drawing/2014/main" val="10003"/>
                  </a:ext>
                </a:extLst>
              </a:tr>
              <a:tr h="524100">
                <a:tc>
                  <a:txBody>
                    <a:bodyPr/>
                    <a:lstStyle/>
                    <a:p>
                      <a:pPr marL="0" lvl="0" indent="0" algn="ctr" rtl="0">
                        <a:spcBef>
                          <a:spcPts val="0"/>
                        </a:spcBef>
                        <a:spcAft>
                          <a:spcPts val="0"/>
                        </a:spcAft>
                        <a:buNone/>
                      </a:pPr>
                      <a:r>
                        <a:rPr lang="en-GB" sz="1200"/>
                        <a:t>Daily Lead Mentor Group Meeting</a:t>
                      </a:r>
                      <a:endParaRPr sz="1200"/>
                    </a:p>
                  </a:txBody>
                  <a:tcPr marL="91425" marR="91425" marT="91425" marB="91425" anchor="ctr"/>
                </a:tc>
                <a:tc>
                  <a:txBody>
                    <a:bodyPr/>
                    <a:lstStyle/>
                    <a:p>
                      <a:pPr marL="0" lvl="0" indent="0" algn="l" rtl="0">
                        <a:spcBef>
                          <a:spcPts val="0"/>
                        </a:spcBef>
                        <a:spcAft>
                          <a:spcPts val="0"/>
                        </a:spcAft>
                        <a:buNone/>
                      </a:pPr>
                      <a:r>
                        <a:rPr lang="en-GB" sz="1200"/>
                        <a:t>A meeting to discuss how teams and mentors are progressing, and if help is required from the wider group</a:t>
                      </a:r>
                      <a:endParaRPr sz="1200"/>
                    </a:p>
                  </a:txBody>
                  <a:tcPr marL="91425" marR="91425" marT="91425" marB="91425"/>
                </a:tc>
                <a:extLst>
                  <a:ext uri="{0D108BD9-81ED-4DB2-BD59-A6C34878D82A}">
                    <a16:rowId xmlns:a16="http://schemas.microsoft.com/office/drawing/2014/main" val="10004"/>
                  </a:ext>
                </a:extLst>
              </a:tr>
              <a:tr h="751225">
                <a:tc>
                  <a:txBody>
                    <a:bodyPr/>
                    <a:lstStyle/>
                    <a:p>
                      <a:pPr marL="0" lvl="0" indent="0" algn="ctr" rtl="0">
                        <a:spcBef>
                          <a:spcPts val="0"/>
                        </a:spcBef>
                        <a:spcAft>
                          <a:spcPts val="0"/>
                        </a:spcAft>
                        <a:buNone/>
                      </a:pPr>
                      <a:r>
                        <a:rPr lang="en-GB" sz="1200"/>
                        <a:t>Issue resolution</a:t>
                      </a:r>
                      <a:endParaRPr sz="1200"/>
                    </a:p>
                  </a:txBody>
                  <a:tcPr marL="91425" marR="91425" marT="91425" marB="91425" anchor="ctr"/>
                </a:tc>
                <a:tc>
                  <a:txBody>
                    <a:bodyPr/>
                    <a:lstStyle/>
                    <a:p>
                      <a:pPr marL="0" lvl="0" indent="0" algn="l" rtl="0">
                        <a:lnSpc>
                          <a:spcPct val="115000"/>
                        </a:lnSpc>
                        <a:spcBef>
                          <a:spcPts val="0"/>
                        </a:spcBef>
                        <a:spcAft>
                          <a:spcPts val="0"/>
                        </a:spcAft>
                        <a:buNone/>
                      </a:pPr>
                      <a:r>
                        <a:rPr lang="en-GB" sz="1200">
                          <a:highlight>
                            <a:schemeClr val="lt1"/>
                          </a:highlight>
                          <a:latin typeface="Roboto"/>
                          <a:ea typeface="Roboto"/>
                          <a:cs typeface="Roboto"/>
                          <a:sym typeface="Roboto"/>
                        </a:rPr>
                        <a:t>Providing ad-hoc advice to mentors and/ or their teams. You may be asked by a mentor to sit in on a participating team meeting to provide additional advice or support.</a:t>
                      </a:r>
                      <a:endParaRPr sz="1200"/>
                    </a:p>
                  </a:txBody>
                  <a:tcPr marL="91425" marR="91425" marT="91425" marB="91425"/>
                </a:tc>
                <a:extLst>
                  <a:ext uri="{0D108BD9-81ED-4DB2-BD59-A6C34878D82A}">
                    <a16:rowId xmlns:a16="http://schemas.microsoft.com/office/drawing/2014/main" val="10005"/>
                  </a:ext>
                </a:extLst>
              </a:tr>
              <a:tr h="524100">
                <a:tc>
                  <a:txBody>
                    <a:bodyPr/>
                    <a:lstStyle/>
                    <a:p>
                      <a:pPr marL="0" lvl="0" indent="0" algn="ctr" rtl="0">
                        <a:spcBef>
                          <a:spcPts val="0"/>
                        </a:spcBef>
                        <a:spcAft>
                          <a:spcPts val="0"/>
                        </a:spcAft>
                        <a:buNone/>
                      </a:pPr>
                      <a:r>
                        <a:rPr lang="en-GB" sz="1200"/>
                        <a:t>Answering questions on slack</a:t>
                      </a:r>
                      <a:endParaRPr sz="1200"/>
                    </a:p>
                  </a:txBody>
                  <a:tcPr marL="91425" marR="91425" marT="91425" marB="91425" anchor="ctr"/>
                </a:tc>
                <a:tc>
                  <a:txBody>
                    <a:bodyPr/>
                    <a:lstStyle/>
                    <a:p>
                      <a:pPr marL="0" lvl="0" indent="0" algn="l" rtl="0">
                        <a:spcBef>
                          <a:spcPts val="0"/>
                        </a:spcBef>
                        <a:spcAft>
                          <a:spcPts val="0"/>
                        </a:spcAft>
                        <a:buNone/>
                      </a:pPr>
                      <a:r>
                        <a:rPr lang="en-GB" sz="1200" dirty="0"/>
                        <a:t>Answering questions from mentors and sharing hackathon tips or advice on the public channels</a:t>
                      </a:r>
                      <a:endParaRPr sz="1200"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2160</Words>
  <Application>Microsoft Office PowerPoint</Application>
  <PresentationFormat>On-screen Show (16:9)</PresentationFormat>
  <Paragraphs>169</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Roboto</vt:lpstr>
      <vt:lpstr>Arial</vt:lpstr>
      <vt:lpstr>Open Sans</vt:lpstr>
      <vt:lpstr>Geometric</vt:lpstr>
      <vt:lpstr>PowerPoint Presentation</vt:lpstr>
      <vt:lpstr>Welcome! Thank you for supporting us with your valuable time and expertise, in helping support groups of mentors, teams and projects for the Hackathon! In every hackathon, we expecting over 1000+ participants and mentors. As lead mentors, different components of the Hackathon is optional to take part in depending on your availabilities.</vt:lpstr>
      <vt:lpstr>PowerPoint Presentation</vt:lpstr>
      <vt:lpstr>PowerPoint Presentation</vt:lpstr>
      <vt:lpstr>PowerPoint Presentation</vt:lpstr>
      <vt:lpstr>What is the rough time commitment?</vt:lpstr>
      <vt:lpstr>What is the workflow?</vt:lpstr>
      <vt:lpstr>What is the workflow?</vt:lpstr>
      <vt:lpstr>Details of the tasks</vt:lpstr>
      <vt:lpstr>How do I best help teams?</vt:lpstr>
      <vt:lpstr>PowerPoint Presentation</vt:lpstr>
      <vt:lpstr>PowerPoint Presentation</vt:lpstr>
      <vt:lpstr>PowerPoint Presentation</vt:lpstr>
      <vt:lpstr>What is the Judging Criteria?</vt:lpstr>
      <vt:lpstr>What if I can’t contact my mentors?</vt:lpstr>
      <vt:lpstr>How do I contact the mentor organisers?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Janson Lim</cp:lastModifiedBy>
  <cp:revision>1</cp:revision>
  <dcterms:modified xsi:type="dcterms:W3CDTF">2022-01-30T10:23:10Z</dcterms:modified>
</cp:coreProperties>
</file>