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831ECFC-9A10-4555-A190-66124FAB21D4}">
  <a:tblStyle styleId="{6831ECFC-9A10-4555-A190-66124FAB21D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4961F71-3FBE-440C-AB30-F26EBD7A62F5}"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b4039bfba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b4039bfba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email / slack channel information may need to be updated from hackathon to hackathon. Alterantively, we could always pick a set T- time where we send in this info to the mentors. </a:t>
            </a:r>
            <a:endParaRPr/>
          </a:p>
          <a:p>
            <a:pPr indent="0" lvl="0" marL="0" rtl="0" algn="l">
              <a:spcBef>
                <a:spcPts val="0"/>
              </a:spcBef>
              <a:spcAft>
                <a:spcPts val="0"/>
              </a:spcAft>
              <a:buNone/>
            </a:pPr>
            <a:r>
              <a:rPr lang="en-GB"/>
              <a:t>This is an unlikely scenario, but it may be useful to set parameters for the mentors.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4039bfba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4039bfba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Roboto"/>
              <a:buChar char="●"/>
            </a:pPr>
            <a:r>
              <a:rPr lang="en-GB" sz="1400">
                <a:solidFill>
                  <a:schemeClr val="dk1"/>
                </a:solidFill>
                <a:latin typeface="Roboto"/>
                <a:ea typeface="Roboto"/>
                <a:cs typeface="Roboto"/>
                <a:sym typeface="Roboto"/>
              </a:rPr>
              <a:t>Participants often come from different backgrounds, and while this makes for successful projects - it also leads to some loss of direction and a lack of confidence. </a:t>
            </a:r>
            <a:r>
              <a:rPr b="1" lang="en-GB" sz="1400">
                <a:solidFill>
                  <a:schemeClr val="dk1"/>
                </a:solidFill>
                <a:latin typeface="Roboto"/>
                <a:ea typeface="Roboto"/>
                <a:cs typeface="Roboto"/>
                <a:sym typeface="Roboto"/>
              </a:rPr>
              <a:t>As a mentor, your job is to step in with the knowledge of “what needs to be built and why”</a:t>
            </a:r>
            <a:endParaRPr b="1" sz="1400">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GB" sz="1400">
                <a:solidFill>
                  <a:schemeClr val="dk1"/>
                </a:solidFill>
                <a:latin typeface="Roboto"/>
                <a:ea typeface="Roboto"/>
                <a:cs typeface="Roboto"/>
                <a:sym typeface="Roboto"/>
              </a:rPr>
              <a:t>If teams don’t have a domain expert - your </a:t>
            </a:r>
            <a:r>
              <a:rPr b="1" lang="en-GB" sz="1400">
                <a:solidFill>
                  <a:schemeClr val="dk1"/>
                </a:solidFill>
                <a:latin typeface="Roboto"/>
                <a:ea typeface="Roboto"/>
                <a:cs typeface="Roboto"/>
                <a:sym typeface="Roboto"/>
              </a:rPr>
              <a:t>expertise </a:t>
            </a:r>
            <a:r>
              <a:rPr lang="en-GB" sz="1400">
                <a:solidFill>
                  <a:schemeClr val="dk1"/>
                </a:solidFill>
                <a:latin typeface="Roboto"/>
                <a:ea typeface="Roboto"/>
                <a:cs typeface="Roboto"/>
                <a:sym typeface="Roboto"/>
              </a:rPr>
              <a:t>is required to get them on the right track (or pull them back from the wrong one)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4039bfba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4039bfba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highlight>
                  <a:srgbClr val="FFFF00"/>
                </a:highlight>
              </a:rPr>
              <a:t>&lt;include a how to get recognised part&gt;</a:t>
            </a:r>
            <a:endParaRPr>
              <a:highlight>
                <a:srgbClr val="FFFF00"/>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c49b5df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c49b5df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Roboto"/>
              <a:buChar char="●"/>
            </a:pPr>
            <a:r>
              <a:rPr lang="en-GB" sz="1400">
                <a:solidFill>
                  <a:schemeClr val="dk1"/>
                </a:solidFill>
                <a:latin typeface="Roboto"/>
                <a:ea typeface="Roboto"/>
                <a:cs typeface="Roboto"/>
                <a:sym typeface="Roboto"/>
              </a:rPr>
              <a:t>Participants often come from different backgrounds, and while this makes for successful projects - it also leads to some loss of direction and a lack of confidence. </a:t>
            </a:r>
            <a:r>
              <a:rPr b="1" lang="en-GB" sz="1400">
                <a:solidFill>
                  <a:schemeClr val="dk1"/>
                </a:solidFill>
                <a:latin typeface="Roboto"/>
                <a:ea typeface="Roboto"/>
                <a:cs typeface="Roboto"/>
                <a:sym typeface="Roboto"/>
              </a:rPr>
              <a:t>As a mentor, your job is to step in with the knowledge of “what needs to be built and why”</a:t>
            </a:r>
            <a:endParaRPr b="1" sz="1400">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GB" sz="1400">
                <a:solidFill>
                  <a:schemeClr val="dk1"/>
                </a:solidFill>
                <a:latin typeface="Roboto"/>
                <a:ea typeface="Roboto"/>
                <a:cs typeface="Roboto"/>
                <a:sym typeface="Roboto"/>
              </a:rPr>
              <a:t>If teams don’t have a domain expert - your </a:t>
            </a:r>
            <a:r>
              <a:rPr b="1" lang="en-GB" sz="1400">
                <a:solidFill>
                  <a:schemeClr val="dk1"/>
                </a:solidFill>
                <a:latin typeface="Roboto"/>
                <a:ea typeface="Roboto"/>
                <a:cs typeface="Roboto"/>
                <a:sym typeface="Roboto"/>
              </a:rPr>
              <a:t>expertise </a:t>
            </a:r>
            <a:r>
              <a:rPr lang="en-GB" sz="1400">
                <a:solidFill>
                  <a:schemeClr val="dk1"/>
                </a:solidFill>
                <a:latin typeface="Roboto"/>
                <a:ea typeface="Roboto"/>
                <a:cs typeface="Roboto"/>
                <a:sym typeface="Roboto"/>
              </a:rPr>
              <a:t>is required to get them on the right track (or pull them back from the wrong one)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4039bfba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4039bfba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4039bfba9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4039bfba9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b08e73320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b08e7332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bb08e73320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bb08e7332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f8cea9d9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f8cea9d9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b4039bfba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b4039bfba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88294a53a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88294a53a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57e5c4e1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57e5c4e1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88294a53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88294a53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2038d14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2038d14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4039bfba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4039bfba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8cea9d9fd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8cea9d9f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8cea9d9f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8cea9d9f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89f3d703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b89f3d703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6" name="Shape 56"/>
        <p:cNvGrpSpPr/>
        <p:nvPr/>
      </p:nvGrpSpPr>
      <p:grpSpPr>
        <a:xfrm>
          <a:off x="0" y="0"/>
          <a:ext cx="0" cy="0"/>
          <a:chOff x="0" y="0"/>
          <a:chExt cx="0" cy="0"/>
        </a:xfrm>
      </p:grpSpPr>
      <p:grpSp>
        <p:nvGrpSpPr>
          <p:cNvPr id="57" name="Google Shape;57;p11"/>
          <p:cNvGrpSpPr/>
          <p:nvPr/>
        </p:nvGrpSpPr>
        <p:grpSpPr>
          <a:xfrm>
            <a:off x="6098378" y="5"/>
            <a:ext cx="3045625" cy="2030570"/>
            <a:chOff x="6098378" y="5"/>
            <a:chExt cx="3045625" cy="2030570"/>
          </a:xfrm>
        </p:grpSpPr>
        <p:sp>
          <p:nvSpPr>
            <p:cNvPr id="58" name="Google Shape;58;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 name="Google Shape;63;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64" name="Google Shape;64;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0"/>
              </a:spcBef>
              <a:spcAft>
                <a:spcPts val="0"/>
              </a:spcAft>
              <a:buClr>
                <a:schemeClr val="lt1"/>
              </a:buClr>
              <a:buSzPts val="1400"/>
              <a:buChar char="○"/>
              <a:defRPr>
                <a:solidFill>
                  <a:schemeClr val="lt1"/>
                </a:solidFill>
              </a:defRPr>
            </a:lvl2pPr>
            <a:lvl3pPr indent="-317500" lvl="2" marL="1371600" rtl="0" algn="ctr">
              <a:spcBef>
                <a:spcPts val="0"/>
              </a:spcBef>
              <a:spcAft>
                <a:spcPts val="0"/>
              </a:spcAft>
              <a:buClr>
                <a:schemeClr val="lt1"/>
              </a:buClr>
              <a:buSzPts val="1400"/>
              <a:buChar char="■"/>
              <a:defRPr>
                <a:solidFill>
                  <a:schemeClr val="lt1"/>
                </a:solidFill>
              </a:defRPr>
            </a:lvl3pPr>
            <a:lvl4pPr indent="-317500" lvl="3" marL="1828800" rtl="0" algn="ctr">
              <a:spcBef>
                <a:spcPts val="0"/>
              </a:spcBef>
              <a:spcAft>
                <a:spcPts val="0"/>
              </a:spcAft>
              <a:buClr>
                <a:schemeClr val="lt1"/>
              </a:buClr>
              <a:buSzPts val="1400"/>
              <a:buChar char="●"/>
              <a:defRPr>
                <a:solidFill>
                  <a:schemeClr val="lt1"/>
                </a:solidFill>
              </a:defRPr>
            </a:lvl4pPr>
            <a:lvl5pPr indent="-317500" lvl="4" marL="2286000" rtl="0" algn="ctr">
              <a:spcBef>
                <a:spcPts val="0"/>
              </a:spcBef>
              <a:spcAft>
                <a:spcPts val="0"/>
              </a:spcAft>
              <a:buClr>
                <a:schemeClr val="lt1"/>
              </a:buClr>
              <a:buSzPts val="1400"/>
              <a:buChar char="○"/>
              <a:defRPr>
                <a:solidFill>
                  <a:schemeClr val="lt1"/>
                </a:solidFill>
              </a:defRPr>
            </a:lvl5pPr>
            <a:lvl6pPr indent="-317500" lvl="5" marL="2743200" rtl="0" algn="ctr">
              <a:spcBef>
                <a:spcPts val="0"/>
              </a:spcBef>
              <a:spcAft>
                <a:spcPts val="0"/>
              </a:spcAft>
              <a:buClr>
                <a:schemeClr val="lt1"/>
              </a:buClr>
              <a:buSzPts val="1400"/>
              <a:buChar char="■"/>
              <a:defRPr>
                <a:solidFill>
                  <a:schemeClr val="lt1"/>
                </a:solidFill>
              </a:defRPr>
            </a:lvl6pPr>
            <a:lvl7pPr indent="-317500" lvl="6" marL="3200400" rtl="0" algn="ctr">
              <a:spcBef>
                <a:spcPts val="0"/>
              </a:spcBef>
              <a:spcAft>
                <a:spcPts val="0"/>
              </a:spcAft>
              <a:buClr>
                <a:schemeClr val="lt1"/>
              </a:buClr>
              <a:buSzPts val="1400"/>
              <a:buChar char="●"/>
              <a:defRPr>
                <a:solidFill>
                  <a:schemeClr val="lt1"/>
                </a:solidFill>
              </a:defRPr>
            </a:lvl7pPr>
            <a:lvl8pPr indent="-317500" lvl="7" marL="3657600" rtl="0" algn="ctr">
              <a:spcBef>
                <a:spcPts val="0"/>
              </a:spcBef>
              <a:spcAft>
                <a:spcPts val="0"/>
              </a:spcAft>
              <a:buClr>
                <a:schemeClr val="lt1"/>
              </a:buClr>
              <a:buSzPts val="1400"/>
              <a:buChar char="○"/>
              <a:defRPr>
                <a:solidFill>
                  <a:schemeClr val="lt1"/>
                </a:solidFill>
              </a:defRPr>
            </a:lvl8pPr>
            <a:lvl9pPr indent="-317500" lvl="8" marL="4114800" rtl="0" algn="ctr">
              <a:spcBef>
                <a:spcPts val="0"/>
              </a:spcBef>
              <a:spcAft>
                <a:spcPts val="0"/>
              </a:spcAft>
              <a:buClr>
                <a:schemeClr val="lt1"/>
              </a:buClr>
              <a:buSzPts val="1400"/>
              <a:buChar char="■"/>
              <a:defRPr>
                <a:solidFill>
                  <a:schemeClr val="lt1"/>
                </a:solidFill>
              </a:defRPr>
            </a:lvl9pPr>
          </a:lstStyle>
          <a:p/>
        </p:txBody>
      </p:sp>
      <p:sp>
        <p:nvSpPr>
          <p:cNvPr id="65" name="Google Shape;65;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9FC5E8"/>
        </a:solidFill>
      </p:bgPr>
    </p:bg>
    <p:spTree>
      <p:nvGrpSpPr>
        <p:cNvPr id="19" name="Shape 19"/>
        <p:cNvGrpSpPr/>
        <p:nvPr/>
      </p:nvGrpSpPr>
      <p:grpSpPr>
        <a:xfrm>
          <a:off x="0" y="0"/>
          <a:ext cx="0" cy="0"/>
          <a:chOff x="0" y="0"/>
          <a:chExt cx="0" cy="0"/>
        </a:xfrm>
      </p:grpSpPr>
      <p:sp>
        <p:nvSpPr>
          <p:cNvPr id="20" name="Google Shape;20;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1" name="Google Shape;21;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p:nvPr/>
        </p:nvSpPr>
        <p:spPr>
          <a:xfrm>
            <a:off x="0" y="4891594"/>
            <a:ext cx="9144000" cy="252000"/>
          </a:xfrm>
          <a:prstGeom prst="rect">
            <a:avLst/>
          </a:pr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 name="Google Shape;27;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8" name="Google Shape;28;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 name="Google Shape;32;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5" name="Google Shape;35;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6" name="Google Shape;36;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7" name="Shape 37"/>
        <p:cNvGrpSpPr/>
        <p:nvPr/>
      </p:nvGrpSpPr>
      <p:grpSpPr>
        <a:xfrm>
          <a:off x="0" y="0"/>
          <a:ext cx="0" cy="0"/>
          <a:chOff x="0" y="0"/>
          <a:chExt cx="0" cy="0"/>
        </a:xfrm>
      </p:grpSpPr>
      <p:grpSp>
        <p:nvGrpSpPr>
          <p:cNvPr id="38" name="Google Shape;38;p8"/>
          <p:cNvGrpSpPr/>
          <p:nvPr/>
        </p:nvGrpSpPr>
        <p:grpSpPr>
          <a:xfrm>
            <a:off x="6098378" y="5"/>
            <a:ext cx="3045625" cy="2030570"/>
            <a:chOff x="6098378" y="5"/>
            <a:chExt cx="3045625" cy="2030570"/>
          </a:xfrm>
        </p:grpSpPr>
        <p:sp>
          <p:nvSpPr>
            <p:cNvPr id="39" name="Google Shape;39;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5" name="Google Shape;45;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0" name="Google Shape;50;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2" name="Google Shape;52;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s://docs.google.com/presentation/d/1QUGkvYDqDm0nynxO-1TM3DGmsyzZLKnao-3ID_ARi4M/edit?usp=sharing" TargetMode="External"/><Relationship Id="rId4" Type="http://schemas.openxmlformats.org/officeDocument/2006/relationships/hyperlink" Target="https://docs.google.com/presentation/d/1l0cdM_6tacrpiHgCyU6g039THDrSuuEB2fypcgnUShI/edit?usp=sharing" TargetMode="External"/><Relationship Id="rId5" Type="http://schemas.openxmlformats.org/officeDocument/2006/relationships/hyperlink" Target="https://www.youtube.com/watch?v=EqohyjPrMyw&amp;list=PLT31yk4mpjK771k_2zUUD3AZI4KcxLNnp&amp;index=5" TargetMode="External"/><Relationship Id="rId6" Type="http://schemas.openxmlformats.org/officeDocument/2006/relationships/image" Target="../media/image1.png"/><Relationship Id="rId7"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rive.google.com/drive/folders/14jXBU4HqOEFXoTYPCXK3iu3gDzlctgat?usp=sharing" TargetMode="External"/><Relationship Id="rId4" Type="http://schemas.openxmlformats.org/officeDocument/2006/relationships/hyperlink" Target="https://drive.google.com/drive/folders/14jXBU4HqOEFXoTYPCXK3iu3gDzlctgat?usp=sharing" TargetMode="External"/><Relationship Id="rId10" Type="http://schemas.openxmlformats.org/officeDocument/2006/relationships/image" Target="../media/image8.png"/><Relationship Id="rId9" Type="http://schemas.openxmlformats.org/officeDocument/2006/relationships/image" Target="../media/image9.png"/><Relationship Id="rId5" Type="http://schemas.openxmlformats.org/officeDocument/2006/relationships/hyperlink" Target="https://drive.google.com/drive/folders/14jXBU4HqOEFXoTYPCXK3iu3gDzlctgat?usp=sharing" TargetMode="External"/><Relationship Id="rId6" Type="http://schemas.openxmlformats.org/officeDocument/2006/relationships/hyperlink" Target="https://drive.google.com/drive/folders/14jXBU4HqOEFXoTYPCXK3iu3gDzlctgat?usp=sharing" TargetMode="External"/><Relationship Id="rId7" Type="http://schemas.openxmlformats.org/officeDocument/2006/relationships/image" Target="../media/image7.png"/><Relationship Id="rId8"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blogs.oracle.com/cloud-infrastructure/are-you-new-to-oracle-cloud-infrastructure" TargetMode="External"/><Relationship Id="rId4" Type="http://schemas.openxmlformats.org/officeDocument/2006/relationships/hyperlink" Target="https://kandi.openweaver.com/home" TargetMode="External"/><Relationship Id="rId5" Type="http://schemas.openxmlformats.org/officeDocument/2006/relationships/hyperlink" Target="https://docs.google.com/presentation/d/1j_CZnECODS9pRQxsp1jJQ0Ao-02tMYiZcxik6vnL9Yg/edit?usp=sharing" TargetMode="External"/><Relationship Id="rId6"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hyperlink" Target="https://docs.google.com/presentation/d/1by21Mh4YueRPyNdTgt17tqM5DXdD4LiICG4SGMJUcy4/edit?usp=sharing" TargetMode="External"/><Relationship Id="rId5" Type="http://schemas.openxmlformats.org/officeDocument/2006/relationships/hyperlink" Target="http://www.hackmakers.com" TargetMode="External"/><Relationship Id="rId6" Type="http://schemas.openxmlformats.org/officeDocument/2006/relationships/hyperlink" Target="https://docs.google.com/presentation/d/1QUGkvYDqDm0nynxO-1TM3DGmsyzZLKnao-3ID_ARi4M/edit?usp=sharing" TargetMode="External"/><Relationship Id="rId7" Type="http://schemas.openxmlformats.org/officeDocument/2006/relationships/hyperlink" Target="https://docs.google.com/presentation/d/1l0cdM_6tacrpiHgCyU6g039THDrSuuEB2fypcgnUShI/edit?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slide" Target="/ppt/slides/slide4.xml"/><Relationship Id="rId11" Type="http://schemas.openxmlformats.org/officeDocument/2006/relationships/slide" Target="/ppt/slides/slide19.xml"/><Relationship Id="rId10" Type="http://schemas.openxmlformats.org/officeDocument/2006/relationships/slide" Target="/ppt/slides/slide16.xml"/><Relationship Id="rId9" Type="http://schemas.openxmlformats.org/officeDocument/2006/relationships/slide" Target="/ppt/slides/slide12.xml"/><Relationship Id="rId5" Type="http://schemas.openxmlformats.org/officeDocument/2006/relationships/slide" Target="/ppt/slides/slide6.xml"/><Relationship Id="rId6" Type="http://schemas.openxmlformats.org/officeDocument/2006/relationships/slide" Target="/ppt/slides/slide9.xml"/><Relationship Id="rId7" Type="http://schemas.openxmlformats.org/officeDocument/2006/relationships/slide" Target="/ppt/slides/slide10.xml"/><Relationship Id="rId8" Type="http://schemas.openxmlformats.org/officeDocument/2006/relationships/slide" Target="/ppt/slides/slide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nvSpPr>
        <p:spPr>
          <a:xfrm>
            <a:off x="1168200" y="3421725"/>
            <a:ext cx="6807600" cy="72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4300">
                <a:latin typeface="Roboto"/>
                <a:ea typeface="Roboto"/>
                <a:cs typeface="Roboto"/>
                <a:sym typeface="Roboto"/>
              </a:rPr>
              <a:t>Hackathon Guide: Mentors</a:t>
            </a:r>
            <a:endParaRPr b="1" sz="4300">
              <a:latin typeface="Roboto"/>
              <a:ea typeface="Roboto"/>
              <a:cs typeface="Roboto"/>
              <a:sym typeface="Roboto"/>
            </a:endParaRPr>
          </a:p>
          <a:p>
            <a:pPr indent="0" lvl="0" marL="0" rtl="0" algn="ctr">
              <a:spcBef>
                <a:spcPts val="0"/>
              </a:spcBef>
              <a:spcAft>
                <a:spcPts val="0"/>
              </a:spcAft>
              <a:buNone/>
            </a:pPr>
            <a:r>
              <a:t/>
            </a:r>
            <a:endParaRPr b="1" i="1" sz="1600">
              <a:latin typeface="Roboto"/>
              <a:ea typeface="Roboto"/>
              <a:cs typeface="Roboto"/>
              <a:sym typeface="Roboto"/>
            </a:endParaRPr>
          </a:p>
          <a:p>
            <a:pPr indent="0" lvl="0" marL="0" rtl="0" algn="ctr">
              <a:spcBef>
                <a:spcPts val="0"/>
              </a:spcBef>
              <a:spcAft>
                <a:spcPts val="0"/>
              </a:spcAft>
              <a:buNone/>
            </a:pPr>
            <a:r>
              <a:rPr b="1" i="1" lang="en-GB" sz="1200">
                <a:latin typeface="Roboto"/>
                <a:ea typeface="Roboto"/>
                <a:cs typeface="Roboto"/>
                <a:sym typeface="Roboto"/>
              </a:rPr>
              <a:t>A guide for mentors who are looking to impart their advice to teams. If you are looking to compete in the competition, check out the </a:t>
            </a:r>
            <a:r>
              <a:rPr b="1" i="1" lang="en-GB" sz="1200" u="sng">
                <a:solidFill>
                  <a:schemeClr val="hlink"/>
                </a:solidFill>
                <a:latin typeface="Roboto"/>
                <a:ea typeface="Roboto"/>
                <a:cs typeface="Roboto"/>
                <a:sym typeface="Roboto"/>
                <a:hlinkClick r:id="rId3"/>
              </a:rPr>
              <a:t>participant guide</a:t>
            </a:r>
            <a:r>
              <a:rPr b="1" i="1" lang="en-GB" sz="1200">
                <a:latin typeface="Roboto"/>
                <a:ea typeface="Roboto"/>
                <a:cs typeface="Roboto"/>
                <a:sym typeface="Roboto"/>
              </a:rPr>
              <a:t> for the most applicable information.</a:t>
            </a:r>
            <a:endParaRPr b="1" i="1" sz="1200">
              <a:latin typeface="Roboto"/>
              <a:ea typeface="Roboto"/>
              <a:cs typeface="Roboto"/>
              <a:sym typeface="Roboto"/>
            </a:endParaRPr>
          </a:p>
          <a:p>
            <a:pPr indent="0" lvl="0" marL="0" rtl="0" algn="ctr">
              <a:spcBef>
                <a:spcPts val="0"/>
              </a:spcBef>
              <a:spcAft>
                <a:spcPts val="0"/>
              </a:spcAft>
              <a:buNone/>
            </a:pPr>
            <a:r>
              <a:t/>
            </a:r>
            <a:endParaRPr b="1" i="1" sz="1200">
              <a:latin typeface="Roboto"/>
              <a:ea typeface="Roboto"/>
              <a:cs typeface="Roboto"/>
              <a:sym typeface="Roboto"/>
            </a:endParaRPr>
          </a:p>
          <a:p>
            <a:pPr indent="0" lvl="0" marL="0" rtl="0" algn="ctr">
              <a:spcBef>
                <a:spcPts val="0"/>
              </a:spcBef>
              <a:spcAft>
                <a:spcPts val="0"/>
              </a:spcAft>
              <a:buNone/>
            </a:pPr>
            <a:r>
              <a:rPr b="1" i="1" lang="en-GB" sz="1200">
                <a:latin typeface="Roboto"/>
                <a:ea typeface="Roboto"/>
                <a:cs typeface="Roboto"/>
                <a:sym typeface="Roboto"/>
              </a:rPr>
              <a:t>All parties in the hackathon should be familiar with the </a:t>
            </a:r>
            <a:r>
              <a:rPr b="1" i="1" lang="en-GB" sz="1200" u="sng">
                <a:solidFill>
                  <a:schemeClr val="accent5"/>
                </a:solidFill>
                <a:latin typeface="Roboto"/>
                <a:ea typeface="Roboto"/>
                <a:cs typeface="Roboto"/>
                <a:sym typeface="Roboto"/>
                <a:hlinkClick r:id="rId4">
                  <a:extLst>
                    <a:ext uri="{A12FA001-AC4F-418D-AE19-62706E023703}">
                      <ahyp:hlinkClr val="tx"/>
                    </a:ext>
                  </a:extLst>
                </a:hlinkClick>
              </a:rPr>
              <a:t>hackathon overview and rules</a:t>
            </a:r>
            <a:r>
              <a:rPr b="1" i="1" lang="en-GB" sz="1200">
                <a:latin typeface="Roboto"/>
                <a:ea typeface="Roboto"/>
                <a:cs typeface="Roboto"/>
                <a:sym typeface="Roboto"/>
              </a:rPr>
              <a:t> prior to the event.</a:t>
            </a:r>
            <a:endParaRPr b="1" i="1" sz="1200">
              <a:latin typeface="Roboto"/>
              <a:ea typeface="Roboto"/>
              <a:cs typeface="Roboto"/>
              <a:sym typeface="Roboto"/>
            </a:endParaRPr>
          </a:p>
          <a:p>
            <a:pPr indent="0" lvl="0" marL="0" rtl="0" algn="ctr">
              <a:spcBef>
                <a:spcPts val="0"/>
              </a:spcBef>
              <a:spcAft>
                <a:spcPts val="0"/>
              </a:spcAft>
              <a:buNone/>
            </a:pPr>
            <a:r>
              <a:t/>
            </a:r>
            <a:endParaRPr b="1" i="1" sz="1200">
              <a:latin typeface="Roboto"/>
              <a:ea typeface="Roboto"/>
              <a:cs typeface="Roboto"/>
              <a:sym typeface="Roboto"/>
            </a:endParaRPr>
          </a:p>
          <a:p>
            <a:pPr indent="0" lvl="0" marL="0" rtl="0" algn="ctr">
              <a:spcBef>
                <a:spcPts val="0"/>
              </a:spcBef>
              <a:spcAft>
                <a:spcPts val="0"/>
              </a:spcAft>
              <a:buNone/>
            </a:pPr>
            <a:r>
              <a:rPr b="1" i="1" lang="en-GB" sz="1200">
                <a:latin typeface="Roboto"/>
                <a:ea typeface="Roboto"/>
                <a:cs typeface="Roboto"/>
                <a:sym typeface="Roboto"/>
              </a:rPr>
              <a:t>First time mentoring? Watch the </a:t>
            </a:r>
            <a:r>
              <a:rPr b="1" i="1" lang="en-GB" sz="1200" u="sng">
                <a:solidFill>
                  <a:schemeClr val="hlink"/>
                </a:solidFill>
                <a:latin typeface="Roboto"/>
                <a:ea typeface="Roboto"/>
                <a:cs typeface="Roboto"/>
                <a:sym typeface="Roboto"/>
                <a:hlinkClick r:id="rId5"/>
              </a:rPr>
              <a:t>mentoring induction video</a:t>
            </a:r>
            <a:r>
              <a:rPr b="1" i="1" lang="en-GB" sz="1200">
                <a:latin typeface="Roboto"/>
                <a:ea typeface="Roboto"/>
                <a:cs typeface="Roboto"/>
                <a:sym typeface="Roboto"/>
              </a:rPr>
              <a:t> here.</a:t>
            </a:r>
            <a:endParaRPr b="1" i="1" sz="1200">
              <a:latin typeface="Roboto"/>
              <a:ea typeface="Roboto"/>
              <a:cs typeface="Roboto"/>
              <a:sym typeface="Roboto"/>
            </a:endParaRPr>
          </a:p>
          <a:p>
            <a:pPr indent="0" lvl="0" marL="0" rtl="0" algn="ctr">
              <a:spcBef>
                <a:spcPts val="0"/>
              </a:spcBef>
              <a:spcAft>
                <a:spcPts val="0"/>
              </a:spcAft>
              <a:buNone/>
            </a:pPr>
            <a:r>
              <a:t/>
            </a:r>
            <a:endParaRPr b="1" i="1" sz="1600">
              <a:latin typeface="Roboto"/>
              <a:ea typeface="Roboto"/>
              <a:cs typeface="Roboto"/>
              <a:sym typeface="Roboto"/>
            </a:endParaRPr>
          </a:p>
          <a:p>
            <a:pPr indent="0" lvl="0" marL="0" rtl="0" algn="ctr">
              <a:spcBef>
                <a:spcPts val="0"/>
              </a:spcBef>
              <a:spcAft>
                <a:spcPts val="0"/>
              </a:spcAft>
              <a:buNone/>
            </a:pPr>
            <a:r>
              <a:t/>
            </a:r>
            <a:endParaRPr b="1" sz="4300">
              <a:latin typeface="Roboto"/>
              <a:ea typeface="Roboto"/>
              <a:cs typeface="Roboto"/>
              <a:sym typeface="Roboto"/>
            </a:endParaRPr>
          </a:p>
        </p:txBody>
      </p:sp>
      <p:pic>
        <p:nvPicPr>
          <p:cNvPr id="73" name="Google Shape;73;p13"/>
          <p:cNvPicPr preferRelativeResize="0"/>
          <p:nvPr/>
        </p:nvPicPr>
        <p:blipFill>
          <a:blip r:embed="rId6">
            <a:alphaModFix/>
          </a:blip>
          <a:stretch>
            <a:fillRect/>
          </a:stretch>
        </p:blipFill>
        <p:spPr>
          <a:xfrm>
            <a:off x="3921063" y="757700"/>
            <a:ext cx="1301875" cy="1276026"/>
          </a:xfrm>
          <a:prstGeom prst="rect">
            <a:avLst/>
          </a:prstGeom>
          <a:noFill/>
          <a:ln>
            <a:noFill/>
          </a:ln>
        </p:spPr>
      </p:pic>
      <p:pic>
        <p:nvPicPr>
          <p:cNvPr id="74" name="Google Shape;74;p13"/>
          <p:cNvPicPr preferRelativeResize="0"/>
          <p:nvPr/>
        </p:nvPicPr>
        <p:blipFill>
          <a:blip r:embed="rId7">
            <a:alphaModFix/>
          </a:blip>
          <a:stretch>
            <a:fillRect/>
          </a:stretch>
        </p:blipFill>
        <p:spPr>
          <a:xfrm>
            <a:off x="6900" y="-3775"/>
            <a:ext cx="2192350" cy="504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620197"/>
            <a:ext cx="85206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How will I find teams to mentor</a:t>
            </a:r>
            <a:r>
              <a:rPr b="1" lang="en-GB" sz="1870">
                <a:solidFill>
                  <a:srgbClr val="6FA8DC"/>
                </a:solidFill>
                <a:latin typeface="Roboto"/>
                <a:ea typeface="Roboto"/>
                <a:cs typeface="Roboto"/>
                <a:sym typeface="Roboto"/>
              </a:rPr>
              <a:t>?</a:t>
            </a:r>
            <a:endParaRPr sz="1120"/>
          </a:p>
        </p:txBody>
      </p:sp>
      <p:sp>
        <p:nvSpPr>
          <p:cNvPr id="139" name="Google Shape;139;p22"/>
          <p:cNvSpPr txBox="1"/>
          <p:nvPr>
            <p:ph idx="4294967295" type="body"/>
          </p:nvPr>
        </p:nvSpPr>
        <p:spPr>
          <a:xfrm>
            <a:off x="607150" y="1026925"/>
            <a:ext cx="7750200" cy="1391400"/>
          </a:xfrm>
          <a:prstGeom prst="rect">
            <a:avLst/>
          </a:prstGeom>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000000"/>
              </a:buClr>
              <a:buSzPts val="1400"/>
              <a:buFont typeface="Roboto"/>
              <a:buChar char="●"/>
            </a:pPr>
            <a:r>
              <a:rPr lang="en-GB" sz="1400">
                <a:solidFill>
                  <a:srgbClr val="000000"/>
                </a:solidFill>
              </a:rPr>
              <a:t>Participants will </a:t>
            </a:r>
            <a:r>
              <a:rPr b="1" lang="en-GB" sz="1400">
                <a:solidFill>
                  <a:srgbClr val="000000"/>
                </a:solidFill>
                <a:latin typeface="Roboto"/>
                <a:ea typeface="Roboto"/>
                <a:cs typeface="Roboto"/>
                <a:sym typeface="Roboto"/>
              </a:rPr>
              <a:t>approach you</a:t>
            </a:r>
            <a:r>
              <a:rPr lang="en-GB" sz="1400">
                <a:solidFill>
                  <a:srgbClr val="000000"/>
                </a:solidFill>
              </a:rPr>
              <a:t>, </a:t>
            </a:r>
            <a:r>
              <a:rPr b="1" lang="en-GB" sz="1400">
                <a:solidFill>
                  <a:srgbClr val="000000"/>
                </a:solidFill>
              </a:rPr>
              <a:t>and other mentors</a:t>
            </a:r>
            <a:r>
              <a:rPr b="1" lang="en-GB" sz="1400">
                <a:solidFill>
                  <a:srgbClr val="000000"/>
                </a:solidFill>
                <a:latin typeface="Roboto"/>
                <a:ea typeface="Roboto"/>
                <a:cs typeface="Roboto"/>
                <a:sym typeface="Roboto"/>
              </a:rPr>
              <a:t> directly</a:t>
            </a:r>
            <a:r>
              <a:rPr lang="en-GB" sz="1400">
                <a:solidFill>
                  <a:srgbClr val="000000"/>
                </a:solidFill>
                <a:latin typeface="Roboto"/>
                <a:ea typeface="Roboto"/>
                <a:cs typeface="Roboto"/>
                <a:sym typeface="Roboto"/>
              </a:rPr>
              <a:t>, to ask for your mentorship or guidance through the Hackathon. </a:t>
            </a:r>
            <a:r>
              <a:rPr lang="en-GB" sz="1400">
                <a:solidFill>
                  <a:srgbClr val="000000"/>
                </a:solidFill>
              </a:rPr>
              <a:t>Each team</a:t>
            </a:r>
            <a:r>
              <a:rPr lang="en-GB" sz="1400">
                <a:solidFill>
                  <a:srgbClr val="000000"/>
                </a:solidFill>
                <a:latin typeface="Roboto"/>
                <a:ea typeface="Roboto"/>
                <a:cs typeface="Roboto"/>
                <a:sym typeface="Roboto"/>
              </a:rPr>
              <a:t> </a:t>
            </a:r>
            <a:r>
              <a:rPr lang="en-GB" sz="1400">
                <a:solidFill>
                  <a:srgbClr val="000000"/>
                </a:solidFill>
              </a:rPr>
              <a:t>will be made up of 2-6 participants.</a:t>
            </a:r>
            <a:endParaRPr sz="1400">
              <a:solidFill>
                <a:srgbClr val="000000"/>
              </a:solidFill>
              <a:latin typeface="Roboto"/>
              <a:ea typeface="Roboto"/>
              <a:cs typeface="Roboto"/>
              <a:sym typeface="Roboto"/>
            </a:endParaRPr>
          </a:p>
          <a:p>
            <a:pPr indent="-317500" lvl="0" marL="457200" rtl="0" algn="l">
              <a:lnSpc>
                <a:spcPct val="115000"/>
              </a:lnSpc>
              <a:spcBef>
                <a:spcPts val="0"/>
              </a:spcBef>
              <a:spcAft>
                <a:spcPts val="0"/>
              </a:spcAft>
              <a:buClr>
                <a:srgbClr val="000000"/>
              </a:buClr>
              <a:buSzPts val="1400"/>
              <a:buFont typeface="Roboto"/>
              <a:buChar char="●"/>
            </a:pPr>
            <a:r>
              <a:rPr lang="en-GB" sz="1400">
                <a:solidFill>
                  <a:srgbClr val="000000"/>
                </a:solidFill>
                <a:latin typeface="Roboto"/>
                <a:ea typeface="Roboto"/>
                <a:cs typeface="Roboto"/>
                <a:sym typeface="Roboto"/>
              </a:rPr>
              <a:t>They will likely approach you </a:t>
            </a:r>
            <a:r>
              <a:rPr lang="en-GB" sz="1400">
                <a:solidFill>
                  <a:srgbClr val="000000"/>
                </a:solidFill>
              </a:rPr>
              <a:t>on or before</a:t>
            </a:r>
            <a:r>
              <a:rPr lang="en-GB" sz="1400">
                <a:solidFill>
                  <a:srgbClr val="000000"/>
                </a:solidFill>
                <a:latin typeface="Roboto"/>
                <a:ea typeface="Roboto"/>
                <a:cs typeface="Roboto"/>
                <a:sym typeface="Roboto"/>
              </a:rPr>
              <a:t> </a:t>
            </a:r>
            <a:r>
              <a:rPr b="1" lang="en-GB" sz="1400">
                <a:solidFill>
                  <a:srgbClr val="000000"/>
                </a:solidFill>
              </a:rPr>
              <a:t>1st day of the hackathon</a:t>
            </a:r>
            <a:r>
              <a:rPr lang="en-GB" sz="1400">
                <a:solidFill>
                  <a:srgbClr val="000000"/>
                </a:solidFill>
              </a:rPr>
              <a:t>.</a:t>
            </a:r>
            <a:endParaRPr sz="1400">
              <a:solidFill>
                <a:srgbClr val="000000"/>
              </a:solidFill>
              <a:latin typeface="Roboto"/>
              <a:ea typeface="Roboto"/>
              <a:cs typeface="Roboto"/>
              <a:sym typeface="Roboto"/>
            </a:endParaRPr>
          </a:p>
          <a:p>
            <a:pPr indent="-317500" lvl="0" marL="457200" rtl="0" algn="l">
              <a:lnSpc>
                <a:spcPct val="115000"/>
              </a:lnSpc>
              <a:spcBef>
                <a:spcPts val="0"/>
              </a:spcBef>
              <a:spcAft>
                <a:spcPts val="0"/>
              </a:spcAft>
              <a:buClr>
                <a:srgbClr val="000000"/>
              </a:buClr>
              <a:buSzPts val="1400"/>
              <a:buFont typeface="Roboto"/>
              <a:buChar char="●"/>
            </a:pPr>
            <a:r>
              <a:rPr lang="en-GB" sz="1400">
                <a:solidFill>
                  <a:srgbClr val="000000"/>
                </a:solidFill>
                <a:latin typeface="Roboto"/>
                <a:ea typeface="Roboto"/>
                <a:cs typeface="Roboto"/>
                <a:sym typeface="Roboto"/>
              </a:rPr>
              <a:t>Consider your </a:t>
            </a:r>
            <a:r>
              <a:rPr b="1" lang="en-GB" sz="1400">
                <a:solidFill>
                  <a:srgbClr val="000000"/>
                </a:solidFill>
                <a:latin typeface="Roboto"/>
                <a:ea typeface="Roboto"/>
                <a:cs typeface="Roboto"/>
                <a:sym typeface="Roboto"/>
              </a:rPr>
              <a:t>time zones</a:t>
            </a:r>
            <a:r>
              <a:rPr lang="en-GB" sz="1400">
                <a:solidFill>
                  <a:srgbClr val="000000"/>
                </a:solidFill>
                <a:latin typeface="Roboto"/>
                <a:ea typeface="Roboto"/>
                <a:cs typeface="Roboto"/>
                <a:sym typeface="Roboto"/>
              </a:rPr>
              <a:t> and </a:t>
            </a:r>
            <a:r>
              <a:rPr lang="en-GB" sz="1400">
                <a:solidFill>
                  <a:srgbClr val="000000"/>
                </a:solidFill>
              </a:rPr>
              <a:t>the team’s </a:t>
            </a:r>
            <a:r>
              <a:rPr lang="en-GB" sz="1400">
                <a:solidFill>
                  <a:srgbClr val="000000"/>
                </a:solidFill>
                <a:latin typeface="Roboto"/>
                <a:ea typeface="Roboto"/>
                <a:cs typeface="Roboto"/>
                <a:sym typeface="Roboto"/>
              </a:rPr>
              <a:t>choice of </a:t>
            </a:r>
            <a:r>
              <a:rPr b="1" lang="en-GB" sz="1400">
                <a:solidFill>
                  <a:srgbClr val="000000"/>
                </a:solidFill>
                <a:latin typeface="Roboto"/>
                <a:ea typeface="Roboto"/>
                <a:cs typeface="Roboto"/>
                <a:sym typeface="Roboto"/>
              </a:rPr>
              <a:t>challenge</a:t>
            </a:r>
            <a:r>
              <a:rPr lang="en-GB" sz="1400">
                <a:solidFill>
                  <a:srgbClr val="000000"/>
                </a:solidFill>
                <a:latin typeface="Roboto"/>
                <a:ea typeface="Roboto"/>
                <a:cs typeface="Roboto"/>
                <a:sym typeface="Roboto"/>
              </a:rPr>
              <a:t>, in relation to your expertise</a:t>
            </a:r>
            <a:endParaRPr sz="1400">
              <a:solidFill>
                <a:srgbClr val="000000"/>
              </a:solidFill>
              <a:latin typeface="Roboto"/>
              <a:ea typeface="Roboto"/>
              <a:cs typeface="Roboto"/>
              <a:sym typeface="Roboto"/>
            </a:endParaRPr>
          </a:p>
          <a:p>
            <a:pPr indent="-317500" lvl="0" marL="457200" rtl="0" algn="l">
              <a:lnSpc>
                <a:spcPct val="115000"/>
              </a:lnSpc>
              <a:spcBef>
                <a:spcPts val="0"/>
              </a:spcBef>
              <a:spcAft>
                <a:spcPts val="0"/>
              </a:spcAft>
              <a:buClr>
                <a:srgbClr val="000000"/>
              </a:buClr>
              <a:buSzPts val="1400"/>
              <a:buFont typeface="Roboto"/>
              <a:buChar char="●"/>
            </a:pPr>
            <a:r>
              <a:rPr lang="en-GB" sz="1400">
                <a:solidFill>
                  <a:srgbClr val="000000"/>
                </a:solidFill>
                <a:latin typeface="Roboto"/>
                <a:ea typeface="Roboto"/>
                <a:cs typeface="Roboto"/>
                <a:sym typeface="Roboto"/>
              </a:rPr>
              <a:t>You are allowed and encouraged to mentor </a:t>
            </a:r>
            <a:r>
              <a:rPr b="1" lang="en-GB" sz="1400">
                <a:solidFill>
                  <a:srgbClr val="000000"/>
                </a:solidFill>
                <a:latin typeface="Roboto"/>
                <a:ea typeface="Roboto"/>
                <a:cs typeface="Roboto"/>
                <a:sym typeface="Roboto"/>
              </a:rPr>
              <a:t>more than one team</a:t>
            </a:r>
            <a:r>
              <a:rPr lang="en-GB" sz="1400">
                <a:solidFill>
                  <a:srgbClr val="000000"/>
                </a:solidFill>
                <a:latin typeface="Roboto"/>
                <a:ea typeface="Roboto"/>
                <a:cs typeface="Roboto"/>
                <a:sym typeface="Roboto"/>
              </a:rPr>
              <a:t>.</a:t>
            </a:r>
            <a:endParaRPr sz="1400">
              <a:solidFill>
                <a:srgbClr val="000000"/>
              </a:solidFill>
              <a:highlight>
                <a:srgbClr val="F4CCCC"/>
              </a:highlight>
              <a:latin typeface="Roboto"/>
              <a:ea typeface="Roboto"/>
              <a:cs typeface="Roboto"/>
              <a:sym typeface="Roboto"/>
            </a:endParaRPr>
          </a:p>
        </p:txBody>
      </p:sp>
      <p:pic>
        <p:nvPicPr>
          <p:cNvPr id="140" name="Google Shape;140;p22"/>
          <p:cNvPicPr preferRelativeResize="0"/>
          <p:nvPr/>
        </p:nvPicPr>
        <p:blipFill>
          <a:blip r:embed="rId3">
            <a:alphaModFix/>
          </a:blip>
          <a:stretch>
            <a:fillRect/>
          </a:stretch>
        </p:blipFill>
        <p:spPr>
          <a:xfrm>
            <a:off x="6900" y="-3775"/>
            <a:ext cx="2192350" cy="504600"/>
          </a:xfrm>
          <a:prstGeom prst="rect">
            <a:avLst/>
          </a:prstGeom>
          <a:noFill/>
          <a:ln>
            <a:noFill/>
          </a:ln>
        </p:spPr>
      </p:pic>
      <p:sp>
        <p:nvSpPr>
          <p:cNvPr id="141" name="Google Shape;141;p22"/>
          <p:cNvSpPr txBox="1"/>
          <p:nvPr>
            <p:ph type="title"/>
          </p:nvPr>
        </p:nvSpPr>
        <p:spPr>
          <a:xfrm>
            <a:off x="175475" y="2474772"/>
            <a:ext cx="85206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Can I get matched with teams?</a:t>
            </a:r>
            <a:endParaRPr sz="1120"/>
          </a:p>
        </p:txBody>
      </p:sp>
      <p:sp>
        <p:nvSpPr>
          <p:cNvPr id="142" name="Google Shape;142;p22"/>
          <p:cNvSpPr txBox="1"/>
          <p:nvPr>
            <p:ph idx="4294967295" type="body"/>
          </p:nvPr>
        </p:nvSpPr>
        <p:spPr>
          <a:xfrm>
            <a:off x="607150" y="2661225"/>
            <a:ext cx="7750200" cy="2040900"/>
          </a:xfrm>
          <a:prstGeom prst="rect">
            <a:avLst/>
          </a:prstGeom>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400">
              <a:solidFill>
                <a:srgbClr val="000000"/>
              </a:solidFill>
            </a:endParaRPr>
          </a:p>
          <a:p>
            <a:pPr indent="-317500" lvl="0" marL="457200" rtl="0" algn="l">
              <a:lnSpc>
                <a:spcPct val="115000"/>
              </a:lnSpc>
              <a:spcBef>
                <a:spcPts val="1200"/>
              </a:spcBef>
              <a:spcAft>
                <a:spcPts val="0"/>
              </a:spcAft>
              <a:buClr>
                <a:srgbClr val="000000"/>
              </a:buClr>
              <a:buSzPts val="1400"/>
              <a:buFont typeface="Roboto"/>
              <a:buChar char="●"/>
            </a:pPr>
            <a:r>
              <a:rPr b="1" lang="en-GB" sz="1400">
                <a:solidFill>
                  <a:srgbClr val="000000"/>
                </a:solidFill>
                <a:highlight>
                  <a:srgbClr val="F4CCCC"/>
                </a:highlight>
              </a:rPr>
              <a:t>Hackmakers can assist in matching team(s) to you,</a:t>
            </a:r>
            <a:r>
              <a:rPr lang="en-GB" sz="1400">
                <a:solidFill>
                  <a:srgbClr val="000000"/>
                </a:solidFill>
                <a:highlight>
                  <a:srgbClr val="F4CCCC"/>
                </a:highlight>
              </a:rPr>
              <a:t> if teams have specifically asked for certain skills in their mentors.</a:t>
            </a:r>
            <a:endParaRPr sz="1400">
              <a:solidFill>
                <a:srgbClr val="000000"/>
              </a:solidFill>
              <a:highlight>
                <a:srgbClr val="F4CCCC"/>
              </a:highlight>
            </a:endParaRPr>
          </a:p>
          <a:p>
            <a:pPr indent="-317500" lvl="0" marL="457200" rtl="0" algn="l">
              <a:lnSpc>
                <a:spcPct val="115000"/>
              </a:lnSpc>
              <a:spcBef>
                <a:spcPts val="0"/>
              </a:spcBef>
              <a:spcAft>
                <a:spcPts val="0"/>
              </a:spcAft>
              <a:buClr>
                <a:srgbClr val="000000"/>
              </a:buClr>
              <a:buSzPts val="1400"/>
              <a:buFont typeface="Roboto"/>
              <a:buChar char="●"/>
            </a:pPr>
            <a:r>
              <a:rPr lang="en-GB" sz="1400">
                <a:solidFill>
                  <a:srgbClr val="000000"/>
                </a:solidFill>
                <a:highlight>
                  <a:srgbClr val="F4CCCC"/>
                </a:highlight>
              </a:rPr>
              <a:t>Please fill out the </a:t>
            </a:r>
            <a:r>
              <a:rPr b="1" lang="en-GB" sz="1400">
                <a:solidFill>
                  <a:srgbClr val="000000"/>
                </a:solidFill>
                <a:highlight>
                  <a:srgbClr val="F4CCCC"/>
                </a:highlight>
              </a:rPr>
              <a:t>team request form</a:t>
            </a:r>
            <a:r>
              <a:rPr lang="en-GB" sz="1400">
                <a:solidFill>
                  <a:srgbClr val="000000"/>
                </a:solidFill>
                <a:highlight>
                  <a:srgbClr val="F4CCCC"/>
                </a:highlight>
              </a:rPr>
              <a:t> which will be available in the #mentor_private Slack channel. Matching will be done with a focus on team requirements.</a:t>
            </a:r>
            <a:endParaRPr sz="1400">
              <a:solidFill>
                <a:srgbClr val="000000"/>
              </a:solidFill>
              <a:highlight>
                <a:srgbClr val="F4CCCC"/>
              </a:highlight>
            </a:endParaRPr>
          </a:p>
          <a:p>
            <a:pPr indent="-317500" lvl="0" marL="457200" rtl="0" algn="l">
              <a:lnSpc>
                <a:spcPct val="115000"/>
              </a:lnSpc>
              <a:spcBef>
                <a:spcPts val="0"/>
              </a:spcBef>
              <a:spcAft>
                <a:spcPts val="0"/>
              </a:spcAft>
              <a:buClr>
                <a:srgbClr val="000000"/>
              </a:buClr>
              <a:buSzPts val="1400"/>
              <a:buChar char="●"/>
            </a:pPr>
            <a:r>
              <a:rPr lang="en-GB" sz="1400">
                <a:solidFill>
                  <a:srgbClr val="000000"/>
                </a:solidFill>
                <a:highlight>
                  <a:schemeClr val="lt1"/>
                </a:highlight>
              </a:rPr>
              <a:t>The results of the mentor to team matching will be released on the mentors_private Slack channel within 1 hour after the team registration deadline finishes.</a:t>
            </a:r>
            <a:endParaRPr sz="1400">
              <a:solidFill>
                <a:srgbClr val="000000"/>
              </a:solidFill>
              <a:highlight>
                <a:schemeClr val="lt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174100" y="603475"/>
            <a:ext cx="55320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latin typeface="Roboto"/>
                <a:ea typeface="Roboto"/>
                <a:cs typeface="Roboto"/>
                <a:sym typeface="Roboto"/>
              </a:rPr>
              <a:t>How do I best hel</a:t>
            </a:r>
            <a:r>
              <a:rPr b="1" lang="en-GB" sz="1870">
                <a:solidFill>
                  <a:srgbClr val="6FA8DC"/>
                </a:solidFill>
              </a:rPr>
              <a:t>p the teams?</a:t>
            </a:r>
            <a:endParaRPr sz="1120"/>
          </a:p>
        </p:txBody>
      </p:sp>
      <p:sp>
        <p:nvSpPr>
          <p:cNvPr id="148" name="Google Shape;148;p23"/>
          <p:cNvSpPr txBox="1"/>
          <p:nvPr>
            <p:ph idx="4294967295" type="body"/>
          </p:nvPr>
        </p:nvSpPr>
        <p:spPr>
          <a:xfrm>
            <a:off x="297975" y="1075975"/>
            <a:ext cx="5896500" cy="3606300"/>
          </a:xfrm>
          <a:prstGeom prst="rect">
            <a:avLst/>
          </a:prstGeom>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rgbClr val="000000"/>
              </a:buClr>
              <a:buSzPts val="1300"/>
              <a:buChar char="●"/>
            </a:pPr>
            <a:r>
              <a:rPr b="1" lang="en-GB" sz="1300">
                <a:solidFill>
                  <a:srgbClr val="000000"/>
                </a:solidFill>
                <a:highlight>
                  <a:srgbClr val="FFFFFF"/>
                </a:highlight>
              </a:rPr>
              <a:t>Set your status as a mentor</a:t>
            </a:r>
            <a:endParaRPr b="1" sz="1300">
              <a:solidFill>
                <a:srgbClr val="000000"/>
              </a:solidFill>
              <a:highlight>
                <a:srgbClr val="FFFFFF"/>
              </a:highlight>
            </a:endParaRPr>
          </a:p>
          <a:p>
            <a:pPr indent="-311150" lvl="1" marL="914400" rtl="0" algn="l">
              <a:lnSpc>
                <a:spcPct val="115000"/>
              </a:lnSpc>
              <a:spcBef>
                <a:spcPts val="0"/>
              </a:spcBef>
              <a:spcAft>
                <a:spcPts val="0"/>
              </a:spcAft>
              <a:buClr>
                <a:srgbClr val="000000"/>
              </a:buClr>
              <a:buSzPts val="1300"/>
              <a:buChar char="○"/>
            </a:pPr>
            <a:r>
              <a:rPr lang="en-GB" sz="1300">
                <a:solidFill>
                  <a:srgbClr val="000000"/>
                </a:solidFill>
                <a:highlight>
                  <a:srgbClr val="FFFFFF"/>
                </a:highlight>
              </a:rPr>
              <a:t>Use Slack to set your status as “MENTOR” in your profile section!</a:t>
            </a:r>
            <a:endParaRPr sz="1300">
              <a:solidFill>
                <a:srgbClr val="000000"/>
              </a:solidFill>
              <a:highlight>
                <a:srgbClr val="FFFFFF"/>
              </a:highlight>
            </a:endParaRPr>
          </a:p>
          <a:p>
            <a:pPr indent="-311150" lvl="0" marL="457200" rtl="0" algn="l">
              <a:lnSpc>
                <a:spcPct val="115000"/>
              </a:lnSpc>
              <a:spcBef>
                <a:spcPts val="0"/>
              </a:spcBef>
              <a:spcAft>
                <a:spcPts val="0"/>
              </a:spcAft>
              <a:buClr>
                <a:srgbClr val="000000"/>
              </a:buClr>
              <a:buSzPts val="1300"/>
              <a:buChar char="●"/>
            </a:pPr>
            <a:r>
              <a:rPr b="1" lang="en-GB" sz="1300">
                <a:solidFill>
                  <a:srgbClr val="000000"/>
                </a:solidFill>
                <a:highlight>
                  <a:srgbClr val="FFFFFF"/>
                </a:highlight>
              </a:rPr>
              <a:t>Provide domain or industry insights and expertise </a:t>
            </a:r>
            <a:endParaRPr b="1" sz="1300">
              <a:solidFill>
                <a:srgbClr val="000000"/>
              </a:solidFill>
              <a:highlight>
                <a:srgbClr val="FFFFFF"/>
              </a:highlight>
            </a:endParaRPr>
          </a:p>
          <a:p>
            <a:pPr indent="-311150" lvl="1" marL="914400" rtl="0" algn="l">
              <a:lnSpc>
                <a:spcPct val="115000"/>
              </a:lnSpc>
              <a:spcBef>
                <a:spcPts val="0"/>
              </a:spcBef>
              <a:spcAft>
                <a:spcPts val="0"/>
              </a:spcAft>
              <a:buClr>
                <a:srgbClr val="000000"/>
              </a:buClr>
              <a:buSzPts val="1300"/>
              <a:buFont typeface="Roboto"/>
              <a:buChar char="○"/>
            </a:pPr>
            <a:r>
              <a:rPr lang="en-GB" sz="1300">
                <a:solidFill>
                  <a:srgbClr val="000000"/>
                </a:solidFill>
                <a:highlight>
                  <a:srgbClr val="FFFFFF"/>
                </a:highlight>
              </a:rPr>
              <a:t>What problems exist? Where should you look for more information? How can you solve them?</a:t>
            </a:r>
            <a:endParaRPr sz="1300">
              <a:solidFill>
                <a:srgbClr val="000000"/>
              </a:solidFill>
              <a:highlight>
                <a:srgbClr val="FFFFFF"/>
              </a:highlight>
            </a:endParaRPr>
          </a:p>
          <a:p>
            <a:pPr indent="-311150" lvl="0" marL="457200" rtl="0" algn="l">
              <a:lnSpc>
                <a:spcPct val="115000"/>
              </a:lnSpc>
              <a:spcBef>
                <a:spcPts val="0"/>
              </a:spcBef>
              <a:spcAft>
                <a:spcPts val="0"/>
              </a:spcAft>
              <a:buClr>
                <a:srgbClr val="000000"/>
              </a:buClr>
              <a:buSzPts val="1300"/>
              <a:buChar char="●"/>
            </a:pPr>
            <a:r>
              <a:rPr b="1" lang="en-GB" sz="1300" u="sng">
                <a:solidFill>
                  <a:schemeClr val="hlink"/>
                </a:solidFill>
                <a:highlight>
                  <a:srgbClr val="FFFFFF"/>
                </a:highlight>
                <a:hlinkClick r:id="rId3"/>
              </a:rPr>
              <a:t>Guide them to the correct track </a:t>
            </a:r>
            <a:endParaRPr b="1" sz="1300">
              <a:solidFill>
                <a:srgbClr val="000000"/>
              </a:solidFill>
              <a:highlight>
                <a:srgbClr val="FFFFFF"/>
              </a:highlight>
            </a:endParaRPr>
          </a:p>
          <a:p>
            <a:pPr indent="-311150" lvl="1" marL="914400" rtl="0" algn="l">
              <a:lnSpc>
                <a:spcPct val="115000"/>
              </a:lnSpc>
              <a:spcBef>
                <a:spcPts val="0"/>
              </a:spcBef>
              <a:spcAft>
                <a:spcPts val="0"/>
              </a:spcAft>
              <a:buClr>
                <a:srgbClr val="000000"/>
              </a:buClr>
              <a:buSzPts val="1300"/>
              <a:buFont typeface="Roboto"/>
              <a:buChar char="○"/>
            </a:pPr>
            <a:r>
              <a:rPr lang="en-GB" sz="1300" u="sng">
                <a:solidFill>
                  <a:schemeClr val="hlink"/>
                </a:solidFill>
                <a:highlight>
                  <a:srgbClr val="FFFFFF"/>
                </a:highlight>
                <a:hlinkClick r:id="rId4"/>
              </a:rPr>
              <a:t>What solutions already exist? Is this idea plausible?</a:t>
            </a:r>
            <a:endParaRPr sz="1300">
              <a:solidFill>
                <a:srgbClr val="000000"/>
              </a:solidFill>
              <a:highlight>
                <a:srgbClr val="FFFFFF"/>
              </a:highlight>
            </a:endParaRPr>
          </a:p>
          <a:p>
            <a:pPr indent="-311150" lvl="0" marL="457200" rtl="0" algn="l">
              <a:lnSpc>
                <a:spcPct val="115000"/>
              </a:lnSpc>
              <a:spcBef>
                <a:spcPts val="0"/>
              </a:spcBef>
              <a:spcAft>
                <a:spcPts val="0"/>
              </a:spcAft>
              <a:buClr>
                <a:srgbClr val="000000"/>
              </a:buClr>
              <a:buSzPts val="1300"/>
              <a:buChar char="●"/>
            </a:pPr>
            <a:r>
              <a:rPr b="1" lang="en-GB" sz="1300" u="sng">
                <a:solidFill>
                  <a:schemeClr val="hlink"/>
                </a:solidFill>
                <a:highlight>
                  <a:srgbClr val="FFFFFF"/>
                </a:highlight>
                <a:hlinkClick r:id="rId5"/>
              </a:rPr>
              <a:t>Be a sounding board for their ideation and brainstorm </a:t>
            </a:r>
            <a:endParaRPr b="1" sz="1300">
              <a:solidFill>
                <a:srgbClr val="000000"/>
              </a:solidFill>
              <a:highlight>
                <a:srgbClr val="FFFFFF"/>
              </a:highlight>
            </a:endParaRPr>
          </a:p>
          <a:p>
            <a:pPr indent="-311150" lvl="1" marL="914400" rtl="0" algn="l">
              <a:lnSpc>
                <a:spcPct val="115000"/>
              </a:lnSpc>
              <a:spcBef>
                <a:spcPts val="0"/>
              </a:spcBef>
              <a:spcAft>
                <a:spcPts val="0"/>
              </a:spcAft>
              <a:buClr>
                <a:srgbClr val="000000"/>
              </a:buClr>
              <a:buSzPts val="1300"/>
              <a:buFont typeface="Roboto"/>
              <a:buChar char="○"/>
            </a:pPr>
            <a:r>
              <a:rPr lang="en-GB" sz="1300" u="sng">
                <a:solidFill>
                  <a:schemeClr val="hlink"/>
                </a:solidFill>
                <a:highlight>
                  <a:srgbClr val="FFFFFF"/>
                </a:highlight>
                <a:hlinkClick r:id="rId6"/>
              </a:rPr>
              <a:t>How do I fine-tune this idea? Can I merge my idea with my team members?</a:t>
            </a:r>
            <a:endParaRPr sz="1300">
              <a:solidFill>
                <a:srgbClr val="000000"/>
              </a:solidFill>
              <a:highlight>
                <a:srgbClr val="FFFFFF"/>
              </a:highlight>
            </a:endParaRPr>
          </a:p>
          <a:p>
            <a:pPr indent="-311150" lvl="0" marL="457200" rtl="0" algn="l">
              <a:lnSpc>
                <a:spcPct val="115000"/>
              </a:lnSpc>
              <a:spcBef>
                <a:spcPts val="0"/>
              </a:spcBef>
              <a:spcAft>
                <a:spcPts val="0"/>
              </a:spcAft>
              <a:buClr>
                <a:srgbClr val="000000"/>
              </a:buClr>
              <a:buSzPts val="1300"/>
              <a:buChar char="●"/>
            </a:pPr>
            <a:r>
              <a:rPr b="1" lang="en-GB" sz="1300">
                <a:solidFill>
                  <a:srgbClr val="000000"/>
                </a:solidFill>
                <a:highlight>
                  <a:srgbClr val="FFFFFF"/>
                </a:highlight>
              </a:rPr>
              <a:t>Validate their ideas with your technical and real world know-how </a:t>
            </a:r>
            <a:endParaRPr b="1" sz="1300">
              <a:solidFill>
                <a:srgbClr val="000000"/>
              </a:solidFill>
              <a:highlight>
                <a:srgbClr val="FFFFFF"/>
              </a:highlight>
            </a:endParaRPr>
          </a:p>
          <a:p>
            <a:pPr indent="-311150" lvl="1" marL="914400" rtl="0" algn="l">
              <a:lnSpc>
                <a:spcPct val="115000"/>
              </a:lnSpc>
              <a:spcBef>
                <a:spcPts val="0"/>
              </a:spcBef>
              <a:spcAft>
                <a:spcPts val="0"/>
              </a:spcAft>
              <a:buClr>
                <a:srgbClr val="000000"/>
              </a:buClr>
              <a:buSzPts val="1300"/>
              <a:buChar char="○"/>
            </a:pPr>
            <a:r>
              <a:rPr lang="en-GB" sz="1300">
                <a:solidFill>
                  <a:srgbClr val="000000"/>
                </a:solidFill>
                <a:highlight>
                  <a:srgbClr val="FFFFFF"/>
                </a:highlight>
              </a:rPr>
              <a:t>What is a good starting point? What tools can I use for this?</a:t>
            </a:r>
            <a:endParaRPr sz="1300">
              <a:solidFill>
                <a:srgbClr val="000000"/>
              </a:solidFill>
              <a:highlight>
                <a:srgbClr val="FFFFFF"/>
              </a:highlight>
              <a:latin typeface="Roboto"/>
              <a:ea typeface="Roboto"/>
              <a:cs typeface="Roboto"/>
              <a:sym typeface="Roboto"/>
            </a:endParaRPr>
          </a:p>
          <a:p>
            <a:pPr indent="-311150" lvl="0" marL="457200" rtl="0" algn="l">
              <a:lnSpc>
                <a:spcPct val="115000"/>
              </a:lnSpc>
              <a:spcBef>
                <a:spcPts val="0"/>
              </a:spcBef>
              <a:spcAft>
                <a:spcPts val="0"/>
              </a:spcAft>
              <a:buClr>
                <a:srgbClr val="000000"/>
              </a:buClr>
              <a:buSzPts val="1300"/>
              <a:buChar char="●"/>
            </a:pPr>
            <a:r>
              <a:rPr b="1" lang="en-GB" sz="1300">
                <a:solidFill>
                  <a:srgbClr val="000000"/>
                </a:solidFill>
              </a:rPr>
              <a:t>Think about your role in this hackathon </a:t>
            </a:r>
            <a:endParaRPr b="1" sz="1300">
              <a:solidFill>
                <a:srgbClr val="000000"/>
              </a:solidFill>
            </a:endParaRPr>
          </a:p>
          <a:p>
            <a:pPr indent="-311150" lvl="1" marL="914400" rtl="0" algn="l">
              <a:lnSpc>
                <a:spcPct val="115000"/>
              </a:lnSpc>
              <a:spcBef>
                <a:spcPts val="0"/>
              </a:spcBef>
              <a:spcAft>
                <a:spcPts val="0"/>
              </a:spcAft>
              <a:buClr>
                <a:srgbClr val="000000"/>
              </a:buClr>
              <a:buSzPts val="1300"/>
              <a:buFont typeface="Roboto"/>
              <a:buChar char="○"/>
            </a:pPr>
            <a:r>
              <a:rPr lang="en-GB" sz="1300">
                <a:solidFill>
                  <a:srgbClr val="000000"/>
                </a:solidFill>
              </a:rPr>
              <a:t>What made you apply? Why do you think you were picked? What do you know / can do better than anyone else?</a:t>
            </a:r>
            <a:endParaRPr sz="1300">
              <a:solidFill>
                <a:srgbClr val="000000"/>
              </a:solidFill>
            </a:endParaRPr>
          </a:p>
        </p:txBody>
      </p:sp>
      <p:pic>
        <p:nvPicPr>
          <p:cNvPr id="149" name="Google Shape;149;p23"/>
          <p:cNvPicPr preferRelativeResize="0"/>
          <p:nvPr/>
        </p:nvPicPr>
        <p:blipFill>
          <a:blip r:embed="rId7">
            <a:alphaModFix/>
          </a:blip>
          <a:stretch>
            <a:fillRect/>
          </a:stretch>
        </p:blipFill>
        <p:spPr>
          <a:xfrm>
            <a:off x="6900" y="-3775"/>
            <a:ext cx="2192350" cy="504600"/>
          </a:xfrm>
          <a:prstGeom prst="rect">
            <a:avLst/>
          </a:prstGeom>
          <a:noFill/>
          <a:ln>
            <a:noFill/>
          </a:ln>
        </p:spPr>
      </p:pic>
      <p:pic>
        <p:nvPicPr>
          <p:cNvPr id="150" name="Google Shape;150;p23"/>
          <p:cNvPicPr preferRelativeResize="0"/>
          <p:nvPr/>
        </p:nvPicPr>
        <p:blipFill rotWithShape="1">
          <a:blip r:embed="rId8">
            <a:alphaModFix/>
          </a:blip>
          <a:srcRect b="25766" l="0" r="31810" t="0"/>
          <a:stretch/>
        </p:blipFill>
        <p:spPr>
          <a:xfrm>
            <a:off x="6622200" y="767925"/>
            <a:ext cx="2081049" cy="1179825"/>
          </a:xfrm>
          <a:prstGeom prst="rect">
            <a:avLst/>
          </a:prstGeom>
          <a:noFill/>
          <a:ln>
            <a:noFill/>
          </a:ln>
        </p:spPr>
      </p:pic>
      <p:pic>
        <p:nvPicPr>
          <p:cNvPr id="151" name="Google Shape;151;p23"/>
          <p:cNvPicPr preferRelativeResize="0"/>
          <p:nvPr/>
        </p:nvPicPr>
        <p:blipFill rotWithShape="1">
          <a:blip r:embed="rId9">
            <a:alphaModFix/>
          </a:blip>
          <a:srcRect b="0" l="0" r="0" t="11527"/>
          <a:stretch/>
        </p:blipFill>
        <p:spPr>
          <a:xfrm>
            <a:off x="6622200" y="3485600"/>
            <a:ext cx="2081050" cy="1147875"/>
          </a:xfrm>
          <a:prstGeom prst="rect">
            <a:avLst/>
          </a:prstGeom>
          <a:noFill/>
          <a:ln>
            <a:noFill/>
          </a:ln>
        </p:spPr>
      </p:pic>
      <p:pic>
        <p:nvPicPr>
          <p:cNvPr id="152" name="Google Shape;152;p23"/>
          <p:cNvPicPr preferRelativeResize="0"/>
          <p:nvPr/>
        </p:nvPicPr>
        <p:blipFill rotWithShape="1">
          <a:blip r:embed="rId10">
            <a:alphaModFix/>
          </a:blip>
          <a:srcRect b="9423" l="0" r="11730" t="11325"/>
          <a:stretch/>
        </p:blipFill>
        <p:spPr>
          <a:xfrm>
            <a:off x="6622200" y="2073206"/>
            <a:ext cx="2081050" cy="128694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367763" y="1762698"/>
            <a:ext cx="71151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latin typeface="Roboto"/>
                <a:ea typeface="Roboto"/>
                <a:cs typeface="Roboto"/>
                <a:sym typeface="Roboto"/>
              </a:rPr>
              <a:t> How often should I be online?</a:t>
            </a:r>
            <a:endParaRPr sz="1120"/>
          </a:p>
        </p:txBody>
      </p:sp>
      <p:sp>
        <p:nvSpPr>
          <p:cNvPr id="158" name="Google Shape;158;p24"/>
          <p:cNvSpPr txBox="1"/>
          <p:nvPr>
            <p:ph idx="4294967295" type="body"/>
          </p:nvPr>
        </p:nvSpPr>
        <p:spPr>
          <a:xfrm>
            <a:off x="423850" y="2144102"/>
            <a:ext cx="8006700" cy="953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GB" sz="1300">
                <a:solidFill>
                  <a:srgbClr val="000000"/>
                </a:solidFill>
              </a:rPr>
              <a:t>Most mentors are available are around from </a:t>
            </a:r>
            <a:r>
              <a:rPr b="1" lang="en-GB" sz="1300">
                <a:solidFill>
                  <a:srgbClr val="000000"/>
                </a:solidFill>
              </a:rPr>
              <a:t>10am until 4pm</a:t>
            </a:r>
            <a:r>
              <a:rPr lang="en-GB" sz="1300">
                <a:solidFill>
                  <a:srgbClr val="000000"/>
                </a:solidFill>
              </a:rPr>
              <a:t> (in their respective time zones). But this is not compulsory, there is no set </a:t>
            </a:r>
            <a:r>
              <a:rPr lang="en-GB" sz="1300">
                <a:solidFill>
                  <a:srgbClr val="000000"/>
                </a:solidFill>
                <a:latin typeface="Roboto"/>
                <a:ea typeface="Roboto"/>
                <a:cs typeface="Roboto"/>
                <a:sym typeface="Roboto"/>
              </a:rPr>
              <a:t>pre-defined time fram</a:t>
            </a:r>
            <a:r>
              <a:rPr lang="en-GB" sz="1300">
                <a:solidFill>
                  <a:srgbClr val="000000"/>
                </a:solidFill>
              </a:rPr>
              <a:t>e. </a:t>
            </a:r>
            <a:endParaRPr sz="1300">
              <a:solidFill>
                <a:srgbClr val="000000"/>
              </a:solidFill>
              <a:latin typeface="Roboto"/>
              <a:ea typeface="Roboto"/>
              <a:cs typeface="Roboto"/>
              <a:sym typeface="Roboto"/>
            </a:endParaRPr>
          </a:p>
          <a:p>
            <a:pPr indent="-311150" lvl="0" marL="457200" rtl="0" algn="l">
              <a:spcBef>
                <a:spcPts val="0"/>
              </a:spcBef>
              <a:spcAft>
                <a:spcPts val="0"/>
              </a:spcAft>
              <a:buClr>
                <a:srgbClr val="000000"/>
              </a:buClr>
              <a:buSzPts val="1300"/>
              <a:buChar char="●"/>
            </a:pPr>
            <a:r>
              <a:rPr lang="en-GB" sz="1300">
                <a:solidFill>
                  <a:srgbClr val="000000"/>
                </a:solidFill>
                <a:latin typeface="Roboto"/>
                <a:ea typeface="Roboto"/>
                <a:cs typeface="Roboto"/>
                <a:sym typeface="Roboto"/>
              </a:rPr>
              <a:t>A good rule-of-thumb would be to talk to your assigned teams at least </a:t>
            </a:r>
            <a:r>
              <a:rPr b="1" lang="en-GB" sz="1300">
                <a:solidFill>
                  <a:srgbClr val="000000"/>
                </a:solidFill>
                <a:latin typeface="Roboto"/>
                <a:ea typeface="Roboto"/>
                <a:cs typeface="Roboto"/>
                <a:sym typeface="Roboto"/>
              </a:rPr>
              <a:t>2 - 3</a:t>
            </a:r>
            <a:r>
              <a:rPr b="1" lang="en-GB" sz="1300">
                <a:solidFill>
                  <a:srgbClr val="000000"/>
                </a:solidFill>
              </a:rPr>
              <a:t> times</a:t>
            </a:r>
            <a:r>
              <a:rPr b="1" lang="en-GB" sz="1300">
                <a:solidFill>
                  <a:srgbClr val="000000"/>
                </a:solidFill>
                <a:latin typeface="Roboto"/>
                <a:ea typeface="Roboto"/>
                <a:cs typeface="Roboto"/>
                <a:sym typeface="Roboto"/>
              </a:rPr>
              <a:t> per day</a:t>
            </a:r>
            <a:r>
              <a:rPr lang="en-GB" sz="1300">
                <a:solidFill>
                  <a:srgbClr val="000000"/>
                </a:solidFill>
                <a:latin typeface="Roboto"/>
                <a:ea typeface="Roboto"/>
                <a:cs typeface="Roboto"/>
                <a:sym typeface="Roboto"/>
              </a:rPr>
              <a:t>. This can be done via a </a:t>
            </a:r>
            <a:r>
              <a:rPr b="1" lang="en-GB" sz="1300">
                <a:solidFill>
                  <a:srgbClr val="000000"/>
                </a:solidFill>
              </a:rPr>
              <a:t>message or a video call on Slack </a:t>
            </a:r>
            <a:r>
              <a:rPr lang="en-GB" sz="1300">
                <a:solidFill>
                  <a:srgbClr val="000000"/>
                </a:solidFill>
                <a:latin typeface="Roboto"/>
                <a:ea typeface="Roboto"/>
                <a:cs typeface="Roboto"/>
                <a:sym typeface="Roboto"/>
              </a:rPr>
              <a:t>(yes, we’re using the pro version!) </a:t>
            </a:r>
            <a:endParaRPr sz="1300">
              <a:solidFill>
                <a:srgbClr val="000000"/>
              </a:solidFill>
              <a:latin typeface="Roboto"/>
              <a:ea typeface="Roboto"/>
              <a:cs typeface="Roboto"/>
              <a:sym typeface="Roboto"/>
            </a:endParaRPr>
          </a:p>
          <a:p>
            <a:pPr indent="-311150" lvl="0" marL="457200" rtl="0" algn="l">
              <a:spcBef>
                <a:spcPts val="0"/>
              </a:spcBef>
              <a:spcAft>
                <a:spcPts val="0"/>
              </a:spcAft>
              <a:buClr>
                <a:srgbClr val="000000"/>
              </a:buClr>
              <a:buSzPts val="1300"/>
              <a:buChar char="●"/>
            </a:pPr>
            <a:r>
              <a:rPr lang="en-GB" sz="1300">
                <a:solidFill>
                  <a:srgbClr val="000000"/>
                </a:solidFill>
              </a:rPr>
              <a:t>Check in with your Lead Mentor pair once a day</a:t>
            </a:r>
            <a:endParaRPr sz="1300">
              <a:solidFill>
                <a:srgbClr val="000000"/>
              </a:solidFill>
            </a:endParaRPr>
          </a:p>
          <a:p>
            <a:pPr indent="0" lvl="0" marL="0" rtl="0" algn="l">
              <a:spcBef>
                <a:spcPts val="1200"/>
              </a:spcBef>
              <a:spcAft>
                <a:spcPts val="1200"/>
              </a:spcAft>
              <a:buNone/>
            </a:pPr>
            <a:r>
              <a:t/>
            </a:r>
            <a:endParaRPr sz="1300">
              <a:solidFill>
                <a:srgbClr val="000000"/>
              </a:solidFill>
            </a:endParaRPr>
          </a:p>
        </p:txBody>
      </p:sp>
      <p:sp>
        <p:nvSpPr>
          <p:cNvPr id="159" name="Google Shape;159;p24"/>
          <p:cNvSpPr txBox="1"/>
          <p:nvPr/>
        </p:nvSpPr>
        <p:spPr>
          <a:xfrm>
            <a:off x="410464" y="3822375"/>
            <a:ext cx="8006700" cy="8451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rgbClr val="000000"/>
              </a:buClr>
              <a:buSzPts val="1300"/>
              <a:buFont typeface="Roboto"/>
              <a:buChar char="●"/>
            </a:pPr>
            <a:r>
              <a:rPr lang="en-GB" sz="1300">
                <a:latin typeface="Roboto"/>
                <a:ea typeface="Roboto"/>
                <a:cs typeface="Roboto"/>
                <a:sym typeface="Roboto"/>
              </a:rPr>
              <a:t>Check in with the teams regularly, give them a chance to ask any questions they may have. </a:t>
            </a:r>
            <a:endParaRPr sz="1300">
              <a:latin typeface="Roboto"/>
              <a:ea typeface="Roboto"/>
              <a:cs typeface="Roboto"/>
              <a:sym typeface="Roboto"/>
            </a:endParaRPr>
          </a:p>
          <a:p>
            <a:pPr indent="-311150" lvl="0" marL="457200" rtl="0" algn="l">
              <a:lnSpc>
                <a:spcPct val="115000"/>
              </a:lnSpc>
              <a:spcBef>
                <a:spcPts val="0"/>
              </a:spcBef>
              <a:spcAft>
                <a:spcPts val="0"/>
              </a:spcAft>
              <a:buClr>
                <a:srgbClr val="000000"/>
              </a:buClr>
              <a:buSzPts val="1300"/>
              <a:buFont typeface="Roboto"/>
              <a:buChar char="●"/>
            </a:pPr>
            <a:r>
              <a:rPr lang="en-GB" sz="1300">
                <a:latin typeface="Roboto"/>
                <a:ea typeface="Roboto"/>
                <a:cs typeface="Roboto"/>
                <a:sym typeface="Roboto"/>
              </a:rPr>
              <a:t>Ask questions about </a:t>
            </a:r>
            <a:r>
              <a:rPr lang="en-GB" sz="1300">
                <a:latin typeface="Roboto"/>
                <a:ea typeface="Roboto"/>
                <a:cs typeface="Roboto"/>
                <a:sym typeface="Roboto"/>
              </a:rPr>
              <a:t>what they’re doing, what challenges they might have, and most importantly: how you can help them. Many teams don’t even know what they don’t know, and that’s okay, too.</a:t>
            </a:r>
            <a:endParaRPr sz="1300"/>
          </a:p>
        </p:txBody>
      </p:sp>
      <p:sp>
        <p:nvSpPr>
          <p:cNvPr id="160" name="Google Shape;160;p24"/>
          <p:cNvSpPr txBox="1"/>
          <p:nvPr>
            <p:ph type="title"/>
          </p:nvPr>
        </p:nvSpPr>
        <p:spPr>
          <a:xfrm>
            <a:off x="356743" y="3449143"/>
            <a:ext cx="71151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latin typeface="Roboto"/>
                <a:ea typeface="Roboto"/>
                <a:cs typeface="Roboto"/>
                <a:sym typeface="Roboto"/>
              </a:rPr>
              <a:t> </a:t>
            </a:r>
            <a:r>
              <a:rPr b="1" lang="en-GB" sz="1870">
                <a:solidFill>
                  <a:srgbClr val="6FA8DC"/>
                </a:solidFill>
              </a:rPr>
              <a:t>What should I keep in mind about virtual mentoring?</a:t>
            </a:r>
            <a:endParaRPr sz="1120"/>
          </a:p>
        </p:txBody>
      </p:sp>
      <p:pic>
        <p:nvPicPr>
          <p:cNvPr id="161" name="Google Shape;161;p24"/>
          <p:cNvPicPr preferRelativeResize="0"/>
          <p:nvPr/>
        </p:nvPicPr>
        <p:blipFill>
          <a:blip r:embed="rId3">
            <a:alphaModFix/>
          </a:blip>
          <a:stretch>
            <a:fillRect/>
          </a:stretch>
        </p:blipFill>
        <p:spPr>
          <a:xfrm>
            <a:off x="7584775" y="633350"/>
            <a:ext cx="1143601" cy="1143601"/>
          </a:xfrm>
          <a:prstGeom prst="rect">
            <a:avLst/>
          </a:prstGeom>
          <a:noFill/>
          <a:ln>
            <a:noFill/>
          </a:ln>
        </p:spPr>
      </p:pic>
      <p:pic>
        <p:nvPicPr>
          <p:cNvPr id="162" name="Google Shape;162;p24"/>
          <p:cNvPicPr preferRelativeResize="0"/>
          <p:nvPr/>
        </p:nvPicPr>
        <p:blipFill>
          <a:blip r:embed="rId4">
            <a:alphaModFix/>
          </a:blip>
          <a:stretch>
            <a:fillRect/>
          </a:stretch>
        </p:blipFill>
        <p:spPr>
          <a:xfrm>
            <a:off x="6900" y="-3775"/>
            <a:ext cx="2192350" cy="504600"/>
          </a:xfrm>
          <a:prstGeom prst="rect">
            <a:avLst/>
          </a:prstGeom>
          <a:noFill/>
          <a:ln>
            <a:noFill/>
          </a:ln>
        </p:spPr>
      </p:pic>
      <p:sp>
        <p:nvSpPr>
          <p:cNvPr id="163" name="Google Shape;163;p24"/>
          <p:cNvSpPr txBox="1"/>
          <p:nvPr>
            <p:ph type="title"/>
          </p:nvPr>
        </p:nvSpPr>
        <p:spPr>
          <a:xfrm>
            <a:off x="356752" y="557150"/>
            <a:ext cx="7750200" cy="469500"/>
          </a:xfrm>
          <a:prstGeom prst="rect">
            <a:avLst/>
          </a:prstGeom>
        </p:spPr>
        <p:txBody>
          <a:bodyPr anchorCtr="0" anchor="t" bIns="91425" lIns="91425" spcFirstLastPara="1" rIns="91425" wrap="square" tIns="91425">
            <a:spAutoFit/>
          </a:bodyPr>
          <a:lstStyle/>
          <a:p>
            <a:pPr indent="-346075" lvl="0" marL="457200" rtl="0" algn="l">
              <a:spcBef>
                <a:spcPts val="0"/>
              </a:spcBef>
              <a:spcAft>
                <a:spcPts val="0"/>
              </a:spcAft>
              <a:buClr>
                <a:srgbClr val="6FA8DC"/>
              </a:buClr>
              <a:buSzPts val="1850"/>
              <a:buChar char="➔"/>
            </a:pPr>
            <a:r>
              <a:rPr b="1" lang="en-GB" sz="1850">
                <a:solidFill>
                  <a:srgbClr val="6FA8DC"/>
                </a:solidFill>
              </a:rPr>
              <a:t>C</a:t>
            </a:r>
            <a:r>
              <a:rPr b="1" lang="en-GB" sz="1850">
                <a:solidFill>
                  <a:srgbClr val="6FA8DC"/>
                </a:solidFill>
                <a:latin typeface="Roboto"/>
                <a:ea typeface="Roboto"/>
                <a:cs typeface="Roboto"/>
                <a:sym typeface="Roboto"/>
              </a:rPr>
              <a:t>an I refuse to mentor a team?</a:t>
            </a:r>
            <a:endParaRPr b="1" sz="1850">
              <a:solidFill>
                <a:srgbClr val="6FA8DC"/>
              </a:solidFill>
              <a:latin typeface="Roboto"/>
              <a:ea typeface="Roboto"/>
              <a:cs typeface="Roboto"/>
              <a:sym typeface="Roboto"/>
            </a:endParaRPr>
          </a:p>
        </p:txBody>
      </p:sp>
      <p:sp>
        <p:nvSpPr>
          <p:cNvPr id="164" name="Google Shape;164;p24"/>
          <p:cNvSpPr txBox="1"/>
          <p:nvPr>
            <p:ph idx="4294967295" type="body"/>
          </p:nvPr>
        </p:nvSpPr>
        <p:spPr>
          <a:xfrm>
            <a:off x="423850" y="994875"/>
            <a:ext cx="7059000" cy="799200"/>
          </a:xfrm>
          <a:prstGeom prst="rect">
            <a:avLst/>
          </a:prstGeom>
        </p:spPr>
        <p:txBody>
          <a:bodyPr anchorCtr="0" anchor="t" bIns="91425" lIns="91425" spcFirstLastPara="1" rIns="91425" wrap="square" tIns="91425">
            <a:normAutofit lnSpcReduction="10000"/>
          </a:bodyPr>
          <a:lstStyle/>
          <a:p>
            <a:pPr indent="-311150" lvl="0" marL="457200" rtl="0" algn="l">
              <a:lnSpc>
                <a:spcPct val="115000"/>
              </a:lnSpc>
              <a:spcBef>
                <a:spcPts val="0"/>
              </a:spcBef>
              <a:spcAft>
                <a:spcPts val="0"/>
              </a:spcAft>
              <a:buClr>
                <a:srgbClr val="000000"/>
              </a:buClr>
              <a:buSzPts val="1300"/>
              <a:buFont typeface="Roboto"/>
              <a:buChar char="●"/>
            </a:pPr>
            <a:r>
              <a:rPr lang="en-GB" sz="1300">
                <a:solidFill>
                  <a:srgbClr val="000000"/>
                </a:solidFill>
                <a:highlight>
                  <a:srgbClr val="FFFFFF"/>
                </a:highlight>
              </a:rPr>
              <a:t>Yes, it is up to you to select who you want to mentor and ignore. Possible reasons are:</a:t>
            </a:r>
            <a:endParaRPr sz="1300">
              <a:solidFill>
                <a:srgbClr val="000000"/>
              </a:solidFill>
              <a:highlight>
                <a:srgbClr val="FFFFFF"/>
              </a:highlight>
            </a:endParaRPr>
          </a:p>
          <a:p>
            <a:pPr indent="-311150" lvl="1" marL="914400" rtl="0" algn="l">
              <a:lnSpc>
                <a:spcPct val="115000"/>
              </a:lnSpc>
              <a:spcBef>
                <a:spcPts val="0"/>
              </a:spcBef>
              <a:spcAft>
                <a:spcPts val="0"/>
              </a:spcAft>
              <a:buClr>
                <a:srgbClr val="000000"/>
              </a:buClr>
              <a:buSzPts val="1300"/>
              <a:buFont typeface="Roboto"/>
              <a:buChar char="○"/>
            </a:pPr>
            <a:r>
              <a:rPr lang="en-GB" sz="1300">
                <a:solidFill>
                  <a:srgbClr val="000000"/>
                </a:solidFill>
                <a:highlight>
                  <a:srgbClr val="FFFFFF"/>
                </a:highlight>
                <a:latin typeface="Roboto"/>
                <a:ea typeface="Roboto"/>
                <a:cs typeface="Roboto"/>
                <a:sym typeface="Roboto"/>
              </a:rPr>
              <a:t>If you are already mentoring </a:t>
            </a:r>
            <a:r>
              <a:rPr lang="en-GB" sz="1300">
                <a:solidFill>
                  <a:srgbClr val="000000"/>
                </a:solidFill>
                <a:highlight>
                  <a:srgbClr val="FFFFFF"/>
                </a:highlight>
              </a:rPr>
              <a:t>3</a:t>
            </a:r>
            <a:r>
              <a:rPr lang="en-GB" sz="1300">
                <a:solidFill>
                  <a:srgbClr val="000000"/>
                </a:solidFill>
                <a:highlight>
                  <a:srgbClr val="FFFFFF"/>
                </a:highlight>
                <a:latin typeface="Roboto"/>
                <a:ea typeface="Roboto"/>
                <a:cs typeface="Roboto"/>
                <a:sym typeface="Roboto"/>
              </a:rPr>
              <a:t>+ teams (</a:t>
            </a:r>
            <a:r>
              <a:rPr lang="en-GB" sz="1300">
                <a:solidFill>
                  <a:srgbClr val="000000"/>
                </a:solidFill>
                <a:highlight>
                  <a:srgbClr val="FFFFFF"/>
                </a:highlight>
              </a:rPr>
              <a:t>lack of capacity</a:t>
            </a:r>
            <a:r>
              <a:rPr lang="en-GB" sz="1300">
                <a:solidFill>
                  <a:srgbClr val="000000"/>
                </a:solidFill>
                <a:highlight>
                  <a:srgbClr val="FFFFFF"/>
                </a:highlight>
                <a:latin typeface="Roboto"/>
                <a:ea typeface="Roboto"/>
                <a:cs typeface="Roboto"/>
                <a:sym typeface="Roboto"/>
              </a:rPr>
              <a:t>)</a:t>
            </a:r>
            <a:endParaRPr sz="1300">
              <a:solidFill>
                <a:srgbClr val="000000"/>
              </a:solidFill>
              <a:highlight>
                <a:srgbClr val="FFFFFF"/>
              </a:highlight>
              <a:latin typeface="Roboto"/>
              <a:ea typeface="Roboto"/>
              <a:cs typeface="Roboto"/>
              <a:sym typeface="Roboto"/>
            </a:endParaRPr>
          </a:p>
          <a:p>
            <a:pPr indent="-311150" lvl="1" marL="914400" rtl="0" algn="l">
              <a:lnSpc>
                <a:spcPct val="115000"/>
              </a:lnSpc>
              <a:spcBef>
                <a:spcPts val="0"/>
              </a:spcBef>
              <a:spcAft>
                <a:spcPts val="0"/>
              </a:spcAft>
              <a:buClr>
                <a:srgbClr val="000000"/>
              </a:buClr>
              <a:buSzPts val="1300"/>
              <a:buFont typeface="Roboto"/>
              <a:buChar char="○"/>
            </a:pPr>
            <a:r>
              <a:rPr lang="en-GB" sz="1300">
                <a:solidFill>
                  <a:srgbClr val="000000"/>
                </a:solidFill>
                <a:highlight>
                  <a:srgbClr val="FFFFFF"/>
                </a:highlight>
                <a:latin typeface="Roboto"/>
                <a:ea typeface="Roboto"/>
                <a:cs typeface="Roboto"/>
                <a:sym typeface="Roboto"/>
              </a:rPr>
              <a:t>If you are unable to help them due to time zone </a:t>
            </a:r>
            <a:r>
              <a:rPr lang="en-GB" sz="1300">
                <a:solidFill>
                  <a:srgbClr val="000000"/>
                </a:solidFill>
                <a:highlight>
                  <a:srgbClr val="FFFFFF"/>
                </a:highlight>
              </a:rPr>
              <a:t>(difference in waking hours)</a:t>
            </a:r>
            <a:endParaRPr sz="1300">
              <a:solidFill>
                <a:srgbClr val="000000"/>
              </a:solidFill>
              <a:highlight>
                <a:srgbClr val="FFFFFF"/>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159300" y="539325"/>
            <a:ext cx="59478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Will I get help from other experienced mentors?</a:t>
            </a:r>
            <a:endParaRPr sz="1120"/>
          </a:p>
        </p:txBody>
      </p:sp>
      <p:sp>
        <p:nvSpPr>
          <p:cNvPr id="170" name="Google Shape;170;p25"/>
          <p:cNvSpPr txBox="1"/>
          <p:nvPr>
            <p:ph idx="4294967295" type="body"/>
          </p:nvPr>
        </p:nvSpPr>
        <p:spPr>
          <a:xfrm>
            <a:off x="312800" y="1011825"/>
            <a:ext cx="8165700" cy="3836400"/>
          </a:xfrm>
          <a:prstGeom prst="rect">
            <a:avLst/>
          </a:prstGeom>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rgbClr val="000000"/>
              </a:buClr>
              <a:buSzPts val="1300"/>
              <a:buChar char="●"/>
            </a:pPr>
            <a:r>
              <a:rPr b="1" lang="en-GB" sz="1300">
                <a:solidFill>
                  <a:srgbClr val="000000"/>
                </a:solidFill>
                <a:highlight>
                  <a:srgbClr val="FFFFFF"/>
                </a:highlight>
              </a:rPr>
              <a:t>YES, from Lead mentors!</a:t>
            </a:r>
            <a:endParaRPr b="1" sz="1300">
              <a:solidFill>
                <a:srgbClr val="000000"/>
              </a:solidFill>
              <a:highlight>
                <a:srgbClr val="FFFFFF"/>
              </a:highlight>
            </a:endParaRPr>
          </a:p>
          <a:p>
            <a:pPr indent="-311150" lvl="1" marL="914400" rtl="0" algn="l">
              <a:lnSpc>
                <a:spcPct val="115000"/>
              </a:lnSpc>
              <a:spcBef>
                <a:spcPts val="0"/>
              </a:spcBef>
              <a:spcAft>
                <a:spcPts val="0"/>
              </a:spcAft>
              <a:buClr>
                <a:srgbClr val="000000"/>
              </a:buClr>
              <a:buSzPts val="1300"/>
              <a:buFont typeface="Roboto"/>
              <a:buChar char="○"/>
            </a:pPr>
            <a:r>
              <a:rPr lang="en-GB" sz="1300">
                <a:solidFill>
                  <a:srgbClr val="000000"/>
                </a:solidFill>
                <a:highlight>
                  <a:srgbClr val="FFFFFF"/>
                </a:highlight>
              </a:rPr>
              <a:t>Lead mentors are highly experienced senior managers or people with a long history of success in previous hackathons.</a:t>
            </a:r>
            <a:endParaRPr sz="1300">
              <a:solidFill>
                <a:srgbClr val="000000"/>
              </a:solidFill>
              <a:highlight>
                <a:srgbClr val="FFFFFF"/>
              </a:highlight>
            </a:endParaRPr>
          </a:p>
          <a:p>
            <a:pPr indent="-311150" lvl="1" marL="914400" rtl="0" algn="l">
              <a:lnSpc>
                <a:spcPct val="115000"/>
              </a:lnSpc>
              <a:spcBef>
                <a:spcPts val="0"/>
              </a:spcBef>
              <a:spcAft>
                <a:spcPts val="0"/>
              </a:spcAft>
              <a:buClr>
                <a:srgbClr val="000000"/>
              </a:buClr>
              <a:buSzPts val="1300"/>
              <a:buChar char="○"/>
            </a:pPr>
            <a:r>
              <a:rPr lang="en-GB" sz="1300">
                <a:solidFill>
                  <a:srgbClr val="000000"/>
                </a:solidFill>
                <a:highlight>
                  <a:srgbClr val="FFFFFF"/>
                </a:highlight>
              </a:rPr>
              <a:t>In larger hackathons with </a:t>
            </a:r>
            <a:r>
              <a:rPr lang="en-GB" sz="1300">
                <a:solidFill>
                  <a:srgbClr val="000000"/>
                </a:solidFill>
                <a:highlight>
                  <a:srgbClr val="E6B8AF"/>
                </a:highlight>
              </a:rPr>
              <a:t>over 2,000 participants</a:t>
            </a:r>
            <a:r>
              <a:rPr lang="en-GB" sz="1300">
                <a:solidFill>
                  <a:srgbClr val="000000"/>
                </a:solidFill>
                <a:highlight>
                  <a:srgbClr val="FFFFFF"/>
                </a:highlight>
              </a:rPr>
              <a:t>, we will be creating a new category of mentors called Lead Mentors.</a:t>
            </a:r>
            <a:endParaRPr sz="1300">
              <a:solidFill>
                <a:srgbClr val="000000"/>
              </a:solidFill>
              <a:highlight>
                <a:srgbClr val="FFFFFF"/>
              </a:highlight>
            </a:endParaRPr>
          </a:p>
          <a:p>
            <a:pPr indent="-311150" lvl="1" marL="914400" rtl="0" algn="l">
              <a:lnSpc>
                <a:spcPct val="115000"/>
              </a:lnSpc>
              <a:spcBef>
                <a:spcPts val="0"/>
              </a:spcBef>
              <a:spcAft>
                <a:spcPts val="0"/>
              </a:spcAft>
              <a:buClr>
                <a:srgbClr val="000000"/>
              </a:buClr>
              <a:buSzPts val="1300"/>
              <a:buChar char="○"/>
            </a:pPr>
            <a:r>
              <a:rPr lang="en-GB" sz="1300">
                <a:solidFill>
                  <a:srgbClr val="000000"/>
                </a:solidFill>
                <a:highlight>
                  <a:srgbClr val="FFFFFF"/>
                </a:highlight>
              </a:rPr>
              <a:t>You will get to choose a pair of Lead Mentors to report to for the duration of the Hackathon. Lead Mentors will support you throughout the Hackathon, and update the organisers on your progress. </a:t>
            </a:r>
            <a:endParaRPr sz="1300">
              <a:solidFill>
                <a:srgbClr val="000000"/>
              </a:solidFill>
              <a:highlight>
                <a:srgbClr val="FFFFFF"/>
              </a:highlight>
            </a:endParaRPr>
          </a:p>
          <a:p>
            <a:pPr indent="-311150" lvl="1" marL="914400" rtl="0" algn="l">
              <a:lnSpc>
                <a:spcPct val="115000"/>
              </a:lnSpc>
              <a:spcBef>
                <a:spcPts val="0"/>
              </a:spcBef>
              <a:spcAft>
                <a:spcPts val="0"/>
              </a:spcAft>
              <a:buClr>
                <a:srgbClr val="000000"/>
              </a:buClr>
              <a:buSzPts val="1300"/>
              <a:buChar char="○"/>
            </a:pPr>
            <a:r>
              <a:rPr lang="en-GB" sz="1300">
                <a:solidFill>
                  <a:srgbClr val="000000"/>
                </a:solidFill>
                <a:highlight>
                  <a:srgbClr val="FFFFFF"/>
                </a:highlight>
              </a:rPr>
              <a:t>You can ask them anything from team formations, team politics and submission/ deadline questions</a:t>
            </a:r>
            <a:endParaRPr sz="1300">
              <a:solidFill>
                <a:srgbClr val="000000"/>
              </a:solidFill>
              <a:highlight>
                <a:srgbClr val="FFFFFF"/>
              </a:highlight>
            </a:endParaRPr>
          </a:p>
          <a:p>
            <a:pPr indent="-311150" lvl="0" marL="457200" rtl="0" algn="l">
              <a:lnSpc>
                <a:spcPct val="115000"/>
              </a:lnSpc>
              <a:spcBef>
                <a:spcPts val="0"/>
              </a:spcBef>
              <a:spcAft>
                <a:spcPts val="0"/>
              </a:spcAft>
              <a:buClr>
                <a:srgbClr val="000000"/>
              </a:buClr>
              <a:buSzPts val="1300"/>
              <a:buChar char="●"/>
            </a:pPr>
            <a:r>
              <a:rPr b="1" lang="en-GB" sz="1300">
                <a:solidFill>
                  <a:srgbClr val="000000"/>
                </a:solidFill>
                <a:highlight>
                  <a:srgbClr val="FFFFFF"/>
                </a:highlight>
              </a:rPr>
              <a:t>YES, we have a whole group of other awesome mentors ready to help in the mentors_private channel!</a:t>
            </a:r>
            <a:endParaRPr b="1" sz="1300">
              <a:solidFill>
                <a:srgbClr val="000000"/>
              </a:solidFill>
              <a:highlight>
                <a:srgbClr val="FFFFFF"/>
              </a:highlight>
            </a:endParaRPr>
          </a:p>
          <a:p>
            <a:pPr indent="-311150" lvl="1" marL="914400" rtl="0" algn="l">
              <a:lnSpc>
                <a:spcPct val="115000"/>
              </a:lnSpc>
              <a:spcBef>
                <a:spcPts val="0"/>
              </a:spcBef>
              <a:spcAft>
                <a:spcPts val="0"/>
              </a:spcAft>
              <a:buClr>
                <a:srgbClr val="000000"/>
              </a:buClr>
              <a:buSzPts val="1300"/>
              <a:buChar char="○"/>
            </a:pPr>
            <a:r>
              <a:rPr lang="en-GB" sz="1300">
                <a:solidFill>
                  <a:srgbClr val="000000"/>
                </a:solidFill>
                <a:highlight>
                  <a:srgbClr val="FFFFFF"/>
                </a:highlight>
              </a:rPr>
              <a:t>If you have a question you want answered, chances are that another mentor has the same! </a:t>
            </a:r>
            <a:endParaRPr sz="1300">
              <a:solidFill>
                <a:srgbClr val="000000"/>
              </a:solidFill>
              <a:highlight>
                <a:srgbClr val="FFFFFF"/>
              </a:highlight>
            </a:endParaRPr>
          </a:p>
          <a:p>
            <a:pPr indent="-311150" lvl="1" marL="914400" rtl="0" algn="l">
              <a:lnSpc>
                <a:spcPct val="115000"/>
              </a:lnSpc>
              <a:spcBef>
                <a:spcPts val="0"/>
              </a:spcBef>
              <a:spcAft>
                <a:spcPts val="0"/>
              </a:spcAft>
              <a:buClr>
                <a:srgbClr val="000000"/>
              </a:buClr>
              <a:buSzPts val="1300"/>
              <a:buChar char="○"/>
            </a:pPr>
            <a:r>
              <a:rPr lang="en-GB" sz="1300">
                <a:solidFill>
                  <a:srgbClr val="000000"/>
                </a:solidFill>
                <a:highlight>
                  <a:srgbClr val="FFFFFF"/>
                </a:highlight>
              </a:rPr>
              <a:t>The mentors_private channel is a safe place to network and ask mentor-specific questions about the event with other qualified and like-minded professionals.</a:t>
            </a:r>
            <a:endParaRPr sz="1300">
              <a:solidFill>
                <a:srgbClr val="000000"/>
              </a:solidFill>
              <a:highlight>
                <a:srgbClr val="FFFFFF"/>
              </a:highlight>
            </a:endParaRPr>
          </a:p>
          <a:p>
            <a:pPr indent="-311150" lvl="1" marL="914400" rtl="0" algn="l">
              <a:lnSpc>
                <a:spcPct val="115000"/>
              </a:lnSpc>
              <a:spcBef>
                <a:spcPts val="0"/>
              </a:spcBef>
              <a:spcAft>
                <a:spcPts val="0"/>
              </a:spcAft>
              <a:buClr>
                <a:srgbClr val="000000"/>
              </a:buClr>
              <a:buSzPts val="1300"/>
              <a:buChar char="○"/>
            </a:pPr>
            <a:r>
              <a:rPr lang="en-GB" sz="1300">
                <a:solidFill>
                  <a:srgbClr val="000000"/>
                </a:solidFill>
                <a:highlight>
                  <a:srgbClr val="FFFFFF"/>
                </a:highlight>
              </a:rPr>
              <a:t>Be sure to attend the mentor check-in open mic which happen at </a:t>
            </a:r>
            <a:r>
              <a:rPr b="1" lang="en-GB" sz="1300">
                <a:solidFill>
                  <a:srgbClr val="000000"/>
                </a:solidFill>
                <a:highlight>
                  <a:srgbClr val="FFFFFF"/>
                </a:highlight>
              </a:rPr>
              <a:t>20:00 AEST</a:t>
            </a:r>
            <a:r>
              <a:rPr lang="en-GB" sz="1300">
                <a:solidFill>
                  <a:srgbClr val="000000"/>
                </a:solidFill>
                <a:highlight>
                  <a:srgbClr val="FFFFFF"/>
                </a:highlight>
              </a:rPr>
              <a:t> during every single day of the hackathon!</a:t>
            </a:r>
            <a:endParaRPr sz="1300">
              <a:solidFill>
                <a:srgbClr val="000000"/>
              </a:solidFill>
              <a:highlight>
                <a:srgbClr val="FFFFFF"/>
              </a:highlight>
            </a:endParaRPr>
          </a:p>
        </p:txBody>
      </p:sp>
      <p:pic>
        <p:nvPicPr>
          <p:cNvPr id="171" name="Google Shape;171;p25"/>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311700" y="987469"/>
            <a:ext cx="8520600" cy="607800"/>
          </a:xfrm>
          <a:prstGeom prst="rect">
            <a:avLst/>
          </a:prstGeom>
        </p:spPr>
        <p:txBody>
          <a:bodyPr anchorCtr="0" anchor="t" bIns="91425" lIns="91425" spcFirstLastPara="1" rIns="91425" wrap="square" tIns="91425">
            <a:noAutofit/>
          </a:bodyPr>
          <a:lstStyle/>
          <a:p>
            <a:pPr indent="-346075" lvl="0" marL="457200" rtl="0" algn="l">
              <a:spcBef>
                <a:spcPts val="0"/>
              </a:spcBef>
              <a:spcAft>
                <a:spcPts val="0"/>
              </a:spcAft>
              <a:buClr>
                <a:srgbClr val="6FA8DC"/>
              </a:buClr>
              <a:buSzPts val="1850"/>
              <a:buFont typeface="Roboto"/>
              <a:buChar char="➔"/>
            </a:pPr>
            <a:r>
              <a:rPr b="1" lang="en-GB" sz="1850">
                <a:solidFill>
                  <a:srgbClr val="6FA8DC"/>
                </a:solidFill>
                <a:latin typeface="Roboto"/>
                <a:ea typeface="Roboto"/>
                <a:cs typeface="Roboto"/>
                <a:sym typeface="Roboto"/>
              </a:rPr>
              <a:t>Can I speak on behalf of the organizers and / or sponsors?</a:t>
            </a:r>
            <a:endParaRPr b="1" i="1" sz="1850">
              <a:solidFill>
                <a:srgbClr val="434343"/>
              </a:solidFill>
              <a:latin typeface="Roboto"/>
              <a:ea typeface="Roboto"/>
              <a:cs typeface="Roboto"/>
              <a:sym typeface="Roboto"/>
            </a:endParaRPr>
          </a:p>
          <a:p>
            <a:pPr indent="0" lvl="0" marL="0" rtl="0" algn="l">
              <a:spcBef>
                <a:spcPts val="0"/>
              </a:spcBef>
              <a:spcAft>
                <a:spcPts val="0"/>
              </a:spcAft>
              <a:buSzPts val="990"/>
              <a:buNone/>
            </a:pPr>
            <a:r>
              <a:t/>
            </a:r>
            <a:endParaRPr b="1" sz="1850">
              <a:solidFill>
                <a:srgbClr val="6FA8DC"/>
              </a:solidFill>
              <a:latin typeface="Roboto"/>
              <a:ea typeface="Roboto"/>
              <a:cs typeface="Roboto"/>
              <a:sym typeface="Roboto"/>
            </a:endParaRPr>
          </a:p>
        </p:txBody>
      </p:sp>
      <p:sp>
        <p:nvSpPr>
          <p:cNvPr id="177" name="Google Shape;177;p26"/>
          <p:cNvSpPr txBox="1"/>
          <p:nvPr>
            <p:ph idx="4294967295" type="body"/>
          </p:nvPr>
        </p:nvSpPr>
        <p:spPr>
          <a:xfrm>
            <a:off x="455325" y="1371550"/>
            <a:ext cx="7868100" cy="2878200"/>
          </a:xfrm>
          <a:prstGeom prst="rect">
            <a:avLst/>
          </a:prstGeom>
        </p:spPr>
        <p:txBody>
          <a:bodyPr anchorCtr="0" anchor="t" bIns="91425" lIns="91425" spcFirstLastPara="1" rIns="91425" wrap="square" tIns="91425">
            <a:spAutoFit/>
          </a:bodyPr>
          <a:lstStyle/>
          <a:p>
            <a:pPr indent="-317500" lvl="0" marL="457200" rtl="0" algn="just">
              <a:spcBef>
                <a:spcPts val="0"/>
              </a:spcBef>
              <a:spcAft>
                <a:spcPts val="0"/>
              </a:spcAft>
              <a:buClr>
                <a:srgbClr val="000000"/>
              </a:buClr>
              <a:buSzPts val="1400"/>
              <a:buChar char="●"/>
            </a:pPr>
            <a:r>
              <a:rPr lang="en-GB" sz="1400">
                <a:solidFill>
                  <a:srgbClr val="000000"/>
                </a:solidFill>
              </a:rPr>
              <a:t>In the best scenario, your teams have clear guidelines for the hackathon, and the mentors, organisers, and judges are all aligned. However in any instances of confusion: </a:t>
            </a:r>
            <a:endParaRPr sz="1400">
              <a:solidFill>
                <a:srgbClr val="000000"/>
              </a:solidFill>
            </a:endParaRPr>
          </a:p>
          <a:p>
            <a:pPr indent="-317500" lvl="0" marL="914400" rtl="0" algn="just">
              <a:spcBef>
                <a:spcPts val="0"/>
              </a:spcBef>
              <a:spcAft>
                <a:spcPts val="0"/>
              </a:spcAft>
              <a:buClr>
                <a:srgbClr val="000000"/>
              </a:buClr>
              <a:buSzPts val="1400"/>
              <a:buChar char="★"/>
            </a:pPr>
            <a:r>
              <a:rPr lang="en-GB" sz="1400">
                <a:solidFill>
                  <a:srgbClr val="000000"/>
                </a:solidFill>
              </a:rPr>
              <a:t>All questions regarding the </a:t>
            </a:r>
            <a:r>
              <a:rPr lang="en-GB" sz="1400">
                <a:solidFill>
                  <a:srgbClr val="000000"/>
                </a:solidFill>
              </a:rPr>
              <a:t>logistics</a:t>
            </a:r>
            <a:r>
              <a:rPr lang="en-GB" sz="1400">
                <a:solidFill>
                  <a:srgbClr val="000000"/>
                </a:solidFill>
              </a:rPr>
              <a:t> of the competition should be redirected to the organizers (</a:t>
            </a:r>
            <a:r>
              <a:rPr b="1" lang="en-GB" sz="1400">
                <a:solidFill>
                  <a:srgbClr val="000000"/>
                </a:solidFill>
              </a:rPr>
              <a:t>#ask_the_organizers slack channel)</a:t>
            </a:r>
            <a:endParaRPr sz="1400">
              <a:solidFill>
                <a:srgbClr val="000000"/>
              </a:solidFill>
            </a:endParaRPr>
          </a:p>
          <a:p>
            <a:pPr indent="-317500" lvl="0" marL="914400" rtl="0" algn="just">
              <a:spcBef>
                <a:spcPts val="0"/>
              </a:spcBef>
              <a:spcAft>
                <a:spcPts val="0"/>
              </a:spcAft>
              <a:buClr>
                <a:srgbClr val="000000"/>
              </a:buClr>
              <a:buSzPts val="1400"/>
              <a:buChar char="★"/>
            </a:pPr>
            <a:r>
              <a:rPr lang="en-GB" sz="1400">
                <a:solidFill>
                  <a:srgbClr val="000000"/>
                </a:solidFill>
              </a:rPr>
              <a:t>All questions regarding the sponsors of the challenge should be redirected to those dedicated slack channels.</a:t>
            </a:r>
            <a:endParaRPr sz="1400">
              <a:solidFill>
                <a:srgbClr val="000000"/>
              </a:solidFill>
            </a:endParaRPr>
          </a:p>
          <a:p>
            <a:pPr indent="-317500" lvl="0" marL="457200" rtl="0" algn="just">
              <a:spcBef>
                <a:spcPts val="0"/>
              </a:spcBef>
              <a:spcAft>
                <a:spcPts val="0"/>
              </a:spcAft>
              <a:buClr>
                <a:srgbClr val="000000"/>
              </a:buClr>
              <a:buSzPts val="1400"/>
              <a:buChar char="●"/>
            </a:pPr>
            <a:r>
              <a:rPr b="1" lang="en-GB" sz="1400">
                <a:solidFill>
                  <a:srgbClr val="000000"/>
                </a:solidFill>
                <a:highlight>
                  <a:srgbClr val="FFFFFF"/>
                </a:highlight>
              </a:rPr>
              <a:t>There’s nothing quite as challenging as getting mixed signals from different people in the same organization. The teams are leaning on your knowledge and expertise to understand the problem and domain better, so it’s a difficult task to figure out whose opinion weighs more, in case there’s variation.</a:t>
            </a:r>
            <a:endParaRPr b="1" sz="1400">
              <a:solidFill>
                <a:srgbClr val="000000"/>
              </a:solidFill>
              <a:highlight>
                <a:srgbClr val="FFFFFF"/>
              </a:highlight>
            </a:endParaRPr>
          </a:p>
          <a:p>
            <a:pPr indent="0" lvl="0" marL="0" rtl="0" algn="just">
              <a:spcBef>
                <a:spcPts val="0"/>
              </a:spcBef>
              <a:spcAft>
                <a:spcPts val="0"/>
              </a:spcAft>
              <a:buNone/>
            </a:pPr>
            <a:r>
              <a:t/>
            </a:r>
            <a:endParaRPr sz="1400">
              <a:solidFill>
                <a:srgbClr val="000000"/>
              </a:solidFill>
              <a:latin typeface="Roboto"/>
              <a:ea typeface="Roboto"/>
              <a:cs typeface="Roboto"/>
              <a:sym typeface="Roboto"/>
            </a:endParaRPr>
          </a:p>
        </p:txBody>
      </p:sp>
      <p:pic>
        <p:nvPicPr>
          <p:cNvPr id="178" name="Google Shape;178;p26"/>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311700" y="749816"/>
            <a:ext cx="8520600" cy="607800"/>
          </a:xfrm>
          <a:prstGeom prst="rect">
            <a:avLst/>
          </a:prstGeom>
        </p:spPr>
        <p:txBody>
          <a:bodyPr anchorCtr="0" anchor="t" bIns="91425" lIns="91425" spcFirstLastPara="1" rIns="91425" wrap="square" tIns="91425">
            <a:noAutofit/>
          </a:bodyPr>
          <a:lstStyle/>
          <a:p>
            <a:pPr indent="-346075" lvl="0" marL="457200" rtl="0" algn="l">
              <a:spcBef>
                <a:spcPts val="0"/>
              </a:spcBef>
              <a:spcAft>
                <a:spcPts val="0"/>
              </a:spcAft>
              <a:buClr>
                <a:srgbClr val="6FA8DC"/>
              </a:buClr>
              <a:buSzPts val="1850"/>
              <a:buFont typeface="Roboto"/>
              <a:buChar char="➔"/>
            </a:pPr>
            <a:r>
              <a:rPr b="1" lang="en-GB" sz="1850">
                <a:solidFill>
                  <a:srgbClr val="6FA8DC"/>
                </a:solidFill>
                <a:latin typeface="Roboto"/>
                <a:ea typeface="Roboto"/>
                <a:cs typeface="Roboto"/>
                <a:sym typeface="Roboto"/>
              </a:rPr>
              <a:t>What if I cannot contact one of my teams, or if they’ve dropped out?</a:t>
            </a:r>
            <a:endParaRPr b="1" sz="1850">
              <a:solidFill>
                <a:srgbClr val="6FA8DC"/>
              </a:solidFill>
              <a:latin typeface="Roboto"/>
              <a:ea typeface="Roboto"/>
              <a:cs typeface="Roboto"/>
              <a:sym typeface="Roboto"/>
            </a:endParaRPr>
          </a:p>
        </p:txBody>
      </p:sp>
      <p:sp>
        <p:nvSpPr>
          <p:cNvPr id="184" name="Google Shape;184;p27"/>
          <p:cNvSpPr txBox="1"/>
          <p:nvPr>
            <p:ph idx="4294967295" type="body"/>
          </p:nvPr>
        </p:nvSpPr>
        <p:spPr>
          <a:xfrm>
            <a:off x="495613" y="1147318"/>
            <a:ext cx="7428000" cy="18870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Clr>
                <a:srgbClr val="000000"/>
              </a:buClr>
              <a:buSzPts val="1400"/>
              <a:buFont typeface="Roboto"/>
              <a:buChar char="●"/>
            </a:pPr>
            <a:r>
              <a:rPr lang="en-GB" sz="1400">
                <a:solidFill>
                  <a:srgbClr val="000000"/>
                </a:solidFill>
              </a:rPr>
              <a:t>If you cannot reach them through slack or the other pre-decided method of communication, it’s likely that the team </a:t>
            </a:r>
            <a:r>
              <a:rPr lang="en-GB" sz="1400">
                <a:solidFill>
                  <a:srgbClr val="000000"/>
                </a:solidFill>
                <a:latin typeface="Roboto"/>
                <a:ea typeface="Roboto"/>
                <a:cs typeface="Roboto"/>
                <a:sym typeface="Roboto"/>
              </a:rPr>
              <a:t>may either have either dropped out, regrouping, or be working offline and not require your assistance</a:t>
            </a:r>
            <a:r>
              <a:rPr lang="en-GB" sz="1400">
                <a:solidFill>
                  <a:srgbClr val="000000"/>
                </a:solidFill>
              </a:rPr>
              <a:t>. </a:t>
            </a:r>
            <a:endParaRPr sz="1400">
              <a:solidFill>
                <a:srgbClr val="000000"/>
              </a:solidFill>
            </a:endParaRPr>
          </a:p>
          <a:p>
            <a:pPr indent="-317500" lvl="0" marL="457200" rtl="0" algn="l">
              <a:spcBef>
                <a:spcPts val="0"/>
              </a:spcBef>
              <a:spcAft>
                <a:spcPts val="0"/>
              </a:spcAft>
              <a:buClr>
                <a:srgbClr val="000000"/>
              </a:buClr>
              <a:buSzPts val="1400"/>
              <a:buFont typeface="Roboto"/>
              <a:buChar char="●"/>
            </a:pPr>
            <a:r>
              <a:rPr lang="en-GB" sz="1400">
                <a:solidFill>
                  <a:srgbClr val="000000"/>
                </a:solidFill>
              </a:rPr>
              <a:t>This is not uncommon and not a cause of worry!</a:t>
            </a:r>
            <a:endParaRPr sz="1400">
              <a:solidFill>
                <a:srgbClr val="000000"/>
              </a:solidFill>
            </a:endParaRPr>
          </a:p>
          <a:p>
            <a:pPr indent="-317500" lvl="0" marL="457200" rtl="0" algn="l">
              <a:spcBef>
                <a:spcPts val="0"/>
              </a:spcBef>
              <a:spcAft>
                <a:spcPts val="0"/>
              </a:spcAft>
              <a:buClr>
                <a:srgbClr val="000000"/>
              </a:buClr>
              <a:buSzPts val="1400"/>
              <a:buFont typeface="Roboto"/>
              <a:buChar char="●"/>
            </a:pPr>
            <a:r>
              <a:rPr lang="en-GB" sz="1400">
                <a:solidFill>
                  <a:srgbClr val="000000"/>
                </a:solidFill>
                <a:latin typeface="Roboto"/>
                <a:ea typeface="Roboto"/>
                <a:cs typeface="Roboto"/>
                <a:sym typeface="Roboto"/>
              </a:rPr>
              <a:t>If you wish to mentor another team, please reach out to </a:t>
            </a:r>
            <a:r>
              <a:rPr lang="en-GB" sz="1400">
                <a:solidFill>
                  <a:srgbClr val="000000"/>
                </a:solidFill>
              </a:rPr>
              <a:t>your Lead Mentor,</a:t>
            </a:r>
            <a:r>
              <a:rPr lang="en-GB" sz="1400">
                <a:solidFill>
                  <a:srgbClr val="000000"/>
                </a:solidFill>
                <a:latin typeface="Roboto"/>
                <a:ea typeface="Roboto"/>
                <a:cs typeface="Roboto"/>
                <a:sym typeface="Roboto"/>
              </a:rPr>
              <a:t> or con</a:t>
            </a:r>
            <a:r>
              <a:rPr lang="en-GB" sz="1400">
                <a:solidFill>
                  <a:srgbClr val="000000"/>
                </a:solidFill>
              </a:rPr>
              <a:t>tact </a:t>
            </a:r>
            <a:r>
              <a:rPr lang="en-GB" sz="1400">
                <a:solidFill>
                  <a:srgbClr val="000000"/>
                </a:solidFill>
                <a:latin typeface="Roboto"/>
                <a:ea typeface="Roboto"/>
                <a:cs typeface="Roboto"/>
                <a:sym typeface="Roboto"/>
              </a:rPr>
              <a:t>us directly in the </a:t>
            </a:r>
            <a:r>
              <a:rPr b="1" lang="en-GB" sz="1400">
                <a:solidFill>
                  <a:srgbClr val="000000"/>
                </a:solidFill>
              </a:rPr>
              <a:t>#mentors private channel on slack</a:t>
            </a:r>
            <a:r>
              <a:rPr lang="en-GB" sz="1400">
                <a:solidFill>
                  <a:srgbClr val="000000"/>
                </a:solidFill>
              </a:rPr>
              <a:t> </a:t>
            </a:r>
            <a:r>
              <a:rPr lang="en-GB" sz="1400">
                <a:solidFill>
                  <a:srgbClr val="000000"/>
                </a:solidFill>
                <a:latin typeface="Roboto"/>
                <a:ea typeface="Roboto"/>
                <a:cs typeface="Roboto"/>
                <a:sym typeface="Roboto"/>
              </a:rPr>
              <a:t>and we will assign other team(s) to you.</a:t>
            </a:r>
            <a:endParaRPr sz="1400">
              <a:solidFill>
                <a:srgbClr val="000000"/>
              </a:solidFill>
              <a:latin typeface="Roboto"/>
              <a:ea typeface="Roboto"/>
              <a:cs typeface="Roboto"/>
              <a:sym typeface="Roboto"/>
            </a:endParaRPr>
          </a:p>
        </p:txBody>
      </p:sp>
      <p:pic>
        <p:nvPicPr>
          <p:cNvPr id="185" name="Google Shape;185;p27"/>
          <p:cNvPicPr preferRelativeResize="0"/>
          <p:nvPr/>
        </p:nvPicPr>
        <p:blipFill>
          <a:blip r:embed="rId3">
            <a:alphaModFix/>
          </a:blip>
          <a:stretch>
            <a:fillRect/>
          </a:stretch>
        </p:blipFill>
        <p:spPr>
          <a:xfrm>
            <a:off x="6900" y="-3775"/>
            <a:ext cx="2192350" cy="504600"/>
          </a:xfrm>
          <a:prstGeom prst="rect">
            <a:avLst/>
          </a:prstGeom>
          <a:noFill/>
          <a:ln>
            <a:noFill/>
          </a:ln>
        </p:spPr>
      </p:pic>
      <p:pic>
        <p:nvPicPr>
          <p:cNvPr id="186" name="Google Shape;186;p27"/>
          <p:cNvPicPr preferRelativeResize="0"/>
          <p:nvPr/>
        </p:nvPicPr>
        <p:blipFill>
          <a:blip r:embed="rId4">
            <a:alphaModFix/>
          </a:blip>
          <a:stretch>
            <a:fillRect/>
          </a:stretch>
        </p:blipFill>
        <p:spPr>
          <a:xfrm>
            <a:off x="1643863" y="2871613"/>
            <a:ext cx="5574720" cy="19247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p:nvPr/>
        </p:nvSpPr>
        <p:spPr>
          <a:xfrm>
            <a:off x="6096775" y="1348586"/>
            <a:ext cx="2801700" cy="35712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8"/>
          <p:cNvSpPr/>
          <p:nvPr/>
        </p:nvSpPr>
        <p:spPr>
          <a:xfrm>
            <a:off x="3277375" y="1348586"/>
            <a:ext cx="2801700" cy="35712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8"/>
          <p:cNvSpPr txBox="1"/>
          <p:nvPr/>
        </p:nvSpPr>
        <p:spPr>
          <a:xfrm>
            <a:off x="6172975" y="1347225"/>
            <a:ext cx="2725500" cy="12342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8"/>
          <p:cNvSpPr txBox="1"/>
          <p:nvPr/>
        </p:nvSpPr>
        <p:spPr>
          <a:xfrm>
            <a:off x="3288475" y="1347221"/>
            <a:ext cx="2954700" cy="12342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8"/>
          <p:cNvSpPr txBox="1"/>
          <p:nvPr>
            <p:ph idx="4294967295" type="body"/>
          </p:nvPr>
        </p:nvSpPr>
        <p:spPr>
          <a:xfrm>
            <a:off x="3235291" y="1348589"/>
            <a:ext cx="5674200" cy="1116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1500">
                <a:solidFill>
                  <a:schemeClr val="lt1"/>
                </a:solidFill>
              </a:rPr>
              <a:t> Day 2: All Day Design &amp; Build</a:t>
            </a:r>
            <a:endParaRPr sz="1500">
              <a:solidFill>
                <a:schemeClr val="lt1"/>
              </a:solidFill>
            </a:endParaRPr>
          </a:p>
        </p:txBody>
      </p:sp>
      <p:sp>
        <p:nvSpPr>
          <p:cNvPr id="196" name="Google Shape;196;p28"/>
          <p:cNvSpPr txBox="1"/>
          <p:nvPr>
            <p:ph idx="4294967295" type="body"/>
          </p:nvPr>
        </p:nvSpPr>
        <p:spPr>
          <a:xfrm>
            <a:off x="3370541" y="1747264"/>
            <a:ext cx="5370600" cy="692700"/>
          </a:xfrm>
          <a:prstGeom prst="rect">
            <a:avLst/>
          </a:prstGeom>
        </p:spPr>
        <p:txBody>
          <a:bodyPr anchorCtr="0" anchor="t" bIns="91425" lIns="91425" spcFirstLastPara="1" rIns="91425" wrap="square" tIns="91425">
            <a:spAutoFit/>
          </a:bodyPr>
          <a:lstStyle/>
          <a:p>
            <a:pPr indent="0" lvl="0" marL="0" marR="19050" rtl="0" algn="ctr">
              <a:lnSpc>
                <a:spcPct val="100000"/>
              </a:lnSpc>
              <a:spcBef>
                <a:spcPts val="0"/>
              </a:spcBef>
              <a:spcAft>
                <a:spcPts val="0"/>
              </a:spcAft>
              <a:buNone/>
            </a:pPr>
            <a:r>
              <a:rPr lang="en-GB" sz="1100">
                <a:solidFill>
                  <a:srgbClr val="FFFFFF"/>
                </a:solidFill>
              </a:rPr>
              <a:t>Design, build and validate a proof of concept </a:t>
            </a:r>
            <a:endParaRPr sz="1100">
              <a:solidFill>
                <a:srgbClr val="FFFFFF"/>
              </a:solidFill>
            </a:endParaRPr>
          </a:p>
          <a:p>
            <a:pPr indent="0" lvl="0" marL="0" marR="19050" rtl="0" algn="ctr">
              <a:lnSpc>
                <a:spcPct val="100000"/>
              </a:lnSpc>
              <a:spcBef>
                <a:spcPts val="0"/>
              </a:spcBef>
              <a:spcAft>
                <a:spcPts val="0"/>
              </a:spcAft>
              <a:buNone/>
            </a:pPr>
            <a:r>
              <a:rPr lang="en-GB" sz="1100">
                <a:solidFill>
                  <a:srgbClr val="FFFFFF"/>
                </a:solidFill>
              </a:rPr>
              <a:t>(model, MVP or prototype) using startup-inspired methods. Technical and Challenge Mentors can provide ad-hoc assistance on #ask_a_mentor channel. </a:t>
            </a:r>
            <a:endParaRPr sz="1100">
              <a:solidFill>
                <a:srgbClr val="FFFFFF"/>
              </a:solidFill>
            </a:endParaRPr>
          </a:p>
        </p:txBody>
      </p:sp>
      <p:sp>
        <p:nvSpPr>
          <p:cNvPr id="197" name="Google Shape;197;p28"/>
          <p:cNvSpPr txBox="1"/>
          <p:nvPr/>
        </p:nvSpPr>
        <p:spPr>
          <a:xfrm>
            <a:off x="6096766" y="2549162"/>
            <a:ext cx="2801700" cy="2154000"/>
          </a:xfrm>
          <a:prstGeom prst="rect">
            <a:avLst/>
          </a:prstGeom>
          <a:noFill/>
          <a:ln>
            <a:noFill/>
          </a:ln>
        </p:spPr>
        <p:txBody>
          <a:bodyPr anchorCtr="0" anchor="t" bIns="91425" lIns="91425" spcFirstLastPara="1" rIns="91425" wrap="square" tIns="91425">
            <a:noAutofit/>
          </a:bodyPr>
          <a:lstStyle/>
          <a:p>
            <a:pPr indent="0" lvl="0" marL="0" marR="19050" rtl="0" algn="l">
              <a:lnSpc>
                <a:spcPct val="115000"/>
              </a:lnSpc>
              <a:spcBef>
                <a:spcPts val="0"/>
              </a:spcBef>
              <a:spcAft>
                <a:spcPts val="0"/>
              </a:spcAft>
              <a:buSzPts val="852"/>
              <a:buNone/>
            </a:pPr>
            <a:r>
              <a:t/>
            </a:r>
            <a:endParaRPr sz="1100">
              <a:latin typeface="Roboto"/>
              <a:ea typeface="Roboto"/>
              <a:cs typeface="Roboto"/>
              <a:sym typeface="Roboto"/>
            </a:endParaRPr>
          </a:p>
        </p:txBody>
      </p:sp>
      <p:sp>
        <p:nvSpPr>
          <p:cNvPr id="198" name="Google Shape;198;p28"/>
          <p:cNvSpPr txBox="1"/>
          <p:nvPr/>
        </p:nvSpPr>
        <p:spPr>
          <a:xfrm>
            <a:off x="3277366" y="2549162"/>
            <a:ext cx="2801700" cy="2154000"/>
          </a:xfrm>
          <a:prstGeom prst="rect">
            <a:avLst/>
          </a:prstGeom>
          <a:noFill/>
          <a:ln>
            <a:noFill/>
          </a:ln>
        </p:spPr>
        <p:txBody>
          <a:bodyPr anchorCtr="0" anchor="t" bIns="91425" lIns="91425" spcFirstLastPara="1" rIns="91425" wrap="square" tIns="91425">
            <a:noAutofit/>
          </a:bodyPr>
          <a:lstStyle/>
          <a:p>
            <a:pPr indent="0" lvl="0" marL="0" marR="19050" rtl="0" algn="l">
              <a:lnSpc>
                <a:spcPct val="115000"/>
              </a:lnSpc>
              <a:spcBef>
                <a:spcPts val="0"/>
              </a:spcBef>
              <a:spcAft>
                <a:spcPts val="0"/>
              </a:spcAft>
              <a:buSzPts val="852"/>
              <a:buNone/>
            </a:pPr>
            <a:r>
              <a:rPr b="1" lang="en-GB">
                <a:latin typeface="Roboto"/>
                <a:ea typeface="Roboto"/>
                <a:cs typeface="Roboto"/>
                <a:sym typeface="Roboto"/>
              </a:rPr>
              <a:t>Day</a:t>
            </a:r>
            <a:endParaRPr b="1">
              <a:latin typeface="Roboto"/>
              <a:ea typeface="Roboto"/>
              <a:cs typeface="Roboto"/>
              <a:sym typeface="Roboto"/>
            </a:endParaRPr>
          </a:p>
          <a:p>
            <a:pPr indent="0" lvl="0" marL="0" marR="19050" rtl="0" algn="l">
              <a:lnSpc>
                <a:spcPct val="115000"/>
              </a:lnSpc>
              <a:spcBef>
                <a:spcPts val="0"/>
              </a:spcBef>
              <a:spcAft>
                <a:spcPts val="0"/>
              </a:spcAft>
              <a:buSzPts val="852"/>
              <a:buNone/>
            </a:pPr>
            <a:r>
              <a:rPr lang="en-GB" sz="1100">
                <a:latin typeface="Roboto"/>
                <a:ea typeface="Roboto"/>
                <a:cs typeface="Roboto"/>
                <a:sym typeface="Roboto"/>
              </a:rPr>
              <a:t>&gt; Draft Business Model Canvas </a:t>
            </a:r>
            <a:endParaRPr sz="1100">
              <a:latin typeface="Roboto"/>
              <a:ea typeface="Roboto"/>
              <a:cs typeface="Roboto"/>
              <a:sym typeface="Roboto"/>
            </a:endParaRPr>
          </a:p>
          <a:p>
            <a:pPr indent="0" lvl="0" marL="0" marR="19050" rtl="0" algn="l">
              <a:lnSpc>
                <a:spcPct val="115000"/>
              </a:lnSpc>
              <a:spcBef>
                <a:spcPts val="0"/>
              </a:spcBef>
              <a:spcAft>
                <a:spcPts val="0"/>
              </a:spcAft>
              <a:buSzPts val="852"/>
              <a:buNone/>
            </a:pPr>
            <a:r>
              <a:rPr lang="en-GB" sz="1100">
                <a:latin typeface="Roboto"/>
                <a:ea typeface="Roboto"/>
                <a:cs typeface="Roboto"/>
                <a:sym typeface="Roboto"/>
              </a:rPr>
              <a:t>&gt; Focus on the customer problem - validate </a:t>
            </a:r>
            <a:endParaRPr sz="1100">
              <a:latin typeface="Roboto"/>
              <a:ea typeface="Roboto"/>
              <a:cs typeface="Roboto"/>
              <a:sym typeface="Roboto"/>
            </a:endParaRPr>
          </a:p>
          <a:p>
            <a:pPr indent="0" lvl="0" marL="0" marR="19050" rtl="0" algn="l">
              <a:lnSpc>
                <a:spcPct val="115000"/>
              </a:lnSpc>
              <a:spcBef>
                <a:spcPts val="0"/>
              </a:spcBef>
              <a:spcAft>
                <a:spcPts val="0"/>
              </a:spcAft>
              <a:buSzPts val="852"/>
              <a:buNone/>
            </a:pPr>
            <a:r>
              <a:rPr lang="en-GB" sz="1100">
                <a:latin typeface="Roboto"/>
                <a:ea typeface="Roboto"/>
                <a:cs typeface="Roboto"/>
                <a:sym typeface="Roboto"/>
              </a:rPr>
              <a:t>&gt; Engineering / Design teams start to conceptualise and experiment. Go low-fi</a:t>
            </a:r>
            <a:r>
              <a:rPr lang="en-GB" sz="1100">
                <a:highlight>
                  <a:srgbClr val="FFFF00"/>
                </a:highlight>
                <a:latin typeface="Roboto"/>
                <a:ea typeface="Roboto"/>
                <a:cs typeface="Roboto"/>
                <a:sym typeface="Roboto"/>
              </a:rPr>
              <a:t> </a:t>
            </a:r>
            <a:endParaRPr sz="1100">
              <a:highlight>
                <a:srgbClr val="FFFF00"/>
              </a:highlight>
              <a:latin typeface="Roboto"/>
              <a:ea typeface="Roboto"/>
              <a:cs typeface="Roboto"/>
              <a:sym typeface="Roboto"/>
            </a:endParaRPr>
          </a:p>
          <a:p>
            <a:pPr indent="0" lvl="0" marL="0" marR="19050" rtl="0" algn="l">
              <a:lnSpc>
                <a:spcPct val="115000"/>
              </a:lnSpc>
              <a:spcBef>
                <a:spcPts val="0"/>
              </a:spcBef>
              <a:spcAft>
                <a:spcPts val="0"/>
              </a:spcAft>
              <a:buSzPts val="852"/>
              <a:buNone/>
            </a:pPr>
            <a:r>
              <a:rPr lang="en-GB" sz="1100">
                <a:highlight>
                  <a:srgbClr val="FFFFFF"/>
                </a:highlight>
                <a:latin typeface="Roboto"/>
                <a:ea typeface="Roboto"/>
                <a:cs typeface="Roboto"/>
                <a:sym typeface="Roboto"/>
              </a:rPr>
              <a:t>&gt; Validate low-fi (pictures/ paper/ diagrams/ stories) with SMEs and stakeholders. Refine BMC (Business Model Canvas) </a:t>
            </a:r>
            <a:endParaRPr sz="1100">
              <a:highlight>
                <a:srgbClr val="FFFFFF"/>
              </a:highlight>
              <a:latin typeface="Roboto"/>
              <a:ea typeface="Roboto"/>
              <a:cs typeface="Roboto"/>
              <a:sym typeface="Roboto"/>
            </a:endParaRPr>
          </a:p>
          <a:p>
            <a:pPr indent="0" lvl="0" marL="0" marR="19050" rtl="0" algn="l">
              <a:lnSpc>
                <a:spcPct val="115000"/>
              </a:lnSpc>
              <a:spcBef>
                <a:spcPts val="0"/>
              </a:spcBef>
              <a:spcAft>
                <a:spcPts val="0"/>
              </a:spcAft>
              <a:buSzPts val="852"/>
              <a:buNone/>
            </a:pPr>
            <a:r>
              <a:rPr lang="en-GB" sz="1100">
                <a:highlight>
                  <a:srgbClr val="FFFFFF"/>
                </a:highlight>
                <a:latin typeface="Roboto"/>
                <a:ea typeface="Roboto"/>
                <a:cs typeface="Roboto"/>
                <a:sym typeface="Roboto"/>
              </a:rPr>
              <a:t>&gt;Validate the concept with SMEs </a:t>
            </a:r>
            <a:endParaRPr sz="1100">
              <a:highlight>
                <a:srgbClr val="FFFFFF"/>
              </a:highlight>
              <a:latin typeface="Roboto"/>
              <a:ea typeface="Roboto"/>
              <a:cs typeface="Roboto"/>
              <a:sym typeface="Roboto"/>
            </a:endParaRPr>
          </a:p>
          <a:p>
            <a:pPr indent="0" lvl="0" marL="0" marR="19050" rtl="0" algn="l">
              <a:lnSpc>
                <a:spcPct val="115000"/>
              </a:lnSpc>
              <a:spcBef>
                <a:spcPts val="0"/>
              </a:spcBef>
              <a:spcAft>
                <a:spcPts val="0"/>
              </a:spcAft>
              <a:buSzPts val="852"/>
              <a:buNone/>
            </a:pPr>
            <a:r>
              <a:t/>
            </a:r>
            <a:endParaRPr sz="1100">
              <a:latin typeface="Roboto"/>
              <a:ea typeface="Roboto"/>
              <a:cs typeface="Roboto"/>
              <a:sym typeface="Roboto"/>
            </a:endParaRPr>
          </a:p>
        </p:txBody>
      </p:sp>
      <p:cxnSp>
        <p:nvCxnSpPr>
          <p:cNvPr id="199" name="Google Shape;199;p28"/>
          <p:cNvCxnSpPr/>
          <p:nvPr/>
        </p:nvCxnSpPr>
        <p:spPr>
          <a:xfrm>
            <a:off x="4135950" y="1021757"/>
            <a:ext cx="414900" cy="0"/>
          </a:xfrm>
          <a:prstGeom prst="straightConnector1">
            <a:avLst/>
          </a:prstGeom>
          <a:noFill/>
          <a:ln cap="flat" cmpd="sng" w="28575">
            <a:solidFill>
              <a:schemeClr val="lt2"/>
            </a:solidFill>
            <a:prstDash val="solid"/>
            <a:round/>
            <a:headEnd len="sm" w="sm" type="none"/>
            <a:tailEnd len="sm" w="sm" type="none"/>
          </a:ln>
        </p:spPr>
      </p:cxnSp>
      <p:sp>
        <p:nvSpPr>
          <p:cNvPr id="200" name="Google Shape;200;p28"/>
          <p:cNvSpPr/>
          <p:nvPr/>
        </p:nvSpPr>
        <p:spPr>
          <a:xfrm>
            <a:off x="122183" y="1393023"/>
            <a:ext cx="3061200" cy="35712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8"/>
          <p:cNvSpPr txBox="1"/>
          <p:nvPr/>
        </p:nvSpPr>
        <p:spPr>
          <a:xfrm>
            <a:off x="122173" y="1337674"/>
            <a:ext cx="3061200" cy="12006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8"/>
          <p:cNvSpPr txBox="1"/>
          <p:nvPr>
            <p:ph idx="4294967295" type="body"/>
          </p:nvPr>
        </p:nvSpPr>
        <p:spPr>
          <a:xfrm>
            <a:off x="76200" y="1309300"/>
            <a:ext cx="3064500" cy="1360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1500">
                <a:solidFill>
                  <a:schemeClr val="lt1"/>
                </a:solidFill>
              </a:rPr>
              <a:t> Day 1: Hackathon Begins</a:t>
            </a:r>
            <a:endParaRPr sz="1500">
              <a:solidFill>
                <a:schemeClr val="lt1"/>
              </a:solidFill>
            </a:endParaRPr>
          </a:p>
        </p:txBody>
      </p:sp>
      <p:sp>
        <p:nvSpPr>
          <p:cNvPr id="203" name="Google Shape;203;p28"/>
          <p:cNvSpPr txBox="1"/>
          <p:nvPr>
            <p:ph idx="4294967295" type="body"/>
          </p:nvPr>
        </p:nvSpPr>
        <p:spPr>
          <a:xfrm>
            <a:off x="122173" y="1648451"/>
            <a:ext cx="2970600" cy="861900"/>
          </a:xfrm>
          <a:prstGeom prst="rect">
            <a:avLst/>
          </a:prstGeom>
        </p:spPr>
        <p:txBody>
          <a:bodyPr anchorCtr="0" anchor="t" bIns="91425" lIns="91425" spcFirstLastPara="1" rIns="91425" wrap="square" tIns="91425">
            <a:spAutoFit/>
          </a:bodyPr>
          <a:lstStyle/>
          <a:p>
            <a:pPr indent="0" lvl="0" marL="0" marR="19050" rtl="0" algn="ctr">
              <a:lnSpc>
                <a:spcPct val="95000"/>
              </a:lnSpc>
              <a:spcBef>
                <a:spcPts val="0"/>
              </a:spcBef>
              <a:spcAft>
                <a:spcPts val="0"/>
              </a:spcAft>
              <a:buSzPts val="605"/>
              <a:buNone/>
            </a:pPr>
            <a:r>
              <a:rPr lang="en-GB" sz="1100">
                <a:solidFill>
                  <a:srgbClr val="FFFFFF"/>
                </a:solidFill>
              </a:rPr>
              <a:t>Form Teams &amp; Share Ideas. Review the challenges, pitch your ideas and finalise your team. Navigate your way around and become familiar with the online workspace. </a:t>
            </a:r>
            <a:endParaRPr sz="1100">
              <a:solidFill>
                <a:srgbClr val="FFFFFF"/>
              </a:solidFill>
            </a:endParaRPr>
          </a:p>
        </p:txBody>
      </p:sp>
      <p:sp>
        <p:nvSpPr>
          <p:cNvPr id="204" name="Google Shape;204;p28"/>
          <p:cNvSpPr txBox="1"/>
          <p:nvPr/>
        </p:nvSpPr>
        <p:spPr>
          <a:xfrm>
            <a:off x="0" y="588768"/>
            <a:ext cx="9087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800">
                <a:solidFill>
                  <a:srgbClr val="6FA8DC"/>
                </a:solidFill>
                <a:latin typeface="Roboto"/>
                <a:ea typeface="Roboto"/>
                <a:cs typeface="Roboto"/>
                <a:sym typeface="Roboto"/>
              </a:rPr>
              <a:t>Example Daily Schedule (Guide only)</a:t>
            </a:r>
            <a:endParaRPr b="1" sz="1800">
              <a:solidFill>
                <a:srgbClr val="6FA8DC"/>
              </a:solidFill>
              <a:latin typeface="Roboto"/>
              <a:ea typeface="Roboto"/>
              <a:cs typeface="Roboto"/>
              <a:sym typeface="Roboto"/>
            </a:endParaRPr>
          </a:p>
        </p:txBody>
      </p:sp>
      <p:sp>
        <p:nvSpPr>
          <p:cNvPr id="205" name="Google Shape;205;p28"/>
          <p:cNvSpPr txBox="1"/>
          <p:nvPr/>
        </p:nvSpPr>
        <p:spPr>
          <a:xfrm>
            <a:off x="122173" y="2571751"/>
            <a:ext cx="3061200" cy="2252100"/>
          </a:xfrm>
          <a:prstGeom prst="rect">
            <a:avLst/>
          </a:prstGeom>
          <a:noFill/>
          <a:ln>
            <a:noFill/>
          </a:ln>
        </p:spPr>
        <p:txBody>
          <a:bodyPr anchorCtr="0" anchor="t" bIns="91425" lIns="91425" spcFirstLastPara="1" rIns="91425" wrap="square" tIns="91425">
            <a:normAutofit/>
          </a:bodyPr>
          <a:lstStyle/>
          <a:p>
            <a:pPr indent="0" lvl="0" marL="0" marR="19050" rtl="0" algn="l">
              <a:lnSpc>
                <a:spcPct val="115000"/>
              </a:lnSpc>
              <a:spcBef>
                <a:spcPts val="0"/>
              </a:spcBef>
              <a:spcAft>
                <a:spcPts val="0"/>
              </a:spcAft>
              <a:buNone/>
            </a:pPr>
            <a:r>
              <a:rPr lang="en-GB" sz="1100">
                <a:latin typeface="Roboto"/>
                <a:ea typeface="Roboto"/>
                <a:cs typeface="Roboto"/>
                <a:sym typeface="Roboto"/>
              </a:rPr>
              <a:t>&gt; Team Forming. Confirm you have the right mix of team members. Set your team’s expectations. </a:t>
            </a:r>
            <a:endParaRPr sz="1100">
              <a:latin typeface="Roboto"/>
              <a:ea typeface="Roboto"/>
              <a:cs typeface="Roboto"/>
              <a:sym typeface="Roboto"/>
            </a:endParaRPr>
          </a:p>
          <a:p>
            <a:pPr indent="0" lvl="0" marL="0" marR="19050" rtl="0" algn="l">
              <a:lnSpc>
                <a:spcPct val="115000"/>
              </a:lnSpc>
              <a:spcBef>
                <a:spcPts val="0"/>
              </a:spcBef>
              <a:spcAft>
                <a:spcPts val="0"/>
              </a:spcAft>
              <a:buNone/>
            </a:pPr>
            <a:r>
              <a:rPr lang="en-GB" sz="1100">
                <a:latin typeface="Roboto"/>
                <a:ea typeface="Roboto"/>
                <a:cs typeface="Roboto"/>
                <a:sym typeface="Roboto"/>
              </a:rPr>
              <a:t>&gt; Start conceptualising the idea</a:t>
            </a:r>
            <a:endParaRPr sz="1100">
              <a:latin typeface="Roboto"/>
              <a:ea typeface="Roboto"/>
              <a:cs typeface="Roboto"/>
              <a:sym typeface="Roboto"/>
            </a:endParaRPr>
          </a:p>
          <a:p>
            <a:pPr indent="0" lvl="0" marL="0" marR="19050" rtl="0" algn="l">
              <a:lnSpc>
                <a:spcPct val="115000"/>
              </a:lnSpc>
              <a:spcBef>
                <a:spcPts val="0"/>
              </a:spcBef>
              <a:spcAft>
                <a:spcPts val="0"/>
              </a:spcAft>
              <a:buNone/>
            </a:pPr>
            <a:r>
              <a:rPr lang="en-GB" sz="1100">
                <a:latin typeface="Roboto"/>
                <a:ea typeface="Roboto"/>
                <a:cs typeface="Roboto"/>
                <a:sym typeface="Roboto"/>
              </a:rPr>
              <a:t>&gt; Review a basic schedule - try to set up meetings with mentors and </a:t>
            </a:r>
            <a:r>
              <a:rPr lang="en-GB" sz="1100">
                <a:highlight>
                  <a:srgbClr val="FFFFFF"/>
                </a:highlight>
                <a:latin typeface="Roboto"/>
                <a:ea typeface="Roboto"/>
                <a:cs typeface="Roboto"/>
                <a:sym typeface="Roboto"/>
              </a:rPr>
              <a:t>SMEs (Subject Matter Experts) early. Also check to make sure you get the right mentor (e.g. Tech, design or business) for the right domain. </a:t>
            </a:r>
            <a:endParaRPr sz="1100">
              <a:highlight>
                <a:srgbClr val="FFFFFF"/>
              </a:highlight>
              <a:latin typeface="Roboto"/>
              <a:ea typeface="Roboto"/>
              <a:cs typeface="Roboto"/>
              <a:sym typeface="Roboto"/>
            </a:endParaRPr>
          </a:p>
        </p:txBody>
      </p:sp>
      <p:sp>
        <p:nvSpPr>
          <p:cNvPr id="206" name="Google Shape;206;p28"/>
          <p:cNvSpPr txBox="1"/>
          <p:nvPr/>
        </p:nvSpPr>
        <p:spPr>
          <a:xfrm>
            <a:off x="6096766" y="2396762"/>
            <a:ext cx="2801700" cy="2154000"/>
          </a:xfrm>
          <a:prstGeom prst="rect">
            <a:avLst/>
          </a:prstGeom>
          <a:noFill/>
          <a:ln>
            <a:noFill/>
          </a:ln>
        </p:spPr>
        <p:txBody>
          <a:bodyPr anchorCtr="0" anchor="t" bIns="91425" lIns="91425" spcFirstLastPara="1" rIns="91425" wrap="square" tIns="91425">
            <a:noAutofit/>
          </a:bodyPr>
          <a:lstStyle/>
          <a:p>
            <a:pPr indent="0" lvl="0" marL="0" marR="19050" rtl="0" algn="l">
              <a:lnSpc>
                <a:spcPct val="100000"/>
              </a:lnSpc>
              <a:spcBef>
                <a:spcPts val="0"/>
              </a:spcBef>
              <a:spcAft>
                <a:spcPts val="0"/>
              </a:spcAft>
              <a:buSzPts val="852"/>
              <a:buNone/>
            </a:pPr>
            <a:r>
              <a:t/>
            </a:r>
            <a:endParaRPr sz="1100">
              <a:latin typeface="Roboto"/>
              <a:ea typeface="Roboto"/>
              <a:cs typeface="Roboto"/>
              <a:sym typeface="Roboto"/>
            </a:endParaRPr>
          </a:p>
          <a:p>
            <a:pPr indent="0" lvl="0" marL="0" marR="19050" rtl="0" algn="l">
              <a:lnSpc>
                <a:spcPct val="100000"/>
              </a:lnSpc>
              <a:spcBef>
                <a:spcPts val="0"/>
              </a:spcBef>
              <a:spcAft>
                <a:spcPts val="0"/>
              </a:spcAft>
              <a:buSzPts val="852"/>
              <a:buNone/>
            </a:pPr>
            <a:r>
              <a:rPr b="1" lang="en-GB" sz="1300">
                <a:latin typeface="Roboto"/>
                <a:ea typeface="Roboto"/>
                <a:cs typeface="Roboto"/>
                <a:sym typeface="Roboto"/>
              </a:rPr>
              <a:t>Afternoon / Night</a:t>
            </a:r>
            <a:endParaRPr b="1" sz="1300">
              <a:latin typeface="Roboto"/>
              <a:ea typeface="Roboto"/>
              <a:cs typeface="Roboto"/>
              <a:sym typeface="Roboto"/>
            </a:endParaRPr>
          </a:p>
          <a:p>
            <a:pPr indent="0" lvl="0" marL="0" marR="19050" rtl="0" algn="l">
              <a:lnSpc>
                <a:spcPct val="100000"/>
              </a:lnSpc>
              <a:spcBef>
                <a:spcPts val="0"/>
              </a:spcBef>
              <a:spcAft>
                <a:spcPts val="0"/>
              </a:spcAft>
              <a:buSzPts val="852"/>
              <a:buNone/>
            </a:pPr>
            <a:r>
              <a:rPr lang="en-GB" sz="1100">
                <a:latin typeface="Roboto"/>
                <a:ea typeface="Roboto"/>
                <a:cs typeface="Roboto"/>
                <a:sym typeface="Roboto"/>
              </a:rPr>
              <a:t>&gt; Engineering / Design teams to build POCs/Prototypes etc. </a:t>
            </a:r>
            <a:endParaRPr sz="1100">
              <a:latin typeface="Roboto"/>
              <a:ea typeface="Roboto"/>
              <a:cs typeface="Roboto"/>
              <a:sym typeface="Roboto"/>
            </a:endParaRPr>
          </a:p>
          <a:p>
            <a:pPr indent="0" lvl="0" marL="0" marR="19050" rtl="0" algn="l">
              <a:lnSpc>
                <a:spcPct val="100000"/>
              </a:lnSpc>
              <a:spcBef>
                <a:spcPts val="0"/>
              </a:spcBef>
              <a:spcAft>
                <a:spcPts val="0"/>
              </a:spcAft>
              <a:buSzPts val="852"/>
              <a:buNone/>
            </a:pPr>
            <a:r>
              <a:rPr lang="en-GB" sz="1100">
                <a:latin typeface="Roboto"/>
                <a:ea typeface="Roboto"/>
                <a:cs typeface="Roboto"/>
                <a:sym typeface="Roboto"/>
              </a:rPr>
              <a:t>&gt; Presentation team should create a basic timeline / run sheet of the video </a:t>
            </a:r>
            <a:endParaRPr sz="1100">
              <a:latin typeface="Roboto"/>
              <a:ea typeface="Roboto"/>
              <a:cs typeface="Roboto"/>
              <a:sym typeface="Roboto"/>
            </a:endParaRPr>
          </a:p>
          <a:p>
            <a:pPr indent="0" lvl="0" marL="0" marR="19050" rtl="0" algn="l">
              <a:lnSpc>
                <a:spcPct val="100000"/>
              </a:lnSpc>
              <a:spcBef>
                <a:spcPts val="0"/>
              </a:spcBef>
              <a:spcAft>
                <a:spcPts val="0"/>
              </a:spcAft>
              <a:buSzPts val="852"/>
              <a:buNone/>
            </a:pPr>
            <a:r>
              <a:rPr lang="en-GB" sz="1100">
                <a:latin typeface="Roboto"/>
                <a:ea typeface="Roboto"/>
                <a:cs typeface="Roboto"/>
                <a:sym typeface="Roboto"/>
              </a:rPr>
              <a:t>&gt; Business members to work to describe / document Late afternoon / early evening is really your last chance to pivot if you really have to. Hopefully by this time, any adjustments will be minor. </a:t>
            </a:r>
            <a:endParaRPr sz="1100">
              <a:latin typeface="Roboto"/>
              <a:ea typeface="Roboto"/>
              <a:cs typeface="Roboto"/>
              <a:sym typeface="Roboto"/>
            </a:endParaRPr>
          </a:p>
        </p:txBody>
      </p:sp>
      <p:pic>
        <p:nvPicPr>
          <p:cNvPr id="207" name="Google Shape;207;p28"/>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9"/>
          <p:cNvSpPr/>
          <p:nvPr/>
        </p:nvSpPr>
        <p:spPr>
          <a:xfrm>
            <a:off x="4598457" y="1348591"/>
            <a:ext cx="3044400" cy="35712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9"/>
          <p:cNvSpPr/>
          <p:nvPr/>
        </p:nvSpPr>
        <p:spPr>
          <a:xfrm>
            <a:off x="1534928" y="1348591"/>
            <a:ext cx="3044400" cy="35712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9"/>
          <p:cNvSpPr txBox="1"/>
          <p:nvPr/>
        </p:nvSpPr>
        <p:spPr>
          <a:xfrm>
            <a:off x="4681255" y="1347229"/>
            <a:ext cx="2961600" cy="12342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9"/>
          <p:cNvSpPr txBox="1"/>
          <p:nvPr/>
        </p:nvSpPr>
        <p:spPr>
          <a:xfrm>
            <a:off x="1546989" y="1347225"/>
            <a:ext cx="3210600" cy="12342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9"/>
          <p:cNvSpPr txBox="1"/>
          <p:nvPr>
            <p:ph idx="4294967295" type="body"/>
          </p:nvPr>
        </p:nvSpPr>
        <p:spPr>
          <a:xfrm>
            <a:off x="1489200" y="1348593"/>
            <a:ext cx="6165600" cy="1116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1500">
                <a:solidFill>
                  <a:schemeClr val="lt1"/>
                </a:solidFill>
              </a:rPr>
              <a:t> Day 3: Final Day</a:t>
            </a:r>
            <a:endParaRPr sz="1500">
              <a:solidFill>
                <a:schemeClr val="lt1"/>
              </a:solidFill>
            </a:endParaRPr>
          </a:p>
        </p:txBody>
      </p:sp>
      <p:sp>
        <p:nvSpPr>
          <p:cNvPr id="217" name="Google Shape;217;p29"/>
          <p:cNvSpPr txBox="1"/>
          <p:nvPr>
            <p:ph idx="4294967295" type="body"/>
          </p:nvPr>
        </p:nvSpPr>
        <p:spPr>
          <a:xfrm>
            <a:off x="1636161" y="1747267"/>
            <a:ext cx="5835600" cy="354000"/>
          </a:xfrm>
          <a:prstGeom prst="rect">
            <a:avLst/>
          </a:prstGeom>
        </p:spPr>
        <p:txBody>
          <a:bodyPr anchorCtr="0" anchor="t" bIns="91425" lIns="91425" spcFirstLastPara="1" rIns="91425" wrap="square" tIns="91425">
            <a:spAutoFit/>
          </a:bodyPr>
          <a:lstStyle/>
          <a:p>
            <a:pPr indent="0" lvl="0" marL="0" marR="19050" rtl="0" algn="ctr">
              <a:lnSpc>
                <a:spcPct val="100000"/>
              </a:lnSpc>
              <a:spcBef>
                <a:spcPts val="0"/>
              </a:spcBef>
              <a:spcAft>
                <a:spcPts val="0"/>
              </a:spcAft>
              <a:buNone/>
            </a:pPr>
            <a:r>
              <a:rPr lang="en-GB" sz="1100">
                <a:solidFill>
                  <a:srgbClr val="FFFFFF"/>
                </a:solidFill>
              </a:rPr>
              <a:t>This is typically the day of submission</a:t>
            </a:r>
            <a:endParaRPr sz="1100">
              <a:solidFill>
                <a:srgbClr val="FFFFFF"/>
              </a:solidFill>
            </a:endParaRPr>
          </a:p>
        </p:txBody>
      </p:sp>
      <p:sp>
        <p:nvSpPr>
          <p:cNvPr id="218" name="Google Shape;218;p29"/>
          <p:cNvSpPr txBox="1"/>
          <p:nvPr/>
        </p:nvSpPr>
        <p:spPr>
          <a:xfrm>
            <a:off x="4598448" y="2549164"/>
            <a:ext cx="3044400" cy="2154000"/>
          </a:xfrm>
          <a:prstGeom prst="rect">
            <a:avLst/>
          </a:prstGeom>
          <a:noFill/>
          <a:ln>
            <a:noFill/>
          </a:ln>
        </p:spPr>
        <p:txBody>
          <a:bodyPr anchorCtr="0" anchor="t" bIns="91425" lIns="91425" spcFirstLastPara="1" rIns="91425" wrap="square" tIns="91425">
            <a:noAutofit/>
          </a:bodyPr>
          <a:lstStyle/>
          <a:p>
            <a:pPr indent="0" lvl="0" marL="0" marR="19050" rtl="0" algn="l">
              <a:lnSpc>
                <a:spcPct val="115000"/>
              </a:lnSpc>
              <a:spcBef>
                <a:spcPts val="0"/>
              </a:spcBef>
              <a:spcAft>
                <a:spcPts val="0"/>
              </a:spcAft>
              <a:buSzPts val="852"/>
              <a:buNone/>
            </a:pPr>
            <a:r>
              <a:t/>
            </a:r>
            <a:endParaRPr sz="1100">
              <a:latin typeface="Roboto"/>
              <a:ea typeface="Roboto"/>
              <a:cs typeface="Roboto"/>
              <a:sym typeface="Roboto"/>
            </a:endParaRPr>
          </a:p>
        </p:txBody>
      </p:sp>
      <p:sp>
        <p:nvSpPr>
          <p:cNvPr id="219" name="Google Shape;219;p29"/>
          <p:cNvSpPr txBox="1"/>
          <p:nvPr/>
        </p:nvSpPr>
        <p:spPr>
          <a:xfrm>
            <a:off x="1534925" y="2549176"/>
            <a:ext cx="3044400" cy="2370600"/>
          </a:xfrm>
          <a:prstGeom prst="rect">
            <a:avLst/>
          </a:prstGeom>
          <a:noFill/>
          <a:ln>
            <a:noFill/>
          </a:ln>
        </p:spPr>
        <p:txBody>
          <a:bodyPr anchorCtr="0" anchor="t" bIns="91425" lIns="91425" spcFirstLastPara="1" rIns="91425" wrap="square" tIns="91425">
            <a:noAutofit/>
          </a:bodyPr>
          <a:lstStyle/>
          <a:p>
            <a:pPr indent="0" lvl="0" marL="0" marR="19050" rtl="0" algn="l">
              <a:lnSpc>
                <a:spcPct val="115000"/>
              </a:lnSpc>
              <a:spcBef>
                <a:spcPts val="0"/>
              </a:spcBef>
              <a:spcAft>
                <a:spcPts val="0"/>
              </a:spcAft>
              <a:buSzPts val="852"/>
              <a:buNone/>
            </a:pPr>
            <a:r>
              <a:rPr b="1" lang="en-GB">
                <a:latin typeface="Roboto"/>
                <a:ea typeface="Roboto"/>
                <a:cs typeface="Roboto"/>
                <a:sym typeface="Roboto"/>
              </a:rPr>
              <a:t>Morning</a:t>
            </a:r>
            <a:endParaRPr b="1">
              <a:latin typeface="Roboto"/>
              <a:ea typeface="Roboto"/>
              <a:cs typeface="Roboto"/>
              <a:sym typeface="Roboto"/>
            </a:endParaRPr>
          </a:p>
          <a:p>
            <a:pPr indent="0" lvl="0" marL="0" marR="19050" rtl="0" algn="l">
              <a:lnSpc>
                <a:spcPct val="115000"/>
              </a:lnSpc>
              <a:spcBef>
                <a:spcPts val="0"/>
              </a:spcBef>
              <a:spcAft>
                <a:spcPts val="0"/>
              </a:spcAft>
              <a:buNone/>
            </a:pPr>
            <a:r>
              <a:rPr lang="en-GB" sz="1100">
                <a:latin typeface="Roboto"/>
                <a:ea typeface="Roboto"/>
                <a:cs typeface="Roboto"/>
                <a:sym typeface="Roboto"/>
              </a:rPr>
              <a:t>&gt; FINALISE Engineering / Design teams to build POCs/Prototypes etc. Do not try and pivot on Day 3. This group in the team might want to sleep :-) </a:t>
            </a:r>
            <a:endParaRPr sz="1100">
              <a:latin typeface="Roboto"/>
              <a:ea typeface="Roboto"/>
              <a:cs typeface="Roboto"/>
              <a:sym typeface="Roboto"/>
            </a:endParaRPr>
          </a:p>
          <a:p>
            <a:pPr indent="0" lvl="0" marL="0" marR="19050" rtl="0" algn="l">
              <a:lnSpc>
                <a:spcPct val="115000"/>
              </a:lnSpc>
              <a:spcBef>
                <a:spcPts val="0"/>
              </a:spcBef>
              <a:spcAft>
                <a:spcPts val="0"/>
              </a:spcAft>
              <a:buNone/>
            </a:pPr>
            <a:r>
              <a:rPr lang="en-GB" sz="1100">
                <a:latin typeface="Roboto"/>
                <a:ea typeface="Roboto"/>
                <a:cs typeface="Roboto"/>
                <a:sym typeface="Roboto"/>
              </a:rPr>
              <a:t>&gt; Work ramps up and you commence run throughs of the presentation and related deliverables </a:t>
            </a:r>
            <a:endParaRPr sz="1100">
              <a:latin typeface="Roboto"/>
              <a:ea typeface="Roboto"/>
              <a:cs typeface="Roboto"/>
              <a:sym typeface="Roboto"/>
            </a:endParaRPr>
          </a:p>
          <a:p>
            <a:pPr indent="0" lvl="0" marL="0" marR="19050" rtl="0" algn="l">
              <a:lnSpc>
                <a:spcPct val="115000"/>
              </a:lnSpc>
              <a:spcBef>
                <a:spcPts val="0"/>
              </a:spcBef>
              <a:spcAft>
                <a:spcPts val="0"/>
              </a:spcAft>
              <a:buNone/>
            </a:pPr>
            <a:r>
              <a:rPr lang="en-GB" sz="1100">
                <a:latin typeface="Roboto"/>
                <a:ea typeface="Roboto"/>
                <a:cs typeface="Roboto"/>
                <a:sym typeface="Roboto"/>
              </a:rPr>
              <a:t>&gt; Video presentation and post-production (if required) </a:t>
            </a:r>
            <a:endParaRPr sz="1100">
              <a:latin typeface="Roboto"/>
              <a:ea typeface="Roboto"/>
              <a:cs typeface="Roboto"/>
              <a:sym typeface="Roboto"/>
            </a:endParaRPr>
          </a:p>
          <a:p>
            <a:pPr indent="0" lvl="0" marL="0" marR="19050" rtl="0" algn="l">
              <a:lnSpc>
                <a:spcPct val="115000"/>
              </a:lnSpc>
              <a:spcBef>
                <a:spcPts val="0"/>
              </a:spcBef>
              <a:spcAft>
                <a:spcPts val="0"/>
              </a:spcAft>
              <a:buSzPts val="852"/>
              <a:buNone/>
            </a:pPr>
            <a:r>
              <a:t/>
            </a:r>
            <a:endParaRPr sz="1100">
              <a:latin typeface="Roboto"/>
              <a:ea typeface="Roboto"/>
              <a:cs typeface="Roboto"/>
              <a:sym typeface="Roboto"/>
            </a:endParaRPr>
          </a:p>
        </p:txBody>
      </p:sp>
      <p:cxnSp>
        <p:nvCxnSpPr>
          <p:cNvPr id="220" name="Google Shape;220;p29"/>
          <p:cNvCxnSpPr/>
          <p:nvPr/>
        </p:nvCxnSpPr>
        <p:spPr>
          <a:xfrm>
            <a:off x="4135950" y="1021757"/>
            <a:ext cx="414900" cy="0"/>
          </a:xfrm>
          <a:prstGeom prst="straightConnector1">
            <a:avLst/>
          </a:prstGeom>
          <a:noFill/>
          <a:ln cap="flat" cmpd="sng" w="28575">
            <a:solidFill>
              <a:schemeClr val="lt2"/>
            </a:solidFill>
            <a:prstDash val="solid"/>
            <a:round/>
            <a:headEnd len="sm" w="sm" type="none"/>
            <a:tailEnd len="sm" w="sm" type="none"/>
          </a:ln>
        </p:spPr>
      </p:cxnSp>
      <p:sp>
        <p:nvSpPr>
          <p:cNvPr id="221" name="Google Shape;221;p29"/>
          <p:cNvSpPr txBox="1"/>
          <p:nvPr/>
        </p:nvSpPr>
        <p:spPr>
          <a:xfrm>
            <a:off x="0" y="588768"/>
            <a:ext cx="9087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800">
                <a:solidFill>
                  <a:srgbClr val="6FA8DC"/>
                </a:solidFill>
                <a:latin typeface="Roboto"/>
                <a:ea typeface="Roboto"/>
                <a:cs typeface="Roboto"/>
                <a:sym typeface="Roboto"/>
              </a:rPr>
              <a:t>Example Daily Schedule (Guide only)</a:t>
            </a:r>
            <a:endParaRPr b="1" sz="1800">
              <a:solidFill>
                <a:srgbClr val="6FA8DC"/>
              </a:solidFill>
              <a:latin typeface="Roboto"/>
              <a:ea typeface="Roboto"/>
              <a:cs typeface="Roboto"/>
              <a:sym typeface="Roboto"/>
            </a:endParaRPr>
          </a:p>
        </p:txBody>
      </p:sp>
      <p:sp>
        <p:nvSpPr>
          <p:cNvPr id="222" name="Google Shape;222;p29"/>
          <p:cNvSpPr txBox="1"/>
          <p:nvPr/>
        </p:nvSpPr>
        <p:spPr>
          <a:xfrm>
            <a:off x="4598450" y="2383400"/>
            <a:ext cx="3044400" cy="2471400"/>
          </a:xfrm>
          <a:prstGeom prst="rect">
            <a:avLst/>
          </a:prstGeom>
          <a:noFill/>
          <a:ln>
            <a:noFill/>
          </a:ln>
        </p:spPr>
        <p:txBody>
          <a:bodyPr anchorCtr="0" anchor="t" bIns="91425" lIns="91425" spcFirstLastPara="1" rIns="91425" wrap="square" tIns="91425">
            <a:noAutofit/>
          </a:bodyPr>
          <a:lstStyle/>
          <a:p>
            <a:pPr indent="0" lvl="0" marL="0" marR="19050" rtl="0" algn="l">
              <a:lnSpc>
                <a:spcPct val="100000"/>
              </a:lnSpc>
              <a:spcBef>
                <a:spcPts val="0"/>
              </a:spcBef>
              <a:spcAft>
                <a:spcPts val="0"/>
              </a:spcAft>
              <a:buNone/>
            </a:pPr>
            <a:r>
              <a:t/>
            </a:r>
            <a:endParaRPr sz="1100">
              <a:latin typeface="Roboto"/>
              <a:ea typeface="Roboto"/>
              <a:cs typeface="Roboto"/>
              <a:sym typeface="Roboto"/>
            </a:endParaRPr>
          </a:p>
          <a:p>
            <a:pPr indent="0" lvl="0" marL="0" marR="19050" rtl="0" algn="l">
              <a:lnSpc>
                <a:spcPct val="100000"/>
              </a:lnSpc>
              <a:spcBef>
                <a:spcPts val="0"/>
              </a:spcBef>
              <a:spcAft>
                <a:spcPts val="0"/>
              </a:spcAft>
              <a:buNone/>
            </a:pPr>
            <a:r>
              <a:rPr b="1" lang="en-GB">
                <a:latin typeface="Roboto"/>
                <a:ea typeface="Roboto"/>
                <a:cs typeface="Roboto"/>
                <a:sym typeface="Roboto"/>
              </a:rPr>
              <a:t>Afternoon / Night</a:t>
            </a:r>
            <a:endParaRPr b="1">
              <a:latin typeface="Roboto"/>
              <a:ea typeface="Roboto"/>
              <a:cs typeface="Roboto"/>
              <a:sym typeface="Roboto"/>
            </a:endParaRPr>
          </a:p>
          <a:p>
            <a:pPr indent="0" lvl="0" marL="0" marR="19050" rtl="0" algn="l">
              <a:lnSpc>
                <a:spcPct val="115000"/>
              </a:lnSpc>
              <a:spcBef>
                <a:spcPts val="0"/>
              </a:spcBef>
              <a:spcAft>
                <a:spcPts val="0"/>
              </a:spcAft>
              <a:buNone/>
            </a:pPr>
            <a:r>
              <a:rPr lang="en-GB" sz="1100">
                <a:latin typeface="Roboto"/>
                <a:ea typeface="Roboto"/>
                <a:cs typeface="Roboto"/>
                <a:sym typeface="Roboto"/>
              </a:rPr>
              <a:t>&gt; Final video presentation completed ready for upload Late Afternoon / Early evening. </a:t>
            </a:r>
            <a:endParaRPr sz="1100">
              <a:latin typeface="Roboto"/>
              <a:ea typeface="Roboto"/>
              <a:cs typeface="Roboto"/>
              <a:sym typeface="Roboto"/>
            </a:endParaRPr>
          </a:p>
          <a:p>
            <a:pPr indent="0" lvl="0" marL="0" marR="19050" rtl="0" algn="l">
              <a:lnSpc>
                <a:spcPct val="115000"/>
              </a:lnSpc>
              <a:spcBef>
                <a:spcPts val="0"/>
              </a:spcBef>
              <a:spcAft>
                <a:spcPts val="0"/>
              </a:spcAft>
              <a:buNone/>
            </a:pPr>
            <a:r>
              <a:rPr lang="en-GB" sz="1100">
                <a:latin typeface="Roboto"/>
                <a:ea typeface="Roboto"/>
                <a:cs typeface="Roboto"/>
                <a:sym typeface="Roboto"/>
              </a:rPr>
              <a:t>&gt; Leave yourself plenty of time to upload your final deliverables. </a:t>
            </a:r>
            <a:r>
              <a:rPr b="1" i="1" lang="en-GB" sz="1100">
                <a:latin typeface="Roboto"/>
                <a:ea typeface="Roboto"/>
                <a:cs typeface="Roboto"/>
                <a:sym typeface="Roboto"/>
              </a:rPr>
              <a:t>Ye hackathon gods are fickle. </a:t>
            </a:r>
            <a:endParaRPr b="1" i="1" sz="1100">
              <a:latin typeface="Roboto"/>
              <a:ea typeface="Roboto"/>
              <a:cs typeface="Roboto"/>
              <a:sym typeface="Roboto"/>
            </a:endParaRPr>
          </a:p>
          <a:p>
            <a:pPr indent="0" lvl="0" marL="0" marR="19050" rtl="0" algn="l">
              <a:lnSpc>
                <a:spcPct val="115000"/>
              </a:lnSpc>
              <a:spcBef>
                <a:spcPts val="0"/>
              </a:spcBef>
              <a:spcAft>
                <a:spcPts val="0"/>
              </a:spcAft>
              <a:buNone/>
            </a:pPr>
            <a:r>
              <a:rPr lang="en-GB" sz="1100">
                <a:latin typeface="Roboto"/>
                <a:ea typeface="Roboto"/>
                <a:cs typeface="Roboto"/>
                <a:sym typeface="Roboto"/>
              </a:rPr>
              <a:t>&gt; Always give yourself a buffer of a couple of hours - aim for finalisation by 5pm. </a:t>
            </a:r>
            <a:endParaRPr b="1" sz="1300">
              <a:latin typeface="Roboto"/>
              <a:ea typeface="Roboto"/>
              <a:cs typeface="Roboto"/>
              <a:sym typeface="Roboto"/>
            </a:endParaRPr>
          </a:p>
          <a:p>
            <a:pPr indent="0" lvl="0" marL="0" marR="19050" rtl="0" algn="l">
              <a:lnSpc>
                <a:spcPct val="100000"/>
              </a:lnSpc>
              <a:spcBef>
                <a:spcPts val="0"/>
              </a:spcBef>
              <a:spcAft>
                <a:spcPts val="0"/>
              </a:spcAft>
              <a:buNone/>
            </a:pPr>
            <a:r>
              <a:t/>
            </a:r>
            <a:endParaRPr sz="1100">
              <a:latin typeface="Roboto"/>
              <a:ea typeface="Roboto"/>
              <a:cs typeface="Roboto"/>
              <a:sym typeface="Roboto"/>
            </a:endParaRPr>
          </a:p>
        </p:txBody>
      </p:sp>
      <p:pic>
        <p:nvPicPr>
          <p:cNvPr id="223" name="Google Shape;223;p29"/>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0"/>
          <p:cNvSpPr txBox="1"/>
          <p:nvPr>
            <p:ph type="title"/>
          </p:nvPr>
        </p:nvSpPr>
        <p:spPr>
          <a:xfrm>
            <a:off x="284850" y="504626"/>
            <a:ext cx="8520600" cy="473700"/>
          </a:xfrm>
          <a:prstGeom prst="rect">
            <a:avLst/>
          </a:prstGeom>
        </p:spPr>
        <p:txBody>
          <a:bodyPr anchorCtr="0" anchor="t" bIns="91425" lIns="91425" spcFirstLastPara="1" rIns="91425" wrap="square" tIns="91425">
            <a:noAutofit/>
          </a:bodyPr>
          <a:lstStyle/>
          <a:p>
            <a:pPr indent="-346075" lvl="0" marL="457200" rtl="0" algn="l">
              <a:spcBef>
                <a:spcPts val="0"/>
              </a:spcBef>
              <a:spcAft>
                <a:spcPts val="0"/>
              </a:spcAft>
              <a:buClr>
                <a:srgbClr val="6FA8DC"/>
              </a:buClr>
              <a:buSzPts val="1850"/>
              <a:buFont typeface="Roboto"/>
              <a:buChar char="➔"/>
            </a:pPr>
            <a:r>
              <a:rPr b="1" lang="en-GB" sz="1850">
                <a:solidFill>
                  <a:srgbClr val="6FA8DC"/>
                </a:solidFill>
                <a:latin typeface="Roboto"/>
                <a:ea typeface="Roboto"/>
                <a:cs typeface="Roboto"/>
                <a:sym typeface="Roboto"/>
              </a:rPr>
              <a:t>What is the </a:t>
            </a:r>
            <a:r>
              <a:rPr b="1" lang="en-GB" sz="1850">
                <a:solidFill>
                  <a:srgbClr val="6FA8DC"/>
                </a:solidFill>
              </a:rPr>
              <a:t>J</a:t>
            </a:r>
            <a:r>
              <a:rPr b="1" lang="en-GB" sz="1850">
                <a:solidFill>
                  <a:srgbClr val="6FA8DC"/>
                </a:solidFill>
                <a:latin typeface="Roboto"/>
                <a:ea typeface="Roboto"/>
                <a:cs typeface="Roboto"/>
                <a:sym typeface="Roboto"/>
              </a:rPr>
              <a:t>udging </a:t>
            </a:r>
            <a:r>
              <a:rPr b="1" lang="en-GB" sz="1850">
                <a:solidFill>
                  <a:srgbClr val="6FA8DC"/>
                </a:solidFill>
              </a:rPr>
              <a:t>C</a:t>
            </a:r>
            <a:r>
              <a:rPr b="1" lang="en-GB" sz="1850">
                <a:solidFill>
                  <a:srgbClr val="6FA8DC"/>
                </a:solidFill>
                <a:latin typeface="Roboto"/>
                <a:ea typeface="Roboto"/>
                <a:cs typeface="Roboto"/>
                <a:sym typeface="Roboto"/>
              </a:rPr>
              <a:t>riteria?</a:t>
            </a:r>
            <a:endParaRPr b="1" sz="1850">
              <a:solidFill>
                <a:srgbClr val="6FA8DC"/>
              </a:solidFill>
              <a:latin typeface="Roboto"/>
              <a:ea typeface="Roboto"/>
              <a:cs typeface="Roboto"/>
              <a:sym typeface="Roboto"/>
            </a:endParaRPr>
          </a:p>
        </p:txBody>
      </p:sp>
      <p:sp>
        <p:nvSpPr>
          <p:cNvPr id="229" name="Google Shape;229;p30"/>
          <p:cNvSpPr txBox="1"/>
          <p:nvPr>
            <p:ph idx="4294967295" type="body"/>
          </p:nvPr>
        </p:nvSpPr>
        <p:spPr>
          <a:xfrm>
            <a:off x="243375" y="869675"/>
            <a:ext cx="8770200" cy="39741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1300">
                <a:solidFill>
                  <a:srgbClr val="000000"/>
                </a:solidFill>
                <a:latin typeface="Roboto"/>
                <a:ea typeface="Roboto"/>
                <a:cs typeface="Roboto"/>
                <a:sym typeface="Roboto"/>
              </a:rPr>
              <a:t>There are two types of solutions we will assess.</a:t>
            </a:r>
            <a:endParaRPr sz="1300">
              <a:solidFill>
                <a:srgbClr val="000000"/>
              </a:solidFill>
              <a:latin typeface="Roboto"/>
              <a:ea typeface="Roboto"/>
              <a:cs typeface="Roboto"/>
              <a:sym typeface="Roboto"/>
            </a:endParaRPr>
          </a:p>
          <a:p>
            <a:pPr indent="-311150" lvl="0" marL="457200" rtl="0" algn="just">
              <a:lnSpc>
                <a:spcPct val="115000"/>
              </a:lnSpc>
              <a:spcBef>
                <a:spcPts val="0"/>
              </a:spcBef>
              <a:spcAft>
                <a:spcPts val="0"/>
              </a:spcAft>
              <a:buClr>
                <a:srgbClr val="000000"/>
              </a:buClr>
              <a:buSzPts val="1300"/>
              <a:buFont typeface="Roboto"/>
              <a:buChar char="●"/>
            </a:pPr>
            <a:r>
              <a:rPr b="1" lang="en-GB" sz="1300">
                <a:solidFill>
                  <a:srgbClr val="000000"/>
                </a:solidFill>
              </a:rPr>
              <a:t>Option 1: </a:t>
            </a:r>
            <a:r>
              <a:rPr lang="en-GB" sz="1300">
                <a:solidFill>
                  <a:srgbClr val="000000"/>
                </a:solidFill>
                <a:latin typeface="Roboto"/>
                <a:ea typeface="Roboto"/>
                <a:cs typeface="Roboto"/>
                <a:sym typeface="Roboto"/>
              </a:rPr>
              <a:t>Build a production-ready solution for immediate impact (e.g. workable dashboard, NFC social isolation tool, IOT enhanced thermometer software)</a:t>
            </a:r>
            <a:endParaRPr sz="1300">
              <a:solidFill>
                <a:srgbClr val="000000"/>
              </a:solidFill>
              <a:latin typeface="Roboto"/>
              <a:ea typeface="Roboto"/>
              <a:cs typeface="Roboto"/>
              <a:sym typeface="Roboto"/>
            </a:endParaRPr>
          </a:p>
          <a:p>
            <a:pPr indent="-311150" lvl="0" marL="457200" rtl="0" algn="just">
              <a:lnSpc>
                <a:spcPct val="115000"/>
              </a:lnSpc>
              <a:spcBef>
                <a:spcPts val="0"/>
              </a:spcBef>
              <a:spcAft>
                <a:spcPts val="0"/>
              </a:spcAft>
              <a:buClr>
                <a:srgbClr val="000000"/>
              </a:buClr>
              <a:buSzPts val="1300"/>
              <a:buFont typeface="Roboto"/>
              <a:buChar char="●"/>
            </a:pPr>
            <a:r>
              <a:rPr b="1" lang="en-GB" sz="1300">
                <a:solidFill>
                  <a:srgbClr val="000000"/>
                </a:solidFill>
              </a:rPr>
              <a:t>Option 2: </a:t>
            </a:r>
            <a:r>
              <a:rPr lang="en-GB" sz="1300">
                <a:solidFill>
                  <a:srgbClr val="000000"/>
                </a:solidFill>
                <a:latin typeface="Roboto"/>
                <a:ea typeface="Roboto"/>
                <a:cs typeface="Roboto"/>
                <a:sym typeface="Roboto"/>
              </a:rPr>
              <a:t>Ship an awesome proof-of-concept with lots of potential (e.g. pitch deck with commercial viability and partnership support)</a:t>
            </a:r>
            <a:endParaRPr sz="1300">
              <a:solidFill>
                <a:srgbClr val="000000"/>
              </a:solidFill>
              <a:latin typeface="Roboto"/>
              <a:ea typeface="Roboto"/>
              <a:cs typeface="Roboto"/>
              <a:sym typeface="Roboto"/>
            </a:endParaRPr>
          </a:p>
          <a:p>
            <a:pPr indent="0" lvl="0" marL="0" rtl="0" algn="just">
              <a:lnSpc>
                <a:spcPct val="115000"/>
              </a:lnSpc>
              <a:spcBef>
                <a:spcPts val="1000"/>
              </a:spcBef>
              <a:spcAft>
                <a:spcPts val="0"/>
              </a:spcAft>
              <a:buNone/>
            </a:pPr>
            <a:r>
              <a:rPr lang="en-GB" sz="1300">
                <a:solidFill>
                  <a:srgbClr val="000000"/>
                </a:solidFill>
                <a:latin typeface="Roboto"/>
                <a:ea typeface="Roboto"/>
                <a:cs typeface="Roboto"/>
                <a:sym typeface="Roboto"/>
              </a:rPr>
              <a:t>All hackathon entries will be judged by the HackMakers Competition </a:t>
            </a:r>
            <a:r>
              <a:rPr lang="en-GB" sz="1300">
                <a:solidFill>
                  <a:srgbClr val="000000"/>
                </a:solidFill>
              </a:rPr>
              <a:t>with</a:t>
            </a:r>
            <a:r>
              <a:rPr lang="en-GB" sz="1300">
                <a:solidFill>
                  <a:srgbClr val="000000"/>
                </a:solidFill>
                <a:latin typeface="Roboto"/>
                <a:ea typeface="Roboto"/>
                <a:cs typeface="Roboto"/>
                <a:sym typeface="Roboto"/>
              </a:rPr>
              <a:t> the following criteria:</a:t>
            </a:r>
            <a:endParaRPr sz="1300">
              <a:solidFill>
                <a:srgbClr val="000000"/>
              </a:solidFill>
              <a:latin typeface="Roboto"/>
              <a:ea typeface="Roboto"/>
              <a:cs typeface="Roboto"/>
              <a:sym typeface="Roboto"/>
            </a:endParaRPr>
          </a:p>
          <a:p>
            <a:pPr indent="-311150" lvl="0" marL="647700" rtl="0" algn="l">
              <a:lnSpc>
                <a:spcPct val="115000"/>
              </a:lnSpc>
              <a:spcBef>
                <a:spcPts val="0"/>
              </a:spcBef>
              <a:spcAft>
                <a:spcPts val="0"/>
              </a:spcAft>
              <a:buClr>
                <a:srgbClr val="000000"/>
              </a:buClr>
              <a:buSzPts val="1300"/>
              <a:buFont typeface="Roboto"/>
              <a:buChar char="●"/>
            </a:pPr>
            <a:r>
              <a:rPr lang="en-GB" sz="1300">
                <a:solidFill>
                  <a:srgbClr val="000000"/>
                </a:solidFill>
                <a:latin typeface="Roboto"/>
                <a:ea typeface="Roboto"/>
                <a:cs typeface="Roboto"/>
                <a:sym typeface="Roboto"/>
              </a:rPr>
              <a:t>Originality</a:t>
            </a:r>
            <a:endParaRPr sz="1300">
              <a:solidFill>
                <a:srgbClr val="000000"/>
              </a:solidFill>
              <a:latin typeface="Roboto"/>
              <a:ea typeface="Roboto"/>
              <a:cs typeface="Roboto"/>
              <a:sym typeface="Roboto"/>
            </a:endParaRPr>
          </a:p>
          <a:p>
            <a:pPr indent="-311150" lvl="0" marL="647700" rtl="0" algn="l">
              <a:lnSpc>
                <a:spcPct val="115000"/>
              </a:lnSpc>
              <a:spcBef>
                <a:spcPts val="0"/>
              </a:spcBef>
              <a:spcAft>
                <a:spcPts val="0"/>
              </a:spcAft>
              <a:buClr>
                <a:srgbClr val="000000"/>
              </a:buClr>
              <a:buSzPts val="1300"/>
              <a:buFont typeface="Roboto"/>
              <a:buChar char="●"/>
            </a:pPr>
            <a:r>
              <a:rPr lang="en-GB" sz="1300">
                <a:solidFill>
                  <a:srgbClr val="000000"/>
                </a:solidFill>
                <a:latin typeface="Roboto"/>
                <a:ea typeface="Roboto"/>
                <a:cs typeface="Roboto"/>
                <a:sym typeface="Roboto"/>
              </a:rPr>
              <a:t>The relevance to the team nominated category definition</a:t>
            </a:r>
            <a:endParaRPr sz="1300">
              <a:solidFill>
                <a:srgbClr val="000000"/>
              </a:solidFill>
              <a:latin typeface="Roboto"/>
              <a:ea typeface="Roboto"/>
              <a:cs typeface="Roboto"/>
              <a:sym typeface="Roboto"/>
            </a:endParaRPr>
          </a:p>
          <a:p>
            <a:pPr indent="-311150" lvl="0" marL="647700" rtl="0" algn="l">
              <a:lnSpc>
                <a:spcPct val="115000"/>
              </a:lnSpc>
              <a:spcBef>
                <a:spcPts val="0"/>
              </a:spcBef>
              <a:spcAft>
                <a:spcPts val="0"/>
              </a:spcAft>
              <a:buClr>
                <a:srgbClr val="000000"/>
              </a:buClr>
              <a:buSzPts val="1300"/>
              <a:buFont typeface="Roboto"/>
              <a:buChar char="●"/>
            </a:pPr>
            <a:r>
              <a:rPr lang="en-GB" sz="1300">
                <a:solidFill>
                  <a:srgbClr val="000000"/>
                </a:solidFill>
                <a:latin typeface="Roboto"/>
                <a:ea typeface="Roboto"/>
                <a:cs typeface="Roboto"/>
                <a:sym typeface="Roboto"/>
              </a:rPr>
              <a:t>Consistency with competition purposes including social value</a:t>
            </a:r>
            <a:endParaRPr sz="1300">
              <a:solidFill>
                <a:srgbClr val="000000"/>
              </a:solidFill>
              <a:latin typeface="Roboto"/>
              <a:ea typeface="Roboto"/>
              <a:cs typeface="Roboto"/>
              <a:sym typeface="Roboto"/>
            </a:endParaRPr>
          </a:p>
          <a:p>
            <a:pPr indent="-311150" lvl="0" marL="647700" rtl="0" algn="l">
              <a:lnSpc>
                <a:spcPct val="115000"/>
              </a:lnSpc>
              <a:spcBef>
                <a:spcPts val="0"/>
              </a:spcBef>
              <a:spcAft>
                <a:spcPts val="0"/>
              </a:spcAft>
              <a:buClr>
                <a:srgbClr val="000000"/>
              </a:buClr>
              <a:buSzPts val="1300"/>
              <a:buFont typeface="Roboto"/>
              <a:buChar char="●"/>
            </a:pPr>
            <a:r>
              <a:rPr lang="en-GB" sz="1300">
                <a:solidFill>
                  <a:srgbClr val="000000"/>
                </a:solidFill>
                <a:latin typeface="Roboto"/>
                <a:ea typeface="Roboto"/>
                <a:cs typeface="Roboto"/>
                <a:sym typeface="Roboto"/>
              </a:rPr>
              <a:t>Quality and design (including standards compliance)</a:t>
            </a:r>
            <a:endParaRPr sz="1300">
              <a:solidFill>
                <a:srgbClr val="000000"/>
              </a:solidFill>
              <a:latin typeface="Roboto"/>
              <a:ea typeface="Roboto"/>
              <a:cs typeface="Roboto"/>
              <a:sym typeface="Roboto"/>
            </a:endParaRPr>
          </a:p>
          <a:p>
            <a:pPr indent="-311150" lvl="0" marL="647700" rtl="0" algn="l">
              <a:lnSpc>
                <a:spcPct val="115000"/>
              </a:lnSpc>
              <a:spcBef>
                <a:spcPts val="0"/>
              </a:spcBef>
              <a:spcAft>
                <a:spcPts val="0"/>
              </a:spcAft>
              <a:buClr>
                <a:srgbClr val="000000"/>
              </a:buClr>
              <a:buSzPts val="1300"/>
              <a:buFont typeface="Roboto"/>
              <a:buChar char="●"/>
            </a:pPr>
            <a:r>
              <a:rPr lang="en-GB" sz="1300">
                <a:solidFill>
                  <a:srgbClr val="000000"/>
                </a:solidFill>
                <a:latin typeface="Roboto"/>
                <a:ea typeface="Roboto"/>
                <a:cs typeface="Roboto"/>
                <a:sym typeface="Roboto"/>
              </a:rPr>
              <a:t>Usability (including documentation and ease of use)</a:t>
            </a:r>
            <a:endParaRPr sz="1300">
              <a:solidFill>
                <a:srgbClr val="000000"/>
              </a:solidFill>
              <a:latin typeface="Roboto"/>
              <a:ea typeface="Roboto"/>
              <a:cs typeface="Roboto"/>
              <a:sym typeface="Roboto"/>
            </a:endParaRPr>
          </a:p>
          <a:p>
            <a:pPr indent="0" lvl="0" marL="457200" rtl="0" algn="l">
              <a:lnSpc>
                <a:spcPct val="115000"/>
              </a:lnSpc>
              <a:spcBef>
                <a:spcPts val="0"/>
              </a:spcBef>
              <a:spcAft>
                <a:spcPts val="0"/>
              </a:spcAft>
              <a:buNone/>
            </a:pPr>
            <a:r>
              <a:t/>
            </a:r>
            <a:endParaRPr sz="1300">
              <a:solidFill>
                <a:srgbClr val="000000"/>
              </a:solidFill>
            </a:endParaRPr>
          </a:p>
          <a:p>
            <a:pPr indent="0" lvl="0" marL="0" rtl="0" algn="l">
              <a:lnSpc>
                <a:spcPct val="100000"/>
              </a:lnSpc>
              <a:spcBef>
                <a:spcPts val="0"/>
              </a:spcBef>
              <a:spcAft>
                <a:spcPts val="0"/>
              </a:spcAft>
              <a:buNone/>
            </a:pPr>
            <a:r>
              <a:rPr lang="en-GB" sz="1300">
                <a:solidFill>
                  <a:srgbClr val="000000"/>
                </a:solidFill>
                <a:highlight>
                  <a:srgbClr val="FFFFFF"/>
                </a:highlight>
              </a:rPr>
              <a:t>Pro Tip: Using </a:t>
            </a:r>
            <a:r>
              <a:rPr lang="en-GB" sz="1300">
                <a:solidFill>
                  <a:srgbClr val="7DD8FF"/>
                </a:solidFill>
                <a:highlight>
                  <a:srgbClr val="FFFFFF"/>
                </a:highlight>
                <a:uFill>
                  <a:noFill/>
                </a:uFill>
                <a:hlinkClick r:id="rId3">
                  <a:extLst>
                    <a:ext uri="{A12FA001-AC4F-418D-AE19-62706E023703}">
                      <ahyp:hlinkClr val="tx"/>
                    </a:ext>
                  </a:extLst>
                </a:hlinkClick>
              </a:rPr>
              <a:t>Oracle Cloud </a:t>
            </a:r>
            <a:r>
              <a:rPr lang="en-GB" sz="1300">
                <a:solidFill>
                  <a:srgbClr val="000000"/>
                </a:solidFill>
                <a:highlight>
                  <a:srgbClr val="FFFFFF"/>
                </a:highlight>
              </a:rPr>
              <a:t>and / or </a:t>
            </a:r>
            <a:r>
              <a:rPr lang="en-GB" sz="1300">
                <a:solidFill>
                  <a:srgbClr val="7DD8FF"/>
                </a:solidFill>
                <a:highlight>
                  <a:srgbClr val="FFFFFF"/>
                </a:highlight>
                <a:uFill>
                  <a:noFill/>
                </a:uFill>
                <a:hlinkClick r:id="rId4">
                  <a:extLst>
                    <a:ext uri="{A12FA001-AC4F-418D-AE19-62706E023703}">
                      <ahyp:hlinkClr val="tx"/>
                    </a:ext>
                  </a:extLst>
                </a:hlinkClick>
              </a:rPr>
              <a:t>Kandi </a:t>
            </a:r>
            <a:r>
              <a:rPr lang="en-GB" sz="1300">
                <a:solidFill>
                  <a:srgbClr val="000000"/>
                </a:solidFill>
                <a:highlight>
                  <a:srgbClr val="FFFFFF"/>
                </a:highlight>
              </a:rPr>
              <a:t>(OpenWeaver) to build your solution guarantees you 2 extra points (up to a maximum of 3 points per team) for the Hackathon!</a:t>
            </a:r>
            <a:endParaRPr sz="1300">
              <a:solidFill>
                <a:srgbClr val="000000"/>
              </a:solidFill>
              <a:highlight>
                <a:srgbClr val="FFFFFF"/>
              </a:highlight>
            </a:endParaRPr>
          </a:p>
          <a:p>
            <a:pPr indent="0" lvl="0" marL="0" rtl="0" algn="l">
              <a:lnSpc>
                <a:spcPct val="100000"/>
              </a:lnSpc>
              <a:spcBef>
                <a:spcPts val="0"/>
              </a:spcBef>
              <a:spcAft>
                <a:spcPts val="0"/>
              </a:spcAft>
              <a:buNone/>
            </a:pPr>
            <a:r>
              <a:t/>
            </a:r>
            <a:endParaRPr sz="1300">
              <a:solidFill>
                <a:srgbClr val="000000"/>
              </a:solidFill>
              <a:highlight>
                <a:srgbClr val="FFFFFF"/>
              </a:highlight>
            </a:endParaRPr>
          </a:p>
          <a:p>
            <a:pPr indent="0" lvl="0" marL="0" rtl="0" algn="l">
              <a:lnSpc>
                <a:spcPct val="115000"/>
              </a:lnSpc>
              <a:spcBef>
                <a:spcPts val="0"/>
              </a:spcBef>
              <a:spcAft>
                <a:spcPts val="0"/>
              </a:spcAft>
              <a:buNone/>
            </a:pPr>
            <a:r>
              <a:rPr i="1" lang="en-GB" sz="1200">
                <a:solidFill>
                  <a:srgbClr val="000000"/>
                </a:solidFill>
              </a:rPr>
              <a:t>For more detailed criteria, </a:t>
            </a:r>
            <a:r>
              <a:rPr i="1" lang="en-GB" sz="1200" u="sng">
                <a:solidFill>
                  <a:schemeClr val="hlink"/>
                </a:solidFill>
                <a:hlinkClick r:id="rId5"/>
              </a:rPr>
              <a:t>visit the judge’s guide</a:t>
            </a:r>
            <a:r>
              <a:rPr i="1" lang="en-GB" sz="1200">
                <a:solidFill>
                  <a:srgbClr val="000000"/>
                </a:solidFill>
              </a:rPr>
              <a:t>. This guide may be shared with your teams to better understand the metrics of selection.</a:t>
            </a:r>
            <a:endParaRPr i="1" sz="1200">
              <a:solidFill>
                <a:srgbClr val="000000"/>
              </a:solidFill>
            </a:endParaRPr>
          </a:p>
          <a:p>
            <a:pPr indent="0" lvl="0" marL="0" rtl="0" algn="l">
              <a:lnSpc>
                <a:spcPct val="115000"/>
              </a:lnSpc>
              <a:spcBef>
                <a:spcPts val="0"/>
              </a:spcBef>
              <a:spcAft>
                <a:spcPts val="1200"/>
              </a:spcAft>
              <a:buNone/>
            </a:pPr>
            <a:r>
              <a:t/>
            </a:r>
            <a:endParaRPr sz="1300">
              <a:solidFill>
                <a:srgbClr val="000000"/>
              </a:solidFill>
              <a:latin typeface="Roboto"/>
              <a:ea typeface="Roboto"/>
              <a:cs typeface="Roboto"/>
              <a:sym typeface="Roboto"/>
            </a:endParaRPr>
          </a:p>
        </p:txBody>
      </p:sp>
      <p:pic>
        <p:nvPicPr>
          <p:cNvPr id="230" name="Google Shape;230;p30"/>
          <p:cNvPicPr preferRelativeResize="0"/>
          <p:nvPr/>
        </p:nvPicPr>
        <p:blipFill>
          <a:blip r:embed="rId6">
            <a:alphaModFix/>
          </a:blip>
          <a:stretch>
            <a:fillRect/>
          </a:stretch>
        </p:blipFill>
        <p:spPr>
          <a:xfrm>
            <a:off x="6900" y="-3775"/>
            <a:ext cx="2192350" cy="504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31"/>
          <p:cNvPicPr preferRelativeResize="0"/>
          <p:nvPr/>
        </p:nvPicPr>
        <p:blipFill>
          <a:blip r:embed="rId3">
            <a:alphaModFix/>
          </a:blip>
          <a:stretch>
            <a:fillRect/>
          </a:stretch>
        </p:blipFill>
        <p:spPr>
          <a:xfrm>
            <a:off x="6900" y="-3775"/>
            <a:ext cx="2192350" cy="504600"/>
          </a:xfrm>
          <a:prstGeom prst="rect">
            <a:avLst/>
          </a:prstGeom>
          <a:noFill/>
          <a:ln>
            <a:noFill/>
          </a:ln>
        </p:spPr>
      </p:pic>
      <p:sp>
        <p:nvSpPr>
          <p:cNvPr id="236" name="Google Shape;236;p31"/>
          <p:cNvSpPr txBox="1"/>
          <p:nvPr/>
        </p:nvSpPr>
        <p:spPr>
          <a:xfrm>
            <a:off x="2150088" y="656475"/>
            <a:ext cx="49359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600">
                <a:solidFill>
                  <a:srgbClr val="6FA8DC"/>
                </a:solidFill>
                <a:latin typeface="Roboto"/>
                <a:ea typeface="Roboto"/>
                <a:cs typeface="Roboto"/>
                <a:sym typeface="Roboto"/>
              </a:rPr>
              <a:t>More questions?	</a:t>
            </a:r>
            <a:endParaRPr b="1" sz="3600">
              <a:solidFill>
                <a:srgbClr val="6FA8DC"/>
              </a:solidFill>
              <a:latin typeface="Roboto"/>
              <a:ea typeface="Roboto"/>
              <a:cs typeface="Roboto"/>
              <a:sym typeface="Roboto"/>
            </a:endParaRPr>
          </a:p>
        </p:txBody>
      </p:sp>
      <p:sp>
        <p:nvSpPr>
          <p:cNvPr id="237" name="Google Shape;237;p31"/>
          <p:cNvSpPr txBox="1"/>
          <p:nvPr/>
        </p:nvSpPr>
        <p:spPr>
          <a:xfrm>
            <a:off x="436650" y="1447175"/>
            <a:ext cx="8362800" cy="3126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000000"/>
              </a:buClr>
              <a:buSzPts val="1400"/>
              <a:buFont typeface="Roboto"/>
              <a:buChar char="●"/>
            </a:pPr>
            <a:r>
              <a:rPr b="1" lang="en-GB">
                <a:latin typeface="Roboto"/>
                <a:ea typeface="Roboto"/>
                <a:cs typeface="Roboto"/>
                <a:sym typeface="Roboto"/>
              </a:rPr>
              <a:t>I want to know more about this hackathon: </a:t>
            </a:r>
            <a:endParaRPr b="1">
              <a:latin typeface="Roboto"/>
              <a:ea typeface="Roboto"/>
              <a:cs typeface="Roboto"/>
              <a:sym typeface="Roboto"/>
            </a:endParaRPr>
          </a:p>
          <a:p>
            <a:pPr indent="-317500" lvl="1" marL="914400" rtl="0" algn="l">
              <a:lnSpc>
                <a:spcPct val="115000"/>
              </a:lnSpc>
              <a:spcBef>
                <a:spcPts val="0"/>
              </a:spcBef>
              <a:spcAft>
                <a:spcPts val="0"/>
              </a:spcAft>
              <a:buClr>
                <a:srgbClr val="000000"/>
              </a:buClr>
              <a:buSzPts val="1400"/>
              <a:buFont typeface="Roboto"/>
              <a:buChar char="○"/>
            </a:pPr>
            <a:r>
              <a:rPr lang="en-GB">
                <a:latin typeface="Roboto"/>
                <a:ea typeface="Roboto"/>
                <a:cs typeface="Roboto"/>
                <a:sym typeface="Roboto"/>
              </a:rPr>
              <a:t>Hackathon FAQ Quick Guide:</a:t>
            </a:r>
            <a:r>
              <a:rPr lang="en-GB">
                <a:latin typeface="Roboto"/>
                <a:ea typeface="Roboto"/>
                <a:cs typeface="Roboto"/>
                <a:sym typeface="Roboto"/>
              </a:rPr>
              <a:t> </a:t>
            </a:r>
            <a:r>
              <a:rPr lang="en-GB" u="sng">
                <a:solidFill>
                  <a:srgbClr val="F06292"/>
                </a:solidFill>
                <a:latin typeface="Roboto"/>
                <a:ea typeface="Roboto"/>
                <a:cs typeface="Roboto"/>
                <a:sym typeface="Roboto"/>
                <a:hlinkClick r:id="rId4">
                  <a:extLst>
                    <a:ext uri="{A12FA001-AC4F-418D-AE19-62706E023703}">
                      <ahyp:hlinkClr val="tx"/>
                    </a:ext>
                  </a:extLst>
                </a:hlinkClick>
              </a:rPr>
              <a:t>https://docs.google.com/presentation/d/1by21Mh4YueRPyNdTgt17tqM5DXdD4LiICG4SGMJUcy4/edit?usp=sharing</a:t>
            </a:r>
            <a:endParaRPr>
              <a:latin typeface="Roboto"/>
              <a:ea typeface="Roboto"/>
              <a:cs typeface="Roboto"/>
              <a:sym typeface="Roboto"/>
            </a:endParaRPr>
          </a:p>
          <a:p>
            <a:pPr indent="-317500" lvl="0" marL="457200" rtl="0" algn="l">
              <a:lnSpc>
                <a:spcPct val="115000"/>
              </a:lnSpc>
              <a:spcBef>
                <a:spcPts val="0"/>
              </a:spcBef>
              <a:spcAft>
                <a:spcPts val="0"/>
              </a:spcAft>
              <a:buClr>
                <a:srgbClr val="000000"/>
              </a:buClr>
              <a:buSzPts val="1400"/>
              <a:buFont typeface="Roboto"/>
              <a:buChar char="●"/>
            </a:pPr>
            <a:r>
              <a:rPr b="1" lang="en-GB">
                <a:latin typeface="Roboto"/>
                <a:ea typeface="Roboto"/>
                <a:cs typeface="Roboto"/>
                <a:sym typeface="Roboto"/>
              </a:rPr>
              <a:t>I want to be a participant/ understand who participants are:</a:t>
            </a:r>
            <a:endParaRPr b="1">
              <a:latin typeface="Roboto"/>
              <a:ea typeface="Roboto"/>
              <a:cs typeface="Roboto"/>
              <a:sym typeface="Roboto"/>
            </a:endParaRPr>
          </a:p>
          <a:p>
            <a:pPr indent="-317500" lvl="1" marL="914400" rtl="0" algn="l">
              <a:lnSpc>
                <a:spcPct val="115000"/>
              </a:lnSpc>
              <a:spcBef>
                <a:spcPts val="0"/>
              </a:spcBef>
              <a:spcAft>
                <a:spcPts val="0"/>
              </a:spcAft>
              <a:buClr>
                <a:srgbClr val="000000"/>
              </a:buClr>
              <a:buSzPts val="1400"/>
              <a:buFont typeface="Roboto"/>
              <a:buChar char="○"/>
            </a:pPr>
            <a:r>
              <a:rPr lang="en-GB">
                <a:latin typeface="Roboto"/>
                <a:ea typeface="Roboto"/>
                <a:cs typeface="Roboto"/>
                <a:sym typeface="Roboto"/>
              </a:rPr>
              <a:t>Make a new registration as a participant at: </a:t>
            </a:r>
            <a:r>
              <a:rPr lang="en-GB" u="sng">
                <a:solidFill>
                  <a:srgbClr val="F06292"/>
                </a:solidFill>
                <a:latin typeface="Roboto"/>
                <a:ea typeface="Roboto"/>
                <a:cs typeface="Roboto"/>
                <a:sym typeface="Roboto"/>
                <a:hlinkClick r:id="rId5">
                  <a:extLst>
                    <a:ext uri="{A12FA001-AC4F-418D-AE19-62706E023703}">
                      <ahyp:hlinkClr val="tx"/>
                    </a:ext>
                  </a:extLst>
                </a:hlinkClick>
              </a:rPr>
              <a:t>www.hackmakers.com</a:t>
            </a:r>
            <a:endParaRPr>
              <a:latin typeface="Roboto"/>
              <a:ea typeface="Roboto"/>
              <a:cs typeface="Roboto"/>
              <a:sym typeface="Roboto"/>
            </a:endParaRPr>
          </a:p>
          <a:p>
            <a:pPr indent="-317500" lvl="1" marL="914400" rtl="0" algn="l">
              <a:lnSpc>
                <a:spcPct val="115000"/>
              </a:lnSpc>
              <a:spcBef>
                <a:spcPts val="0"/>
              </a:spcBef>
              <a:spcAft>
                <a:spcPts val="0"/>
              </a:spcAft>
              <a:buClr>
                <a:srgbClr val="000000"/>
              </a:buClr>
              <a:buSzPts val="1400"/>
              <a:buFont typeface="Roboto"/>
              <a:buChar char="○"/>
            </a:pPr>
            <a:r>
              <a:rPr lang="en-GB">
                <a:latin typeface="Roboto"/>
                <a:ea typeface="Roboto"/>
                <a:cs typeface="Roboto"/>
                <a:sym typeface="Roboto"/>
              </a:rPr>
              <a:t>Read through the Participant Guide: </a:t>
            </a:r>
            <a:r>
              <a:rPr lang="en-GB" u="sng">
                <a:solidFill>
                  <a:schemeClr val="hlink"/>
                </a:solidFill>
                <a:latin typeface="Roboto"/>
                <a:ea typeface="Roboto"/>
                <a:cs typeface="Roboto"/>
                <a:sym typeface="Roboto"/>
                <a:hlinkClick r:id="rId6"/>
              </a:rPr>
              <a:t>https://docs.google.com/presentation/d/1QUGkvYDqDm0nynxO-1TM3DGmsyzZLKnao-3ID_ARi4M/edit?usp=sharing</a:t>
            </a:r>
            <a:endParaRPr>
              <a:latin typeface="Roboto"/>
              <a:ea typeface="Roboto"/>
              <a:cs typeface="Roboto"/>
              <a:sym typeface="Roboto"/>
            </a:endParaRPr>
          </a:p>
          <a:p>
            <a:pPr indent="-317500" lvl="0" marL="457200" rtl="0" algn="l">
              <a:lnSpc>
                <a:spcPct val="115000"/>
              </a:lnSpc>
              <a:spcBef>
                <a:spcPts val="0"/>
              </a:spcBef>
              <a:spcAft>
                <a:spcPts val="0"/>
              </a:spcAft>
              <a:buClr>
                <a:srgbClr val="000000"/>
              </a:buClr>
              <a:buSzPts val="1400"/>
              <a:buFont typeface="Roboto"/>
              <a:buChar char="●"/>
            </a:pPr>
            <a:r>
              <a:rPr b="1" lang="en-GB">
                <a:latin typeface="Roboto"/>
                <a:ea typeface="Roboto"/>
                <a:cs typeface="Roboto"/>
                <a:sym typeface="Roboto"/>
              </a:rPr>
              <a:t>I want to know the general rules and regulations:</a:t>
            </a:r>
            <a:endParaRPr b="1">
              <a:latin typeface="Roboto"/>
              <a:ea typeface="Roboto"/>
              <a:cs typeface="Roboto"/>
              <a:sym typeface="Roboto"/>
            </a:endParaRPr>
          </a:p>
          <a:p>
            <a:pPr indent="-317500" lvl="1" marL="914400" rtl="0" algn="l">
              <a:lnSpc>
                <a:spcPct val="115000"/>
              </a:lnSpc>
              <a:spcBef>
                <a:spcPts val="0"/>
              </a:spcBef>
              <a:spcAft>
                <a:spcPts val="0"/>
              </a:spcAft>
              <a:buClr>
                <a:srgbClr val="000000"/>
              </a:buClr>
              <a:buSzPts val="1400"/>
              <a:buFont typeface="Roboto"/>
              <a:buChar char="○"/>
            </a:pPr>
            <a:r>
              <a:rPr lang="en-GB" u="sng">
                <a:solidFill>
                  <a:srgbClr val="F06292"/>
                </a:solidFill>
                <a:latin typeface="Roboto"/>
                <a:ea typeface="Roboto"/>
                <a:cs typeface="Roboto"/>
                <a:sym typeface="Roboto"/>
                <a:hlinkClick r:id="rId7">
                  <a:extLst>
                    <a:ext uri="{A12FA001-AC4F-418D-AE19-62706E023703}">
                      <ahyp:hlinkClr val="tx"/>
                    </a:ext>
                  </a:extLst>
                </a:hlinkClick>
              </a:rPr>
              <a:t>https://docs.google.com/presentation/d/1l0cdM_6tacrpiHgCyU6g039THDrSuuEB2fypcgnUShI/edit?usp=sharing</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title"/>
          </p:nvPr>
        </p:nvSpPr>
        <p:spPr>
          <a:xfrm>
            <a:off x="393650" y="1632900"/>
            <a:ext cx="8490300" cy="187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200">
                <a:solidFill>
                  <a:srgbClr val="6FA8DC"/>
                </a:solidFill>
              </a:rPr>
              <a:t>Welcome! Thank you for supporting us with your valuable time and expertise, in helping mentor teams and projects for the Hackathon! In every hackathon, we expecting over </a:t>
            </a:r>
            <a:r>
              <a:rPr b="1" lang="en-GB" sz="2200">
                <a:solidFill>
                  <a:srgbClr val="6FA8DC"/>
                </a:solidFill>
              </a:rPr>
              <a:t>1000+</a:t>
            </a:r>
            <a:r>
              <a:rPr lang="en-GB" sz="2200">
                <a:solidFill>
                  <a:srgbClr val="6FA8DC"/>
                </a:solidFill>
              </a:rPr>
              <a:t> participants and mentors. As mentors, different components of the Hackathon is </a:t>
            </a:r>
            <a:r>
              <a:rPr b="1" lang="en-GB" sz="2200">
                <a:solidFill>
                  <a:srgbClr val="6FA8DC"/>
                </a:solidFill>
              </a:rPr>
              <a:t>optional to take part in depending on your </a:t>
            </a:r>
            <a:r>
              <a:rPr b="1" lang="en-GB" sz="2200">
                <a:solidFill>
                  <a:srgbClr val="6FA8DC"/>
                </a:solidFill>
              </a:rPr>
              <a:t>availabilities</a:t>
            </a:r>
            <a:r>
              <a:rPr b="1" lang="en-GB" sz="2200">
                <a:solidFill>
                  <a:srgbClr val="6FA8DC"/>
                </a:solidFill>
              </a:rPr>
              <a:t>.</a:t>
            </a:r>
            <a:endParaRPr b="1" sz="2200"/>
          </a:p>
        </p:txBody>
      </p:sp>
      <p:pic>
        <p:nvPicPr>
          <p:cNvPr id="80" name="Google Shape;80;p14"/>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nvSpPr>
        <p:spPr>
          <a:xfrm>
            <a:off x="2150088" y="351675"/>
            <a:ext cx="49359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400">
                <a:solidFill>
                  <a:srgbClr val="6FA8DC"/>
                </a:solidFill>
                <a:latin typeface="Roboto"/>
                <a:ea typeface="Roboto"/>
                <a:cs typeface="Roboto"/>
                <a:sym typeface="Roboto"/>
              </a:rPr>
              <a:t>Table of Contents</a:t>
            </a:r>
            <a:endParaRPr b="1" sz="3400">
              <a:solidFill>
                <a:srgbClr val="6FA8DC"/>
              </a:solidFill>
              <a:latin typeface="Roboto"/>
              <a:ea typeface="Roboto"/>
              <a:cs typeface="Roboto"/>
              <a:sym typeface="Roboto"/>
            </a:endParaRPr>
          </a:p>
        </p:txBody>
      </p:sp>
      <p:pic>
        <p:nvPicPr>
          <p:cNvPr id="86" name="Google Shape;86;p15"/>
          <p:cNvPicPr preferRelativeResize="0"/>
          <p:nvPr/>
        </p:nvPicPr>
        <p:blipFill>
          <a:blip r:embed="rId3">
            <a:alphaModFix/>
          </a:blip>
          <a:stretch>
            <a:fillRect/>
          </a:stretch>
        </p:blipFill>
        <p:spPr>
          <a:xfrm>
            <a:off x="6900" y="-3775"/>
            <a:ext cx="2192350" cy="504600"/>
          </a:xfrm>
          <a:prstGeom prst="rect">
            <a:avLst/>
          </a:prstGeom>
          <a:noFill/>
          <a:ln>
            <a:noFill/>
          </a:ln>
        </p:spPr>
      </p:pic>
      <p:graphicFrame>
        <p:nvGraphicFramePr>
          <p:cNvPr id="87" name="Google Shape;87;p15"/>
          <p:cNvGraphicFramePr/>
          <p:nvPr/>
        </p:nvGraphicFramePr>
        <p:xfrm>
          <a:off x="569513" y="1090675"/>
          <a:ext cx="3000000" cy="3000000"/>
        </p:xfrm>
        <a:graphic>
          <a:graphicData uri="http://schemas.openxmlformats.org/drawingml/2006/table">
            <a:tbl>
              <a:tblPr>
                <a:noFill/>
                <a:tableStyleId>{6831ECFC-9A10-4555-A190-66124FAB21D4}</a:tableStyleId>
              </a:tblPr>
              <a:tblGrid>
                <a:gridCol w="930500"/>
                <a:gridCol w="6724775"/>
              </a:tblGrid>
              <a:tr h="351425">
                <a:tc>
                  <a:txBody>
                    <a:bodyPr/>
                    <a:lstStyle/>
                    <a:p>
                      <a:pPr indent="0" lvl="0" marL="0" rtl="0" algn="ctr">
                        <a:spcBef>
                          <a:spcPts val="0"/>
                        </a:spcBef>
                        <a:spcAft>
                          <a:spcPts val="0"/>
                        </a:spcAft>
                        <a:buNone/>
                      </a:pPr>
                      <a:r>
                        <a:rPr b="1" lang="en-GB" sz="1000"/>
                        <a:t>Slide No.</a:t>
                      </a:r>
                      <a:endParaRPr b="1" sz="1000"/>
                    </a:p>
                  </a:txBody>
                  <a:tcPr marT="91425" marB="91425" marR="91425" marL="91425"/>
                </a:tc>
                <a:tc>
                  <a:txBody>
                    <a:bodyPr/>
                    <a:lstStyle/>
                    <a:p>
                      <a:pPr indent="0" lvl="0" marL="0" rtl="0" algn="ctr">
                        <a:spcBef>
                          <a:spcPts val="0"/>
                        </a:spcBef>
                        <a:spcAft>
                          <a:spcPts val="0"/>
                        </a:spcAft>
                        <a:buNone/>
                      </a:pPr>
                      <a:r>
                        <a:rPr b="1" lang="en-GB" sz="1000"/>
                        <a:t>Slide Contents</a:t>
                      </a:r>
                      <a:endParaRPr b="1" sz="1000"/>
                    </a:p>
                  </a:txBody>
                  <a:tcPr marT="91425" marB="91425" marR="91425" marL="91425"/>
                </a:tc>
              </a:tr>
              <a:tr h="350500">
                <a:tc>
                  <a:txBody>
                    <a:bodyPr/>
                    <a:lstStyle/>
                    <a:p>
                      <a:pPr indent="0" lvl="0" marL="0" rtl="0" algn="l">
                        <a:spcBef>
                          <a:spcPts val="0"/>
                        </a:spcBef>
                        <a:spcAft>
                          <a:spcPts val="0"/>
                        </a:spcAft>
                        <a:buNone/>
                      </a:pPr>
                      <a:r>
                        <a:rPr b="1" lang="en-GB" sz="1000"/>
                        <a:t>4</a:t>
                      </a:r>
                      <a:endParaRPr b="1" sz="1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u="sng">
                          <a:solidFill>
                            <a:schemeClr val="hlink"/>
                          </a:solidFill>
                          <a:hlinkClick action="ppaction://hlinksldjump" r:id="rId4"/>
                        </a:rPr>
                        <a:t>Timelines &amp; Schedule</a:t>
                      </a:r>
                      <a:endParaRPr sz="1000"/>
                    </a:p>
                  </a:txBody>
                  <a:tcPr marT="91425" marB="91425" marR="91425" marL="91425">
                    <a:lnB cap="flat" cmpd="sng" w="9525">
                      <a:solidFill>
                        <a:srgbClr val="9E9E9E"/>
                      </a:solidFill>
                      <a:prstDash val="solid"/>
                      <a:round/>
                      <a:headEnd len="sm" w="sm" type="none"/>
                      <a:tailEnd len="sm" w="sm" type="none"/>
                    </a:lnB>
                  </a:tcPr>
                </a:tc>
              </a:tr>
              <a:tr h="350500">
                <a:tc>
                  <a:txBody>
                    <a:bodyPr/>
                    <a:lstStyle/>
                    <a:p>
                      <a:pPr indent="0" lvl="0" marL="0" rtl="0" algn="l">
                        <a:spcBef>
                          <a:spcPts val="0"/>
                        </a:spcBef>
                        <a:spcAft>
                          <a:spcPts val="0"/>
                        </a:spcAft>
                        <a:buNone/>
                      </a:pPr>
                      <a:r>
                        <a:rPr b="1" lang="en-GB" sz="1000"/>
                        <a:t>6</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u="sng">
                          <a:solidFill>
                            <a:schemeClr val="hlink"/>
                          </a:solidFill>
                          <a:hlinkClick action="ppaction://hlinksldjump" r:id="rId5"/>
                        </a:rPr>
                        <a:t>I’m a registered mentor, now what? How do I help competitors form teams?	</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0500">
                <a:tc>
                  <a:txBody>
                    <a:bodyPr/>
                    <a:lstStyle/>
                    <a:p>
                      <a:pPr indent="0" lvl="0" marL="0" rtl="0" algn="l">
                        <a:spcBef>
                          <a:spcPts val="0"/>
                        </a:spcBef>
                        <a:spcAft>
                          <a:spcPts val="0"/>
                        </a:spcAft>
                        <a:buNone/>
                      </a:pPr>
                      <a:r>
                        <a:rPr b="1" lang="en-GB" sz="1000"/>
                        <a:t>7</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u="sng">
                          <a:solidFill>
                            <a:schemeClr val="hlink"/>
                          </a:solidFill>
                          <a:hlinkClick action="ppaction://hlinksldjump" r:id="rId6"/>
                        </a:rPr>
                        <a:t>What is the rough time commitment?</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0500">
                <a:tc>
                  <a:txBody>
                    <a:bodyPr/>
                    <a:lstStyle/>
                    <a:p>
                      <a:pPr indent="0" lvl="0" marL="0" rtl="0" algn="l">
                        <a:spcBef>
                          <a:spcPts val="0"/>
                        </a:spcBef>
                        <a:spcAft>
                          <a:spcPts val="0"/>
                        </a:spcAft>
                        <a:buNone/>
                      </a:pPr>
                      <a:r>
                        <a:rPr b="1" lang="en-GB" sz="1000"/>
                        <a:t>8</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u="sng">
                          <a:solidFill>
                            <a:schemeClr val="hlink"/>
                          </a:solidFill>
                          <a:hlinkClick action="ppaction://hlinksldjump" r:id="rId7"/>
                        </a:rPr>
                        <a:t>How do I find teams to mentor?</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0500">
                <a:tc>
                  <a:txBody>
                    <a:bodyPr/>
                    <a:lstStyle/>
                    <a:p>
                      <a:pPr indent="0" lvl="0" marL="0" rtl="0" algn="l">
                        <a:spcBef>
                          <a:spcPts val="0"/>
                        </a:spcBef>
                        <a:spcAft>
                          <a:spcPts val="0"/>
                        </a:spcAft>
                        <a:buNone/>
                      </a:pPr>
                      <a:r>
                        <a:rPr b="1" lang="en-GB" sz="1000"/>
                        <a:t>9</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u="sng">
                          <a:solidFill>
                            <a:schemeClr val="hlink"/>
                          </a:solidFill>
                          <a:hlinkClick action="ppaction://hlinksldjump" r:id="rId8"/>
                        </a:rPr>
                        <a:t>How do I best help teams?</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0500">
                <a:tc>
                  <a:txBody>
                    <a:bodyPr/>
                    <a:lstStyle/>
                    <a:p>
                      <a:pPr indent="0" lvl="0" marL="0" rtl="0" algn="l">
                        <a:spcBef>
                          <a:spcPts val="0"/>
                        </a:spcBef>
                        <a:spcAft>
                          <a:spcPts val="0"/>
                        </a:spcAft>
                        <a:buNone/>
                      </a:pPr>
                      <a:r>
                        <a:rPr b="1" lang="en-GB" sz="1000"/>
                        <a:t>10</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u="sng">
                          <a:solidFill>
                            <a:schemeClr val="hlink"/>
                          </a:solidFill>
                          <a:hlinkClick action="ppaction://hlinksldjump" r:id="rId9"/>
                        </a:rPr>
                        <a:t>What do I need to know about virtual mentoring?</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0500">
                <a:tc>
                  <a:txBody>
                    <a:bodyPr/>
                    <a:lstStyle/>
                    <a:p>
                      <a:pPr indent="0" lvl="0" marL="0" rtl="0" algn="l">
                        <a:spcBef>
                          <a:spcPts val="0"/>
                        </a:spcBef>
                        <a:spcAft>
                          <a:spcPts val="0"/>
                        </a:spcAft>
                        <a:buNone/>
                      </a:pPr>
                      <a:r>
                        <a:rPr b="1" lang="en-GB" sz="1000"/>
                        <a:t>16</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u="sng">
                          <a:solidFill>
                            <a:schemeClr val="hlink"/>
                          </a:solidFill>
                          <a:hlinkClick action="ppaction://hlinksldjump" r:id="rId10"/>
                        </a:rPr>
                        <a:t>Daily Schedule (Example)</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0500">
                <a:tc>
                  <a:txBody>
                    <a:bodyPr/>
                    <a:lstStyle/>
                    <a:p>
                      <a:pPr indent="0" lvl="0" marL="0" rtl="0" algn="l">
                        <a:spcBef>
                          <a:spcPts val="0"/>
                        </a:spcBef>
                        <a:spcAft>
                          <a:spcPts val="0"/>
                        </a:spcAft>
                        <a:buNone/>
                      </a:pPr>
                      <a:r>
                        <a:rPr b="1" lang="en-GB" sz="1000"/>
                        <a:t>18</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u="sng">
                          <a:solidFill>
                            <a:schemeClr val="hlink"/>
                          </a:solidFill>
                          <a:hlinkClick/>
                        </a:rPr>
                        <a:t>What</a:t>
                      </a:r>
                      <a:r>
                        <a:rPr lang="en-GB" sz="1000" u="sng">
                          <a:solidFill>
                            <a:schemeClr val="hlink"/>
                          </a:solidFill>
                          <a:hlinkClick/>
                        </a:rPr>
                        <a:t> is the judging criteria?</a:t>
                      </a:r>
                      <a:endParaRPr sz="10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0500">
                <a:tc>
                  <a:txBody>
                    <a:bodyPr/>
                    <a:lstStyle/>
                    <a:p>
                      <a:pPr indent="0" lvl="0" marL="0" rtl="0" algn="l">
                        <a:spcBef>
                          <a:spcPts val="0"/>
                        </a:spcBef>
                        <a:spcAft>
                          <a:spcPts val="0"/>
                        </a:spcAft>
                        <a:buNone/>
                      </a:pPr>
                      <a:r>
                        <a:rPr b="1" lang="en-GB" sz="1000"/>
                        <a:t>19</a:t>
                      </a:r>
                      <a:endParaRPr b="1" sz="10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GB" sz="1000" u="sng">
                          <a:solidFill>
                            <a:schemeClr val="hlink"/>
                          </a:solidFill>
                          <a:hlinkClick action="ppaction://hlinksldjump" r:id="rId11"/>
                        </a:rPr>
                        <a:t>More Questions?</a:t>
                      </a:r>
                      <a:endParaRPr sz="1000"/>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nvSpPr>
        <p:spPr>
          <a:xfrm>
            <a:off x="2030725" y="526825"/>
            <a:ext cx="52176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700">
                <a:solidFill>
                  <a:srgbClr val="6FA8DC"/>
                </a:solidFill>
                <a:latin typeface="Roboto"/>
                <a:ea typeface="Roboto"/>
                <a:cs typeface="Roboto"/>
                <a:sym typeface="Roboto"/>
              </a:rPr>
              <a:t>Timeline &amp; Timezones</a:t>
            </a:r>
            <a:endParaRPr b="1" sz="2700">
              <a:solidFill>
                <a:srgbClr val="6FA8DC"/>
              </a:solidFill>
              <a:latin typeface="Roboto"/>
              <a:ea typeface="Roboto"/>
              <a:cs typeface="Roboto"/>
              <a:sym typeface="Roboto"/>
            </a:endParaRPr>
          </a:p>
        </p:txBody>
      </p:sp>
      <p:sp>
        <p:nvSpPr>
          <p:cNvPr id="93" name="Google Shape;93;p16"/>
          <p:cNvSpPr txBox="1"/>
          <p:nvPr/>
        </p:nvSpPr>
        <p:spPr>
          <a:xfrm>
            <a:off x="473000" y="1150475"/>
            <a:ext cx="8375100" cy="3592800"/>
          </a:xfrm>
          <a:prstGeom prst="rect">
            <a:avLst/>
          </a:prstGeom>
          <a:noFill/>
          <a:ln>
            <a:noFill/>
          </a:ln>
        </p:spPr>
        <p:txBody>
          <a:bodyPr anchorCtr="0" anchor="t" bIns="91425" lIns="91425" spcFirstLastPara="1" rIns="91425" wrap="square" tIns="91425">
            <a:noAutofit/>
          </a:bodyPr>
          <a:lstStyle/>
          <a:p>
            <a:pPr indent="-311150" lvl="0" marL="457200" marR="19050" rtl="0" algn="l">
              <a:lnSpc>
                <a:spcPct val="115000"/>
              </a:lnSpc>
              <a:spcBef>
                <a:spcPts val="1000"/>
              </a:spcBef>
              <a:spcAft>
                <a:spcPts val="0"/>
              </a:spcAft>
              <a:buClr>
                <a:srgbClr val="999999"/>
              </a:buClr>
              <a:buSzPts val="1300"/>
              <a:buFont typeface="Roboto"/>
              <a:buChar char="●"/>
            </a:pPr>
            <a:r>
              <a:rPr lang="en-GB" sz="1300">
                <a:latin typeface="Roboto"/>
                <a:ea typeface="Roboto"/>
                <a:cs typeface="Roboto"/>
                <a:sym typeface="Roboto"/>
              </a:rPr>
              <a:t>One of the challenges of a global hackathon event is managing </a:t>
            </a:r>
            <a:r>
              <a:rPr lang="en-GB" sz="1300">
                <a:latin typeface="Roboto"/>
                <a:ea typeface="Roboto"/>
                <a:cs typeface="Roboto"/>
                <a:sym typeface="Roboto"/>
              </a:rPr>
              <a:t>time zones</a:t>
            </a:r>
            <a:r>
              <a:rPr lang="en-GB" sz="1300">
                <a:latin typeface="Roboto"/>
                <a:ea typeface="Roboto"/>
                <a:cs typeface="Roboto"/>
                <a:sym typeface="Roboto"/>
              </a:rPr>
              <a:t>. At Hackmakers, we run our events over a four-day elapsed time period, starting on a Friday at 9:</a:t>
            </a:r>
            <a:r>
              <a:rPr lang="en-GB" sz="1300">
                <a:latin typeface="Roboto"/>
                <a:ea typeface="Roboto"/>
                <a:cs typeface="Roboto"/>
                <a:sym typeface="Roboto"/>
              </a:rPr>
              <a:t>30 pm</a:t>
            </a:r>
            <a:r>
              <a:rPr lang="en-GB" sz="1300">
                <a:latin typeface="Roboto"/>
                <a:ea typeface="Roboto"/>
                <a:cs typeface="Roboto"/>
                <a:sym typeface="Roboto"/>
              </a:rPr>
              <a:t> Australian Eastern Standard Time (AEST), and concluding at 9:30pm Monday AEST. The following table shows the </a:t>
            </a:r>
            <a:r>
              <a:rPr lang="en-GB" sz="1300">
                <a:latin typeface="Roboto"/>
                <a:ea typeface="Roboto"/>
                <a:cs typeface="Roboto"/>
                <a:sym typeface="Roboto"/>
              </a:rPr>
              <a:t>time frames</a:t>
            </a:r>
            <a:r>
              <a:rPr lang="en-GB" sz="1300">
                <a:latin typeface="Roboto"/>
                <a:ea typeface="Roboto"/>
                <a:cs typeface="Roboto"/>
                <a:sym typeface="Roboto"/>
              </a:rPr>
              <a:t> across several indicative time zones.</a:t>
            </a:r>
            <a:endParaRPr sz="1300">
              <a:latin typeface="Roboto"/>
              <a:ea typeface="Roboto"/>
              <a:cs typeface="Roboto"/>
              <a:sym typeface="Roboto"/>
            </a:endParaRPr>
          </a:p>
          <a:p>
            <a:pPr indent="0" lvl="0" marL="457200" marR="19050" rtl="0" algn="l">
              <a:lnSpc>
                <a:spcPct val="115000"/>
              </a:lnSpc>
              <a:spcBef>
                <a:spcPts val="1000"/>
              </a:spcBef>
              <a:spcAft>
                <a:spcPts val="0"/>
              </a:spcAft>
              <a:buNone/>
            </a:pPr>
            <a:r>
              <a:t/>
            </a:r>
            <a:endParaRPr sz="1300">
              <a:latin typeface="Roboto"/>
              <a:ea typeface="Roboto"/>
              <a:cs typeface="Roboto"/>
              <a:sym typeface="Roboto"/>
            </a:endParaRPr>
          </a:p>
          <a:p>
            <a:pPr indent="0" lvl="0" marL="457200" marR="19050" rtl="0" algn="l">
              <a:lnSpc>
                <a:spcPct val="115000"/>
              </a:lnSpc>
              <a:spcBef>
                <a:spcPts val="1000"/>
              </a:spcBef>
              <a:spcAft>
                <a:spcPts val="0"/>
              </a:spcAft>
              <a:buNone/>
            </a:pPr>
            <a:r>
              <a:t/>
            </a:r>
            <a:endParaRPr sz="1300">
              <a:latin typeface="Roboto"/>
              <a:ea typeface="Roboto"/>
              <a:cs typeface="Roboto"/>
              <a:sym typeface="Roboto"/>
            </a:endParaRPr>
          </a:p>
          <a:p>
            <a:pPr indent="0" lvl="0" marL="457200" marR="19050" rtl="0" algn="l">
              <a:lnSpc>
                <a:spcPct val="115000"/>
              </a:lnSpc>
              <a:spcBef>
                <a:spcPts val="1000"/>
              </a:spcBef>
              <a:spcAft>
                <a:spcPts val="0"/>
              </a:spcAft>
              <a:buNone/>
            </a:pPr>
            <a:r>
              <a:t/>
            </a:r>
            <a:endParaRPr sz="1300">
              <a:latin typeface="Roboto"/>
              <a:ea typeface="Roboto"/>
              <a:cs typeface="Roboto"/>
              <a:sym typeface="Roboto"/>
            </a:endParaRPr>
          </a:p>
          <a:p>
            <a:pPr indent="0" lvl="0" marL="457200" marR="19050" rtl="0" algn="l">
              <a:lnSpc>
                <a:spcPct val="115000"/>
              </a:lnSpc>
              <a:spcBef>
                <a:spcPts val="1000"/>
              </a:spcBef>
              <a:spcAft>
                <a:spcPts val="0"/>
              </a:spcAft>
              <a:buNone/>
            </a:pPr>
            <a:r>
              <a:t/>
            </a:r>
            <a:endParaRPr sz="1300">
              <a:latin typeface="Roboto"/>
              <a:ea typeface="Roboto"/>
              <a:cs typeface="Roboto"/>
              <a:sym typeface="Roboto"/>
            </a:endParaRPr>
          </a:p>
          <a:p>
            <a:pPr indent="-330200" lvl="0" marL="457200" rtl="0" algn="l">
              <a:lnSpc>
                <a:spcPct val="115000"/>
              </a:lnSpc>
              <a:spcBef>
                <a:spcPts val="1000"/>
              </a:spcBef>
              <a:spcAft>
                <a:spcPts val="0"/>
              </a:spcAft>
              <a:buClr>
                <a:srgbClr val="999999"/>
              </a:buClr>
              <a:buSzPts val="1600"/>
              <a:buFont typeface="Roboto"/>
              <a:buChar char="●"/>
            </a:pPr>
            <a:r>
              <a:rPr lang="en-GB" sz="1300"/>
              <a:t>For competitors who are working during the week, this should allow everyone some flexible time at the beginning (on the Friday) or end (Monday) of the event. </a:t>
            </a:r>
            <a:endParaRPr sz="1300"/>
          </a:p>
          <a:p>
            <a:pPr indent="-330200" lvl="0" marL="457200" rtl="0" algn="l">
              <a:lnSpc>
                <a:spcPct val="115000"/>
              </a:lnSpc>
              <a:spcBef>
                <a:spcPts val="0"/>
              </a:spcBef>
              <a:spcAft>
                <a:spcPts val="0"/>
              </a:spcAft>
              <a:buClr>
                <a:srgbClr val="999999"/>
              </a:buClr>
              <a:buSzPts val="1600"/>
              <a:buFont typeface="Roboto"/>
              <a:buChar char="●"/>
            </a:pPr>
            <a:r>
              <a:rPr lang="en-GB" sz="1300"/>
              <a:t>We encourage teams to leverage this flexibility to be inclusive of team members across multiple time zones and plan into their schedules for team members working on the Friday or Monday of the event.</a:t>
            </a:r>
            <a:endParaRPr sz="1300">
              <a:latin typeface="Roboto"/>
              <a:ea typeface="Roboto"/>
              <a:cs typeface="Roboto"/>
              <a:sym typeface="Roboto"/>
            </a:endParaRPr>
          </a:p>
        </p:txBody>
      </p:sp>
      <p:graphicFrame>
        <p:nvGraphicFramePr>
          <p:cNvPr id="94" name="Google Shape;94;p16"/>
          <p:cNvGraphicFramePr/>
          <p:nvPr/>
        </p:nvGraphicFramePr>
        <p:xfrm>
          <a:off x="1826850" y="2399700"/>
          <a:ext cx="3000000" cy="3000000"/>
        </p:xfrm>
        <a:graphic>
          <a:graphicData uri="http://schemas.openxmlformats.org/drawingml/2006/table">
            <a:tbl>
              <a:tblPr>
                <a:noFill/>
                <a:tableStyleId>{A4961F71-3FBE-440C-AB30-F26EBD7A62F5}</a:tableStyleId>
              </a:tblPr>
              <a:tblGrid>
                <a:gridCol w="809625"/>
                <a:gridCol w="809625"/>
                <a:gridCol w="809625"/>
                <a:gridCol w="809625"/>
                <a:gridCol w="809625"/>
                <a:gridCol w="809625"/>
                <a:gridCol w="809625"/>
              </a:tblGrid>
              <a:tr h="12700">
                <a:tc>
                  <a:txBody>
                    <a:bodyPr/>
                    <a:lstStyle/>
                    <a:p>
                      <a:pPr indent="0" lvl="0" marL="0" rtl="0" algn="l">
                        <a:spcBef>
                          <a:spcPts val="0"/>
                        </a:spcBef>
                        <a:spcAft>
                          <a:spcPts val="0"/>
                        </a:spcAft>
                        <a:buNone/>
                      </a:pPr>
                      <a:r>
                        <a:t/>
                      </a:r>
                      <a:endParaRPr b="1" sz="1000"/>
                    </a:p>
                  </a:txBody>
                  <a:tcPr marT="63500" marB="63500" marR="63500" marL="63500">
                    <a:solidFill>
                      <a:srgbClr val="EFEFEF"/>
                    </a:solidFill>
                  </a:tcPr>
                </a:tc>
                <a:tc>
                  <a:txBody>
                    <a:bodyPr/>
                    <a:lstStyle/>
                    <a:p>
                      <a:pPr indent="0" lvl="0" marL="0" rtl="0" algn="l">
                        <a:spcBef>
                          <a:spcPts val="0"/>
                        </a:spcBef>
                        <a:spcAft>
                          <a:spcPts val="0"/>
                        </a:spcAft>
                        <a:buNone/>
                      </a:pPr>
                      <a:r>
                        <a:rPr b="1" lang="en-GB" sz="1000"/>
                        <a:t>AEDT</a:t>
                      </a:r>
                      <a:endParaRPr b="1" sz="1000"/>
                    </a:p>
                  </a:txBody>
                  <a:tcPr marT="63500" marB="63500" marR="63500" marL="63500">
                    <a:solidFill>
                      <a:srgbClr val="EFEFEF"/>
                    </a:solidFill>
                  </a:tcPr>
                </a:tc>
                <a:tc>
                  <a:txBody>
                    <a:bodyPr/>
                    <a:lstStyle/>
                    <a:p>
                      <a:pPr indent="0" lvl="0" marL="0" rtl="0" algn="l">
                        <a:spcBef>
                          <a:spcPts val="0"/>
                        </a:spcBef>
                        <a:spcAft>
                          <a:spcPts val="0"/>
                        </a:spcAft>
                        <a:buNone/>
                      </a:pPr>
                      <a:r>
                        <a:rPr b="1" lang="en-GB" sz="1000"/>
                        <a:t>US (West Coast)</a:t>
                      </a:r>
                      <a:endParaRPr b="1" sz="1000"/>
                    </a:p>
                  </a:txBody>
                  <a:tcPr marT="63500" marB="63500" marR="63500" marL="63500">
                    <a:solidFill>
                      <a:srgbClr val="EFEFEF"/>
                    </a:solidFill>
                  </a:tcPr>
                </a:tc>
                <a:tc>
                  <a:txBody>
                    <a:bodyPr/>
                    <a:lstStyle/>
                    <a:p>
                      <a:pPr indent="0" lvl="0" marL="0" rtl="0" algn="l">
                        <a:spcBef>
                          <a:spcPts val="0"/>
                        </a:spcBef>
                        <a:spcAft>
                          <a:spcPts val="0"/>
                        </a:spcAft>
                        <a:buNone/>
                      </a:pPr>
                      <a:r>
                        <a:rPr b="1" lang="en-GB" sz="1000"/>
                        <a:t>London (GMT)</a:t>
                      </a:r>
                      <a:endParaRPr b="1" sz="1000"/>
                    </a:p>
                  </a:txBody>
                  <a:tcPr marT="63500" marB="63500" marR="63500" marL="63500">
                    <a:solidFill>
                      <a:srgbClr val="EFEFEF"/>
                    </a:solidFill>
                  </a:tcPr>
                </a:tc>
                <a:tc>
                  <a:txBody>
                    <a:bodyPr/>
                    <a:lstStyle/>
                    <a:p>
                      <a:pPr indent="0" lvl="0" marL="0" rtl="0" algn="l">
                        <a:spcBef>
                          <a:spcPts val="0"/>
                        </a:spcBef>
                        <a:spcAft>
                          <a:spcPts val="0"/>
                        </a:spcAft>
                        <a:buNone/>
                      </a:pPr>
                      <a:r>
                        <a:rPr b="1" lang="en-GB" sz="1000"/>
                        <a:t>Bangalore (IST)</a:t>
                      </a:r>
                      <a:endParaRPr b="1" sz="1000"/>
                    </a:p>
                  </a:txBody>
                  <a:tcPr marT="63500" marB="63500" marR="63500" marL="63500">
                    <a:solidFill>
                      <a:srgbClr val="EFEFEF"/>
                    </a:solidFill>
                  </a:tcPr>
                </a:tc>
                <a:tc>
                  <a:txBody>
                    <a:bodyPr/>
                    <a:lstStyle/>
                    <a:p>
                      <a:pPr indent="0" lvl="0" marL="0" rtl="0" algn="l">
                        <a:spcBef>
                          <a:spcPts val="0"/>
                        </a:spcBef>
                        <a:spcAft>
                          <a:spcPts val="0"/>
                        </a:spcAft>
                        <a:buNone/>
                      </a:pPr>
                      <a:r>
                        <a:rPr b="1" lang="en-GB" sz="1000"/>
                        <a:t>Nairobi (GMT+3)</a:t>
                      </a:r>
                      <a:endParaRPr b="1" sz="1000"/>
                    </a:p>
                  </a:txBody>
                  <a:tcPr marT="63500" marB="63500" marR="63500" marL="63500">
                    <a:solidFill>
                      <a:srgbClr val="EFEFEF"/>
                    </a:solidFill>
                  </a:tcPr>
                </a:tc>
                <a:tc>
                  <a:txBody>
                    <a:bodyPr/>
                    <a:lstStyle/>
                    <a:p>
                      <a:pPr indent="0" lvl="0" marL="0" rtl="0" algn="l">
                        <a:spcBef>
                          <a:spcPts val="0"/>
                        </a:spcBef>
                        <a:spcAft>
                          <a:spcPts val="0"/>
                        </a:spcAft>
                        <a:buNone/>
                      </a:pPr>
                      <a:r>
                        <a:rPr b="1" lang="en-GB" sz="1000"/>
                        <a:t>Singapore (SGT)</a:t>
                      </a:r>
                      <a:endParaRPr b="1" sz="1000"/>
                    </a:p>
                  </a:txBody>
                  <a:tcPr marT="63500" marB="63500" marR="63500" marL="63500">
                    <a:solidFill>
                      <a:srgbClr val="EFEFEF"/>
                    </a:solidFill>
                  </a:tcPr>
                </a:tc>
              </a:tr>
              <a:tr h="12700">
                <a:tc>
                  <a:txBody>
                    <a:bodyPr/>
                    <a:lstStyle/>
                    <a:p>
                      <a:pPr indent="0" lvl="0" marL="0" rtl="0" algn="l">
                        <a:spcBef>
                          <a:spcPts val="0"/>
                        </a:spcBef>
                        <a:spcAft>
                          <a:spcPts val="0"/>
                        </a:spcAft>
                        <a:buNone/>
                      </a:pPr>
                      <a:r>
                        <a:rPr b="1" lang="en-GB" sz="1000"/>
                        <a:t>FRIDAY</a:t>
                      </a:r>
                      <a:endParaRPr b="1" sz="1000"/>
                    </a:p>
                  </a:txBody>
                  <a:tcPr marT="63500" marB="63500" marR="63500" marL="63500">
                    <a:solidFill>
                      <a:srgbClr val="EFEFEF"/>
                    </a:solidFill>
                  </a:tcPr>
                </a:tc>
                <a:tc>
                  <a:txBody>
                    <a:bodyPr/>
                    <a:lstStyle/>
                    <a:p>
                      <a:pPr indent="0" lvl="0" marL="0" rtl="0" algn="l">
                        <a:spcBef>
                          <a:spcPts val="0"/>
                        </a:spcBef>
                        <a:spcAft>
                          <a:spcPts val="0"/>
                        </a:spcAft>
                        <a:buNone/>
                      </a:pPr>
                      <a:r>
                        <a:rPr lang="en-GB" sz="1000"/>
                        <a:t>7:30 PM</a:t>
                      </a:r>
                      <a:endParaRPr sz="1000"/>
                    </a:p>
                  </a:txBody>
                  <a:tcPr marT="63500" marB="63500" marR="63500" marL="63500"/>
                </a:tc>
                <a:tc>
                  <a:txBody>
                    <a:bodyPr/>
                    <a:lstStyle/>
                    <a:p>
                      <a:pPr indent="0" lvl="0" marL="0" rtl="0" algn="l">
                        <a:spcBef>
                          <a:spcPts val="0"/>
                        </a:spcBef>
                        <a:spcAft>
                          <a:spcPts val="0"/>
                        </a:spcAft>
                        <a:buNone/>
                      </a:pPr>
                      <a:r>
                        <a:rPr lang="en-GB" sz="1000"/>
                        <a:t>2:00 AM</a:t>
                      </a:r>
                      <a:endParaRPr sz="1000"/>
                    </a:p>
                  </a:txBody>
                  <a:tcPr marT="63500" marB="63500" marR="63500" marL="63500"/>
                </a:tc>
                <a:tc>
                  <a:txBody>
                    <a:bodyPr/>
                    <a:lstStyle/>
                    <a:p>
                      <a:pPr indent="0" lvl="0" marL="0" rtl="0" algn="l">
                        <a:spcBef>
                          <a:spcPts val="0"/>
                        </a:spcBef>
                        <a:spcAft>
                          <a:spcPts val="0"/>
                        </a:spcAft>
                        <a:buNone/>
                      </a:pPr>
                      <a:r>
                        <a:rPr lang="en-GB" sz="1000"/>
                        <a:t>10:00 AM</a:t>
                      </a:r>
                      <a:endParaRPr sz="1000"/>
                    </a:p>
                  </a:txBody>
                  <a:tcPr marT="63500" marB="63500" marR="63500" marL="63500"/>
                </a:tc>
                <a:tc>
                  <a:txBody>
                    <a:bodyPr/>
                    <a:lstStyle/>
                    <a:p>
                      <a:pPr indent="0" lvl="0" marL="0" rtl="0" algn="l">
                        <a:spcBef>
                          <a:spcPts val="0"/>
                        </a:spcBef>
                        <a:spcAft>
                          <a:spcPts val="0"/>
                        </a:spcAft>
                        <a:buNone/>
                      </a:pPr>
                      <a:r>
                        <a:rPr lang="en-GB" sz="1000"/>
                        <a:t>3:00 PM</a:t>
                      </a:r>
                      <a:endParaRPr sz="1000"/>
                    </a:p>
                  </a:txBody>
                  <a:tcPr marT="63500" marB="63500" marR="63500" marL="63500"/>
                </a:tc>
                <a:tc>
                  <a:txBody>
                    <a:bodyPr/>
                    <a:lstStyle/>
                    <a:p>
                      <a:pPr indent="0" lvl="0" marL="0" rtl="0" algn="l">
                        <a:spcBef>
                          <a:spcPts val="0"/>
                        </a:spcBef>
                        <a:spcAft>
                          <a:spcPts val="0"/>
                        </a:spcAft>
                        <a:buNone/>
                      </a:pPr>
                      <a:r>
                        <a:rPr lang="en-GB" sz="1000"/>
                        <a:t>12:00 PM</a:t>
                      </a:r>
                      <a:endParaRPr sz="1000"/>
                    </a:p>
                  </a:txBody>
                  <a:tcPr marT="63500" marB="63500" marR="63500" marL="63500"/>
                </a:tc>
                <a:tc>
                  <a:txBody>
                    <a:bodyPr/>
                    <a:lstStyle/>
                    <a:p>
                      <a:pPr indent="0" lvl="0" marL="0" rtl="0" algn="l">
                        <a:spcBef>
                          <a:spcPts val="0"/>
                        </a:spcBef>
                        <a:spcAft>
                          <a:spcPts val="0"/>
                        </a:spcAft>
                        <a:buNone/>
                      </a:pPr>
                      <a:r>
                        <a:rPr lang="en-GB" sz="1000"/>
                        <a:t>5:00 PM</a:t>
                      </a:r>
                      <a:endParaRPr sz="1000"/>
                    </a:p>
                  </a:txBody>
                  <a:tcPr marT="63500" marB="63500" marR="63500" marL="63500"/>
                </a:tc>
              </a:tr>
              <a:tr h="12700">
                <a:tc>
                  <a:txBody>
                    <a:bodyPr/>
                    <a:lstStyle/>
                    <a:p>
                      <a:pPr indent="0" lvl="0" marL="0" rtl="0" algn="l">
                        <a:spcBef>
                          <a:spcPts val="0"/>
                        </a:spcBef>
                        <a:spcAft>
                          <a:spcPts val="0"/>
                        </a:spcAft>
                        <a:buNone/>
                      </a:pPr>
                      <a:r>
                        <a:rPr b="1" lang="en-GB" sz="1000"/>
                        <a:t>MONDAY</a:t>
                      </a:r>
                      <a:endParaRPr b="1" sz="1000"/>
                    </a:p>
                  </a:txBody>
                  <a:tcPr marT="63500" marB="63500" marR="63500" marL="63500">
                    <a:solidFill>
                      <a:srgbClr val="EFEFEF"/>
                    </a:solidFill>
                  </a:tcPr>
                </a:tc>
                <a:tc>
                  <a:txBody>
                    <a:bodyPr/>
                    <a:lstStyle/>
                    <a:p>
                      <a:pPr indent="0" lvl="0" marL="0" rtl="0" algn="l">
                        <a:spcBef>
                          <a:spcPts val="0"/>
                        </a:spcBef>
                        <a:spcAft>
                          <a:spcPts val="0"/>
                        </a:spcAft>
                        <a:buNone/>
                      </a:pPr>
                      <a:r>
                        <a:rPr lang="en-GB" sz="1000"/>
                        <a:t>7:30 PM</a:t>
                      </a:r>
                      <a:endParaRPr sz="1000"/>
                    </a:p>
                  </a:txBody>
                  <a:tcPr marT="63500" marB="63500" marR="63500" marL="63500"/>
                </a:tc>
                <a:tc>
                  <a:txBody>
                    <a:bodyPr/>
                    <a:lstStyle/>
                    <a:p>
                      <a:pPr indent="0" lvl="0" marL="0" rtl="0" algn="l">
                        <a:spcBef>
                          <a:spcPts val="0"/>
                        </a:spcBef>
                        <a:spcAft>
                          <a:spcPts val="0"/>
                        </a:spcAft>
                        <a:buNone/>
                      </a:pPr>
                      <a:r>
                        <a:rPr lang="en-GB" sz="1000"/>
                        <a:t>2:00 AM</a:t>
                      </a:r>
                      <a:endParaRPr sz="1000"/>
                    </a:p>
                  </a:txBody>
                  <a:tcPr marT="63500" marB="63500" marR="63500" marL="63500"/>
                </a:tc>
                <a:tc>
                  <a:txBody>
                    <a:bodyPr/>
                    <a:lstStyle/>
                    <a:p>
                      <a:pPr indent="0" lvl="0" marL="0" rtl="0" algn="l">
                        <a:spcBef>
                          <a:spcPts val="0"/>
                        </a:spcBef>
                        <a:spcAft>
                          <a:spcPts val="0"/>
                        </a:spcAft>
                        <a:buNone/>
                      </a:pPr>
                      <a:r>
                        <a:rPr lang="en-GB" sz="1000"/>
                        <a:t>10:00 AM</a:t>
                      </a:r>
                      <a:endParaRPr sz="1000"/>
                    </a:p>
                  </a:txBody>
                  <a:tcPr marT="63500" marB="63500" marR="63500" marL="63500"/>
                </a:tc>
                <a:tc>
                  <a:txBody>
                    <a:bodyPr/>
                    <a:lstStyle/>
                    <a:p>
                      <a:pPr indent="0" lvl="0" marL="0" rtl="0" algn="l">
                        <a:spcBef>
                          <a:spcPts val="0"/>
                        </a:spcBef>
                        <a:spcAft>
                          <a:spcPts val="0"/>
                        </a:spcAft>
                        <a:buNone/>
                      </a:pPr>
                      <a:r>
                        <a:rPr lang="en-GB" sz="1000"/>
                        <a:t>3:00 PM</a:t>
                      </a:r>
                      <a:endParaRPr sz="1000"/>
                    </a:p>
                  </a:txBody>
                  <a:tcPr marT="63500" marB="63500" marR="63500" marL="63500"/>
                </a:tc>
                <a:tc>
                  <a:txBody>
                    <a:bodyPr/>
                    <a:lstStyle/>
                    <a:p>
                      <a:pPr indent="0" lvl="0" marL="0" rtl="0" algn="l">
                        <a:spcBef>
                          <a:spcPts val="0"/>
                        </a:spcBef>
                        <a:spcAft>
                          <a:spcPts val="0"/>
                        </a:spcAft>
                        <a:buNone/>
                      </a:pPr>
                      <a:r>
                        <a:rPr lang="en-GB" sz="1000"/>
                        <a:t>12:00 PM</a:t>
                      </a:r>
                      <a:endParaRPr sz="1000"/>
                    </a:p>
                  </a:txBody>
                  <a:tcPr marT="63500" marB="63500" marR="63500" marL="63500"/>
                </a:tc>
                <a:tc>
                  <a:txBody>
                    <a:bodyPr/>
                    <a:lstStyle/>
                    <a:p>
                      <a:pPr indent="0" lvl="0" marL="0" rtl="0" algn="l">
                        <a:spcBef>
                          <a:spcPts val="0"/>
                        </a:spcBef>
                        <a:spcAft>
                          <a:spcPts val="0"/>
                        </a:spcAft>
                        <a:buNone/>
                      </a:pPr>
                      <a:r>
                        <a:rPr lang="en-GB" sz="1000"/>
                        <a:t>5:00 PM</a:t>
                      </a:r>
                      <a:endParaRPr sz="1000"/>
                    </a:p>
                  </a:txBody>
                  <a:tcPr marT="63500" marB="63500" marR="63500" marL="63500"/>
                </a:tc>
              </a:tr>
            </a:tbl>
          </a:graphicData>
        </a:graphic>
      </p:graphicFrame>
      <p:pic>
        <p:nvPicPr>
          <p:cNvPr id="95" name="Google Shape;95;p16"/>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graphicFrame>
        <p:nvGraphicFramePr>
          <p:cNvPr id="100" name="Google Shape;100;p17"/>
          <p:cNvGraphicFramePr/>
          <p:nvPr/>
        </p:nvGraphicFramePr>
        <p:xfrm>
          <a:off x="141400" y="227150"/>
          <a:ext cx="3000000" cy="3000000"/>
        </p:xfrm>
        <a:graphic>
          <a:graphicData uri="http://schemas.openxmlformats.org/drawingml/2006/table">
            <a:tbl>
              <a:tblPr>
                <a:noFill/>
                <a:tableStyleId>{A4961F71-3FBE-440C-AB30-F26EBD7A62F5}</a:tableStyleId>
              </a:tblPr>
              <a:tblGrid>
                <a:gridCol w="943425"/>
                <a:gridCol w="1117350"/>
                <a:gridCol w="6726400"/>
              </a:tblGrid>
              <a:tr h="197350">
                <a:tc>
                  <a:txBody>
                    <a:bodyPr/>
                    <a:lstStyle/>
                    <a:p>
                      <a:pPr indent="0" lvl="0" marL="0" rtl="0" algn="l">
                        <a:spcBef>
                          <a:spcPts val="0"/>
                        </a:spcBef>
                        <a:spcAft>
                          <a:spcPts val="0"/>
                        </a:spcAft>
                        <a:buNone/>
                      </a:pPr>
                      <a:r>
                        <a:rPr b="1" lang="en-GB" sz="1200"/>
                        <a:t>Date</a:t>
                      </a:r>
                      <a:endParaRPr b="1" sz="1200"/>
                    </a:p>
                  </a:txBody>
                  <a:tcPr marT="63500" marB="63500" marR="63500" marL="63500">
                    <a:solidFill>
                      <a:srgbClr val="D9D9D9"/>
                    </a:solidFill>
                  </a:tcPr>
                </a:tc>
                <a:tc>
                  <a:txBody>
                    <a:bodyPr/>
                    <a:lstStyle/>
                    <a:p>
                      <a:pPr indent="0" lvl="0" marL="0" rtl="0" algn="l">
                        <a:spcBef>
                          <a:spcPts val="0"/>
                        </a:spcBef>
                        <a:spcAft>
                          <a:spcPts val="0"/>
                        </a:spcAft>
                        <a:buNone/>
                      </a:pPr>
                      <a:r>
                        <a:rPr b="1" lang="en-GB" sz="1200"/>
                        <a:t>Time (AEST)</a:t>
                      </a:r>
                      <a:endParaRPr b="1" sz="1200"/>
                    </a:p>
                  </a:txBody>
                  <a:tcPr marT="63500" marB="63500" marR="63500" marL="63500">
                    <a:solidFill>
                      <a:srgbClr val="D9D9D9"/>
                    </a:solidFill>
                  </a:tcPr>
                </a:tc>
                <a:tc>
                  <a:txBody>
                    <a:bodyPr/>
                    <a:lstStyle/>
                    <a:p>
                      <a:pPr indent="0" lvl="0" marL="0" rtl="0" algn="l">
                        <a:spcBef>
                          <a:spcPts val="0"/>
                        </a:spcBef>
                        <a:spcAft>
                          <a:spcPts val="0"/>
                        </a:spcAft>
                        <a:buNone/>
                      </a:pPr>
                      <a:r>
                        <a:rPr b="1" lang="en-GB" sz="1200"/>
                        <a:t>Details</a:t>
                      </a:r>
                      <a:endParaRPr b="1" sz="1200"/>
                    </a:p>
                  </a:txBody>
                  <a:tcPr marT="63500" marB="63500" marR="63500" marL="63500">
                    <a:solidFill>
                      <a:srgbClr val="D9D9D9"/>
                    </a:solidFill>
                  </a:tcPr>
                </a:tc>
              </a:tr>
              <a:tr h="618525">
                <a:tc>
                  <a:txBody>
                    <a:bodyPr/>
                    <a:lstStyle/>
                    <a:p>
                      <a:pPr indent="0" lvl="0" marL="0" rtl="0" algn="l">
                        <a:spcBef>
                          <a:spcPts val="0"/>
                        </a:spcBef>
                        <a:spcAft>
                          <a:spcPts val="0"/>
                        </a:spcAft>
                        <a:buNone/>
                      </a:pPr>
                      <a:r>
                        <a:rPr b="1" lang="en-GB" sz="1200"/>
                        <a:t>Pre- event</a:t>
                      </a:r>
                      <a:endParaRPr b="1" sz="1200"/>
                    </a:p>
                  </a:txBody>
                  <a:tcPr marT="63500" marB="63500" marR="63500" marL="63500"/>
                </a:tc>
                <a:tc>
                  <a:txBody>
                    <a:bodyPr/>
                    <a:lstStyle/>
                    <a:p>
                      <a:pPr indent="0" lvl="0" marL="0" rtl="0" algn="l">
                        <a:spcBef>
                          <a:spcPts val="0"/>
                        </a:spcBef>
                        <a:spcAft>
                          <a:spcPts val="0"/>
                        </a:spcAft>
                        <a:buNone/>
                      </a:pPr>
                      <a:r>
                        <a:rPr lang="en-GB" sz="1200"/>
                        <a:t>All week</a:t>
                      </a:r>
                      <a:endParaRPr sz="1200"/>
                    </a:p>
                  </a:txBody>
                  <a:tcPr marT="63500" marB="63500" marR="63500" marL="63500"/>
                </a:tc>
                <a:tc>
                  <a:txBody>
                    <a:bodyPr/>
                    <a:lstStyle/>
                    <a:p>
                      <a:pPr indent="-317500" lvl="0" marL="457200" rtl="0" algn="l">
                        <a:spcBef>
                          <a:spcPts val="0"/>
                        </a:spcBef>
                        <a:spcAft>
                          <a:spcPts val="0"/>
                        </a:spcAft>
                        <a:buClr>
                          <a:srgbClr val="595959"/>
                        </a:buClr>
                        <a:buSzPts val="1400"/>
                        <a:buFont typeface="Lato"/>
                        <a:buChar char="●"/>
                      </a:pPr>
                      <a:r>
                        <a:rPr lang="en-GB" sz="1200"/>
                        <a:t>Slack workspace to open</a:t>
                      </a:r>
                      <a:endParaRPr sz="1200"/>
                    </a:p>
                    <a:p>
                      <a:pPr indent="-317500" lvl="0" marL="457200" rtl="0" algn="l">
                        <a:spcBef>
                          <a:spcPts val="0"/>
                        </a:spcBef>
                        <a:spcAft>
                          <a:spcPts val="0"/>
                        </a:spcAft>
                        <a:buClr>
                          <a:srgbClr val="595959"/>
                        </a:buClr>
                        <a:buSzPts val="1400"/>
                        <a:buFont typeface="Lato"/>
                        <a:buChar char="●"/>
                      </a:pPr>
                      <a:r>
                        <a:rPr lang="en-GB" sz="1200"/>
                        <a:t>Successful candidates are progressively invited into Slack instance</a:t>
                      </a:r>
                      <a:endParaRPr sz="1200"/>
                    </a:p>
                    <a:p>
                      <a:pPr indent="-317500" lvl="0" marL="457200" rtl="0" algn="l">
                        <a:spcBef>
                          <a:spcPts val="0"/>
                        </a:spcBef>
                        <a:spcAft>
                          <a:spcPts val="0"/>
                        </a:spcAft>
                        <a:buClr>
                          <a:srgbClr val="595959"/>
                        </a:buClr>
                        <a:buSzPts val="1400"/>
                        <a:buFont typeface="Lato"/>
                        <a:buChar char="●"/>
                      </a:pPr>
                      <a:r>
                        <a:rPr lang="en-GB" sz="1200"/>
                        <a:t>Organisers to run inductions for key mentors using mentor guides / videos</a:t>
                      </a:r>
                      <a:endParaRPr sz="1200"/>
                    </a:p>
                    <a:p>
                      <a:pPr indent="-317500" lvl="0" marL="457200" rtl="0" algn="l">
                        <a:spcBef>
                          <a:spcPts val="0"/>
                        </a:spcBef>
                        <a:spcAft>
                          <a:spcPts val="0"/>
                        </a:spcAft>
                        <a:buClr>
                          <a:srgbClr val="595959"/>
                        </a:buClr>
                        <a:buSzPts val="1400"/>
                        <a:buFont typeface="Lato"/>
                        <a:buChar char="●"/>
                      </a:pPr>
                      <a:r>
                        <a:rPr lang="en-GB" sz="1200"/>
                        <a:t>Workshops and virtual events</a:t>
                      </a:r>
                      <a:endParaRPr sz="1200"/>
                    </a:p>
                  </a:txBody>
                  <a:tcPr marT="63500" marB="63500" marR="63500" marL="63500"/>
                </a:tc>
              </a:tr>
              <a:tr h="197350">
                <a:tc rowSpan="2">
                  <a:txBody>
                    <a:bodyPr/>
                    <a:lstStyle/>
                    <a:p>
                      <a:pPr indent="0" lvl="0" marL="0" rtl="0" algn="l">
                        <a:spcBef>
                          <a:spcPts val="0"/>
                        </a:spcBef>
                        <a:spcAft>
                          <a:spcPts val="0"/>
                        </a:spcAft>
                        <a:buNone/>
                      </a:pPr>
                      <a:r>
                        <a:rPr b="1" lang="en-GB" sz="1200"/>
                        <a:t>Event Start </a:t>
                      </a:r>
                      <a:endParaRPr b="1" sz="1200"/>
                    </a:p>
                  </a:txBody>
                  <a:tcPr marT="63500" marB="63500" marR="63500" marL="63500"/>
                </a:tc>
                <a:tc>
                  <a:txBody>
                    <a:bodyPr/>
                    <a:lstStyle/>
                    <a:p>
                      <a:pPr indent="0" lvl="0" marL="0" rtl="0" algn="l">
                        <a:spcBef>
                          <a:spcPts val="0"/>
                        </a:spcBef>
                        <a:spcAft>
                          <a:spcPts val="0"/>
                        </a:spcAft>
                        <a:buNone/>
                      </a:pPr>
                      <a:r>
                        <a:rPr lang="en-GB" sz="1200"/>
                        <a:t>21:30</a:t>
                      </a:r>
                      <a:endParaRPr sz="1200"/>
                    </a:p>
                  </a:txBody>
                  <a:tcPr marT="63500" marB="63500" marR="63500" marL="63500"/>
                </a:tc>
                <a:tc>
                  <a:txBody>
                    <a:bodyPr/>
                    <a:lstStyle/>
                    <a:p>
                      <a:pPr indent="0" lvl="0" marL="0" rtl="0" algn="l">
                        <a:spcBef>
                          <a:spcPts val="0"/>
                        </a:spcBef>
                        <a:spcAft>
                          <a:spcPts val="0"/>
                        </a:spcAft>
                        <a:buNone/>
                      </a:pPr>
                      <a:r>
                        <a:rPr b="1" lang="en-GB" sz="1200"/>
                        <a:t>Hackathon Opening Ceremony begins (Followed by speed teaming session)</a:t>
                      </a:r>
                      <a:endParaRPr sz="1200"/>
                    </a:p>
                  </a:txBody>
                  <a:tcPr marT="63500" marB="63500" marR="63500" marL="63500"/>
                </a:tc>
              </a:tr>
              <a:tr h="313325">
                <a:tc vMerge="1"/>
                <a:tc>
                  <a:txBody>
                    <a:bodyPr/>
                    <a:lstStyle/>
                    <a:p>
                      <a:pPr indent="0" lvl="0" marL="0" rtl="0" algn="l">
                        <a:spcBef>
                          <a:spcPts val="0"/>
                        </a:spcBef>
                        <a:spcAft>
                          <a:spcPts val="0"/>
                        </a:spcAft>
                        <a:buNone/>
                      </a:pPr>
                      <a:r>
                        <a:rPr lang="en-GB" sz="1200"/>
                        <a:t>Evening</a:t>
                      </a:r>
                      <a:endParaRPr sz="1200"/>
                    </a:p>
                  </a:txBody>
                  <a:tcPr marT="63500" marB="63500" marR="63500" marL="63500"/>
                </a:tc>
                <a:tc>
                  <a:txBody>
                    <a:bodyPr/>
                    <a:lstStyle/>
                    <a:p>
                      <a:pPr indent="-304800" lvl="0" marL="457200" rtl="0" algn="l">
                        <a:spcBef>
                          <a:spcPts val="0"/>
                        </a:spcBef>
                        <a:spcAft>
                          <a:spcPts val="0"/>
                        </a:spcAft>
                        <a:buSzPts val="1200"/>
                        <a:buChar char="●"/>
                      </a:pPr>
                      <a:r>
                        <a:rPr lang="en-GB" sz="1200"/>
                        <a:t>Form Teams &amp; Share Ideas. Review the challenges, help finalise teams and ideate. Navigate your way around and become familiar with the online workspace.</a:t>
                      </a:r>
                      <a:endParaRPr sz="1200"/>
                    </a:p>
                  </a:txBody>
                  <a:tcPr marT="63500" marB="63500" marR="63500" marL="63500"/>
                </a:tc>
              </a:tr>
              <a:tr h="197350">
                <a:tc rowSpan="2">
                  <a:txBody>
                    <a:bodyPr/>
                    <a:lstStyle/>
                    <a:p>
                      <a:pPr indent="0" lvl="0" marL="0" rtl="0" algn="l">
                        <a:spcBef>
                          <a:spcPts val="0"/>
                        </a:spcBef>
                        <a:spcAft>
                          <a:spcPts val="0"/>
                        </a:spcAft>
                        <a:buNone/>
                      </a:pPr>
                      <a:r>
                        <a:rPr b="1" lang="en-GB" sz="1200"/>
                        <a:t>Day 1 </a:t>
                      </a:r>
                      <a:endParaRPr b="1" sz="1200"/>
                    </a:p>
                  </a:txBody>
                  <a:tcPr marT="63500" marB="63500" marR="63500" marL="63500"/>
                </a:tc>
                <a:tc>
                  <a:txBody>
                    <a:bodyPr/>
                    <a:lstStyle/>
                    <a:p>
                      <a:pPr indent="0" lvl="0" marL="0" rtl="0" algn="l">
                        <a:spcBef>
                          <a:spcPts val="0"/>
                        </a:spcBef>
                        <a:spcAft>
                          <a:spcPts val="0"/>
                        </a:spcAft>
                        <a:buNone/>
                      </a:pPr>
                      <a:r>
                        <a:rPr lang="en-GB" sz="1200"/>
                        <a:t>15</a:t>
                      </a:r>
                      <a:r>
                        <a:rPr lang="en-GB" sz="1200"/>
                        <a:t>:00</a:t>
                      </a:r>
                      <a:endParaRPr sz="1200"/>
                    </a:p>
                  </a:txBody>
                  <a:tcPr marT="63500" marB="63500" marR="63500" marL="63500"/>
                </a:tc>
                <a:tc>
                  <a:txBody>
                    <a:bodyPr/>
                    <a:lstStyle/>
                    <a:p>
                      <a:pPr indent="0" lvl="0" marL="0" rtl="0" algn="l">
                        <a:spcBef>
                          <a:spcPts val="0"/>
                        </a:spcBef>
                        <a:spcAft>
                          <a:spcPts val="0"/>
                        </a:spcAft>
                        <a:buNone/>
                      </a:pPr>
                      <a:r>
                        <a:rPr b="1" lang="en-GB" sz="1200"/>
                        <a:t>Team registration deadline (Followed by mentor to team matching results)</a:t>
                      </a:r>
                      <a:endParaRPr b="1" sz="1200"/>
                    </a:p>
                  </a:txBody>
                  <a:tcPr marT="63500" marB="63500" marR="63500" marL="63500"/>
                </a:tc>
              </a:tr>
              <a:tr h="429300">
                <a:tc vMerge="1"/>
                <a:tc>
                  <a:txBody>
                    <a:bodyPr/>
                    <a:lstStyle/>
                    <a:p>
                      <a:pPr indent="0" lvl="0" marL="0" rtl="0" algn="l">
                        <a:spcBef>
                          <a:spcPts val="0"/>
                        </a:spcBef>
                        <a:spcAft>
                          <a:spcPts val="0"/>
                        </a:spcAft>
                        <a:buNone/>
                      </a:pPr>
                      <a:r>
                        <a:rPr lang="en-GB" sz="1200"/>
                        <a:t>All Day</a:t>
                      </a:r>
                      <a:endParaRPr sz="1200"/>
                    </a:p>
                  </a:txBody>
                  <a:tcPr marT="63500" marB="63500" marR="63500" marL="63500"/>
                </a:tc>
                <a:tc>
                  <a:txBody>
                    <a:bodyPr/>
                    <a:lstStyle/>
                    <a:p>
                      <a:pPr indent="-304800" lvl="0" marL="457200" rtl="0" algn="l">
                        <a:spcBef>
                          <a:spcPts val="0"/>
                        </a:spcBef>
                        <a:spcAft>
                          <a:spcPts val="0"/>
                        </a:spcAft>
                        <a:buSzPts val="1200"/>
                        <a:buChar char="●"/>
                      </a:pPr>
                      <a:r>
                        <a:rPr lang="en-GB" sz="1200"/>
                        <a:t>Design &amp; Build. Design, build and validate a proof of concept (model, MVP or prototype) using startup-inspired methods.</a:t>
                      </a:r>
                      <a:endParaRPr sz="1200"/>
                    </a:p>
                    <a:p>
                      <a:pPr indent="-304800" lvl="0" marL="457200" rtl="0" algn="l">
                        <a:spcBef>
                          <a:spcPts val="0"/>
                        </a:spcBef>
                        <a:spcAft>
                          <a:spcPts val="0"/>
                        </a:spcAft>
                        <a:buSzPts val="1200"/>
                        <a:buChar char="●"/>
                      </a:pPr>
                      <a:r>
                        <a:rPr lang="en-GB" sz="1200"/>
                        <a:t>Mentors can provide ad-hoc assistance on #ask_a_mentor channel.</a:t>
                      </a:r>
                      <a:endParaRPr sz="1200"/>
                    </a:p>
                  </a:txBody>
                  <a:tcPr marT="63500" marB="63500" marR="63500" marL="63500"/>
                </a:tc>
              </a:tr>
              <a:tr h="197350">
                <a:tc rowSpan="2">
                  <a:txBody>
                    <a:bodyPr/>
                    <a:lstStyle/>
                    <a:p>
                      <a:pPr indent="0" lvl="0" marL="0" rtl="0" algn="l">
                        <a:spcBef>
                          <a:spcPts val="0"/>
                        </a:spcBef>
                        <a:spcAft>
                          <a:spcPts val="0"/>
                        </a:spcAft>
                        <a:buNone/>
                      </a:pPr>
                      <a:r>
                        <a:rPr b="1" lang="en-GB" sz="1200"/>
                        <a:t>Day 2 </a:t>
                      </a:r>
                      <a:endParaRPr b="1" sz="1200"/>
                    </a:p>
                  </a:txBody>
                  <a:tcPr marT="63500" marB="63500" marR="63500" marL="63500"/>
                </a:tc>
                <a:tc>
                  <a:txBody>
                    <a:bodyPr/>
                    <a:lstStyle/>
                    <a:p>
                      <a:pPr indent="0" lvl="0" marL="0" rtl="0" algn="l">
                        <a:spcBef>
                          <a:spcPts val="0"/>
                        </a:spcBef>
                        <a:spcAft>
                          <a:spcPts val="0"/>
                        </a:spcAft>
                        <a:buNone/>
                      </a:pPr>
                      <a:r>
                        <a:rPr lang="en-GB" sz="1200"/>
                        <a:t>19:00</a:t>
                      </a:r>
                      <a:endParaRPr sz="1200"/>
                    </a:p>
                  </a:txBody>
                  <a:tcPr marT="63500" marB="63500" marR="63500" marL="63500"/>
                </a:tc>
                <a:tc>
                  <a:txBody>
                    <a:bodyPr/>
                    <a:lstStyle/>
                    <a:p>
                      <a:pPr indent="-304800" lvl="0" marL="457200" rtl="0" algn="l">
                        <a:spcBef>
                          <a:spcPts val="0"/>
                        </a:spcBef>
                        <a:spcAft>
                          <a:spcPts val="0"/>
                        </a:spcAft>
                        <a:buSzPts val="1200"/>
                        <a:buChar char="●"/>
                      </a:pPr>
                      <a:r>
                        <a:rPr lang="en-GB" sz="1200"/>
                        <a:t>Mentors to remind teams to begin thinking of pitching/presentations</a:t>
                      </a:r>
                      <a:endParaRPr sz="1200"/>
                    </a:p>
                  </a:txBody>
                  <a:tcPr marT="63500" marB="63500" marR="63500" marL="63500"/>
                </a:tc>
              </a:tr>
              <a:tr h="197350">
                <a:tc vMerge="1"/>
                <a:tc>
                  <a:txBody>
                    <a:bodyPr/>
                    <a:lstStyle/>
                    <a:p>
                      <a:pPr indent="0" lvl="0" marL="0" rtl="0" algn="l">
                        <a:spcBef>
                          <a:spcPts val="0"/>
                        </a:spcBef>
                        <a:spcAft>
                          <a:spcPts val="0"/>
                        </a:spcAft>
                        <a:buNone/>
                      </a:pPr>
                      <a:r>
                        <a:rPr lang="en-GB" sz="1200"/>
                        <a:t>20</a:t>
                      </a:r>
                      <a:r>
                        <a:rPr lang="en-GB" sz="1200"/>
                        <a:t>:00</a:t>
                      </a:r>
                      <a:endParaRPr sz="1200"/>
                    </a:p>
                  </a:txBody>
                  <a:tcPr marT="63500" marB="63500" marR="63500" marL="63500"/>
                </a:tc>
                <a:tc>
                  <a:txBody>
                    <a:bodyPr/>
                    <a:lstStyle/>
                    <a:p>
                      <a:pPr indent="-304800" lvl="0" marL="457200" rtl="0" algn="l">
                        <a:spcBef>
                          <a:spcPts val="0"/>
                        </a:spcBef>
                        <a:spcAft>
                          <a:spcPts val="0"/>
                        </a:spcAft>
                        <a:buSzPts val="1200"/>
                        <a:buChar char="●"/>
                      </a:pPr>
                      <a:r>
                        <a:rPr lang="en-GB" sz="1200"/>
                        <a:t>Mentors check-in with teams and give updates to Hackmakers team (OPTIONAL)</a:t>
                      </a:r>
                      <a:endParaRPr sz="1200"/>
                    </a:p>
                  </a:txBody>
                  <a:tcPr marT="63500" marB="63500" marR="63500" marL="63500"/>
                </a:tc>
              </a:tr>
              <a:tr h="313325">
                <a:tc rowSpan="2">
                  <a:txBody>
                    <a:bodyPr/>
                    <a:lstStyle/>
                    <a:p>
                      <a:pPr indent="0" lvl="0" marL="0" rtl="0" algn="l">
                        <a:spcBef>
                          <a:spcPts val="0"/>
                        </a:spcBef>
                        <a:spcAft>
                          <a:spcPts val="0"/>
                        </a:spcAft>
                        <a:buNone/>
                      </a:pPr>
                      <a:r>
                        <a:rPr b="1" lang="en-GB" sz="1200"/>
                        <a:t>Day 3+ </a:t>
                      </a:r>
                      <a:endParaRPr b="1" sz="1200"/>
                    </a:p>
                  </a:txBody>
                  <a:tcPr marT="63500" marB="63500" marR="63500" marL="63500"/>
                </a:tc>
                <a:tc>
                  <a:txBody>
                    <a:bodyPr/>
                    <a:lstStyle/>
                    <a:p>
                      <a:pPr indent="0" lvl="0" marL="0" rtl="0" algn="l">
                        <a:spcBef>
                          <a:spcPts val="0"/>
                        </a:spcBef>
                        <a:spcAft>
                          <a:spcPts val="0"/>
                        </a:spcAft>
                        <a:buNone/>
                      </a:pPr>
                      <a:r>
                        <a:rPr lang="en-GB" sz="1200"/>
                        <a:t>All day</a:t>
                      </a:r>
                      <a:endParaRPr sz="1200"/>
                    </a:p>
                  </a:txBody>
                  <a:tcPr marT="63500" marB="63500" marR="63500" marL="63500"/>
                </a:tc>
                <a:tc>
                  <a:txBody>
                    <a:bodyPr/>
                    <a:lstStyle/>
                    <a:p>
                      <a:pPr indent="-304800" lvl="0" marL="457200" rtl="0" algn="l">
                        <a:spcBef>
                          <a:spcPts val="0"/>
                        </a:spcBef>
                        <a:spcAft>
                          <a:spcPts val="0"/>
                        </a:spcAft>
                        <a:buSzPts val="1200"/>
                        <a:buChar char="●"/>
                      </a:pPr>
                      <a:r>
                        <a:rPr lang="en-GB" sz="1200"/>
                        <a:t>Refine &amp; Present. Refine your proof of concept, create a video pitch or presentation and submit it to the judging panel</a:t>
                      </a:r>
                      <a:endParaRPr sz="1200"/>
                    </a:p>
                  </a:txBody>
                  <a:tcPr marT="63500" marB="63500" marR="63500" marL="63500"/>
                </a:tc>
              </a:tr>
              <a:tr h="197350">
                <a:tc vMerge="1"/>
                <a:tc>
                  <a:txBody>
                    <a:bodyPr/>
                    <a:lstStyle/>
                    <a:p>
                      <a:pPr indent="0" lvl="0" marL="0" rtl="0" algn="l">
                        <a:spcBef>
                          <a:spcPts val="0"/>
                        </a:spcBef>
                        <a:spcAft>
                          <a:spcPts val="0"/>
                        </a:spcAft>
                        <a:buNone/>
                      </a:pPr>
                      <a:r>
                        <a:rPr lang="en-GB" sz="1200"/>
                        <a:t>21:30</a:t>
                      </a:r>
                      <a:endParaRPr sz="1200"/>
                    </a:p>
                  </a:txBody>
                  <a:tcPr marT="63500" marB="63500" marR="63500" marL="63500"/>
                </a:tc>
                <a:tc>
                  <a:txBody>
                    <a:bodyPr/>
                    <a:lstStyle/>
                    <a:p>
                      <a:pPr indent="0" lvl="0" marL="0" rtl="0" algn="l">
                        <a:spcBef>
                          <a:spcPts val="0"/>
                        </a:spcBef>
                        <a:spcAft>
                          <a:spcPts val="0"/>
                        </a:spcAft>
                        <a:buNone/>
                      </a:pPr>
                      <a:r>
                        <a:rPr b="1" lang="en-GB" sz="1200"/>
                        <a:t>Hackathon concludes and submission deadline (Followed by fun challenges)</a:t>
                      </a:r>
                      <a:endParaRPr b="1" sz="1200"/>
                    </a:p>
                  </a:txBody>
                  <a:tcPr marT="63500" marB="63500" marR="63500" marL="6350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210350" y="500836"/>
            <a:ext cx="85206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latin typeface="Roboto"/>
                <a:ea typeface="Roboto"/>
                <a:cs typeface="Roboto"/>
                <a:sym typeface="Roboto"/>
              </a:rPr>
              <a:t>I’m a registered mentor, now what?	</a:t>
            </a:r>
            <a:endParaRPr sz="1120"/>
          </a:p>
        </p:txBody>
      </p:sp>
      <p:sp>
        <p:nvSpPr>
          <p:cNvPr id="106" name="Google Shape;106;p18"/>
          <p:cNvSpPr txBox="1"/>
          <p:nvPr>
            <p:ph idx="4294967295" type="body"/>
          </p:nvPr>
        </p:nvSpPr>
        <p:spPr>
          <a:xfrm>
            <a:off x="626675" y="968100"/>
            <a:ext cx="8015100" cy="18780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Char char="●"/>
            </a:pPr>
            <a:r>
              <a:rPr lang="en-GB" sz="1200">
                <a:solidFill>
                  <a:srgbClr val="000000"/>
                </a:solidFill>
                <a:latin typeface="Roboto"/>
                <a:ea typeface="Roboto"/>
                <a:cs typeface="Roboto"/>
                <a:sym typeface="Roboto"/>
              </a:rPr>
              <a:t>Join the Slack group (</a:t>
            </a:r>
            <a:r>
              <a:rPr b="1" lang="en-GB" sz="1200">
                <a:solidFill>
                  <a:srgbClr val="000000"/>
                </a:solidFill>
              </a:rPr>
              <a:t>Check your email confirmation after registration</a:t>
            </a:r>
            <a:r>
              <a:rPr b="1" lang="en-GB" sz="1200">
                <a:solidFill>
                  <a:srgbClr val="000000"/>
                </a:solidFill>
                <a:latin typeface="Roboto"/>
                <a:ea typeface="Roboto"/>
                <a:cs typeface="Roboto"/>
                <a:sym typeface="Roboto"/>
              </a:rPr>
              <a:t>)</a:t>
            </a:r>
            <a:endParaRPr sz="1200">
              <a:solidFill>
                <a:srgbClr val="000000"/>
              </a:solidFill>
              <a:latin typeface="Roboto"/>
              <a:ea typeface="Roboto"/>
              <a:cs typeface="Roboto"/>
              <a:sym typeface="Roboto"/>
            </a:endParaRPr>
          </a:p>
          <a:p>
            <a:pPr indent="-304800" lvl="0" marL="457200" rtl="0" algn="l">
              <a:lnSpc>
                <a:spcPct val="115000"/>
              </a:lnSpc>
              <a:spcBef>
                <a:spcPts val="0"/>
              </a:spcBef>
              <a:spcAft>
                <a:spcPts val="0"/>
              </a:spcAft>
              <a:buClr>
                <a:srgbClr val="000000"/>
              </a:buClr>
              <a:buSzPts val="1200"/>
              <a:buFont typeface="Roboto"/>
              <a:buChar char="●"/>
            </a:pPr>
            <a:r>
              <a:rPr lang="en-GB" sz="1200">
                <a:solidFill>
                  <a:srgbClr val="000000"/>
                </a:solidFill>
                <a:latin typeface="Roboto"/>
                <a:ea typeface="Roboto"/>
                <a:cs typeface="Roboto"/>
                <a:sym typeface="Roboto"/>
              </a:rPr>
              <a:t>Go to #mentor channel, introduce yourself</a:t>
            </a:r>
            <a:endParaRPr sz="1200">
              <a:solidFill>
                <a:srgbClr val="000000"/>
              </a:solidFill>
              <a:latin typeface="Roboto"/>
              <a:ea typeface="Roboto"/>
              <a:cs typeface="Roboto"/>
              <a:sym typeface="Roboto"/>
            </a:endParaRPr>
          </a:p>
          <a:p>
            <a:pPr indent="-304800" lvl="0" marL="457200" rtl="0" algn="l">
              <a:lnSpc>
                <a:spcPct val="115000"/>
              </a:lnSpc>
              <a:spcBef>
                <a:spcPts val="0"/>
              </a:spcBef>
              <a:spcAft>
                <a:spcPts val="0"/>
              </a:spcAft>
              <a:buClr>
                <a:srgbClr val="000000"/>
              </a:buClr>
              <a:buSzPts val="1200"/>
              <a:buChar char="●"/>
            </a:pPr>
            <a:r>
              <a:rPr lang="en-GB" sz="1200">
                <a:solidFill>
                  <a:srgbClr val="000000"/>
                </a:solidFill>
                <a:latin typeface="Roboto"/>
                <a:ea typeface="Roboto"/>
                <a:cs typeface="Roboto"/>
                <a:sym typeface="Roboto"/>
              </a:rPr>
              <a:t>Familiarize yourself with the challenges and context (</a:t>
            </a:r>
            <a:r>
              <a:rPr b="1" lang="en-GB" sz="1200">
                <a:solidFill>
                  <a:srgbClr val="000000"/>
                </a:solidFill>
              </a:rPr>
              <a:t>Check the hackathon landing page</a:t>
            </a:r>
            <a:r>
              <a:rPr b="1" lang="en-GB" sz="1200">
                <a:solidFill>
                  <a:srgbClr val="000000"/>
                </a:solidFill>
                <a:latin typeface="Roboto"/>
                <a:ea typeface="Roboto"/>
                <a:cs typeface="Roboto"/>
                <a:sym typeface="Roboto"/>
              </a:rPr>
              <a:t>)</a:t>
            </a:r>
            <a:endParaRPr b="1" sz="1200">
              <a:solidFill>
                <a:srgbClr val="000000"/>
              </a:solidFill>
              <a:latin typeface="Roboto"/>
              <a:ea typeface="Roboto"/>
              <a:cs typeface="Roboto"/>
              <a:sym typeface="Roboto"/>
            </a:endParaRPr>
          </a:p>
          <a:p>
            <a:pPr indent="-304800" lvl="0" marL="457200" rtl="0" algn="l">
              <a:lnSpc>
                <a:spcPct val="115000"/>
              </a:lnSpc>
              <a:spcBef>
                <a:spcPts val="0"/>
              </a:spcBef>
              <a:spcAft>
                <a:spcPts val="0"/>
              </a:spcAft>
              <a:buClr>
                <a:srgbClr val="000000"/>
              </a:buClr>
              <a:buSzPts val="1200"/>
              <a:buChar char="●"/>
            </a:pPr>
            <a:r>
              <a:rPr b="1" lang="en-GB" sz="1200">
                <a:solidFill>
                  <a:srgbClr val="000000"/>
                </a:solidFill>
                <a:highlight>
                  <a:srgbClr val="F4CCCC"/>
                </a:highlight>
              </a:rPr>
              <a:t>Decide if you want to be a general mentor (answering questions in the slack space), or a team mentor (directly assist and guide specific team(s) to develop a solution.</a:t>
            </a:r>
            <a:endParaRPr b="1" sz="1200">
              <a:solidFill>
                <a:srgbClr val="000000"/>
              </a:solidFill>
              <a:highlight>
                <a:srgbClr val="F4CCCC"/>
              </a:highlight>
            </a:endParaRPr>
          </a:p>
          <a:p>
            <a:pPr indent="-304800" lvl="0" marL="457200" rtl="0" algn="l">
              <a:lnSpc>
                <a:spcPct val="115000"/>
              </a:lnSpc>
              <a:spcBef>
                <a:spcPts val="0"/>
              </a:spcBef>
              <a:spcAft>
                <a:spcPts val="0"/>
              </a:spcAft>
              <a:buClr>
                <a:srgbClr val="000000"/>
              </a:buClr>
              <a:buSzPts val="1200"/>
              <a:buFont typeface="Roboto"/>
              <a:buChar char="●"/>
            </a:pPr>
            <a:r>
              <a:rPr lang="en-GB" sz="1200">
                <a:solidFill>
                  <a:srgbClr val="000000"/>
                </a:solidFill>
                <a:latin typeface="Roboto"/>
                <a:ea typeface="Roboto"/>
                <a:cs typeface="Roboto"/>
                <a:sym typeface="Roboto"/>
              </a:rPr>
              <a:t>Identify what challenge and what area you may be able to provide most value in.</a:t>
            </a:r>
            <a:endParaRPr sz="1200">
              <a:solidFill>
                <a:srgbClr val="000000"/>
              </a:solidFill>
              <a:latin typeface="Roboto"/>
              <a:ea typeface="Roboto"/>
              <a:cs typeface="Roboto"/>
              <a:sym typeface="Roboto"/>
            </a:endParaRPr>
          </a:p>
          <a:p>
            <a:pPr indent="-304800" lvl="0" marL="457200" rtl="0" algn="l">
              <a:lnSpc>
                <a:spcPct val="115000"/>
              </a:lnSpc>
              <a:spcBef>
                <a:spcPts val="0"/>
              </a:spcBef>
              <a:spcAft>
                <a:spcPts val="0"/>
              </a:spcAft>
              <a:buClr>
                <a:srgbClr val="000000"/>
              </a:buClr>
              <a:buSzPts val="1200"/>
              <a:buChar char="●"/>
            </a:pPr>
            <a:r>
              <a:rPr lang="en-GB" sz="1200">
                <a:solidFill>
                  <a:srgbClr val="000000"/>
                </a:solidFill>
              </a:rPr>
              <a:t>Choose a </a:t>
            </a:r>
            <a:r>
              <a:rPr b="1" lang="en-GB" sz="1200">
                <a:solidFill>
                  <a:srgbClr val="000000"/>
                </a:solidFill>
              </a:rPr>
              <a:t>Lead Mentor pair</a:t>
            </a:r>
            <a:r>
              <a:rPr lang="en-GB" sz="1200">
                <a:solidFill>
                  <a:srgbClr val="000000"/>
                </a:solidFill>
              </a:rPr>
              <a:t> to report to during the Hackathon. They will be your point of contact for support during the Hackathon. Checking in with them </a:t>
            </a:r>
            <a:r>
              <a:rPr b="1" lang="en-GB" sz="1200">
                <a:solidFill>
                  <a:srgbClr val="000000"/>
                </a:solidFill>
              </a:rPr>
              <a:t>once a day during the Hackathon is mandatory.</a:t>
            </a:r>
            <a:endParaRPr sz="1200">
              <a:solidFill>
                <a:srgbClr val="000000"/>
              </a:solidFill>
            </a:endParaRPr>
          </a:p>
        </p:txBody>
      </p:sp>
      <p:sp>
        <p:nvSpPr>
          <p:cNvPr id="107" name="Google Shape;107;p18"/>
          <p:cNvSpPr txBox="1"/>
          <p:nvPr>
            <p:ph type="title"/>
          </p:nvPr>
        </p:nvSpPr>
        <p:spPr>
          <a:xfrm>
            <a:off x="153801" y="2811543"/>
            <a:ext cx="7969200" cy="469500"/>
          </a:xfrm>
          <a:prstGeom prst="rect">
            <a:avLst/>
          </a:prstGeom>
        </p:spPr>
        <p:txBody>
          <a:bodyPr anchorCtr="0" anchor="t" bIns="91425" lIns="91425" spcFirstLastPara="1" rIns="91425" wrap="square" tIns="91425">
            <a:spAutoFit/>
          </a:bodyPr>
          <a:lstStyle/>
          <a:p>
            <a:pPr indent="-346075" lvl="0" marL="457200" rtl="0" algn="l">
              <a:spcBef>
                <a:spcPts val="0"/>
              </a:spcBef>
              <a:spcAft>
                <a:spcPts val="0"/>
              </a:spcAft>
              <a:buClr>
                <a:srgbClr val="6FA8DC"/>
              </a:buClr>
              <a:buSzPts val="1850"/>
              <a:buFont typeface="Roboto"/>
              <a:buChar char="➔"/>
            </a:pPr>
            <a:r>
              <a:rPr b="1" lang="en-GB" sz="1850">
                <a:solidFill>
                  <a:srgbClr val="6FA8DC"/>
                </a:solidFill>
              </a:rPr>
              <a:t>How do I choose a Lead Mentor pair to report to?</a:t>
            </a:r>
            <a:endParaRPr sz="1850"/>
          </a:p>
        </p:txBody>
      </p:sp>
      <p:sp>
        <p:nvSpPr>
          <p:cNvPr id="108" name="Google Shape;108;p18"/>
          <p:cNvSpPr txBox="1"/>
          <p:nvPr>
            <p:ph idx="4294967295" type="body"/>
          </p:nvPr>
        </p:nvSpPr>
        <p:spPr>
          <a:xfrm>
            <a:off x="564175" y="3242618"/>
            <a:ext cx="8316600" cy="5046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Char char="●"/>
            </a:pPr>
            <a:r>
              <a:rPr lang="en-GB" sz="1200">
                <a:solidFill>
                  <a:srgbClr val="000000"/>
                </a:solidFill>
              </a:rPr>
              <a:t>A Lead Mentor Directory will be shared closer to the Hackathon. Mentors are expected to make their choice based on timezone and skill compatibility.</a:t>
            </a:r>
            <a:endParaRPr sz="1200">
              <a:solidFill>
                <a:srgbClr val="000000"/>
              </a:solidFill>
            </a:endParaRPr>
          </a:p>
          <a:p>
            <a:pPr indent="0" lvl="0" marL="457200" rtl="0" algn="l">
              <a:lnSpc>
                <a:spcPct val="115000"/>
              </a:lnSpc>
              <a:spcBef>
                <a:spcPts val="1200"/>
              </a:spcBef>
              <a:spcAft>
                <a:spcPts val="1200"/>
              </a:spcAft>
              <a:buNone/>
            </a:pPr>
            <a:r>
              <a:t/>
            </a:r>
            <a:endParaRPr sz="1200">
              <a:solidFill>
                <a:srgbClr val="000000"/>
              </a:solidFill>
            </a:endParaRPr>
          </a:p>
        </p:txBody>
      </p:sp>
      <p:pic>
        <p:nvPicPr>
          <p:cNvPr id="109" name="Google Shape;109;p18"/>
          <p:cNvPicPr preferRelativeResize="0"/>
          <p:nvPr/>
        </p:nvPicPr>
        <p:blipFill>
          <a:blip r:embed="rId3">
            <a:alphaModFix/>
          </a:blip>
          <a:stretch>
            <a:fillRect/>
          </a:stretch>
        </p:blipFill>
        <p:spPr>
          <a:xfrm>
            <a:off x="7917825" y="272225"/>
            <a:ext cx="949550" cy="949550"/>
          </a:xfrm>
          <a:prstGeom prst="rect">
            <a:avLst/>
          </a:prstGeom>
          <a:noFill/>
          <a:ln>
            <a:noFill/>
          </a:ln>
        </p:spPr>
      </p:pic>
      <p:pic>
        <p:nvPicPr>
          <p:cNvPr id="110" name="Google Shape;110;p18"/>
          <p:cNvPicPr preferRelativeResize="0"/>
          <p:nvPr/>
        </p:nvPicPr>
        <p:blipFill>
          <a:blip r:embed="rId4">
            <a:alphaModFix/>
          </a:blip>
          <a:stretch>
            <a:fillRect/>
          </a:stretch>
        </p:blipFill>
        <p:spPr>
          <a:xfrm>
            <a:off x="6900" y="-3775"/>
            <a:ext cx="2192350" cy="504600"/>
          </a:xfrm>
          <a:prstGeom prst="rect">
            <a:avLst/>
          </a:prstGeom>
          <a:noFill/>
          <a:ln>
            <a:noFill/>
          </a:ln>
        </p:spPr>
      </p:pic>
      <p:sp>
        <p:nvSpPr>
          <p:cNvPr id="111" name="Google Shape;111;p18"/>
          <p:cNvSpPr txBox="1"/>
          <p:nvPr>
            <p:ph type="title"/>
          </p:nvPr>
        </p:nvSpPr>
        <p:spPr>
          <a:xfrm>
            <a:off x="153801" y="3828252"/>
            <a:ext cx="7969200" cy="469500"/>
          </a:xfrm>
          <a:prstGeom prst="rect">
            <a:avLst/>
          </a:prstGeom>
        </p:spPr>
        <p:txBody>
          <a:bodyPr anchorCtr="0" anchor="t" bIns="91425" lIns="91425" spcFirstLastPara="1" rIns="91425" wrap="square" tIns="91425">
            <a:spAutoFit/>
          </a:bodyPr>
          <a:lstStyle/>
          <a:p>
            <a:pPr indent="-346075" lvl="0" marL="457200" rtl="0" algn="l">
              <a:spcBef>
                <a:spcPts val="0"/>
              </a:spcBef>
              <a:spcAft>
                <a:spcPts val="0"/>
              </a:spcAft>
              <a:buClr>
                <a:srgbClr val="6FA8DC"/>
              </a:buClr>
              <a:buSzPts val="1850"/>
              <a:buFont typeface="Roboto"/>
              <a:buChar char="➔"/>
            </a:pPr>
            <a:r>
              <a:rPr b="1" lang="en-GB" sz="1850">
                <a:solidFill>
                  <a:srgbClr val="6FA8DC"/>
                </a:solidFill>
              </a:rPr>
              <a:t>What if my Lead Mentor doesn’t respond?</a:t>
            </a:r>
            <a:endParaRPr sz="1850"/>
          </a:p>
        </p:txBody>
      </p:sp>
      <p:sp>
        <p:nvSpPr>
          <p:cNvPr id="112" name="Google Shape;112;p18"/>
          <p:cNvSpPr txBox="1"/>
          <p:nvPr>
            <p:ph idx="4294967295" type="body"/>
          </p:nvPr>
        </p:nvSpPr>
        <p:spPr>
          <a:xfrm>
            <a:off x="564175" y="4259327"/>
            <a:ext cx="8316600" cy="5046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Char char="●"/>
            </a:pPr>
            <a:r>
              <a:rPr lang="en-GB" sz="1200">
                <a:solidFill>
                  <a:srgbClr val="000000"/>
                </a:solidFill>
              </a:rPr>
              <a:t>Reach out to the organisers on Slack, and we’ll help you out!</a:t>
            </a:r>
            <a:endParaRPr sz="1200">
              <a:solidFill>
                <a:srgbClr val="000000"/>
              </a:solidFill>
            </a:endParaRPr>
          </a:p>
          <a:p>
            <a:pPr indent="0" lvl="0" marL="457200" rtl="0" algn="l">
              <a:lnSpc>
                <a:spcPct val="115000"/>
              </a:lnSpc>
              <a:spcBef>
                <a:spcPts val="1200"/>
              </a:spcBef>
              <a:spcAft>
                <a:spcPts val="1200"/>
              </a:spcAft>
              <a:buNone/>
            </a:pPr>
            <a:r>
              <a:t/>
            </a:r>
            <a:endParaRPr sz="12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153801" y="817313"/>
            <a:ext cx="7969200" cy="469500"/>
          </a:xfrm>
          <a:prstGeom prst="rect">
            <a:avLst/>
          </a:prstGeom>
        </p:spPr>
        <p:txBody>
          <a:bodyPr anchorCtr="0" anchor="t" bIns="91425" lIns="91425" spcFirstLastPara="1" rIns="91425" wrap="square" tIns="91425">
            <a:spAutoFit/>
          </a:bodyPr>
          <a:lstStyle/>
          <a:p>
            <a:pPr indent="-346075" lvl="0" marL="457200" rtl="0" algn="l">
              <a:spcBef>
                <a:spcPts val="0"/>
              </a:spcBef>
              <a:spcAft>
                <a:spcPts val="0"/>
              </a:spcAft>
              <a:buClr>
                <a:srgbClr val="6FA8DC"/>
              </a:buClr>
              <a:buSzPts val="1850"/>
              <a:buFont typeface="Roboto"/>
              <a:buChar char="➔"/>
            </a:pPr>
            <a:r>
              <a:rPr b="1" lang="en-GB" sz="1850">
                <a:solidFill>
                  <a:srgbClr val="6FA8DC"/>
                </a:solidFill>
                <a:latin typeface="Roboto"/>
                <a:ea typeface="Roboto"/>
                <a:cs typeface="Roboto"/>
                <a:sym typeface="Roboto"/>
              </a:rPr>
              <a:t>How do I help competitors form teams?	</a:t>
            </a:r>
            <a:endParaRPr sz="1850"/>
          </a:p>
        </p:txBody>
      </p:sp>
      <p:sp>
        <p:nvSpPr>
          <p:cNvPr id="118" name="Google Shape;118;p19"/>
          <p:cNvSpPr txBox="1"/>
          <p:nvPr>
            <p:ph idx="4294967295" type="body"/>
          </p:nvPr>
        </p:nvSpPr>
        <p:spPr>
          <a:xfrm>
            <a:off x="564175" y="1248388"/>
            <a:ext cx="8316600" cy="1587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35"/>
              <a:buNone/>
            </a:pPr>
            <a:r>
              <a:rPr lang="en-GB" sz="1200">
                <a:solidFill>
                  <a:srgbClr val="000000"/>
                </a:solidFill>
                <a:latin typeface="Roboto"/>
                <a:ea typeface="Roboto"/>
                <a:cs typeface="Roboto"/>
                <a:sym typeface="Roboto"/>
              </a:rPr>
              <a:t>Teams are formed either </a:t>
            </a:r>
            <a:r>
              <a:rPr lang="en-GB" sz="1200">
                <a:solidFill>
                  <a:srgbClr val="000000"/>
                </a:solidFill>
              </a:rPr>
              <a:t>prior to the hackathon</a:t>
            </a:r>
            <a:r>
              <a:rPr lang="en-GB" sz="1200">
                <a:solidFill>
                  <a:srgbClr val="000000"/>
                </a:solidFill>
                <a:latin typeface="Roboto"/>
                <a:ea typeface="Roboto"/>
                <a:cs typeface="Roboto"/>
                <a:sym typeface="Roboto"/>
              </a:rPr>
              <a:t>,</a:t>
            </a:r>
            <a:r>
              <a:rPr b="1" lang="en-GB" sz="1200">
                <a:solidFill>
                  <a:srgbClr val="000000"/>
                </a:solidFill>
              </a:rPr>
              <a:t> either the Hackerspace or through the Slack channels. </a:t>
            </a:r>
            <a:endParaRPr b="1" sz="1200">
              <a:solidFill>
                <a:srgbClr val="000000"/>
              </a:solidFill>
            </a:endParaRPr>
          </a:p>
          <a:p>
            <a:pPr indent="-304800" lvl="0" marL="457200" rtl="0" algn="l">
              <a:lnSpc>
                <a:spcPct val="115000"/>
              </a:lnSpc>
              <a:spcBef>
                <a:spcPts val="1200"/>
              </a:spcBef>
              <a:spcAft>
                <a:spcPts val="0"/>
              </a:spcAft>
              <a:buClr>
                <a:srgbClr val="000000"/>
              </a:buClr>
              <a:buSzPts val="1200"/>
              <a:buChar char="●"/>
            </a:pPr>
            <a:r>
              <a:rPr lang="en-GB" sz="1200">
                <a:solidFill>
                  <a:srgbClr val="000000"/>
                </a:solidFill>
              </a:rPr>
              <a:t>If users are looking to make a team, encourage them to post in the #find_a_team channel, or go through the options above and match up with other users or teams you are mentoring.</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GB" sz="1200">
                <a:solidFill>
                  <a:srgbClr val="000000"/>
                </a:solidFill>
              </a:rPr>
              <a:t>Also look out for speed teaming zoom sessions, and the Slack mini-groups which will be generated after the opening ceremony.</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GB" sz="1200">
                <a:solidFill>
                  <a:srgbClr val="000000"/>
                </a:solidFill>
              </a:rPr>
              <a:t>The recommended team size is 2-6, up to a maximum of 8 members per team</a:t>
            </a:r>
            <a:endParaRPr sz="1200">
              <a:solidFill>
                <a:srgbClr val="000000"/>
              </a:solidFill>
            </a:endParaRPr>
          </a:p>
        </p:txBody>
      </p:sp>
      <p:pic>
        <p:nvPicPr>
          <p:cNvPr id="119" name="Google Shape;119;p19"/>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0"/>
          <p:cNvPicPr preferRelativeResize="0"/>
          <p:nvPr/>
        </p:nvPicPr>
        <p:blipFill>
          <a:blip r:embed="rId3">
            <a:alphaModFix/>
          </a:blip>
          <a:stretch>
            <a:fillRect/>
          </a:stretch>
        </p:blipFill>
        <p:spPr>
          <a:xfrm>
            <a:off x="6900" y="-3775"/>
            <a:ext cx="2192350" cy="504600"/>
          </a:xfrm>
          <a:prstGeom prst="rect">
            <a:avLst/>
          </a:prstGeom>
          <a:noFill/>
          <a:ln>
            <a:noFill/>
          </a:ln>
        </p:spPr>
      </p:pic>
      <p:sp>
        <p:nvSpPr>
          <p:cNvPr id="125" name="Google Shape;125;p20"/>
          <p:cNvSpPr txBox="1"/>
          <p:nvPr>
            <p:ph type="title"/>
          </p:nvPr>
        </p:nvSpPr>
        <p:spPr>
          <a:xfrm>
            <a:off x="311700" y="729408"/>
            <a:ext cx="8520600" cy="754200"/>
          </a:xfrm>
          <a:prstGeom prst="rect">
            <a:avLst/>
          </a:prstGeom>
        </p:spPr>
        <p:txBody>
          <a:bodyPr anchorCtr="0" anchor="t" bIns="91425" lIns="91425" spcFirstLastPara="1" rIns="91425" wrap="square" tIns="91425">
            <a:spAutoFit/>
          </a:bodyPr>
          <a:lstStyle/>
          <a:p>
            <a:pPr indent="-346075" lvl="0" marL="457200" rtl="0" algn="l">
              <a:spcBef>
                <a:spcPts val="0"/>
              </a:spcBef>
              <a:spcAft>
                <a:spcPts val="0"/>
              </a:spcAft>
              <a:buClr>
                <a:srgbClr val="6FA8DC"/>
              </a:buClr>
              <a:buSzPts val="1850"/>
              <a:buFont typeface="Roboto"/>
              <a:buChar char="➔"/>
            </a:pPr>
            <a:r>
              <a:rPr b="1" lang="en-GB" sz="1850">
                <a:solidFill>
                  <a:srgbClr val="6FA8DC"/>
                </a:solidFill>
                <a:latin typeface="Roboto"/>
                <a:ea typeface="Roboto"/>
                <a:cs typeface="Roboto"/>
                <a:sym typeface="Roboto"/>
              </a:rPr>
              <a:t>Should I push my ideas or let them flow free?</a:t>
            </a:r>
            <a:endParaRPr b="1" i="1" sz="1850">
              <a:solidFill>
                <a:srgbClr val="434343"/>
              </a:solidFill>
              <a:latin typeface="Roboto"/>
              <a:ea typeface="Roboto"/>
              <a:cs typeface="Roboto"/>
              <a:sym typeface="Roboto"/>
            </a:endParaRPr>
          </a:p>
          <a:p>
            <a:pPr indent="0" lvl="0" marL="0" rtl="0" algn="l">
              <a:spcBef>
                <a:spcPts val="0"/>
              </a:spcBef>
              <a:spcAft>
                <a:spcPts val="0"/>
              </a:spcAft>
              <a:buSzPts val="990"/>
              <a:buNone/>
            </a:pPr>
            <a:r>
              <a:t/>
            </a:r>
            <a:endParaRPr b="1" sz="1850">
              <a:solidFill>
                <a:srgbClr val="6FA8DC"/>
              </a:solidFill>
              <a:latin typeface="Roboto"/>
              <a:ea typeface="Roboto"/>
              <a:cs typeface="Roboto"/>
              <a:sym typeface="Roboto"/>
            </a:endParaRPr>
          </a:p>
        </p:txBody>
      </p:sp>
      <p:sp>
        <p:nvSpPr>
          <p:cNvPr id="126" name="Google Shape;126;p20"/>
          <p:cNvSpPr txBox="1"/>
          <p:nvPr>
            <p:ph idx="4294967295" type="body"/>
          </p:nvPr>
        </p:nvSpPr>
        <p:spPr>
          <a:xfrm>
            <a:off x="482175" y="1272739"/>
            <a:ext cx="7736700" cy="3126300"/>
          </a:xfrm>
          <a:prstGeom prst="rect">
            <a:avLst/>
          </a:prstGeom>
        </p:spPr>
        <p:txBody>
          <a:bodyPr anchorCtr="0" anchor="t" bIns="91425" lIns="91425" spcFirstLastPara="1" rIns="91425" wrap="square" tIns="91425">
            <a:spAutoFit/>
          </a:bodyPr>
          <a:lstStyle/>
          <a:p>
            <a:pPr indent="-317500" lvl="0" marL="457200" rtl="0" algn="just">
              <a:spcBef>
                <a:spcPts val="0"/>
              </a:spcBef>
              <a:spcAft>
                <a:spcPts val="0"/>
              </a:spcAft>
              <a:buClr>
                <a:srgbClr val="000000"/>
              </a:buClr>
              <a:buSzPts val="1400"/>
              <a:buFont typeface="Roboto"/>
              <a:buChar char="●"/>
            </a:pPr>
            <a:r>
              <a:rPr lang="en-GB" sz="1400">
                <a:solidFill>
                  <a:srgbClr val="000000"/>
                </a:solidFill>
                <a:latin typeface="Roboto"/>
                <a:ea typeface="Roboto"/>
                <a:cs typeface="Roboto"/>
                <a:sym typeface="Roboto"/>
              </a:rPr>
              <a:t>Hackathons are all about exploring new products, services and business opportunities. Exploration, by nature, is venturing into the unknown and searching for something new. </a:t>
            </a:r>
            <a:endParaRPr sz="1400">
              <a:solidFill>
                <a:srgbClr val="000000"/>
              </a:solidFill>
              <a:latin typeface="Roboto"/>
              <a:ea typeface="Roboto"/>
              <a:cs typeface="Roboto"/>
              <a:sym typeface="Roboto"/>
            </a:endParaRPr>
          </a:p>
          <a:p>
            <a:pPr indent="-317500" lvl="0" marL="457200" rtl="0" algn="just">
              <a:spcBef>
                <a:spcPts val="0"/>
              </a:spcBef>
              <a:spcAft>
                <a:spcPts val="0"/>
              </a:spcAft>
              <a:buClr>
                <a:srgbClr val="000000"/>
              </a:buClr>
              <a:buSzPts val="1400"/>
              <a:buFont typeface="Roboto"/>
              <a:buChar char="●"/>
            </a:pPr>
            <a:r>
              <a:rPr lang="en-GB" sz="1400">
                <a:solidFill>
                  <a:srgbClr val="000000"/>
                </a:solidFill>
                <a:latin typeface="Roboto"/>
                <a:ea typeface="Roboto"/>
                <a:cs typeface="Roboto"/>
                <a:sym typeface="Roboto"/>
              </a:rPr>
              <a:t>The only way to successful exploration is by not narrowing down the solution space too much. I mean, if your company already has an existing idea to an existing problem, what do you need a hackathon for? Sometimes the best ideas sound crazy at first, but with a little bit of tweaking they become masterpieces</a:t>
            </a:r>
            <a:endParaRPr sz="1400">
              <a:solidFill>
                <a:srgbClr val="000000"/>
              </a:solidFill>
              <a:latin typeface="Roboto"/>
              <a:ea typeface="Roboto"/>
              <a:cs typeface="Roboto"/>
              <a:sym typeface="Roboto"/>
            </a:endParaRPr>
          </a:p>
          <a:p>
            <a:pPr indent="-317500" lvl="0" marL="457200" rtl="0" algn="just">
              <a:spcBef>
                <a:spcPts val="0"/>
              </a:spcBef>
              <a:spcAft>
                <a:spcPts val="0"/>
              </a:spcAft>
              <a:buClr>
                <a:srgbClr val="000000"/>
              </a:buClr>
              <a:buSzPts val="1400"/>
              <a:buFont typeface="Roboto"/>
              <a:buChar char="●"/>
            </a:pPr>
            <a:r>
              <a:rPr lang="en-GB" sz="1400">
                <a:solidFill>
                  <a:srgbClr val="000000"/>
                </a:solidFill>
                <a:latin typeface="Roboto"/>
                <a:ea typeface="Roboto"/>
                <a:cs typeface="Roboto"/>
                <a:sym typeface="Roboto"/>
              </a:rPr>
              <a:t>Since you’re going to be mentoring multiple teams, you’re bound to hear a variety of ideas. Your job as a mentor is to bring out the best in all of them and challenge the teams that are not quite there yet</a:t>
            </a:r>
            <a:endParaRPr sz="1400">
              <a:solidFill>
                <a:srgbClr val="000000"/>
              </a:solidFill>
              <a:highlight>
                <a:srgbClr val="FFFF00"/>
              </a:highlight>
              <a:latin typeface="Roboto"/>
              <a:ea typeface="Roboto"/>
              <a:cs typeface="Roboto"/>
              <a:sym typeface="Roboto"/>
            </a:endParaRPr>
          </a:p>
          <a:p>
            <a:pPr indent="-317500" lvl="0" marL="457200" rtl="0" algn="just">
              <a:spcBef>
                <a:spcPts val="0"/>
              </a:spcBef>
              <a:spcAft>
                <a:spcPts val="0"/>
              </a:spcAft>
              <a:buClr>
                <a:srgbClr val="000000"/>
              </a:buClr>
              <a:buSzPts val="1400"/>
              <a:buChar char="●"/>
            </a:pPr>
            <a:r>
              <a:rPr b="1" lang="en-GB" sz="1400">
                <a:solidFill>
                  <a:srgbClr val="000000"/>
                </a:solidFill>
                <a:highlight>
                  <a:srgbClr val="FFFFFF"/>
                </a:highlight>
              </a:rPr>
              <a:t>There’s a fine line between reigning in an implausible idea, and restricting creativity. As a mentor, you need to be tread carefully and encourage the teams to work out the limitations and roadblocks of their ideas, as well as possible ways to overcome them </a:t>
            </a:r>
            <a:endParaRPr b="1" sz="1400">
              <a:solidFill>
                <a:srgbClr val="000000"/>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210350" y="781461"/>
            <a:ext cx="85206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What is the rough time commitment?</a:t>
            </a:r>
            <a:endParaRPr sz="1120"/>
          </a:p>
        </p:txBody>
      </p:sp>
      <p:sp>
        <p:nvSpPr>
          <p:cNvPr id="132" name="Google Shape;132;p21"/>
          <p:cNvSpPr txBox="1"/>
          <p:nvPr>
            <p:ph idx="4294967295" type="body"/>
          </p:nvPr>
        </p:nvSpPr>
        <p:spPr>
          <a:xfrm>
            <a:off x="626675" y="1248725"/>
            <a:ext cx="7913700" cy="3280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018"/>
              <a:buNone/>
            </a:pPr>
            <a:r>
              <a:rPr b="1" lang="en-GB" sz="1395">
                <a:solidFill>
                  <a:srgbClr val="000000"/>
                </a:solidFill>
                <a:highlight>
                  <a:srgbClr val="FFFFFF"/>
                </a:highlight>
              </a:rPr>
              <a:t>Before the Hackathon [est. 0-2 hrs total]</a:t>
            </a:r>
            <a:endParaRPr b="1" sz="1395">
              <a:solidFill>
                <a:srgbClr val="000000"/>
              </a:solidFill>
              <a:highlight>
                <a:srgbClr val="FFFFFF"/>
              </a:highlight>
            </a:endParaRPr>
          </a:p>
          <a:p>
            <a:pPr indent="-317182" lvl="0" marL="457200" rtl="0" algn="l">
              <a:lnSpc>
                <a:spcPct val="115000"/>
              </a:lnSpc>
              <a:spcBef>
                <a:spcPts val="0"/>
              </a:spcBef>
              <a:spcAft>
                <a:spcPts val="0"/>
              </a:spcAft>
              <a:buClr>
                <a:srgbClr val="000000"/>
              </a:buClr>
              <a:buSzPts val="1395"/>
              <a:buChar char="●"/>
            </a:pPr>
            <a:r>
              <a:rPr lang="en-GB" sz="1395">
                <a:solidFill>
                  <a:srgbClr val="000000"/>
                </a:solidFill>
                <a:highlight>
                  <a:srgbClr val="FFFFFF"/>
                </a:highlight>
              </a:rPr>
              <a:t>Sharing your personal tips and resources to participants in the #resources channel </a:t>
            </a:r>
            <a:r>
              <a:rPr b="1" lang="en-GB" sz="1395">
                <a:solidFill>
                  <a:srgbClr val="000000"/>
                </a:solidFill>
                <a:highlight>
                  <a:srgbClr val="FFFFFF"/>
                </a:highlight>
              </a:rPr>
              <a:t>[1hr]</a:t>
            </a:r>
            <a:endParaRPr b="1" sz="1395">
              <a:solidFill>
                <a:srgbClr val="000000"/>
              </a:solidFill>
              <a:highlight>
                <a:srgbClr val="FFFFFF"/>
              </a:highlight>
            </a:endParaRPr>
          </a:p>
          <a:p>
            <a:pPr indent="-317182" lvl="0" marL="457200" rtl="0" algn="l">
              <a:lnSpc>
                <a:spcPct val="115000"/>
              </a:lnSpc>
              <a:spcBef>
                <a:spcPts val="0"/>
              </a:spcBef>
              <a:spcAft>
                <a:spcPts val="0"/>
              </a:spcAft>
              <a:buClr>
                <a:srgbClr val="000000"/>
              </a:buClr>
              <a:buSzPts val="1395"/>
              <a:buChar char="●"/>
            </a:pPr>
            <a:r>
              <a:rPr lang="en-GB" sz="1395">
                <a:solidFill>
                  <a:srgbClr val="000000"/>
                </a:solidFill>
                <a:highlight>
                  <a:srgbClr val="FFFFFF"/>
                </a:highlight>
              </a:rPr>
              <a:t>Introductions and networking in the #introductions and #mentors_private channel </a:t>
            </a:r>
            <a:r>
              <a:rPr b="1" lang="en-GB" sz="1395">
                <a:solidFill>
                  <a:srgbClr val="000000"/>
                </a:solidFill>
                <a:highlight>
                  <a:srgbClr val="FFFFFF"/>
                </a:highlight>
              </a:rPr>
              <a:t>[1hr]</a:t>
            </a:r>
            <a:endParaRPr sz="1765">
              <a:solidFill>
                <a:srgbClr val="000000"/>
              </a:solidFill>
              <a:highlight>
                <a:srgbClr val="FFFFFF"/>
              </a:highlight>
            </a:endParaRPr>
          </a:p>
          <a:p>
            <a:pPr indent="0" lvl="0" marL="0" rtl="0" algn="l">
              <a:lnSpc>
                <a:spcPct val="115000"/>
              </a:lnSpc>
              <a:spcBef>
                <a:spcPts val="0"/>
              </a:spcBef>
              <a:spcAft>
                <a:spcPts val="0"/>
              </a:spcAft>
              <a:buSzPts val="1018"/>
              <a:buNone/>
            </a:pPr>
            <a:r>
              <a:t/>
            </a:r>
            <a:endParaRPr sz="1765">
              <a:solidFill>
                <a:srgbClr val="000000"/>
              </a:solidFill>
              <a:highlight>
                <a:srgbClr val="FFFFFF"/>
              </a:highlight>
            </a:endParaRPr>
          </a:p>
          <a:p>
            <a:pPr indent="0" lvl="0" marL="0" rtl="0" algn="l">
              <a:lnSpc>
                <a:spcPct val="115000"/>
              </a:lnSpc>
              <a:spcBef>
                <a:spcPts val="0"/>
              </a:spcBef>
              <a:spcAft>
                <a:spcPts val="0"/>
              </a:spcAft>
              <a:buSzPts val="1018"/>
              <a:buNone/>
            </a:pPr>
            <a:r>
              <a:rPr b="1" lang="en-GB" sz="1395">
                <a:solidFill>
                  <a:srgbClr val="000000"/>
                </a:solidFill>
                <a:highlight>
                  <a:srgbClr val="FFFFFF"/>
                </a:highlight>
              </a:rPr>
              <a:t>During the Hackathon [est. 2-4 hrs per day]</a:t>
            </a:r>
            <a:endParaRPr b="1" sz="1395">
              <a:solidFill>
                <a:srgbClr val="000000"/>
              </a:solidFill>
              <a:highlight>
                <a:srgbClr val="FFFFFF"/>
              </a:highlight>
            </a:endParaRPr>
          </a:p>
          <a:p>
            <a:pPr indent="-317182" lvl="0" marL="457200" rtl="0" algn="l">
              <a:lnSpc>
                <a:spcPct val="115000"/>
              </a:lnSpc>
              <a:spcBef>
                <a:spcPts val="0"/>
              </a:spcBef>
              <a:spcAft>
                <a:spcPts val="0"/>
              </a:spcAft>
              <a:buClr>
                <a:srgbClr val="000000"/>
              </a:buClr>
              <a:buSzPts val="1395"/>
              <a:buChar char="●"/>
            </a:pPr>
            <a:r>
              <a:rPr lang="en-GB" sz="1395">
                <a:solidFill>
                  <a:srgbClr val="000000"/>
                </a:solidFill>
                <a:highlight>
                  <a:srgbClr val="FFFFFF"/>
                </a:highlight>
              </a:rPr>
              <a:t>[MANDATORY] Catching up with your assigned Lead Mentor once a day </a:t>
            </a:r>
            <a:r>
              <a:rPr b="1" lang="en-GB" sz="1395">
                <a:solidFill>
                  <a:srgbClr val="000000"/>
                </a:solidFill>
                <a:highlight>
                  <a:srgbClr val="FFFFFF"/>
                </a:highlight>
              </a:rPr>
              <a:t>[30m/ day]</a:t>
            </a:r>
            <a:endParaRPr b="1" sz="1395">
              <a:solidFill>
                <a:srgbClr val="000000"/>
              </a:solidFill>
              <a:highlight>
                <a:srgbClr val="FFFFFF"/>
              </a:highlight>
            </a:endParaRPr>
          </a:p>
          <a:p>
            <a:pPr indent="-317182" lvl="0" marL="457200" rtl="0" algn="l">
              <a:lnSpc>
                <a:spcPct val="115000"/>
              </a:lnSpc>
              <a:spcBef>
                <a:spcPts val="0"/>
              </a:spcBef>
              <a:spcAft>
                <a:spcPts val="0"/>
              </a:spcAft>
              <a:buClr>
                <a:srgbClr val="000000"/>
              </a:buClr>
              <a:buSzPts val="1395"/>
              <a:buChar char="●"/>
            </a:pPr>
            <a:r>
              <a:rPr lang="en-GB" sz="1395">
                <a:solidFill>
                  <a:srgbClr val="000000"/>
                </a:solidFill>
                <a:highlight>
                  <a:srgbClr val="FFFFFF"/>
                </a:highlight>
              </a:rPr>
              <a:t>Assisting teams in the ideation and team building process </a:t>
            </a:r>
            <a:r>
              <a:rPr b="1" lang="en-GB" sz="1395">
                <a:solidFill>
                  <a:srgbClr val="000000"/>
                </a:solidFill>
                <a:highlight>
                  <a:srgbClr val="FFFFFF"/>
                </a:highlight>
              </a:rPr>
              <a:t>[1hr/day]</a:t>
            </a:r>
            <a:endParaRPr b="1" sz="1395">
              <a:solidFill>
                <a:srgbClr val="000000"/>
              </a:solidFill>
              <a:highlight>
                <a:srgbClr val="FFFFFF"/>
              </a:highlight>
            </a:endParaRPr>
          </a:p>
          <a:p>
            <a:pPr indent="-317182" lvl="0" marL="457200" rtl="0" algn="l">
              <a:lnSpc>
                <a:spcPct val="115000"/>
              </a:lnSpc>
              <a:spcBef>
                <a:spcPts val="0"/>
              </a:spcBef>
              <a:spcAft>
                <a:spcPts val="0"/>
              </a:spcAft>
              <a:buClr>
                <a:srgbClr val="000000"/>
              </a:buClr>
              <a:buSzPts val="1395"/>
              <a:buChar char="●"/>
            </a:pPr>
            <a:r>
              <a:rPr lang="en-GB" sz="1395">
                <a:solidFill>
                  <a:srgbClr val="000000"/>
                </a:solidFill>
                <a:highlight>
                  <a:srgbClr val="FFFFFF"/>
                </a:highlight>
              </a:rPr>
              <a:t>Assisting teams in the prototyping and presentation process </a:t>
            </a:r>
            <a:r>
              <a:rPr b="1" lang="en-GB" sz="1395">
                <a:solidFill>
                  <a:srgbClr val="000000"/>
                </a:solidFill>
                <a:highlight>
                  <a:srgbClr val="FFFFFF"/>
                </a:highlight>
              </a:rPr>
              <a:t>[1hr/day]</a:t>
            </a:r>
            <a:endParaRPr b="1" sz="1395">
              <a:solidFill>
                <a:srgbClr val="000000"/>
              </a:solidFill>
              <a:highlight>
                <a:srgbClr val="FFFFFF"/>
              </a:highlight>
            </a:endParaRPr>
          </a:p>
          <a:p>
            <a:pPr indent="-317182" lvl="0" marL="457200" rtl="0" algn="l">
              <a:lnSpc>
                <a:spcPct val="115000"/>
              </a:lnSpc>
              <a:spcBef>
                <a:spcPts val="0"/>
              </a:spcBef>
              <a:spcAft>
                <a:spcPts val="0"/>
              </a:spcAft>
              <a:buClr>
                <a:srgbClr val="000000"/>
              </a:buClr>
              <a:buSzPts val="1395"/>
              <a:buChar char="●"/>
            </a:pPr>
            <a:r>
              <a:rPr lang="en-GB" sz="1395">
                <a:solidFill>
                  <a:srgbClr val="000000"/>
                </a:solidFill>
                <a:highlight>
                  <a:srgbClr val="FFFFFF"/>
                </a:highlight>
              </a:rPr>
              <a:t>Providing ad-hoc project/ people management and soft skills advice </a:t>
            </a:r>
            <a:r>
              <a:rPr b="1" lang="en-GB" sz="1395">
                <a:solidFill>
                  <a:srgbClr val="000000"/>
                </a:solidFill>
                <a:highlight>
                  <a:srgbClr val="FFFFFF"/>
                </a:highlight>
              </a:rPr>
              <a:t>[30m/day]</a:t>
            </a:r>
            <a:endParaRPr b="1" sz="1395">
              <a:solidFill>
                <a:srgbClr val="000000"/>
              </a:solidFill>
              <a:highlight>
                <a:srgbClr val="FFFFFF"/>
              </a:highlight>
            </a:endParaRPr>
          </a:p>
          <a:p>
            <a:pPr indent="0" lvl="0" marL="0" rtl="0" algn="l">
              <a:lnSpc>
                <a:spcPct val="115000"/>
              </a:lnSpc>
              <a:spcBef>
                <a:spcPts val="0"/>
              </a:spcBef>
              <a:spcAft>
                <a:spcPts val="0"/>
              </a:spcAft>
              <a:buSzPts val="1018"/>
              <a:buNone/>
            </a:pPr>
            <a:r>
              <a:t/>
            </a:r>
            <a:endParaRPr sz="1395">
              <a:solidFill>
                <a:srgbClr val="000000"/>
              </a:solidFill>
              <a:highlight>
                <a:srgbClr val="FFFFFF"/>
              </a:highlight>
            </a:endParaRPr>
          </a:p>
          <a:p>
            <a:pPr indent="0" lvl="0" marL="0" rtl="0" algn="l">
              <a:lnSpc>
                <a:spcPct val="115000"/>
              </a:lnSpc>
              <a:spcBef>
                <a:spcPts val="0"/>
              </a:spcBef>
              <a:spcAft>
                <a:spcPts val="0"/>
              </a:spcAft>
              <a:buSzPts val="1018"/>
              <a:buNone/>
            </a:pPr>
            <a:r>
              <a:rPr b="1" lang="en-GB" sz="1395">
                <a:solidFill>
                  <a:srgbClr val="000000"/>
                </a:solidFill>
                <a:highlight>
                  <a:srgbClr val="FFFFFF"/>
                </a:highlight>
              </a:rPr>
              <a:t>After the Hackathon [est. 1hr total]</a:t>
            </a:r>
            <a:endParaRPr b="1" sz="1395">
              <a:solidFill>
                <a:srgbClr val="000000"/>
              </a:solidFill>
              <a:highlight>
                <a:srgbClr val="FFFFFF"/>
              </a:highlight>
            </a:endParaRPr>
          </a:p>
          <a:p>
            <a:pPr indent="-317182" lvl="0" marL="457200" rtl="0" algn="l">
              <a:lnSpc>
                <a:spcPct val="115000"/>
              </a:lnSpc>
              <a:spcBef>
                <a:spcPts val="0"/>
              </a:spcBef>
              <a:spcAft>
                <a:spcPts val="0"/>
              </a:spcAft>
              <a:buClr>
                <a:srgbClr val="000000"/>
              </a:buClr>
              <a:buSzPts val="1395"/>
              <a:buChar char="●"/>
            </a:pPr>
            <a:r>
              <a:rPr lang="en-GB" sz="1395">
                <a:solidFill>
                  <a:srgbClr val="000000"/>
                </a:solidFill>
                <a:highlight>
                  <a:srgbClr val="FFFFFF"/>
                </a:highlight>
              </a:rPr>
              <a:t>Team retrospective, sharing of professional details and other comments </a:t>
            </a:r>
            <a:r>
              <a:rPr b="1" lang="en-GB" sz="1395">
                <a:solidFill>
                  <a:srgbClr val="000000"/>
                </a:solidFill>
                <a:highlight>
                  <a:srgbClr val="FFFFFF"/>
                </a:highlight>
              </a:rPr>
              <a:t>[30m - 1hr]</a:t>
            </a:r>
            <a:endParaRPr b="1" sz="1395">
              <a:solidFill>
                <a:srgbClr val="000000"/>
              </a:solidFill>
              <a:highlight>
                <a:srgbClr val="FFFFFF"/>
              </a:highlight>
            </a:endParaRPr>
          </a:p>
        </p:txBody>
      </p:sp>
      <p:pic>
        <p:nvPicPr>
          <p:cNvPr id="133" name="Google Shape;133;p21"/>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