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DBC0F49-CC1D-4537-9E64-F24E72DE598D}">
  <a:tblStyle styleId="{ADBC0F49-CC1D-4537-9E64-F24E72DE598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5F0A2A9-CAF5-40A7-AEB8-2DA28DC0BA43}"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7ab58bff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b7ab58bff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Roboto"/>
              <a:buChar char="●"/>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f739e96df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f739e96df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Roboto"/>
              <a:buChar char="●"/>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b7ab58bffd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b7ab58bffd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7ab58bffd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b7ab58bffd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b7ab58bff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b7ab58bff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b4039bfba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b4039bfba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885965448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885965448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fe20c73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fe20c73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8859654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8859654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f4fc639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bf4fc639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4039bfba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4039bfba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4039bfba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4039bfba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b4039bfba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b4039bfba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Roboto"/>
              <a:buChar char="●"/>
            </a:pPr>
            <a:r>
              <a:rPr lang="en-GB"/>
              <a:t>Where should the actual team finding process go?</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d893f4f7b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d893f4f7b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6" name="Shape 56"/>
        <p:cNvGrpSpPr/>
        <p:nvPr/>
      </p:nvGrpSpPr>
      <p:grpSpPr>
        <a:xfrm>
          <a:off x="0" y="0"/>
          <a:ext cx="0" cy="0"/>
          <a:chOff x="0" y="0"/>
          <a:chExt cx="0" cy="0"/>
        </a:xfrm>
      </p:grpSpPr>
      <p:grpSp>
        <p:nvGrpSpPr>
          <p:cNvPr id="57" name="Google Shape;57;p11"/>
          <p:cNvGrpSpPr/>
          <p:nvPr/>
        </p:nvGrpSpPr>
        <p:grpSpPr>
          <a:xfrm>
            <a:off x="6098378" y="5"/>
            <a:ext cx="3045625" cy="2030570"/>
            <a:chOff x="6098378" y="5"/>
            <a:chExt cx="3045625" cy="2030570"/>
          </a:xfrm>
        </p:grpSpPr>
        <p:sp>
          <p:nvSpPr>
            <p:cNvPr id="58" name="Google Shape;58;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 name="Google Shape;63;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64" name="Google Shape;64;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0"/>
              </a:spcBef>
              <a:spcAft>
                <a:spcPts val="0"/>
              </a:spcAft>
              <a:buClr>
                <a:schemeClr val="lt1"/>
              </a:buClr>
              <a:buSzPts val="1400"/>
              <a:buChar char="○"/>
              <a:defRPr>
                <a:solidFill>
                  <a:schemeClr val="lt1"/>
                </a:solidFill>
              </a:defRPr>
            </a:lvl2pPr>
            <a:lvl3pPr indent="-317500" lvl="2" marL="1371600" rtl="0" algn="ctr">
              <a:spcBef>
                <a:spcPts val="0"/>
              </a:spcBef>
              <a:spcAft>
                <a:spcPts val="0"/>
              </a:spcAft>
              <a:buClr>
                <a:schemeClr val="lt1"/>
              </a:buClr>
              <a:buSzPts val="1400"/>
              <a:buChar char="■"/>
              <a:defRPr>
                <a:solidFill>
                  <a:schemeClr val="lt1"/>
                </a:solidFill>
              </a:defRPr>
            </a:lvl3pPr>
            <a:lvl4pPr indent="-317500" lvl="3" marL="1828800" rtl="0" algn="ctr">
              <a:spcBef>
                <a:spcPts val="0"/>
              </a:spcBef>
              <a:spcAft>
                <a:spcPts val="0"/>
              </a:spcAft>
              <a:buClr>
                <a:schemeClr val="lt1"/>
              </a:buClr>
              <a:buSzPts val="1400"/>
              <a:buChar char="●"/>
              <a:defRPr>
                <a:solidFill>
                  <a:schemeClr val="lt1"/>
                </a:solidFill>
              </a:defRPr>
            </a:lvl4pPr>
            <a:lvl5pPr indent="-317500" lvl="4" marL="2286000" rtl="0" algn="ctr">
              <a:spcBef>
                <a:spcPts val="0"/>
              </a:spcBef>
              <a:spcAft>
                <a:spcPts val="0"/>
              </a:spcAft>
              <a:buClr>
                <a:schemeClr val="lt1"/>
              </a:buClr>
              <a:buSzPts val="1400"/>
              <a:buChar char="○"/>
              <a:defRPr>
                <a:solidFill>
                  <a:schemeClr val="lt1"/>
                </a:solidFill>
              </a:defRPr>
            </a:lvl5pPr>
            <a:lvl6pPr indent="-317500" lvl="5" marL="2743200" rtl="0" algn="ctr">
              <a:spcBef>
                <a:spcPts val="0"/>
              </a:spcBef>
              <a:spcAft>
                <a:spcPts val="0"/>
              </a:spcAft>
              <a:buClr>
                <a:schemeClr val="lt1"/>
              </a:buClr>
              <a:buSzPts val="1400"/>
              <a:buChar char="■"/>
              <a:defRPr>
                <a:solidFill>
                  <a:schemeClr val="lt1"/>
                </a:solidFill>
              </a:defRPr>
            </a:lvl6pPr>
            <a:lvl7pPr indent="-317500" lvl="6" marL="3200400" rtl="0" algn="ctr">
              <a:spcBef>
                <a:spcPts val="0"/>
              </a:spcBef>
              <a:spcAft>
                <a:spcPts val="0"/>
              </a:spcAft>
              <a:buClr>
                <a:schemeClr val="lt1"/>
              </a:buClr>
              <a:buSzPts val="1400"/>
              <a:buChar char="●"/>
              <a:defRPr>
                <a:solidFill>
                  <a:schemeClr val="lt1"/>
                </a:solidFill>
              </a:defRPr>
            </a:lvl7pPr>
            <a:lvl8pPr indent="-317500" lvl="7" marL="3657600" rtl="0" algn="ctr">
              <a:spcBef>
                <a:spcPts val="0"/>
              </a:spcBef>
              <a:spcAft>
                <a:spcPts val="0"/>
              </a:spcAft>
              <a:buClr>
                <a:schemeClr val="lt1"/>
              </a:buClr>
              <a:buSzPts val="1400"/>
              <a:buChar char="○"/>
              <a:defRPr>
                <a:solidFill>
                  <a:schemeClr val="lt1"/>
                </a:solidFill>
              </a:defRPr>
            </a:lvl8pPr>
            <a:lvl9pPr indent="-317500" lvl="8" marL="4114800" rtl="0" algn="ctr">
              <a:spcBef>
                <a:spcPts val="0"/>
              </a:spcBef>
              <a:spcAft>
                <a:spcPts val="0"/>
              </a:spcAft>
              <a:buClr>
                <a:schemeClr val="lt1"/>
              </a:buClr>
              <a:buSzPts val="1400"/>
              <a:buChar char="■"/>
              <a:defRPr>
                <a:solidFill>
                  <a:schemeClr val="lt1"/>
                </a:solidFill>
              </a:defRPr>
            </a:lvl9pPr>
          </a:lstStyle>
          <a:p/>
        </p:txBody>
      </p:sp>
      <p:sp>
        <p:nvSpPr>
          <p:cNvPr id="65" name="Google Shape;65;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9FC5E8"/>
        </a:solidFill>
      </p:bgPr>
    </p:bg>
    <p:spTree>
      <p:nvGrpSpPr>
        <p:cNvPr id="19" name="Shape 19"/>
        <p:cNvGrpSpPr/>
        <p:nvPr/>
      </p:nvGrpSpPr>
      <p:grpSpPr>
        <a:xfrm>
          <a:off x="0" y="0"/>
          <a:ext cx="0" cy="0"/>
          <a:chOff x="0" y="0"/>
          <a:chExt cx="0" cy="0"/>
        </a:xfrm>
      </p:grpSpPr>
      <p:sp>
        <p:nvSpPr>
          <p:cNvPr id="20" name="Google Shape;20;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1" name="Google Shape;21;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4"/>
          <p:cNvSpPr/>
          <p:nvPr/>
        </p:nvSpPr>
        <p:spPr>
          <a:xfrm>
            <a:off x="0" y="4891594"/>
            <a:ext cx="9144000" cy="252000"/>
          </a:xfrm>
          <a:prstGeom prst="rect">
            <a:avLst/>
          </a:pr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 name="Google Shape;27;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8" name="Google Shape;28;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 name="Google Shape;32;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5" name="Google Shape;35;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6" name="Google Shape;36;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7" name="Shape 37"/>
        <p:cNvGrpSpPr/>
        <p:nvPr/>
      </p:nvGrpSpPr>
      <p:grpSpPr>
        <a:xfrm>
          <a:off x="0" y="0"/>
          <a:ext cx="0" cy="0"/>
          <a:chOff x="0" y="0"/>
          <a:chExt cx="0" cy="0"/>
        </a:xfrm>
      </p:grpSpPr>
      <p:grpSp>
        <p:nvGrpSpPr>
          <p:cNvPr id="38" name="Google Shape;38;p8"/>
          <p:cNvGrpSpPr/>
          <p:nvPr/>
        </p:nvGrpSpPr>
        <p:grpSpPr>
          <a:xfrm>
            <a:off x="6098378" y="5"/>
            <a:ext cx="3045625" cy="2030570"/>
            <a:chOff x="6098378" y="5"/>
            <a:chExt cx="3045625" cy="2030570"/>
          </a:xfrm>
        </p:grpSpPr>
        <p:sp>
          <p:nvSpPr>
            <p:cNvPr id="39" name="Google Shape;39;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5" name="Google Shape;45;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0" name="Google Shape;50;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52" name="Google Shape;52;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hyperlink" Target="https://docs.google.com/presentation/d/14zKD3u4KwCXI_wi0tVP4GkXUKBw869TUSNIWPr5wprA/edit?usp=sharing" TargetMode="External"/><Relationship Id="rId4" Type="http://schemas.openxmlformats.org/officeDocument/2006/relationships/hyperlink" Target="https://docs.google.com/presentation/d/1l0cdM_6tacrpiHgCyU6g039THDrSuuEB2fypcgnUShI/edit?usp=sharing" TargetMode="External"/><Relationship Id="rId5" Type="http://schemas.openxmlformats.org/officeDocument/2006/relationships/hyperlink" Target="https://www.youtube.com/watch?v=JEFaTfK9HDU&amp;list=PLT31yk4mpjK771k_2zUUD3AZI4KcxLNnp&amp;index=6" TargetMode="External"/><Relationship Id="rId6" Type="http://schemas.openxmlformats.org/officeDocument/2006/relationships/image" Target="../media/image1.png"/><Relationship Id="rId7"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buildwithai.com/find-a-mentor" TargetMode="External"/><Relationship Id="rId4" Type="http://schemas.openxmlformats.org/officeDocument/2006/relationships/image" Target="../media/image1.png"/><Relationship Id="rId5" Type="http://schemas.openxmlformats.org/officeDocument/2006/relationships/hyperlink" Target="https://docs.google.com/document/d/1heZYTzhvanpGENougMJvthV16w-W5h3-B1iCg87_9rg/edi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ocs.google.com/presentation/d/14zKD3u4KwCXI_wi0tVP4GkXUKBw869TUSNIWPr5wprA/edit?usp=sharing" TargetMode="External"/><Relationship Id="rId4" Type="http://schemas.openxmlformats.org/officeDocument/2006/relationships/hyperlink" Target="http://www.hackmakers.com" TargetMode="External"/><Relationship Id="rId5"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guides.github.com/activities/hello-world/"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ocs.google.com/presentation/d/1by21Mh4YueRPyNdTgt17tqM5DXdD4LiICG4SGMJUcy4/edit?usp=sharing" TargetMode="External"/><Relationship Id="rId4" Type="http://schemas.openxmlformats.org/officeDocument/2006/relationships/hyperlink" Target="http://www.hackmakers.com" TargetMode="External"/><Relationship Id="rId5" Type="http://schemas.openxmlformats.org/officeDocument/2006/relationships/hyperlink" Target="https://docs.google.com/presentation/d/1jL7CHdheH98y7gaUmsBF8nu8PgTfg7-e9vXNEzbIPbE/edit?usp=sharing" TargetMode="External"/><Relationship Id="rId6" Type="http://schemas.openxmlformats.org/officeDocument/2006/relationships/hyperlink" Target="https://docs.google.com/presentation/d/1l0cdM_6tacrpiHgCyU6g039THDrSuuEB2fypcgnUShI/edit?usp=sharing" TargetMode="External"/><Relationship Id="rId7"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1" Type="http://schemas.openxmlformats.org/officeDocument/2006/relationships/slide" Target="/ppt/slides/slide14.xml"/><Relationship Id="rId10" Type="http://schemas.openxmlformats.org/officeDocument/2006/relationships/slide" Target="/ppt/slides/slide13.xml"/><Relationship Id="rId13" Type="http://schemas.openxmlformats.org/officeDocument/2006/relationships/image" Target="../media/image1.png"/><Relationship Id="rId12" Type="http://schemas.openxmlformats.org/officeDocument/2006/relationships/slide" Target="/ppt/slides/slide15.xml"/><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slide" Target="/ppt/slides/slide4.xml"/><Relationship Id="rId4" Type="http://schemas.openxmlformats.org/officeDocument/2006/relationships/slide" Target="/ppt/slides/slide6.xml"/><Relationship Id="rId9" Type="http://schemas.openxmlformats.org/officeDocument/2006/relationships/slide" Target="/ppt/slides/slide12.xml"/><Relationship Id="rId5" Type="http://schemas.openxmlformats.org/officeDocument/2006/relationships/slide" Target="/ppt/slides/slide7.xml"/><Relationship Id="rId6" Type="http://schemas.openxmlformats.org/officeDocument/2006/relationships/slide" Target="/ppt/slides/slide8.xml"/><Relationship Id="rId7" Type="http://schemas.openxmlformats.org/officeDocument/2006/relationships/slide" Target="/ppt/slides/slide9.xml"/><Relationship Id="rId8" Type="http://schemas.openxmlformats.org/officeDocument/2006/relationships/slide" Target="/ppt/slides/slide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hackmakers.com/"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slide" Target="/ppt/slides/slide9.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buildwithai.com/find-a-participant" TargetMode="External"/><Relationship Id="rId4" Type="http://schemas.openxmlformats.org/officeDocument/2006/relationships/hyperlink" Target="http://www.buildwithai.com" TargetMode="External"/><Relationship Id="rId5" Type="http://schemas.openxmlformats.org/officeDocument/2006/relationships/image" Target="../media/image3.png"/><Relationship Id="rId6" Type="http://schemas.openxmlformats.org/officeDocument/2006/relationships/hyperlink" Target="https://docs.google.com/document/d/1heZYTzhvanpGENougMJvthV16w-W5h3-B1iCg87_9rg/edi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nvSpPr>
        <p:spPr>
          <a:xfrm>
            <a:off x="686700" y="2611950"/>
            <a:ext cx="7770600" cy="15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4300">
                <a:latin typeface="Roboto"/>
                <a:ea typeface="Roboto"/>
                <a:cs typeface="Roboto"/>
                <a:sym typeface="Roboto"/>
              </a:rPr>
              <a:t>Hackathon Guide: Participants</a:t>
            </a:r>
            <a:endParaRPr b="1" sz="4300">
              <a:latin typeface="Roboto"/>
              <a:ea typeface="Roboto"/>
              <a:cs typeface="Roboto"/>
              <a:sym typeface="Roboto"/>
            </a:endParaRPr>
          </a:p>
          <a:p>
            <a:pPr indent="0" lvl="0" marL="0" rtl="0" algn="ctr">
              <a:spcBef>
                <a:spcPts val="0"/>
              </a:spcBef>
              <a:spcAft>
                <a:spcPts val="0"/>
              </a:spcAft>
              <a:buNone/>
            </a:pPr>
            <a:r>
              <a:t/>
            </a:r>
            <a:endParaRPr b="1" sz="2000">
              <a:latin typeface="Roboto"/>
              <a:ea typeface="Roboto"/>
              <a:cs typeface="Roboto"/>
              <a:sym typeface="Roboto"/>
            </a:endParaRPr>
          </a:p>
          <a:p>
            <a:pPr indent="0" lvl="0" marL="0" rtl="0" algn="ctr">
              <a:spcBef>
                <a:spcPts val="0"/>
              </a:spcBef>
              <a:spcAft>
                <a:spcPts val="0"/>
              </a:spcAft>
              <a:buNone/>
            </a:pPr>
            <a:r>
              <a:rPr b="1" i="1" lang="en-GB" sz="1200">
                <a:latin typeface="Roboto"/>
                <a:ea typeface="Roboto"/>
                <a:cs typeface="Roboto"/>
                <a:sym typeface="Roboto"/>
              </a:rPr>
              <a:t>A guide for individual participants looking to form a team and compete. If you are already part of a team, check out the </a:t>
            </a:r>
            <a:r>
              <a:rPr b="1" i="1" lang="en-GB" sz="1200" u="sng">
                <a:solidFill>
                  <a:schemeClr val="hlink"/>
                </a:solidFill>
                <a:latin typeface="Roboto"/>
                <a:ea typeface="Roboto"/>
                <a:cs typeface="Roboto"/>
                <a:sym typeface="Roboto"/>
                <a:hlinkClick r:id="rId3"/>
              </a:rPr>
              <a:t>team guide</a:t>
            </a:r>
            <a:r>
              <a:rPr b="1" i="1" lang="en-GB" sz="1200">
                <a:latin typeface="Roboto"/>
                <a:ea typeface="Roboto"/>
                <a:cs typeface="Roboto"/>
                <a:sym typeface="Roboto"/>
              </a:rPr>
              <a:t> for the most applicable information.</a:t>
            </a:r>
            <a:endParaRPr b="1" i="1" sz="1200">
              <a:latin typeface="Roboto"/>
              <a:ea typeface="Roboto"/>
              <a:cs typeface="Roboto"/>
              <a:sym typeface="Roboto"/>
            </a:endParaRPr>
          </a:p>
          <a:p>
            <a:pPr indent="0" lvl="0" marL="0" rtl="0" algn="ctr">
              <a:spcBef>
                <a:spcPts val="0"/>
              </a:spcBef>
              <a:spcAft>
                <a:spcPts val="0"/>
              </a:spcAft>
              <a:buNone/>
            </a:pPr>
            <a:r>
              <a:t/>
            </a:r>
            <a:endParaRPr b="1" i="1" sz="1200">
              <a:latin typeface="Roboto"/>
              <a:ea typeface="Roboto"/>
              <a:cs typeface="Roboto"/>
              <a:sym typeface="Roboto"/>
            </a:endParaRPr>
          </a:p>
          <a:p>
            <a:pPr indent="0" lvl="0" marL="0" rtl="0" algn="ctr">
              <a:spcBef>
                <a:spcPts val="0"/>
              </a:spcBef>
              <a:spcAft>
                <a:spcPts val="0"/>
              </a:spcAft>
              <a:buNone/>
            </a:pPr>
            <a:r>
              <a:rPr b="1" i="1" lang="en-GB" sz="1200">
                <a:latin typeface="Roboto"/>
                <a:ea typeface="Roboto"/>
                <a:cs typeface="Roboto"/>
                <a:sym typeface="Roboto"/>
              </a:rPr>
              <a:t>All parties in the hackathon should be familiar with the </a:t>
            </a:r>
            <a:r>
              <a:rPr b="1" i="1" lang="en-GB" sz="1200" u="sng">
                <a:solidFill>
                  <a:schemeClr val="accent5"/>
                </a:solidFill>
                <a:latin typeface="Roboto"/>
                <a:ea typeface="Roboto"/>
                <a:cs typeface="Roboto"/>
                <a:sym typeface="Roboto"/>
                <a:hlinkClick r:id="rId4">
                  <a:extLst>
                    <a:ext uri="{A12FA001-AC4F-418D-AE19-62706E023703}">
                      <ahyp:hlinkClr val="tx"/>
                    </a:ext>
                  </a:extLst>
                </a:hlinkClick>
              </a:rPr>
              <a:t>hackathon overview and rules</a:t>
            </a:r>
            <a:r>
              <a:rPr b="1" i="1" lang="en-GB" sz="1200">
                <a:latin typeface="Roboto"/>
                <a:ea typeface="Roboto"/>
                <a:cs typeface="Roboto"/>
                <a:sym typeface="Roboto"/>
              </a:rPr>
              <a:t> prior to the event.</a:t>
            </a:r>
            <a:endParaRPr b="1" i="1" sz="1200">
              <a:latin typeface="Roboto"/>
              <a:ea typeface="Roboto"/>
              <a:cs typeface="Roboto"/>
              <a:sym typeface="Roboto"/>
            </a:endParaRPr>
          </a:p>
          <a:p>
            <a:pPr indent="0" lvl="0" marL="0" rtl="0" algn="ctr">
              <a:spcBef>
                <a:spcPts val="0"/>
              </a:spcBef>
              <a:spcAft>
                <a:spcPts val="0"/>
              </a:spcAft>
              <a:buNone/>
            </a:pPr>
            <a:r>
              <a:t/>
            </a:r>
            <a:endParaRPr b="1" i="1" sz="1200">
              <a:latin typeface="Roboto"/>
              <a:ea typeface="Roboto"/>
              <a:cs typeface="Roboto"/>
              <a:sym typeface="Roboto"/>
            </a:endParaRPr>
          </a:p>
          <a:p>
            <a:pPr indent="0" lvl="0" marL="0" rtl="0" algn="ctr">
              <a:spcBef>
                <a:spcPts val="0"/>
              </a:spcBef>
              <a:spcAft>
                <a:spcPts val="0"/>
              </a:spcAft>
              <a:buNone/>
            </a:pPr>
            <a:r>
              <a:rPr b="1" i="1" lang="en-GB" sz="1200">
                <a:latin typeface="Roboto"/>
                <a:ea typeface="Roboto"/>
                <a:cs typeface="Roboto"/>
                <a:sym typeface="Roboto"/>
              </a:rPr>
              <a:t>***First time participating? Watch the </a:t>
            </a:r>
            <a:r>
              <a:rPr b="1" i="1" lang="en-GB" sz="1200" u="sng">
                <a:solidFill>
                  <a:schemeClr val="hlink"/>
                </a:solidFill>
                <a:latin typeface="Roboto"/>
                <a:ea typeface="Roboto"/>
                <a:cs typeface="Roboto"/>
                <a:sym typeface="Roboto"/>
                <a:hlinkClick r:id="rId5"/>
              </a:rPr>
              <a:t>hackathon induction video</a:t>
            </a:r>
            <a:r>
              <a:rPr b="1" i="1" lang="en-GB" sz="1200">
                <a:latin typeface="Roboto"/>
                <a:ea typeface="Roboto"/>
                <a:cs typeface="Roboto"/>
                <a:sym typeface="Roboto"/>
              </a:rPr>
              <a:t> here.***</a:t>
            </a:r>
            <a:endParaRPr b="1" i="1" sz="1200">
              <a:latin typeface="Roboto"/>
              <a:ea typeface="Roboto"/>
              <a:cs typeface="Roboto"/>
              <a:sym typeface="Roboto"/>
            </a:endParaRPr>
          </a:p>
          <a:p>
            <a:pPr indent="0" lvl="0" marL="0" rtl="0" algn="ctr">
              <a:spcBef>
                <a:spcPts val="0"/>
              </a:spcBef>
              <a:spcAft>
                <a:spcPts val="0"/>
              </a:spcAft>
              <a:buNone/>
            </a:pPr>
            <a:r>
              <a:t/>
            </a:r>
            <a:endParaRPr b="1" i="1" sz="1200">
              <a:latin typeface="Roboto"/>
              <a:ea typeface="Roboto"/>
              <a:cs typeface="Roboto"/>
              <a:sym typeface="Roboto"/>
            </a:endParaRPr>
          </a:p>
        </p:txBody>
      </p:sp>
      <p:pic>
        <p:nvPicPr>
          <p:cNvPr id="73" name="Google Shape;73;p13"/>
          <p:cNvPicPr preferRelativeResize="0"/>
          <p:nvPr/>
        </p:nvPicPr>
        <p:blipFill>
          <a:blip r:embed="rId6">
            <a:alphaModFix/>
          </a:blip>
          <a:stretch>
            <a:fillRect/>
          </a:stretch>
        </p:blipFill>
        <p:spPr>
          <a:xfrm>
            <a:off x="6900" y="-3775"/>
            <a:ext cx="2192350" cy="504600"/>
          </a:xfrm>
          <a:prstGeom prst="rect">
            <a:avLst/>
          </a:prstGeom>
          <a:noFill/>
          <a:ln>
            <a:noFill/>
          </a:ln>
        </p:spPr>
      </p:pic>
      <p:pic>
        <p:nvPicPr>
          <p:cNvPr id="74" name="Google Shape;74;p13"/>
          <p:cNvPicPr preferRelativeResize="0"/>
          <p:nvPr/>
        </p:nvPicPr>
        <p:blipFill>
          <a:blip r:embed="rId7">
            <a:alphaModFix/>
          </a:blip>
          <a:stretch>
            <a:fillRect/>
          </a:stretch>
        </p:blipFill>
        <p:spPr>
          <a:xfrm>
            <a:off x="3901475" y="728950"/>
            <a:ext cx="1341050" cy="1341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07286" y="501337"/>
            <a:ext cx="85206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How do I find a mentor?</a:t>
            </a:r>
            <a:endParaRPr sz="1120"/>
          </a:p>
        </p:txBody>
      </p:sp>
      <p:sp>
        <p:nvSpPr>
          <p:cNvPr id="143" name="Google Shape;143;p22"/>
          <p:cNvSpPr txBox="1"/>
          <p:nvPr>
            <p:ph idx="4294967295" type="body"/>
          </p:nvPr>
        </p:nvSpPr>
        <p:spPr>
          <a:xfrm>
            <a:off x="750761" y="914740"/>
            <a:ext cx="8028300" cy="3126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1400">
                <a:solidFill>
                  <a:srgbClr val="000000"/>
                </a:solidFill>
              </a:rPr>
              <a:t>Find a Mentor(s) to help you and your team through </a:t>
            </a:r>
            <a:r>
              <a:rPr lang="en-GB" sz="1400" u="sng">
                <a:solidFill>
                  <a:schemeClr val="hlink"/>
                </a:solidFill>
                <a:hlinkClick r:id="rId3"/>
              </a:rPr>
              <a:t>Mentor Directory</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317500" lvl="0" marL="1371600" rtl="0" algn="l">
              <a:spcBef>
                <a:spcPts val="0"/>
              </a:spcBef>
              <a:spcAft>
                <a:spcPts val="0"/>
              </a:spcAft>
              <a:buClr>
                <a:srgbClr val="000000"/>
              </a:buClr>
              <a:buSzPts val="1400"/>
              <a:buAutoNum type="alphaLcPeriod"/>
            </a:pPr>
            <a:r>
              <a:rPr lang="en-GB" sz="1400">
                <a:solidFill>
                  <a:srgbClr val="000000"/>
                </a:solidFill>
              </a:rPr>
              <a:t>Go to the hackathon website.</a:t>
            </a:r>
            <a:endParaRPr sz="1400">
              <a:solidFill>
                <a:srgbClr val="000000"/>
              </a:solidFill>
            </a:endParaRPr>
          </a:p>
          <a:p>
            <a:pPr indent="-317500" lvl="0" marL="1371600" rtl="0" algn="l">
              <a:spcBef>
                <a:spcPts val="0"/>
              </a:spcBef>
              <a:spcAft>
                <a:spcPts val="0"/>
              </a:spcAft>
              <a:buClr>
                <a:srgbClr val="000000"/>
              </a:buClr>
              <a:buSzPts val="1400"/>
              <a:buAutoNum type="alphaLcPeriod"/>
            </a:pPr>
            <a:r>
              <a:rPr lang="en-GB" sz="1400">
                <a:solidFill>
                  <a:srgbClr val="000000"/>
                </a:solidFill>
              </a:rPr>
              <a:t>Navigate to “Participants” tab</a:t>
            </a:r>
            <a:endParaRPr sz="1400">
              <a:solidFill>
                <a:srgbClr val="000000"/>
              </a:solidFill>
            </a:endParaRPr>
          </a:p>
          <a:p>
            <a:pPr indent="-317500" lvl="0" marL="1371600" rtl="0" algn="l">
              <a:spcBef>
                <a:spcPts val="0"/>
              </a:spcBef>
              <a:spcAft>
                <a:spcPts val="0"/>
              </a:spcAft>
              <a:buClr>
                <a:srgbClr val="000000"/>
              </a:buClr>
              <a:buSzPts val="1400"/>
              <a:buAutoNum type="alphaLcPeriod"/>
            </a:pPr>
            <a:r>
              <a:rPr lang="en-GB" sz="1400">
                <a:solidFill>
                  <a:srgbClr val="000000"/>
                </a:solidFill>
              </a:rPr>
              <a:t>Choose “Find a Mentor” from the drop down menu</a:t>
            </a:r>
            <a:endParaRPr sz="1400">
              <a:solidFill>
                <a:srgbClr val="000000"/>
              </a:solidFill>
            </a:endParaRPr>
          </a:p>
          <a:p>
            <a:pPr indent="-317500" lvl="0" marL="1371600" rtl="0" algn="l">
              <a:spcBef>
                <a:spcPts val="0"/>
              </a:spcBef>
              <a:spcAft>
                <a:spcPts val="0"/>
              </a:spcAft>
              <a:buClr>
                <a:srgbClr val="000000"/>
              </a:buClr>
              <a:buSzPts val="1400"/>
              <a:buAutoNum type="alphaLcPeriod"/>
            </a:pPr>
            <a:r>
              <a:rPr lang="en-GB" sz="1400">
                <a:solidFill>
                  <a:srgbClr val="000000"/>
                </a:solidFill>
              </a:rPr>
              <a:t>Look at the table with the participants for the Hackathon</a:t>
            </a:r>
            <a:endParaRPr sz="1400">
              <a:solidFill>
                <a:srgbClr val="000000"/>
              </a:solidFill>
            </a:endParaRPr>
          </a:p>
          <a:p>
            <a:pPr indent="-317500" lvl="0" marL="1371600" rtl="0" algn="l">
              <a:spcBef>
                <a:spcPts val="0"/>
              </a:spcBef>
              <a:spcAft>
                <a:spcPts val="0"/>
              </a:spcAft>
              <a:buClr>
                <a:srgbClr val="000000"/>
              </a:buClr>
              <a:buSzPts val="1400"/>
              <a:buAutoNum type="alphaLcPeriod"/>
            </a:pPr>
            <a:r>
              <a:rPr lang="en-GB" sz="1400">
                <a:solidFill>
                  <a:srgbClr val="000000"/>
                </a:solidFill>
              </a:rPr>
              <a:t>Filter your search by country, skillset or level of experience</a:t>
            </a:r>
            <a:endParaRPr sz="1400">
              <a:solidFill>
                <a:srgbClr val="000000"/>
              </a:solidFill>
            </a:endParaRPr>
          </a:p>
          <a:p>
            <a:pPr indent="-317500" lvl="0" marL="1371600" rtl="0" algn="l">
              <a:spcBef>
                <a:spcPts val="0"/>
              </a:spcBef>
              <a:spcAft>
                <a:spcPts val="0"/>
              </a:spcAft>
              <a:buClr>
                <a:srgbClr val="000000"/>
              </a:buClr>
              <a:buSzPts val="1400"/>
              <a:buAutoNum type="alphaLcPeriod"/>
            </a:pPr>
            <a:r>
              <a:rPr lang="en-GB" sz="1400">
                <a:solidFill>
                  <a:srgbClr val="000000"/>
                </a:solidFill>
              </a:rPr>
              <a:t>Contact your preferred participants by copying their custom link under the “Contact” tab</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GB" sz="1400">
                <a:solidFill>
                  <a:srgbClr val="000000"/>
                </a:solidFill>
              </a:rPr>
              <a:t>You can also use the #ask_a_mentor channel to ask for help from our entire mentor community</a:t>
            </a:r>
            <a:endParaRPr sz="1400">
              <a:solidFill>
                <a:srgbClr val="000000"/>
              </a:solidFill>
            </a:endParaRPr>
          </a:p>
          <a:p>
            <a:pPr indent="0" lvl="0" marL="0" rtl="0" algn="l">
              <a:lnSpc>
                <a:spcPct val="115000"/>
              </a:lnSpc>
              <a:spcBef>
                <a:spcPts val="0"/>
              </a:spcBef>
              <a:spcAft>
                <a:spcPts val="0"/>
              </a:spcAft>
              <a:buNone/>
            </a:pPr>
            <a:r>
              <a:t/>
            </a:r>
            <a:endParaRPr sz="1400">
              <a:solidFill>
                <a:srgbClr val="000000"/>
              </a:solidFill>
            </a:endParaRPr>
          </a:p>
        </p:txBody>
      </p:sp>
      <p:pic>
        <p:nvPicPr>
          <p:cNvPr id="144" name="Google Shape;144;p22"/>
          <p:cNvPicPr preferRelativeResize="0"/>
          <p:nvPr/>
        </p:nvPicPr>
        <p:blipFill>
          <a:blip r:embed="rId4">
            <a:alphaModFix/>
          </a:blip>
          <a:stretch>
            <a:fillRect/>
          </a:stretch>
        </p:blipFill>
        <p:spPr>
          <a:xfrm>
            <a:off x="6900" y="-3775"/>
            <a:ext cx="2192350" cy="504600"/>
          </a:xfrm>
          <a:prstGeom prst="rect">
            <a:avLst/>
          </a:prstGeom>
          <a:noFill/>
          <a:ln>
            <a:noFill/>
          </a:ln>
        </p:spPr>
      </p:pic>
      <p:sp>
        <p:nvSpPr>
          <p:cNvPr id="145" name="Google Shape;145;p22"/>
          <p:cNvSpPr txBox="1"/>
          <p:nvPr/>
        </p:nvSpPr>
        <p:spPr>
          <a:xfrm>
            <a:off x="2517075" y="4312782"/>
            <a:ext cx="49602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u="sng">
                <a:solidFill>
                  <a:schemeClr val="accent5"/>
                </a:solidFill>
                <a:latin typeface="Roboto"/>
                <a:ea typeface="Roboto"/>
                <a:cs typeface="Roboto"/>
                <a:sym typeface="Roboto"/>
                <a:hlinkClick r:id="rId5">
                  <a:extLst>
                    <a:ext uri="{A12FA001-AC4F-418D-AE19-62706E023703}">
                      <ahyp:hlinkClr val="tx"/>
                    </a:ext>
                  </a:extLst>
                </a:hlinkClick>
              </a:rPr>
              <a:t>Comprehensive Guide on Finding a Participant / Mentor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311700" y="771873"/>
            <a:ext cx="85206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What tools and resources do we have access to?</a:t>
            </a:r>
            <a:endParaRPr sz="1120"/>
          </a:p>
        </p:txBody>
      </p:sp>
      <p:sp>
        <p:nvSpPr>
          <p:cNvPr id="151" name="Google Shape;151;p23"/>
          <p:cNvSpPr txBox="1"/>
          <p:nvPr>
            <p:ph idx="4294967295" type="body"/>
          </p:nvPr>
        </p:nvSpPr>
        <p:spPr>
          <a:xfrm>
            <a:off x="526575" y="1138231"/>
            <a:ext cx="8028300" cy="2134800"/>
          </a:xfrm>
          <a:prstGeom prst="rect">
            <a:avLst/>
          </a:prstGeom>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000000"/>
              </a:buClr>
              <a:buSzPts val="1400"/>
              <a:buChar char="●"/>
            </a:pPr>
            <a:r>
              <a:rPr lang="en-GB" sz="1400">
                <a:solidFill>
                  <a:srgbClr val="000000"/>
                </a:solidFill>
              </a:rPr>
              <a:t>We have a paid version from our friends Slack, you are able to utilise their space and video calls to touch in with your private channels and teams. </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GB" sz="1400">
                <a:solidFill>
                  <a:srgbClr val="000000"/>
                </a:solidFill>
              </a:rPr>
              <a:t>Look at the </a:t>
            </a:r>
            <a:r>
              <a:rPr lang="en-GB" sz="1400" u="sng">
                <a:solidFill>
                  <a:schemeClr val="hlink"/>
                </a:solidFill>
                <a:hlinkClick r:id="rId3"/>
              </a:rPr>
              <a:t>team charter guide</a:t>
            </a:r>
            <a:r>
              <a:rPr lang="en-GB" sz="1400">
                <a:solidFill>
                  <a:srgbClr val="000000"/>
                </a:solidFill>
              </a:rPr>
              <a:t> to best set up your team.</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GB" sz="1400">
                <a:solidFill>
                  <a:srgbClr val="000000"/>
                </a:solidFill>
              </a:rPr>
              <a:t>Check out the primer pack during the hackathon for ideation, presentation, software, assumption mapping and project management guides.</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GB" sz="1400">
                <a:solidFill>
                  <a:srgbClr val="000000"/>
                </a:solidFill>
              </a:rPr>
              <a:t>All Hackathons typically also have resources and tools shared by our sponsors. Visit the landing page at </a:t>
            </a:r>
            <a:r>
              <a:rPr lang="en-GB" sz="1400" u="sng">
                <a:solidFill>
                  <a:schemeClr val="hlink"/>
                </a:solidFill>
                <a:hlinkClick r:id="rId4"/>
              </a:rPr>
              <a:t>www.hackmakers.com</a:t>
            </a:r>
            <a:r>
              <a:rPr lang="en-GB" sz="1400">
                <a:solidFill>
                  <a:srgbClr val="000000"/>
                </a:solidFill>
              </a:rPr>
              <a:t> to see what’s available. </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GB" sz="1400">
                <a:solidFill>
                  <a:srgbClr val="000000"/>
                </a:solidFill>
              </a:rPr>
              <a:t>The Slack channel #resources is also one to keep an eye on.</a:t>
            </a:r>
            <a:endParaRPr sz="1400">
              <a:solidFill>
                <a:srgbClr val="000000"/>
              </a:solidFill>
              <a:highlight>
                <a:srgbClr val="FEFFFF"/>
              </a:highlight>
            </a:endParaRPr>
          </a:p>
        </p:txBody>
      </p:sp>
      <p:pic>
        <p:nvPicPr>
          <p:cNvPr id="152" name="Google Shape;152;p23"/>
          <p:cNvPicPr preferRelativeResize="0"/>
          <p:nvPr/>
        </p:nvPicPr>
        <p:blipFill>
          <a:blip r:embed="rId5">
            <a:alphaModFix/>
          </a:blip>
          <a:stretch>
            <a:fillRect/>
          </a:stretch>
        </p:blipFill>
        <p:spPr>
          <a:xfrm>
            <a:off x="6900" y="-3775"/>
            <a:ext cx="2192350" cy="504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311700" y="633671"/>
            <a:ext cx="85206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What should I do to prepare? (Logistics)</a:t>
            </a:r>
            <a:endParaRPr sz="1120"/>
          </a:p>
        </p:txBody>
      </p:sp>
      <p:sp>
        <p:nvSpPr>
          <p:cNvPr id="158" name="Google Shape;158;p24"/>
          <p:cNvSpPr txBox="1"/>
          <p:nvPr>
            <p:ph idx="4294967295" type="body"/>
          </p:nvPr>
        </p:nvSpPr>
        <p:spPr>
          <a:xfrm>
            <a:off x="607150" y="1103125"/>
            <a:ext cx="8127600" cy="3621900"/>
          </a:xfrm>
          <a:prstGeom prst="rect">
            <a:avLst/>
          </a:prstGeom>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000000"/>
              </a:buClr>
              <a:buSzPts val="1400"/>
              <a:buChar char="●"/>
            </a:pPr>
            <a:r>
              <a:rPr b="1" lang="en-GB" sz="1400">
                <a:solidFill>
                  <a:srgbClr val="000000"/>
                </a:solidFill>
              </a:rPr>
              <a:t>Set-up Slack</a:t>
            </a:r>
            <a:endParaRPr b="1" sz="1400">
              <a:solidFill>
                <a:srgbClr val="000000"/>
              </a:solidFill>
            </a:endParaRPr>
          </a:p>
          <a:p>
            <a:pPr indent="0" lvl="0" marL="457200" rtl="0" algn="l">
              <a:lnSpc>
                <a:spcPct val="115000"/>
              </a:lnSpc>
              <a:spcBef>
                <a:spcPts val="0"/>
              </a:spcBef>
              <a:spcAft>
                <a:spcPts val="0"/>
              </a:spcAft>
              <a:buNone/>
            </a:pPr>
            <a:r>
              <a:rPr lang="en-GB" sz="1400">
                <a:solidFill>
                  <a:srgbClr val="000000"/>
                </a:solidFill>
              </a:rPr>
              <a:t>All important announcements and updates will be here, so will the primary communication between the mentors, competitors, sponsors and organisers. Check at least 2 times a day leading up to and during the hackathon</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b="1" lang="en-GB" sz="1400">
                <a:solidFill>
                  <a:srgbClr val="000000"/>
                </a:solidFill>
              </a:rPr>
              <a:t>Set-up your software and Hardware</a:t>
            </a:r>
            <a:endParaRPr b="1" sz="1400">
              <a:solidFill>
                <a:srgbClr val="000000"/>
              </a:solidFill>
            </a:endParaRPr>
          </a:p>
          <a:p>
            <a:pPr indent="0" lvl="0" marL="457200" rtl="0" algn="l">
              <a:lnSpc>
                <a:spcPct val="115000"/>
              </a:lnSpc>
              <a:spcBef>
                <a:spcPts val="0"/>
              </a:spcBef>
              <a:spcAft>
                <a:spcPts val="0"/>
              </a:spcAft>
              <a:buNone/>
            </a:pPr>
            <a:r>
              <a:rPr lang="en-GB" sz="1400">
                <a:solidFill>
                  <a:srgbClr val="000000"/>
                </a:solidFill>
              </a:rPr>
              <a:t>A GitHub repository will be extremely useful and is also optional to upload as part of your project submission. Github allows teams to ‘branch’ out on different parts of the project as well as work with awesome code. </a:t>
            </a:r>
            <a:r>
              <a:rPr lang="en-GB" sz="1400" u="sng">
                <a:solidFill>
                  <a:schemeClr val="hlink"/>
                </a:solidFill>
                <a:hlinkClick r:id="rId3"/>
              </a:rPr>
              <a:t>Please refer to this guide if you are unsure how to setup your GitHub repository.</a:t>
            </a:r>
            <a:endParaRPr sz="1400">
              <a:solidFill>
                <a:srgbClr val="000000"/>
              </a:solidFill>
            </a:endParaRPr>
          </a:p>
          <a:p>
            <a:pPr indent="-317500" lvl="0" marL="457200" rtl="0" algn="l">
              <a:spcBef>
                <a:spcPts val="0"/>
              </a:spcBef>
              <a:spcAft>
                <a:spcPts val="0"/>
              </a:spcAft>
              <a:buClr>
                <a:srgbClr val="000000"/>
              </a:buClr>
              <a:buSzPts val="1400"/>
              <a:buChar char="●"/>
            </a:pPr>
            <a:r>
              <a:rPr b="1" lang="en-GB" sz="1400">
                <a:solidFill>
                  <a:srgbClr val="000000"/>
                </a:solidFill>
              </a:rPr>
              <a:t>Don’t be a schmuck</a:t>
            </a:r>
            <a:endParaRPr b="1" sz="1400">
              <a:solidFill>
                <a:srgbClr val="000000"/>
              </a:solidFill>
            </a:endParaRPr>
          </a:p>
          <a:p>
            <a:pPr indent="0" lvl="0" marL="457200" rtl="0" algn="l">
              <a:spcBef>
                <a:spcPts val="0"/>
              </a:spcBef>
              <a:spcAft>
                <a:spcPts val="0"/>
              </a:spcAft>
              <a:buNone/>
            </a:pPr>
            <a:r>
              <a:rPr lang="en-GB" sz="1400">
                <a:solidFill>
                  <a:srgbClr val="000000"/>
                </a:solidFill>
              </a:rPr>
              <a:t>Read the Rules and guidelines, be a good citizen, make a list of everything you’ll have handy in your home workspace including phone and laptop chargers, headphones and most importantly, snacks. Get a good night's sleep. You’ll want to be firing on all four cylinders come hackathon day, so do whatever you have to do to be prepared. </a:t>
            </a:r>
            <a:endParaRPr b="1" sz="1400">
              <a:solidFill>
                <a:srgbClr val="000000"/>
              </a:solidFill>
            </a:endParaRPr>
          </a:p>
        </p:txBody>
      </p:sp>
      <p:pic>
        <p:nvPicPr>
          <p:cNvPr id="159" name="Google Shape;159;p24"/>
          <p:cNvPicPr preferRelativeResize="0"/>
          <p:nvPr/>
        </p:nvPicPr>
        <p:blipFill>
          <a:blip r:embed="rId4">
            <a:alphaModFix/>
          </a:blip>
          <a:stretch>
            <a:fillRect/>
          </a:stretch>
        </p:blipFill>
        <p:spPr>
          <a:xfrm>
            <a:off x="6900" y="-3775"/>
            <a:ext cx="2192350" cy="504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311700" y="709871"/>
            <a:ext cx="85206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What should I do to prepare? (Research)</a:t>
            </a:r>
            <a:endParaRPr sz="1120"/>
          </a:p>
        </p:txBody>
      </p:sp>
      <p:sp>
        <p:nvSpPr>
          <p:cNvPr id="165" name="Google Shape;165;p25"/>
          <p:cNvSpPr txBox="1"/>
          <p:nvPr>
            <p:ph idx="4294967295" type="body"/>
          </p:nvPr>
        </p:nvSpPr>
        <p:spPr>
          <a:xfrm>
            <a:off x="607150" y="1179325"/>
            <a:ext cx="7986600" cy="36219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Clr>
                <a:srgbClr val="000000"/>
              </a:buClr>
              <a:buSzPts val="1400"/>
              <a:buChar char="●"/>
            </a:pPr>
            <a:r>
              <a:rPr b="1" lang="en-GB" sz="1400">
                <a:solidFill>
                  <a:srgbClr val="000000"/>
                </a:solidFill>
              </a:rPr>
              <a:t>Research the topic and theme</a:t>
            </a:r>
            <a:endParaRPr b="1" sz="1400">
              <a:solidFill>
                <a:srgbClr val="000000"/>
              </a:solidFill>
            </a:endParaRPr>
          </a:p>
          <a:p>
            <a:pPr indent="0" lvl="0" marL="457200" rtl="0" algn="l">
              <a:spcBef>
                <a:spcPts val="0"/>
              </a:spcBef>
              <a:spcAft>
                <a:spcPts val="0"/>
              </a:spcAft>
              <a:buNone/>
            </a:pPr>
            <a:r>
              <a:rPr lang="en-GB" sz="1400">
                <a:solidFill>
                  <a:srgbClr val="000000"/>
                </a:solidFill>
              </a:rPr>
              <a:t>The Slack channel will have valuable resources and learning tools for operating in the hackathon, as well as material for the challenge(s) background itself. You’re also welcome to do your own research if you know what you want to get out of this experience or what you have in mind to work on</a:t>
            </a:r>
            <a:endParaRPr sz="1400">
              <a:solidFill>
                <a:srgbClr val="000000"/>
              </a:solidFill>
            </a:endParaRPr>
          </a:p>
          <a:p>
            <a:pPr indent="-317500" lvl="0" marL="457200" rtl="0" algn="l">
              <a:spcBef>
                <a:spcPts val="0"/>
              </a:spcBef>
              <a:spcAft>
                <a:spcPts val="0"/>
              </a:spcAft>
              <a:buClr>
                <a:srgbClr val="000000"/>
              </a:buClr>
              <a:buSzPts val="1400"/>
              <a:buChar char="●"/>
            </a:pPr>
            <a:r>
              <a:rPr b="1" lang="en-GB" sz="1400">
                <a:solidFill>
                  <a:srgbClr val="000000"/>
                </a:solidFill>
              </a:rPr>
              <a:t>Read up on the challenge(s)</a:t>
            </a:r>
            <a:endParaRPr b="1" sz="1400">
              <a:solidFill>
                <a:srgbClr val="000000"/>
              </a:solidFill>
            </a:endParaRPr>
          </a:p>
          <a:p>
            <a:pPr indent="0" lvl="0" marL="457200" rtl="0" algn="l">
              <a:spcBef>
                <a:spcPts val="0"/>
              </a:spcBef>
              <a:spcAft>
                <a:spcPts val="0"/>
              </a:spcAft>
              <a:buNone/>
            </a:pPr>
            <a:r>
              <a:rPr lang="en-GB" sz="1400">
                <a:solidFill>
                  <a:srgbClr val="000000"/>
                </a:solidFill>
              </a:rPr>
              <a:t>Know what challenge(s) are available and familiarize yourself with the details and nuances of each. See if there’s one you’d prefer over the others.</a:t>
            </a:r>
            <a:endParaRPr sz="1400">
              <a:solidFill>
                <a:srgbClr val="000000"/>
              </a:solidFill>
            </a:endParaRPr>
          </a:p>
          <a:p>
            <a:pPr indent="-317500" lvl="0" marL="457200" rtl="0" algn="l">
              <a:spcBef>
                <a:spcPts val="0"/>
              </a:spcBef>
              <a:spcAft>
                <a:spcPts val="0"/>
              </a:spcAft>
              <a:buClr>
                <a:srgbClr val="000000"/>
              </a:buClr>
              <a:buSzPts val="1400"/>
              <a:buChar char="●"/>
            </a:pPr>
            <a:r>
              <a:rPr b="1" lang="en-GB" sz="1400">
                <a:solidFill>
                  <a:srgbClr val="000000"/>
                </a:solidFill>
              </a:rPr>
              <a:t>Think about your team</a:t>
            </a:r>
            <a:endParaRPr b="1" sz="1400">
              <a:solidFill>
                <a:srgbClr val="000000"/>
              </a:solidFill>
            </a:endParaRPr>
          </a:p>
          <a:p>
            <a:pPr indent="0" lvl="0" marL="457200" rtl="0" algn="l">
              <a:spcBef>
                <a:spcPts val="0"/>
              </a:spcBef>
              <a:spcAft>
                <a:spcPts val="0"/>
              </a:spcAft>
              <a:buNone/>
            </a:pPr>
            <a:r>
              <a:rPr lang="en-GB" sz="1400">
                <a:solidFill>
                  <a:srgbClr val="000000"/>
                </a:solidFill>
              </a:rPr>
              <a:t>Start thinking about the skill set you offer, what kind of people you’d like to recruit and how you will scout talent to join you on your mission The best way to do this is to introduce yourself in the #introductions channel and become familiar with, and contribute to discussion in other Slack Channels</a:t>
            </a:r>
            <a:endParaRPr sz="1400">
              <a:solidFill>
                <a:srgbClr val="000000"/>
              </a:solidFill>
            </a:endParaRPr>
          </a:p>
          <a:p>
            <a:pPr indent="0" lvl="0" marL="457200" rtl="0" algn="l">
              <a:spcBef>
                <a:spcPts val="0"/>
              </a:spcBef>
              <a:spcAft>
                <a:spcPts val="1200"/>
              </a:spcAft>
              <a:buNone/>
            </a:pPr>
            <a:r>
              <a:t/>
            </a:r>
            <a:endParaRPr b="1" sz="1400">
              <a:solidFill>
                <a:srgbClr val="000000"/>
              </a:solidFill>
            </a:endParaRPr>
          </a:p>
        </p:txBody>
      </p:sp>
      <p:pic>
        <p:nvPicPr>
          <p:cNvPr id="166" name="Google Shape;166;p25"/>
          <p:cNvPicPr preferRelativeResize="0"/>
          <p:nvPr/>
        </p:nvPicPr>
        <p:blipFill>
          <a:blip r:embed="rId3">
            <a:alphaModFix/>
          </a:blip>
          <a:stretch>
            <a:fillRect/>
          </a:stretch>
        </p:blipFill>
        <p:spPr>
          <a:xfrm>
            <a:off x="6900" y="-3775"/>
            <a:ext cx="2192350" cy="504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311700" y="655810"/>
            <a:ext cx="85206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What if our mentor is not responding?</a:t>
            </a:r>
            <a:endParaRPr sz="1120"/>
          </a:p>
        </p:txBody>
      </p:sp>
      <p:sp>
        <p:nvSpPr>
          <p:cNvPr id="172" name="Google Shape;172;p26"/>
          <p:cNvSpPr txBox="1"/>
          <p:nvPr>
            <p:ph idx="4294967295" type="body"/>
          </p:nvPr>
        </p:nvSpPr>
        <p:spPr>
          <a:xfrm>
            <a:off x="378850" y="1067225"/>
            <a:ext cx="8202600" cy="1325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GB" sz="1400">
                <a:solidFill>
                  <a:srgbClr val="000000"/>
                </a:solidFill>
              </a:rPr>
              <a:t>Given the online nature and time zone differences, it is possible to lose touch or not get an immediate response from a mentor. In this scenario, you can and should reach out to other mentors available on slack in the #ask_a_mentor channel</a:t>
            </a:r>
            <a:endParaRPr sz="1400">
              <a:solidFill>
                <a:srgbClr val="000000"/>
              </a:solidFill>
            </a:endParaRPr>
          </a:p>
          <a:p>
            <a:pPr indent="-317500" lvl="0" marL="457200" rtl="0" algn="l">
              <a:spcBef>
                <a:spcPts val="0"/>
              </a:spcBef>
              <a:spcAft>
                <a:spcPts val="0"/>
              </a:spcAft>
              <a:buClr>
                <a:srgbClr val="000000"/>
              </a:buClr>
              <a:buSzPts val="1400"/>
              <a:buChar char="●"/>
            </a:pPr>
            <a:r>
              <a:rPr lang="en-GB" sz="1400">
                <a:solidFill>
                  <a:srgbClr val="000000"/>
                </a:solidFill>
              </a:rPr>
              <a:t>A way to prevent this is to pick out more than one mentor and  try to ensure that your time zones are compatible</a:t>
            </a:r>
            <a:endParaRPr sz="1400">
              <a:solidFill>
                <a:srgbClr val="000000"/>
              </a:solidFill>
            </a:endParaRPr>
          </a:p>
          <a:p>
            <a:pPr indent="0" lvl="0" marL="0" rtl="0" algn="l">
              <a:spcBef>
                <a:spcPts val="1200"/>
              </a:spcBef>
              <a:spcAft>
                <a:spcPts val="1200"/>
              </a:spcAft>
              <a:buNone/>
            </a:pPr>
            <a:r>
              <a:t/>
            </a:r>
            <a:endParaRPr sz="1400">
              <a:solidFill>
                <a:srgbClr val="000000"/>
              </a:solidFill>
            </a:endParaRPr>
          </a:p>
        </p:txBody>
      </p:sp>
      <p:sp>
        <p:nvSpPr>
          <p:cNvPr id="173" name="Google Shape;173;p26"/>
          <p:cNvSpPr txBox="1"/>
          <p:nvPr/>
        </p:nvSpPr>
        <p:spPr>
          <a:xfrm>
            <a:off x="402884" y="2826609"/>
            <a:ext cx="8202600" cy="18870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000000"/>
              </a:buClr>
              <a:buSzPts val="1400"/>
              <a:buFont typeface="Roboto"/>
              <a:buChar char="●"/>
            </a:pPr>
            <a:r>
              <a:rPr lang="en-GB">
                <a:latin typeface="Roboto"/>
                <a:ea typeface="Roboto"/>
                <a:cs typeface="Roboto"/>
                <a:sym typeface="Roboto"/>
              </a:rPr>
              <a:t>First of all don’t panic, this is not an uncommon occurrence! There are a number of next steps to tick off before you jump ship and restart or exit the competition:</a:t>
            </a:r>
            <a:endParaRPr>
              <a:latin typeface="Roboto"/>
              <a:ea typeface="Roboto"/>
              <a:cs typeface="Roboto"/>
              <a:sym typeface="Roboto"/>
            </a:endParaRPr>
          </a:p>
          <a:p>
            <a:pPr indent="-317500" lvl="1" marL="914400" rtl="0" algn="l">
              <a:lnSpc>
                <a:spcPct val="115000"/>
              </a:lnSpc>
              <a:spcBef>
                <a:spcPts val="0"/>
              </a:spcBef>
              <a:spcAft>
                <a:spcPts val="0"/>
              </a:spcAft>
              <a:buClr>
                <a:srgbClr val="000000"/>
              </a:buClr>
              <a:buSzPts val="1400"/>
              <a:buFont typeface="Roboto"/>
              <a:buChar char="○"/>
            </a:pPr>
            <a:r>
              <a:rPr lang="en-GB">
                <a:latin typeface="Roboto"/>
                <a:ea typeface="Roboto"/>
                <a:cs typeface="Roboto"/>
                <a:sym typeface="Roboto"/>
              </a:rPr>
              <a:t>Talk to your mentor and lead mentor. In many situations, a mentor will be helping other teams ideate and execute solutions. They have visibility on other teams and members who may want to join your team.</a:t>
            </a:r>
            <a:endParaRPr>
              <a:latin typeface="Roboto"/>
              <a:ea typeface="Roboto"/>
              <a:cs typeface="Roboto"/>
              <a:sym typeface="Roboto"/>
            </a:endParaRPr>
          </a:p>
          <a:p>
            <a:pPr indent="-317500" lvl="1" marL="914400" rtl="0" algn="l">
              <a:lnSpc>
                <a:spcPct val="115000"/>
              </a:lnSpc>
              <a:spcBef>
                <a:spcPts val="0"/>
              </a:spcBef>
              <a:spcAft>
                <a:spcPts val="0"/>
              </a:spcAft>
              <a:buClr>
                <a:srgbClr val="000000"/>
              </a:buClr>
              <a:buSzPts val="1400"/>
              <a:buFont typeface="Roboto"/>
              <a:buChar char="○"/>
            </a:pPr>
            <a:r>
              <a:rPr lang="en-GB">
                <a:latin typeface="Roboto"/>
                <a:ea typeface="Roboto"/>
                <a:cs typeface="Roboto"/>
                <a:sym typeface="Roboto"/>
              </a:rPr>
              <a:t>Make posts on the find_a_team channel, and meet other people who are looking to join, or even if you want to join an existing team. </a:t>
            </a:r>
            <a:endParaRPr/>
          </a:p>
        </p:txBody>
      </p:sp>
      <p:sp>
        <p:nvSpPr>
          <p:cNvPr id="174" name="Google Shape;174;p26"/>
          <p:cNvSpPr txBox="1"/>
          <p:nvPr>
            <p:ph type="title"/>
          </p:nvPr>
        </p:nvSpPr>
        <p:spPr>
          <a:xfrm>
            <a:off x="338561" y="2469142"/>
            <a:ext cx="85206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What if my team members are not responding?	</a:t>
            </a:r>
            <a:endParaRPr sz="1120"/>
          </a:p>
        </p:txBody>
      </p:sp>
      <p:pic>
        <p:nvPicPr>
          <p:cNvPr id="175" name="Google Shape;175;p26"/>
          <p:cNvPicPr preferRelativeResize="0"/>
          <p:nvPr/>
        </p:nvPicPr>
        <p:blipFill>
          <a:blip r:embed="rId3">
            <a:alphaModFix/>
          </a:blip>
          <a:stretch>
            <a:fillRect/>
          </a:stretch>
        </p:blipFill>
        <p:spPr>
          <a:xfrm>
            <a:off x="6900" y="-3775"/>
            <a:ext cx="2192350" cy="504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2150088" y="656475"/>
            <a:ext cx="4935900" cy="738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SzPts val="990"/>
              <a:buNone/>
            </a:pPr>
            <a:r>
              <a:rPr b="1" lang="en-GB" sz="3600">
                <a:solidFill>
                  <a:srgbClr val="6FA8DC"/>
                </a:solidFill>
                <a:latin typeface="Roboto"/>
                <a:ea typeface="Roboto"/>
                <a:cs typeface="Roboto"/>
                <a:sym typeface="Roboto"/>
              </a:rPr>
              <a:t>More questions?	</a:t>
            </a:r>
            <a:endParaRPr b="1" sz="3600">
              <a:solidFill>
                <a:srgbClr val="6FA8DC"/>
              </a:solidFill>
              <a:latin typeface="Roboto"/>
              <a:ea typeface="Roboto"/>
              <a:cs typeface="Roboto"/>
              <a:sym typeface="Roboto"/>
            </a:endParaRPr>
          </a:p>
        </p:txBody>
      </p:sp>
      <p:sp>
        <p:nvSpPr>
          <p:cNvPr id="181" name="Google Shape;181;p27"/>
          <p:cNvSpPr txBox="1"/>
          <p:nvPr>
            <p:ph idx="4294967295" type="body"/>
          </p:nvPr>
        </p:nvSpPr>
        <p:spPr>
          <a:xfrm>
            <a:off x="436650" y="1447175"/>
            <a:ext cx="8362800" cy="3126300"/>
          </a:xfrm>
          <a:prstGeom prst="rect">
            <a:avLst/>
          </a:prstGeom>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000000"/>
              </a:buClr>
              <a:buSzPts val="1400"/>
              <a:buChar char="●"/>
            </a:pPr>
            <a:r>
              <a:rPr b="1" lang="en-GB" sz="1400">
                <a:solidFill>
                  <a:srgbClr val="000000"/>
                </a:solidFill>
              </a:rPr>
              <a:t>I want to know more about this hackathon: </a:t>
            </a:r>
            <a:endParaRPr b="1" sz="1400">
              <a:solidFill>
                <a:srgbClr val="000000"/>
              </a:solidFill>
            </a:endParaRPr>
          </a:p>
          <a:p>
            <a:pPr indent="-317500" lvl="1" marL="914400" rtl="0" algn="l">
              <a:lnSpc>
                <a:spcPct val="115000"/>
              </a:lnSpc>
              <a:spcBef>
                <a:spcPts val="0"/>
              </a:spcBef>
              <a:spcAft>
                <a:spcPts val="0"/>
              </a:spcAft>
              <a:buClr>
                <a:srgbClr val="000000"/>
              </a:buClr>
              <a:buSzPts val="1400"/>
              <a:buChar char="○"/>
            </a:pPr>
            <a:r>
              <a:rPr lang="en-GB" sz="1400">
                <a:solidFill>
                  <a:srgbClr val="000000"/>
                </a:solidFill>
              </a:rPr>
              <a:t>Hackathon FAQ Quickstart Guide: </a:t>
            </a:r>
            <a:r>
              <a:rPr lang="en-GB" u="sng">
                <a:solidFill>
                  <a:schemeClr val="hlink"/>
                </a:solidFill>
                <a:hlinkClick r:id="rId3"/>
              </a:rPr>
              <a:t>https://docs.google.com/presentation/d/1by21Mh4YueRPyNdTgt17tqM5DXdD4LiICG4SGMJUcy4/edit?usp=sharing</a:t>
            </a:r>
            <a:endParaRPr>
              <a:solidFill>
                <a:srgbClr val="000000"/>
              </a:solidFill>
            </a:endParaRPr>
          </a:p>
          <a:p>
            <a:pPr indent="-317500" lvl="0" marL="457200" rtl="0" algn="l">
              <a:lnSpc>
                <a:spcPct val="115000"/>
              </a:lnSpc>
              <a:spcBef>
                <a:spcPts val="0"/>
              </a:spcBef>
              <a:spcAft>
                <a:spcPts val="0"/>
              </a:spcAft>
              <a:buClr>
                <a:srgbClr val="000000"/>
              </a:buClr>
              <a:buSzPts val="1400"/>
              <a:buChar char="●"/>
            </a:pPr>
            <a:r>
              <a:rPr b="1" lang="en-GB" sz="1400">
                <a:solidFill>
                  <a:srgbClr val="000000"/>
                </a:solidFill>
              </a:rPr>
              <a:t>I want to be a mentor:</a:t>
            </a:r>
            <a:endParaRPr b="1" sz="1400">
              <a:solidFill>
                <a:srgbClr val="000000"/>
              </a:solidFill>
            </a:endParaRPr>
          </a:p>
          <a:p>
            <a:pPr indent="-317500" lvl="1" marL="914400" rtl="0" algn="l">
              <a:lnSpc>
                <a:spcPct val="115000"/>
              </a:lnSpc>
              <a:spcBef>
                <a:spcPts val="0"/>
              </a:spcBef>
              <a:spcAft>
                <a:spcPts val="0"/>
              </a:spcAft>
              <a:buClr>
                <a:srgbClr val="000000"/>
              </a:buClr>
              <a:buSzPts val="1400"/>
              <a:buChar char="○"/>
            </a:pPr>
            <a:r>
              <a:rPr lang="en-GB">
                <a:solidFill>
                  <a:srgbClr val="000000"/>
                </a:solidFill>
              </a:rPr>
              <a:t>Make a new registration as a mentor at: </a:t>
            </a:r>
            <a:r>
              <a:rPr lang="en-GB" u="sng">
                <a:solidFill>
                  <a:schemeClr val="hlink"/>
                </a:solidFill>
                <a:hlinkClick r:id="rId4"/>
              </a:rPr>
              <a:t>www.hackmakers.com</a:t>
            </a:r>
            <a:endParaRPr>
              <a:solidFill>
                <a:srgbClr val="000000"/>
              </a:solidFill>
            </a:endParaRPr>
          </a:p>
          <a:p>
            <a:pPr indent="-317500" lvl="1" marL="914400" rtl="0" algn="l">
              <a:lnSpc>
                <a:spcPct val="115000"/>
              </a:lnSpc>
              <a:spcBef>
                <a:spcPts val="0"/>
              </a:spcBef>
              <a:spcAft>
                <a:spcPts val="0"/>
              </a:spcAft>
              <a:buClr>
                <a:srgbClr val="000000"/>
              </a:buClr>
              <a:buSzPts val="1400"/>
              <a:buChar char="○"/>
            </a:pPr>
            <a:r>
              <a:rPr lang="en-GB">
                <a:solidFill>
                  <a:srgbClr val="000000"/>
                </a:solidFill>
              </a:rPr>
              <a:t>Read through the Mentor Guide: </a:t>
            </a:r>
            <a:r>
              <a:rPr lang="en-GB" u="sng">
                <a:solidFill>
                  <a:schemeClr val="hlink"/>
                </a:solidFill>
                <a:hlinkClick r:id="rId5"/>
              </a:rPr>
              <a:t>https://docs.google.com/presentation/d/1jL7CHdheH98y7gaUmsBF8nu8PgTfg7-e9vXNEzbIPbE/edit?usp=sharing</a:t>
            </a:r>
            <a:endParaRPr>
              <a:solidFill>
                <a:srgbClr val="000000"/>
              </a:solidFill>
            </a:endParaRPr>
          </a:p>
          <a:p>
            <a:pPr indent="-317500" lvl="0" marL="457200" rtl="0" algn="l">
              <a:lnSpc>
                <a:spcPct val="115000"/>
              </a:lnSpc>
              <a:spcBef>
                <a:spcPts val="0"/>
              </a:spcBef>
              <a:spcAft>
                <a:spcPts val="0"/>
              </a:spcAft>
              <a:buClr>
                <a:srgbClr val="000000"/>
              </a:buClr>
              <a:buSzPts val="1400"/>
              <a:buChar char="●"/>
            </a:pPr>
            <a:r>
              <a:rPr b="1" lang="en-GB" sz="1400">
                <a:solidFill>
                  <a:srgbClr val="000000"/>
                </a:solidFill>
              </a:rPr>
              <a:t>I want to know the general rules and regulations:</a:t>
            </a:r>
            <a:endParaRPr b="1" sz="1400">
              <a:solidFill>
                <a:srgbClr val="000000"/>
              </a:solidFill>
            </a:endParaRPr>
          </a:p>
          <a:p>
            <a:pPr indent="-317500" lvl="1" marL="914400" rtl="0" algn="l">
              <a:lnSpc>
                <a:spcPct val="115000"/>
              </a:lnSpc>
              <a:spcBef>
                <a:spcPts val="0"/>
              </a:spcBef>
              <a:spcAft>
                <a:spcPts val="0"/>
              </a:spcAft>
              <a:buClr>
                <a:srgbClr val="000000"/>
              </a:buClr>
              <a:buSzPts val="1400"/>
              <a:buChar char="○"/>
            </a:pPr>
            <a:r>
              <a:rPr lang="en-GB" u="sng">
                <a:solidFill>
                  <a:schemeClr val="hlink"/>
                </a:solidFill>
                <a:hlinkClick r:id="rId6"/>
              </a:rPr>
              <a:t>https://docs.google.com/presentation/d/1l0cdM_6tacrpiHgCyU6g039THDrSuuEB2fypcgnUShI/edit?usp=sharing</a:t>
            </a:r>
            <a:endParaRPr>
              <a:solidFill>
                <a:srgbClr val="000000"/>
              </a:solidFill>
            </a:endParaRPr>
          </a:p>
        </p:txBody>
      </p:sp>
      <p:pic>
        <p:nvPicPr>
          <p:cNvPr id="182" name="Google Shape;182;p27"/>
          <p:cNvPicPr preferRelativeResize="0"/>
          <p:nvPr/>
        </p:nvPicPr>
        <p:blipFill>
          <a:blip r:embed="rId7">
            <a:alphaModFix/>
          </a:blip>
          <a:stretch>
            <a:fillRect/>
          </a:stretch>
        </p:blipFill>
        <p:spPr>
          <a:xfrm>
            <a:off x="6900" y="-3775"/>
            <a:ext cx="2192350" cy="504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type="title"/>
          </p:nvPr>
        </p:nvSpPr>
        <p:spPr>
          <a:xfrm>
            <a:off x="393650" y="1632900"/>
            <a:ext cx="8490300" cy="187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2200">
                <a:solidFill>
                  <a:srgbClr val="6FA8DC"/>
                </a:solidFill>
              </a:rPr>
              <a:t>Welcome! Thank you for supporting us with your valuable time and skills in developing awesome solutions to global challenges! In every hackathon, we expecting over </a:t>
            </a:r>
            <a:r>
              <a:rPr b="1" lang="en-GB" sz="2200">
                <a:solidFill>
                  <a:srgbClr val="6FA8DC"/>
                </a:solidFill>
              </a:rPr>
              <a:t>1000+</a:t>
            </a:r>
            <a:r>
              <a:rPr lang="en-GB" sz="2200">
                <a:solidFill>
                  <a:srgbClr val="6FA8DC"/>
                </a:solidFill>
              </a:rPr>
              <a:t> participants and mentors. </a:t>
            </a:r>
            <a:r>
              <a:rPr lang="en-GB" sz="2200">
                <a:solidFill>
                  <a:srgbClr val="6FA8DC"/>
                </a:solidFill>
              </a:rPr>
              <a:t>As participants, different components of the Hackathon is </a:t>
            </a:r>
            <a:r>
              <a:rPr b="1" lang="en-GB" sz="2200">
                <a:solidFill>
                  <a:srgbClr val="6FA8DC"/>
                </a:solidFill>
              </a:rPr>
              <a:t>optional to take part in depending on your availabilities.</a:t>
            </a:r>
            <a:endParaRPr b="1" sz="2200"/>
          </a:p>
          <a:p>
            <a:pPr indent="0" lvl="0" marL="0" rtl="0" algn="ctr">
              <a:spcBef>
                <a:spcPts val="0"/>
              </a:spcBef>
              <a:spcAft>
                <a:spcPts val="0"/>
              </a:spcAft>
              <a:buNone/>
            </a:pPr>
            <a:r>
              <a:t/>
            </a:r>
            <a:endParaRPr sz="2200">
              <a:solidFill>
                <a:srgbClr val="6FA8DC"/>
              </a:solidFill>
            </a:endParaRPr>
          </a:p>
        </p:txBody>
      </p:sp>
      <p:pic>
        <p:nvPicPr>
          <p:cNvPr id="80" name="Google Shape;80;p14"/>
          <p:cNvPicPr preferRelativeResize="0"/>
          <p:nvPr/>
        </p:nvPicPr>
        <p:blipFill>
          <a:blip r:embed="rId3">
            <a:alphaModFix/>
          </a:blip>
          <a:stretch>
            <a:fillRect/>
          </a:stretch>
        </p:blipFill>
        <p:spPr>
          <a:xfrm>
            <a:off x="6900" y="-3775"/>
            <a:ext cx="2192350" cy="504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nvSpPr>
        <p:spPr>
          <a:xfrm>
            <a:off x="2150088" y="275475"/>
            <a:ext cx="4935900" cy="63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900">
                <a:solidFill>
                  <a:srgbClr val="6FA8DC"/>
                </a:solidFill>
                <a:latin typeface="Roboto"/>
                <a:ea typeface="Roboto"/>
                <a:cs typeface="Roboto"/>
                <a:sym typeface="Roboto"/>
              </a:rPr>
              <a:t>Table of Contents</a:t>
            </a:r>
            <a:endParaRPr b="1" sz="2900">
              <a:solidFill>
                <a:srgbClr val="6FA8DC"/>
              </a:solidFill>
              <a:latin typeface="Roboto"/>
              <a:ea typeface="Roboto"/>
              <a:cs typeface="Roboto"/>
              <a:sym typeface="Roboto"/>
            </a:endParaRPr>
          </a:p>
        </p:txBody>
      </p:sp>
      <p:graphicFrame>
        <p:nvGraphicFramePr>
          <p:cNvPr id="86" name="Google Shape;86;p15"/>
          <p:cNvGraphicFramePr/>
          <p:nvPr/>
        </p:nvGraphicFramePr>
        <p:xfrm>
          <a:off x="365913" y="935975"/>
          <a:ext cx="3000000" cy="3000000"/>
        </p:xfrm>
        <a:graphic>
          <a:graphicData uri="http://schemas.openxmlformats.org/drawingml/2006/table">
            <a:tbl>
              <a:tblPr>
                <a:noFill/>
                <a:tableStyleId>{ADBC0F49-CC1D-4537-9E64-F24E72DE598D}</a:tableStyleId>
              </a:tblPr>
              <a:tblGrid>
                <a:gridCol w="1029500"/>
                <a:gridCol w="7440275"/>
              </a:tblGrid>
              <a:tr h="350500">
                <a:tc>
                  <a:txBody>
                    <a:bodyPr/>
                    <a:lstStyle/>
                    <a:p>
                      <a:pPr indent="0" lvl="0" marL="0" rtl="0" algn="ctr">
                        <a:spcBef>
                          <a:spcPts val="0"/>
                        </a:spcBef>
                        <a:spcAft>
                          <a:spcPts val="0"/>
                        </a:spcAft>
                        <a:buNone/>
                      </a:pPr>
                      <a:r>
                        <a:rPr b="1" lang="en-GB" sz="1000"/>
                        <a:t>Slide No.</a:t>
                      </a:r>
                      <a:endParaRPr b="1" sz="1000"/>
                    </a:p>
                  </a:txBody>
                  <a:tcPr marT="91425" marB="91425" marR="91425" marL="91425"/>
                </a:tc>
                <a:tc>
                  <a:txBody>
                    <a:bodyPr/>
                    <a:lstStyle/>
                    <a:p>
                      <a:pPr indent="0" lvl="0" marL="0" rtl="0" algn="ctr">
                        <a:spcBef>
                          <a:spcPts val="0"/>
                        </a:spcBef>
                        <a:spcAft>
                          <a:spcPts val="0"/>
                        </a:spcAft>
                        <a:buNone/>
                      </a:pPr>
                      <a:r>
                        <a:rPr b="1" lang="en-GB" sz="1100"/>
                        <a:t>Slide Contents</a:t>
                      </a:r>
                      <a:endParaRPr b="1" sz="1100"/>
                    </a:p>
                  </a:txBody>
                  <a:tcPr marT="91425" marB="91425" marR="91425" marL="91425"/>
                </a:tc>
              </a:tr>
              <a:tr h="285250">
                <a:tc>
                  <a:txBody>
                    <a:bodyPr/>
                    <a:lstStyle/>
                    <a:p>
                      <a:pPr indent="0" lvl="0" marL="0" rtl="0" algn="ctr">
                        <a:spcBef>
                          <a:spcPts val="0"/>
                        </a:spcBef>
                        <a:spcAft>
                          <a:spcPts val="0"/>
                        </a:spcAft>
                        <a:buNone/>
                      </a:pPr>
                      <a:r>
                        <a:rPr b="1" lang="en-GB" sz="1000"/>
                        <a:t>4</a:t>
                      </a:r>
                      <a:endParaRPr b="1" sz="10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u="sng">
                          <a:solidFill>
                            <a:schemeClr val="hlink"/>
                          </a:solidFill>
                          <a:hlinkClick action="ppaction://hlinksldjump" r:id="rId3"/>
                        </a:rPr>
                        <a:t>Timelines &amp; Schedule</a:t>
                      </a:r>
                      <a:endParaRPr sz="1000"/>
                    </a:p>
                  </a:txBody>
                  <a:tcPr marT="91425" marB="91425" marR="91425" marL="91425"/>
                </a:tc>
              </a:tr>
              <a:tr h="285250">
                <a:tc>
                  <a:txBody>
                    <a:bodyPr/>
                    <a:lstStyle/>
                    <a:p>
                      <a:pPr indent="0" lvl="0" marL="0" rtl="0" algn="ctr">
                        <a:spcBef>
                          <a:spcPts val="0"/>
                        </a:spcBef>
                        <a:spcAft>
                          <a:spcPts val="0"/>
                        </a:spcAft>
                        <a:buNone/>
                      </a:pPr>
                      <a:r>
                        <a:rPr b="1" lang="en-GB" sz="1000"/>
                        <a:t>6</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u="sng">
                          <a:solidFill>
                            <a:schemeClr val="hlink"/>
                          </a:solidFill>
                          <a:hlinkClick action="ppaction://hlinksldjump" r:id="rId4"/>
                        </a:rPr>
                        <a:t>Who can register to compete? Does this cost money? Where should I go to register?</a:t>
                      </a:r>
                      <a:endParaRPr sz="1000"/>
                    </a:p>
                  </a:txBody>
                  <a:tcPr marT="91425" marB="91425" marR="91425" marL="91425">
                    <a:lnL cap="flat" cmpd="sng" w="9525">
                      <a:solidFill>
                        <a:srgbClr val="9E9E9E"/>
                      </a:solidFill>
                      <a:prstDash val="solid"/>
                      <a:round/>
                      <a:headEnd len="sm" w="sm" type="none"/>
                      <a:tailEnd len="sm" w="sm" type="none"/>
                    </a:lnL>
                  </a:tcPr>
                </a:tc>
              </a:tr>
              <a:tr h="285250">
                <a:tc>
                  <a:txBody>
                    <a:bodyPr/>
                    <a:lstStyle/>
                    <a:p>
                      <a:pPr indent="0" lvl="0" marL="0" rtl="0" algn="ctr">
                        <a:spcBef>
                          <a:spcPts val="0"/>
                        </a:spcBef>
                        <a:spcAft>
                          <a:spcPts val="0"/>
                        </a:spcAft>
                        <a:buNone/>
                      </a:pPr>
                      <a:r>
                        <a:rPr b="1" lang="en-GB" sz="1000"/>
                        <a:t>7</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u="sng">
                          <a:solidFill>
                            <a:schemeClr val="hlink"/>
                          </a:solidFill>
                          <a:hlinkClick action="ppaction://hlinksldjump" r:id="rId5"/>
                        </a:rPr>
                        <a:t>Do I have to compete? What if I don’t have an idea?</a:t>
                      </a:r>
                      <a:endParaRPr sz="1000"/>
                    </a:p>
                  </a:txBody>
                  <a:tcPr marT="91425" marB="91425" marR="91425" marL="91425">
                    <a:lnL cap="flat" cmpd="sng" w="9525">
                      <a:solidFill>
                        <a:srgbClr val="9E9E9E"/>
                      </a:solidFill>
                      <a:prstDash val="solid"/>
                      <a:round/>
                      <a:headEnd len="sm" w="sm" type="none"/>
                      <a:tailEnd len="sm" w="sm" type="none"/>
                    </a:lnL>
                  </a:tcPr>
                </a:tc>
              </a:tr>
              <a:tr h="285250">
                <a:tc>
                  <a:txBody>
                    <a:bodyPr/>
                    <a:lstStyle/>
                    <a:p>
                      <a:pPr indent="0" lvl="0" marL="0" rtl="0" algn="ctr">
                        <a:spcBef>
                          <a:spcPts val="0"/>
                        </a:spcBef>
                        <a:spcAft>
                          <a:spcPts val="0"/>
                        </a:spcAft>
                        <a:buNone/>
                      </a:pPr>
                      <a:r>
                        <a:rPr b="1" lang="en-GB" sz="1000"/>
                        <a:t>8</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u="sng">
                          <a:solidFill>
                            <a:schemeClr val="hlink"/>
                          </a:solidFill>
                          <a:hlinkClick action="ppaction://hlinksldjump" r:id="rId6"/>
                        </a:rPr>
                        <a:t>What if I don’t have a team? What size can a team be?</a:t>
                      </a:r>
                      <a:endParaRPr sz="1000"/>
                    </a:p>
                  </a:txBody>
                  <a:tcPr marT="91425" marB="91425" marR="91425" marL="91425">
                    <a:lnL cap="flat" cmpd="sng" w="9525">
                      <a:solidFill>
                        <a:srgbClr val="9E9E9E"/>
                      </a:solidFill>
                      <a:prstDash val="solid"/>
                      <a:round/>
                      <a:headEnd len="sm" w="sm" type="none"/>
                      <a:tailEnd len="sm" w="sm" type="none"/>
                    </a:lnL>
                  </a:tcPr>
                </a:tc>
              </a:tr>
              <a:tr h="285250">
                <a:tc>
                  <a:txBody>
                    <a:bodyPr/>
                    <a:lstStyle/>
                    <a:p>
                      <a:pPr indent="0" lvl="0" marL="0" rtl="0" algn="ctr">
                        <a:spcBef>
                          <a:spcPts val="0"/>
                        </a:spcBef>
                        <a:spcAft>
                          <a:spcPts val="0"/>
                        </a:spcAft>
                        <a:buNone/>
                      </a:pPr>
                      <a:r>
                        <a:rPr b="1" lang="en-GB" sz="1000"/>
                        <a:t>9</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u="sng">
                          <a:solidFill>
                            <a:schemeClr val="hlink"/>
                          </a:solidFill>
                          <a:hlinkClick action="ppaction://hlinksldjump" r:id="rId7"/>
                        </a:rPr>
                        <a:t>How do I form a Team?</a:t>
                      </a:r>
                      <a:endParaRPr sz="1000"/>
                    </a:p>
                  </a:txBody>
                  <a:tcPr marT="91425" marB="91425" marR="91425" marL="91425">
                    <a:lnL cap="flat" cmpd="sng" w="9525">
                      <a:solidFill>
                        <a:srgbClr val="9E9E9E"/>
                      </a:solidFill>
                      <a:prstDash val="solid"/>
                      <a:round/>
                      <a:headEnd len="sm" w="sm" type="none"/>
                      <a:tailEnd len="sm" w="sm" type="none"/>
                    </a:lnL>
                  </a:tcPr>
                </a:tc>
              </a:tr>
              <a:tr h="285250">
                <a:tc>
                  <a:txBody>
                    <a:bodyPr/>
                    <a:lstStyle/>
                    <a:p>
                      <a:pPr indent="0" lvl="0" marL="0" rtl="0" algn="ctr">
                        <a:spcBef>
                          <a:spcPts val="0"/>
                        </a:spcBef>
                        <a:spcAft>
                          <a:spcPts val="0"/>
                        </a:spcAft>
                        <a:buNone/>
                      </a:pPr>
                      <a:r>
                        <a:rPr b="1" lang="en-GB" sz="1000"/>
                        <a:t>12</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u="sng">
                          <a:solidFill>
                            <a:schemeClr val="hlink"/>
                          </a:solidFill>
                          <a:hlinkClick action="ppaction://hlinksldjump" r:id="rId8"/>
                        </a:rPr>
                        <a:t>How do I find a mentor? What tools and resources do we have access to?</a:t>
                      </a:r>
                      <a:endParaRPr sz="1000"/>
                    </a:p>
                  </a:txBody>
                  <a:tcPr marT="91425" marB="91425" marR="91425" marL="91425">
                    <a:lnL cap="flat" cmpd="sng" w="9525">
                      <a:solidFill>
                        <a:srgbClr val="9E9E9E"/>
                      </a:solidFill>
                      <a:prstDash val="solid"/>
                      <a:round/>
                      <a:headEnd len="sm" w="sm" type="none"/>
                      <a:tailEnd len="sm" w="sm" type="none"/>
                    </a:lnL>
                  </a:tcPr>
                </a:tc>
              </a:tr>
              <a:tr h="285250">
                <a:tc>
                  <a:txBody>
                    <a:bodyPr/>
                    <a:lstStyle/>
                    <a:p>
                      <a:pPr indent="0" lvl="0" marL="0" rtl="0" algn="ctr">
                        <a:spcBef>
                          <a:spcPts val="0"/>
                        </a:spcBef>
                        <a:spcAft>
                          <a:spcPts val="0"/>
                        </a:spcAft>
                        <a:buNone/>
                      </a:pPr>
                      <a:r>
                        <a:rPr b="1" lang="en-GB" sz="1000"/>
                        <a:t>13</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u="sng">
                          <a:solidFill>
                            <a:schemeClr val="hlink"/>
                          </a:solidFill>
                          <a:hlinkClick action="ppaction://hlinksldjump" r:id="rId9"/>
                        </a:rPr>
                        <a:t>What should I do to prepare? (Logistics)</a:t>
                      </a:r>
                      <a:endParaRPr sz="1000"/>
                    </a:p>
                  </a:txBody>
                  <a:tcPr marT="91425" marB="91425" marR="91425" marL="91425">
                    <a:lnL cap="flat" cmpd="sng" w="9525">
                      <a:solidFill>
                        <a:srgbClr val="9E9E9E"/>
                      </a:solidFill>
                      <a:prstDash val="solid"/>
                      <a:round/>
                      <a:headEnd len="sm" w="sm" type="none"/>
                      <a:tailEnd len="sm" w="sm" type="none"/>
                    </a:lnL>
                  </a:tcPr>
                </a:tc>
              </a:tr>
              <a:tr h="285250">
                <a:tc>
                  <a:txBody>
                    <a:bodyPr/>
                    <a:lstStyle/>
                    <a:p>
                      <a:pPr indent="0" lvl="0" marL="0" rtl="0" algn="ctr">
                        <a:spcBef>
                          <a:spcPts val="0"/>
                        </a:spcBef>
                        <a:spcAft>
                          <a:spcPts val="0"/>
                        </a:spcAft>
                        <a:buNone/>
                      </a:pPr>
                      <a:r>
                        <a:rPr b="1" lang="en-GB" sz="1000"/>
                        <a:t>14</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u="sng">
                          <a:solidFill>
                            <a:schemeClr val="hlink"/>
                          </a:solidFill>
                          <a:hlinkClick action="ppaction://hlinksldjump" r:id="rId10"/>
                        </a:rPr>
                        <a:t>What should I do to prepare? (Research)</a:t>
                      </a:r>
                      <a:endParaRPr sz="1000"/>
                    </a:p>
                  </a:txBody>
                  <a:tcPr marT="91425" marB="91425" marR="91425" marL="91425">
                    <a:lnL cap="flat" cmpd="sng" w="9525">
                      <a:solidFill>
                        <a:srgbClr val="9E9E9E"/>
                      </a:solidFill>
                      <a:prstDash val="solid"/>
                      <a:round/>
                      <a:headEnd len="sm" w="sm" type="none"/>
                      <a:tailEnd len="sm" w="sm" type="none"/>
                    </a:lnL>
                  </a:tcPr>
                </a:tc>
              </a:tr>
              <a:tr h="285250">
                <a:tc>
                  <a:txBody>
                    <a:bodyPr/>
                    <a:lstStyle/>
                    <a:p>
                      <a:pPr indent="0" lvl="0" marL="0" rtl="0" algn="ctr">
                        <a:spcBef>
                          <a:spcPts val="0"/>
                        </a:spcBef>
                        <a:spcAft>
                          <a:spcPts val="0"/>
                        </a:spcAft>
                        <a:buNone/>
                      </a:pPr>
                      <a:r>
                        <a:rPr b="1" lang="en-GB" sz="1000"/>
                        <a:t>15</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u="sng">
                          <a:solidFill>
                            <a:schemeClr val="hlink"/>
                          </a:solidFill>
                          <a:hlinkClick action="ppaction://hlinksldjump" r:id="rId11"/>
                        </a:rPr>
                        <a:t>What if our mentor is not responding? What if my team members are not responding?</a:t>
                      </a:r>
                      <a:endParaRPr sz="1000"/>
                    </a:p>
                  </a:txBody>
                  <a:tcPr marT="91425" marB="91425" marR="91425" marL="91425"/>
                </a:tc>
              </a:tr>
              <a:tr h="285250">
                <a:tc>
                  <a:txBody>
                    <a:bodyPr/>
                    <a:lstStyle/>
                    <a:p>
                      <a:pPr indent="0" lvl="0" marL="0" rtl="0" algn="ctr">
                        <a:spcBef>
                          <a:spcPts val="0"/>
                        </a:spcBef>
                        <a:spcAft>
                          <a:spcPts val="0"/>
                        </a:spcAft>
                        <a:buNone/>
                      </a:pPr>
                      <a:r>
                        <a:rPr b="1" lang="en-GB" sz="1000"/>
                        <a:t>16</a:t>
                      </a:r>
                      <a:endParaRPr b="1" sz="10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GB" sz="1000" u="sng">
                          <a:solidFill>
                            <a:schemeClr val="hlink"/>
                          </a:solidFill>
                          <a:hlinkClick action="ppaction://hlinksldjump" r:id="rId12"/>
                        </a:rPr>
                        <a:t>More Questions?</a:t>
                      </a:r>
                      <a:endParaRPr sz="1000"/>
                    </a:p>
                  </a:txBody>
                  <a:tcPr marT="91425" marB="91425" marR="91425" marL="91425"/>
                </a:tc>
              </a:tr>
            </a:tbl>
          </a:graphicData>
        </a:graphic>
      </p:graphicFrame>
      <p:pic>
        <p:nvPicPr>
          <p:cNvPr id="87" name="Google Shape;87;p15"/>
          <p:cNvPicPr preferRelativeResize="0"/>
          <p:nvPr/>
        </p:nvPicPr>
        <p:blipFill>
          <a:blip r:embed="rId13">
            <a:alphaModFix/>
          </a:blip>
          <a:stretch>
            <a:fillRect/>
          </a:stretch>
        </p:blipFill>
        <p:spPr>
          <a:xfrm>
            <a:off x="6900" y="-3775"/>
            <a:ext cx="2192350" cy="504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nvSpPr>
        <p:spPr>
          <a:xfrm>
            <a:off x="2030725" y="526825"/>
            <a:ext cx="52176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700">
                <a:solidFill>
                  <a:srgbClr val="6FA8DC"/>
                </a:solidFill>
                <a:latin typeface="Roboto"/>
                <a:ea typeface="Roboto"/>
                <a:cs typeface="Roboto"/>
                <a:sym typeface="Roboto"/>
              </a:rPr>
              <a:t>Timeline &amp; Timezones</a:t>
            </a:r>
            <a:endParaRPr b="1" sz="2700">
              <a:solidFill>
                <a:srgbClr val="6FA8DC"/>
              </a:solidFill>
              <a:latin typeface="Roboto"/>
              <a:ea typeface="Roboto"/>
              <a:cs typeface="Roboto"/>
              <a:sym typeface="Roboto"/>
            </a:endParaRPr>
          </a:p>
        </p:txBody>
      </p:sp>
      <p:sp>
        <p:nvSpPr>
          <p:cNvPr id="93" name="Google Shape;93;p16"/>
          <p:cNvSpPr txBox="1"/>
          <p:nvPr/>
        </p:nvSpPr>
        <p:spPr>
          <a:xfrm>
            <a:off x="473000" y="1150475"/>
            <a:ext cx="8375100" cy="3592800"/>
          </a:xfrm>
          <a:prstGeom prst="rect">
            <a:avLst/>
          </a:prstGeom>
          <a:noFill/>
          <a:ln>
            <a:noFill/>
          </a:ln>
        </p:spPr>
        <p:txBody>
          <a:bodyPr anchorCtr="0" anchor="t" bIns="91425" lIns="91425" spcFirstLastPara="1" rIns="91425" wrap="square" tIns="91425">
            <a:noAutofit/>
          </a:bodyPr>
          <a:lstStyle/>
          <a:p>
            <a:pPr indent="-311150" lvl="0" marL="457200" marR="19050" rtl="0" algn="l">
              <a:lnSpc>
                <a:spcPct val="115000"/>
              </a:lnSpc>
              <a:spcBef>
                <a:spcPts val="1000"/>
              </a:spcBef>
              <a:spcAft>
                <a:spcPts val="0"/>
              </a:spcAft>
              <a:buClr>
                <a:srgbClr val="999999"/>
              </a:buClr>
              <a:buSzPts val="1300"/>
              <a:buFont typeface="Roboto"/>
              <a:buChar char="●"/>
            </a:pPr>
            <a:r>
              <a:rPr lang="en-GB" sz="1300">
                <a:latin typeface="Roboto"/>
                <a:ea typeface="Roboto"/>
                <a:cs typeface="Roboto"/>
                <a:sym typeface="Roboto"/>
              </a:rPr>
              <a:t>One of the challenges of a global hackathon event is managing time zones. At Hackmakers, we run our events over a four-day elapsed time period, starting on a Friday at 9:30 pm Australian Eastern Standard Time (AEST), and concluding at 9:30pm Monday AEST. The following table shows the time frames across several indicative time zones.</a:t>
            </a:r>
            <a:endParaRPr sz="1300">
              <a:latin typeface="Roboto"/>
              <a:ea typeface="Roboto"/>
              <a:cs typeface="Roboto"/>
              <a:sym typeface="Roboto"/>
            </a:endParaRPr>
          </a:p>
          <a:p>
            <a:pPr indent="0" lvl="0" marL="457200" marR="19050" rtl="0" algn="l">
              <a:lnSpc>
                <a:spcPct val="115000"/>
              </a:lnSpc>
              <a:spcBef>
                <a:spcPts val="1000"/>
              </a:spcBef>
              <a:spcAft>
                <a:spcPts val="0"/>
              </a:spcAft>
              <a:buNone/>
            </a:pPr>
            <a:r>
              <a:t/>
            </a:r>
            <a:endParaRPr sz="1300">
              <a:latin typeface="Roboto"/>
              <a:ea typeface="Roboto"/>
              <a:cs typeface="Roboto"/>
              <a:sym typeface="Roboto"/>
            </a:endParaRPr>
          </a:p>
          <a:p>
            <a:pPr indent="0" lvl="0" marL="457200" marR="19050" rtl="0" algn="l">
              <a:lnSpc>
                <a:spcPct val="115000"/>
              </a:lnSpc>
              <a:spcBef>
                <a:spcPts val="1000"/>
              </a:spcBef>
              <a:spcAft>
                <a:spcPts val="0"/>
              </a:spcAft>
              <a:buNone/>
            </a:pPr>
            <a:r>
              <a:t/>
            </a:r>
            <a:endParaRPr sz="1300">
              <a:latin typeface="Roboto"/>
              <a:ea typeface="Roboto"/>
              <a:cs typeface="Roboto"/>
              <a:sym typeface="Roboto"/>
            </a:endParaRPr>
          </a:p>
          <a:p>
            <a:pPr indent="0" lvl="0" marL="457200" marR="19050" rtl="0" algn="l">
              <a:lnSpc>
                <a:spcPct val="115000"/>
              </a:lnSpc>
              <a:spcBef>
                <a:spcPts val="1000"/>
              </a:spcBef>
              <a:spcAft>
                <a:spcPts val="0"/>
              </a:spcAft>
              <a:buNone/>
            </a:pPr>
            <a:r>
              <a:t/>
            </a:r>
            <a:endParaRPr sz="1300">
              <a:latin typeface="Roboto"/>
              <a:ea typeface="Roboto"/>
              <a:cs typeface="Roboto"/>
              <a:sym typeface="Roboto"/>
            </a:endParaRPr>
          </a:p>
          <a:p>
            <a:pPr indent="0" lvl="0" marL="457200" marR="19050" rtl="0" algn="l">
              <a:lnSpc>
                <a:spcPct val="115000"/>
              </a:lnSpc>
              <a:spcBef>
                <a:spcPts val="1000"/>
              </a:spcBef>
              <a:spcAft>
                <a:spcPts val="0"/>
              </a:spcAft>
              <a:buNone/>
            </a:pPr>
            <a:r>
              <a:t/>
            </a:r>
            <a:endParaRPr sz="1300">
              <a:latin typeface="Roboto"/>
              <a:ea typeface="Roboto"/>
              <a:cs typeface="Roboto"/>
              <a:sym typeface="Roboto"/>
            </a:endParaRPr>
          </a:p>
          <a:p>
            <a:pPr indent="-330200" lvl="0" marL="457200" rtl="0" algn="l">
              <a:lnSpc>
                <a:spcPct val="115000"/>
              </a:lnSpc>
              <a:spcBef>
                <a:spcPts val="1000"/>
              </a:spcBef>
              <a:spcAft>
                <a:spcPts val="0"/>
              </a:spcAft>
              <a:buClr>
                <a:srgbClr val="999999"/>
              </a:buClr>
              <a:buSzPts val="1600"/>
              <a:buFont typeface="Roboto"/>
              <a:buChar char="●"/>
            </a:pPr>
            <a:r>
              <a:rPr lang="en-GB" sz="1300"/>
              <a:t>For competitors who are working during the week, this should allow everyone some flexible time at the beginning (on the Friday) or end (Monday) of the event. </a:t>
            </a:r>
            <a:endParaRPr sz="1300"/>
          </a:p>
          <a:p>
            <a:pPr indent="-330200" lvl="0" marL="457200" rtl="0" algn="l">
              <a:lnSpc>
                <a:spcPct val="115000"/>
              </a:lnSpc>
              <a:spcBef>
                <a:spcPts val="0"/>
              </a:spcBef>
              <a:spcAft>
                <a:spcPts val="0"/>
              </a:spcAft>
              <a:buClr>
                <a:srgbClr val="999999"/>
              </a:buClr>
              <a:buSzPts val="1600"/>
              <a:buFont typeface="Roboto"/>
              <a:buChar char="●"/>
            </a:pPr>
            <a:r>
              <a:rPr lang="en-GB" sz="1300"/>
              <a:t>We encourage teams to leverage this flexibility to be inclusive of team members across multiple time zones and plan into their schedules for team members working on the Friday or Monday of the event.</a:t>
            </a:r>
            <a:endParaRPr sz="1300">
              <a:latin typeface="Roboto"/>
              <a:ea typeface="Roboto"/>
              <a:cs typeface="Roboto"/>
              <a:sym typeface="Roboto"/>
            </a:endParaRPr>
          </a:p>
        </p:txBody>
      </p:sp>
      <p:graphicFrame>
        <p:nvGraphicFramePr>
          <p:cNvPr id="94" name="Google Shape;94;p16"/>
          <p:cNvGraphicFramePr/>
          <p:nvPr/>
        </p:nvGraphicFramePr>
        <p:xfrm>
          <a:off x="1826850" y="2399700"/>
          <a:ext cx="3000000" cy="3000000"/>
        </p:xfrm>
        <a:graphic>
          <a:graphicData uri="http://schemas.openxmlformats.org/drawingml/2006/table">
            <a:tbl>
              <a:tblPr>
                <a:noFill/>
                <a:tableStyleId>{35F0A2A9-CAF5-40A7-AEB8-2DA28DC0BA43}</a:tableStyleId>
              </a:tblPr>
              <a:tblGrid>
                <a:gridCol w="809625"/>
                <a:gridCol w="809625"/>
                <a:gridCol w="809625"/>
                <a:gridCol w="809625"/>
                <a:gridCol w="809625"/>
                <a:gridCol w="809625"/>
                <a:gridCol w="809625"/>
              </a:tblGrid>
              <a:tr h="12700">
                <a:tc>
                  <a:txBody>
                    <a:bodyPr/>
                    <a:lstStyle/>
                    <a:p>
                      <a:pPr indent="0" lvl="0" marL="0" rtl="0" algn="l">
                        <a:spcBef>
                          <a:spcPts val="0"/>
                        </a:spcBef>
                        <a:spcAft>
                          <a:spcPts val="0"/>
                        </a:spcAft>
                        <a:buNone/>
                      </a:pPr>
                      <a:r>
                        <a:t/>
                      </a:r>
                      <a:endParaRPr b="1" sz="1000"/>
                    </a:p>
                  </a:txBody>
                  <a:tcPr marT="63500" marB="63500" marR="63500" marL="63500">
                    <a:solidFill>
                      <a:srgbClr val="EFEFEF"/>
                    </a:solidFill>
                  </a:tcPr>
                </a:tc>
                <a:tc>
                  <a:txBody>
                    <a:bodyPr/>
                    <a:lstStyle/>
                    <a:p>
                      <a:pPr indent="0" lvl="0" marL="0" rtl="0" algn="l">
                        <a:spcBef>
                          <a:spcPts val="0"/>
                        </a:spcBef>
                        <a:spcAft>
                          <a:spcPts val="0"/>
                        </a:spcAft>
                        <a:buNone/>
                      </a:pPr>
                      <a:r>
                        <a:rPr b="1" lang="en-GB" sz="1000"/>
                        <a:t>AEST</a:t>
                      </a:r>
                      <a:endParaRPr b="1" sz="1000"/>
                    </a:p>
                  </a:txBody>
                  <a:tcPr marT="63500" marB="63500" marR="63500" marL="63500">
                    <a:solidFill>
                      <a:srgbClr val="EFEFEF"/>
                    </a:solidFill>
                  </a:tcPr>
                </a:tc>
                <a:tc>
                  <a:txBody>
                    <a:bodyPr/>
                    <a:lstStyle/>
                    <a:p>
                      <a:pPr indent="0" lvl="0" marL="0" rtl="0" algn="l">
                        <a:spcBef>
                          <a:spcPts val="0"/>
                        </a:spcBef>
                        <a:spcAft>
                          <a:spcPts val="0"/>
                        </a:spcAft>
                        <a:buNone/>
                      </a:pPr>
                      <a:r>
                        <a:rPr b="1" lang="en-GB" sz="1000"/>
                        <a:t>US (West Coast)</a:t>
                      </a:r>
                      <a:endParaRPr b="1" sz="1000"/>
                    </a:p>
                  </a:txBody>
                  <a:tcPr marT="63500" marB="63500" marR="63500" marL="63500">
                    <a:solidFill>
                      <a:srgbClr val="EFEFEF"/>
                    </a:solidFill>
                  </a:tcPr>
                </a:tc>
                <a:tc>
                  <a:txBody>
                    <a:bodyPr/>
                    <a:lstStyle/>
                    <a:p>
                      <a:pPr indent="0" lvl="0" marL="0" rtl="0" algn="l">
                        <a:spcBef>
                          <a:spcPts val="0"/>
                        </a:spcBef>
                        <a:spcAft>
                          <a:spcPts val="0"/>
                        </a:spcAft>
                        <a:buNone/>
                      </a:pPr>
                      <a:r>
                        <a:rPr b="1" lang="en-GB" sz="1000"/>
                        <a:t>London (GMT)</a:t>
                      </a:r>
                      <a:endParaRPr b="1" sz="1000"/>
                    </a:p>
                  </a:txBody>
                  <a:tcPr marT="63500" marB="63500" marR="63500" marL="63500">
                    <a:solidFill>
                      <a:srgbClr val="EFEFEF"/>
                    </a:solidFill>
                  </a:tcPr>
                </a:tc>
                <a:tc>
                  <a:txBody>
                    <a:bodyPr/>
                    <a:lstStyle/>
                    <a:p>
                      <a:pPr indent="0" lvl="0" marL="0" rtl="0" algn="l">
                        <a:spcBef>
                          <a:spcPts val="0"/>
                        </a:spcBef>
                        <a:spcAft>
                          <a:spcPts val="0"/>
                        </a:spcAft>
                        <a:buNone/>
                      </a:pPr>
                      <a:r>
                        <a:rPr b="1" lang="en-GB" sz="1000"/>
                        <a:t>Bangalore (IST)</a:t>
                      </a:r>
                      <a:endParaRPr b="1" sz="1000"/>
                    </a:p>
                  </a:txBody>
                  <a:tcPr marT="63500" marB="63500" marR="63500" marL="63500">
                    <a:solidFill>
                      <a:srgbClr val="EFEFEF"/>
                    </a:solidFill>
                  </a:tcPr>
                </a:tc>
                <a:tc>
                  <a:txBody>
                    <a:bodyPr/>
                    <a:lstStyle/>
                    <a:p>
                      <a:pPr indent="0" lvl="0" marL="0" rtl="0" algn="l">
                        <a:spcBef>
                          <a:spcPts val="0"/>
                        </a:spcBef>
                        <a:spcAft>
                          <a:spcPts val="0"/>
                        </a:spcAft>
                        <a:buNone/>
                      </a:pPr>
                      <a:r>
                        <a:rPr b="1" lang="en-GB" sz="1000"/>
                        <a:t>Nairobi (GMT+3)</a:t>
                      </a:r>
                      <a:endParaRPr b="1" sz="1000"/>
                    </a:p>
                  </a:txBody>
                  <a:tcPr marT="63500" marB="63500" marR="63500" marL="63500">
                    <a:solidFill>
                      <a:srgbClr val="EFEFEF"/>
                    </a:solidFill>
                  </a:tcPr>
                </a:tc>
                <a:tc>
                  <a:txBody>
                    <a:bodyPr/>
                    <a:lstStyle/>
                    <a:p>
                      <a:pPr indent="0" lvl="0" marL="0" rtl="0" algn="l">
                        <a:spcBef>
                          <a:spcPts val="0"/>
                        </a:spcBef>
                        <a:spcAft>
                          <a:spcPts val="0"/>
                        </a:spcAft>
                        <a:buNone/>
                      </a:pPr>
                      <a:r>
                        <a:rPr b="1" lang="en-GB" sz="1000"/>
                        <a:t>Singapore (SGT)</a:t>
                      </a:r>
                      <a:endParaRPr b="1" sz="1000"/>
                    </a:p>
                  </a:txBody>
                  <a:tcPr marT="63500" marB="63500" marR="63500" marL="63500">
                    <a:solidFill>
                      <a:srgbClr val="EFEFEF"/>
                    </a:solidFill>
                  </a:tcPr>
                </a:tc>
              </a:tr>
              <a:tr h="12700">
                <a:tc>
                  <a:txBody>
                    <a:bodyPr/>
                    <a:lstStyle/>
                    <a:p>
                      <a:pPr indent="0" lvl="0" marL="0" rtl="0" algn="l">
                        <a:spcBef>
                          <a:spcPts val="0"/>
                        </a:spcBef>
                        <a:spcAft>
                          <a:spcPts val="0"/>
                        </a:spcAft>
                        <a:buNone/>
                      </a:pPr>
                      <a:r>
                        <a:rPr b="1" lang="en-GB" sz="1000"/>
                        <a:t>FRIDAY</a:t>
                      </a:r>
                      <a:endParaRPr b="1" sz="1000"/>
                    </a:p>
                  </a:txBody>
                  <a:tcPr marT="63500" marB="63500" marR="63500" marL="63500">
                    <a:solidFill>
                      <a:srgbClr val="EFEFEF"/>
                    </a:solidFill>
                  </a:tcPr>
                </a:tc>
                <a:tc>
                  <a:txBody>
                    <a:bodyPr/>
                    <a:lstStyle/>
                    <a:p>
                      <a:pPr indent="0" lvl="0" marL="0" rtl="0" algn="l">
                        <a:spcBef>
                          <a:spcPts val="0"/>
                        </a:spcBef>
                        <a:spcAft>
                          <a:spcPts val="0"/>
                        </a:spcAft>
                        <a:buNone/>
                      </a:pPr>
                      <a:r>
                        <a:rPr lang="en-GB" sz="1000"/>
                        <a:t>7:00 PM</a:t>
                      </a:r>
                      <a:endParaRPr sz="1000"/>
                    </a:p>
                  </a:txBody>
                  <a:tcPr marT="63500" marB="63500" marR="63500" marL="63500"/>
                </a:tc>
                <a:tc>
                  <a:txBody>
                    <a:bodyPr/>
                    <a:lstStyle/>
                    <a:p>
                      <a:pPr indent="0" lvl="0" marL="0" rtl="0" algn="l">
                        <a:spcBef>
                          <a:spcPts val="0"/>
                        </a:spcBef>
                        <a:spcAft>
                          <a:spcPts val="0"/>
                        </a:spcAft>
                        <a:buNone/>
                      </a:pPr>
                      <a:r>
                        <a:rPr lang="en-GB" sz="1000"/>
                        <a:t>2:00 AM</a:t>
                      </a:r>
                      <a:endParaRPr sz="1000"/>
                    </a:p>
                  </a:txBody>
                  <a:tcPr marT="63500" marB="63500" marR="63500" marL="63500"/>
                </a:tc>
                <a:tc>
                  <a:txBody>
                    <a:bodyPr/>
                    <a:lstStyle/>
                    <a:p>
                      <a:pPr indent="0" lvl="0" marL="0" rtl="0" algn="l">
                        <a:spcBef>
                          <a:spcPts val="0"/>
                        </a:spcBef>
                        <a:spcAft>
                          <a:spcPts val="0"/>
                        </a:spcAft>
                        <a:buNone/>
                      </a:pPr>
                      <a:r>
                        <a:rPr lang="en-GB" sz="1000"/>
                        <a:t>10:00 AM</a:t>
                      </a:r>
                      <a:endParaRPr sz="1000"/>
                    </a:p>
                  </a:txBody>
                  <a:tcPr marT="63500" marB="63500" marR="63500" marL="63500"/>
                </a:tc>
                <a:tc>
                  <a:txBody>
                    <a:bodyPr/>
                    <a:lstStyle/>
                    <a:p>
                      <a:pPr indent="0" lvl="0" marL="0" rtl="0" algn="l">
                        <a:spcBef>
                          <a:spcPts val="0"/>
                        </a:spcBef>
                        <a:spcAft>
                          <a:spcPts val="0"/>
                        </a:spcAft>
                        <a:buNone/>
                      </a:pPr>
                      <a:r>
                        <a:rPr lang="en-GB" sz="1000"/>
                        <a:t>3:00 PM</a:t>
                      </a:r>
                      <a:endParaRPr sz="1000"/>
                    </a:p>
                  </a:txBody>
                  <a:tcPr marT="63500" marB="63500" marR="63500" marL="63500"/>
                </a:tc>
                <a:tc>
                  <a:txBody>
                    <a:bodyPr/>
                    <a:lstStyle/>
                    <a:p>
                      <a:pPr indent="0" lvl="0" marL="0" rtl="0" algn="l">
                        <a:spcBef>
                          <a:spcPts val="0"/>
                        </a:spcBef>
                        <a:spcAft>
                          <a:spcPts val="0"/>
                        </a:spcAft>
                        <a:buNone/>
                      </a:pPr>
                      <a:r>
                        <a:rPr lang="en-GB" sz="1000"/>
                        <a:t>12:00 PM</a:t>
                      </a:r>
                      <a:endParaRPr sz="1000"/>
                    </a:p>
                  </a:txBody>
                  <a:tcPr marT="63500" marB="63500" marR="63500" marL="63500"/>
                </a:tc>
                <a:tc>
                  <a:txBody>
                    <a:bodyPr/>
                    <a:lstStyle/>
                    <a:p>
                      <a:pPr indent="0" lvl="0" marL="0" rtl="0" algn="l">
                        <a:spcBef>
                          <a:spcPts val="0"/>
                        </a:spcBef>
                        <a:spcAft>
                          <a:spcPts val="0"/>
                        </a:spcAft>
                        <a:buNone/>
                      </a:pPr>
                      <a:r>
                        <a:rPr lang="en-GB" sz="1000"/>
                        <a:t>5:00 PM</a:t>
                      </a:r>
                      <a:endParaRPr sz="1000"/>
                    </a:p>
                  </a:txBody>
                  <a:tcPr marT="63500" marB="63500" marR="63500" marL="63500"/>
                </a:tc>
              </a:tr>
              <a:tr h="12700">
                <a:tc>
                  <a:txBody>
                    <a:bodyPr/>
                    <a:lstStyle/>
                    <a:p>
                      <a:pPr indent="0" lvl="0" marL="0" rtl="0" algn="l">
                        <a:spcBef>
                          <a:spcPts val="0"/>
                        </a:spcBef>
                        <a:spcAft>
                          <a:spcPts val="0"/>
                        </a:spcAft>
                        <a:buNone/>
                      </a:pPr>
                      <a:r>
                        <a:rPr b="1" lang="en-GB" sz="1000"/>
                        <a:t>MONDAY</a:t>
                      </a:r>
                      <a:endParaRPr b="1" sz="1000"/>
                    </a:p>
                  </a:txBody>
                  <a:tcPr marT="63500" marB="63500" marR="63500" marL="63500">
                    <a:solidFill>
                      <a:srgbClr val="EFEFEF"/>
                    </a:solidFill>
                  </a:tcPr>
                </a:tc>
                <a:tc>
                  <a:txBody>
                    <a:bodyPr/>
                    <a:lstStyle/>
                    <a:p>
                      <a:pPr indent="0" lvl="0" marL="0" rtl="0" algn="l">
                        <a:spcBef>
                          <a:spcPts val="0"/>
                        </a:spcBef>
                        <a:spcAft>
                          <a:spcPts val="0"/>
                        </a:spcAft>
                        <a:buNone/>
                      </a:pPr>
                      <a:r>
                        <a:rPr lang="en-GB" sz="1000"/>
                        <a:t>7:00 PM</a:t>
                      </a:r>
                      <a:endParaRPr sz="1000"/>
                    </a:p>
                  </a:txBody>
                  <a:tcPr marT="63500" marB="63500" marR="63500" marL="63500"/>
                </a:tc>
                <a:tc>
                  <a:txBody>
                    <a:bodyPr/>
                    <a:lstStyle/>
                    <a:p>
                      <a:pPr indent="0" lvl="0" marL="0" rtl="0" algn="l">
                        <a:spcBef>
                          <a:spcPts val="0"/>
                        </a:spcBef>
                        <a:spcAft>
                          <a:spcPts val="0"/>
                        </a:spcAft>
                        <a:buNone/>
                      </a:pPr>
                      <a:r>
                        <a:rPr lang="en-GB" sz="1000"/>
                        <a:t>2:00 AM</a:t>
                      </a:r>
                      <a:endParaRPr sz="1000"/>
                    </a:p>
                  </a:txBody>
                  <a:tcPr marT="63500" marB="63500" marR="63500" marL="63500"/>
                </a:tc>
                <a:tc>
                  <a:txBody>
                    <a:bodyPr/>
                    <a:lstStyle/>
                    <a:p>
                      <a:pPr indent="0" lvl="0" marL="0" rtl="0" algn="l">
                        <a:spcBef>
                          <a:spcPts val="0"/>
                        </a:spcBef>
                        <a:spcAft>
                          <a:spcPts val="0"/>
                        </a:spcAft>
                        <a:buNone/>
                      </a:pPr>
                      <a:r>
                        <a:rPr lang="en-GB" sz="1000"/>
                        <a:t>10:00 AM</a:t>
                      </a:r>
                      <a:endParaRPr sz="1000"/>
                    </a:p>
                  </a:txBody>
                  <a:tcPr marT="63500" marB="63500" marR="63500" marL="63500"/>
                </a:tc>
                <a:tc>
                  <a:txBody>
                    <a:bodyPr/>
                    <a:lstStyle/>
                    <a:p>
                      <a:pPr indent="0" lvl="0" marL="0" rtl="0" algn="l">
                        <a:spcBef>
                          <a:spcPts val="0"/>
                        </a:spcBef>
                        <a:spcAft>
                          <a:spcPts val="0"/>
                        </a:spcAft>
                        <a:buNone/>
                      </a:pPr>
                      <a:r>
                        <a:rPr lang="en-GB" sz="1000"/>
                        <a:t>3:00 PM</a:t>
                      </a:r>
                      <a:endParaRPr sz="1000"/>
                    </a:p>
                  </a:txBody>
                  <a:tcPr marT="63500" marB="63500" marR="63500" marL="63500"/>
                </a:tc>
                <a:tc>
                  <a:txBody>
                    <a:bodyPr/>
                    <a:lstStyle/>
                    <a:p>
                      <a:pPr indent="0" lvl="0" marL="0" rtl="0" algn="l">
                        <a:spcBef>
                          <a:spcPts val="0"/>
                        </a:spcBef>
                        <a:spcAft>
                          <a:spcPts val="0"/>
                        </a:spcAft>
                        <a:buNone/>
                      </a:pPr>
                      <a:r>
                        <a:rPr lang="en-GB" sz="1000"/>
                        <a:t>12:00 PM</a:t>
                      </a:r>
                      <a:endParaRPr sz="1000"/>
                    </a:p>
                  </a:txBody>
                  <a:tcPr marT="63500" marB="63500" marR="63500" marL="63500"/>
                </a:tc>
                <a:tc>
                  <a:txBody>
                    <a:bodyPr/>
                    <a:lstStyle/>
                    <a:p>
                      <a:pPr indent="0" lvl="0" marL="0" rtl="0" algn="l">
                        <a:spcBef>
                          <a:spcPts val="0"/>
                        </a:spcBef>
                        <a:spcAft>
                          <a:spcPts val="0"/>
                        </a:spcAft>
                        <a:buNone/>
                      </a:pPr>
                      <a:r>
                        <a:rPr lang="en-GB" sz="1000"/>
                        <a:t>5:00 PM</a:t>
                      </a:r>
                      <a:endParaRPr sz="1000"/>
                    </a:p>
                  </a:txBody>
                  <a:tcPr marT="63500" marB="63500" marR="63500" marL="63500"/>
                </a:tc>
              </a:tr>
            </a:tbl>
          </a:graphicData>
        </a:graphic>
      </p:graphicFrame>
      <p:pic>
        <p:nvPicPr>
          <p:cNvPr id="95" name="Google Shape;95;p16"/>
          <p:cNvPicPr preferRelativeResize="0"/>
          <p:nvPr/>
        </p:nvPicPr>
        <p:blipFill>
          <a:blip r:embed="rId3">
            <a:alphaModFix/>
          </a:blip>
          <a:stretch>
            <a:fillRect/>
          </a:stretch>
        </p:blipFill>
        <p:spPr>
          <a:xfrm>
            <a:off x="6900" y="-3775"/>
            <a:ext cx="2192350" cy="504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graphicFrame>
        <p:nvGraphicFramePr>
          <p:cNvPr id="100" name="Google Shape;100;p17"/>
          <p:cNvGraphicFramePr/>
          <p:nvPr/>
        </p:nvGraphicFramePr>
        <p:xfrm>
          <a:off x="141400" y="227150"/>
          <a:ext cx="3000000" cy="3000000"/>
        </p:xfrm>
        <a:graphic>
          <a:graphicData uri="http://schemas.openxmlformats.org/drawingml/2006/table">
            <a:tbl>
              <a:tblPr>
                <a:noFill/>
                <a:tableStyleId>{35F0A2A9-CAF5-40A7-AEB8-2DA28DC0BA43}</a:tableStyleId>
              </a:tblPr>
              <a:tblGrid>
                <a:gridCol w="943425"/>
                <a:gridCol w="1117350"/>
                <a:gridCol w="6726400"/>
              </a:tblGrid>
              <a:tr h="197350">
                <a:tc>
                  <a:txBody>
                    <a:bodyPr/>
                    <a:lstStyle/>
                    <a:p>
                      <a:pPr indent="0" lvl="0" marL="0" rtl="0" algn="l">
                        <a:spcBef>
                          <a:spcPts val="0"/>
                        </a:spcBef>
                        <a:spcAft>
                          <a:spcPts val="0"/>
                        </a:spcAft>
                        <a:buNone/>
                      </a:pPr>
                      <a:r>
                        <a:rPr b="1" lang="en-GB" sz="1200"/>
                        <a:t>Date</a:t>
                      </a:r>
                      <a:endParaRPr b="1" sz="1200"/>
                    </a:p>
                  </a:txBody>
                  <a:tcPr marT="63500" marB="63500" marR="63500" marL="63500">
                    <a:solidFill>
                      <a:srgbClr val="D9D9D9"/>
                    </a:solidFill>
                  </a:tcPr>
                </a:tc>
                <a:tc>
                  <a:txBody>
                    <a:bodyPr/>
                    <a:lstStyle/>
                    <a:p>
                      <a:pPr indent="0" lvl="0" marL="0" rtl="0" algn="l">
                        <a:spcBef>
                          <a:spcPts val="0"/>
                        </a:spcBef>
                        <a:spcAft>
                          <a:spcPts val="0"/>
                        </a:spcAft>
                        <a:buNone/>
                      </a:pPr>
                      <a:r>
                        <a:rPr b="1" lang="en-GB" sz="1200"/>
                        <a:t>Time (AEST)</a:t>
                      </a:r>
                      <a:endParaRPr b="1" sz="1200"/>
                    </a:p>
                  </a:txBody>
                  <a:tcPr marT="63500" marB="63500" marR="63500" marL="63500">
                    <a:solidFill>
                      <a:srgbClr val="D9D9D9"/>
                    </a:solidFill>
                  </a:tcPr>
                </a:tc>
                <a:tc>
                  <a:txBody>
                    <a:bodyPr/>
                    <a:lstStyle/>
                    <a:p>
                      <a:pPr indent="0" lvl="0" marL="0" rtl="0" algn="l">
                        <a:spcBef>
                          <a:spcPts val="0"/>
                        </a:spcBef>
                        <a:spcAft>
                          <a:spcPts val="0"/>
                        </a:spcAft>
                        <a:buNone/>
                      </a:pPr>
                      <a:r>
                        <a:rPr b="1" lang="en-GB" sz="1200"/>
                        <a:t>Details</a:t>
                      </a:r>
                      <a:endParaRPr b="1" sz="1200"/>
                    </a:p>
                  </a:txBody>
                  <a:tcPr marT="63500" marB="63500" marR="63500" marL="63500">
                    <a:solidFill>
                      <a:srgbClr val="D9D9D9"/>
                    </a:solidFill>
                  </a:tcPr>
                </a:tc>
              </a:tr>
              <a:tr h="618525">
                <a:tc>
                  <a:txBody>
                    <a:bodyPr/>
                    <a:lstStyle/>
                    <a:p>
                      <a:pPr indent="0" lvl="0" marL="0" rtl="0" algn="l">
                        <a:spcBef>
                          <a:spcPts val="0"/>
                        </a:spcBef>
                        <a:spcAft>
                          <a:spcPts val="0"/>
                        </a:spcAft>
                        <a:buNone/>
                      </a:pPr>
                      <a:r>
                        <a:rPr b="1" lang="en-GB" sz="1200"/>
                        <a:t>Pre- event</a:t>
                      </a:r>
                      <a:endParaRPr b="1" sz="1200"/>
                    </a:p>
                  </a:txBody>
                  <a:tcPr marT="63500" marB="63500" marR="63500" marL="63500"/>
                </a:tc>
                <a:tc>
                  <a:txBody>
                    <a:bodyPr/>
                    <a:lstStyle/>
                    <a:p>
                      <a:pPr indent="0" lvl="0" marL="0" rtl="0" algn="l">
                        <a:spcBef>
                          <a:spcPts val="0"/>
                        </a:spcBef>
                        <a:spcAft>
                          <a:spcPts val="0"/>
                        </a:spcAft>
                        <a:buNone/>
                      </a:pPr>
                      <a:r>
                        <a:rPr lang="en-GB" sz="1200"/>
                        <a:t>All week</a:t>
                      </a:r>
                      <a:endParaRPr sz="1200"/>
                    </a:p>
                  </a:txBody>
                  <a:tcPr marT="63500" marB="63500" marR="63500" marL="63500"/>
                </a:tc>
                <a:tc>
                  <a:txBody>
                    <a:bodyPr/>
                    <a:lstStyle/>
                    <a:p>
                      <a:pPr indent="-317500" lvl="0" marL="457200" rtl="0" algn="l">
                        <a:spcBef>
                          <a:spcPts val="0"/>
                        </a:spcBef>
                        <a:spcAft>
                          <a:spcPts val="0"/>
                        </a:spcAft>
                        <a:buClr>
                          <a:srgbClr val="595959"/>
                        </a:buClr>
                        <a:buSzPts val="1400"/>
                        <a:buFont typeface="Lato"/>
                        <a:buChar char="●"/>
                      </a:pPr>
                      <a:r>
                        <a:rPr lang="en-GB" sz="1200"/>
                        <a:t>Slack workspace to open</a:t>
                      </a:r>
                      <a:endParaRPr sz="1200"/>
                    </a:p>
                    <a:p>
                      <a:pPr indent="-317500" lvl="0" marL="457200" rtl="0" algn="l">
                        <a:spcBef>
                          <a:spcPts val="0"/>
                        </a:spcBef>
                        <a:spcAft>
                          <a:spcPts val="0"/>
                        </a:spcAft>
                        <a:buClr>
                          <a:srgbClr val="595959"/>
                        </a:buClr>
                        <a:buSzPts val="1400"/>
                        <a:buFont typeface="Lato"/>
                        <a:buChar char="●"/>
                      </a:pPr>
                      <a:r>
                        <a:rPr lang="en-GB" sz="1200"/>
                        <a:t>Successful candidates are progressively invited into the Slack space</a:t>
                      </a:r>
                      <a:endParaRPr sz="1200"/>
                    </a:p>
                    <a:p>
                      <a:pPr indent="-317500" lvl="0" marL="457200" rtl="0" algn="l">
                        <a:spcBef>
                          <a:spcPts val="0"/>
                        </a:spcBef>
                        <a:spcAft>
                          <a:spcPts val="0"/>
                        </a:spcAft>
                        <a:buClr>
                          <a:srgbClr val="595959"/>
                        </a:buClr>
                        <a:buSzPts val="1400"/>
                        <a:buFont typeface="Lato"/>
                        <a:buChar char="●"/>
                      </a:pPr>
                      <a:r>
                        <a:rPr lang="en-GB" sz="1200"/>
                        <a:t>Organisers to run inductions for key mentors using mentor guides / videos</a:t>
                      </a:r>
                      <a:endParaRPr sz="1200"/>
                    </a:p>
                    <a:p>
                      <a:pPr indent="-317500" lvl="0" marL="457200" rtl="0" algn="l">
                        <a:spcBef>
                          <a:spcPts val="0"/>
                        </a:spcBef>
                        <a:spcAft>
                          <a:spcPts val="0"/>
                        </a:spcAft>
                        <a:buClr>
                          <a:srgbClr val="595959"/>
                        </a:buClr>
                        <a:buSzPts val="1400"/>
                        <a:buFont typeface="Lato"/>
                        <a:buChar char="●"/>
                      </a:pPr>
                      <a:r>
                        <a:rPr lang="en-GB" sz="1200"/>
                        <a:t>Workshops and virtual events</a:t>
                      </a:r>
                      <a:endParaRPr sz="1200"/>
                    </a:p>
                  </a:txBody>
                  <a:tcPr marT="63500" marB="63500" marR="63500" marL="63500"/>
                </a:tc>
              </a:tr>
              <a:tr h="197350">
                <a:tc rowSpan="2">
                  <a:txBody>
                    <a:bodyPr/>
                    <a:lstStyle/>
                    <a:p>
                      <a:pPr indent="0" lvl="0" marL="0" rtl="0" algn="l">
                        <a:spcBef>
                          <a:spcPts val="0"/>
                        </a:spcBef>
                        <a:spcAft>
                          <a:spcPts val="0"/>
                        </a:spcAft>
                        <a:buNone/>
                      </a:pPr>
                      <a:r>
                        <a:rPr b="1" lang="en-GB" sz="1200"/>
                        <a:t>Event Start </a:t>
                      </a:r>
                      <a:endParaRPr b="1" sz="1200"/>
                    </a:p>
                  </a:txBody>
                  <a:tcPr marT="63500" marB="63500" marR="63500" marL="63500"/>
                </a:tc>
                <a:tc>
                  <a:txBody>
                    <a:bodyPr/>
                    <a:lstStyle/>
                    <a:p>
                      <a:pPr indent="0" lvl="0" marL="0" rtl="0" algn="l">
                        <a:spcBef>
                          <a:spcPts val="0"/>
                        </a:spcBef>
                        <a:spcAft>
                          <a:spcPts val="0"/>
                        </a:spcAft>
                        <a:buNone/>
                      </a:pPr>
                      <a:r>
                        <a:rPr lang="en-GB" sz="1200"/>
                        <a:t>21:30</a:t>
                      </a:r>
                      <a:endParaRPr sz="1200"/>
                    </a:p>
                  </a:txBody>
                  <a:tcPr marT="63500" marB="63500" marR="63500" marL="63500"/>
                </a:tc>
                <a:tc>
                  <a:txBody>
                    <a:bodyPr/>
                    <a:lstStyle/>
                    <a:p>
                      <a:pPr indent="0" lvl="0" marL="0" rtl="0" algn="l">
                        <a:spcBef>
                          <a:spcPts val="0"/>
                        </a:spcBef>
                        <a:spcAft>
                          <a:spcPts val="0"/>
                        </a:spcAft>
                        <a:buNone/>
                      </a:pPr>
                      <a:r>
                        <a:rPr b="1" lang="en-GB" sz="1200"/>
                        <a:t>Hackathon begins (Followed by speed teaming session)</a:t>
                      </a:r>
                      <a:endParaRPr sz="1200"/>
                    </a:p>
                  </a:txBody>
                  <a:tcPr marT="63500" marB="63500" marR="63500" marL="63500"/>
                </a:tc>
              </a:tr>
              <a:tr h="313325">
                <a:tc vMerge="1"/>
                <a:tc>
                  <a:txBody>
                    <a:bodyPr/>
                    <a:lstStyle/>
                    <a:p>
                      <a:pPr indent="0" lvl="0" marL="0" rtl="0" algn="l">
                        <a:spcBef>
                          <a:spcPts val="0"/>
                        </a:spcBef>
                        <a:spcAft>
                          <a:spcPts val="0"/>
                        </a:spcAft>
                        <a:buNone/>
                      </a:pPr>
                      <a:r>
                        <a:rPr lang="en-GB" sz="1200"/>
                        <a:t>Evening</a:t>
                      </a:r>
                      <a:endParaRPr sz="1200"/>
                    </a:p>
                  </a:txBody>
                  <a:tcPr marT="63500" marB="63500" marR="63500" marL="63500"/>
                </a:tc>
                <a:tc>
                  <a:txBody>
                    <a:bodyPr/>
                    <a:lstStyle/>
                    <a:p>
                      <a:pPr indent="-304800" lvl="0" marL="457200" rtl="0" algn="l">
                        <a:spcBef>
                          <a:spcPts val="0"/>
                        </a:spcBef>
                        <a:spcAft>
                          <a:spcPts val="0"/>
                        </a:spcAft>
                        <a:buSzPts val="1200"/>
                        <a:buChar char="●"/>
                      </a:pPr>
                      <a:r>
                        <a:rPr lang="en-GB" sz="1200"/>
                        <a:t>Form Teams &amp; Share Ideas. Review the challenges, pitch your ideas and finalise your team. Navigate your way around and become familiar with the online workspace.</a:t>
                      </a:r>
                      <a:endParaRPr sz="1200"/>
                    </a:p>
                  </a:txBody>
                  <a:tcPr marT="63500" marB="63500" marR="63500" marL="63500"/>
                </a:tc>
              </a:tr>
              <a:tr h="197350">
                <a:tc rowSpan="2">
                  <a:txBody>
                    <a:bodyPr/>
                    <a:lstStyle/>
                    <a:p>
                      <a:pPr indent="0" lvl="0" marL="0" rtl="0" algn="l">
                        <a:spcBef>
                          <a:spcPts val="0"/>
                        </a:spcBef>
                        <a:spcAft>
                          <a:spcPts val="0"/>
                        </a:spcAft>
                        <a:buNone/>
                      </a:pPr>
                      <a:r>
                        <a:rPr b="1" lang="en-GB" sz="1200"/>
                        <a:t>Day 1 </a:t>
                      </a:r>
                      <a:endParaRPr b="1" sz="1200"/>
                    </a:p>
                  </a:txBody>
                  <a:tcPr marT="63500" marB="63500" marR="63500" marL="63500"/>
                </a:tc>
                <a:tc>
                  <a:txBody>
                    <a:bodyPr/>
                    <a:lstStyle/>
                    <a:p>
                      <a:pPr indent="0" lvl="0" marL="0" rtl="0" algn="l">
                        <a:spcBef>
                          <a:spcPts val="0"/>
                        </a:spcBef>
                        <a:spcAft>
                          <a:spcPts val="0"/>
                        </a:spcAft>
                        <a:buNone/>
                      </a:pPr>
                      <a:r>
                        <a:rPr lang="en-GB" sz="1200"/>
                        <a:t>15:00</a:t>
                      </a:r>
                      <a:endParaRPr sz="1200"/>
                    </a:p>
                  </a:txBody>
                  <a:tcPr marT="63500" marB="63500" marR="63500" marL="63500"/>
                </a:tc>
                <a:tc>
                  <a:txBody>
                    <a:bodyPr/>
                    <a:lstStyle/>
                    <a:p>
                      <a:pPr indent="0" lvl="0" marL="0" rtl="0" algn="l">
                        <a:spcBef>
                          <a:spcPts val="0"/>
                        </a:spcBef>
                        <a:spcAft>
                          <a:spcPts val="0"/>
                        </a:spcAft>
                        <a:buNone/>
                      </a:pPr>
                      <a:r>
                        <a:rPr b="1" lang="en-GB" sz="1200"/>
                        <a:t>Team registration deadline (Followed by team to mentor matching)</a:t>
                      </a:r>
                      <a:endParaRPr b="1" sz="1200"/>
                    </a:p>
                  </a:txBody>
                  <a:tcPr marT="63500" marB="63500" marR="63500" marL="63500"/>
                </a:tc>
              </a:tr>
              <a:tr h="429300">
                <a:tc vMerge="1"/>
                <a:tc>
                  <a:txBody>
                    <a:bodyPr/>
                    <a:lstStyle/>
                    <a:p>
                      <a:pPr indent="0" lvl="0" marL="0" rtl="0" algn="l">
                        <a:spcBef>
                          <a:spcPts val="0"/>
                        </a:spcBef>
                        <a:spcAft>
                          <a:spcPts val="0"/>
                        </a:spcAft>
                        <a:buNone/>
                      </a:pPr>
                      <a:r>
                        <a:rPr lang="en-GB" sz="1200"/>
                        <a:t>All Day</a:t>
                      </a:r>
                      <a:endParaRPr sz="1200"/>
                    </a:p>
                  </a:txBody>
                  <a:tcPr marT="63500" marB="63500" marR="63500" marL="63500">
                    <a:lnB cap="flat" cmpd="sng" w="12700">
                      <a:solidFill>
                        <a:srgbClr val="000000"/>
                      </a:solidFill>
                      <a:prstDash val="solid"/>
                      <a:round/>
                      <a:headEnd len="sm" w="sm" type="none"/>
                      <a:tailEnd len="sm" w="sm" type="none"/>
                    </a:lnB>
                  </a:tcPr>
                </a:tc>
                <a:tc>
                  <a:txBody>
                    <a:bodyPr/>
                    <a:lstStyle/>
                    <a:p>
                      <a:pPr indent="-304800" lvl="0" marL="457200" rtl="0" algn="l">
                        <a:spcBef>
                          <a:spcPts val="0"/>
                        </a:spcBef>
                        <a:spcAft>
                          <a:spcPts val="0"/>
                        </a:spcAft>
                        <a:buSzPts val="1200"/>
                        <a:buChar char="●"/>
                      </a:pPr>
                      <a:r>
                        <a:rPr lang="en-GB" sz="1200"/>
                        <a:t>Design &amp; Build. Design, build and validate a proof of concept (model, MVP or prototype) using startup-inspired methods.</a:t>
                      </a:r>
                      <a:endParaRPr sz="1200"/>
                    </a:p>
                    <a:p>
                      <a:pPr indent="-304800" lvl="0" marL="457200" rtl="0" algn="l">
                        <a:spcBef>
                          <a:spcPts val="0"/>
                        </a:spcBef>
                        <a:spcAft>
                          <a:spcPts val="0"/>
                        </a:spcAft>
                        <a:buSzPts val="1200"/>
                        <a:buChar char="●"/>
                      </a:pPr>
                      <a:r>
                        <a:rPr lang="en-GB" sz="1200"/>
                        <a:t>Mentors can provide ad-hoc assistance on #ask_a_mentor channel.</a:t>
                      </a:r>
                      <a:endParaRPr sz="1200"/>
                    </a:p>
                  </a:txBody>
                  <a:tcPr marT="63500" marB="63500" marR="63500" marL="63500">
                    <a:lnB cap="flat" cmpd="sng" w="12700">
                      <a:solidFill>
                        <a:srgbClr val="000000"/>
                      </a:solidFill>
                      <a:prstDash val="solid"/>
                      <a:round/>
                      <a:headEnd len="sm" w="sm" type="none"/>
                      <a:tailEnd len="sm" w="sm" type="none"/>
                    </a:lnB>
                  </a:tcPr>
                </a:tc>
              </a:tr>
              <a:tr h="197350">
                <a:tc rowSpan="2">
                  <a:txBody>
                    <a:bodyPr/>
                    <a:lstStyle/>
                    <a:p>
                      <a:pPr indent="0" lvl="0" marL="0" rtl="0" algn="l">
                        <a:spcBef>
                          <a:spcPts val="0"/>
                        </a:spcBef>
                        <a:spcAft>
                          <a:spcPts val="0"/>
                        </a:spcAft>
                        <a:buNone/>
                      </a:pPr>
                      <a:r>
                        <a:rPr b="1" lang="en-GB" sz="1200"/>
                        <a:t>Day 2 </a:t>
                      </a:r>
                      <a:endParaRPr b="1" sz="1200"/>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GB" sz="1200"/>
                        <a:t>19:00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04800" lvl="0" marL="457200" rtl="0" algn="l">
                        <a:spcBef>
                          <a:spcPts val="0"/>
                        </a:spcBef>
                        <a:spcAft>
                          <a:spcPts val="0"/>
                        </a:spcAft>
                        <a:buSzPts val="1200"/>
                        <a:buChar char="●"/>
                      </a:pPr>
                      <a:r>
                        <a:rPr lang="en-GB" sz="1200"/>
                        <a:t>Mentors to remind teams to begin thinking of pitching/presentations</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97350">
                <a:tc vMerge="1"/>
                <a:tc>
                  <a:txBody>
                    <a:bodyPr/>
                    <a:lstStyle/>
                    <a:p>
                      <a:pPr indent="0" lvl="0" marL="0" rtl="0" algn="l">
                        <a:spcBef>
                          <a:spcPts val="0"/>
                        </a:spcBef>
                        <a:spcAft>
                          <a:spcPts val="0"/>
                        </a:spcAft>
                        <a:buNone/>
                      </a:pPr>
                      <a:r>
                        <a:rPr lang="en-GB" sz="1200"/>
                        <a:t>20:00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04800" lvl="0" marL="457200" rtl="0" algn="l">
                        <a:spcBef>
                          <a:spcPts val="0"/>
                        </a:spcBef>
                        <a:spcAft>
                          <a:spcPts val="0"/>
                        </a:spcAft>
                        <a:buSzPts val="1200"/>
                        <a:buChar char="●"/>
                      </a:pPr>
                      <a:r>
                        <a:rPr lang="en-GB" sz="1200"/>
                        <a:t>Mentors check-in with teams and give updates to Hackmakers team (OPTIONAL)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3325">
                <a:tc rowSpan="2">
                  <a:txBody>
                    <a:bodyPr/>
                    <a:lstStyle/>
                    <a:p>
                      <a:pPr indent="0" lvl="0" marL="0" rtl="0" algn="l">
                        <a:spcBef>
                          <a:spcPts val="0"/>
                        </a:spcBef>
                        <a:spcAft>
                          <a:spcPts val="0"/>
                        </a:spcAft>
                        <a:buNone/>
                      </a:pPr>
                      <a:r>
                        <a:rPr b="1" lang="en-GB" sz="1200"/>
                        <a:t>Day 3+ </a:t>
                      </a:r>
                      <a:endParaRPr b="1" sz="1200"/>
                    </a:p>
                  </a:txBody>
                  <a:tcPr marT="63500" marB="63500" marR="63500" marL="63500"/>
                </a:tc>
                <a:tc>
                  <a:txBody>
                    <a:bodyPr/>
                    <a:lstStyle/>
                    <a:p>
                      <a:pPr indent="0" lvl="0" marL="0" rtl="0" algn="l">
                        <a:spcBef>
                          <a:spcPts val="0"/>
                        </a:spcBef>
                        <a:spcAft>
                          <a:spcPts val="0"/>
                        </a:spcAft>
                        <a:buNone/>
                      </a:pPr>
                      <a:r>
                        <a:rPr lang="en-GB" sz="1200"/>
                        <a:t>All day</a:t>
                      </a:r>
                      <a:endParaRPr sz="1200"/>
                    </a:p>
                  </a:txBody>
                  <a:tcPr marT="63500" marB="63500" marR="63500" marL="63500">
                    <a:lnT cap="flat" cmpd="sng" w="12700">
                      <a:solidFill>
                        <a:srgbClr val="000000"/>
                      </a:solidFill>
                      <a:prstDash val="solid"/>
                      <a:round/>
                      <a:headEnd len="sm" w="sm" type="none"/>
                      <a:tailEnd len="sm" w="sm" type="none"/>
                    </a:lnT>
                  </a:tcPr>
                </a:tc>
                <a:tc>
                  <a:txBody>
                    <a:bodyPr/>
                    <a:lstStyle/>
                    <a:p>
                      <a:pPr indent="-304800" lvl="0" marL="457200" rtl="0" algn="l">
                        <a:spcBef>
                          <a:spcPts val="0"/>
                        </a:spcBef>
                        <a:spcAft>
                          <a:spcPts val="0"/>
                        </a:spcAft>
                        <a:buSzPts val="1200"/>
                        <a:buChar char="●"/>
                      </a:pPr>
                      <a:r>
                        <a:rPr lang="en-GB" sz="1200"/>
                        <a:t>Refine &amp; Present. Refine your proof of concept, create a video pitch or presentation and submit it to the judging panel</a:t>
                      </a:r>
                      <a:endParaRPr sz="1200"/>
                    </a:p>
                  </a:txBody>
                  <a:tcPr marT="63500" marB="63500" marR="63500" marL="63500">
                    <a:lnT cap="flat" cmpd="sng" w="12700">
                      <a:solidFill>
                        <a:srgbClr val="000000"/>
                      </a:solidFill>
                      <a:prstDash val="solid"/>
                      <a:round/>
                      <a:headEnd len="sm" w="sm" type="none"/>
                      <a:tailEnd len="sm" w="sm" type="none"/>
                    </a:lnT>
                  </a:tcPr>
                </a:tc>
              </a:tr>
              <a:tr h="197350">
                <a:tc vMerge="1"/>
                <a:tc>
                  <a:txBody>
                    <a:bodyPr/>
                    <a:lstStyle/>
                    <a:p>
                      <a:pPr indent="0" lvl="0" marL="0" rtl="0" algn="l">
                        <a:spcBef>
                          <a:spcPts val="0"/>
                        </a:spcBef>
                        <a:spcAft>
                          <a:spcPts val="0"/>
                        </a:spcAft>
                        <a:buNone/>
                      </a:pPr>
                      <a:r>
                        <a:rPr lang="en-GB" sz="1200"/>
                        <a:t>21:30</a:t>
                      </a:r>
                      <a:endParaRPr sz="1200"/>
                    </a:p>
                  </a:txBody>
                  <a:tcPr marT="63500" marB="63500" marR="63500" marL="63500"/>
                </a:tc>
                <a:tc>
                  <a:txBody>
                    <a:bodyPr/>
                    <a:lstStyle/>
                    <a:p>
                      <a:pPr indent="0" lvl="0" marL="0" rtl="0" algn="l">
                        <a:spcBef>
                          <a:spcPts val="0"/>
                        </a:spcBef>
                        <a:spcAft>
                          <a:spcPts val="0"/>
                        </a:spcAft>
                        <a:buNone/>
                      </a:pPr>
                      <a:r>
                        <a:rPr b="1" lang="en-GB" sz="1200"/>
                        <a:t>Hackathon concludes and submission deadline (Followed by fun challenges)</a:t>
                      </a:r>
                      <a:endParaRPr b="1" sz="1200"/>
                    </a:p>
                  </a:txBody>
                  <a:tcPr marT="63500" marB="63500" marR="63500" marL="6350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311700" y="725545"/>
            <a:ext cx="85206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Who can register to compete?</a:t>
            </a:r>
            <a:endParaRPr sz="1120"/>
          </a:p>
        </p:txBody>
      </p:sp>
      <p:sp>
        <p:nvSpPr>
          <p:cNvPr id="106" name="Google Shape;106;p18"/>
          <p:cNvSpPr txBox="1"/>
          <p:nvPr>
            <p:ph idx="4294967295" type="body"/>
          </p:nvPr>
        </p:nvSpPr>
        <p:spPr>
          <a:xfrm>
            <a:off x="728024" y="1192795"/>
            <a:ext cx="7363800" cy="895800"/>
          </a:xfrm>
          <a:prstGeom prst="rect">
            <a:avLst/>
          </a:prstGeom>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000000"/>
              </a:buClr>
              <a:buSzPts val="1400"/>
              <a:buFont typeface="Roboto"/>
              <a:buChar char="●"/>
            </a:pPr>
            <a:r>
              <a:rPr lang="en-GB" sz="1400">
                <a:solidFill>
                  <a:srgbClr val="000000"/>
                </a:solidFill>
              </a:rPr>
              <a:t>Anyone! There is no minimum experience or expertise required to enter a hackathon. The other competitors and mentors are friendly and happy to help you learn</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GB" sz="1400">
                <a:solidFill>
                  <a:srgbClr val="000000"/>
                </a:solidFill>
              </a:rPr>
              <a:t>Participants below the age of 18 need a consent form from a guardian </a:t>
            </a:r>
            <a:endParaRPr sz="1400">
              <a:solidFill>
                <a:srgbClr val="000000"/>
              </a:solidFill>
            </a:endParaRPr>
          </a:p>
        </p:txBody>
      </p:sp>
      <p:sp>
        <p:nvSpPr>
          <p:cNvPr id="107" name="Google Shape;107;p18"/>
          <p:cNvSpPr txBox="1"/>
          <p:nvPr>
            <p:ph type="title"/>
          </p:nvPr>
        </p:nvSpPr>
        <p:spPr>
          <a:xfrm>
            <a:off x="396289" y="2090195"/>
            <a:ext cx="9144000" cy="469500"/>
          </a:xfrm>
          <a:prstGeom prst="rect">
            <a:avLst/>
          </a:prstGeom>
        </p:spPr>
        <p:txBody>
          <a:bodyPr anchorCtr="0" anchor="t" bIns="91425" lIns="91425" spcFirstLastPara="1" rIns="91425" wrap="square" tIns="91425">
            <a:spAutoFit/>
          </a:bodyPr>
          <a:lstStyle/>
          <a:p>
            <a:pPr indent="-346075" lvl="0" marL="457200" rtl="0" algn="l">
              <a:spcBef>
                <a:spcPts val="0"/>
              </a:spcBef>
              <a:spcAft>
                <a:spcPts val="0"/>
              </a:spcAft>
              <a:buClr>
                <a:srgbClr val="6FA8DC"/>
              </a:buClr>
              <a:buSzPts val="1850"/>
              <a:buFont typeface="Roboto"/>
              <a:buChar char="➔"/>
            </a:pPr>
            <a:r>
              <a:rPr b="1" lang="en-GB" sz="1850">
                <a:solidFill>
                  <a:srgbClr val="6FA8DC"/>
                </a:solidFill>
              </a:rPr>
              <a:t>Does this cost money?</a:t>
            </a:r>
            <a:endParaRPr sz="1850"/>
          </a:p>
        </p:txBody>
      </p:sp>
      <p:sp>
        <p:nvSpPr>
          <p:cNvPr id="108" name="Google Shape;108;p18"/>
          <p:cNvSpPr txBox="1"/>
          <p:nvPr>
            <p:ph idx="4294967295" type="body"/>
          </p:nvPr>
        </p:nvSpPr>
        <p:spPr>
          <a:xfrm>
            <a:off x="739300" y="2506817"/>
            <a:ext cx="7363800" cy="6381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Roboto"/>
              <a:buChar char="●"/>
            </a:pPr>
            <a:r>
              <a:rPr lang="en-GB" sz="1400">
                <a:solidFill>
                  <a:srgbClr val="000000"/>
                </a:solidFill>
              </a:rPr>
              <a:t>No! There is no fee for joining. The event is financed entirely by HackMakers &amp; its partners</a:t>
            </a:r>
            <a:endParaRPr sz="1400">
              <a:solidFill>
                <a:srgbClr val="000000"/>
              </a:solidFill>
            </a:endParaRPr>
          </a:p>
        </p:txBody>
      </p:sp>
      <p:sp>
        <p:nvSpPr>
          <p:cNvPr id="109" name="Google Shape;109;p18"/>
          <p:cNvSpPr txBox="1"/>
          <p:nvPr>
            <p:ph type="title"/>
          </p:nvPr>
        </p:nvSpPr>
        <p:spPr>
          <a:xfrm>
            <a:off x="391875" y="3138642"/>
            <a:ext cx="9144000" cy="469500"/>
          </a:xfrm>
          <a:prstGeom prst="rect">
            <a:avLst/>
          </a:prstGeom>
        </p:spPr>
        <p:txBody>
          <a:bodyPr anchorCtr="0" anchor="t" bIns="91425" lIns="91425" spcFirstLastPara="1" rIns="91425" wrap="square" tIns="91425">
            <a:spAutoFit/>
          </a:bodyPr>
          <a:lstStyle/>
          <a:p>
            <a:pPr indent="-346075" lvl="0" marL="457200" rtl="0" algn="l">
              <a:spcBef>
                <a:spcPts val="0"/>
              </a:spcBef>
              <a:spcAft>
                <a:spcPts val="0"/>
              </a:spcAft>
              <a:buClr>
                <a:srgbClr val="6FA8DC"/>
              </a:buClr>
              <a:buSzPts val="1850"/>
              <a:buFont typeface="Roboto"/>
              <a:buChar char="➔"/>
            </a:pPr>
            <a:r>
              <a:rPr b="1" lang="en-GB" sz="1850">
                <a:solidFill>
                  <a:srgbClr val="6FA8DC"/>
                </a:solidFill>
              </a:rPr>
              <a:t>Where should I go to register?</a:t>
            </a:r>
            <a:endParaRPr sz="1850"/>
          </a:p>
        </p:txBody>
      </p:sp>
      <p:sp>
        <p:nvSpPr>
          <p:cNvPr id="110" name="Google Shape;110;p18"/>
          <p:cNvSpPr txBox="1"/>
          <p:nvPr>
            <p:ph idx="4294967295" type="body"/>
          </p:nvPr>
        </p:nvSpPr>
        <p:spPr>
          <a:xfrm>
            <a:off x="734886" y="3631464"/>
            <a:ext cx="7363800" cy="6381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Char char="●"/>
            </a:pPr>
            <a:r>
              <a:rPr lang="en-GB" sz="1400">
                <a:solidFill>
                  <a:srgbClr val="000000"/>
                </a:solidFill>
              </a:rPr>
              <a:t>Go to the </a:t>
            </a:r>
            <a:r>
              <a:rPr lang="en-GB" sz="1400" u="sng">
                <a:solidFill>
                  <a:schemeClr val="hlink"/>
                </a:solidFill>
                <a:hlinkClick r:id="rId3"/>
              </a:rPr>
              <a:t>website </a:t>
            </a:r>
            <a:r>
              <a:rPr lang="en-GB" sz="1400">
                <a:solidFill>
                  <a:srgbClr val="000000"/>
                </a:solidFill>
              </a:rPr>
              <a:t>to register</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GB" sz="1400">
                <a:solidFill>
                  <a:srgbClr val="000000"/>
                </a:solidFill>
              </a:rPr>
              <a:t>Check out the confirmation email in your inbox after you have registered!</a:t>
            </a:r>
            <a:endParaRPr sz="1400">
              <a:solidFill>
                <a:srgbClr val="000000"/>
              </a:solidFill>
            </a:endParaRPr>
          </a:p>
          <a:p>
            <a:pPr indent="0" lvl="0" marL="457200" rtl="0" algn="l">
              <a:lnSpc>
                <a:spcPct val="115000"/>
              </a:lnSpc>
              <a:spcBef>
                <a:spcPts val="1200"/>
              </a:spcBef>
              <a:spcAft>
                <a:spcPts val="1200"/>
              </a:spcAft>
              <a:buNone/>
            </a:pPr>
            <a:r>
              <a:t/>
            </a:r>
            <a:endParaRPr b="1" sz="1400">
              <a:solidFill>
                <a:srgbClr val="000000"/>
              </a:solidFill>
            </a:endParaRPr>
          </a:p>
        </p:txBody>
      </p:sp>
      <p:pic>
        <p:nvPicPr>
          <p:cNvPr id="111" name="Google Shape;111;p18"/>
          <p:cNvPicPr preferRelativeResize="0"/>
          <p:nvPr/>
        </p:nvPicPr>
        <p:blipFill>
          <a:blip r:embed="rId4">
            <a:alphaModFix/>
          </a:blip>
          <a:stretch>
            <a:fillRect/>
          </a:stretch>
        </p:blipFill>
        <p:spPr>
          <a:xfrm>
            <a:off x="6900" y="-3775"/>
            <a:ext cx="2192350" cy="504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273261" y="888828"/>
            <a:ext cx="9144000" cy="469500"/>
          </a:xfrm>
          <a:prstGeom prst="rect">
            <a:avLst/>
          </a:prstGeom>
        </p:spPr>
        <p:txBody>
          <a:bodyPr anchorCtr="0" anchor="t" bIns="91425" lIns="91425" spcFirstLastPara="1" rIns="91425" wrap="square" tIns="91425">
            <a:spAutoFit/>
          </a:bodyPr>
          <a:lstStyle/>
          <a:p>
            <a:pPr indent="-346075" lvl="0" marL="457200" rtl="0" algn="l">
              <a:spcBef>
                <a:spcPts val="0"/>
              </a:spcBef>
              <a:spcAft>
                <a:spcPts val="0"/>
              </a:spcAft>
              <a:buClr>
                <a:srgbClr val="6FA8DC"/>
              </a:buClr>
              <a:buSzPts val="1850"/>
              <a:buChar char="➔"/>
            </a:pPr>
            <a:r>
              <a:rPr b="1" lang="en-GB" sz="1850">
                <a:solidFill>
                  <a:srgbClr val="6FA8DC"/>
                </a:solidFill>
              </a:rPr>
              <a:t>Do I have to compete?</a:t>
            </a:r>
            <a:endParaRPr b="1" sz="1850">
              <a:solidFill>
                <a:srgbClr val="6FA8DC"/>
              </a:solidFill>
              <a:latin typeface="Roboto"/>
              <a:ea typeface="Roboto"/>
              <a:cs typeface="Roboto"/>
              <a:sym typeface="Roboto"/>
            </a:endParaRPr>
          </a:p>
        </p:txBody>
      </p:sp>
      <p:sp>
        <p:nvSpPr>
          <p:cNvPr id="117" name="Google Shape;117;p19"/>
          <p:cNvSpPr txBox="1"/>
          <p:nvPr>
            <p:ph idx="4294967295" type="body"/>
          </p:nvPr>
        </p:nvSpPr>
        <p:spPr>
          <a:xfrm>
            <a:off x="643349" y="1313169"/>
            <a:ext cx="7750200" cy="1391400"/>
          </a:xfrm>
          <a:prstGeom prst="rect">
            <a:avLst/>
          </a:prstGeom>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000000"/>
              </a:buClr>
              <a:buSzPts val="1400"/>
              <a:buFont typeface="Roboto"/>
              <a:buChar char="●"/>
            </a:pPr>
            <a:r>
              <a:rPr lang="en-GB" sz="1400">
                <a:solidFill>
                  <a:srgbClr val="000000"/>
                </a:solidFill>
              </a:rPr>
              <a:t>No. It is not compulsory for you to compete in the hackathon. We do, however </a:t>
            </a:r>
            <a:r>
              <a:rPr b="1" lang="en-GB" sz="1400">
                <a:solidFill>
                  <a:srgbClr val="000000"/>
                </a:solidFill>
              </a:rPr>
              <a:t>encourage</a:t>
            </a:r>
            <a:r>
              <a:rPr lang="en-GB" sz="1400">
                <a:solidFill>
                  <a:srgbClr val="000000"/>
                </a:solidFill>
              </a:rPr>
              <a:t> you to do so - there’s </a:t>
            </a:r>
            <a:r>
              <a:rPr lang="en-GB" sz="1400">
                <a:solidFill>
                  <a:srgbClr val="000000"/>
                </a:solidFill>
              </a:rPr>
              <a:t>nothing</a:t>
            </a:r>
            <a:r>
              <a:rPr lang="en-GB" sz="1400">
                <a:solidFill>
                  <a:srgbClr val="000000"/>
                </a:solidFill>
              </a:rPr>
              <a:t> to lose! Hackathons </a:t>
            </a:r>
            <a:r>
              <a:rPr b="1" lang="en-GB" sz="1400">
                <a:solidFill>
                  <a:srgbClr val="000000"/>
                </a:solidFill>
              </a:rPr>
              <a:t>foster innovative and upskilling environments.</a:t>
            </a:r>
            <a:r>
              <a:rPr lang="en-GB" sz="1400">
                <a:solidFill>
                  <a:srgbClr val="000000"/>
                </a:solidFill>
              </a:rPr>
              <a:t> </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GB" sz="1400">
                <a:solidFill>
                  <a:srgbClr val="000000"/>
                </a:solidFill>
              </a:rPr>
              <a:t>Contributions and ideas of first-time hackers are just as valuable as those of experienced ones.</a:t>
            </a:r>
            <a:endParaRPr sz="1400">
              <a:solidFill>
                <a:srgbClr val="000000"/>
              </a:solidFill>
            </a:endParaRPr>
          </a:p>
        </p:txBody>
      </p:sp>
      <p:sp>
        <p:nvSpPr>
          <p:cNvPr id="118" name="Google Shape;118;p19"/>
          <p:cNvSpPr txBox="1"/>
          <p:nvPr>
            <p:ph type="title"/>
          </p:nvPr>
        </p:nvSpPr>
        <p:spPr>
          <a:xfrm>
            <a:off x="264656" y="2755045"/>
            <a:ext cx="85206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What if I do not have an idea?</a:t>
            </a:r>
            <a:endParaRPr sz="1120"/>
          </a:p>
        </p:txBody>
      </p:sp>
      <p:sp>
        <p:nvSpPr>
          <p:cNvPr id="119" name="Google Shape;119;p19"/>
          <p:cNvSpPr txBox="1"/>
          <p:nvPr>
            <p:ph idx="4294967295" type="body"/>
          </p:nvPr>
        </p:nvSpPr>
        <p:spPr>
          <a:xfrm>
            <a:off x="479531" y="3121404"/>
            <a:ext cx="8028300" cy="1391400"/>
          </a:xfrm>
          <a:prstGeom prst="rect">
            <a:avLst/>
          </a:prstGeom>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333333"/>
              </a:buClr>
              <a:buSzPts val="1400"/>
              <a:buChar char="●"/>
            </a:pPr>
            <a:r>
              <a:rPr lang="en-GB" sz="1400">
                <a:solidFill>
                  <a:srgbClr val="333333"/>
                </a:solidFill>
                <a:highlight>
                  <a:srgbClr val="FEFFFF"/>
                </a:highlight>
              </a:rPr>
              <a:t>That’s normal. Most people don’t have an idea before they get to the event. But once you start talking to other people, you might come up with something. You can also work with somebody else on their idea if you like it. Check out the </a:t>
            </a:r>
            <a:r>
              <a:rPr b="1" lang="en-GB" sz="1400">
                <a:solidFill>
                  <a:srgbClr val="000000"/>
                </a:solidFill>
                <a:highlight>
                  <a:srgbClr val="FEFFFF"/>
                </a:highlight>
              </a:rPr>
              <a:t>#challenge </a:t>
            </a:r>
            <a:r>
              <a:rPr lang="en-GB" sz="1400">
                <a:solidFill>
                  <a:srgbClr val="333333"/>
                </a:solidFill>
                <a:highlight>
                  <a:srgbClr val="FEFFFF"/>
                </a:highlight>
              </a:rPr>
              <a:t>channels </a:t>
            </a:r>
            <a:r>
              <a:rPr lang="en-GB" sz="1400">
                <a:solidFill>
                  <a:srgbClr val="333333"/>
                </a:solidFill>
                <a:highlight>
                  <a:srgbClr val="FEFFFF"/>
                </a:highlight>
              </a:rPr>
              <a:t>to ask questions or find inspiration!</a:t>
            </a:r>
            <a:endParaRPr sz="1400">
              <a:solidFill>
                <a:srgbClr val="333333"/>
              </a:solidFill>
              <a:highlight>
                <a:srgbClr val="FEFFFF"/>
              </a:highlight>
            </a:endParaRPr>
          </a:p>
          <a:p>
            <a:pPr indent="0" lvl="0" marL="0" rtl="0" algn="l">
              <a:lnSpc>
                <a:spcPct val="115000"/>
              </a:lnSpc>
              <a:spcBef>
                <a:spcPts val="0"/>
              </a:spcBef>
              <a:spcAft>
                <a:spcPts val="0"/>
              </a:spcAft>
              <a:buNone/>
            </a:pPr>
            <a:r>
              <a:t/>
            </a:r>
            <a:endParaRPr sz="1400">
              <a:solidFill>
                <a:srgbClr val="333333"/>
              </a:solidFill>
              <a:highlight>
                <a:srgbClr val="FEFFFF"/>
              </a:highlight>
            </a:endParaRPr>
          </a:p>
        </p:txBody>
      </p:sp>
      <p:pic>
        <p:nvPicPr>
          <p:cNvPr id="120" name="Google Shape;120;p19"/>
          <p:cNvPicPr preferRelativeResize="0"/>
          <p:nvPr/>
        </p:nvPicPr>
        <p:blipFill>
          <a:blip r:embed="rId3">
            <a:alphaModFix/>
          </a:blip>
          <a:stretch>
            <a:fillRect/>
          </a:stretch>
        </p:blipFill>
        <p:spPr>
          <a:xfrm>
            <a:off x="6900" y="-3775"/>
            <a:ext cx="2192350" cy="504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311700" y="794870"/>
            <a:ext cx="85206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What if I do not have a team?</a:t>
            </a:r>
            <a:endParaRPr sz="1120"/>
          </a:p>
        </p:txBody>
      </p:sp>
      <p:sp>
        <p:nvSpPr>
          <p:cNvPr id="126" name="Google Shape;126;p20"/>
          <p:cNvSpPr txBox="1"/>
          <p:nvPr>
            <p:ph idx="4294967295" type="body"/>
          </p:nvPr>
        </p:nvSpPr>
        <p:spPr>
          <a:xfrm>
            <a:off x="526575" y="1161228"/>
            <a:ext cx="8028300" cy="1887000"/>
          </a:xfrm>
          <a:prstGeom prst="rect">
            <a:avLst/>
          </a:prstGeom>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333333"/>
              </a:buClr>
              <a:buSzPts val="1400"/>
              <a:buChar char="●"/>
            </a:pPr>
            <a:r>
              <a:rPr lang="en-GB" sz="1400">
                <a:solidFill>
                  <a:srgbClr val="333333"/>
                </a:solidFill>
                <a:highlight>
                  <a:srgbClr val="FEFFFF"/>
                </a:highlight>
              </a:rPr>
              <a:t>Don’t worry! A lot of people join hackathons without teams. It’s perfectly normal and even encouraged for people to get to know each other and form teams</a:t>
            </a:r>
            <a:endParaRPr sz="1400">
              <a:solidFill>
                <a:srgbClr val="333333"/>
              </a:solidFill>
              <a:highlight>
                <a:srgbClr val="FEFFFF"/>
              </a:highlight>
            </a:endParaRPr>
          </a:p>
          <a:p>
            <a:pPr indent="-317500" lvl="0" marL="457200" rtl="0" algn="l">
              <a:lnSpc>
                <a:spcPct val="115000"/>
              </a:lnSpc>
              <a:spcBef>
                <a:spcPts val="0"/>
              </a:spcBef>
              <a:spcAft>
                <a:spcPts val="0"/>
              </a:spcAft>
              <a:buClr>
                <a:srgbClr val="333333"/>
              </a:buClr>
              <a:buSzPts val="1400"/>
              <a:buChar char="●"/>
            </a:pPr>
            <a:r>
              <a:rPr lang="en-GB" sz="1400">
                <a:solidFill>
                  <a:srgbClr val="333333"/>
                </a:solidFill>
                <a:highlight>
                  <a:srgbClr val="FEFFFF"/>
                </a:highlight>
              </a:rPr>
              <a:t>Slack is a great place to interact with other competitors and form teams. (</a:t>
            </a:r>
            <a:r>
              <a:rPr lang="en-GB" sz="1400" u="sng">
                <a:solidFill>
                  <a:schemeClr val="hlink"/>
                </a:solidFill>
                <a:highlight>
                  <a:srgbClr val="FEFFFF"/>
                </a:highlight>
                <a:hlinkClick action="ppaction://hlinksldjump" r:id="rId3"/>
              </a:rPr>
              <a:t>How do I form a team</a:t>
            </a:r>
            <a:r>
              <a:rPr lang="en-GB" sz="1400">
                <a:solidFill>
                  <a:srgbClr val="333333"/>
                </a:solidFill>
                <a:highlight>
                  <a:srgbClr val="FEFFFF"/>
                </a:highlight>
              </a:rPr>
              <a:t>)</a:t>
            </a:r>
            <a:endParaRPr sz="1400">
              <a:solidFill>
                <a:srgbClr val="333333"/>
              </a:solidFill>
              <a:highlight>
                <a:srgbClr val="FEFFFF"/>
              </a:highlight>
            </a:endParaRPr>
          </a:p>
          <a:p>
            <a:pPr indent="-317500" lvl="0" marL="457200" rtl="0" algn="l">
              <a:lnSpc>
                <a:spcPct val="115000"/>
              </a:lnSpc>
              <a:spcBef>
                <a:spcPts val="0"/>
              </a:spcBef>
              <a:spcAft>
                <a:spcPts val="0"/>
              </a:spcAft>
              <a:buClr>
                <a:srgbClr val="333333"/>
              </a:buClr>
              <a:buSzPts val="1400"/>
              <a:buChar char="●"/>
            </a:pPr>
            <a:r>
              <a:rPr lang="en-GB" sz="1400">
                <a:solidFill>
                  <a:srgbClr val="333333"/>
                </a:solidFill>
                <a:highlight>
                  <a:srgbClr val="FEFFFF"/>
                </a:highlight>
              </a:rPr>
              <a:t>To make the process easier, identify your own skill set as well as the kind of people and skill sets you’re looking for in your team. </a:t>
            </a:r>
            <a:endParaRPr sz="1400">
              <a:solidFill>
                <a:srgbClr val="333333"/>
              </a:solidFill>
              <a:highlight>
                <a:srgbClr val="FEFFFF"/>
              </a:highlight>
            </a:endParaRPr>
          </a:p>
          <a:p>
            <a:pPr indent="0" lvl="0" marL="0" rtl="0" algn="l">
              <a:lnSpc>
                <a:spcPct val="115000"/>
              </a:lnSpc>
              <a:spcBef>
                <a:spcPts val="0"/>
              </a:spcBef>
              <a:spcAft>
                <a:spcPts val="0"/>
              </a:spcAft>
              <a:buNone/>
            </a:pPr>
            <a:r>
              <a:t/>
            </a:r>
            <a:endParaRPr sz="1400">
              <a:solidFill>
                <a:srgbClr val="333333"/>
              </a:solidFill>
              <a:highlight>
                <a:srgbClr val="FEFFFF"/>
              </a:highlight>
            </a:endParaRPr>
          </a:p>
        </p:txBody>
      </p:sp>
      <p:sp>
        <p:nvSpPr>
          <p:cNvPr id="127" name="Google Shape;127;p20"/>
          <p:cNvSpPr txBox="1"/>
          <p:nvPr>
            <p:ph type="title"/>
          </p:nvPr>
        </p:nvSpPr>
        <p:spPr>
          <a:xfrm>
            <a:off x="307286" y="2985852"/>
            <a:ext cx="85206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What size can a team be?</a:t>
            </a:r>
            <a:endParaRPr sz="1120"/>
          </a:p>
        </p:txBody>
      </p:sp>
      <p:sp>
        <p:nvSpPr>
          <p:cNvPr id="128" name="Google Shape;128;p20"/>
          <p:cNvSpPr txBox="1"/>
          <p:nvPr>
            <p:ph idx="4294967295" type="body"/>
          </p:nvPr>
        </p:nvSpPr>
        <p:spPr>
          <a:xfrm>
            <a:off x="522161" y="3399255"/>
            <a:ext cx="8028300" cy="895800"/>
          </a:xfrm>
          <a:prstGeom prst="rect">
            <a:avLst/>
          </a:prstGeom>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333333"/>
              </a:buClr>
              <a:buSzPts val="1400"/>
              <a:buChar char="●"/>
            </a:pPr>
            <a:r>
              <a:rPr lang="en-GB" sz="1400">
                <a:solidFill>
                  <a:srgbClr val="333333"/>
                </a:solidFill>
                <a:highlight>
                  <a:srgbClr val="FEFFFF"/>
                </a:highlight>
              </a:rPr>
              <a:t>The recommended team size is </a:t>
            </a:r>
            <a:r>
              <a:rPr b="1" lang="en-GB" sz="1400">
                <a:solidFill>
                  <a:srgbClr val="333333"/>
                </a:solidFill>
                <a:highlight>
                  <a:srgbClr val="FEFFFF"/>
                </a:highlight>
              </a:rPr>
              <a:t>2-6</a:t>
            </a:r>
            <a:r>
              <a:rPr lang="en-GB" sz="1400">
                <a:solidFill>
                  <a:srgbClr val="333333"/>
                </a:solidFill>
                <a:highlight>
                  <a:srgbClr val="FEFFFF"/>
                </a:highlight>
              </a:rPr>
              <a:t>, up to a maximum of 8 members per team</a:t>
            </a:r>
            <a:endParaRPr sz="1400">
              <a:solidFill>
                <a:srgbClr val="333333"/>
              </a:solidFill>
              <a:highlight>
                <a:srgbClr val="FEFFFF"/>
              </a:highlight>
            </a:endParaRPr>
          </a:p>
          <a:p>
            <a:pPr indent="-317500" lvl="0" marL="457200" rtl="0" algn="l">
              <a:lnSpc>
                <a:spcPct val="115000"/>
              </a:lnSpc>
              <a:spcBef>
                <a:spcPts val="0"/>
              </a:spcBef>
              <a:spcAft>
                <a:spcPts val="0"/>
              </a:spcAft>
              <a:buClr>
                <a:srgbClr val="333333"/>
              </a:buClr>
              <a:buSzPts val="1400"/>
              <a:buChar char="●"/>
            </a:pPr>
            <a:r>
              <a:rPr b="1" lang="en-GB" sz="1400">
                <a:solidFill>
                  <a:srgbClr val="333333"/>
                </a:solidFill>
                <a:highlight>
                  <a:srgbClr val="FEFFFF"/>
                </a:highlight>
              </a:rPr>
              <a:t>No </a:t>
            </a:r>
            <a:r>
              <a:rPr b="1" lang="en-GB" sz="1400">
                <a:solidFill>
                  <a:srgbClr val="333333"/>
                </a:solidFill>
                <a:highlight>
                  <a:srgbClr val="FEFFFF"/>
                </a:highlight>
              </a:rPr>
              <a:t>individual</a:t>
            </a:r>
            <a:r>
              <a:rPr b="1" lang="en-GB" sz="1400">
                <a:solidFill>
                  <a:srgbClr val="333333"/>
                </a:solidFill>
                <a:highlight>
                  <a:srgbClr val="FEFFFF"/>
                </a:highlight>
              </a:rPr>
              <a:t> submissions will be counted</a:t>
            </a:r>
            <a:endParaRPr sz="1400">
              <a:solidFill>
                <a:srgbClr val="000000"/>
              </a:solidFill>
              <a:highlight>
                <a:srgbClr val="FFFF00"/>
              </a:highlight>
            </a:endParaRPr>
          </a:p>
          <a:p>
            <a:pPr indent="0" lvl="0" marL="0" rtl="0" algn="l">
              <a:lnSpc>
                <a:spcPct val="115000"/>
              </a:lnSpc>
              <a:spcBef>
                <a:spcPts val="0"/>
              </a:spcBef>
              <a:spcAft>
                <a:spcPts val="0"/>
              </a:spcAft>
              <a:buNone/>
            </a:pPr>
            <a:r>
              <a:t/>
            </a:r>
            <a:endParaRPr b="1" sz="1400">
              <a:solidFill>
                <a:srgbClr val="333333"/>
              </a:solidFill>
              <a:highlight>
                <a:srgbClr val="FEFFFF"/>
              </a:highlight>
            </a:endParaRPr>
          </a:p>
        </p:txBody>
      </p:sp>
      <p:pic>
        <p:nvPicPr>
          <p:cNvPr id="129" name="Google Shape;129;p20"/>
          <p:cNvPicPr preferRelativeResize="0"/>
          <p:nvPr/>
        </p:nvPicPr>
        <p:blipFill>
          <a:blip r:embed="rId4">
            <a:alphaModFix/>
          </a:blip>
          <a:stretch>
            <a:fillRect/>
          </a:stretch>
        </p:blipFill>
        <p:spPr>
          <a:xfrm>
            <a:off x="6900" y="-3775"/>
            <a:ext cx="2192350" cy="504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573145"/>
            <a:ext cx="85206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How do I find a team?</a:t>
            </a:r>
            <a:endParaRPr sz="1120"/>
          </a:p>
        </p:txBody>
      </p:sp>
      <p:sp>
        <p:nvSpPr>
          <p:cNvPr id="135" name="Google Shape;135;p21"/>
          <p:cNvSpPr txBox="1"/>
          <p:nvPr>
            <p:ph idx="4294967295" type="body"/>
          </p:nvPr>
        </p:nvSpPr>
        <p:spPr>
          <a:xfrm>
            <a:off x="728025" y="1040400"/>
            <a:ext cx="8313000" cy="3775800"/>
          </a:xfrm>
          <a:prstGeom prst="rect">
            <a:avLst/>
          </a:prstGeom>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400">
                <a:solidFill>
                  <a:srgbClr val="000000"/>
                </a:solidFill>
              </a:rPr>
              <a:t>Find other participants and potential team members through our </a:t>
            </a:r>
            <a:r>
              <a:rPr lang="en-GB" sz="1400" u="sng">
                <a:solidFill>
                  <a:schemeClr val="hlink"/>
                </a:solidFill>
                <a:hlinkClick r:id="rId3"/>
              </a:rPr>
              <a:t>Participant Directory</a:t>
            </a:r>
            <a:r>
              <a:rPr lang="en-GB" sz="1400">
                <a:solidFill>
                  <a:srgbClr val="000000"/>
                </a:solidFill>
              </a:rPr>
              <a:t>!</a:t>
            </a:r>
            <a:endParaRPr sz="1400">
              <a:solidFill>
                <a:srgbClr val="000000"/>
              </a:solidFill>
            </a:endParaRPr>
          </a:p>
          <a:p>
            <a:pPr indent="-317500" lvl="0" marL="1371600" rtl="0" algn="l">
              <a:spcBef>
                <a:spcPts val="1200"/>
              </a:spcBef>
              <a:spcAft>
                <a:spcPts val="0"/>
              </a:spcAft>
              <a:buClr>
                <a:srgbClr val="000000"/>
              </a:buClr>
              <a:buSzPts val="1400"/>
              <a:buAutoNum type="alphaLcPeriod"/>
            </a:pPr>
            <a:r>
              <a:rPr lang="en-GB" sz="1400">
                <a:solidFill>
                  <a:srgbClr val="000000"/>
                </a:solidFill>
              </a:rPr>
              <a:t>Go to </a:t>
            </a:r>
            <a:r>
              <a:rPr lang="en-GB" sz="1400" u="sng">
                <a:solidFill>
                  <a:srgbClr val="000000"/>
                </a:solidFill>
                <a:hlinkClick r:id="rId4">
                  <a:extLst>
                    <a:ext uri="{A12FA001-AC4F-418D-AE19-62706E023703}">
                      <ahyp:hlinkClr val="tx"/>
                    </a:ext>
                  </a:extLst>
                </a:hlinkClick>
              </a:rPr>
              <a:t>www.buildwithai.com</a:t>
            </a:r>
            <a:endParaRPr sz="1400">
              <a:solidFill>
                <a:srgbClr val="000000"/>
              </a:solidFill>
            </a:endParaRPr>
          </a:p>
          <a:p>
            <a:pPr indent="-317500" lvl="0" marL="1371600" rtl="0" algn="l">
              <a:spcBef>
                <a:spcPts val="0"/>
              </a:spcBef>
              <a:spcAft>
                <a:spcPts val="0"/>
              </a:spcAft>
              <a:buClr>
                <a:srgbClr val="000000"/>
              </a:buClr>
              <a:buSzPts val="1400"/>
              <a:buAutoNum type="alphaLcPeriod"/>
            </a:pPr>
            <a:r>
              <a:rPr lang="en-GB" sz="1400">
                <a:solidFill>
                  <a:srgbClr val="000000"/>
                </a:solidFill>
              </a:rPr>
              <a:t>Navigate to “Participants” tab</a:t>
            </a:r>
            <a:endParaRPr sz="1400">
              <a:solidFill>
                <a:srgbClr val="000000"/>
              </a:solidFill>
            </a:endParaRPr>
          </a:p>
          <a:p>
            <a:pPr indent="-317500" lvl="0" marL="1371600" rtl="0" algn="l">
              <a:spcBef>
                <a:spcPts val="0"/>
              </a:spcBef>
              <a:spcAft>
                <a:spcPts val="0"/>
              </a:spcAft>
              <a:buClr>
                <a:srgbClr val="000000"/>
              </a:buClr>
              <a:buSzPts val="1400"/>
              <a:buAutoNum type="alphaLcPeriod"/>
            </a:pPr>
            <a:r>
              <a:rPr lang="en-GB" sz="1400">
                <a:solidFill>
                  <a:srgbClr val="000000"/>
                </a:solidFill>
              </a:rPr>
              <a:t>Choose “Find a Participant” from the drop down menu</a:t>
            </a:r>
            <a:endParaRPr sz="1400">
              <a:solidFill>
                <a:srgbClr val="000000"/>
              </a:solidFill>
            </a:endParaRPr>
          </a:p>
          <a:p>
            <a:pPr indent="-317500" lvl="0" marL="1371600" rtl="0" algn="l">
              <a:spcBef>
                <a:spcPts val="0"/>
              </a:spcBef>
              <a:spcAft>
                <a:spcPts val="0"/>
              </a:spcAft>
              <a:buClr>
                <a:srgbClr val="000000"/>
              </a:buClr>
              <a:buSzPts val="1400"/>
              <a:buAutoNum type="alphaLcPeriod"/>
            </a:pPr>
            <a:r>
              <a:rPr lang="en-GB" sz="1400">
                <a:solidFill>
                  <a:srgbClr val="000000"/>
                </a:solidFill>
              </a:rPr>
              <a:t>Look at the table with the participants for the Hackathon</a:t>
            </a:r>
            <a:endParaRPr sz="1400">
              <a:solidFill>
                <a:srgbClr val="000000"/>
              </a:solidFill>
            </a:endParaRPr>
          </a:p>
          <a:p>
            <a:pPr indent="-317500" lvl="0" marL="1371600" rtl="0" algn="l">
              <a:spcBef>
                <a:spcPts val="0"/>
              </a:spcBef>
              <a:spcAft>
                <a:spcPts val="0"/>
              </a:spcAft>
              <a:buClr>
                <a:srgbClr val="000000"/>
              </a:buClr>
              <a:buSzPts val="1400"/>
              <a:buAutoNum type="alphaLcPeriod"/>
            </a:pPr>
            <a:r>
              <a:rPr lang="en-GB" sz="1400">
                <a:solidFill>
                  <a:srgbClr val="000000"/>
                </a:solidFill>
              </a:rPr>
              <a:t>Filter your search by country, skillset or level of experience</a:t>
            </a:r>
            <a:endParaRPr sz="1400">
              <a:solidFill>
                <a:srgbClr val="000000"/>
              </a:solidFill>
            </a:endParaRPr>
          </a:p>
          <a:p>
            <a:pPr indent="-317500" lvl="0" marL="1371600" rtl="0" algn="l">
              <a:spcBef>
                <a:spcPts val="0"/>
              </a:spcBef>
              <a:spcAft>
                <a:spcPts val="0"/>
              </a:spcAft>
              <a:buClr>
                <a:srgbClr val="000000"/>
              </a:buClr>
              <a:buSzPts val="1400"/>
              <a:buAutoNum type="alphaLcPeriod"/>
            </a:pPr>
            <a:r>
              <a:rPr lang="en-GB" sz="1400">
                <a:solidFill>
                  <a:srgbClr val="000000"/>
                </a:solidFill>
              </a:rPr>
              <a:t>Contact your preferred participants by copying their custom link under the “Contact” tab</a:t>
            </a:r>
            <a:endParaRPr sz="1400">
              <a:solidFill>
                <a:srgbClr val="000000"/>
              </a:solidFill>
            </a:endParaRPr>
          </a:p>
          <a:p>
            <a:pPr indent="-317500" lvl="0" marL="1371600" rtl="0" algn="l">
              <a:spcBef>
                <a:spcPts val="0"/>
              </a:spcBef>
              <a:spcAft>
                <a:spcPts val="0"/>
              </a:spcAft>
              <a:buClr>
                <a:srgbClr val="000000"/>
              </a:buClr>
              <a:buSzPts val="1400"/>
              <a:buAutoNum type="alphaLcPeriod"/>
            </a:pPr>
            <a:r>
              <a:rPr lang="en-GB" sz="1400">
                <a:solidFill>
                  <a:srgbClr val="000000"/>
                </a:solidFill>
              </a:rPr>
              <a:t>Paste the link on your browser, and it will open the relevant profile of the participant in the #BuildWithAI Slack workspace</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GB" sz="1400">
                <a:solidFill>
                  <a:srgbClr val="000000"/>
                </a:solidFill>
              </a:rPr>
              <a:t>You can also use the #find_a_team channel on Slack to reach out to potential team members</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p:txBody>
      </p:sp>
      <p:pic>
        <p:nvPicPr>
          <p:cNvPr id="136" name="Google Shape;136;p21"/>
          <p:cNvPicPr preferRelativeResize="0"/>
          <p:nvPr/>
        </p:nvPicPr>
        <p:blipFill>
          <a:blip r:embed="rId5">
            <a:alphaModFix/>
          </a:blip>
          <a:stretch>
            <a:fillRect/>
          </a:stretch>
        </p:blipFill>
        <p:spPr>
          <a:xfrm>
            <a:off x="6900" y="-3775"/>
            <a:ext cx="2192350" cy="504600"/>
          </a:xfrm>
          <a:prstGeom prst="rect">
            <a:avLst/>
          </a:prstGeom>
          <a:noFill/>
          <a:ln>
            <a:noFill/>
          </a:ln>
        </p:spPr>
      </p:pic>
      <p:sp>
        <p:nvSpPr>
          <p:cNvPr id="137" name="Google Shape;137;p21"/>
          <p:cNvSpPr txBox="1"/>
          <p:nvPr/>
        </p:nvSpPr>
        <p:spPr>
          <a:xfrm>
            <a:off x="2201175" y="4283733"/>
            <a:ext cx="49602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u="sng">
                <a:solidFill>
                  <a:schemeClr val="accent5"/>
                </a:solidFill>
                <a:latin typeface="Roboto"/>
                <a:ea typeface="Roboto"/>
                <a:cs typeface="Roboto"/>
                <a:sym typeface="Roboto"/>
                <a:hlinkClick r:id="rId6">
                  <a:extLst>
                    <a:ext uri="{A12FA001-AC4F-418D-AE19-62706E023703}">
                      <ahyp:hlinkClr val="tx"/>
                    </a:ext>
                  </a:extLst>
                </a:hlinkClick>
              </a:rPr>
              <a:t>Comprehensive Guide on Finding a Participant / Mentor</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