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C8EEFB-781F-4E4A-88EC-D1FA0B92D7FB}">
  <a:tblStyle styleId="{B4C8EEFB-781F-4E4A-88EC-D1FA0B92D7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87D68B-C78E-46A1-86B4-737723E32D8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c4f3421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c4f3421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7bdb89d98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7bdb89d9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7bdb89d9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7bdb89d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bdb89d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bdb89d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7bdb89d9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7bdb89d9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2d9c8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2d9c8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c6f075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c6f075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9d7ee66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9d7ee66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d9c9620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d9c9620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8824430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8824430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bdb89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bdb89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Emphasise you don’t need one of each of these. It’s very rare that a team has one of each. Don’t restrict yourself to responsibilities. Certain delegations and responsibilities. Don’t be restrictive, be responsive. Transferable skills.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7bdb89d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7bdb89d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7bdb89d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7bdb89d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7bdb89d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7bdb89d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QUGkvYDqDm0nynxO-1TM3DGmsyzZLKnao-3ID_ARi4M/edit?usp=sharing" TargetMode="External"/><Relationship Id="rId4" Type="http://schemas.openxmlformats.org/officeDocument/2006/relationships/hyperlink" Target="https://docs.google.com/presentation/d/1l0cdM_6tacrpiHgCyU6g039THDrSuuEB2fypcgnUShI/edit?usp=sharing" TargetMode="External"/><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presentation/d/1by21Mh4YueRPyNdTgt17tqM5DXdD4LiICG4SGMJUcy4/edit?usp=sharing" TargetMode="External"/><Relationship Id="rId4" Type="http://schemas.openxmlformats.org/officeDocument/2006/relationships/hyperlink" Target="http://www.hackmakers.com" TargetMode="External"/><Relationship Id="rId5" Type="http://schemas.openxmlformats.org/officeDocument/2006/relationships/hyperlink" Target="https://docs.google.com/presentation/d/1jL7CHdheH98y7gaUmsBF8nu8PgTfg7-e9vXNEzbIPbE/edit?usp=sharing" TargetMode="External"/><Relationship Id="rId6" Type="http://schemas.openxmlformats.org/officeDocument/2006/relationships/hyperlink" Target="https://docs.google.com/presentation/d/1l0cdM_6tacrpiHgCyU6g039THDrSuuEB2fypcgnUShI/edit?usp=sharing" TargetMode="External"/><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slide" Target="/ppt/slides/slide3.xml"/><Relationship Id="rId11" Type="http://schemas.openxmlformats.org/officeDocument/2006/relationships/slide" Target="/ppt/slides/slide11.xml"/><Relationship Id="rId10" Type="http://schemas.openxmlformats.org/officeDocument/2006/relationships/slide" Target="/ppt/slides/slide10.xml"/><Relationship Id="rId12" Type="http://schemas.openxmlformats.org/officeDocument/2006/relationships/slide" Target="/ppt/slides/slide13.xml"/><Relationship Id="rId9" Type="http://schemas.openxmlformats.org/officeDocument/2006/relationships/slide" Target="/ppt/slides/slide8.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453600" y="3410100"/>
            <a:ext cx="8236800" cy="69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200">
                <a:latin typeface="Roboto"/>
                <a:ea typeface="Roboto"/>
                <a:cs typeface="Roboto"/>
                <a:sym typeface="Roboto"/>
              </a:rPr>
              <a:t>Hackathon Guide: Teams</a:t>
            </a:r>
            <a:endParaRPr b="1" sz="42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This is a </a:t>
            </a:r>
            <a:r>
              <a:rPr b="1" i="1" lang="en-GB" sz="1200">
                <a:latin typeface="Roboto"/>
                <a:ea typeface="Roboto"/>
                <a:cs typeface="Roboto"/>
                <a:sym typeface="Roboto"/>
              </a:rPr>
              <a:t>downloadable,</a:t>
            </a:r>
            <a:r>
              <a:rPr b="1" i="1" lang="en-GB" sz="1200">
                <a:latin typeface="Roboto"/>
                <a:ea typeface="Roboto"/>
                <a:cs typeface="Roboto"/>
                <a:sym typeface="Roboto"/>
              </a:rPr>
              <a:t> templated guide for already formed teams to make the most successful applications. </a:t>
            </a:r>
            <a:r>
              <a:rPr b="1" i="1" lang="en-GB" sz="1200">
                <a:latin typeface="Roboto"/>
                <a:ea typeface="Roboto"/>
                <a:cs typeface="Roboto"/>
                <a:sym typeface="Roboto"/>
              </a:rPr>
              <a:t>If you are looking for a team, start with the </a:t>
            </a:r>
            <a:r>
              <a:rPr b="1" i="1" lang="en-GB" sz="1200" u="sng">
                <a:solidFill>
                  <a:schemeClr val="hlink"/>
                </a:solidFill>
                <a:latin typeface="Roboto"/>
                <a:ea typeface="Roboto"/>
                <a:cs typeface="Roboto"/>
                <a:sym typeface="Roboto"/>
                <a:hlinkClick r:id="rId3"/>
              </a:rPr>
              <a:t>participant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accent5"/>
                </a:solidFill>
                <a:latin typeface="Roboto"/>
                <a:ea typeface="Roboto"/>
                <a:cs typeface="Roboto"/>
                <a:sym typeface="Roboto"/>
                <a:hlinkClick r:id="rId4">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The recommended team size is 2-6, up to a maximum of 8 members per team</a:t>
            </a:r>
            <a:endParaRPr b="1" i="1" sz="12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t/>
            </a:r>
            <a:endParaRPr b="1" sz="4200">
              <a:latin typeface="Roboto"/>
              <a:ea typeface="Roboto"/>
              <a:cs typeface="Roboto"/>
              <a:sym typeface="Roboto"/>
            </a:endParaRPr>
          </a:p>
        </p:txBody>
      </p:sp>
      <p:pic>
        <p:nvPicPr>
          <p:cNvPr id="73" name="Google Shape;73;p13"/>
          <p:cNvPicPr preferRelativeResize="0"/>
          <p:nvPr/>
        </p:nvPicPr>
        <p:blipFill>
          <a:blip r:embed="rId5">
            <a:alphaModFix/>
          </a:blip>
          <a:stretch>
            <a:fillRect/>
          </a:stretch>
        </p:blipFill>
        <p:spPr>
          <a:xfrm>
            <a:off x="3910225" y="782975"/>
            <a:ext cx="1323549" cy="1323549"/>
          </a:xfrm>
          <a:prstGeom prst="rect">
            <a:avLst/>
          </a:prstGeom>
          <a:noFill/>
          <a:ln>
            <a:noFill/>
          </a:ln>
        </p:spPr>
      </p:pic>
      <p:pic>
        <p:nvPicPr>
          <p:cNvPr id="74" name="Google Shape;74;p13"/>
          <p:cNvPicPr preferRelativeResize="0"/>
          <p:nvPr/>
        </p:nvPicPr>
        <p:blipFill>
          <a:blip r:embed="rId6">
            <a:alphaModFix/>
          </a:blip>
          <a:stretch>
            <a:fillRect/>
          </a:stretch>
        </p:blipFill>
        <p:spPr>
          <a:xfrm>
            <a:off x="6900" y="-3775"/>
            <a:ext cx="2192350" cy="50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nvSpPr>
        <p:spPr>
          <a:xfrm>
            <a:off x="3357350" y="305425"/>
            <a:ext cx="2934900" cy="6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Mentor Relations</a:t>
            </a:r>
            <a:endParaRPr b="1" sz="2700">
              <a:solidFill>
                <a:srgbClr val="6FA8DC"/>
              </a:solidFill>
              <a:latin typeface="Roboto"/>
              <a:ea typeface="Roboto"/>
              <a:cs typeface="Roboto"/>
              <a:sym typeface="Roboto"/>
            </a:endParaRPr>
          </a:p>
        </p:txBody>
      </p:sp>
      <p:sp>
        <p:nvSpPr>
          <p:cNvPr id="143" name="Google Shape;143;p22"/>
          <p:cNvSpPr txBox="1"/>
          <p:nvPr/>
        </p:nvSpPr>
        <p:spPr>
          <a:xfrm>
            <a:off x="256125" y="1259638"/>
            <a:ext cx="8720700" cy="14082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00000"/>
              </a:lnSpc>
              <a:spcBef>
                <a:spcPts val="384"/>
              </a:spcBef>
              <a:spcAft>
                <a:spcPts val="0"/>
              </a:spcAft>
              <a:buClr>
                <a:srgbClr val="999999"/>
              </a:buClr>
              <a:buSzPts val="1400"/>
              <a:buFont typeface="Roboto"/>
              <a:buChar char="●"/>
            </a:pPr>
            <a:r>
              <a:rPr lang="en-GB">
                <a:latin typeface="Roboto"/>
                <a:ea typeface="Roboto"/>
                <a:cs typeface="Roboto"/>
                <a:sym typeface="Roboto"/>
              </a:rPr>
              <a:t>Mentors are an invaluable resource who can provide your team with insights into challenges, ideation, prototyping and presenting.</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latin typeface="Roboto"/>
                <a:ea typeface="Roboto"/>
                <a:cs typeface="Roboto"/>
                <a:sym typeface="Roboto"/>
              </a:rPr>
              <a:t>The ideal amount of mentors to have in a team is </a:t>
            </a:r>
            <a:r>
              <a:rPr b="1" lang="en-GB">
                <a:highlight>
                  <a:srgbClr val="F4CCCC"/>
                </a:highlight>
                <a:latin typeface="Roboto"/>
                <a:ea typeface="Roboto"/>
                <a:cs typeface="Roboto"/>
                <a:sym typeface="Roboto"/>
              </a:rPr>
              <a:t>three: </a:t>
            </a:r>
            <a:r>
              <a:rPr lang="en-GB">
                <a:highlight>
                  <a:srgbClr val="F4CCCC"/>
                </a:highlight>
                <a:latin typeface="Roboto"/>
                <a:ea typeface="Roboto"/>
                <a:cs typeface="Roboto"/>
                <a:sym typeface="Roboto"/>
              </a:rPr>
              <a:t>One in Business, one with technical expertise and one subject matter expert.</a:t>
            </a:r>
            <a:endParaRPr>
              <a:latin typeface="Roboto"/>
              <a:ea typeface="Roboto"/>
              <a:cs typeface="Roboto"/>
              <a:sym typeface="Roboto"/>
            </a:endParaRPr>
          </a:p>
          <a:p>
            <a:pPr indent="-317500" lvl="0" marL="457200" marR="19050" rtl="0" algn="l">
              <a:lnSpc>
                <a:spcPct val="100000"/>
              </a:lnSpc>
              <a:spcBef>
                <a:spcPts val="384"/>
              </a:spcBef>
              <a:spcAft>
                <a:spcPts val="0"/>
              </a:spcAft>
              <a:buClr>
                <a:srgbClr val="999999"/>
              </a:buClr>
              <a:buSzPts val="1400"/>
              <a:buFont typeface="Roboto"/>
              <a:buChar char="●"/>
            </a:pPr>
            <a:r>
              <a:rPr lang="en-GB">
                <a:latin typeface="Roboto"/>
                <a:ea typeface="Roboto"/>
                <a:cs typeface="Roboto"/>
                <a:sym typeface="Roboto"/>
              </a:rPr>
              <a:t>There are two ways to have a mentor guide your team:</a:t>
            </a:r>
            <a:endParaRPr>
              <a:latin typeface="Roboto"/>
              <a:ea typeface="Roboto"/>
              <a:cs typeface="Roboto"/>
              <a:sym typeface="Roboto"/>
            </a:endParaRPr>
          </a:p>
          <a:p>
            <a:pPr indent="-317500" lvl="1" marL="914400" marR="19050" rtl="0" algn="l">
              <a:lnSpc>
                <a:spcPct val="100000"/>
              </a:lnSpc>
              <a:spcBef>
                <a:spcPts val="384"/>
              </a:spcBef>
              <a:spcAft>
                <a:spcPts val="0"/>
              </a:spcAft>
              <a:buSzPts val="1400"/>
              <a:buFont typeface="Roboto"/>
              <a:buChar char="○"/>
            </a:pPr>
            <a:r>
              <a:rPr lang="en-GB">
                <a:latin typeface="Roboto"/>
                <a:ea typeface="Roboto"/>
                <a:cs typeface="Roboto"/>
                <a:sym typeface="Roboto"/>
              </a:rPr>
              <a:t>Make a post on the #ask_a_mentor channel or respond to mentor introductions in that that channel.</a:t>
            </a:r>
            <a:endParaRPr>
              <a:latin typeface="Roboto"/>
              <a:ea typeface="Roboto"/>
              <a:cs typeface="Roboto"/>
              <a:sym typeface="Roboto"/>
            </a:endParaRPr>
          </a:p>
          <a:p>
            <a:pPr indent="-317500" lvl="1" marL="914400" marR="19050" rtl="0" algn="l">
              <a:lnSpc>
                <a:spcPct val="100000"/>
              </a:lnSpc>
              <a:spcBef>
                <a:spcPts val="384"/>
              </a:spcBef>
              <a:spcAft>
                <a:spcPts val="0"/>
              </a:spcAft>
              <a:buSzPts val="1400"/>
              <a:buFont typeface="Roboto"/>
              <a:buChar char="○"/>
            </a:pPr>
            <a:r>
              <a:rPr lang="en-GB">
                <a:latin typeface="Roboto"/>
                <a:ea typeface="Roboto"/>
                <a:cs typeface="Roboto"/>
                <a:sym typeface="Roboto"/>
              </a:rPr>
              <a:t>After your team has registered in the form, you may also be matched with a suitable mentor from the Hackmakers staff.</a:t>
            </a:r>
            <a:endParaRPr>
              <a:latin typeface="Roboto"/>
              <a:ea typeface="Roboto"/>
              <a:cs typeface="Roboto"/>
              <a:sym typeface="Roboto"/>
            </a:endParaRPr>
          </a:p>
        </p:txBody>
      </p:sp>
      <p:pic>
        <p:nvPicPr>
          <p:cNvPr id="144" name="Google Shape;144;p22"/>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45" name="Google Shape;145;p22"/>
          <p:cNvSpPr txBox="1"/>
          <p:nvPr/>
        </p:nvSpPr>
        <p:spPr>
          <a:xfrm>
            <a:off x="308625" y="829522"/>
            <a:ext cx="8520600" cy="472500"/>
          </a:xfrm>
          <a:prstGeom prst="rect">
            <a:avLst/>
          </a:prstGeom>
          <a:noFill/>
          <a:ln>
            <a:noFill/>
          </a:ln>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How do you find/get matched with a mentor?</a:t>
            </a:r>
            <a:endParaRPr sz="1120">
              <a:solidFill>
                <a:srgbClr val="2A3990"/>
              </a:solidFill>
              <a:latin typeface="Roboto"/>
              <a:ea typeface="Roboto"/>
              <a:cs typeface="Roboto"/>
              <a:sym typeface="Roboto"/>
            </a:endParaRPr>
          </a:p>
        </p:txBody>
      </p:sp>
      <p:sp>
        <p:nvSpPr>
          <p:cNvPr id="146" name="Google Shape;146;p22"/>
          <p:cNvSpPr txBox="1"/>
          <p:nvPr/>
        </p:nvSpPr>
        <p:spPr>
          <a:xfrm>
            <a:off x="311700" y="3562960"/>
            <a:ext cx="8520600" cy="472500"/>
          </a:xfrm>
          <a:prstGeom prst="rect">
            <a:avLst/>
          </a:prstGeom>
          <a:noFill/>
          <a:ln>
            <a:noFill/>
          </a:ln>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What if our mentor is not responding?</a:t>
            </a:r>
            <a:endParaRPr sz="1120">
              <a:solidFill>
                <a:srgbClr val="2A3990"/>
              </a:solidFill>
              <a:latin typeface="Roboto"/>
              <a:ea typeface="Roboto"/>
              <a:cs typeface="Roboto"/>
              <a:sym typeface="Roboto"/>
            </a:endParaRPr>
          </a:p>
        </p:txBody>
      </p:sp>
      <p:sp>
        <p:nvSpPr>
          <p:cNvPr id="147" name="Google Shape;147;p22"/>
          <p:cNvSpPr txBox="1"/>
          <p:nvPr/>
        </p:nvSpPr>
        <p:spPr>
          <a:xfrm>
            <a:off x="378850" y="3974375"/>
            <a:ext cx="8202600" cy="132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Given the online nature and time zone differences, it is possible to lose touch or not get an immediate response from a mentor. In this scenario, you can and should reach out to other mentors available on slack in the #ask_a_mentor channel.</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p:nvPr/>
        </p:nvSpPr>
        <p:spPr>
          <a:xfrm>
            <a:off x="60967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32773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nvSpPr>
        <p:spPr>
          <a:xfrm>
            <a:off x="6172975" y="1347225"/>
            <a:ext cx="27255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nvSpPr>
        <p:spPr>
          <a:xfrm>
            <a:off x="3288475" y="1347221"/>
            <a:ext cx="29547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idx="4294967295" type="body"/>
          </p:nvPr>
        </p:nvSpPr>
        <p:spPr>
          <a:xfrm>
            <a:off x="3235291" y="1348589"/>
            <a:ext cx="56742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2: All Day Design &amp; Build</a:t>
            </a:r>
            <a:endParaRPr sz="1500">
              <a:solidFill>
                <a:schemeClr val="lt1"/>
              </a:solidFill>
            </a:endParaRPr>
          </a:p>
        </p:txBody>
      </p:sp>
      <p:sp>
        <p:nvSpPr>
          <p:cNvPr id="157" name="Google Shape;157;p23"/>
          <p:cNvSpPr txBox="1"/>
          <p:nvPr>
            <p:ph idx="4294967295" type="body"/>
          </p:nvPr>
        </p:nvSpPr>
        <p:spPr>
          <a:xfrm>
            <a:off x="3370541" y="1747264"/>
            <a:ext cx="5370600" cy="6927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Design, build and validate a proof of concept </a:t>
            </a:r>
            <a:endParaRPr sz="1100">
              <a:solidFill>
                <a:srgbClr val="FFFFFF"/>
              </a:solidFill>
            </a:endParaRPr>
          </a:p>
          <a:p>
            <a:pPr indent="0" lvl="0" marL="0" marR="19050" rtl="0" algn="ctr">
              <a:lnSpc>
                <a:spcPct val="100000"/>
              </a:lnSpc>
              <a:spcBef>
                <a:spcPts val="0"/>
              </a:spcBef>
              <a:spcAft>
                <a:spcPts val="0"/>
              </a:spcAft>
              <a:buNone/>
            </a:pPr>
            <a:r>
              <a:rPr lang="en-GB" sz="1100">
                <a:solidFill>
                  <a:srgbClr val="FFFFFF"/>
                </a:solidFill>
              </a:rPr>
              <a:t>(model, MVP or prototype) using startup-inspired methods. Technical and Challenge Mentors can provide ad-hoc assistance on #ask_a_mentor channel. </a:t>
            </a:r>
            <a:endParaRPr sz="1100">
              <a:solidFill>
                <a:srgbClr val="FFFFFF"/>
              </a:solidFill>
            </a:endParaRPr>
          </a:p>
        </p:txBody>
      </p:sp>
      <p:sp>
        <p:nvSpPr>
          <p:cNvPr id="158" name="Google Shape;158;p23"/>
          <p:cNvSpPr txBox="1"/>
          <p:nvPr/>
        </p:nvSpPr>
        <p:spPr>
          <a:xfrm>
            <a:off x="60967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159" name="Google Shape;159;p23"/>
          <p:cNvSpPr txBox="1"/>
          <p:nvPr/>
        </p:nvSpPr>
        <p:spPr>
          <a:xfrm>
            <a:off x="32773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Day (0900 - 1300)</a:t>
            </a:r>
            <a:endParaRPr b="1">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Draft Business Model Canvas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Focus on the customer problem - validate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Engineering / Design teams start to conceptualise and experiment. Go low-fi</a:t>
            </a:r>
            <a:r>
              <a:rPr lang="en-GB" sz="1100">
                <a:highlight>
                  <a:srgbClr val="FFFF00"/>
                </a:highlight>
                <a:latin typeface="Roboto"/>
                <a:ea typeface="Roboto"/>
                <a:cs typeface="Roboto"/>
                <a:sym typeface="Roboto"/>
              </a:rPr>
              <a:t> </a:t>
            </a:r>
            <a:endParaRPr sz="1100">
              <a:highlight>
                <a:srgbClr val="FFFF00"/>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 </a:t>
            </a:r>
            <a:r>
              <a:rPr lang="en-GB" sz="1100">
                <a:highlight>
                  <a:srgbClr val="FFFFFF"/>
                </a:highlight>
                <a:latin typeface="Roboto"/>
                <a:ea typeface="Roboto"/>
                <a:cs typeface="Roboto"/>
                <a:sym typeface="Roboto"/>
              </a:rPr>
              <a:t>Validate low-fi (pictures/ paper/ diagrams/ stories) with SMEs and stakeholders. Refine BMC (Business Model Canvas)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a:t>
            </a:r>
            <a:r>
              <a:rPr lang="en-GB" sz="1100">
                <a:highlight>
                  <a:srgbClr val="FFFFFF"/>
                </a:highlight>
                <a:latin typeface="Roboto"/>
                <a:ea typeface="Roboto"/>
                <a:cs typeface="Roboto"/>
                <a:sym typeface="Roboto"/>
              </a:rPr>
              <a:t>Validate the concept with SMEs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160" name="Google Shape;160;p23"/>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161" name="Google Shape;161;p23"/>
          <p:cNvSpPr/>
          <p:nvPr/>
        </p:nvSpPr>
        <p:spPr>
          <a:xfrm>
            <a:off x="122183" y="1393023"/>
            <a:ext cx="30612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22173" y="1337674"/>
            <a:ext cx="3061200" cy="1200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idx="4294967295" type="body"/>
          </p:nvPr>
        </p:nvSpPr>
        <p:spPr>
          <a:xfrm>
            <a:off x="76200" y="1309300"/>
            <a:ext cx="3064500" cy="136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1: Hackathon Begins</a:t>
            </a:r>
            <a:endParaRPr sz="1500">
              <a:solidFill>
                <a:schemeClr val="lt1"/>
              </a:solidFill>
            </a:endParaRPr>
          </a:p>
        </p:txBody>
      </p:sp>
      <p:sp>
        <p:nvSpPr>
          <p:cNvPr id="164" name="Google Shape;164;p23"/>
          <p:cNvSpPr txBox="1"/>
          <p:nvPr>
            <p:ph idx="4294967295" type="body"/>
          </p:nvPr>
        </p:nvSpPr>
        <p:spPr>
          <a:xfrm>
            <a:off x="122173" y="1648451"/>
            <a:ext cx="2970600" cy="861900"/>
          </a:xfrm>
          <a:prstGeom prst="rect">
            <a:avLst/>
          </a:prstGeom>
        </p:spPr>
        <p:txBody>
          <a:bodyPr anchorCtr="0" anchor="t" bIns="91425" lIns="91425" spcFirstLastPara="1" rIns="91425" wrap="square" tIns="91425">
            <a:spAutoFit/>
          </a:bodyPr>
          <a:lstStyle/>
          <a:p>
            <a:pPr indent="0" lvl="0" marL="0" marR="19050" rtl="0" algn="ctr">
              <a:lnSpc>
                <a:spcPct val="95000"/>
              </a:lnSpc>
              <a:spcBef>
                <a:spcPts val="0"/>
              </a:spcBef>
              <a:spcAft>
                <a:spcPts val="0"/>
              </a:spcAft>
              <a:buSzPts val="605"/>
              <a:buNone/>
            </a:pPr>
            <a:r>
              <a:rPr lang="en-GB" sz="1100">
                <a:solidFill>
                  <a:srgbClr val="FFFFFF"/>
                </a:solidFill>
              </a:rPr>
              <a:t>Form Teams &amp; Share Ideas. Review the challenges, pitch your ideas and finalise your team. Navigate your way</a:t>
            </a:r>
            <a:r>
              <a:rPr lang="en-GB" sz="1100">
                <a:solidFill>
                  <a:srgbClr val="FFFFFF"/>
                </a:solidFill>
              </a:rPr>
              <a:t> </a:t>
            </a:r>
            <a:r>
              <a:rPr lang="en-GB" sz="1100">
                <a:solidFill>
                  <a:srgbClr val="FFFFFF"/>
                </a:solidFill>
              </a:rPr>
              <a:t>around and become familiar with the online workspace. </a:t>
            </a:r>
            <a:endParaRPr sz="1100">
              <a:solidFill>
                <a:srgbClr val="FFFFFF"/>
              </a:solidFill>
            </a:endParaRPr>
          </a:p>
        </p:txBody>
      </p:sp>
      <p:sp>
        <p:nvSpPr>
          <p:cNvPr id="165" name="Google Shape;165;p23"/>
          <p:cNvSpPr txBox="1"/>
          <p:nvPr/>
        </p:nvSpPr>
        <p:spPr>
          <a:xfrm>
            <a:off x="0" y="5961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166" name="Google Shape;166;p23"/>
          <p:cNvSpPr txBox="1"/>
          <p:nvPr/>
        </p:nvSpPr>
        <p:spPr>
          <a:xfrm>
            <a:off x="122173" y="2571751"/>
            <a:ext cx="3061200" cy="2252100"/>
          </a:xfrm>
          <a:prstGeom prst="rect">
            <a:avLst/>
          </a:prstGeom>
          <a:noFill/>
          <a:ln>
            <a:noFill/>
          </a:ln>
        </p:spPr>
        <p:txBody>
          <a:bodyPr anchorCtr="0" anchor="t" bIns="91425" lIns="91425" spcFirstLastPara="1" rIns="91425" wrap="square" tIns="91425">
            <a:normAutofit/>
          </a:bodyPr>
          <a:lstStyle/>
          <a:p>
            <a:pPr indent="0" lvl="0" marL="0" marR="19050" rtl="0" algn="l">
              <a:lnSpc>
                <a:spcPct val="115000"/>
              </a:lnSpc>
              <a:spcBef>
                <a:spcPts val="0"/>
              </a:spcBef>
              <a:spcAft>
                <a:spcPts val="0"/>
              </a:spcAft>
              <a:buNone/>
            </a:pPr>
            <a:r>
              <a:rPr lang="en-GB" sz="1100">
                <a:latin typeface="Roboto"/>
                <a:ea typeface="Roboto"/>
                <a:cs typeface="Roboto"/>
                <a:sym typeface="Roboto"/>
              </a:rPr>
              <a:t>&gt; Team Forming. Confirm you have the right mix of team members. Set your team’s expectations.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Start conceptualising the idea</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Review a basic schedule - try to set up meetings with mentors and </a:t>
            </a:r>
            <a:r>
              <a:rPr lang="en-GB" sz="1100">
                <a:highlight>
                  <a:srgbClr val="FFFFFF"/>
                </a:highlight>
                <a:latin typeface="Roboto"/>
                <a:ea typeface="Roboto"/>
                <a:cs typeface="Roboto"/>
                <a:sym typeface="Roboto"/>
              </a:rPr>
              <a:t>SMEs (Subject Matter Experts) early. Also check to make sure you get the right mentor (e.g. Tech, design or business) for the right domain. </a:t>
            </a:r>
            <a:endParaRPr sz="1100">
              <a:highlight>
                <a:srgbClr val="FFFFFF"/>
              </a:highlight>
              <a:latin typeface="Roboto"/>
              <a:ea typeface="Roboto"/>
              <a:cs typeface="Roboto"/>
              <a:sym typeface="Roboto"/>
            </a:endParaRPr>
          </a:p>
        </p:txBody>
      </p:sp>
      <p:sp>
        <p:nvSpPr>
          <p:cNvPr id="167" name="Google Shape;167;p23"/>
          <p:cNvSpPr txBox="1"/>
          <p:nvPr/>
        </p:nvSpPr>
        <p:spPr>
          <a:xfrm>
            <a:off x="6096766" y="23967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SzPts val="852"/>
              <a:buNone/>
            </a:pPr>
            <a:r>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b="1" lang="en-GB" sz="1300">
                <a:latin typeface="Roboto"/>
                <a:ea typeface="Roboto"/>
                <a:cs typeface="Roboto"/>
                <a:sym typeface="Roboto"/>
              </a:rPr>
              <a:t>Afternoon / Night (1400 - 2300)</a:t>
            </a:r>
            <a:endParaRPr b="1" sz="13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a:t>
            </a:r>
            <a:r>
              <a:rPr lang="en-GB" sz="1100">
                <a:latin typeface="Roboto"/>
                <a:ea typeface="Roboto"/>
                <a:cs typeface="Roboto"/>
                <a:sym typeface="Roboto"/>
              </a:rPr>
              <a:t>Engineering / Design teams to build POCs/Prototypes etc.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Presentation team should create a basic timeline / run sheet of the video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Business members to work to describe / document Late afternoon / early evening is really your last chance to pivot if you really have to. Hopefully by this time, any adjustments will be minor. </a:t>
            </a:r>
            <a:endParaRPr sz="1100">
              <a:latin typeface="Roboto"/>
              <a:ea typeface="Roboto"/>
              <a:cs typeface="Roboto"/>
              <a:sym typeface="Roboto"/>
            </a:endParaRPr>
          </a:p>
        </p:txBody>
      </p:sp>
      <p:pic>
        <p:nvPicPr>
          <p:cNvPr id="168" name="Google Shape;168;p23"/>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p:nvPr/>
        </p:nvSpPr>
        <p:spPr>
          <a:xfrm>
            <a:off x="4598457"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1534928"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nvSpPr>
        <p:spPr>
          <a:xfrm>
            <a:off x="4681255" y="1347229"/>
            <a:ext cx="2961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1546989" y="1347225"/>
            <a:ext cx="3210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txBox="1"/>
          <p:nvPr>
            <p:ph idx="4294967295" type="body"/>
          </p:nvPr>
        </p:nvSpPr>
        <p:spPr>
          <a:xfrm>
            <a:off x="1489200" y="1348593"/>
            <a:ext cx="61656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3: Final Day</a:t>
            </a:r>
            <a:endParaRPr sz="1500">
              <a:solidFill>
                <a:schemeClr val="lt1"/>
              </a:solidFill>
            </a:endParaRPr>
          </a:p>
        </p:txBody>
      </p:sp>
      <p:sp>
        <p:nvSpPr>
          <p:cNvPr id="178" name="Google Shape;178;p24"/>
          <p:cNvSpPr txBox="1"/>
          <p:nvPr>
            <p:ph idx="4294967295" type="body"/>
          </p:nvPr>
        </p:nvSpPr>
        <p:spPr>
          <a:xfrm>
            <a:off x="1636161" y="1747267"/>
            <a:ext cx="5835600" cy="3540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This is typically the day of submission</a:t>
            </a:r>
            <a:endParaRPr sz="1100">
              <a:solidFill>
                <a:srgbClr val="FFFFFF"/>
              </a:solidFill>
            </a:endParaRPr>
          </a:p>
        </p:txBody>
      </p:sp>
      <p:sp>
        <p:nvSpPr>
          <p:cNvPr id="179" name="Google Shape;179;p24"/>
          <p:cNvSpPr txBox="1"/>
          <p:nvPr/>
        </p:nvSpPr>
        <p:spPr>
          <a:xfrm>
            <a:off x="4598448" y="2549164"/>
            <a:ext cx="30444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180" name="Google Shape;180;p24"/>
          <p:cNvSpPr txBox="1"/>
          <p:nvPr/>
        </p:nvSpPr>
        <p:spPr>
          <a:xfrm>
            <a:off x="1534925" y="2549176"/>
            <a:ext cx="3044400" cy="23706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Morning (0900 - 1300)</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FINALISE Engineering / Design teams to build POCs/Prototypes etc. Do not try and pivot on Day 3. This group in the team might want to sleep :-)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Work ramps up and you commence run throughs of the presentation and related deliverables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Video presentation and post-production (if required)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181" name="Google Shape;181;p24"/>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182" name="Google Shape;182;p24"/>
          <p:cNvSpPr txBox="1"/>
          <p:nvPr/>
        </p:nvSpPr>
        <p:spPr>
          <a:xfrm>
            <a:off x="0" y="5887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183" name="Google Shape;183;p24"/>
          <p:cNvSpPr txBox="1"/>
          <p:nvPr/>
        </p:nvSpPr>
        <p:spPr>
          <a:xfrm>
            <a:off x="4598450" y="2396776"/>
            <a:ext cx="3044400" cy="24579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None/>
            </a:pPr>
            <a:r>
              <a:t/>
            </a:r>
            <a:endParaRPr sz="1100">
              <a:latin typeface="Roboto"/>
              <a:ea typeface="Roboto"/>
              <a:cs typeface="Roboto"/>
              <a:sym typeface="Roboto"/>
            </a:endParaRPr>
          </a:p>
          <a:p>
            <a:pPr indent="0" lvl="0" marL="0" marR="19050" rtl="0" algn="l">
              <a:lnSpc>
                <a:spcPct val="100000"/>
              </a:lnSpc>
              <a:spcBef>
                <a:spcPts val="0"/>
              </a:spcBef>
              <a:spcAft>
                <a:spcPts val="0"/>
              </a:spcAft>
              <a:buNone/>
            </a:pPr>
            <a:r>
              <a:rPr b="1" lang="en-GB">
                <a:latin typeface="Roboto"/>
                <a:ea typeface="Roboto"/>
                <a:cs typeface="Roboto"/>
                <a:sym typeface="Roboto"/>
              </a:rPr>
              <a:t>Afternoon / Night (1400 - 2300)</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 video presentation completed ready for upload Late Afternoon / Early evening.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Leave yourself plenty of time to upload your final deliverables. </a:t>
            </a:r>
            <a:r>
              <a:rPr b="1" i="1" lang="en-GB" sz="1100">
                <a:latin typeface="Roboto"/>
                <a:ea typeface="Roboto"/>
                <a:cs typeface="Roboto"/>
                <a:sym typeface="Roboto"/>
              </a:rPr>
              <a:t>Ye hackathon gods are fickle. </a:t>
            </a:r>
            <a:endParaRPr b="1" i="1"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Always give yourself a buffer of a couple of hours - aim for finalisation by 5pm. </a:t>
            </a:r>
            <a:endParaRPr b="1" sz="1300">
              <a:latin typeface="Roboto"/>
              <a:ea typeface="Roboto"/>
              <a:cs typeface="Roboto"/>
              <a:sym typeface="Roboto"/>
            </a:endParaRPr>
          </a:p>
          <a:p>
            <a:pPr indent="0" lvl="0" marL="0" marR="19050" rtl="0" algn="l">
              <a:lnSpc>
                <a:spcPct val="100000"/>
              </a:lnSpc>
              <a:spcBef>
                <a:spcPts val="0"/>
              </a:spcBef>
              <a:spcAft>
                <a:spcPts val="0"/>
              </a:spcAft>
              <a:buNone/>
            </a:pPr>
            <a:r>
              <a:t/>
            </a:r>
            <a:endParaRPr sz="1100">
              <a:latin typeface="Roboto"/>
              <a:ea typeface="Roboto"/>
              <a:cs typeface="Roboto"/>
              <a:sym typeface="Roboto"/>
            </a:endParaRPr>
          </a:p>
        </p:txBody>
      </p:sp>
      <p:pic>
        <p:nvPicPr>
          <p:cNvPr id="184" name="Google Shape;184;p2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0" y="623675"/>
            <a:ext cx="91440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6FA8DC"/>
                </a:solidFill>
                <a:latin typeface="Roboto"/>
                <a:ea typeface="Roboto"/>
                <a:cs typeface="Roboto"/>
                <a:sym typeface="Roboto"/>
              </a:rPr>
              <a:t>Best practices / Common Pitfalls to avoid</a:t>
            </a:r>
            <a:endParaRPr b="1" sz="2400">
              <a:solidFill>
                <a:srgbClr val="6FA8DC"/>
              </a:solidFill>
              <a:latin typeface="Roboto"/>
              <a:ea typeface="Roboto"/>
              <a:cs typeface="Roboto"/>
              <a:sym typeface="Roboto"/>
            </a:endParaRPr>
          </a:p>
        </p:txBody>
      </p:sp>
      <p:sp>
        <p:nvSpPr>
          <p:cNvPr id="190" name="Google Shape;190;p25"/>
          <p:cNvSpPr txBox="1"/>
          <p:nvPr/>
        </p:nvSpPr>
        <p:spPr>
          <a:xfrm>
            <a:off x="244400" y="1252200"/>
            <a:ext cx="8720700" cy="34089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368"/>
              </a:spcBef>
              <a:spcAft>
                <a:spcPts val="0"/>
              </a:spcAft>
              <a:buSzPts val="1400"/>
              <a:buFont typeface="Roboto"/>
              <a:buChar char="●"/>
            </a:pPr>
            <a:r>
              <a:rPr lang="en-GB">
                <a:latin typeface="Roboto"/>
                <a:ea typeface="Roboto"/>
                <a:cs typeface="Roboto"/>
                <a:sym typeface="Roboto"/>
              </a:rPr>
              <a:t>Get to an idea quickly and don’t get lost debating whose “idea is the best” to pursue. Use objective measures to weight your decision including judging criteria, validation from target market, expertise in the team to execute quickly. The quicker you choose an idea to pursue, the more time you have to validate and build something awesome.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Ask open questions to validate user needs rather than validating your idea or solution. You want to ask questions about their life, their challenges and what they’ve tried to solve this problem in the past.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Done is better than perfect. Build something (anything) that you can demonstrate works, before you drive for pixel perfection.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When pitching, consider telling a story that inspires rather than simply walking through a solution’s features. While it’s useful to demonstrate how something works, using a narrative to communicate your why can be very compelling. </a:t>
            </a:r>
            <a:endParaRPr>
              <a:latin typeface="Roboto"/>
              <a:ea typeface="Roboto"/>
              <a:cs typeface="Roboto"/>
              <a:sym typeface="Roboto"/>
            </a:endParaRPr>
          </a:p>
          <a:p>
            <a:pPr indent="-317500" lvl="0" marL="457200" marR="19050" rtl="0" algn="l">
              <a:lnSpc>
                <a:spcPct val="115000"/>
              </a:lnSpc>
              <a:spcBef>
                <a:spcPts val="0"/>
              </a:spcBef>
              <a:spcAft>
                <a:spcPts val="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a:p>
            <a:pPr indent="0" lvl="0" marL="457200" marR="19050" rtl="0" algn="l">
              <a:lnSpc>
                <a:spcPct val="115000"/>
              </a:lnSpc>
              <a:spcBef>
                <a:spcPts val="384"/>
              </a:spcBef>
              <a:spcAft>
                <a:spcPts val="1000"/>
              </a:spcAft>
              <a:buNone/>
            </a:pPr>
            <a:r>
              <a:t/>
            </a:r>
            <a:endParaRPr b="1">
              <a:solidFill>
                <a:srgbClr val="999999"/>
              </a:solidFill>
              <a:latin typeface="Roboto"/>
              <a:ea typeface="Roboto"/>
              <a:cs typeface="Roboto"/>
              <a:sym typeface="Roboto"/>
            </a:endParaRPr>
          </a:p>
        </p:txBody>
      </p:sp>
      <p:pic>
        <p:nvPicPr>
          <p:cNvPr id="191" name="Google Shape;191;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nvSpPr>
        <p:spPr>
          <a:xfrm>
            <a:off x="0" y="623675"/>
            <a:ext cx="91440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6FA8DC"/>
                </a:solidFill>
                <a:latin typeface="Roboto"/>
                <a:ea typeface="Roboto"/>
                <a:cs typeface="Roboto"/>
                <a:sym typeface="Roboto"/>
              </a:rPr>
              <a:t>Best practices for team forming via Discord</a:t>
            </a:r>
            <a:endParaRPr b="1" sz="2400">
              <a:solidFill>
                <a:srgbClr val="6FA8DC"/>
              </a:solidFill>
              <a:latin typeface="Roboto"/>
              <a:ea typeface="Roboto"/>
              <a:cs typeface="Roboto"/>
              <a:sym typeface="Roboto"/>
            </a:endParaRPr>
          </a:p>
        </p:txBody>
      </p:sp>
      <p:sp>
        <p:nvSpPr>
          <p:cNvPr id="197" name="Google Shape;197;p26"/>
          <p:cNvSpPr txBox="1"/>
          <p:nvPr/>
        </p:nvSpPr>
        <p:spPr>
          <a:xfrm>
            <a:off x="244400" y="1252200"/>
            <a:ext cx="8720700" cy="34089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368"/>
              </a:spcBef>
              <a:spcAft>
                <a:spcPts val="0"/>
              </a:spcAft>
              <a:buSzPts val="1400"/>
              <a:buFont typeface="Roboto"/>
              <a:buChar char="●"/>
            </a:pPr>
            <a:r>
              <a:rPr lang="en-GB">
                <a:latin typeface="Roboto"/>
                <a:ea typeface="Roboto"/>
                <a:cs typeface="Roboto"/>
                <a:sym typeface="Roboto"/>
              </a:rPr>
              <a:t>Start creating discussion threads within existing channels and forming your own locked or public channels with smaller groups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Let people know what your passionate about working on and any ideas for a potential project in the relevant channels - you don't need to do a full reveal, but you should be sure to say enough about what you would like to do / what you need to get potential teammates excited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Char char="●"/>
            </a:pPr>
            <a:r>
              <a:rPr lang="en-GB">
                <a:highlight>
                  <a:srgbClr val="FFFFFF"/>
                </a:highlight>
                <a:latin typeface="Roboto"/>
                <a:ea typeface="Roboto"/>
                <a:cs typeface="Roboto"/>
                <a:sym typeface="Roboto"/>
              </a:rPr>
              <a:t>Check out </a:t>
            </a:r>
            <a:r>
              <a:rPr b="1" lang="en-GB">
                <a:highlight>
                  <a:srgbClr val="FFFFFF"/>
                </a:highlight>
                <a:latin typeface="Roboto"/>
                <a:ea typeface="Roboto"/>
                <a:cs typeface="Roboto"/>
                <a:sym typeface="Roboto"/>
              </a:rPr>
              <a:t>#find_a_team</a:t>
            </a:r>
            <a:r>
              <a:rPr lang="en-GB">
                <a:highlight>
                  <a:srgbClr val="FFFFFF"/>
                </a:highlight>
                <a:latin typeface="Roboto"/>
                <a:ea typeface="Roboto"/>
                <a:cs typeface="Roboto"/>
                <a:sym typeface="Roboto"/>
              </a:rPr>
              <a:t> for teams to join or create new ones. We’ve also </a:t>
            </a:r>
            <a:r>
              <a:rPr lang="en-GB">
                <a:solidFill>
                  <a:srgbClr val="1D1C1D"/>
                </a:solidFill>
                <a:highlight>
                  <a:srgbClr val="FFFFFF"/>
                </a:highlight>
                <a:latin typeface="Roboto"/>
                <a:ea typeface="Roboto"/>
                <a:cs typeface="Roboto"/>
                <a:sym typeface="Roboto"/>
              </a:rPr>
              <a:t>created challenge specific channels that you can find potential team mates who are interested in solving problems you care about: </a:t>
            </a:r>
            <a:endParaRPr>
              <a:solidFill>
                <a:srgbClr val="1D1C1D"/>
              </a:solidFill>
              <a:highlight>
                <a:srgbClr val="FFFFFF"/>
              </a:highlight>
              <a:latin typeface="Roboto"/>
              <a:ea typeface="Roboto"/>
              <a:cs typeface="Roboto"/>
              <a:sym typeface="Roboto"/>
            </a:endParaRPr>
          </a:p>
          <a:p>
            <a:pPr indent="-317500" lvl="0" marL="457200" marR="19050" rtl="0" algn="l">
              <a:lnSpc>
                <a:spcPct val="115000"/>
              </a:lnSpc>
              <a:spcBef>
                <a:spcPts val="0"/>
              </a:spcBef>
              <a:spcAft>
                <a:spcPts val="0"/>
              </a:spcAft>
              <a:buSzPts val="1400"/>
              <a:buChar char="●"/>
            </a:pPr>
            <a:r>
              <a:rPr lang="en-GB">
                <a:solidFill>
                  <a:srgbClr val="1D1C1D"/>
                </a:solidFill>
                <a:highlight>
                  <a:srgbClr val="FFFFFF"/>
                </a:highlight>
                <a:latin typeface="Roboto"/>
                <a:ea typeface="Roboto"/>
                <a:cs typeface="Roboto"/>
                <a:sym typeface="Roboto"/>
              </a:rPr>
              <a:t>Check out the </a:t>
            </a:r>
            <a:r>
              <a:rPr b="1" lang="en-GB">
                <a:solidFill>
                  <a:srgbClr val="1D1C1D"/>
                </a:solidFill>
                <a:highlight>
                  <a:srgbClr val="FFFFFF"/>
                </a:highlight>
                <a:latin typeface="Roboto"/>
                <a:ea typeface="Roboto"/>
                <a:cs typeface="Roboto"/>
                <a:sym typeface="Roboto"/>
              </a:rPr>
              <a:t>#resources</a:t>
            </a:r>
            <a:r>
              <a:rPr lang="en-GB">
                <a:solidFill>
                  <a:srgbClr val="1D1C1D"/>
                </a:solidFill>
                <a:highlight>
                  <a:srgbClr val="FFFFFF"/>
                </a:highlight>
                <a:latin typeface="Roboto"/>
                <a:ea typeface="Roboto"/>
                <a:cs typeface="Roboto"/>
                <a:sym typeface="Roboto"/>
              </a:rPr>
              <a:t> and </a:t>
            </a:r>
            <a:r>
              <a:rPr b="1" lang="en-GB">
                <a:solidFill>
                  <a:srgbClr val="1D1C1D"/>
                </a:solidFill>
                <a:highlight>
                  <a:srgbClr val="FFFFFF"/>
                </a:highlight>
                <a:latin typeface="Roboto"/>
                <a:ea typeface="Roboto"/>
                <a:cs typeface="Roboto"/>
                <a:sym typeface="Roboto"/>
              </a:rPr>
              <a:t>#skills</a:t>
            </a:r>
            <a:r>
              <a:rPr lang="en-GB">
                <a:solidFill>
                  <a:srgbClr val="1D1C1D"/>
                </a:solidFill>
                <a:highlight>
                  <a:srgbClr val="FFFFFF"/>
                </a:highlight>
                <a:latin typeface="Roboto"/>
                <a:ea typeface="Roboto"/>
                <a:cs typeface="Roboto"/>
                <a:sym typeface="Roboto"/>
              </a:rPr>
              <a:t> for project management and collaboration software tools for working with your teams </a:t>
            </a:r>
            <a:endParaRPr>
              <a:solidFill>
                <a:srgbClr val="1D1C1D"/>
              </a:solidFill>
              <a:highlight>
                <a:srgbClr val="FFFFFF"/>
              </a:highlight>
              <a:latin typeface="Roboto"/>
              <a:ea typeface="Roboto"/>
              <a:cs typeface="Roboto"/>
              <a:sym typeface="Roboto"/>
            </a:endParaRPr>
          </a:p>
          <a:p>
            <a:pPr indent="0" lvl="0" marL="457200" marR="19050" rtl="0" algn="l">
              <a:lnSpc>
                <a:spcPct val="115000"/>
              </a:lnSpc>
              <a:spcBef>
                <a:spcPts val="384"/>
              </a:spcBef>
              <a:spcAft>
                <a:spcPts val="1000"/>
              </a:spcAft>
              <a:buNone/>
            </a:pPr>
            <a:r>
              <a:t/>
            </a:r>
            <a:endParaRPr>
              <a:latin typeface="Roboto"/>
              <a:ea typeface="Roboto"/>
              <a:cs typeface="Roboto"/>
              <a:sym typeface="Roboto"/>
            </a:endParaRPr>
          </a:p>
        </p:txBody>
      </p:sp>
      <p:pic>
        <p:nvPicPr>
          <p:cNvPr id="198" name="Google Shape;198;p2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150088" y="656475"/>
            <a:ext cx="49359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204" name="Google Shape;204;p27"/>
          <p:cNvSpPr txBox="1"/>
          <p:nvPr>
            <p:ph idx="4294967295" type="body"/>
          </p:nvPr>
        </p:nvSpPr>
        <p:spPr>
          <a:xfrm>
            <a:off x="436650" y="1447175"/>
            <a:ext cx="8362800" cy="31263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more about this hackathon: </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Hackathon FAQ Quickstart Guide: </a:t>
            </a:r>
            <a:r>
              <a:rPr lang="en-GB" u="sng">
                <a:solidFill>
                  <a:schemeClr val="hlink"/>
                </a:solidFill>
                <a:hlinkClick r:id="rId3"/>
              </a:rPr>
              <a:t>https://docs.google.com/presentation/d/1by21Mh4YueRPyNdTgt17tqM5DXdD4LiICG4SGMJUcy4/edit?usp=sharing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be a mentor/ understand who mentors are:</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Make a new registration as a mentor at: </a:t>
            </a:r>
            <a:r>
              <a:rPr lang="en-GB" u="sng">
                <a:solidFill>
                  <a:schemeClr val="hlink"/>
                </a:solidFill>
                <a:hlinkClick r:id="rId4"/>
              </a:rPr>
              <a:t>www.hackmakers.com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Read through the Mentor Guide: </a:t>
            </a:r>
            <a:r>
              <a:rPr lang="en-GB" u="sng">
                <a:solidFill>
                  <a:schemeClr val="hlink"/>
                </a:solidFill>
                <a:hlinkClick r:id="rId5"/>
              </a:rPr>
              <a:t>https://docs.google.com/presentation/d/1jL7CHdheH98y7gaUmsBF8nu8PgTfg7-e9vXNEzbIPbE/edit?usp=sharing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the general rules and regulations: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u="sng">
                <a:solidFill>
                  <a:schemeClr val="hlink"/>
                </a:solidFill>
                <a:hlinkClick r:id="rId6"/>
              </a:rPr>
              <a:t>https://docs.google.com/presentation/d/1l0cdM_6tacrpiHgCyU6g039THDrSuuEB2fypcgnUShI/edit?usp=sharing</a:t>
            </a:r>
            <a:endParaRPr>
              <a:solidFill>
                <a:srgbClr val="000000"/>
              </a:solidFill>
            </a:endParaRPr>
          </a:p>
        </p:txBody>
      </p:sp>
      <p:pic>
        <p:nvPicPr>
          <p:cNvPr id="205" name="Google Shape;205;p27"/>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2104050" y="275475"/>
            <a:ext cx="4935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rgbClr val="6FA8DC"/>
                </a:solidFill>
                <a:latin typeface="Roboto"/>
                <a:ea typeface="Roboto"/>
                <a:cs typeface="Roboto"/>
                <a:sym typeface="Roboto"/>
              </a:rPr>
              <a:t>Table of Contents</a:t>
            </a:r>
            <a:endParaRPr b="1" sz="3200">
              <a:solidFill>
                <a:srgbClr val="6FA8DC"/>
              </a:solidFill>
              <a:latin typeface="Roboto"/>
              <a:ea typeface="Roboto"/>
              <a:cs typeface="Roboto"/>
              <a:sym typeface="Roboto"/>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1" name="Google Shape;81;p14"/>
          <p:cNvGraphicFramePr/>
          <p:nvPr/>
        </p:nvGraphicFramePr>
        <p:xfrm>
          <a:off x="493588" y="935975"/>
          <a:ext cx="3000000" cy="3000000"/>
        </p:xfrm>
        <a:graphic>
          <a:graphicData uri="http://schemas.openxmlformats.org/drawingml/2006/table">
            <a:tbl>
              <a:tblPr>
                <a:noFill/>
                <a:tableStyleId>{B4C8EEFB-781F-4E4A-88EC-D1FA0B92D7FB}</a:tableStyleId>
              </a:tblPr>
              <a:tblGrid>
                <a:gridCol w="1004775"/>
                <a:gridCol w="7261450"/>
              </a:tblGrid>
              <a:tr h="376850">
                <a:tc>
                  <a:txBody>
                    <a:bodyPr/>
                    <a:lstStyle/>
                    <a:p>
                      <a:pPr indent="0" lvl="0" marL="0" rtl="0" algn="ctr">
                        <a:spcBef>
                          <a:spcPts val="0"/>
                        </a:spcBef>
                        <a:spcAft>
                          <a:spcPts val="0"/>
                        </a:spcAft>
                        <a:buNone/>
                      </a:pPr>
                      <a:r>
                        <a:rPr b="1" lang="en-GB" sz="1300">
                          <a:latin typeface="Roboto"/>
                          <a:ea typeface="Roboto"/>
                          <a:cs typeface="Roboto"/>
                          <a:sym typeface="Roboto"/>
                        </a:rPr>
                        <a:t>Slide No.</a:t>
                      </a:r>
                      <a:endParaRPr b="1"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300">
                          <a:latin typeface="Roboto"/>
                          <a:ea typeface="Roboto"/>
                          <a:cs typeface="Roboto"/>
                          <a:sym typeface="Roboto"/>
                        </a:rPr>
                        <a:t>Slide Contents</a:t>
                      </a:r>
                      <a:endParaRPr b="1"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4</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4"/>
                        </a:rPr>
                        <a:t>How to Form a Team</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6</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5"/>
                        </a:rPr>
                        <a:t>How to add / remove a Team Member</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7</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6"/>
                        </a:rPr>
                        <a:t>Dealing with Multiple Time Zones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8</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7"/>
                        </a:rPr>
                        <a:t>Roles &amp; </a:t>
                      </a:r>
                      <a:r>
                        <a:rPr lang="en-GB" sz="1300" u="sng">
                          <a:solidFill>
                            <a:schemeClr val="hlink"/>
                          </a:solidFill>
                          <a:latin typeface="Roboto"/>
                          <a:ea typeface="Roboto"/>
                          <a:cs typeface="Roboto"/>
                          <a:sym typeface="Roboto"/>
                          <a:hlinkClick action="ppaction://hlinksldjump" r:id="rId8"/>
                        </a:rPr>
                        <a:t>Infrastructure</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10</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9"/>
                        </a:rPr>
                        <a:t>Principles &amp; Conflicts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12</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0"/>
                        </a:rPr>
                        <a:t>Mentors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13</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1"/>
                        </a:rPr>
                        <a:t>Daily Schedule (Example)</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15</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2"/>
                        </a:rPr>
                        <a:t>Best Practices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17</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rPr>
                        <a:t>More Questions?</a:t>
                      </a:r>
                      <a:endParaRPr sz="13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team?</a:t>
            </a:r>
            <a:endParaRPr sz="1120"/>
          </a:p>
        </p:txBody>
      </p:sp>
      <p:sp>
        <p:nvSpPr>
          <p:cNvPr id="87" name="Google Shape;87;p15"/>
          <p:cNvSpPr txBox="1"/>
          <p:nvPr>
            <p:ph idx="4294967295" type="body"/>
          </p:nvPr>
        </p:nvSpPr>
        <p:spPr>
          <a:xfrm>
            <a:off x="728025" y="964200"/>
            <a:ext cx="8313000" cy="1793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400">
                <a:solidFill>
                  <a:srgbClr val="000000"/>
                </a:solidFill>
              </a:rPr>
              <a:t>There are three ways to find a team:</a:t>
            </a:r>
            <a:endParaRPr sz="1400">
              <a:solidFill>
                <a:srgbClr val="000000"/>
              </a:solidFill>
            </a:endParaRPr>
          </a:p>
          <a:p>
            <a:pPr indent="-317500" lvl="0" marL="457200" rtl="0" algn="l">
              <a:lnSpc>
                <a:spcPct val="115000"/>
              </a:lnSpc>
              <a:spcBef>
                <a:spcPts val="1200"/>
              </a:spcBef>
              <a:spcAft>
                <a:spcPts val="0"/>
              </a:spcAft>
              <a:buClr>
                <a:srgbClr val="000000"/>
              </a:buClr>
              <a:buSzPts val="1400"/>
              <a:buFont typeface="Roboto"/>
              <a:buChar char="●"/>
            </a:pPr>
            <a:r>
              <a:rPr lang="en-GB" sz="1400">
                <a:solidFill>
                  <a:srgbClr val="000000"/>
                </a:solidFill>
              </a:rPr>
              <a:t>Reach out to classmates or colleagues at work to build a team and work together</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Use the #find_a_team channel on the Hackathon Discord server - introduce yourself and speak to the other participants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Use the voice channels relevant to your region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Speed-teaming sessions on the days before the Hackathon*</a:t>
            </a:r>
            <a:endParaRPr sz="1400">
              <a:solidFill>
                <a:srgbClr val="000000"/>
              </a:solidFill>
            </a:endParaRPr>
          </a:p>
        </p:txBody>
      </p:sp>
      <p:sp>
        <p:nvSpPr>
          <p:cNvPr id="88" name="Google Shape;88;p15"/>
          <p:cNvSpPr txBox="1"/>
          <p:nvPr>
            <p:ph idx="4294967295" type="body"/>
          </p:nvPr>
        </p:nvSpPr>
        <p:spPr>
          <a:xfrm>
            <a:off x="49075" y="4469671"/>
            <a:ext cx="7363800" cy="38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100">
                <a:solidFill>
                  <a:srgbClr val="000000"/>
                </a:solidFill>
              </a:rPr>
              <a:t>*The exact dates and times will be announced on the Slack Workspace for the Hackathon</a:t>
            </a:r>
            <a:endParaRPr sz="1100">
              <a:solidFill>
                <a:srgbClr val="000000"/>
              </a:solidFill>
            </a:endParaRPr>
          </a:p>
        </p:txBody>
      </p:sp>
      <p:pic>
        <p:nvPicPr>
          <p:cNvPr id="89" name="Google Shape;89;p1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07286" y="8061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can a team remove or change team members?</a:t>
            </a:r>
            <a:endParaRPr sz="1120"/>
          </a:p>
        </p:txBody>
      </p:sp>
      <p:sp>
        <p:nvSpPr>
          <p:cNvPr id="95" name="Google Shape;95;p16"/>
          <p:cNvSpPr txBox="1"/>
          <p:nvPr>
            <p:ph idx="4294967295" type="body"/>
          </p:nvPr>
        </p:nvSpPr>
        <p:spPr>
          <a:xfrm>
            <a:off x="522161" y="1219540"/>
            <a:ext cx="8028300" cy="15354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lang="en-GB" sz="1300">
                <a:solidFill>
                  <a:srgbClr val="000000"/>
                </a:solidFill>
              </a:rPr>
              <a:t>To add a team member, you can simply go back to the team registration form and input the new details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To remove a team member, a new submission form must be inputted in the team registration form.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We will be accepting the details of the latest version of a team. </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If your team name changes during the course of member removal, please note this in the “Team Name” question of the form.</a:t>
            </a:r>
            <a:endParaRPr sz="1300">
              <a:solidFill>
                <a:srgbClr val="000000"/>
              </a:solidFill>
            </a:endParaRPr>
          </a:p>
        </p:txBody>
      </p:sp>
      <p:pic>
        <p:nvPicPr>
          <p:cNvPr id="96" name="Google Shape;96;p16"/>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97" name="Google Shape;97;p16"/>
          <p:cNvSpPr txBox="1"/>
          <p:nvPr>
            <p:ph type="title"/>
          </p:nvPr>
        </p:nvSpPr>
        <p:spPr>
          <a:xfrm>
            <a:off x="307286" y="27111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Can a team change the challenge chosen by them?</a:t>
            </a:r>
            <a:endParaRPr sz="1120"/>
          </a:p>
        </p:txBody>
      </p:sp>
      <p:sp>
        <p:nvSpPr>
          <p:cNvPr id="98" name="Google Shape;98;p16"/>
          <p:cNvSpPr txBox="1"/>
          <p:nvPr>
            <p:ph idx="4294967295" type="body"/>
          </p:nvPr>
        </p:nvSpPr>
        <p:spPr>
          <a:xfrm>
            <a:off x="522161" y="3124540"/>
            <a:ext cx="8028300" cy="13053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If you are looking to change your challenge to work on you, will </a:t>
            </a:r>
            <a:r>
              <a:rPr b="1" lang="en-GB" sz="1300">
                <a:solidFill>
                  <a:srgbClr val="000000"/>
                </a:solidFill>
              </a:rPr>
              <a:t>NOT</a:t>
            </a:r>
            <a:r>
              <a:rPr lang="en-GB" sz="1300">
                <a:solidFill>
                  <a:srgbClr val="000000"/>
                </a:solidFill>
              </a:rPr>
              <a:t> need to re-submit a new team registration. </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As long as your team has the same members, you can update this in the final submission form.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When you submit the team submission this time, select the correct challenge that you are competing in.</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2030725" y="526825"/>
            <a:ext cx="5217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Dealing with multiple </a:t>
            </a:r>
            <a:r>
              <a:rPr b="1" lang="en-GB" sz="2700">
                <a:solidFill>
                  <a:srgbClr val="6FA8DC"/>
                </a:solidFill>
                <a:latin typeface="Roboto"/>
                <a:ea typeface="Roboto"/>
                <a:cs typeface="Roboto"/>
                <a:sym typeface="Roboto"/>
              </a:rPr>
              <a:t>time zones</a:t>
            </a:r>
            <a:endParaRPr b="1" sz="2700">
              <a:solidFill>
                <a:srgbClr val="6FA8DC"/>
              </a:solidFill>
              <a:latin typeface="Roboto"/>
              <a:ea typeface="Roboto"/>
              <a:cs typeface="Roboto"/>
              <a:sym typeface="Roboto"/>
            </a:endParaRPr>
          </a:p>
        </p:txBody>
      </p:sp>
      <p:sp>
        <p:nvSpPr>
          <p:cNvPr id="104" name="Google Shape;104;p17"/>
          <p:cNvSpPr txBox="1"/>
          <p:nvPr/>
        </p:nvSpPr>
        <p:spPr>
          <a:xfrm>
            <a:off x="473000" y="1150475"/>
            <a:ext cx="8375100" cy="3592800"/>
          </a:xfrm>
          <a:prstGeom prst="rect">
            <a:avLst/>
          </a:prstGeom>
          <a:noFill/>
          <a:ln>
            <a:noFill/>
          </a:ln>
        </p:spPr>
        <p:txBody>
          <a:bodyPr anchorCtr="0" anchor="t" bIns="91425" lIns="91425" spcFirstLastPara="1" rIns="91425" wrap="square" tIns="91425">
            <a:noAutofit/>
          </a:bodyPr>
          <a:lstStyle/>
          <a:p>
            <a:pPr indent="-311150" lvl="0" marL="457200" marR="19050" rtl="0" algn="l">
              <a:lnSpc>
                <a:spcPct val="115000"/>
              </a:lnSpc>
              <a:spcBef>
                <a:spcPts val="1000"/>
              </a:spcBef>
              <a:spcAft>
                <a:spcPts val="0"/>
              </a:spcAft>
              <a:buClr>
                <a:schemeClr val="lt2"/>
              </a:buClr>
              <a:buSzPts val="1300"/>
              <a:buFont typeface="Roboto"/>
              <a:buChar char="●"/>
            </a:pPr>
            <a:r>
              <a:rPr lang="en-GB" sz="1300">
                <a:latin typeface="Roboto"/>
                <a:ea typeface="Roboto"/>
                <a:cs typeface="Roboto"/>
                <a:sym typeface="Roboto"/>
              </a:rPr>
              <a:t>One of the challenges of a global hackathon event is managing time zones. At Hackmakers, we run our events over a four-day elapsed time period, starting on a Friday at 9:</a:t>
            </a:r>
            <a:r>
              <a:rPr lang="en-GB" sz="1300">
                <a:latin typeface="Roboto"/>
                <a:ea typeface="Roboto"/>
                <a:cs typeface="Roboto"/>
                <a:sym typeface="Roboto"/>
              </a:rPr>
              <a:t>30 pm</a:t>
            </a:r>
            <a:r>
              <a:rPr lang="en-GB" sz="1300">
                <a:latin typeface="Roboto"/>
                <a:ea typeface="Roboto"/>
                <a:cs typeface="Roboto"/>
                <a:sym typeface="Roboto"/>
              </a:rPr>
              <a:t> Australian Eastern Standard Time (AEST), and concluding at 9:30pm Monday (AEST). The following table shows the </a:t>
            </a:r>
            <a:r>
              <a:rPr lang="en-GB" sz="1300">
                <a:latin typeface="Roboto"/>
                <a:ea typeface="Roboto"/>
                <a:cs typeface="Roboto"/>
                <a:sym typeface="Roboto"/>
              </a:rPr>
              <a:t>time frames</a:t>
            </a:r>
            <a:r>
              <a:rPr lang="en-GB" sz="1300">
                <a:latin typeface="Roboto"/>
                <a:ea typeface="Roboto"/>
                <a:cs typeface="Roboto"/>
                <a:sym typeface="Roboto"/>
              </a:rPr>
              <a:t> across several indicative </a:t>
            </a:r>
            <a:r>
              <a:rPr lang="en-GB" sz="1300">
                <a:latin typeface="Roboto"/>
                <a:ea typeface="Roboto"/>
                <a:cs typeface="Roboto"/>
                <a:sym typeface="Roboto"/>
              </a:rPr>
              <a:t>time zones</a:t>
            </a:r>
            <a:r>
              <a:rPr lang="en-GB" sz="1300">
                <a:latin typeface="Roboto"/>
                <a:ea typeface="Roboto"/>
                <a:cs typeface="Roboto"/>
                <a:sym typeface="Roboto"/>
              </a:rPr>
              <a:t>.</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330200" lvl="0" marL="457200" rtl="0" algn="l">
              <a:lnSpc>
                <a:spcPct val="115000"/>
              </a:lnSpc>
              <a:spcBef>
                <a:spcPts val="1000"/>
              </a:spcBef>
              <a:spcAft>
                <a:spcPts val="0"/>
              </a:spcAft>
              <a:buClr>
                <a:schemeClr val="lt2"/>
              </a:buClr>
              <a:buSzPts val="1600"/>
              <a:buFont typeface="Roboto"/>
              <a:buChar char="●"/>
            </a:pPr>
            <a:r>
              <a:rPr lang="en-GB" sz="1300"/>
              <a:t>For competitors who are working during the week, this should allow everyone some flexible time at the beginning (on the Friday) or end (Monday) of the event. </a:t>
            </a:r>
            <a:endParaRPr sz="1300"/>
          </a:p>
          <a:p>
            <a:pPr indent="-330200" lvl="0" marL="457200" rtl="0" algn="l">
              <a:lnSpc>
                <a:spcPct val="115000"/>
              </a:lnSpc>
              <a:spcBef>
                <a:spcPts val="0"/>
              </a:spcBef>
              <a:spcAft>
                <a:spcPts val="0"/>
              </a:spcAft>
              <a:buClr>
                <a:schemeClr val="lt2"/>
              </a:buClr>
              <a:buSzPts val="1600"/>
              <a:buFont typeface="Roboto"/>
              <a:buChar char="●"/>
            </a:pPr>
            <a:r>
              <a:rPr lang="en-GB" sz="1300"/>
              <a:t>We encourage teams to leverage this flexibility to be inclusive of team members across multiple time zones and plan into their schedules for team members working on the Friday or Monday of the event.</a:t>
            </a:r>
            <a:endParaRPr sz="1300">
              <a:latin typeface="Roboto"/>
              <a:ea typeface="Roboto"/>
              <a:cs typeface="Roboto"/>
              <a:sym typeface="Roboto"/>
            </a:endParaRPr>
          </a:p>
        </p:txBody>
      </p:sp>
      <p:pic>
        <p:nvPicPr>
          <p:cNvPr id="105" name="Google Shape;105;p17"/>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106" name="Google Shape;106;p17"/>
          <p:cNvGraphicFramePr/>
          <p:nvPr/>
        </p:nvGraphicFramePr>
        <p:xfrm>
          <a:off x="1826850" y="2399700"/>
          <a:ext cx="3000000" cy="3000000"/>
        </p:xfrm>
        <a:graphic>
          <a:graphicData uri="http://schemas.openxmlformats.org/drawingml/2006/table">
            <a:tbl>
              <a:tblPr>
                <a:noFill/>
                <a:tableStyleId>{9A87D68B-C78E-46A1-86B4-737723E32D81}</a:tableStyleId>
              </a:tblPr>
              <a:tblGrid>
                <a:gridCol w="809625"/>
                <a:gridCol w="809625"/>
                <a:gridCol w="809625"/>
                <a:gridCol w="809625"/>
                <a:gridCol w="809625"/>
                <a:gridCol w="809625"/>
                <a:gridCol w="809625"/>
              </a:tblGrid>
              <a:tr h="12700">
                <a:tc>
                  <a:txBody>
                    <a:bodyPr/>
                    <a:lstStyle/>
                    <a:p>
                      <a:pPr indent="0" lvl="0" marL="0" rtl="0" algn="l">
                        <a:spcBef>
                          <a:spcPts val="0"/>
                        </a:spcBef>
                        <a:spcAft>
                          <a:spcPts val="0"/>
                        </a:spcAft>
                        <a:buNone/>
                      </a:pPr>
                      <a:r>
                        <a:t/>
                      </a:r>
                      <a:endParaRPr b="1" sz="1000"/>
                    </a:p>
                  </a:txBody>
                  <a:tcPr marT="63500" marB="63500" marR="63500" marL="63500">
                    <a:lnR cap="flat" cmpd="sng" w="12700">
                      <a:solidFill>
                        <a:srgbClr val="000000"/>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b="1" lang="en-GB" sz="1000"/>
                        <a:t>AEST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US (West Coast)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London (GMT)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Bangalore (IST)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Nairobi (GMT+3)</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Singapore (SGT)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b="1" lang="en-GB" sz="1000"/>
                        <a:t>FRIDAY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2:00 AM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10:00 AM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3:00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12:00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5:00 PM</a:t>
                      </a:r>
                      <a:endParaRPr sz="1000"/>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b="1" lang="en-GB" sz="1000"/>
                        <a:t>MONDAY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3933300" y="526825"/>
            <a:ext cx="1176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Roles</a:t>
            </a:r>
            <a:endParaRPr b="1" sz="2700">
              <a:solidFill>
                <a:srgbClr val="6FA8DC"/>
              </a:solidFill>
              <a:latin typeface="Roboto"/>
              <a:ea typeface="Roboto"/>
              <a:cs typeface="Roboto"/>
              <a:sym typeface="Roboto"/>
            </a:endParaRPr>
          </a:p>
        </p:txBody>
      </p:sp>
      <p:sp>
        <p:nvSpPr>
          <p:cNvPr id="112" name="Google Shape;112;p18"/>
          <p:cNvSpPr txBox="1"/>
          <p:nvPr/>
        </p:nvSpPr>
        <p:spPr>
          <a:xfrm>
            <a:off x="311000" y="1092375"/>
            <a:ext cx="8720700" cy="37434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1368"/>
              </a:spcBef>
              <a:spcAft>
                <a:spcPts val="0"/>
              </a:spcAft>
              <a:buNone/>
            </a:pPr>
            <a:r>
              <a:rPr i="1" lang="en-GB" sz="1300">
                <a:latin typeface="Roboto"/>
                <a:ea typeface="Roboto"/>
                <a:cs typeface="Roboto"/>
                <a:sym typeface="Roboto"/>
              </a:rPr>
              <a:t>Roles may represent individual team members or a team member may have multiple roles. This is a non-exhaustive list, but illustrates the main archetypes you would have in a team.</a:t>
            </a:r>
            <a:endParaRPr i="1" sz="1300">
              <a:latin typeface="Roboto"/>
              <a:ea typeface="Roboto"/>
              <a:cs typeface="Roboto"/>
              <a:sym typeface="Roboto"/>
            </a:endParaRPr>
          </a:p>
          <a:p>
            <a:pPr indent="-317500" lvl="0" marL="457200" marR="19050" rtl="0" algn="l">
              <a:lnSpc>
                <a:spcPct val="115000"/>
              </a:lnSpc>
              <a:spcBef>
                <a:spcPts val="1224"/>
              </a:spcBef>
              <a:spcAft>
                <a:spcPts val="0"/>
              </a:spcAft>
              <a:buSzPts val="1400"/>
              <a:buFont typeface="Roboto"/>
              <a:buChar char="●"/>
            </a:pPr>
            <a:r>
              <a:rPr b="1" lang="en-GB">
                <a:latin typeface="Roboto"/>
                <a:ea typeface="Roboto"/>
                <a:cs typeface="Roboto"/>
                <a:sym typeface="Roboto"/>
              </a:rPr>
              <a:t>Team Captain / Representative </a:t>
            </a:r>
            <a:r>
              <a:rPr lang="en-GB">
                <a:latin typeface="Roboto"/>
                <a:ea typeface="Roboto"/>
                <a:cs typeface="Roboto"/>
                <a:sym typeface="Roboto"/>
              </a:rPr>
              <a:t>(Represents the team, acts as a final decision point when there is a conflict) - </a:t>
            </a:r>
            <a:r>
              <a:rPr lang="en-GB">
                <a:solidFill>
                  <a:srgbClr val="999999"/>
                </a:solidFill>
                <a:latin typeface="Roboto"/>
                <a:ea typeface="Roboto"/>
                <a:cs typeface="Roboto"/>
                <a:sym typeface="Roboto"/>
              </a:rPr>
              <a:t>Team Member Name</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Project Manager </a:t>
            </a:r>
            <a:r>
              <a:rPr lang="en-GB">
                <a:latin typeface="Roboto"/>
                <a:ea typeface="Roboto"/>
                <a:cs typeface="Roboto"/>
                <a:sym typeface="Roboto"/>
              </a:rPr>
              <a:t>(Keeps the team to schedule) - </a:t>
            </a:r>
            <a:r>
              <a:rPr lang="en-GB">
                <a:solidFill>
                  <a:srgbClr val="999999"/>
                </a:solidFill>
                <a:latin typeface="Roboto"/>
                <a:ea typeface="Roboto"/>
                <a:cs typeface="Roboto"/>
                <a:sym typeface="Roboto"/>
              </a:rPr>
              <a:t>Team Member Name</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Subject Matter Experts (SMEs) </a:t>
            </a:r>
            <a:r>
              <a:rPr lang="en-GB">
                <a:latin typeface="Roboto"/>
                <a:ea typeface="Roboto"/>
                <a:cs typeface="Roboto"/>
                <a:sym typeface="Roboto"/>
              </a:rPr>
              <a:t>(People who know the problem domain intimately from a customer (or stakeholder perspective) - </a:t>
            </a:r>
            <a:r>
              <a:rPr lang="en-GB">
                <a:solidFill>
                  <a:srgbClr val="999999"/>
                </a:solidFill>
                <a:latin typeface="Roboto"/>
                <a:ea typeface="Roboto"/>
                <a:cs typeface="Roboto"/>
                <a:sym typeface="Roboto"/>
              </a:rPr>
              <a:t>Team Members Name(s)</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Business Members </a:t>
            </a:r>
            <a:r>
              <a:rPr lang="en-GB">
                <a:latin typeface="Roboto"/>
                <a:ea typeface="Roboto"/>
                <a:cs typeface="Roboto"/>
                <a:sym typeface="Roboto"/>
              </a:rPr>
              <a:t>(Business modelling, financial analysis and validation)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Hardware Engineering Members </a:t>
            </a:r>
            <a:r>
              <a:rPr lang="en-GB">
                <a:latin typeface="Roboto"/>
                <a:ea typeface="Roboto"/>
                <a:cs typeface="Roboto"/>
                <a:sym typeface="Roboto"/>
              </a:rPr>
              <a:t>(Building solution)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Software Engineering Members </a:t>
            </a:r>
            <a:r>
              <a:rPr lang="en-GB">
                <a:latin typeface="Roboto"/>
                <a:ea typeface="Roboto"/>
                <a:cs typeface="Roboto"/>
                <a:sym typeface="Roboto"/>
              </a:rPr>
              <a:t>(Building solution)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Design Members </a:t>
            </a:r>
            <a:r>
              <a:rPr lang="en-GB">
                <a:latin typeface="Roboto"/>
                <a:ea typeface="Roboto"/>
                <a:cs typeface="Roboto"/>
                <a:sym typeface="Roboto"/>
              </a:rPr>
              <a:t>(Responsible for user experience design)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Presenters/Media </a:t>
            </a:r>
            <a:r>
              <a:rPr lang="en-GB">
                <a:latin typeface="Roboto"/>
                <a:ea typeface="Roboto"/>
                <a:cs typeface="Roboto"/>
                <a:sym typeface="Roboto"/>
              </a:rPr>
              <a:t>(Responsible for delivery of video and presentation elements)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p:txBody>
      </p:sp>
      <p:pic>
        <p:nvPicPr>
          <p:cNvPr id="113" name="Google Shape;113;p18"/>
          <p:cNvPicPr preferRelativeResize="0"/>
          <p:nvPr/>
        </p:nvPicPr>
        <p:blipFill>
          <a:blip r:embed="rId3">
            <a:alphaModFix/>
          </a:blip>
          <a:stretch>
            <a:fillRect/>
          </a:stretch>
        </p:blipFill>
        <p:spPr>
          <a:xfrm>
            <a:off x="7403844" y="206392"/>
            <a:ext cx="775570" cy="760175"/>
          </a:xfrm>
          <a:prstGeom prst="rect">
            <a:avLst/>
          </a:prstGeom>
          <a:noFill/>
          <a:ln>
            <a:noFill/>
          </a:ln>
        </p:spPr>
      </p:pic>
      <p:pic>
        <p:nvPicPr>
          <p:cNvPr id="114" name="Google Shape;114;p18"/>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2352125" y="509275"/>
            <a:ext cx="40713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Infrastructure (example) </a:t>
            </a:r>
            <a:endParaRPr b="1" sz="2700">
              <a:solidFill>
                <a:srgbClr val="6FA8DC"/>
              </a:solidFill>
              <a:latin typeface="Roboto"/>
              <a:ea typeface="Roboto"/>
              <a:cs typeface="Roboto"/>
              <a:sym typeface="Roboto"/>
            </a:endParaRPr>
          </a:p>
        </p:txBody>
      </p:sp>
      <p:sp>
        <p:nvSpPr>
          <p:cNvPr id="120" name="Google Shape;120;p19"/>
          <p:cNvSpPr txBox="1"/>
          <p:nvPr/>
        </p:nvSpPr>
        <p:spPr>
          <a:xfrm>
            <a:off x="244400" y="1150475"/>
            <a:ext cx="7901700" cy="35883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communication channel will be </a:t>
            </a:r>
            <a:r>
              <a:rPr b="1" lang="en-GB">
                <a:solidFill>
                  <a:srgbClr val="999999"/>
                </a:solidFill>
                <a:latin typeface="Roboto"/>
                <a:ea typeface="Roboto"/>
                <a:cs typeface="Roboto"/>
                <a:sym typeface="Roboto"/>
              </a:rPr>
              <a:t>#team_name_channel_here</a:t>
            </a:r>
            <a:r>
              <a:rPr lang="en-GB">
                <a:latin typeface="Roboto"/>
                <a:ea typeface="Roboto"/>
                <a:cs typeface="Roboto"/>
                <a:sym typeface="Roboto"/>
              </a:rPr>
              <a:t>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documents will be stored here: </a:t>
            </a:r>
            <a:r>
              <a:rPr b="1" lang="en-GB">
                <a:solidFill>
                  <a:srgbClr val="999999"/>
                </a:solidFill>
                <a:latin typeface="Roboto"/>
                <a:ea typeface="Roboto"/>
                <a:cs typeface="Roboto"/>
                <a:sym typeface="Roboto"/>
              </a:rPr>
              <a:t>Insert Links here</a:t>
            </a:r>
            <a:endParaRPr b="1">
              <a:solidFill>
                <a:srgbClr val="999999"/>
              </a:solidFill>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technical assets will be located here: </a:t>
            </a:r>
            <a:r>
              <a:rPr b="1" lang="en-GB">
                <a:solidFill>
                  <a:schemeClr val="lt2"/>
                </a:solidFill>
                <a:latin typeface="Roboto"/>
                <a:ea typeface="Roboto"/>
                <a:cs typeface="Roboto"/>
                <a:sym typeface="Roboto"/>
              </a:rPr>
              <a:t>Insert Links here (example: a secure/private github like software, etc.)</a:t>
            </a:r>
            <a:r>
              <a:rPr lang="en-GB">
                <a:latin typeface="Roboto"/>
                <a:ea typeface="Roboto"/>
                <a:cs typeface="Roboto"/>
                <a:sym typeface="Roboto"/>
              </a:rPr>
              <a:t> </a:t>
            </a:r>
            <a:endParaRPr>
              <a:latin typeface="Roboto"/>
              <a:ea typeface="Roboto"/>
              <a:cs typeface="Roboto"/>
              <a:sym typeface="Roboto"/>
            </a:endParaRPr>
          </a:p>
          <a:p>
            <a:pPr indent="-317500" lvl="0" marL="457200" marR="19050" rtl="0" algn="l">
              <a:lnSpc>
                <a:spcPct val="115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as required] </a:t>
            </a:r>
            <a:endParaRPr b="1">
              <a:solidFill>
                <a:srgbClr val="999999"/>
              </a:solidFill>
              <a:latin typeface="Roboto"/>
              <a:ea typeface="Roboto"/>
              <a:cs typeface="Roboto"/>
              <a:sym typeface="Roboto"/>
            </a:endParaRPr>
          </a:p>
        </p:txBody>
      </p:sp>
      <p:pic>
        <p:nvPicPr>
          <p:cNvPr id="121" name="Google Shape;121;p19"/>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22" name="Google Shape;122;p19"/>
          <p:cNvPicPr preferRelativeResize="0"/>
          <p:nvPr/>
        </p:nvPicPr>
        <p:blipFill>
          <a:blip r:embed="rId4">
            <a:alphaModFix/>
          </a:blip>
          <a:stretch>
            <a:fillRect/>
          </a:stretch>
        </p:blipFill>
        <p:spPr>
          <a:xfrm>
            <a:off x="1643863" y="2760613"/>
            <a:ext cx="5574720" cy="1924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3517575" y="623675"/>
            <a:ext cx="17766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Principles</a:t>
            </a:r>
            <a:endParaRPr b="1" sz="2700">
              <a:solidFill>
                <a:srgbClr val="6FA8DC"/>
              </a:solidFill>
              <a:latin typeface="Roboto"/>
              <a:ea typeface="Roboto"/>
              <a:cs typeface="Roboto"/>
              <a:sym typeface="Roboto"/>
            </a:endParaRPr>
          </a:p>
        </p:txBody>
      </p:sp>
      <p:sp>
        <p:nvSpPr>
          <p:cNvPr id="128" name="Google Shape;128;p20"/>
          <p:cNvSpPr txBox="1"/>
          <p:nvPr/>
        </p:nvSpPr>
        <p:spPr>
          <a:xfrm>
            <a:off x="244400" y="1252200"/>
            <a:ext cx="8720700" cy="38088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00000"/>
              </a:lnSpc>
              <a:spcBef>
                <a:spcPts val="1224"/>
              </a:spcBef>
              <a:spcAft>
                <a:spcPts val="0"/>
              </a:spcAft>
              <a:buSzPts val="1400"/>
              <a:buFont typeface="Roboto"/>
              <a:buChar char="●"/>
            </a:pPr>
            <a:r>
              <a:rPr lang="en-GB">
                <a:latin typeface="Roboto"/>
                <a:ea typeface="Roboto"/>
                <a:cs typeface="Roboto"/>
                <a:sym typeface="Roboto"/>
              </a:rPr>
              <a:t>We work as a team. This means that sometimes a decision may not go your way.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When you commit, commit: If you say you are going to do something do it. Everyone has times where things come up etc. but if this happens raise with the team as early as possible.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Respect each other and the roles each team member is filling. Appreciate each team member’s role and expertise. If you’re a developer, recognise the expertise of the designer and vice versa.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Listen to consider, not respond. </a:t>
            </a:r>
            <a:r>
              <a:rPr i="1" lang="en-GB">
                <a:latin typeface="Roboto"/>
                <a:ea typeface="Roboto"/>
                <a:cs typeface="Roboto"/>
                <a:sym typeface="Roboto"/>
              </a:rPr>
              <a:t>[Some teams may want to institute a virtual “talking stick” if it gets too crazy] </a:t>
            </a:r>
            <a:endParaRPr i="1">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Team will have “stand ups” (Zooms/Meets/etc) at </a:t>
            </a:r>
            <a:r>
              <a:rPr b="1" lang="en-GB">
                <a:solidFill>
                  <a:srgbClr val="999999"/>
                </a:solidFill>
                <a:latin typeface="Roboto"/>
                <a:ea typeface="Roboto"/>
                <a:cs typeface="Roboto"/>
                <a:sym typeface="Roboto"/>
              </a:rPr>
              <a:t>[set your times here]</a:t>
            </a:r>
            <a:r>
              <a:rPr lang="en-GB">
                <a:latin typeface="Roboto"/>
                <a:ea typeface="Roboto"/>
                <a:cs typeface="Roboto"/>
                <a:sym typeface="Roboto"/>
              </a:rPr>
              <a:t> to check in.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If you are blocked on a problem for more than 30 minutes, you will let the team know.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We will check in with our mentor at </a:t>
            </a:r>
            <a:r>
              <a:rPr b="1" lang="en-GB">
                <a:solidFill>
                  <a:srgbClr val="999999"/>
                </a:solidFill>
                <a:latin typeface="Roboto"/>
                <a:ea typeface="Roboto"/>
                <a:cs typeface="Roboto"/>
                <a:sym typeface="Roboto"/>
              </a:rPr>
              <a:t>[times here] </a:t>
            </a:r>
            <a:endParaRPr b="1">
              <a:solidFill>
                <a:srgbClr val="999999"/>
              </a:solidFill>
              <a:latin typeface="Roboto"/>
              <a:ea typeface="Roboto"/>
              <a:cs typeface="Roboto"/>
              <a:sym typeface="Roboto"/>
            </a:endParaRPr>
          </a:p>
          <a:p>
            <a:pPr indent="-317500" lvl="0" marL="457200" marR="19050" rtl="0" algn="l">
              <a:lnSpc>
                <a:spcPct val="100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p:txBody>
      </p:sp>
      <p:pic>
        <p:nvPicPr>
          <p:cNvPr id="129" name="Google Shape;129;p2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3756600" y="572249"/>
            <a:ext cx="16308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Conflicts </a:t>
            </a:r>
            <a:endParaRPr b="1" sz="2700">
              <a:solidFill>
                <a:srgbClr val="6FA8DC"/>
              </a:solidFill>
              <a:latin typeface="Roboto"/>
              <a:ea typeface="Roboto"/>
              <a:cs typeface="Roboto"/>
              <a:sym typeface="Roboto"/>
            </a:endParaRPr>
          </a:p>
        </p:txBody>
      </p:sp>
      <p:sp>
        <p:nvSpPr>
          <p:cNvPr id="135" name="Google Shape;135;p21"/>
          <p:cNvSpPr txBox="1"/>
          <p:nvPr/>
        </p:nvSpPr>
        <p:spPr>
          <a:xfrm>
            <a:off x="244400" y="1200776"/>
            <a:ext cx="8720700" cy="28401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1224"/>
              </a:spcBef>
              <a:spcAft>
                <a:spcPts val="0"/>
              </a:spcAft>
              <a:buNone/>
            </a:pPr>
            <a:r>
              <a:rPr i="1" lang="en-GB">
                <a:latin typeface="Roboto"/>
                <a:ea typeface="Roboto"/>
                <a:cs typeface="Roboto"/>
                <a:sym typeface="Roboto"/>
              </a:rPr>
              <a:t>Conflicts can and will happen. Our process to resolve them is as follows: </a:t>
            </a:r>
            <a:endParaRPr i="1">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Seek expertise first. In technical matters, our technical team will provide recommendations. In design, our design capable members will provide recommendations. Ask yourself: Do other members of the team have more expertise in an area than yourself?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The project manager should have authority to set tasks. In some instances, where items become time-critical, the project manager may have to request a cut-down option that may be suboptimal to meet deadlines.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Talk to your mentor who may be able to provide interesting tips and tricks to solve inter-team issues.</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The team captain has the final responsibility for a decision where a tie-break is needed. </a:t>
            </a:r>
            <a:endParaRPr>
              <a:latin typeface="Roboto"/>
              <a:ea typeface="Roboto"/>
              <a:cs typeface="Roboto"/>
              <a:sym typeface="Roboto"/>
            </a:endParaRPr>
          </a:p>
          <a:p>
            <a:pPr indent="-317500" lvl="0" marL="457200" marR="19050" rtl="0" algn="l">
              <a:lnSpc>
                <a:spcPct val="115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p:txBody>
      </p:sp>
      <p:pic>
        <p:nvPicPr>
          <p:cNvPr id="136" name="Google Shape;136;p21"/>
          <p:cNvPicPr preferRelativeResize="0"/>
          <p:nvPr/>
        </p:nvPicPr>
        <p:blipFill>
          <a:blip r:embed="rId3">
            <a:alphaModFix/>
          </a:blip>
          <a:stretch>
            <a:fillRect/>
          </a:stretch>
        </p:blipFill>
        <p:spPr>
          <a:xfrm>
            <a:off x="7552075" y="689075"/>
            <a:ext cx="943475" cy="943475"/>
          </a:xfrm>
          <a:prstGeom prst="rect">
            <a:avLst/>
          </a:prstGeom>
          <a:noFill/>
          <a:ln>
            <a:noFill/>
          </a:ln>
        </p:spPr>
      </p:pic>
      <p:pic>
        <p:nvPicPr>
          <p:cNvPr id="137" name="Google Shape;137;p21"/>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