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92" d="100"/>
          <a:sy n="92"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9859-61F9-EA8B-ECE3-70D61AAD5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A3D6FB-56CD-FFD4-5CC3-FEFC68062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D04E1F-AD28-6F72-B57D-66B9F14211EF}"/>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642C0A54-7183-048D-8E3F-7382C9463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FC4F1-0ECE-27EE-27D8-BCC8AA2B9577}"/>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108227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90C7-76F4-4332-B4BB-51A01DB3F7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78ACEF-4E58-AAD6-D583-89FBBAB2A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F0028-7F69-196E-D18A-4BF84D913CCA}"/>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4BB2C0C9-BAAF-76FD-8D32-2882BF46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91262-3593-F812-EA31-D1BE40BDDE00}"/>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219771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EE4CE-141D-42D8-09B1-DE5FEE33E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91226-954A-2286-BFEC-A29C94E43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5C258-BEE4-73BE-AEF8-C8B838925B94}"/>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67B4825D-FB00-5FFF-B9A7-79AEB67E4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F5BEF-70EF-22E1-F1E8-A034ABBA867A}"/>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173635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F5D0-83AD-3052-2900-238919255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48009-0609-FDDB-C955-3D6EB17FBC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C3B12-0C32-C4EF-83E6-77957E0B92BE}"/>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C71F4BDA-01BA-7B0A-B21F-FEAE6120C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47D13-F003-A5DD-722C-2ABFBB2564FD}"/>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261843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114D-E88D-3BD4-FBD3-CA37ECDFB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F609B-8E92-2D1C-C5FC-71F024FB6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B97195-7E8B-08B5-0751-8E0D5BD33506}"/>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A5FC6EFB-CBAF-1748-E476-DCEB682AF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8234F-59AD-FD04-C613-8BF9C1D6068F}"/>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291777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22FD-76B3-8E67-0470-FBBBAA98D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CBC9E-13E7-00F8-C09B-739782A0F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D6C89-6BB3-4464-75BF-73759A907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7BEA1-0676-0845-586A-531EC9CFDB9B}"/>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6" name="Footer Placeholder 5">
            <a:extLst>
              <a:ext uri="{FF2B5EF4-FFF2-40B4-BE49-F238E27FC236}">
                <a16:creationId xmlns:a16="http://schemas.microsoft.com/office/drawing/2014/main" id="{E6AD2679-449D-34A8-9B02-70AC537D0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D9A7A-0F6C-7727-5764-75E7B7B9EEEE}"/>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139343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815C-9326-F815-E12B-7A9AF8BE7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5C8A78-68D0-CC4E-8E57-AFD6F3C39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3AFC7-96FC-D90A-8B81-F4B6765A4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64E8F-011B-B688-036C-8728F3188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F105-C85C-519C-7098-97F639BB1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AAA2E-AC88-213D-97E9-E783F7F322F6}"/>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8" name="Footer Placeholder 7">
            <a:extLst>
              <a:ext uri="{FF2B5EF4-FFF2-40B4-BE49-F238E27FC236}">
                <a16:creationId xmlns:a16="http://schemas.microsoft.com/office/drawing/2014/main" id="{88B08D7E-5D2C-1074-55D1-6896AA3A42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96E9A-223C-32FC-B685-F7F8F02E2A39}"/>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253464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3C5-2777-F54E-7B41-49FD329E4E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D5F7A-F319-0E2D-A518-FD01A5591B70}"/>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4" name="Footer Placeholder 3">
            <a:extLst>
              <a:ext uri="{FF2B5EF4-FFF2-40B4-BE49-F238E27FC236}">
                <a16:creationId xmlns:a16="http://schemas.microsoft.com/office/drawing/2014/main" id="{616FD8BB-8E5F-3CA3-8AEA-03490FADC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4B9F9-EFB4-839D-DBE6-91104917642E}"/>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36423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FBD63-399E-8B80-3C61-8B756BDA9361}"/>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3" name="Footer Placeholder 2">
            <a:extLst>
              <a:ext uri="{FF2B5EF4-FFF2-40B4-BE49-F238E27FC236}">
                <a16:creationId xmlns:a16="http://schemas.microsoft.com/office/drawing/2014/main" id="{77FE61E5-C173-64BE-3668-E41D35B5D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F3BFA9-1D6F-ECF4-3097-3C42C0574B9C}"/>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101550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70FD-7526-6530-DCEC-A95EE83C6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D8976-81AB-673C-D319-E9B098689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353D2-7581-0C96-9A2F-D687BE22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49E5E-47A4-954A-F562-A3CEFCF9400C}"/>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6" name="Footer Placeholder 5">
            <a:extLst>
              <a:ext uri="{FF2B5EF4-FFF2-40B4-BE49-F238E27FC236}">
                <a16:creationId xmlns:a16="http://schemas.microsoft.com/office/drawing/2014/main" id="{590345FC-FCEB-2FEA-0164-84917A308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19FBD-E54C-ED1E-560A-A1D6FD7DD655}"/>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181762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7E7D-C288-0F53-513B-F9191E219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434B4-2CE3-E13B-623F-1F4BBCEBC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7FBCBB-FE82-0697-AD42-181E7CA67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B38A5-8D3A-F1D1-9D46-D0CD032BA7DE}"/>
              </a:ext>
            </a:extLst>
          </p:cNvPr>
          <p:cNvSpPr>
            <a:spLocks noGrp="1"/>
          </p:cNvSpPr>
          <p:nvPr>
            <p:ph type="dt" sz="half" idx="10"/>
          </p:nvPr>
        </p:nvSpPr>
        <p:spPr/>
        <p:txBody>
          <a:bodyPr/>
          <a:lstStyle/>
          <a:p>
            <a:fld id="{ED61C5F5-87AD-4E7C-ADAD-ADF75DF70DE9}" type="datetimeFigureOut">
              <a:rPr lang="en-US" smtClean="0"/>
              <a:t>12/2/2023</a:t>
            </a:fld>
            <a:endParaRPr lang="en-US"/>
          </a:p>
        </p:txBody>
      </p:sp>
      <p:sp>
        <p:nvSpPr>
          <p:cNvPr id="6" name="Footer Placeholder 5">
            <a:extLst>
              <a:ext uri="{FF2B5EF4-FFF2-40B4-BE49-F238E27FC236}">
                <a16:creationId xmlns:a16="http://schemas.microsoft.com/office/drawing/2014/main" id="{328F8C7A-5AAA-84BD-FFF0-E80C036F1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33BDE-8DE6-D714-897E-9E881E406BBC}"/>
              </a:ext>
            </a:extLst>
          </p:cNvPr>
          <p:cNvSpPr>
            <a:spLocks noGrp="1"/>
          </p:cNvSpPr>
          <p:nvPr>
            <p:ph type="sldNum" sz="quarter" idx="12"/>
          </p:nvPr>
        </p:nvSpPr>
        <p:spPr/>
        <p:txBody>
          <a:bodyPr/>
          <a:lstStyle/>
          <a:p>
            <a:fld id="{235DFBC7-94D3-49D7-BA8A-98255478C324}" type="slidenum">
              <a:rPr lang="en-US" smtClean="0"/>
              <a:t>‹#›</a:t>
            </a:fld>
            <a:endParaRPr lang="en-US"/>
          </a:p>
        </p:txBody>
      </p:sp>
    </p:spTree>
    <p:extLst>
      <p:ext uri="{BB962C8B-B14F-4D97-AF65-F5344CB8AC3E}">
        <p14:creationId xmlns:p14="http://schemas.microsoft.com/office/powerpoint/2010/main" val="70799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CED14-FB7E-A789-1F03-3B011B518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FC4FD-EA9A-F186-E545-5803D1618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281C8-364C-B105-B094-90D124AAC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1C5F5-87AD-4E7C-ADAD-ADF75DF70DE9}" type="datetimeFigureOut">
              <a:rPr lang="en-US" smtClean="0"/>
              <a:t>12/2/2023</a:t>
            </a:fld>
            <a:endParaRPr lang="en-US"/>
          </a:p>
        </p:txBody>
      </p:sp>
      <p:sp>
        <p:nvSpPr>
          <p:cNvPr id="5" name="Footer Placeholder 4">
            <a:extLst>
              <a:ext uri="{FF2B5EF4-FFF2-40B4-BE49-F238E27FC236}">
                <a16:creationId xmlns:a16="http://schemas.microsoft.com/office/drawing/2014/main" id="{C5D56E21-217F-79F9-3922-F65D84AE0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E46A-8813-8D84-88FD-7A366B706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FBC7-94D3-49D7-BA8A-98255478C324}" type="slidenum">
              <a:rPr lang="en-US" smtClean="0"/>
              <a:t>‹#›</a:t>
            </a:fld>
            <a:endParaRPr lang="en-US"/>
          </a:p>
        </p:txBody>
      </p:sp>
    </p:spTree>
    <p:extLst>
      <p:ext uri="{BB962C8B-B14F-4D97-AF65-F5344CB8AC3E}">
        <p14:creationId xmlns:p14="http://schemas.microsoft.com/office/powerpoint/2010/main" val="27256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44DF-D75F-C8F6-856C-DBBF9D475E69}"/>
              </a:ext>
            </a:extLst>
          </p:cNvPr>
          <p:cNvSpPr>
            <a:spLocks noGrp="1"/>
          </p:cNvSpPr>
          <p:nvPr>
            <p:ph type="ctrTitle"/>
          </p:nvPr>
        </p:nvSpPr>
        <p:spPr/>
        <p:txBody>
          <a:bodyPr/>
          <a:lstStyle/>
          <a:p>
            <a:pPr marL="0" marR="0">
              <a:lnSpc>
                <a:spcPct val="107000"/>
              </a:lnSpc>
              <a:spcBef>
                <a:spcPts val="360"/>
              </a:spcBef>
              <a:spcAft>
                <a:spcPts val="0"/>
              </a:spcAft>
            </a:pPr>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CS 2420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Min Cost Max Flow</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Subtitle 2">
            <a:extLst>
              <a:ext uri="{FF2B5EF4-FFF2-40B4-BE49-F238E27FC236}">
                <a16:creationId xmlns:a16="http://schemas.microsoft.com/office/drawing/2014/main" id="{FD6E4FD4-E9B2-69ED-DAC0-748BCB27A92F}"/>
              </a:ext>
            </a:extLst>
          </p:cNvPr>
          <p:cNvSpPr>
            <a:spLocks noGrp="1"/>
          </p:cNvSpPr>
          <p:nvPr>
            <p:ph type="subTitle" idx="1"/>
          </p:nvPr>
        </p:nvSpPr>
        <p:spPr/>
        <p:txBody>
          <a:bodyPr/>
          <a:lstStyle/>
          <a:p>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Motivating Example: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the transportation problem, goods are transported from a set of sources to a set of destinations subject to the supply and demand of the sources and destination respectively such that the total cost of transportation is minimized.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87422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D81E-FAD4-84FA-1DA2-050E07550896}"/>
              </a:ext>
            </a:extLst>
          </p:cNvPr>
          <p:cNvSpPr>
            <a:spLocks noGrp="1"/>
          </p:cNvSpPr>
          <p:nvPr>
            <p:ph type="title"/>
          </p:nvPr>
        </p:nvSpPr>
        <p:spPr/>
        <p:txBody>
          <a:bodyPr/>
          <a:lstStyle/>
          <a:p>
            <a:r>
              <a:rPr lang="en-US"/>
              <a:t>Part 1</a:t>
            </a:r>
          </a:p>
        </p:txBody>
      </p:sp>
      <p:sp>
        <p:nvSpPr>
          <p:cNvPr id="3" name="Content Placeholder 2">
            <a:extLst>
              <a:ext uri="{FF2B5EF4-FFF2-40B4-BE49-F238E27FC236}">
                <a16:creationId xmlns:a16="http://schemas.microsoft.com/office/drawing/2014/main" id="{A07D9314-0196-705C-A5C3-CE389776C2BB}"/>
              </a:ext>
            </a:extLst>
          </p:cNvPr>
          <p:cNvSpPr>
            <a:spLocks noGrp="1"/>
          </p:cNvSpPr>
          <p:nvPr>
            <p:ph idx="1"/>
          </p:nvPr>
        </p:nvSpPr>
        <p:spPr/>
        <p:txBody>
          <a:bodyPr/>
          <a:lstStyle/>
          <a:p>
            <a:pPr marL="0" marR="0" algn="just">
              <a:lnSpc>
                <a:spcPct val="107000"/>
              </a:lnSpc>
              <a:spcBef>
                <a:spcPts val="36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starter code to input each graph. The starter code uses an adjacency matrix representation, but has multiple matrices to store extra information (like the cost of an edge).  So capacity is used along with edge cost to find paths in the graph.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6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6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Draw a picture (for your own use) of what each graph looks like.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6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Input Files: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solidFill>
                  <a:srgbClr val="000000"/>
                </a:solidFill>
                <a:effectLst/>
                <a:latin typeface="Arial" panose="020B0604020202020204" pitchFamily="34" charset="0"/>
                <a:ea typeface="Times New Roman" panose="02020603050405020304" pitchFamily="18" charset="0"/>
              </a:rPr>
              <a:t>The first line indicates the number of nodes (n). Node 0 is the start node.  Node  n-1 is the sink.  The remaining lines indicate each arc (source, destination, capacity, cost).  For example, 11 12 3 1 indicates an arc from 11 to 12 with a capacity of 3 and a cost of 1</a:t>
            </a:r>
            <a:endParaRPr lang="en-US"/>
          </a:p>
        </p:txBody>
      </p:sp>
    </p:spTree>
    <p:extLst>
      <p:ext uri="{BB962C8B-B14F-4D97-AF65-F5344CB8AC3E}">
        <p14:creationId xmlns:p14="http://schemas.microsoft.com/office/powerpoint/2010/main" val="179981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EE03-FD11-1C21-2FDB-8019E33C8BCF}"/>
              </a:ext>
            </a:extLst>
          </p:cNvPr>
          <p:cNvSpPr>
            <a:spLocks noGrp="1"/>
          </p:cNvSpPr>
          <p:nvPr>
            <p:ph type="title"/>
          </p:nvPr>
        </p:nvSpPr>
        <p:spPr/>
        <p:txBody>
          <a:bodyPr/>
          <a:lstStyle/>
          <a:p>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Part 2:  Find Cheapest path using Bellman Ford.</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B694EE28-4BC3-5CB1-1D12-02BE1DE20047}"/>
              </a:ext>
            </a:extLst>
          </p:cNvPr>
          <p:cNvSpPr>
            <a:spLocks noGrp="1"/>
          </p:cNvSpPr>
          <p:nvPr>
            <p:ph idx="1"/>
          </p:nvPr>
        </p:nvSpPr>
        <p:spPr>
          <a:xfrm>
            <a:off x="280555" y="1119043"/>
            <a:ext cx="10792691" cy="5271366"/>
          </a:xfrm>
        </p:spPr>
        <p:txBody>
          <a:bodyPr>
            <a:normAutofit fontScale="85000" lnSpcReduction="20000"/>
          </a:bodyPr>
          <a:lstStyle/>
          <a:p>
            <a:pPr marL="0" marR="0" indent="0" algn="just">
              <a:lnSpc>
                <a:spcPct val="107000"/>
              </a:lnSpc>
              <a:spcBef>
                <a:spcPts val="600"/>
              </a:spcBef>
              <a:spcAft>
                <a:spcPts val="600"/>
              </a:spcAft>
              <a:buNone/>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Using the graph you input in Part 1, find a cheapest path  (in terms of cost) from the source to the sink</a:t>
            </a:r>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While Dijkstra’s algorithm seems like a good one to use, we are going to use Bellman Ford (as we will have negative edges in the future.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600"/>
              </a:spcBef>
              <a:spcAft>
                <a:spcPts val="600"/>
              </a:spcAft>
              <a:buNone/>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Bellman Ford to find the shortest path.  The pseudo code for finding the cheapest augmenting path is shown below.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private boolean hasAugmentingCheapestPath(FlowNetwork G, int s, int 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clear pred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set costs to high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cost[s]=0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(int i = 0; i &lt; vertexCt; 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(int u = 0; u &lt; vertexCt; u++)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(int v = 0; v &lt; vertexCt; v++)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if ( the edge from [u,v] exists and creates a cheaper path )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cost[v] = cost[u] + edgeCost[u][v];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pred[v] = 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return pred[t] exists;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Notice, the edge information is stored as two parts (1) does the edge exist? (2) what is its cost?.    This seems a little odd but will be really helpful as we keep adding/deleting edges.  The costs don’t change, but whether the edge exists does change.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50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B2CD-585E-4B39-20D9-1DF82B703640}"/>
              </a:ext>
            </a:extLst>
          </p:cNvPr>
          <p:cNvSpPr>
            <a:spLocks noGrp="1"/>
          </p:cNvSpPr>
          <p:nvPr>
            <p:ph type="title"/>
          </p:nvPr>
        </p:nvSpPr>
        <p:spPr/>
        <p:txBody>
          <a:bodyPr/>
          <a:lstStyle/>
          <a:p>
            <a:r>
              <a:rPr lang="en-US"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Part 3: Transportation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73C7B904-43BF-9126-DDB5-799DA3E2A0E3}"/>
              </a:ext>
            </a:extLst>
          </p:cNvPr>
          <p:cNvSpPr>
            <a:spLocks noGrp="1"/>
          </p:cNvSpPr>
          <p:nvPr>
            <p:ph idx="1"/>
          </p:nvPr>
        </p:nvSpPr>
        <p:spPr>
          <a:xfrm>
            <a:off x="685800" y="1122218"/>
            <a:ext cx="10668000" cy="5054745"/>
          </a:xfrm>
        </p:spPr>
        <p:txBody>
          <a:bodyPr/>
          <a:lstStyle/>
          <a:p>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the transportation problem, goods are transported from a set of sources to a set of destinations subject to the supply and demand of the sources and destination respectively such that the total cost of transportation is minimized. It is also sometimes called as the Hitchcock problem.  In the example below, the suppliers F, G, and H can provide various amounts of sugar to bakeries M and N.  The cost of the sugar depends both on the supplier costs and the transportation cost.  The suppliers have a limit as to what they can provide.  The bakeries have a certain amount of the product they want.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6" name="Picture 5" descr="A diagram of a network&#10;&#10;Description automatically generated">
            <a:extLst>
              <a:ext uri="{FF2B5EF4-FFF2-40B4-BE49-F238E27FC236}">
                <a16:creationId xmlns:a16="http://schemas.microsoft.com/office/drawing/2014/main" id="{78D6D1B1-78EB-E2B6-F37D-198B82F7A4AA}"/>
              </a:ext>
            </a:extLst>
          </p:cNvPr>
          <p:cNvPicPr>
            <a:picLocks noChangeAspect="1"/>
          </p:cNvPicPr>
          <p:nvPr/>
        </p:nvPicPr>
        <p:blipFill>
          <a:blip r:embed="rId2"/>
          <a:stretch>
            <a:fillRect/>
          </a:stretch>
        </p:blipFill>
        <p:spPr>
          <a:xfrm>
            <a:off x="2573481" y="3173412"/>
            <a:ext cx="4159827" cy="2615649"/>
          </a:xfrm>
          <a:prstGeom prst="rect">
            <a:avLst/>
          </a:prstGeom>
        </p:spPr>
      </p:pic>
    </p:spTree>
    <p:extLst>
      <p:ext uri="{BB962C8B-B14F-4D97-AF65-F5344CB8AC3E}">
        <p14:creationId xmlns:p14="http://schemas.microsoft.com/office/powerpoint/2010/main" val="133787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795A6-D1D4-9DD1-3BEA-C934959C0757}"/>
              </a:ext>
            </a:extLst>
          </p:cNvPr>
          <p:cNvSpPr>
            <a:spLocks noGrp="1"/>
          </p:cNvSpPr>
          <p:nvPr>
            <p:ph idx="1"/>
          </p:nvPr>
        </p:nvSpPr>
        <p:spPr>
          <a:xfrm>
            <a:off x="436418" y="311727"/>
            <a:ext cx="10917382" cy="5865236"/>
          </a:xfrm>
        </p:spPr>
        <p:txBody>
          <a:bodyPr/>
          <a:lstStyle/>
          <a:p>
            <a:pPr marL="0" marR="0">
              <a:lnSpc>
                <a:spcPct val="107000"/>
              </a:lnSpc>
              <a:spcBef>
                <a:spcPts val="600"/>
              </a:spcBef>
              <a:spcAft>
                <a:spcPts val="600"/>
              </a:spcAf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Several quantities should be defined to help formulate the solution: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600"/>
              </a:spcAft>
              <a:buFont typeface="Symbol" panose="05050102010706020507" pitchFamily="18" charset="2"/>
              <a:buChar char=""/>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the amount of material provided at the supplier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600"/>
              </a:spcAft>
              <a:buFont typeface="Symbol" panose="05050102010706020507" pitchFamily="18" charset="2"/>
              <a:buChar char=""/>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the amount of material being consumed at the bakery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600"/>
              </a:spcAft>
              <a:buFont typeface="Symbol" panose="05050102010706020507" pitchFamily="18" charset="2"/>
              <a:buChar char=""/>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the amount of material being transferred from supplier  to bakery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600"/>
              </a:spcAft>
              <a:buFont typeface="Symbol" panose="05050102010706020507" pitchFamily="18" charset="2"/>
              <a:buChar char=""/>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the cost of transferring 1 unit of material from supplier  to bakery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n-US" sz="1800">
                <a:solidFill>
                  <a:srgbClr val="202122"/>
                </a:solidFill>
                <a:effectLst/>
                <a:latin typeface="Tahoma" panose="020B0604030504040204" pitchFamily="34" charset="0"/>
                <a:ea typeface="Times New Roman" panose="02020603050405020304" pitchFamily="18" charset="0"/>
                <a:cs typeface="Times New Roman" panose="02020603050405020304" pitchFamily="18" charset="0"/>
              </a:rPr>
              <a:t>In the example below, we have added sources, sinks, and capacity:cost to the graph.  This data means that supplier1 can supply 5 units and bakery 4 needs 10 units.  Also, supplier 2 can supply 8 units consumer 4 at a cost of $1 per unit.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4" name="Picture 3" descr="A diagram of a number of objects&#10;&#10;Description automatically generated with medium confidence">
            <a:extLst>
              <a:ext uri="{FF2B5EF4-FFF2-40B4-BE49-F238E27FC236}">
                <a16:creationId xmlns:a16="http://schemas.microsoft.com/office/drawing/2014/main" id="{FE3648D9-6DA5-E9C2-B345-926AFFC35D7C}"/>
              </a:ext>
            </a:extLst>
          </p:cNvPr>
          <p:cNvPicPr>
            <a:picLocks noChangeAspect="1"/>
          </p:cNvPicPr>
          <p:nvPr/>
        </p:nvPicPr>
        <p:blipFill>
          <a:blip r:embed="rId2"/>
          <a:stretch>
            <a:fillRect/>
          </a:stretch>
        </p:blipFill>
        <p:spPr>
          <a:xfrm>
            <a:off x="1862685" y="4233862"/>
            <a:ext cx="7995963" cy="2416319"/>
          </a:xfrm>
          <a:prstGeom prst="rect">
            <a:avLst/>
          </a:prstGeom>
        </p:spPr>
      </p:pic>
    </p:spTree>
    <p:extLst>
      <p:ext uri="{BB962C8B-B14F-4D97-AF65-F5344CB8AC3E}">
        <p14:creationId xmlns:p14="http://schemas.microsoft.com/office/powerpoint/2010/main" val="250977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5DD837C-091C-8DD5-3530-AFED8571E4AA}"/>
              </a:ext>
            </a:extLst>
          </p:cNvPr>
          <p:cNvSpPr>
            <a:spLocks noGrp="1"/>
          </p:cNvSpPr>
          <p:nvPr>
            <p:ph type="title"/>
          </p:nvPr>
        </p:nvSpPr>
        <p:spPr>
          <a:xfrm>
            <a:off x="550718" y="3532846"/>
            <a:ext cx="10948555" cy="2223718"/>
          </a:xfrm>
        </p:spPr>
        <p:txBody>
          <a:bodyPr>
            <a:normAutofit fontScale="90000"/>
          </a:bodyPr>
          <a:lstStyle/>
          <a:p>
            <a:b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2 4 6(8)  $ 1</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Arial" panose="020B0604020202020204" pitchFamily="34" charset="0"/>
                <a:ea typeface="Times New Roman" panose="02020603050405020304" pitchFamily="18" charset="0"/>
              </a:rPr>
              <a:t>0 1 4 6(2)  $ 2</a:t>
            </a:r>
            <a:b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a:effectLst/>
                <a:latin typeface="Arial" panose="020B0604020202020204" pitchFamily="34" charset="0"/>
                <a:ea typeface="Times New Roman" panose="02020603050405020304" pitchFamily="18" charset="0"/>
              </a:rPr>
              <a:t>0 2 5 6(2)  $ 3</a:t>
            </a:r>
            <a:b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a:effectLst/>
                <a:latin typeface="Arial" panose="020B0604020202020204" pitchFamily="34" charset="0"/>
                <a:ea typeface="Times New Roman" panose="02020603050405020304" pitchFamily="18" charset="0"/>
              </a:rPr>
              <a:t>0 3 5 6(3)  $ 4</a:t>
            </a:r>
            <a:br>
              <a:rPr lang="en-US" sz="1800">
                <a:effectLst/>
                <a:latin typeface="Arial" panose="020B0604020202020204" pitchFamily="34" charset="0"/>
                <a:ea typeface="Times New Roman" panose="02020603050405020304" pitchFamily="18" charset="0"/>
              </a:rPr>
            </a:br>
            <a:r>
              <a:rPr lang="en-US" sz="1800">
                <a:effectLst/>
                <a:latin typeface="Arial" panose="020B0604020202020204" pitchFamily="34" charset="0"/>
                <a:ea typeface="Times New Roman" panose="02020603050405020304" pitchFamily="18" charset="0"/>
              </a:rPr>
              <a:t>0 1 4 2 5 6(1)  $ 4 </a:t>
            </a:r>
            <a:b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1 5 6(2)  $ 5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4" name="Content Placeholder 3" descr="A diagram of a number of objects&#10;&#10;Description automatically generated with medium confidence">
            <a:extLst>
              <a:ext uri="{FF2B5EF4-FFF2-40B4-BE49-F238E27FC236}">
                <a16:creationId xmlns:a16="http://schemas.microsoft.com/office/drawing/2014/main" id="{BD5910BF-623A-4528-9179-038CD36DA284}"/>
              </a:ext>
            </a:extLst>
          </p:cNvPr>
          <p:cNvPicPr>
            <a:picLocks noGrp="1" noChangeAspect="1"/>
          </p:cNvPicPr>
          <p:nvPr>
            <p:ph idx="1"/>
          </p:nvPr>
        </p:nvPicPr>
        <p:blipFill>
          <a:blip r:embed="rId2"/>
          <a:stretch>
            <a:fillRect/>
          </a:stretch>
        </p:blipFill>
        <p:spPr>
          <a:xfrm>
            <a:off x="3109464" y="719002"/>
            <a:ext cx="6430272" cy="1943371"/>
          </a:xfrm>
          <a:prstGeom prst="rect">
            <a:avLst/>
          </a:prstGeom>
        </p:spPr>
      </p:pic>
    </p:spTree>
    <p:extLst>
      <p:ext uri="{BB962C8B-B14F-4D97-AF65-F5344CB8AC3E}">
        <p14:creationId xmlns:p14="http://schemas.microsoft.com/office/powerpoint/2010/main" val="4594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BB75-28BD-5DDC-A338-53E1B9439564}"/>
              </a:ext>
            </a:extLst>
          </p:cNvPr>
          <p:cNvSpPr>
            <a:spLocks noGrp="1"/>
          </p:cNvSpPr>
          <p:nvPr>
            <p:ph type="title"/>
          </p:nvPr>
        </p:nvSpPr>
        <p:spPr/>
        <p:txBody>
          <a:bodyPr/>
          <a:lstStyle/>
          <a:p>
            <a:r>
              <a:rPr lang="en-US" sz="1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you summarize the flow on each edge as shown below.</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2C55754A-F936-2B9E-6920-32FBD6A75356}"/>
              </a:ext>
            </a:extLst>
          </p:cNvPr>
          <p:cNvSpPr>
            <a:spLocks noGrp="1"/>
          </p:cNvSpPr>
          <p:nvPr>
            <p:ph idx="1"/>
          </p:nvPr>
        </p:nvSpPr>
        <p:spPr/>
        <p:txBody>
          <a:bodyPr>
            <a:normAutofit fontScale="92500" lnSpcReduction="20000"/>
          </a:bodyPr>
          <a:lstStyle/>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Final flow on each edge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0 -&gt; 1 (5) $ 0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0 -&gt; 2 (10) $ 0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0 -&gt; 3 (3) $ 0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1 -&gt; 4 (3) $ 2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1 -&gt; 5 (2) $ 5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2 -&gt; 4 (7) $ 1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2 -&gt; 5 (3) $ 3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3 -&gt; 5 (3) $ 4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4 -&gt; 6 (10) $ 0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600"/>
              </a:spcBef>
              <a:spcAft>
                <a:spcPts val="600"/>
              </a:spcAft>
            </a:pPr>
            <a:r>
              <a:rPr lang="en-US" sz="180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Flow 5 -&gt; 6 (8) $ 0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21954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63BB-6FFB-27E0-AF9D-8202558BF895}"/>
              </a:ext>
            </a:extLst>
          </p:cNvPr>
          <p:cNvSpPr>
            <a:spLocks noGrp="1"/>
          </p:cNvSpPr>
          <p:nvPr>
            <p:ph type="title"/>
          </p:nvPr>
        </p:nvSpPr>
        <p:spPr/>
        <p:txBody>
          <a:bodyPr/>
          <a:lstStyle/>
          <a:p>
            <a:r>
              <a:rPr lang="en-US" sz="1800" b="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Bonus (3 points)</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D15BDE4C-A497-69B9-4BAC-EE891F7C0A7E}"/>
              </a:ext>
            </a:extLst>
          </p:cNvPr>
          <p:cNvSpPr>
            <a:spLocks noGrp="1"/>
          </p:cNvSpPr>
          <p:nvPr>
            <p:ph idx="1"/>
          </p:nvPr>
        </p:nvSpPr>
        <p:spPr/>
        <p:txBody>
          <a:bodyPr/>
          <a:lstStyle/>
          <a:p>
            <a:r>
              <a:rPr lang="en-US" sz="1800" b="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Find the min cut for Graph Flow10.txt.  See notes for details of algorithm.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64449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875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Tahoma</vt:lpstr>
      <vt:lpstr>Office Theme</vt:lpstr>
      <vt:lpstr>CS 2420  Min Cost Max Flow </vt:lpstr>
      <vt:lpstr>Part 1</vt:lpstr>
      <vt:lpstr>Part 2:  Find Cheapest path using Bellman Ford. </vt:lpstr>
      <vt:lpstr>Part 3: Transportation  </vt:lpstr>
      <vt:lpstr>PowerPoint Presentation</vt:lpstr>
      <vt:lpstr> 0 2 4 6(8)  $ 1 0 1 4 6(2)  $ 2 0 2 5 6(2)  $ 3 0 3 5 6(3)  $ 4 0 1 4 2 5 6(1)  $ 4  0 1 5 6(2)  $ 5   </vt:lpstr>
      <vt:lpstr>Then you summarize the flow on each edge as shown below. </vt:lpstr>
      <vt:lpstr>Bonus (3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 Allan</dc:creator>
  <cp:lastModifiedBy>Vicki Allan</cp:lastModifiedBy>
  <cp:revision>2</cp:revision>
  <dcterms:created xsi:type="dcterms:W3CDTF">2023-12-02T19:35:50Z</dcterms:created>
  <dcterms:modified xsi:type="dcterms:W3CDTF">2023-12-02T19:42:57Z</dcterms:modified>
</cp:coreProperties>
</file>