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2" r:id="rId18"/>
    <p:sldId id="271" r:id="rId19"/>
    <p:sldId id="273" r:id="rId20"/>
    <p:sldId id="274" r:id="rId21"/>
    <p:sldId id="276" r:id="rId22"/>
    <p:sldId id="278" r:id="rId23"/>
    <p:sldId id="279" r:id="rId24"/>
    <p:sldId id="277"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Nuni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a53110e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a53110e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a53110ea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a53110e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a53110ea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a53110e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a53110e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a53110e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b4545ad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b4545ad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bc659c8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bc659c8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17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bc659c8b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bc659c8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802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b3a776d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b3a776d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a53110e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a53110e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b3a776d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b3a776d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b4545adf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b4545ad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b4545ad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b4545ad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b4545adf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b4545adf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bc659c8b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bc659c8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b4545adf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b4545ad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0" name="Google Shape;180;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Currently in the data cleaning and preparation phase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Must define class ranges for the numeric columns</a:t>
            </a:r>
            <a:endParaRPr/>
          </a:p>
          <a:p>
            <a:pPr marL="457200" lvl="0" indent="-311150" algn="l" rtl="0">
              <a:spcBef>
                <a:spcPts val="0"/>
              </a:spcBef>
              <a:spcAft>
                <a:spcPts val="0"/>
              </a:spcAft>
              <a:buSzPts val="1300"/>
              <a:buChar char="●"/>
            </a:pPr>
            <a:r>
              <a:rPr lang="en"/>
              <a:t>Must add columns for each unique class or class range</a:t>
            </a:r>
            <a:endParaRPr/>
          </a:p>
        </p:txBody>
      </p:sp>
      <p:pic>
        <p:nvPicPr>
          <p:cNvPr id="181" name="Google Shape;181;p22"/>
          <p:cNvPicPr preferRelativeResize="0"/>
          <p:nvPr/>
        </p:nvPicPr>
        <p:blipFill>
          <a:blip r:embed="rId3">
            <a:alphaModFix/>
          </a:blip>
          <a:stretch>
            <a:fillRect/>
          </a:stretch>
        </p:blipFill>
        <p:spPr>
          <a:xfrm>
            <a:off x="897313" y="2364400"/>
            <a:ext cx="7349382" cy="9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Current</a:t>
            </a:r>
            <a:endParaRPr/>
          </a:p>
        </p:txBody>
      </p:sp>
      <p:sp>
        <p:nvSpPr>
          <p:cNvPr id="187" name="Google Shape;18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8" name="Google Shape;188;p23"/>
          <p:cNvPicPr preferRelativeResize="0"/>
          <p:nvPr/>
        </p:nvPicPr>
        <p:blipFill>
          <a:blip r:embed="rId3">
            <a:alphaModFix/>
          </a:blip>
          <a:stretch>
            <a:fillRect/>
          </a:stretch>
        </p:blipFill>
        <p:spPr>
          <a:xfrm>
            <a:off x="491763" y="1800199"/>
            <a:ext cx="8160485" cy="954600"/>
          </a:xfrm>
          <a:prstGeom prst="rect">
            <a:avLst/>
          </a:prstGeom>
          <a:noFill/>
          <a:ln>
            <a:noFill/>
          </a:ln>
        </p:spPr>
      </p:pic>
      <p:pic>
        <p:nvPicPr>
          <p:cNvPr id="189" name="Google Shape;189;p23"/>
          <p:cNvPicPr preferRelativeResize="0"/>
          <p:nvPr/>
        </p:nvPicPr>
        <p:blipFill>
          <a:blip r:embed="rId4">
            <a:alphaModFix/>
          </a:blip>
          <a:stretch>
            <a:fillRect/>
          </a:stretch>
        </p:blipFill>
        <p:spPr>
          <a:xfrm>
            <a:off x="491775" y="2895175"/>
            <a:ext cx="8209823" cy="9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Association Rules - Future</a:t>
            </a:r>
            <a:endParaRPr/>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What it should look like:</a:t>
            </a:r>
            <a:endParaRPr b="1"/>
          </a:p>
          <a:p>
            <a:pPr marL="457200" lvl="0" indent="-311150" algn="l" rtl="0">
              <a:spcBef>
                <a:spcPts val="1200"/>
              </a:spcBef>
              <a:spcAft>
                <a:spcPts val="0"/>
              </a:spcAft>
              <a:buSzPts val="1300"/>
              <a:buChar char="●"/>
            </a:pPr>
            <a:r>
              <a:rPr lang="en"/>
              <a:t>The end result should be a list of rules for each game developer, specific to the goal that they are looking for</a:t>
            </a:r>
            <a:endParaRPr/>
          </a:p>
          <a:p>
            <a:pPr marL="457200" lvl="0" indent="-311150" algn="l" rtl="0">
              <a:spcBef>
                <a:spcPts val="0"/>
              </a:spcBef>
              <a:spcAft>
                <a:spcPts val="0"/>
              </a:spcAft>
              <a:buSzPts val="1300"/>
              <a:buChar char="●"/>
            </a:pPr>
            <a:r>
              <a:rPr lang="en"/>
              <a:t>The list should include rules on what not to do as well</a:t>
            </a:r>
            <a:endParaRPr/>
          </a:p>
          <a:p>
            <a:pPr marL="0" lvl="0" indent="0" algn="l" rtl="0">
              <a:spcBef>
                <a:spcPts val="1200"/>
              </a:spcBef>
              <a:spcAft>
                <a:spcPts val="0"/>
              </a:spcAft>
              <a:buNone/>
            </a:pPr>
            <a:r>
              <a:rPr lang="en" b="1"/>
              <a:t>Things that could be added:</a:t>
            </a:r>
            <a:endParaRPr b="1"/>
          </a:p>
          <a:p>
            <a:pPr marL="457200" lvl="0" indent="-311150" algn="l" rtl="0">
              <a:spcBef>
                <a:spcPts val="1200"/>
              </a:spcBef>
              <a:spcAft>
                <a:spcPts val="0"/>
              </a:spcAft>
              <a:buSzPts val="1300"/>
              <a:buChar char="●"/>
            </a:pPr>
            <a:r>
              <a:rPr lang="en"/>
              <a:t>User review data</a:t>
            </a:r>
            <a:endParaRPr/>
          </a:p>
          <a:p>
            <a:pPr marL="457200" lvl="0" indent="-311150" algn="l" rtl="0">
              <a:spcBef>
                <a:spcPts val="0"/>
              </a:spcBef>
              <a:spcAft>
                <a:spcPts val="0"/>
              </a:spcAft>
              <a:buSzPts val="1300"/>
              <a:buChar char="●"/>
            </a:pPr>
            <a:r>
              <a:rPr lang="en"/>
              <a:t>External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more specific future plans</a:t>
            </a:r>
            <a:endParaRPr/>
          </a:p>
          <a:p>
            <a:pPr marL="0" lvl="0" indent="0" algn="l" rtl="0">
              <a:spcBef>
                <a:spcPts val="0"/>
              </a:spcBef>
              <a:spcAft>
                <a:spcPts val="0"/>
              </a:spcAft>
              <a:buNone/>
            </a:pPr>
            <a:r>
              <a:rPr lang="en"/>
              <a:t>NLP with reviews</a:t>
            </a:r>
            <a:endParaRPr/>
          </a:p>
        </p:txBody>
      </p:sp>
      <p:sp>
        <p:nvSpPr>
          <p:cNvPr id="201" name="Google Shape;201;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We are planning to implement some unsupervised and semi-supervised NLP models on the review texts and hope to accomplish the following:</a:t>
            </a:r>
            <a:endParaRPr/>
          </a:p>
          <a:p>
            <a:pPr marL="457200" lvl="0" indent="-311150" algn="l" rtl="0">
              <a:spcBef>
                <a:spcPts val="1200"/>
              </a:spcBef>
              <a:spcAft>
                <a:spcPts val="0"/>
              </a:spcAft>
              <a:buSzPts val="1300"/>
              <a:buChar char="●"/>
            </a:pPr>
            <a:r>
              <a:rPr lang="en"/>
              <a:t>Find general trends (words used) in all reviews and then reviews specific to particular genres. This will help us understand the most important things that a gamer focuses on, and it will help design the next product better</a:t>
            </a:r>
            <a:endParaRPr/>
          </a:p>
          <a:p>
            <a:pPr marL="457200" lvl="0" indent="-311150" algn="l" rtl="0">
              <a:spcBef>
                <a:spcPts val="0"/>
              </a:spcBef>
              <a:spcAft>
                <a:spcPts val="0"/>
              </a:spcAft>
              <a:buSzPts val="1300"/>
              <a:buChar char="●"/>
            </a:pPr>
            <a:r>
              <a:rPr lang="en"/>
              <a:t>Apply clustering on the reviews to see if we can separate the good and the bad reviews and figure out important words that help separate good reviews from bad.</a:t>
            </a:r>
            <a:endParaRPr/>
          </a:p>
          <a:p>
            <a:pPr marL="457200" lvl="0" indent="-311150" algn="l" rtl="0">
              <a:spcBef>
                <a:spcPts val="0"/>
              </a:spcBef>
              <a:spcAft>
                <a:spcPts val="0"/>
              </a:spcAft>
              <a:buSzPts val="1300"/>
              <a:buChar char="●"/>
            </a:pPr>
            <a:r>
              <a:rPr lang="en"/>
              <a:t>Figure out a way to classify reviews into positive and negative based on sentiment analysis. We do not have labeled data so we would be developing our own rubric or use pre-existing rubrics to do that.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Association Rules</a:t>
            </a:r>
            <a:endParaRPr/>
          </a:p>
        </p:txBody>
      </p:sp>
      <p:sp>
        <p:nvSpPr>
          <p:cNvPr id="207" name="Google Shape;20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Assuming week 1 is next week</a:t>
            </a:r>
            <a:endParaRPr/>
          </a:p>
          <a:p>
            <a:pPr marL="0" lvl="0" indent="0" algn="l" rtl="0">
              <a:spcBef>
                <a:spcPts val="1200"/>
              </a:spcBef>
              <a:spcAft>
                <a:spcPts val="0"/>
              </a:spcAft>
              <a:buNone/>
            </a:pPr>
            <a:r>
              <a:rPr lang="en"/>
              <a:t>Week 1 - add user review data, and begin formatting dataset to work with apriori algorithm</a:t>
            </a:r>
            <a:endParaRPr/>
          </a:p>
          <a:p>
            <a:pPr marL="0" lvl="0" indent="0" algn="l" rtl="0">
              <a:spcBef>
                <a:spcPts val="1200"/>
              </a:spcBef>
              <a:spcAft>
                <a:spcPts val="0"/>
              </a:spcAft>
              <a:buNone/>
            </a:pPr>
            <a:r>
              <a:rPr lang="en"/>
              <a:t>Week 2 - finish formatting dataset</a:t>
            </a:r>
            <a:endParaRPr/>
          </a:p>
          <a:p>
            <a:pPr marL="0" lvl="0" indent="0" algn="l" rtl="0">
              <a:spcBef>
                <a:spcPts val="1200"/>
              </a:spcBef>
              <a:spcAft>
                <a:spcPts val="0"/>
              </a:spcAft>
              <a:buNone/>
            </a:pPr>
            <a:r>
              <a:rPr lang="en"/>
              <a:t>Week 3 - start mining rules (maybe finish), help with NLP and other areas of project</a:t>
            </a:r>
            <a:endParaRPr/>
          </a:p>
          <a:p>
            <a:pPr marL="0" lvl="0" indent="0" algn="l" rtl="0">
              <a:spcBef>
                <a:spcPts val="1200"/>
              </a:spcBef>
              <a:spcAft>
                <a:spcPts val="1200"/>
              </a:spcAft>
              <a:buNone/>
            </a:pPr>
            <a:r>
              <a:rPr lang="en"/>
              <a:t>Week 4 - Finish mining rules if not done yet, help in other areas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 Text Analysis</a:t>
            </a:r>
            <a:endParaRPr/>
          </a:p>
        </p:txBody>
      </p:sp>
      <p:sp>
        <p:nvSpPr>
          <p:cNvPr id="213" name="Google Shape;213;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 1 - Finish preprocessing the text column and build word clouds</a:t>
            </a:r>
            <a:endParaRPr/>
          </a:p>
          <a:p>
            <a:pPr marL="0" lvl="0" indent="0" algn="l" rtl="0">
              <a:spcBef>
                <a:spcPts val="1200"/>
              </a:spcBef>
              <a:spcAft>
                <a:spcPts val="0"/>
              </a:spcAft>
              <a:buNone/>
            </a:pPr>
            <a:r>
              <a:rPr lang="en"/>
              <a:t>Week 2 - Cluster the reviews to find patterns</a:t>
            </a:r>
            <a:endParaRPr/>
          </a:p>
          <a:p>
            <a:pPr marL="0" lvl="0" indent="0" algn="l" rtl="0">
              <a:spcBef>
                <a:spcPts val="1200"/>
              </a:spcBef>
              <a:spcAft>
                <a:spcPts val="0"/>
              </a:spcAft>
              <a:buNone/>
            </a:pPr>
            <a:r>
              <a:rPr lang="en"/>
              <a:t>Week 3 - Use semi-supervised learning approaches to perform sentiment analysis</a:t>
            </a:r>
            <a:endParaRPr/>
          </a:p>
          <a:p>
            <a:pPr marL="0" lvl="0" indent="0" algn="l" rtl="0">
              <a:spcBef>
                <a:spcPts val="1200"/>
              </a:spcBef>
              <a:spcAft>
                <a:spcPts val="1200"/>
              </a:spcAft>
              <a:buNone/>
            </a:pPr>
            <a:r>
              <a:rPr lang="en"/>
              <a:t>Week 4 - Wrap up and present actionable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D02-06C7-49B2-9EE2-A8BEFF501112}"/>
              </a:ext>
            </a:extLst>
          </p:cNvPr>
          <p:cNvSpPr>
            <a:spLocks noGrp="1"/>
          </p:cNvSpPr>
          <p:nvPr>
            <p:ph type="title"/>
          </p:nvPr>
        </p:nvSpPr>
        <p:spPr>
          <a:xfrm>
            <a:off x="826295" y="595564"/>
            <a:ext cx="7505700" cy="590299"/>
          </a:xfrm>
        </p:spPr>
        <p:txBody>
          <a:bodyPr>
            <a:normAutofit fontScale="90000"/>
          </a:bodyPr>
          <a:lstStyle/>
          <a:p>
            <a:r>
              <a:rPr lang="en-US" dirty="0"/>
              <a:t>Data Extraction</a:t>
            </a:r>
          </a:p>
        </p:txBody>
      </p:sp>
      <p:sp>
        <p:nvSpPr>
          <p:cNvPr id="3" name="Text Placeholder 2">
            <a:extLst>
              <a:ext uri="{FF2B5EF4-FFF2-40B4-BE49-F238E27FC236}">
                <a16:creationId xmlns:a16="http://schemas.microsoft.com/office/drawing/2014/main" id="{83F76938-83A7-4F3A-BC76-0E4F0446AA83}"/>
              </a:ext>
            </a:extLst>
          </p:cNvPr>
          <p:cNvSpPr>
            <a:spLocks noGrp="1"/>
          </p:cNvSpPr>
          <p:nvPr>
            <p:ph type="body" idx="1"/>
          </p:nvPr>
        </p:nvSpPr>
        <p:spPr>
          <a:xfrm>
            <a:off x="733425" y="1262058"/>
            <a:ext cx="7505700" cy="2448000"/>
          </a:xfrm>
        </p:spPr>
        <p:txBody>
          <a:bodyPr/>
          <a:lstStyle/>
          <a:p>
            <a:pPr>
              <a:lnSpc>
                <a:spcPct val="150000"/>
              </a:lnSpc>
            </a:pPr>
            <a:r>
              <a:rPr lang="en-US" dirty="0"/>
              <a:t>Game Statistics and Game Reviews were fetched using REST based API requests from stream web </a:t>
            </a:r>
            <a:r>
              <a:rPr lang="en-US" dirty="0" err="1"/>
              <a:t>api</a:t>
            </a:r>
            <a:r>
              <a:rPr lang="en-US" dirty="0"/>
              <a:t>  and stored in CSV files for later analysis</a:t>
            </a:r>
          </a:p>
          <a:p>
            <a:pPr>
              <a:lnSpc>
                <a:spcPct val="150000"/>
              </a:lnSpc>
            </a:pPr>
            <a:r>
              <a:rPr lang="en-US" dirty="0"/>
              <a:t>Reviews were extracted for 1000 games at a time due to restrictions on REST API</a:t>
            </a:r>
          </a:p>
          <a:p>
            <a:pPr>
              <a:lnSpc>
                <a:spcPct val="150000"/>
              </a:lnSpc>
            </a:pPr>
            <a:r>
              <a:rPr lang="en-US" dirty="0"/>
              <a:t>Files extracted separately were merged to a single file each for Game Statistics and Game Reviews</a:t>
            </a:r>
          </a:p>
          <a:p>
            <a:pPr>
              <a:lnSpc>
                <a:spcPct val="150000"/>
              </a:lnSpc>
            </a:pPr>
            <a:endParaRPr lang="en-US" dirty="0"/>
          </a:p>
        </p:txBody>
      </p:sp>
    </p:spTree>
    <p:extLst>
      <p:ext uri="{BB962C8B-B14F-4D97-AF65-F5344CB8AC3E}">
        <p14:creationId xmlns:p14="http://schemas.microsoft.com/office/powerpoint/2010/main" val="189299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650081" y="452694"/>
            <a:ext cx="7589044" cy="6450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Sentiment Analysis</a:t>
            </a:r>
            <a:endParaRPr dirty="0"/>
          </a:p>
        </p:txBody>
      </p:sp>
      <p:sp>
        <p:nvSpPr>
          <p:cNvPr id="213" name="Google Shape;213;p27"/>
          <p:cNvSpPr txBox="1">
            <a:spLocks noGrp="1"/>
          </p:cNvSpPr>
          <p:nvPr>
            <p:ph type="body" idx="1"/>
          </p:nvPr>
        </p:nvSpPr>
        <p:spPr>
          <a:xfrm>
            <a:off x="691753" y="1097756"/>
            <a:ext cx="7505700" cy="244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US" dirty="0"/>
              <a:t>Data Preprocessing rules applied before performing sentiment analysis:</a:t>
            </a:r>
          </a:p>
          <a:p>
            <a:pPr marL="285750" lvl="0" indent="-285750" algn="l" rtl="0">
              <a:spcBef>
                <a:spcPts val="0"/>
              </a:spcBef>
              <a:spcAft>
                <a:spcPts val="0"/>
              </a:spcAft>
              <a:buFont typeface="Wingdings" panose="05000000000000000000" pitchFamily="2" charset="2"/>
              <a:buChar char="§"/>
            </a:pPr>
            <a:r>
              <a:rPr lang="en-US" dirty="0"/>
              <a:t>Remove any addresses from the reviews as those will not contribute to analyze correct sentiment</a:t>
            </a:r>
          </a:p>
          <a:p>
            <a:pPr marL="285750" lvl="0" indent="-285750" algn="l" rtl="0">
              <a:spcBef>
                <a:spcPts val="0"/>
              </a:spcBef>
              <a:spcAft>
                <a:spcPts val="0"/>
              </a:spcAft>
              <a:buFont typeface="Wingdings" panose="05000000000000000000" pitchFamily="2" charset="2"/>
              <a:buChar char="§"/>
            </a:pPr>
            <a:r>
              <a:rPr lang="en-US" dirty="0"/>
              <a:t>HTML tags were stripped using </a:t>
            </a:r>
            <a:r>
              <a:rPr lang="en-US" dirty="0" err="1"/>
              <a:t>BeautifulSoup</a:t>
            </a:r>
            <a:r>
              <a:rPr lang="en-US" dirty="0"/>
              <a:t> package</a:t>
            </a:r>
          </a:p>
          <a:p>
            <a:pPr marL="285750" lvl="0" indent="-285750" algn="l" rtl="0">
              <a:spcBef>
                <a:spcPts val="0"/>
              </a:spcBef>
              <a:spcAft>
                <a:spcPts val="0"/>
              </a:spcAft>
              <a:buFont typeface="Wingdings" panose="05000000000000000000" pitchFamily="2" charset="2"/>
              <a:buChar char="§"/>
            </a:pPr>
            <a:r>
              <a:rPr lang="en-US" dirty="0"/>
              <a:t>Remove any hashtags and mentions as they too don’t contribute to analyze sentiment</a:t>
            </a:r>
          </a:p>
          <a:p>
            <a:pPr marL="285750" lvl="0" indent="-285750" algn="l" rtl="0">
              <a:spcBef>
                <a:spcPts val="0"/>
              </a:spcBef>
              <a:spcAft>
                <a:spcPts val="0"/>
              </a:spcAft>
              <a:buFont typeface="Wingdings" panose="05000000000000000000" pitchFamily="2" charset="2"/>
              <a:buChar char="§"/>
            </a:pPr>
            <a:r>
              <a:rPr lang="en-US" dirty="0"/>
              <a:t>Punctuations were stripped off</a:t>
            </a:r>
          </a:p>
          <a:p>
            <a:pPr marL="285750" lvl="0" indent="-285750" algn="l" rtl="0">
              <a:spcBef>
                <a:spcPts val="0"/>
              </a:spcBef>
              <a:spcAft>
                <a:spcPts val="0"/>
              </a:spcAft>
              <a:buFont typeface="Wingdings" panose="05000000000000000000" pitchFamily="2" charset="2"/>
              <a:buChar char="§"/>
            </a:pPr>
            <a:r>
              <a:rPr lang="en-US" dirty="0"/>
              <a:t>Review text were converted to lower case to comply with next contractions and emoticons logic</a:t>
            </a:r>
          </a:p>
          <a:p>
            <a:pPr marL="285750" lvl="0" indent="-285750" algn="l" rtl="0">
              <a:spcBef>
                <a:spcPts val="0"/>
              </a:spcBef>
              <a:spcAft>
                <a:spcPts val="0"/>
              </a:spcAft>
              <a:buFont typeface="Wingdings" panose="05000000000000000000" pitchFamily="2" charset="2"/>
              <a:buChar char="§"/>
            </a:pPr>
            <a:r>
              <a:rPr lang="en-US" dirty="0"/>
              <a:t>Contractions in reviews were expanded to English words by creating a dictionary of possible contractions.</a:t>
            </a:r>
          </a:p>
          <a:p>
            <a:pPr marL="285750" lvl="0" indent="-285750" algn="l" rtl="0">
              <a:spcBef>
                <a:spcPts val="0"/>
              </a:spcBef>
              <a:spcAft>
                <a:spcPts val="0"/>
              </a:spcAft>
              <a:buFont typeface="Wingdings" panose="05000000000000000000" pitchFamily="2" charset="2"/>
              <a:buChar char="§"/>
            </a:pPr>
            <a:r>
              <a:rPr lang="en-US" dirty="0"/>
              <a:t>Emoticons were replaced with respective English text with the help of a dictionary of emoticons mentioned </a:t>
            </a:r>
          </a:p>
          <a:p>
            <a:pPr marL="285750" lvl="0" indent="-285750" algn="l" rtl="0">
              <a:spcBef>
                <a:spcPts val="0"/>
              </a:spcBef>
              <a:spcAft>
                <a:spcPts val="0"/>
              </a:spcAft>
              <a:buFont typeface="Wingdings" panose="05000000000000000000" pitchFamily="2" charset="2"/>
              <a:buChar char="§"/>
            </a:pPr>
            <a:r>
              <a:rPr lang="en-US" dirty="0"/>
              <a:t>Emoji package was used to handle emojis and replace them with English text</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53857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8"/>
          <p:cNvSpPr txBox="1">
            <a:spLocks noGrp="1"/>
          </p:cNvSpPr>
          <p:nvPr>
            <p:ph type="body" idx="1"/>
          </p:nvPr>
        </p:nvSpPr>
        <p:spPr>
          <a:xfrm>
            <a:off x="571499" y="3361706"/>
            <a:ext cx="3816292" cy="681039"/>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The above bar graph displays the number of apps with respected to the available review score</a:t>
            </a:r>
            <a:endParaRPr dirty="0"/>
          </a:p>
        </p:txBody>
      </p:sp>
      <p:sp>
        <p:nvSpPr>
          <p:cNvPr id="4" name="Google Shape;212;p27">
            <a:extLst>
              <a:ext uri="{FF2B5EF4-FFF2-40B4-BE49-F238E27FC236}">
                <a16:creationId xmlns:a16="http://schemas.microsoft.com/office/drawing/2014/main" id="{097FA94C-D9BC-42B8-BE35-17FCFE3D51F9}"/>
              </a:ext>
            </a:extLst>
          </p:cNvPr>
          <p:cNvSpPr txBox="1">
            <a:spLocks noGrp="1"/>
          </p:cNvSpPr>
          <p:nvPr>
            <p:ph type="title"/>
          </p:nvPr>
        </p:nvSpPr>
        <p:spPr>
          <a:xfrm>
            <a:off x="535779" y="496094"/>
            <a:ext cx="7922419" cy="60466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 – Review Existing Data </a:t>
            </a:r>
            <a:endParaRPr dirty="0"/>
          </a:p>
        </p:txBody>
      </p:sp>
      <p:pic>
        <p:nvPicPr>
          <p:cNvPr id="3" name="Picture 2">
            <a:extLst>
              <a:ext uri="{FF2B5EF4-FFF2-40B4-BE49-F238E27FC236}">
                <a16:creationId xmlns:a16="http://schemas.microsoft.com/office/drawing/2014/main" id="{774F0345-6246-4909-9A8F-3FCA631EC1CF}"/>
              </a:ext>
            </a:extLst>
          </p:cNvPr>
          <p:cNvPicPr>
            <a:picLocks noChangeAspect="1"/>
          </p:cNvPicPr>
          <p:nvPr/>
        </p:nvPicPr>
        <p:blipFill>
          <a:blip r:embed="rId3"/>
          <a:stretch>
            <a:fillRect/>
          </a:stretch>
        </p:blipFill>
        <p:spPr>
          <a:xfrm>
            <a:off x="571499" y="1220636"/>
            <a:ext cx="3816292" cy="2079778"/>
          </a:xfrm>
          <a:prstGeom prst="rect">
            <a:avLst/>
          </a:prstGeom>
        </p:spPr>
      </p:pic>
      <p:pic>
        <p:nvPicPr>
          <p:cNvPr id="6" name="Picture 5">
            <a:extLst>
              <a:ext uri="{FF2B5EF4-FFF2-40B4-BE49-F238E27FC236}">
                <a16:creationId xmlns:a16="http://schemas.microsoft.com/office/drawing/2014/main" id="{7351FCD3-62ED-4785-8DBA-13AF5F1D986F}"/>
              </a:ext>
            </a:extLst>
          </p:cNvPr>
          <p:cNvPicPr>
            <a:picLocks noChangeAspect="1"/>
          </p:cNvPicPr>
          <p:nvPr/>
        </p:nvPicPr>
        <p:blipFill>
          <a:blip r:embed="rId4"/>
          <a:stretch>
            <a:fillRect/>
          </a:stretch>
        </p:blipFill>
        <p:spPr>
          <a:xfrm>
            <a:off x="4532708" y="1238426"/>
            <a:ext cx="3889773" cy="2061987"/>
          </a:xfrm>
          <a:prstGeom prst="rect">
            <a:avLst/>
          </a:prstGeom>
        </p:spPr>
      </p:pic>
      <p:sp>
        <p:nvSpPr>
          <p:cNvPr id="9" name="Google Shape;219;p28">
            <a:extLst>
              <a:ext uri="{FF2B5EF4-FFF2-40B4-BE49-F238E27FC236}">
                <a16:creationId xmlns:a16="http://schemas.microsoft.com/office/drawing/2014/main" id="{4CB1A3F3-8CF7-4B6B-8C1F-8C70FE4C4742}"/>
              </a:ext>
            </a:extLst>
          </p:cNvPr>
          <p:cNvSpPr txBox="1">
            <a:spLocks/>
          </p:cNvSpPr>
          <p:nvPr/>
        </p:nvSpPr>
        <p:spPr>
          <a:xfrm>
            <a:off x="4677626" y="3300413"/>
            <a:ext cx="3816292" cy="68103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spcAft>
                <a:spcPts val="1200"/>
              </a:spcAft>
              <a:buFont typeface="Calibri"/>
              <a:buNone/>
            </a:pPr>
            <a:r>
              <a:rPr lang="en-US" dirty="0"/>
              <a:t>The above bar graph shows the distribution of the number of apps along with their review count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8D84-43F8-4820-ADE0-DC380062D428}"/>
              </a:ext>
            </a:extLst>
          </p:cNvPr>
          <p:cNvSpPr>
            <a:spLocks noGrp="1"/>
          </p:cNvSpPr>
          <p:nvPr>
            <p:ph type="title"/>
          </p:nvPr>
        </p:nvSpPr>
        <p:spPr>
          <a:xfrm>
            <a:off x="726278" y="559850"/>
            <a:ext cx="7505700" cy="621201"/>
          </a:xfrm>
        </p:spPr>
        <p:txBody>
          <a:bodyPr>
            <a:normAutofit fontScale="90000"/>
          </a:bodyPr>
          <a:lstStyle/>
          <a:p>
            <a:r>
              <a:rPr lang="en-US" dirty="0"/>
              <a:t>Model Selection – Sentiment Analysis  </a:t>
            </a:r>
          </a:p>
        </p:txBody>
      </p:sp>
      <p:sp>
        <p:nvSpPr>
          <p:cNvPr id="4" name="Google Shape;213;p27">
            <a:extLst>
              <a:ext uri="{FF2B5EF4-FFF2-40B4-BE49-F238E27FC236}">
                <a16:creationId xmlns:a16="http://schemas.microsoft.com/office/drawing/2014/main" id="{41BF6C62-0F03-4AD6-94C4-C1BC16A5D178}"/>
              </a:ext>
            </a:extLst>
          </p:cNvPr>
          <p:cNvSpPr txBox="1">
            <a:spLocks noGrp="1"/>
          </p:cNvSpPr>
          <p:nvPr>
            <p:ph type="body" idx="1"/>
          </p:nvPr>
        </p:nvSpPr>
        <p:spPr>
          <a:xfrm>
            <a:off x="691753" y="1181051"/>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 perform Sentiment Analysis, we have used pre-trained models and check the outcome of those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Following models were used to perform Sentiment Analysis </a:t>
            </a:r>
          </a:p>
          <a:p>
            <a:pPr marL="285750" lvl="0" indent="-285750" algn="l" rtl="0">
              <a:lnSpc>
                <a:spcPct val="150000"/>
              </a:lnSpc>
              <a:spcBef>
                <a:spcPts val="0"/>
              </a:spcBef>
              <a:spcAft>
                <a:spcPts val="0"/>
              </a:spcAft>
              <a:buFont typeface="Wingdings" panose="05000000000000000000" pitchFamily="2" charset="2"/>
              <a:buChar char="§"/>
            </a:pPr>
            <a:r>
              <a:rPr lang="en-US" dirty="0"/>
              <a:t>VADER (Valence Aware Dictionary for Sentiment Scoring)</a:t>
            </a:r>
          </a:p>
          <a:p>
            <a:pPr marL="285750" lvl="0" indent="-285750" algn="l" rtl="0">
              <a:lnSpc>
                <a:spcPct val="150000"/>
              </a:lnSpc>
              <a:spcBef>
                <a:spcPts val="0"/>
              </a:spcBef>
              <a:spcAft>
                <a:spcPts val="0"/>
              </a:spcAft>
              <a:buFont typeface="Wingdings" panose="05000000000000000000" pitchFamily="2" charset="2"/>
              <a:buChar char="§"/>
            </a:pPr>
            <a:r>
              <a:rPr lang="en-US" dirty="0"/>
              <a:t>Roberta Model from Transformers</a:t>
            </a:r>
          </a:p>
          <a:p>
            <a:pPr marL="285750" lvl="0" indent="-285750" algn="l" rtl="0">
              <a:lnSpc>
                <a:spcPct val="150000"/>
              </a:lnSpc>
              <a:spcBef>
                <a:spcPts val="0"/>
              </a:spcBef>
              <a:spcAft>
                <a:spcPts val="0"/>
              </a:spcAft>
              <a:buFont typeface="Wingdings" panose="05000000000000000000" pitchFamily="2" charset="2"/>
              <a:buChar char="§"/>
            </a:pPr>
            <a:r>
              <a:rPr lang="en-US" dirty="0"/>
              <a:t>BERT Model from Transformers</a:t>
            </a:r>
          </a:p>
          <a:p>
            <a:pPr marL="285750" lvl="0" indent="-2857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10893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Motivation</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To help game developers in developing a game that reaches the most number of gamers by considering the various aspects that helps in maximum reach and making it a successful game.</a:t>
            </a:r>
            <a:endParaRPr sz="1200">
              <a:latin typeface="Times New Roman"/>
              <a:ea typeface="Times New Roman"/>
              <a:cs typeface="Times New Roman"/>
              <a:sym typeface="Times New Roman"/>
            </a:endParaRPr>
          </a:p>
          <a:p>
            <a:pPr marL="0" lvl="0" indent="0" algn="l" rtl="0">
              <a:spcBef>
                <a:spcPts val="1200"/>
              </a:spcBef>
              <a:spcAft>
                <a:spcPts val="1200"/>
              </a:spcAft>
              <a:buNone/>
            </a:pPr>
            <a:r>
              <a:rPr lang="en" sz="1200">
                <a:latin typeface="Times New Roman"/>
                <a:ea typeface="Times New Roman"/>
                <a:cs typeface="Times New Roman"/>
                <a:sym typeface="Times New Roman"/>
              </a:rPr>
              <a:t>Here our target developers are not EA, XBOX , Activision or Rockstar our target develops are some small game studios who wants to compete with this gaming giants and produce a good game with very less resources compared to others.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BDDD-7676-4CD4-81F8-CF62ECB9554B}"/>
              </a:ext>
            </a:extLst>
          </p:cNvPr>
          <p:cNvSpPr>
            <a:spLocks noGrp="1"/>
          </p:cNvSpPr>
          <p:nvPr>
            <p:ph type="title"/>
          </p:nvPr>
        </p:nvSpPr>
        <p:spPr>
          <a:xfrm>
            <a:off x="597691" y="452694"/>
            <a:ext cx="7505700" cy="581025"/>
          </a:xfrm>
        </p:spPr>
        <p:txBody>
          <a:bodyPr>
            <a:normAutofit fontScale="90000"/>
          </a:bodyPr>
          <a:lstStyle/>
          <a:p>
            <a:r>
              <a:rPr lang="en-US" dirty="0"/>
              <a:t>Model - VADER</a:t>
            </a:r>
          </a:p>
        </p:txBody>
      </p:sp>
      <p:sp>
        <p:nvSpPr>
          <p:cNvPr id="3" name="Text Placeholder 2">
            <a:extLst>
              <a:ext uri="{FF2B5EF4-FFF2-40B4-BE49-F238E27FC236}">
                <a16:creationId xmlns:a16="http://schemas.microsoft.com/office/drawing/2014/main" id="{19224361-F1F7-4477-AC1E-EC214FBEEB67}"/>
              </a:ext>
            </a:extLst>
          </p:cNvPr>
          <p:cNvSpPr>
            <a:spLocks noGrp="1"/>
          </p:cNvSpPr>
          <p:nvPr>
            <p:ph type="body" idx="1"/>
          </p:nvPr>
        </p:nvSpPr>
        <p:spPr>
          <a:xfrm>
            <a:off x="311940" y="2922314"/>
            <a:ext cx="8510591" cy="1828280"/>
          </a:xfrm>
        </p:spPr>
        <p:txBody>
          <a:bodyPr>
            <a:normAutofit/>
          </a:bodyPr>
          <a:lstStyle/>
          <a:p>
            <a:r>
              <a:rPr lang="en-US" dirty="0"/>
              <a:t>Based on the graph w.r.t Vader compound score and review score it is expected that lower ratings to be in negative.</a:t>
            </a:r>
          </a:p>
          <a:p>
            <a:r>
              <a:rPr lang="en-US" dirty="0"/>
              <a:t>Compound score is positive for review score of 2 which doesn’t seem to be correctly calculated using </a:t>
            </a:r>
            <a:r>
              <a:rPr lang="en-US" dirty="0" err="1"/>
              <a:t>vader</a:t>
            </a:r>
            <a:endParaRPr lang="en-US" dirty="0"/>
          </a:p>
          <a:p>
            <a:r>
              <a:rPr lang="en-US" dirty="0"/>
              <a:t> In case of the Positive score with review score we see it should be increasing which is apparently the case with some exception</a:t>
            </a:r>
          </a:p>
          <a:p>
            <a:r>
              <a:rPr lang="en-US" dirty="0"/>
              <a:t>In case of the Neutral score with review score it’s maintained which is expected since they are neutral</a:t>
            </a:r>
          </a:p>
          <a:p>
            <a:r>
              <a:rPr lang="en-US" dirty="0"/>
              <a:t>In case of the Negative score with review score it should go down which seems to be incorrect for review score 1 and 2</a:t>
            </a:r>
          </a:p>
        </p:txBody>
      </p:sp>
      <p:pic>
        <p:nvPicPr>
          <p:cNvPr id="5" name="Picture 4">
            <a:extLst>
              <a:ext uri="{FF2B5EF4-FFF2-40B4-BE49-F238E27FC236}">
                <a16:creationId xmlns:a16="http://schemas.microsoft.com/office/drawing/2014/main" id="{D89EBFE3-7E0D-4358-835A-7DDC9F353D17}"/>
              </a:ext>
            </a:extLst>
          </p:cNvPr>
          <p:cNvPicPr>
            <a:picLocks noChangeAspect="1"/>
          </p:cNvPicPr>
          <p:nvPr/>
        </p:nvPicPr>
        <p:blipFill>
          <a:blip r:embed="rId2"/>
          <a:stretch>
            <a:fillRect/>
          </a:stretch>
        </p:blipFill>
        <p:spPr>
          <a:xfrm>
            <a:off x="311940" y="1197768"/>
            <a:ext cx="2379901" cy="1666875"/>
          </a:xfrm>
          <a:prstGeom prst="rect">
            <a:avLst/>
          </a:prstGeom>
        </p:spPr>
      </p:pic>
      <p:pic>
        <p:nvPicPr>
          <p:cNvPr id="7" name="Picture 6">
            <a:extLst>
              <a:ext uri="{FF2B5EF4-FFF2-40B4-BE49-F238E27FC236}">
                <a16:creationId xmlns:a16="http://schemas.microsoft.com/office/drawing/2014/main" id="{C7807F3B-6B8B-422E-8FE7-C803C072A4C7}"/>
              </a:ext>
            </a:extLst>
          </p:cNvPr>
          <p:cNvPicPr>
            <a:picLocks noChangeAspect="1"/>
          </p:cNvPicPr>
          <p:nvPr/>
        </p:nvPicPr>
        <p:blipFill>
          <a:blip r:embed="rId3"/>
          <a:stretch>
            <a:fillRect/>
          </a:stretch>
        </p:blipFill>
        <p:spPr>
          <a:xfrm>
            <a:off x="2691841" y="1140097"/>
            <a:ext cx="5302016" cy="1724546"/>
          </a:xfrm>
          <a:prstGeom prst="rect">
            <a:avLst/>
          </a:prstGeom>
        </p:spPr>
      </p:pic>
      <p:pic>
        <p:nvPicPr>
          <p:cNvPr id="9" name="Picture 8">
            <a:extLst>
              <a:ext uri="{FF2B5EF4-FFF2-40B4-BE49-F238E27FC236}">
                <a16:creationId xmlns:a16="http://schemas.microsoft.com/office/drawing/2014/main" id="{9553B1A5-C993-486D-B872-03E6AD9F8032}"/>
              </a:ext>
            </a:extLst>
          </p:cNvPr>
          <p:cNvPicPr>
            <a:picLocks noChangeAspect="1"/>
          </p:cNvPicPr>
          <p:nvPr/>
        </p:nvPicPr>
        <p:blipFill>
          <a:blip r:embed="rId3"/>
          <a:stretch>
            <a:fillRect/>
          </a:stretch>
        </p:blipFill>
        <p:spPr>
          <a:xfrm>
            <a:off x="2956163" y="1140097"/>
            <a:ext cx="5509182" cy="1724546"/>
          </a:xfrm>
          <a:prstGeom prst="rect">
            <a:avLst/>
          </a:prstGeom>
        </p:spPr>
      </p:pic>
    </p:spTree>
    <p:extLst>
      <p:ext uri="{BB962C8B-B14F-4D97-AF65-F5344CB8AC3E}">
        <p14:creationId xmlns:p14="http://schemas.microsoft.com/office/powerpoint/2010/main" val="181808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8FEC-84B0-4E34-9483-58EF4405EBCB}"/>
              </a:ext>
            </a:extLst>
          </p:cNvPr>
          <p:cNvSpPr>
            <a:spLocks noGrp="1"/>
          </p:cNvSpPr>
          <p:nvPr>
            <p:ph type="title"/>
          </p:nvPr>
        </p:nvSpPr>
        <p:spPr>
          <a:xfrm>
            <a:off x="726282" y="409827"/>
            <a:ext cx="7505700" cy="562843"/>
          </a:xfrm>
        </p:spPr>
        <p:txBody>
          <a:bodyPr>
            <a:normAutofit fontScale="90000"/>
          </a:bodyPr>
          <a:lstStyle/>
          <a:p>
            <a:r>
              <a:rPr lang="en-US" dirty="0"/>
              <a:t>Model - Roberta</a:t>
            </a:r>
          </a:p>
        </p:txBody>
      </p:sp>
      <p:pic>
        <p:nvPicPr>
          <p:cNvPr id="5" name="Picture 4">
            <a:extLst>
              <a:ext uri="{FF2B5EF4-FFF2-40B4-BE49-F238E27FC236}">
                <a16:creationId xmlns:a16="http://schemas.microsoft.com/office/drawing/2014/main" id="{AA579A97-FD53-41A6-A486-68F54F9AFE7C}"/>
              </a:ext>
            </a:extLst>
          </p:cNvPr>
          <p:cNvPicPr>
            <a:picLocks noChangeAspect="1"/>
          </p:cNvPicPr>
          <p:nvPr/>
        </p:nvPicPr>
        <p:blipFill>
          <a:blip r:embed="rId2"/>
          <a:stretch>
            <a:fillRect/>
          </a:stretch>
        </p:blipFill>
        <p:spPr>
          <a:xfrm>
            <a:off x="588169" y="859044"/>
            <a:ext cx="8005761" cy="1984169"/>
          </a:xfrm>
          <a:prstGeom prst="rect">
            <a:avLst/>
          </a:prstGeom>
        </p:spPr>
      </p:pic>
      <p:sp>
        <p:nvSpPr>
          <p:cNvPr id="8" name="Text Placeholder 2">
            <a:extLst>
              <a:ext uri="{FF2B5EF4-FFF2-40B4-BE49-F238E27FC236}">
                <a16:creationId xmlns:a16="http://schemas.microsoft.com/office/drawing/2014/main" id="{C1501677-2C1D-4B20-955F-7983B96E6A13}"/>
              </a:ext>
            </a:extLst>
          </p:cNvPr>
          <p:cNvSpPr txBox="1">
            <a:spLocks/>
          </p:cNvSpPr>
          <p:nvPr/>
        </p:nvSpPr>
        <p:spPr>
          <a:xfrm>
            <a:off x="311940" y="2922314"/>
            <a:ext cx="8510591" cy="18282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n-US" dirty="0"/>
              <a:t>Review score 0 to be excluded since there are no reviews for those. If Review Score 0 is excluded then we see for Positive reviews the score are having and increasing trend.</a:t>
            </a:r>
          </a:p>
          <a:p>
            <a:r>
              <a:rPr lang="en-US" dirty="0"/>
              <a:t>For Neutral it shows a flat trend which is expected </a:t>
            </a:r>
          </a:p>
          <a:p>
            <a:r>
              <a:rPr lang="en-US" dirty="0"/>
              <a:t>For Negative it shows a reducing trend which is expected</a:t>
            </a:r>
          </a:p>
          <a:p>
            <a:pPr marL="146050" indent="0">
              <a:buNone/>
            </a:pPr>
            <a:endParaRPr lang="en-US" dirty="0"/>
          </a:p>
        </p:txBody>
      </p:sp>
    </p:spTree>
    <p:extLst>
      <p:ext uri="{BB962C8B-B14F-4D97-AF65-F5344CB8AC3E}">
        <p14:creationId xmlns:p14="http://schemas.microsoft.com/office/powerpoint/2010/main" val="351509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06CF-D2C6-4E07-BC8E-386E71814F87}"/>
              </a:ext>
            </a:extLst>
          </p:cNvPr>
          <p:cNvSpPr>
            <a:spLocks noGrp="1"/>
          </p:cNvSpPr>
          <p:nvPr>
            <p:ph type="title"/>
          </p:nvPr>
        </p:nvSpPr>
        <p:spPr>
          <a:xfrm>
            <a:off x="504824" y="416975"/>
            <a:ext cx="8203407" cy="576006"/>
          </a:xfrm>
        </p:spPr>
        <p:txBody>
          <a:bodyPr>
            <a:normAutofit fontScale="90000"/>
          </a:bodyPr>
          <a:lstStyle/>
          <a:p>
            <a:r>
              <a:rPr lang="en-US" dirty="0"/>
              <a:t>Model - BERT</a:t>
            </a:r>
          </a:p>
        </p:txBody>
      </p:sp>
      <p:sp>
        <p:nvSpPr>
          <p:cNvPr id="3" name="Text Placeholder 2">
            <a:extLst>
              <a:ext uri="{FF2B5EF4-FFF2-40B4-BE49-F238E27FC236}">
                <a16:creationId xmlns:a16="http://schemas.microsoft.com/office/drawing/2014/main" id="{BF1609B2-A966-41A4-B1CF-8F7832305622}"/>
              </a:ext>
            </a:extLst>
          </p:cNvPr>
          <p:cNvSpPr>
            <a:spLocks noGrp="1"/>
          </p:cNvSpPr>
          <p:nvPr>
            <p:ph type="body" idx="1"/>
          </p:nvPr>
        </p:nvSpPr>
        <p:spPr>
          <a:xfrm>
            <a:off x="619125" y="1385631"/>
            <a:ext cx="4695826" cy="2086232"/>
          </a:xfrm>
        </p:spPr>
        <p:txBody>
          <a:bodyPr/>
          <a:lstStyle/>
          <a:p>
            <a:r>
              <a:rPr lang="en-US" dirty="0"/>
              <a:t>BERT pretrained model used to analyze the sentiment for the game reviews. </a:t>
            </a:r>
          </a:p>
          <a:p>
            <a:endParaRPr lang="en-US" dirty="0"/>
          </a:p>
          <a:p>
            <a:pPr>
              <a:lnSpc>
                <a:spcPct val="150000"/>
              </a:lnSpc>
            </a:pPr>
            <a:r>
              <a:rPr lang="en-US" dirty="0"/>
              <a:t>Bert score was analyzed to validate the score, it seems that the model worked good for all rating but there are some discrepancies when ,compared with the games with review score 1</a:t>
            </a:r>
          </a:p>
        </p:txBody>
      </p:sp>
      <p:pic>
        <p:nvPicPr>
          <p:cNvPr id="5" name="Picture 4">
            <a:extLst>
              <a:ext uri="{FF2B5EF4-FFF2-40B4-BE49-F238E27FC236}">
                <a16:creationId xmlns:a16="http://schemas.microsoft.com/office/drawing/2014/main" id="{4632E6F0-1B07-4B65-A48C-487812425E52}"/>
              </a:ext>
            </a:extLst>
          </p:cNvPr>
          <p:cNvPicPr>
            <a:picLocks noChangeAspect="1"/>
          </p:cNvPicPr>
          <p:nvPr/>
        </p:nvPicPr>
        <p:blipFill>
          <a:blip r:embed="rId2"/>
          <a:stretch>
            <a:fillRect/>
          </a:stretch>
        </p:blipFill>
        <p:spPr>
          <a:xfrm>
            <a:off x="5468537" y="1475056"/>
            <a:ext cx="3056337" cy="2049135"/>
          </a:xfrm>
          <a:prstGeom prst="rect">
            <a:avLst/>
          </a:prstGeom>
        </p:spPr>
      </p:pic>
    </p:spTree>
    <p:extLst>
      <p:ext uri="{BB962C8B-B14F-4D97-AF65-F5344CB8AC3E}">
        <p14:creationId xmlns:p14="http://schemas.microsoft.com/office/powerpoint/2010/main" val="57245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F532-FDB9-4AA7-B3FD-B3CBAC09CB02}"/>
              </a:ext>
            </a:extLst>
          </p:cNvPr>
          <p:cNvSpPr>
            <a:spLocks noGrp="1"/>
          </p:cNvSpPr>
          <p:nvPr>
            <p:ph type="title"/>
          </p:nvPr>
        </p:nvSpPr>
        <p:spPr>
          <a:xfrm>
            <a:off x="569113" y="331247"/>
            <a:ext cx="7505700" cy="611724"/>
          </a:xfrm>
        </p:spPr>
        <p:txBody>
          <a:bodyPr>
            <a:normAutofit fontScale="90000"/>
          </a:bodyPr>
          <a:lstStyle/>
          <a:p>
            <a:r>
              <a:rPr lang="en-US" dirty="0"/>
              <a:t>Review Analysis – Score Comparison</a:t>
            </a:r>
          </a:p>
        </p:txBody>
      </p:sp>
      <p:sp>
        <p:nvSpPr>
          <p:cNvPr id="3" name="Text Placeholder 2">
            <a:extLst>
              <a:ext uri="{FF2B5EF4-FFF2-40B4-BE49-F238E27FC236}">
                <a16:creationId xmlns:a16="http://schemas.microsoft.com/office/drawing/2014/main" id="{F020C05D-3786-4F78-AECB-85DE88364897}"/>
              </a:ext>
            </a:extLst>
          </p:cNvPr>
          <p:cNvSpPr>
            <a:spLocks noGrp="1"/>
          </p:cNvSpPr>
          <p:nvPr>
            <p:ph type="body" idx="1"/>
          </p:nvPr>
        </p:nvSpPr>
        <p:spPr>
          <a:xfrm>
            <a:off x="569113" y="821523"/>
            <a:ext cx="7803362" cy="1757363"/>
          </a:xfrm>
        </p:spPr>
        <p:txBody>
          <a:bodyPr/>
          <a:lstStyle/>
          <a:p>
            <a:pPr>
              <a:lnSpc>
                <a:spcPct val="150000"/>
              </a:lnSpc>
            </a:pPr>
            <a:r>
              <a:rPr lang="en-US" dirty="0"/>
              <a:t>Based on the image below we see the first 3 reviews are all positive reviews </a:t>
            </a:r>
          </a:p>
          <a:p>
            <a:pPr>
              <a:lnSpc>
                <a:spcPct val="150000"/>
              </a:lnSpc>
            </a:pPr>
            <a:r>
              <a:rPr lang="en-US" dirty="0"/>
              <a:t>Based on the scores it seems that Roberta and BERT did better to identify the intensity of positive sentiment where as VADER’s intensity was less</a:t>
            </a:r>
          </a:p>
          <a:p>
            <a:pPr>
              <a:lnSpc>
                <a:spcPct val="150000"/>
              </a:lnSpc>
            </a:pPr>
            <a:r>
              <a:rPr lang="en-US" dirty="0"/>
              <a:t>BERT and Roberta seems to be working well to identify sentiment with different parameters </a:t>
            </a:r>
          </a:p>
          <a:p>
            <a:pPr>
              <a:lnSpc>
                <a:spcPct val="150000"/>
              </a:lnSpc>
            </a:pPr>
            <a:r>
              <a:rPr lang="en-US" dirty="0"/>
              <a:t>From performance standpoint VADER is much faster when compared with BERT or Roberta</a:t>
            </a:r>
          </a:p>
          <a:p>
            <a:endParaRPr lang="en-US" dirty="0"/>
          </a:p>
        </p:txBody>
      </p:sp>
      <p:pic>
        <p:nvPicPr>
          <p:cNvPr id="5" name="Picture 4">
            <a:extLst>
              <a:ext uri="{FF2B5EF4-FFF2-40B4-BE49-F238E27FC236}">
                <a16:creationId xmlns:a16="http://schemas.microsoft.com/office/drawing/2014/main" id="{ADF4B8F8-819D-4C5B-B474-C9A5DC36CF9F}"/>
              </a:ext>
            </a:extLst>
          </p:cNvPr>
          <p:cNvPicPr>
            <a:picLocks noChangeAspect="1"/>
          </p:cNvPicPr>
          <p:nvPr/>
        </p:nvPicPr>
        <p:blipFill>
          <a:blip r:embed="rId2"/>
          <a:stretch>
            <a:fillRect/>
          </a:stretch>
        </p:blipFill>
        <p:spPr>
          <a:xfrm>
            <a:off x="485782" y="2389839"/>
            <a:ext cx="8043858" cy="1061589"/>
          </a:xfrm>
          <a:prstGeom prst="rect">
            <a:avLst/>
          </a:prstGeom>
        </p:spPr>
      </p:pic>
      <p:pic>
        <p:nvPicPr>
          <p:cNvPr id="7" name="Picture 6">
            <a:extLst>
              <a:ext uri="{FF2B5EF4-FFF2-40B4-BE49-F238E27FC236}">
                <a16:creationId xmlns:a16="http://schemas.microsoft.com/office/drawing/2014/main" id="{A1F96738-AA33-49E2-8799-0E4DFD5C842B}"/>
              </a:ext>
            </a:extLst>
          </p:cNvPr>
          <p:cNvPicPr>
            <a:picLocks noChangeAspect="1"/>
          </p:cNvPicPr>
          <p:nvPr/>
        </p:nvPicPr>
        <p:blipFill>
          <a:blip r:embed="rId3"/>
          <a:stretch>
            <a:fillRect/>
          </a:stretch>
        </p:blipFill>
        <p:spPr>
          <a:xfrm>
            <a:off x="326229" y="3371849"/>
            <a:ext cx="6991350" cy="485775"/>
          </a:xfrm>
          <a:prstGeom prst="rect">
            <a:avLst/>
          </a:prstGeom>
        </p:spPr>
      </p:pic>
      <p:pic>
        <p:nvPicPr>
          <p:cNvPr id="9" name="Picture 8">
            <a:extLst>
              <a:ext uri="{FF2B5EF4-FFF2-40B4-BE49-F238E27FC236}">
                <a16:creationId xmlns:a16="http://schemas.microsoft.com/office/drawing/2014/main" id="{7EF9B93B-267D-499B-A73D-BD6C828A0383}"/>
              </a:ext>
            </a:extLst>
          </p:cNvPr>
          <p:cNvPicPr>
            <a:picLocks noChangeAspect="1"/>
          </p:cNvPicPr>
          <p:nvPr/>
        </p:nvPicPr>
        <p:blipFill>
          <a:blip r:embed="rId4"/>
          <a:stretch>
            <a:fillRect/>
          </a:stretch>
        </p:blipFill>
        <p:spPr>
          <a:xfrm>
            <a:off x="383379" y="3834816"/>
            <a:ext cx="6877050" cy="409575"/>
          </a:xfrm>
          <a:prstGeom prst="rect">
            <a:avLst/>
          </a:prstGeom>
        </p:spPr>
      </p:pic>
      <p:pic>
        <p:nvPicPr>
          <p:cNvPr id="11" name="Picture 10">
            <a:extLst>
              <a:ext uri="{FF2B5EF4-FFF2-40B4-BE49-F238E27FC236}">
                <a16:creationId xmlns:a16="http://schemas.microsoft.com/office/drawing/2014/main" id="{2192349F-5FA5-453B-A642-3ED9F81B2EBB}"/>
              </a:ext>
            </a:extLst>
          </p:cNvPr>
          <p:cNvPicPr>
            <a:picLocks noChangeAspect="1"/>
          </p:cNvPicPr>
          <p:nvPr/>
        </p:nvPicPr>
        <p:blipFill>
          <a:blip r:embed="rId5"/>
          <a:stretch>
            <a:fillRect/>
          </a:stretch>
        </p:blipFill>
        <p:spPr>
          <a:xfrm>
            <a:off x="383379" y="4199154"/>
            <a:ext cx="6867525" cy="428625"/>
          </a:xfrm>
          <a:prstGeom prst="rect">
            <a:avLst/>
          </a:prstGeom>
        </p:spPr>
      </p:pic>
      <p:sp>
        <p:nvSpPr>
          <p:cNvPr id="12" name="TextBox 11">
            <a:extLst>
              <a:ext uri="{FF2B5EF4-FFF2-40B4-BE49-F238E27FC236}">
                <a16:creationId xmlns:a16="http://schemas.microsoft.com/office/drawing/2014/main" id="{2D4DC05F-EFAB-458F-ABDD-07B16066C413}"/>
              </a:ext>
            </a:extLst>
          </p:cNvPr>
          <p:cNvSpPr txBox="1"/>
          <p:nvPr/>
        </p:nvSpPr>
        <p:spPr>
          <a:xfrm>
            <a:off x="7387586" y="3487148"/>
            <a:ext cx="1301608" cy="276999"/>
          </a:xfrm>
          <a:prstGeom prst="rect">
            <a:avLst/>
          </a:prstGeom>
          <a:noFill/>
        </p:spPr>
        <p:txBody>
          <a:bodyPr wrap="square" rtlCol="0">
            <a:spAutoFit/>
          </a:bodyPr>
          <a:lstStyle/>
          <a:p>
            <a:r>
              <a:rPr lang="en-US" sz="1200" b="1" dirty="0"/>
              <a:t>VADER</a:t>
            </a:r>
          </a:p>
        </p:txBody>
      </p:sp>
      <p:sp>
        <p:nvSpPr>
          <p:cNvPr id="13" name="TextBox 12">
            <a:extLst>
              <a:ext uri="{FF2B5EF4-FFF2-40B4-BE49-F238E27FC236}">
                <a16:creationId xmlns:a16="http://schemas.microsoft.com/office/drawing/2014/main" id="{3502DE49-0BCD-4053-B044-2DEAA180790B}"/>
              </a:ext>
            </a:extLst>
          </p:cNvPr>
          <p:cNvSpPr txBox="1"/>
          <p:nvPr/>
        </p:nvSpPr>
        <p:spPr>
          <a:xfrm>
            <a:off x="7418539" y="3882441"/>
            <a:ext cx="1301608" cy="276999"/>
          </a:xfrm>
          <a:prstGeom prst="rect">
            <a:avLst/>
          </a:prstGeom>
          <a:noFill/>
        </p:spPr>
        <p:txBody>
          <a:bodyPr wrap="square" rtlCol="0">
            <a:spAutoFit/>
          </a:bodyPr>
          <a:lstStyle/>
          <a:p>
            <a:r>
              <a:rPr lang="en-US" sz="1200" b="1" dirty="0"/>
              <a:t>Roberta</a:t>
            </a:r>
          </a:p>
        </p:txBody>
      </p:sp>
      <p:sp>
        <p:nvSpPr>
          <p:cNvPr id="14" name="TextBox 13">
            <a:extLst>
              <a:ext uri="{FF2B5EF4-FFF2-40B4-BE49-F238E27FC236}">
                <a16:creationId xmlns:a16="http://schemas.microsoft.com/office/drawing/2014/main" id="{D8241E0F-31FD-4FAB-A017-AF48D8033F80}"/>
              </a:ext>
            </a:extLst>
          </p:cNvPr>
          <p:cNvSpPr txBox="1"/>
          <p:nvPr/>
        </p:nvSpPr>
        <p:spPr>
          <a:xfrm>
            <a:off x="7425683" y="4275340"/>
            <a:ext cx="1301608" cy="276999"/>
          </a:xfrm>
          <a:prstGeom prst="rect">
            <a:avLst/>
          </a:prstGeom>
          <a:noFill/>
        </p:spPr>
        <p:txBody>
          <a:bodyPr wrap="square" rtlCol="0">
            <a:spAutoFit/>
          </a:bodyPr>
          <a:lstStyle/>
          <a:p>
            <a:r>
              <a:rPr lang="en-US" sz="1200" b="1" dirty="0"/>
              <a:t>BERT</a:t>
            </a:r>
          </a:p>
        </p:txBody>
      </p:sp>
    </p:spTree>
    <p:extLst>
      <p:ext uri="{BB962C8B-B14F-4D97-AF65-F5344CB8AC3E}">
        <p14:creationId xmlns:p14="http://schemas.microsoft.com/office/powerpoint/2010/main" val="338159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9C9B-5D09-4692-9AC0-B4983AE6DCA8}"/>
              </a:ext>
            </a:extLst>
          </p:cNvPr>
          <p:cNvSpPr>
            <a:spLocks noGrp="1"/>
          </p:cNvSpPr>
          <p:nvPr>
            <p:ph type="title"/>
          </p:nvPr>
        </p:nvSpPr>
        <p:spPr>
          <a:xfrm>
            <a:off x="726281" y="188370"/>
            <a:ext cx="7505700" cy="626013"/>
          </a:xfrm>
        </p:spPr>
        <p:txBody>
          <a:bodyPr>
            <a:normAutofit fontScale="90000"/>
          </a:bodyPr>
          <a:lstStyle/>
          <a:p>
            <a:r>
              <a:rPr lang="en-US" dirty="0"/>
              <a:t>Pairwise Plot (VADER vs Roberta)</a:t>
            </a:r>
          </a:p>
        </p:txBody>
      </p:sp>
      <p:sp>
        <p:nvSpPr>
          <p:cNvPr id="3" name="Text Placeholder 2">
            <a:extLst>
              <a:ext uri="{FF2B5EF4-FFF2-40B4-BE49-F238E27FC236}">
                <a16:creationId xmlns:a16="http://schemas.microsoft.com/office/drawing/2014/main" id="{5D539938-C670-4953-BF6B-6938615E0704}"/>
              </a:ext>
            </a:extLst>
          </p:cNvPr>
          <p:cNvSpPr>
            <a:spLocks noGrp="1"/>
          </p:cNvSpPr>
          <p:nvPr>
            <p:ph type="body" idx="1"/>
          </p:nvPr>
        </p:nvSpPr>
        <p:spPr>
          <a:xfrm>
            <a:off x="5229225" y="705318"/>
            <a:ext cx="3479006" cy="3859538"/>
          </a:xfrm>
        </p:spPr>
        <p:txBody>
          <a:bodyPr>
            <a:normAutofit/>
          </a:bodyPr>
          <a:lstStyle/>
          <a:p>
            <a:pPr algn="just"/>
            <a:r>
              <a:rPr lang="en-US" dirty="0"/>
              <a:t>Based on the 2 model comparison it was observed that Roberta performed better than VADER which is expected. Since VADER works on individual word sentiment whereas Roberta works on a complete phrase</a:t>
            </a:r>
          </a:p>
          <a:p>
            <a:pPr algn="just"/>
            <a:r>
              <a:rPr lang="en-US" dirty="0"/>
              <a:t>From the pairwise plot we see some that the VADER model is less confident and they are scattered whereas the Roberta model is more confident and less scattered.</a:t>
            </a:r>
          </a:p>
          <a:p>
            <a:pPr algn="just"/>
            <a:r>
              <a:rPr lang="en-US" dirty="0"/>
              <a:t>In VADER model for example the high scores are scattered whereas in Roberta the high review score is having the higher weights.</a:t>
            </a:r>
          </a:p>
        </p:txBody>
      </p:sp>
      <p:pic>
        <p:nvPicPr>
          <p:cNvPr id="5" name="Picture 4">
            <a:extLst>
              <a:ext uri="{FF2B5EF4-FFF2-40B4-BE49-F238E27FC236}">
                <a16:creationId xmlns:a16="http://schemas.microsoft.com/office/drawing/2014/main" id="{4E5C0033-3416-4875-82EC-508C9C2905AA}"/>
              </a:ext>
            </a:extLst>
          </p:cNvPr>
          <p:cNvPicPr>
            <a:picLocks noChangeAspect="1"/>
          </p:cNvPicPr>
          <p:nvPr/>
        </p:nvPicPr>
        <p:blipFill>
          <a:blip r:embed="rId3"/>
          <a:stretch>
            <a:fillRect/>
          </a:stretch>
        </p:blipFill>
        <p:spPr>
          <a:xfrm>
            <a:off x="726281" y="705318"/>
            <a:ext cx="4502944" cy="4187901"/>
          </a:xfrm>
          <a:prstGeom prst="rect">
            <a:avLst/>
          </a:prstGeom>
        </p:spPr>
      </p:pic>
    </p:spTree>
    <p:extLst>
      <p:ext uri="{BB962C8B-B14F-4D97-AF65-F5344CB8AC3E}">
        <p14:creationId xmlns:p14="http://schemas.microsoft.com/office/powerpoint/2010/main" val="4566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Examples</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1.Coffee Addict Studio: Making an action,adventure game named Hazel sky  written in English,Russian,German and Japanese with a very less system requirements and storage space wants to increase their sales at a low budget yet has some ambitious goals.</a:t>
            </a:r>
            <a:endParaRPr/>
          </a:p>
          <a:p>
            <a:pPr marL="0" lvl="0" indent="0" algn="l" rtl="0">
              <a:spcBef>
                <a:spcPts val="1200"/>
              </a:spcBef>
              <a:spcAft>
                <a:spcPts val="0"/>
              </a:spcAft>
              <a:buNone/>
            </a:pPr>
            <a:r>
              <a:rPr lang="en"/>
              <a:t>2.Mundfish is developing an RPG game named Atomic Heart In Q4 of 2022 in 11 languages with hyper-realistic graphics in a retro-futuristic style created with the latest visual technologies with co-op feature and many more but with a high end system requirements and less fan base.</a:t>
            </a:r>
            <a:endParaRPr/>
          </a:p>
          <a:p>
            <a:pPr marL="0" lvl="0" indent="0" algn="l" rtl="0">
              <a:spcBef>
                <a:spcPts val="1200"/>
              </a:spcBef>
              <a:spcAft>
                <a:spcPts val="0"/>
              </a:spcAft>
              <a:buNone/>
            </a:pPr>
            <a:r>
              <a:rPr lang="en"/>
              <a:t>3.Two Point Studios is developing a single player simulation game named Two point Campus with interface in 11 different languages and audio in both english and german with some basic software and hardware system requirements and with some cartoon characters targeting the kids as their audience.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220">
                <a:latin typeface="Times New Roman"/>
                <a:ea typeface="Times New Roman"/>
                <a:cs typeface="Times New Roman"/>
                <a:sym typeface="Times New Roman"/>
              </a:rPr>
              <a:t>Analyze the steam catalogue dataset to determine key features that yield high number of sales,high player count even high YouTube stats (if we can conclusively determine that more activity on YouTube = more successful game) and various other factors. Analyze reviews of similar games, to try and gain information about what reviewers liked and didn’t like.Create a model that takes some number of given variables as input, and outputs predicted sales,predicted player count, etc.Using all the mined information to determine the combination of features that would maximize the success of the game.</a:t>
            </a:r>
            <a:endParaRPr sz="1220">
              <a:latin typeface="Times New Roman"/>
              <a:ea typeface="Times New Roman"/>
              <a:cs typeface="Times New Roman"/>
              <a:sym typeface="Times New Roman"/>
            </a:endParaRPr>
          </a:p>
          <a:p>
            <a:pPr marL="0" lvl="0" indent="0" algn="l" rtl="0">
              <a:lnSpc>
                <a:spcPct val="105000"/>
              </a:lnSpc>
              <a:spcBef>
                <a:spcPts val="1200"/>
              </a:spcBef>
              <a:spcAft>
                <a:spcPts val="1200"/>
              </a:spcAft>
              <a:buSzPts val="440"/>
              <a:buNone/>
            </a:pP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066550" y="257850"/>
            <a:ext cx="5223700" cy="462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8"/>
          <p:cNvPicPr preferRelativeResize="0"/>
          <p:nvPr/>
        </p:nvPicPr>
        <p:blipFill rotWithShape="1">
          <a:blip r:embed="rId3">
            <a:alphaModFix/>
          </a:blip>
          <a:srcRect r="-1337" b="1097"/>
          <a:stretch/>
        </p:blipFill>
        <p:spPr>
          <a:xfrm>
            <a:off x="608800" y="272425"/>
            <a:ext cx="7690048" cy="4609548"/>
          </a:xfrm>
          <a:prstGeom prst="rect">
            <a:avLst/>
          </a:prstGeom>
          <a:noFill/>
          <a:ln>
            <a:noFill/>
          </a:ln>
        </p:spPr>
      </p:pic>
      <p:pic>
        <p:nvPicPr>
          <p:cNvPr id="158" name="Google Shape;158;p18"/>
          <p:cNvPicPr preferRelativeResize="0"/>
          <p:nvPr/>
        </p:nvPicPr>
        <p:blipFill>
          <a:blip r:embed="rId4">
            <a:alphaModFix/>
          </a:blip>
          <a:stretch>
            <a:fillRect/>
          </a:stretch>
        </p:blipFill>
        <p:spPr>
          <a:xfrm>
            <a:off x="172875" y="368425"/>
            <a:ext cx="8798251" cy="466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655800" y="639762"/>
            <a:ext cx="5832400" cy="386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2441281" y="1213105"/>
            <a:ext cx="4261449" cy="271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Plans</a:t>
            </a:r>
            <a:endParaRPr/>
          </a:p>
        </p:txBody>
      </p:sp>
      <p:sp>
        <p:nvSpPr>
          <p:cNvPr id="174" name="Google Shape;174;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want to have by the end of the project:</a:t>
            </a:r>
            <a:endParaRPr/>
          </a:p>
          <a:p>
            <a:pPr marL="0" lvl="0" indent="0" algn="l" rtl="0">
              <a:spcBef>
                <a:spcPts val="1200"/>
              </a:spcBef>
              <a:spcAft>
                <a:spcPts val="0"/>
              </a:spcAft>
              <a:buNone/>
            </a:pPr>
            <a:r>
              <a:rPr lang="en"/>
              <a:t>Rules/guidelines for any game developers (association rules)</a:t>
            </a:r>
            <a:endParaRPr/>
          </a:p>
          <a:p>
            <a:pPr marL="0" lvl="0" indent="0" algn="l" rtl="0">
              <a:spcBef>
                <a:spcPts val="1200"/>
              </a:spcBef>
              <a:spcAft>
                <a:spcPts val="0"/>
              </a:spcAft>
              <a:buNone/>
            </a:pPr>
            <a:r>
              <a:rPr lang="en"/>
              <a:t>More advice, mined from game reviews (using NLP)</a:t>
            </a:r>
            <a:endParaRPr/>
          </a:p>
          <a:p>
            <a:pPr marL="0" lvl="0" indent="0" algn="l" rtl="0">
              <a:spcBef>
                <a:spcPts val="1200"/>
              </a:spcBef>
              <a:spcAft>
                <a:spcPts val="0"/>
              </a:spcAft>
              <a:buNone/>
            </a:pPr>
            <a:r>
              <a:rPr lang="en"/>
              <a:t>ML algorithm to predict success - review score, # of owners, average play time across players</a:t>
            </a:r>
            <a:endParaRPr/>
          </a:p>
          <a:p>
            <a:pPr marL="0" lvl="0" indent="0" algn="l" rtl="0">
              <a:spcBef>
                <a:spcPts val="1200"/>
              </a:spcBef>
              <a:spcAft>
                <a:spcPts val="0"/>
              </a:spcAft>
              <a:buNone/>
            </a:pPr>
            <a:r>
              <a:rPr lang="en"/>
              <a:t>Combine all these things in a dashboard presentation (maybe interactive)</a:t>
            </a:r>
            <a:endParaRPr/>
          </a:p>
          <a:p>
            <a:pPr marL="0" lvl="0" indent="0" algn="l" rtl="0">
              <a:spcBef>
                <a:spcPts val="1200"/>
              </a:spcBef>
              <a:spcAft>
                <a:spcPts val="0"/>
              </a:spcAft>
              <a:buNone/>
            </a:pPr>
            <a:r>
              <a:rPr lang="en"/>
              <a:t>Define which group members will be working on which parts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1396</Words>
  <Application>Microsoft Office PowerPoint</Application>
  <PresentationFormat>On-screen Show (16:9)</PresentationFormat>
  <Paragraphs>98</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Wingdings</vt:lpstr>
      <vt:lpstr>Arial</vt:lpstr>
      <vt:lpstr>Nunito</vt:lpstr>
      <vt:lpstr>Times New Roman</vt:lpstr>
      <vt:lpstr>Shift</vt:lpstr>
      <vt:lpstr>PowerPoint Presentation</vt:lpstr>
      <vt:lpstr>Problem Motivation</vt:lpstr>
      <vt:lpstr>Examples</vt:lpstr>
      <vt:lpstr>Problem Definition</vt:lpstr>
      <vt:lpstr>PowerPoint Presentation</vt:lpstr>
      <vt:lpstr>PowerPoint Presentation</vt:lpstr>
      <vt:lpstr>PowerPoint Presentation</vt:lpstr>
      <vt:lpstr>PowerPoint Presentation</vt:lpstr>
      <vt:lpstr>Future Plans</vt:lpstr>
      <vt:lpstr>Association Rules - Current</vt:lpstr>
      <vt:lpstr>Association Rules - Current</vt:lpstr>
      <vt:lpstr>Association Rules - Future</vt:lpstr>
      <vt:lpstr>Challenges/ more specific future plans NLP with reviews</vt:lpstr>
      <vt:lpstr>Timeline - Association Rules</vt:lpstr>
      <vt:lpstr>Timeline - Text Analysis</vt:lpstr>
      <vt:lpstr>Data Extraction</vt:lpstr>
      <vt:lpstr>Exploratory Data Analysis – Sentiment Analysis</vt:lpstr>
      <vt:lpstr>Exploratory Data Analysis – Review Existing Data </vt:lpstr>
      <vt:lpstr>Model Selection – Sentiment Analysis  </vt:lpstr>
      <vt:lpstr>Model - VADER</vt:lpstr>
      <vt:lpstr>Model - Roberta</vt:lpstr>
      <vt:lpstr>Model - BERT</vt:lpstr>
      <vt:lpstr>Review Analysis – Score Comparison</vt:lpstr>
      <vt:lpstr>Pairwise Plot (VADER vs Roberta)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Bhattacharya, Abir Lal (Cognizant)</cp:lastModifiedBy>
  <cp:revision>31</cp:revision>
  <dcterms:modified xsi:type="dcterms:W3CDTF">2022-07-22T05:27:19Z</dcterms:modified>
</cp:coreProperties>
</file>