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92" r:id="rId8"/>
    <p:sldId id="261" r:id="rId9"/>
    <p:sldId id="262" r:id="rId10"/>
    <p:sldId id="263" r:id="rId11"/>
    <p:sldId id="266" r:id="rId12"/>
    <p:sldId id="265" r:id="rId13"/>
    <p:sldId id="264" r:id="rId14"/>
    <p:sldId id="267" r:id="rId15"/>
    <p:sldId id="269" r:id="rId16"/>
    <p:sldId id="271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86" r:id="rId26"/>
    <p:sldId id="280" r:id="rId27"/>
    <p:sldId id="281" r:id="rId28"/>
    <p:sldId id="287" r:id="rId29"/>
    <p:sldId id="283" r:id="rId30"/>
    <p:sldId id="28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DNN</a:t>
            </a:r>
            <a:r>
              <a:rPr lang="zh-CN" altLang="en-US"/>
              <a:t>的作用：前向传播，得到</a:t>
            </a:r>
            <a:r>
              <a:rPr lang="en-US" altLang="zh-CN"/>
              <a:t> </a:t>
            </a:r>
            <a:r>
              <a:rPr lang="zh-CN" altLang="en-US"/>
              <a:t>源音频转</a:t>
            </a:r>
            <a:r>
              <a:rPr lang="en-US" altLang="zh-CN"/>
              <a:t>pdf-id</a:t>
            </a:r>
            <a:r>
              <a:rPr lang="zh-CN" altLang="en-US"/>
              <a:t>序列</a:t>
            </a:r>
            <a:endParaRPr lang="zh-CN" altLang="en-US"/>
          </a:p>
          <a:p>
            <a:r>
              <a:rPr lang="en-US" altLang="zh-CN"/>
              <a:t>HMM</a:t>
            </a:r>
            <a:r>
              <a:rPr lang="zh-CN" altLang="en-US"/>
              <a:t>：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HMM</a:t>
            </a:r>
            <a:r>
              <a:rPr lang="zh-CN" altLang="en-US"/>
              <a:t>输出状态排列组合可以确定一个音素</a:t>
            </a:r>
            <a:r>
              <a:rPr lang="en-US" altLang="zh-CN"/>
              <a:t>(phoneme)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WFST</a:t>
            </a:r>
            <a:r>
              <a:rPr lang="zh-CN" altLang="en-US"/>
              <a:t>：</a:t>
            </a:r>
            <a:r>
              <a:rPr lang="en-US" altLang="zh-CN"/>
              <a:t>基于HMM的语音识别系统中最复杂的是解码器</a:t>
            </a:r>
            <a:r>
              <a:rPr lang="zh-CN" altLang="en-US"/>
              <a:t>，融合起来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可移植性</a:t>
            </a:r>
            <a:endParaRPr lang="zh-CN" altLang="en-US"/>
          </a:p>
          <a:p>
            <a:r>
              <a:rPr lang="zh-CN" altLang="en-US"/>
              <a:t>左栏：直接输入语音文件</a:t>
            </a:r>
            <a:endParaRPr lang="zh-CN" altLang="en-US"/>
          </a:p>
          <a:p>
            <a:r>
              <a:rPr lang="zh-CN" altLang="en-US"/>
              <a:t>右栏：播放语音</a:t>
            </a:r>
            <a:endParaRPr lang="zh-CN" altLang="en-US"/>
          </a:p>
          <a:p>
            <a:r>
              <a:rPr lang="zh-CN" altLang="en-US"/>
              <a:t>基本可以扩展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噪声降低了</a:t>
            </a:r>
            <a:r>
              <a:rPr lang="en-US" altLang="zh-CN"/>
              <a:t>commandsong</a:t>
            </a:r>
            <a:r>
              <a:rPr lang="zh-CN" altLang="en-US"/>
              <a:t>成功率，但对</a:t>
            </a:r>
            <a:r>
              <a:rPr lang="en-US" altLang="zh-CN"/>
              <a:t>kaldi</a:t>
            </a:r>
            <a:r>
              <a:rPr lang="zh-CN" altLang="en-US"/>
              <a:t>翻译成文字</a:t>
            </a:r>
            <a:r>
              <a:rPr lang="zh-CN" altLang="en-US"/>
              <a:t>没什么影响。</a:t>
            </a:r>
            <a:endParaRPr lang="zh-CN" altLang="en-US"/>
          </a:p>
          <a:p>
            <a:r>
              <a:rPr lang="zh-CN" altLang="en-US"/>
              <a:t>加入噪音后如果</a:t>
            </a:r>
            <a:r>
              <a:rPr lang="en-US" altLang="zh-CN"/>
              <a:t>text1</a:t>
            </a:r>
            <a:r>
              <a:rPr lang="zh-CN" altLang="en-US"/>
              <a:t>不等于</a:t>
            </a:r>
            <a:r>
              <a:rPr lang="en-US" altLang="zh-CN"/>
              <a:t>text2</a:t>
            </a:r>
            <a:r>
              <a:rPr lang="zh-CN" altLang="en-US"/>
              <a:t>，则有</a:t>
            </a:r>
            <a:r>
              <a:rPr lang="en-US" altLang="zh-CN"/>
              <a:t>command</a:t>
            </a:r>
            <a:r>
              <a:rPr lang="zh-CN" altLang="en-US"/>
              <a:t>嵌入</a:t>
            </a:r>
            <a:endParaRPr lang="zh-CN" altLang="en-US"/>
          </a:p>
          <a:p>
            <a:r>
              <a:rPr lang="zh-CN" altLang="en-US"/>
              <a:t>音频压缩：降低采样率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噪声降低了</a:t>
            </a:r>
            <a:r>
              <a:rPr lang="en-US" altLang="zh-CN"/>
              <a:t>commandsong</a:t>
            </a:r>
            <a:r>
              <a:rPr lang="zh-CN" altLang="en-US"/>
              <a:t>成功率，但对</a:t>
            </a:r>
            <a:r>
              <a:rPr lang="en-US" altLang="zh-CN"/>
              <a:t>kaldi</a:t>
            </a:r>
            <a:r>
              <a:rPr lang="zh-CN" altLang="en-US"/>
              <a:t>翻译成文字</a:t>
            </a:r>
            <a:r>
              <a:rPr lang="zh-CN" altLang="en-US"/>
              <a:t>没什么影响。</a:t>
            </a:r>
            <a:endParaRPr lang="zh-CN" altLang="en-US"/>
          </a:p>
          <a:p>
            <a:r>
              <a:rPr lang="zh-CN" altLang="en-US"/>
              <a:t>加入噪音后如果</a:t>
            </a:r>
            <a:r>
              <a:rPr lang="en-US" altLang="zh-CN"/>
              <a:t>text1</a:t>
            </a:r>
            <a:r>
              <a:rPr lang="zh-CN" altLang="en-US"/>
              <a:t>不等于</a:t>
            </a:r>
            <a:r>
              <a:rPr lang="en-US" altLang="zh-CN"/>
              <a:t>text2</a:t>
            </a:r>
            <a:r>
              <a:rPr lang="zh-CN" altLang="en-US"/>
              <a:t>，则有</a:t>
            </a:r>
            <a:r>
              <a:rPr lang="en-US" altLang="zh-CN"/>
              <a:t>command</a:t>
            </a:r>
            <a:r>
              <a:rPr lang="zh-CN" altLang="en-US"/>
              <a:t>嵌入</a:t>
            </a:r>
            <a:endParaRPr lang="zh-CN" altLang="en-US"/>
          </a:p>
          <a:p>
            <a:r>
              <a:rPr lang="zh-CN" altLang="en-US"/>
              <a:t>音频压缩：降低采样率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随着引入噪声，指令越容易被人识别出来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硬件采集模块、语音识别模块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隐藏语音命令攻击，根据掩蔽效应，有被人感知的风险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海豚音攻击，需要发射器（针对硬件）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端到端，改造样本攻击，但没做过传播上的仿真（</a:t>
            </a:r>
            <a:r>
              <a:rPr lang="en-US" altLang="zh-CN"/>
              <a:t>not in the air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WTA</a:t>
            </a:r>
            <a:r>
              <a:rPr lang="zh-CN" altLang="en-US"/>
              <a:t>模型的</a:t>
            </a:r>
            <a:r>
              <a:rPr lang="en-US" altLang="zh-CN"/>
              <a:t>pdf-id</a:t>
            </a:r>
            <a:r>
              <a:rPr lang="zh-CN" altLang="en-US"/>
              <a:t>匹配算法实现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WAA</a:t>
            </a:r>
            <a:r>
              <a:rPr lang="zh-CN" altLang="en-US">
                <a:sym typeface="+mn-ea"/>
              </a:rPr>
              <a:t>模型</a:t>
            </a:r>
            <a:r>
              <a:rPr lang="zh-CN" altLang="en-US"/>
              <a:t>添加一般性的噪声混淆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、在</a:t>
            </a:r>
            <a:r>
              <a:rPr lang="en-US" altLang="zh-CN"/>
              <a:t>YouTube</a:t>
            </a:r>
            <a:r>
              <a:rPr lang="zh-CN" altLang="en-US"/>
              <a:t>上实践，可以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WTA</a:t>
            </a:r>
            <a:r>
              <a:rPr lang="zh-CN" altLang="en-US"/>
              <a:t>：整合</a:t>
            </a:r>
            <a:r>
              <a:rPr lang="en-US" altLang="zh-CN"/>
              <a:t>command</a:t>
            </a:r>
            <a:r>
              <a:rPr lang="zh-CN" altLang="en-US"/>
              <a:t>和</a:t>
            </a:r>
            <a:r>
              <a:rPr lang="en-US" altLang="zh-CN"/>
              <a:t>song</a:t>
            </a:r>
            <a:r>
              <a:rPr lang="zh-CN" altLang="en-US"/>
              <a:t>的方法</a:t>
            </a:r>
            <a:endParaRPr lang="zh-CN" altLang="en-US"/>
          </a:p>
          <a:p>
            <a:r>
              <a:rPr lang="en-US" altLang="zh-CN"/>
              <a:t>WAA</a:t>
            </a:r>
            <a:r>
              <a:rPr lang="zh-CN" altLang="en-US"/>
              <a:t>：增强鲁棒性、变得更不可识别，引入噪声</a:t>
            </a:r>
            <a:endParaRPr lang="zh-CN" altLang="en-US"/>
          </a:p>
          <a:p>
            <a:r>
              <a:rPr lang="zh-CN" altLang="en-US"/>
              <a:t>开源语音识别平台</a:t>
            </a:r>
            <a:r>
              <a:rPr lang="en-US" altLang="zh-CN"/>
              <a:t>KALDI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ASR</a:t>
            </a:r>
            <a:r>
              <a:rPr lang="zh-CN" altLang="en-US"/>
              <a:t>）声学模型</a:t>
            </a:r>
            <a:r>
              <a:rPr lang="en-US" altLang="zh-CN"/>
              <a:t>+</a:t>
            </a:r>
            <a:r>
              <a:rPr lang="zh-CN" altLang="en-US"/>
              <a:t>语言模型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jpe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jpe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jpeg"/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630" name="文本框 62"/>
          <p:cNvSpPr txBox="1">
            <a:spLocks noChangeArrowheads="1"/>
          </p:cNvSpPr>
          <p:nvPr/>
        </p:nvSpPr>
        <p:spPr bwMode="auto">
          <a:xfrm>
            <a:off x="3184208" y="2906644"/>
            <a:ext cx="582358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B649F"/>
                </a:solidFill>
              </a:rPr>
              <a:t>CommanderSong: A Systematic Approach For </a:t>
            </a:r>
            <a:endParaRPr lang="en-US" altLang="zh-CN" sz="2000" b="1" dirty="0">
              <a:solidFill>
                <a:srgbClr val="4B649F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B649F"/>
                </a:solidFill>
              </a:rPr>
              <a:t>Practical Adversarial Voice Recognition</a:t>
            </a:r>
            <a:endParaRPr lang="en-US" altLang="zh-CN" sz="2000" b="1" dirty="0">
              <a:solidFill>
                <a:srgbClr val="4B649F"/>
              </a:solidFill>
            </a:endParaRPr>
          </a:p>
        </p:txBody>
      </p:sp>
      <p:grpSp>
        <p:nvGrpSpPr>
          <p:cNvPr id="26631" name="组合 1026"/>
          <p:cNvGrpSpPr/>
          <p:nvPr/>
        </p:nvGrpSpPr>
        <p:grpSpPr bwMode="auto">
          <a:xfrm>
            <a:off x="5703818" y="3893414"/>
            <a:ext cx="315913" cy="317500"/>
            <a:chOff x="2724480" y="3856218"/>
            <a:chExt cx="317004" cy="317004"/>
          </a:xfrm>
        </p:grpSpPr>
        <p:sp>
          <p:nvSpPr>
            <p:cNvPr id="1024" name="椭圆 1023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/>
          <p:cNvSpPr txBox="1">
            <a:spLocks noChangeArrowheads="1"/>
          </p:cNvSpPr>
          <p:nvPr/>
        </p:nvSpPr>
        <p:spPr bwMode="auto">
          <a:xfrm>
            <a:off x="6035606" y="3893414"/>
            <a:ext cx="4570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汇报小组：陈学楷、李昂、苟世锟、崔志伟</a:t>
            </a:r>
            <a:endParaRPr lang="zh-CN" altLang="en-US" sz="1800" dirty="0"/>
          </a:p>
        </p:txBody>
      </p:sp>
      <p:sp>
        <p:nvSpPr>
          <p:cNvPr id="26635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北京邮电大学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1000"/>
                    </a14:imgEffect>
                    <a14:imgEffect>
                      <a14:saturation sat="400000"/>
                    </a14:imgEffect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7" y="275184"/>
            <a:ext cx="1286938" cy="12869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攻击方案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30250" y="1129030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攻击的分类：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485" y="1957705"/>
            <a:ext cx="46875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WTA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WAV-To-API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）攻击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WAA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WAV-Air-API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）攻击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515" y="2552065"/>
            <a:ext cx="5970270" cy="38823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764872"/>
            <a:ext cx="12192000" cy="332825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9701" name="文本框 11"/>
          <p:cNvSpPr txBox="1">
            <a:spLocks noChangeArrowheads="1"/>
          </p:cNvSpPr>
          <p:nvPr/>
        </p:nvSpPr>
        <p:spPr bwMode="auto">
          <a:xfrm>
            <a:off x="2144197" y="404090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702" name="图片 1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文本框 44"/>
          <p:cNvSpPr txBox="1">
            <a:spLocks noChangeArrowheads="1"/>
          </p:cNvSpPr>
          <p:nvPr/>
        </p:nvSpPr>
        <p:spPr bwMode="auto">
          <a:xfrm>
            <a:off x="2738437" y="2703581"/>
            <a:ext cx="410527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攻击模型</a:t>
            </a:r>
            <a:endParaRPr lang="zh-CN" altLang="en-US" sz="4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形 12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460546" y="1711773"/>
            <a:ext cx="4604085" cy="3328257"/>
          </a:xfrm>
          <a:prstGeom prst="rect">
            <a:avLst/>
          </a:prstGeom>
        </p:spPr>
      </p:pic>
      <p:grpSp>
        <p:nvGrpSpPr>
          <p:cNvPr id="16" name="组合 50"/>
          <p:cNvGrpSpPr/>
          <p:nvPr/>
        </p:nvGrpSpPr>
        <p:grpSpPr bwMode="auto">
          <a:xfrm>
            <a:off x="1414372" y="2703581"/>
            <a:ext cx="1414462" cy="1854200"/>
            <a:chOff x="3274697" y="2101178"/>
            <a:chExt cx="1415772" cy="1853011"/>
          </a:xfrm>
        </p:grpSpPr>
        <p:grpSp>
          <p:nvGrpSpPr>
            <p:cNvPr id="17" name="组合 35"/>
            <p:cNvGrpSpPr/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1" name="KSO_Shape"/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40"/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第二部分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1000"/>
                    </a14:imgEffect>
                    <a14:imgEffect>
                      <a14:saturation sat="400000"/>
                    </a14:imgEffect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7" y="275184"/>
            <a:ext cx="1286938" cy="12869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攻击模型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588895"/>
            <a:ext cx="11062335" cy="22339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攻击模型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" name="object 3"/>
          <p:cNvSpPr/>
          <p:nvPr/>
        </p:nvSpPr>
        <p:spPr>
          <a:xfrm>
            <a:off x="2605370" y="3385565"/>
            <a:ext cx="1398218" cy="70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pSp>
        <p:nvGrpSpPr>
          <p:cNvPr id="5" name="object 4"/>
          <p:cNvGrpSpPr/>
          <p:nvPr/>
        </p:nvGrpSpPr>
        <p:grpSpPr>
          <a:xfrm>
            <a:off x="1583436" y="3337559"/>
            <a:ext cx="857885" cy="428625"/>
            <a:chOff x="1583436" y="3337559"/>
            <a:chExt cx="857885" cy="428625"/>
          </a:xfrm>
        </p:grpSpPr>
        <p:sp>
          <p:nvSpPr>
            <p:cNvPr id="6" name="object 5"/>
            <p:cNvSpPr/>
            <p:nvPr/>
          </p:nvSpPr>
          <p:spPr>
            <a:xfrm>
              <a:off x="1597914" y="333755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5952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" name="object 6"/>
            <p:cNvSpPr/>
            <p:nvPr/>
          </p:nvSpPr>
          <p:spPr>
            <a:xfrm>
              <a:off x="1597914" y="3678935"/>
              <a:ext cx="843280" cy="86995"/>
            </a:xfrm>
            <a:custGeom>
              <a:avLst/>
              <a:gdLst/>
              <a:ahLst/>
              <a:cxnLst/>
              <a:rect l="l" t="t" r="r" b="b"/>
              <a:pathLst>
                <a:path w="843280" h="86995">
                  <a:moveTo>
                    <a:pt x="756158" y="0"/>
                  </a:moveTo>
                  <a:lnTo>
                    <a:pt x="756158" y="86868"/>
                  </a:lnTo>
                  <a:lnTo>
                    <a:pt x="814069" y="57912"/>
                  </a:lnTo>
                  <a:lnTo>
                    <a:pt x="770636" y="57912"/>
                  </a:lnTo>
                  <a:lnTo>
                    <a:pt x="770636" y="28956"/>
                  </a:lnTo>
                  <a:lnTo>
                    <a:pt x="814070" y="28956"/>
                  </a:lnTo>
                  <a:lnTo>
                    <a:pt x="756158" y="0"/>
                  </a:lnTo>
                  <a:close/>
                </a:path>
                <a:path w="843280" h="86995">
                  <a:moveTo>
                    <a:pt x="756158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756158" y="57912"/>
                  </a:lnTo>
                  <a:lnTo>
                    <a:pt x="756158" y="28956"/>
                  </a:lnTo>
                  <a:close/>
                </a:path>
                <a:path w="843280" h="86995">
                  <a:moveTo>
                    <a:pt x="814070" y="28956"/>
                  </a:moveTo>
                  <a:lnTo>
                    <a:pt x="770636" y="28956"/>
                  </a:lnTo>
                  <a:lnTo>
                    <a:pt x="770636" y="57912"/>
                  </a:lnTo>
                  <a:lnTo>
                    <a:pt x="814069" y="57912"/>
                  </a:lnTo>
                  <a:lnTo>
                    <a:pt x="843026" y="43433"/>
                  </a:lnTo>
                  <a:lnTo>
                    <a:pt x="814070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8" name="object 7"/>
          <p:cNvSpPr txBox="1"/>
          <p:nvPr/>
        </p:nvSpPr>
        <p:spPr>
          <a:xfrm>
            <a:off x="4480052" y="3858460"/>
            <a:ext cx="1905000" cy="9874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p>
            <a:pPr marL="38100">
              <a:lnSpc>
                <a:spcPct val="100000"/>
              </a:lnSpc>
              <a:spcBef>
                <a:spcPts val="820"/>
              </a:spcBef>
            </a:pPr>
            <a:r>
              <a:rPr sz="2800" spc="-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775" b="1" spc="-15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775" b="1" spc="-15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775" b="1" spc="-15" baseline="-21000" dirty="0">
                <a:latin typeface="Arial" panose="020B0604020202020204"/>
                <a:cs typeface="Arial" panose="020B0604020202020204"/>
              </a:rPr>
              <a:t>3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775" b="1" spc="-15" baseline="-21000" dirty="0">
                <a:latin typeface="Arial" panose="020B0604020202020204"/>
                <a:cs typeface="Arial" panose="020B0604020202020204"/>
              </a:rPr>
              <a:t>4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…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8288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Noto Sans CJK JP Black"/>
                <a:cs typeface="Noto Sans CJK JP Black"/>
              </a:rPr>
              <a:t>观察状态</a:t>
            </a:r>
            <a:endParaRPr sz="2400">
              <a:latin typeface="Noto Sans CJK JP Black"/>
              <a:cs typeface="Noto Sans CJK JP Black"/>
            </a:endParaRPr>
          </a:p>
        </p:txBody>
      </p:sp>
      <p:grpSp>
        <p:nvGrpSpPr>
          <p:cNvPr id="9" name="object 8"/>
          <p:cNvGrpSpPr/>
          <p:nvPr/>
        </p:nvGrpSpPr>
        <p:grpSpPr>
          <a:xfrm>
            <a:off x="3263646" y="4299203"/>
            <a:ext cx="857885" cy="428625"/>
            <a:chOff x="3263646" y="4299203"/>
            <a:chExt cx="857885" cy="428625"/>
          </a:xfrm>
        </p:grpSpPr>
        <p:sp>
          <p:nvSpPr>
            <p:cNvPr id="10" name="object 9"/>
            <p:cNvSpPr/>
            <p:nvPr/>
          </p:nvSpPr>
          <p:spPr>
            <a:xfrm>
              <a:off x="3278124" y="4299203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5953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1" name="object 10"/>
            <p:cNvSpPr/>
            <p:nvPr/>
          </p:nvSpPr>
          <p:spPr>
            <a:xfrm>
              <a:off x="3278124" y="4640579"/>
              <a:ext cx="843280" cy="86995"/>
            </a:xfrm>
            <a:custGeom>
              <a:avLst/>
              <a:gdLst/>
              <a:ahLst/>
              <a:cxnLst/>
              <a:rect l="l" t="t" r="r" b="b"/>
              <a:pathLst>
                <a:path w="843279" h="86995">
                  <a:moveTo>
                    <a:pt x="756158" y="0"/>
                  </a:moveTo>
                  <a:lnTo>
                    <a:pt x="756158" y="86868"/>
                  </a:lnTo>
                  <a:lnTo>
                    <a:pt x="814069" y="57912"/>
                  </a:lnTo>
                  <a:lnTo>
                    <a:pt x="770636" y="57912"/>
                  </a:lnTo>
                  <a:lnTo>
                    <a:pt x="770636" y="28956"/>
                  </a:lnTo>
                  <a:lnTo>
                    <a:pt x="814070" y="28956"/>
                  </a:lnTo>
                  <a:lnTo>
                    <a:pt x="756158" y="0"/>
                  </a:lnTo>
                  <a:close/>
                </a:path>
                <a:path w="843279" h="86995">
                  <a:moveTo>
                    <a:pt x="756158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756158" y="57912"/>
                  </a:lnTo>
                  <a:lnTo>
                    <a:pt x="756158" y="28956"/>
                  </a:lnTo>
                  <a:close/>
                </a:path>
                <a:path w="843279" h="86995">
                  <a:moveTo>
                    <a:pt x="814070" y="28956"/>
                  </a:moveTo>
                  <a:lnTo>
                    <a:pt x="770636" y="28956"/>
                  </a:lnTo>
                  <a:lnTo>
                    <a:pt x="770636" y="57912"/>
                  </a:lnTo>
                  <a:lnTo>
                    <a:pt x="814069" y="57912"/>
                  </a:lnTo>
                  <a:lnTo>
                    <a:pt x="843026" y="43434"/>
                  </a:lnTo>
                  <a:lnTo>
                    <a:pt x="814070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12" name="object 11"/>
          <p:cNvGrpSpPr/>
          <p:nvPr/>
        </p:nvGrpSpPr>
        <p:grpSpPr>
          <a:xfrm>
            <a:off x="6942581" y="4879085"/>
            <a:ext cx="3018790" cy="631190"/>
            <a:chOff x="6942581" y="4879085"/>
            <a:chExt cx="3018790" cy="631190"/>
          </a:xfrm>
        </p:grpSpPr>
        <p:sp>
          <p:nvSpPr>
            <p:cNvPr id="13" name="object 12"/>
            <p:cNvSpPr/>
            <p:nvPr/>
          </p:nvSpPr>
          <p:spPr>
            <a:xfrm>
              <a:off x="8084057" y="4879085"/>
              <a:ext cx="630174" cy="6309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4" name="object 13"/>
            <p:cNvSpPr/>
            <p:nvPr/>
          </p:nvSpPr>
          <p:spPr>
            <a:xfrm>
              <a:off x="9346691" y="4895087"/>
              <a:ext cx="614172" cy="599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5" name="object 14"/>
            <p:cNvSpPr/>
            <p:nvPr/>
          </p:nvSpPr>
          <p:spPr>
            <a:xfrm>
              <a:off x="6942581" y="4879085"/>
              <a:ext cx="630174" cy="6309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sp>
        <p:nvSpPr>
          <p:cNvPr id="16" name="object 15"/>
          <p:cNvSpPr txBox="1"/>
          <p:nvPr/>
        </p:nvSpPr>
        <p:spPr>
          <a:xfrm>
            <a:off x="8260333" y="4877815"/>
            <a:ext cx="222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latin typeface="Trebuchet MS" panose="020B0603020202020204"/>
                <a:cs typeface="Trebuchet MS" panose="020B0603020202020204"/>
              </a:rPr>
              <a:t>S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8456930" y="5085079"/>
            <a:ext cx="14414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100" dirty="0">
                <a:latin typeface="Arial" panose="020B0604020202020204"/>
                <a:cs typeface="Arial" panose="020B0604020202020204"/>
              </a:rPr>
              <a:t>2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9523983" y="4844288"/>
            <a:ext cx="222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latin typeface="Trebuchet MS" panose="020B0603020202020204"/>
                <a:cs typeface="Trebuchet MS" panose="020B0603020202020204"/>
              </a:rPr>
              <a:t>S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9720580" y="5051552"/>
            <a:ext cx="14160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120" dirty="0">
                <a:latin typeface="Arial" panose="020B0604020202020204"/>
                <a:cs typeface="Arial" panose="020B0604020202020204"/>
              </a:rPr>
              <a:t>3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6974967" y="4435602"/>
            <a:ext cx="3464305" cy="80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0"/>
          <p:cNvSpPr txBox="1"/>
          <p:nvPr/>
        </p:nvSpPr>
        <p:spPr>
          <a:xfrm>
            <a:off x="10715243" y="5212206"/>
            <a:ext cx="650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45" dirty="0">
                <a:latin typeface="Arial" panose="020B0604020202020204"/>
                <a:cs typeface="Arial" panose="020B0604020202020204"/>
              </a:rPr>
              <a:t>……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1"/>
          <p:cNvSpPr txBox="1"/>
          <p:nvPr/>
        </p:nvSpPr>
        <p:spPr>
          <a:xfrm>
            <a:off x="7472426" y="4514596"/>
            <a:ext cx="228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latin typeface="Trebuchet MS" panose="020B0603020202020204"/>
                <a:cs typeface="Trebuchet MS" panose="020B0603020202020204"/>
              </a:rPr>
              <a:t>P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22"/>
          <p:cNvSpPr txBox="1"/>
          <p:nvPr/>
        </p:nvSpPr>
        <p:spPr>
          <a:xfrm>
            <a:off x="7675118" y="4721860"/>
            <a:ext cx="26035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110" dirty="0">
                <a:latin typeface="Arial" panose="020B0604020202020204"/>
                <a:cs typeface="Arial" panose="020B0604020202020204"/>
              </a:rPr>
              <a:t>11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23"/>
          <p:cNvSpPr txBox="1"/>
          <p:nvPr/>
        </p:nvSpPr>
        <p:spPr>
          <a:xfrm>
            <a:off x="7659623" y="5211826"/>
            <a:ext cx="228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latin typeface="Trebuchet MS" panose="020B0603020202020204"/>
                <a:cs typeface="Trebuchet MS" panose="020B0603020202020204"/>
              </a:rPr>
              <a:t>P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7862316" y="5419090"/>
            <a:ext cx="26162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105" dirty="0">
                <a:latin typeface="Arial" panose="020B0604020202020204"/>
                <a:cs typeface="Arial" panose="020B0604020202020204"/>
              </a:rPr>
              <a:t>12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9022333" y="5383021"/>
            <a:ext cx="259079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114" dirty="0">
                <a:latin typeface="Arial" panose="020B0604020202020204"/>
                <a:cs typeface="Arial" panose="020B0604020202020204"/>
              </a:rPr>
              <a:t>23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10056621" y="5194808"/>
            <a:ext cx="228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latin typeface="Trebuchet MS" panose="020B0603020202020204"/>
                <a:cs typeface="Trebuchet MS" panose="020B0603020202020204"/>
              </a:rPr>
              <a:t>P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10259314" y="5402071"/>
            <a:ext cx="26670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85" dirty="0">
                <a:latin typeface="Arial" panose="020B0604020202020204"/>
                <a:cs typeface="Arial" panose="020B0604020202020204"/>
              </a:rPr>
              <a:t>34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28"/>
          <p:cNvSpPr txBox="1"/>
          <p:nvPr/>
        </p:nvSpPr>
        <p:spPr>
          <a:xfrm>
            <a:off x="8685021" y="4656887"/>
            <a:ext cx="515620" cy="97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47320" marR="30480" indent="-109220">
              <a:lnSpc>
                <a:spcPct val="111000"/>
              </a:lnSpc>
              <a:spcBef>
                <a:spcPts val="100"/>
              </a:spcBef>
            </a:pPr>
            <a:r>
              <a:rPr sz="4200" spc="44" baseline="1400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50" b="1" spc="-80" dirty="0">
                <a:latin typeface="Arial" panose="020B0604020202020204"/>
                <a:cs typeface="Arial" panose="020B0604020202020204"/>
              </a:rPr>
              <a:t>22  </a:t>
            </a:r>
            <a:r>
              <a:rPr sz="2800" spc="35" dirty="0">
                <a:latin typeface="Trebuchet MS" panose="020B0603020202020204"/>
                <a:cs typeface="Trebuchet MS" panose="020B0603020202020204"/>
              </a:rPr>
              <a:t>P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29"/>
          <p:cNvSpPr txBox="1"/>
          <p:nvPr/>
        </p:nvSpPr>
        <p:spPr>
          <a:xfrm>
            <a:off x="9891014" y="4539996"/>
            <a:ext cx="228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latin typeface="Trebuchet MS" panose="020B0603020202020204"/>
                <a:cs typeface="Trebuchet MS" panose="020B0603020202020204"/>
              </a:rPr>
              <a:t>P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0"/>
          <p:cNvSpPr txBox="1"/>
          <p:nvPr/>
        </p:nvSpPr>
        <p:spPr>
          <a:xfrm>
            <a:off x="10093706" y="4747260"/>
            <a:ext cx="25717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120" dirty="0">
                <a:latin typeface="Arial" panose="020B0604020202020204"/>
                <a:cs typeface="Arial" panose="020B0604020202020204"/>
              </a:rPr>
              <a:t>33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1"/>
          <p:cNvSpPr txBox="1"/>
          <p:nvPr/>
        </p:nvSpPr>
        <p:spPr>
          <a:xfrm>
            <a:off x="7077202" y="4901691"/>
            <a:ext cx="222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latin typeface="Trebuchet MS" panose="020B0603020202020204"/>
                <a:cs typeface="Trebuchet MS" panose="020B0603020202020204"/>
              </a:rPr>
              <a:t>S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32"/>
          <p:cNvSpPr txBox="1"/>
          <p:nvPr/>
        </p:nvSpPr>
        <p:spPr>
          <a:xfrm>
            <a:off x="7273797" y="5108955"/>
            <a:ext cx="14287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1" spc="-110" dirty="0">
                <a:latin typeface="Arial" panose="020B0604020202020204"/>
                <a:cs typeface="Arial" panose="020B0604020202020204"/>
              </a:rPr>
              <a:t>1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33"/>
          <p:cNvSpPr txBox="1"/>
          <p:nvPr/>
        </p:nvSpPr>
        <p:spPr>
          <a:xfrm>
            <a:off x="7017004" y="5617464"/>
            <a:ext cx="3804285" cy="8369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160" dirty="0">
                <a:latin typeface="Noto Sans CJK JP Black"/>
                <a:cs typeface="Noto Sans CJK JP Black"/>
              </a:rPr>
              <a:t>(</a:t>
            </a:r>
            <a:r>
              <a:rPr sz="2400" spc="-160" dirty="0">
                <a:latin typeface="Noto Sans CJK JP Black"/>
                <a:cs typeface="Noto Sans CJK JP Black"/>
              </a:rPr>
              <a:t>音素的</a:t>
            </a:r>
            <a:r>
              <a:rPr sz="2400" spc="150" dirty="0">
                <a:latin typeface="Noto Sans CJK JP Black"/>
                <a:cs typeface="Noto Sans CJK JP Black"/>
              </a:rPr>
              <a:t>HM</a:t>
            </a:r>
            <a:r>
              <a:rPr sz="2400" spc="165" dirty="0">
                <a:latin typeface="Noto Sans CJK JP Black"/>
                <a:cs typeface="Noto Sans CJK JP Black"/>
              </a:rPr>
              <a:t>M</a:t>
            </a:r>
            <a:r>
              <a:rPr sz="2400" dirty="0">
                <a:latin typeface="Noto Sans CJK JP Black"/>
                <a:cs typeface="Noto Sans CJK JP Black"/>
              </a:rPr>
              <a:t>状态转换关系</a:t>
            </a:r>
            <a:r>
              <a:rPr sz="2400" spc="-160" dirty="0">
                <a:latin typeface="Noto Sans CJK JP Black"/>
                <a:cs typeface="Noto Sans CJK JP Black"/>
              </a:rPr>
              <a:t>)</a:t>
            </a:r>
            <a:endParaRPr sz="2400">
              <a:latin typeface="Noto Sans CJK JP Black"/>
              <a:cs typeface="Noto Sans CJK JP Black"/>
            </a:endParaRPr>
          </a:p>
          <a:p>
            <a:pPr marR="484505" algn="ctr">
              <a:lnSpc>
                <a:spcPct val="100000"/>
              </a:lnSpc>
              <a:spcBef>
                <a:spcPts val="310"/>
              </a:spcBef>
            </a:pPr>
            <a:r>
              <a:rPr sz="2400" b="0" dirty="0">
                <a:latin typeface="Noto Sans CJK JP Medium"/>
                <a:cs typeface="Noto Sans CJK JP Medium"/>
              </a:rPr>
              <a:t>③</a:t>
            </a:r>
            <a:endParaRPr sz="2400">
              <a:latin typeface="Noto Sans CJK JP Medium"/>
              <a:cs typeface="Noto Sans CJK JP Medium"/>
            </a:endParaRPr>
          </a:p>
        </p:txBody>
      </p:sp>
      <p:grpSp>
        <p:nvGrpSpPr>
          <p:cNvPr id="42" name="object 34"/>
          <p:cNvGrpSpPr/>
          <p:nvPr/>
        </p:nvGrpSpPr>
        <p:grpSpPr>
          <a:xfrm>
            <a:off x="5366765" y="4983479"/>
            <a:ext cx="857885" cy="447675"/>
            <a:chOff x="5366765" y="4983479"/>
            <a:chExt cx="857885" cy="447675"/>
          </a:xfrm>
        </p:grpSpPr>
        <p:sp>
          <p:nvSpPr>
            <p:cNvPr id="43" name="object 35"/>
            <p:cNvSpPr/>
            <p:nvPr/>
          </p:nvSpPr>
          <p:spPr>
            <a:xfrm>
              <a:off x="5381243" y="4983479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29">
                  <a:moveTo>
                    <a:pt x="0" y="0"/>
                  </a:moveTo>
                  <a:lnTo>
                    <a:pt x="0" y="404749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4" name="object 36"/>
            <p:cNvSpPr/>
            <p:nvPr/>
          </p:nvSpPr>
          <p:spPr>
            <a:xfrm>
              <a:off x="5381243" y="5343905"/>
              <a:ext cx="843280" cy="86995"/>
            </a:xfrm>
            <a:custGeom>
              <a:avLst/>
              <a:gdLst/>
              <a:ahLst/>
              <a:cxnLst/>
              <a:rect l="l" t="t" r="r" b="b"/>
              <a:pathLst>
                <a:path w="843279" h="86995">
                  <a:moveTo>
                    <a:pt x="756157" y="0"/>
                  </a:moveTo>
                  <a:lnTo>
                    <a:pt x="756157" y="86868"/>
                  </a:lnTo>
                  <a:lnTo>
                    <a:pt x="814069" y="57912"/>
                  </a:lnTo>
                  <a:lnTo>
                    <a:pt x="770635" y="57912"/>
                  </a:lnTo>
                  <a:lnTo>
                    <a:pt x="770635" y="28956"/>
                  </a:lnTo>
                  <a:lnTo>
                    <a:pt x="814069" y="28956"/>
                  </a:lnTo>
                  <a:lnTo>
                    <a:pt x="756157" y="0"/>
                  </a:lnTo>
                  <a:close/>
                </a:path>
                <a:path w="843279" h="86995">
                  <a:moveTo>
                    <a:pt x="756157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756157" y="57912"/>
                  </a:lnTo>
                  <a:lnTo>
                    <a:pt x="756157" y="28956"/>
                  </a:lnTo>
                  <a:close/>
                </a:path>
                <a:path w="843279" h="86995">
                  <a:moveTo>
                    <a:pt x="814069" y="28956"/>
                  </a:moveTo>
                  <a:lnTo>
                    <a:pt x="770635" y="28956"/>
                  </a:lnTo>
                  <a:lnTo>
                    <a:pt x="770635" y="57912"/>
                  </a:lnTo>
                  <a:lnTo>
                    <a:pt x="814069" y="57912"/>
                  </a:lnTo>
                  <a:lnTo>
                    <a:pt x="843026" y="43434"/>
                  </a:lnTo>
                  <a:lnTo>
                    <a:pt x="814069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45" name="object 37"/>
          <p:cNvSpPr txBox="1"/>
          <p:nvPr/>
        </p:nvSpPr>
        <p:spPr>
          <a:xfrm>
            <a:off x="4550664" y="3163061"/>
            <a:ext cx="4796155" cy="6515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</a:extLst>
        </p:spPr>
        <p:txBody>
          <a:bodyPr vert="horz" wrap="square" lIns="0" tIns="36195" rIns="0" bIns="0" rtlCol="0">
            <a:spAutoFit/>
          </a:bodyPr>
          <a:p>
            <a:pPr marL="91440" marR="151765">
              <a:lnSpc>
                <a:spcPct val="100000"/>
              </a:lnSpc>
              <a:spcBef>
                <a:spcPts val="285"/>
              </a:spcBef>
            </a:pPr>
            <a:r>
              <a:rPr sz="20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sz="2000" spc="-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：音素和声学特征概率分布对应关 系</a:t>
            </a:r>
            <a:r>
              <a:rPr sz="200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(DNN</a:t>
            </a:r>
            <a:r>
              <a:rPr sz="20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输出矩阵的列序号</a:t>
            </a:r>
            <a:r>
              <a:rPr sz="2000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spc="-13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38"/>
          <p:cNvSpPr txBox="1"/>
          <p:nvPr/>
        </p:nvSpPr>
        <p:spPr>
          <a:xfrm>
            <a:off x="2867660" y="428650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Noto Sans CJK JP Medium"/>
                <a:cs typeface="Noto Sans CJK JP Medium"/>
              </a:rPr>
              <a:t>①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47" name="object 39"/>
          <p:cNvSpPr txBox="1"/>
          <p:nvPr/>
        </p:nvSpPr>
        <p:spPr>
          <a:xfrm>
            <a:off x="4899659" y="50015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Noto Sans CJK JP Medium"/>
                <a:cs typeface="Noto Sans CJK JP Medium"/>
              </a:rPr>
              <a:t>②</a:t>
            </a:r>
            <a:endParaRPr sz="2400">
              <a:latin typeface="Noto Sans CJK JP Medium"/>
              <a:cs typeface="Noto Sans CJK JP Medium"/>
            </a:endParaRPr>
          </a:p>
        </p:txBody>
      </p:sp>
      <p:sp>
        <p:nvSpPr>
          <p:cNvPr id="48" name="object 40"/>
          <p:cNvSpPr txBox="1"/>
          <p:nvPr/>
        </p:nvSpPr>
        <p:spPr>
          <a:xfrm>
            <a:off x="1481836" y="5710046"/>
            <a:ext cx="4958080" cy="6515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</a:extLst>
        </p:spPr>
        <p:txBody>
          <a:bodyPr vert="horz" wrap="square" lIns="0" tIns="36195" rIns="0" bIns="0" rtlCol="0">
            <a:spAutoFit/>
          </a:bodyPr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0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transition-id：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隐状态下转移矩阵的标号，在这里直接1对1代表转移状态</a:t>
            </a:r>
            <a:endParaRPr lang="zh-CN" altLang="en-US" sz="2000" spc="-8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object 41"/>
          <p:cNvGrpSpPr/>
          <p:nvPr/>
        </p:nvGrpSpPr>
        <p:grpSpPr>
          <a:xfrm>
            <a:off x="2248280" y="2015363"/>
            <a:ext cx="7794625" cy="788670"/>
            <a:chOff x="2248280" y="2015363"/>
            <a:chExt cx="7794625" cy="788670"/>
          </a:xfrm>
        </p:grpSpPr>
        <p:sp>
          <p:nvSpPr>
            <p:cNvPr id="50" name="object 42"/>
            <p:cNvSpPr/>
            <p:nvPr/>
          </p:nvSpPr>
          <p:spPr>
            <a:xfrm>
              <a:off x="2248281" y="2193035"/>
              <a:ext cx="5316220" cy="398780"/>
            </a:xfrm>
            <a:custGeom>
              <a:avLst/>
              <a:gdLst/>
              <a:ahLst/>
              <a:cxnLst/>
              <a:rect l="l" t="t" r="r" b="b"/>
              <a:pathLst>
                <a:path w="5316220" h="398780">
                  <a:moveTo>
                    <a:pt x="945642" y="207645"/>
                  </a:moveTo>
                  <a:lnTo>
                    <a:pt x="818388" y="144018"/>
                  </a:lnTo>
                  <a:lnTo>
                    <a:pt x="563880" y="16764"/>
                  </a:lnTo>
                  <a:lnTo>
                    <a:pt x="563880" y="144018"/>
                  </a:lnTo>
                  <a:lnTo>
                    <a:pt x="0" y="144018"/>
                  </a:lnTo>
                  <a:lnTo>
                    <a:pt x="0" y="271272"/>
                  </a:lnTo>
                  <a:lnTo>
                    <a:pt x="563880" y="271272"/>
                  </a:lnTo>
                  <a:lnTo>
                    <a:pt x="563880" y="398526"/>
                  </a:lnTo>
                  <a:lnTo>
                    <a:pt x="818375" y="271272"/>
                  </a:lnTo>
                  <a:lnTo>
                    <a:pt x="945642" y="207645"/>
                  </a:lnTo>
                  <a:close/>
                </a:path>
                <a:path w="5316220" h="398780">
                  <a:moveTo>
                    <a:pt x="5315712" y="190881"/>
                  </a:moveTo>
                  <a:lnTo>
                    <a:pt x="5188458" y="127254"/>
                  </a:lnTo>
                  <a:lnTo>
                    <a:pt x="4933950" y="0"/>
                  </a:lnTo>
                  <a:lnTo>
                    <a:pt x="4933950" y="127254"/>
                  </a:lnTo>
                  <a:lnTo>
                    <a:pt x="4370070" y="127254"/>
                  </a:lnTo>
                  <a:lnTo>
                    <a:pt x="4370070" y="254508"/>
                  </a:lnTo>
                  <a:lnTo>
                    <a:pt x="4933950" y="254508"/>
                  </a:lnTo>
                  <a:lnTo>
                    <a:pt x="4933950" y="381762"/>
                  </a:lnTo>
                  <a:lnTo>
                    <a:pt x="5188445" y="254508"/>
                  </a:lnTo>
                  <a:lnTo>
                    <a:pt x="5315712" y="190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51" name="object 43"/>
            <p:cNvSpPr/>
            <p:nvPr/>
          </p:nvSpPr>
          <p:spPr>
            <a:xfrm>
              <a:off x="5218176" y="2018538"/>
              <a:ext cx="1757933" cy="7818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2" name="object 44"/>
            <p:cNvSpPr/>
            <p:nvPr/>
          </p:nvSpPr>
          <p:spPr>
            <a:xfrm>
              <a:off x="5218176" y="2018538"/>
              <a:ext cx="1758314" cy="782320"/>
            </a:xfrm>
            <a:custGeom>
              <a:avLst/>
              <a:gdLst/>
              <a:ahLst/>
              <a:cxnLst/>
              <a:rect l="l" t="t" r="r" b="b"/>
              <a:pathLst>
                <a:path w="1758315" h="782319">
                  <a:moveTo>
                    <a:pt x="0" y="781812"/>
                  </a:moveTo>
                  <a:lnTo>
                    <a:pt x="1757933" y="781812"/>
                  </a:lnTo>
                  <a:lnTo>
                    <a:pt x="1757933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3" name="object 45"/>
            <p:cNvSpPr/>
            <p:nvPr/>
          </p:nvSpPr>
          <p:spPr>
            <a:xfrm>
              <a:off x="9097137" y="2170176"/>
              <a:ext cx="946150" cy="382270"/>
            </a:xfrm>
            <a:custGeom>
              <a:avLst/>
              <a:gdLst/>
              <a:ahLst/>
              <a:cxnLst/>
              <a:rect l="l" t="t" r="r" b="b"/>
              <a:pathLst>
                <a:path w="946150" h="382269">
                  <a:moveTo>
                    <a:pt x="563880" y="0"/>
                  </a:moveTo>
                  <a:lnTo>
                    <a:pt x="563880" y="381762"/>
                  </a:lnTo>
                  <a:lnTo>
                    <a:pt x="818388" y="254508"/>
                  </a:lnTo>
                  <a:lnTo>
                    <a:pt x="627507" y="254508"/>
                  </a:lnTo>
                  <a:lnTo>
                    <a:pt x="627507" y="127253"/>
                  </a:lnTo>
                  <a:lnTo>
                    <a:pt x="818387" y="127253"/>
                  </a:lnTo>
                  <a:lnTo>
                    <a:pt x="563880" y="0"/>
                  </a:lnTo>
                  <a:close/>
                </a:path>
                <a:path w="946150" h="382269">
                  <a:moveTo>
                    <a:pt x="563880" y="127253"/>
                  </a:moveTo>
                  <a:lnTo>
                    <a:pt x="0" y="127253"/>
                  </a:lnTo>
                  <a:lnTo>
                    <a:pt x="0" y="254508"/>
                  </a:lnTo>
                  <a:lnTo>
                    <a:pt x="563880" y="254508"/>
                  </a:lnTo>
                  <a:lnTo>
                    <a:pt x="563880" y="127253"/>
                  </a:lnTo>
                  <a:close/>
                </a:path>
                <a:path w="946150" h="382269">
                  <a:moveTo>
                    <a:pt x="818387" y="127253"/>
                  </a:moveTo>
                  <a:lnTo>
                    <a:pt x="627507" y="127253"/>
                  </a:lnTo>
                  <a:lnTo>
                    <a:pt x="627507" y="254508"/>
                  </a:lnTo>
                  <a:lnTo>
                    <a:pt x="818388" y="254508"/>
                  </a:lnTo>
                  <a:lnTo>
                    <a:pt x="945642" y="190881"/>
                  </a:lnTo>
                  <a:lnTo>
                    <a:pt x="818387" y="127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54" name="object 46"/>
          <p:cNvSpPr txBox="1"/>
          <p:nvPr/>
        </p:nvSpPr>
        <p:spPr>
          <a:xfrm>
            <a:off x="5375147" y="1952498"/>
            <a:ext cx="1458595" cy="7943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p>
            <a:pPr marL="180340" marR="5080" indent="-180975">
              <a:lnSpc>
                <a:spcPts val="2690"/>
              </a:lnSpc>
              <a:spcBef>
                <a:spcPts val="750"/>
              </a:spcBef>
            </a:pPr>
            <a:r>
              <a:rPr sz="2800" spc="-75" dirty="0">
                <a:latin typeface="Noto Sans CJK JP Black"/>
                <a:cs typeface="Noto Sans CJK JP Black"/>
              </a:rPr>
              <a:t>Acoustic  </a:t>
            </a:r>
            <a:r>
              <a:rPr sz="2800" spc="-90" dirty="0">
                <a:latin typeface="Noto Sans CJK JP Black"/>
                <a:cs typeface="Noto Sans CJK JP Black"/>
              </a:rPr>
              <a:t>model</a:t>
            </a:r>
            <a:endParaRPr sz="2800">
              <a:latin typeface="Noto Sans CJK JP Black"/>
              <a:cs typeface="Noto Sans CJK JP Black"/>
            </a:endParaRPr>
          </a:p>
        </p:txBody>
      </p:sp>
      <p:grpSp>
        <p:nvGrpSpPr>
          <p:cNvPr id="55" name="object 47"/>
          <p:cNvGrpSpPr/>
          <p:nvPr/>
        </p:nvGrpSpPr>
        <p:grpSpPr>
          <a:xfrm>
            <a:off x="7545196" y="1984120"/>
            <a:ext cx="1917064" cy="788670"/>
            <a:chOff x="7545196" y="1984120"/>
            <a:chExt cx="1917064" cy="788670"/>
          </a:xfrm>
        </p:grpSpPr>
        <p:sp>
          <p:nvSpPr>
            <p:cNvPr id="56" name="object 48"/>
            <p:cNvSpPr/>
            <p:nvPr/>
          </p:nvSpPr>
          <p:spPr>
            <a:xfrm>
              <a:off x="7548371" y="1987295"/>
              <a:ext cx="1910333" cy="7818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7" name="object 49"/>
            <p:cNvSpPr/>
            <p:nvPr/>
          </p:nvSpPr>
          <p:spPr>
            <a:xfrm>
              <a:off x="7548371" y="1987295"/>
              <a:ext cx="1910714" cy="782320"/>
            </a:xfrm>
            <a:custGeom>
              <a:avLst/>
              <a:gdLst/>
              <a:ahLst/>
              <a:cxnLst/>
              <a:rect l="l" t="t" r="r" b="b"/>
              <a:pathLst>
                <a:path w="1910715" h="782319">
                  <a:moveTo>
                    <a:pt x="0" y="781812"/>
                  </a:moveTo>
                  <a:lnTo>
                    <a:pt x="1910333" y="781812"/>
                  </a:lnTo>
                  <a:lnTo>
                    <a:pt x="1910333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8" name="object 50"/>
          <p:cNvSpPr txBox="1"/>
          <p:nvPr/>
        </p:nvSpPr>
        <p:spPr>
          <a:xfrm>
            <a:off x="7667752" y="1921763"/>
            <a:ext cx="1683385" cy="7943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p>
            <a:pPr marL="294005" marR="5080" indent="-294640">
              <a:lnSpc>
                <a:spcPts val="2690"/>
              </a:lnSpc>
              <a:spcBef>
                <a:spcPts val="750"/>
              </a:spcBef>
            </a:pPr>
            <a:r>
              <a:rPr sz="2800" spc="-85" dirty="0">
                <a:latin typeface="Noto Sans CJK JP Black"/>
                <a:cs typeface="Noto Sans CJK JP Black"/>
              </a:rPr>
              <a:t>Language  </a:t>
            </a:r>
            <a:r>
              <a:rPr sz="2800" spc="-90" dirty="0">
                <a:latin typeface="Noto Sans CJK JP Black"/>
                <a:cs typeface="Noto Sans CJK JP Black"/>
              </a:rPr>
              <a:t>model</a:t>
            </a:r>
            <a:endParaRPr sz="2800">
              <a:latin typeface="Noto Sans CJK JP Black"/>
              <a:cs typeface="Noto Sans CJK JP Black"/>
            </a:endParaRPr>
          </a:p>
        </p:txBody>
      </p:sp>
      <p:grpSp>
        <p:nvGrpSpPr>
          <p:cNvPr id="59" name="object 51"/>
          <p:cNvGrpSpPr/>
          <p:nvPr/>
        </p:nvGrpSpPr>
        <p:grpSpPr>
          <a:xfrm>
            <a:off x="1286255" y="1777745"/>
            <a:ext cx="3932554" cy="1153160"/>
            <a:chOff x="1286255" y="1777745"/>
            <a:chExt cx="3932554" cy="1153160"/>
          </a:xfrm>
        </p:grpSpPr>
        <p:sp>
          <p:nvSpPr>
            <p:cNvPr id="60" name="object 52"/>
            <p:cNvSpPr/>
            <p:nvPr/>
          </p:nvSpPr>
          <p:spPr>
            <a:xfrm>
              <a:off x="1286255" y="1777745"/>
              <a:ext cx="1091183" cy="11529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1" name="object 53"/>
            <p:cNvSpPr/>
            <p:nvPr/>
          </p:nvSpPr>
          <p:spPr>
            <a:xfrm>
              <a:off x="4272914" y="2216657"/>
              <a:ext cx="946150" cy="382270"/>
            </a:xfrm>
            <a:custGeom>
              <a:avLst/>
              <a:gdLst/>
              <a:ahLst/>
              <a:cxnLst/>
              <a:rect l="l" t="t" r="r" b="b"/>
              <a:pathLst>
                <a:path w="946150" h="382269">
                  <a:moveTo>
                    <a:pt x="563880" y="0"/>
                  </a:moveTo>
                  <a:lnTo>
                    <a:pt x="563880" y="381762"/>
                  </a:lnTo>
                  <a:lnTo>
                    <a:pt x="818388" y="254507"/>
                  </a:lnTo>
                  <a:lnTo>
                    <a:pt x="627507" y="254507"/>
                  </a:lnTo>
                  <a:lnTo>
                    <a:pt x="627507" y="127253"/>
                  </a:lnTo>
                  <a:lnTo>
                    <a:pt x="818388" y="127253"/>
                  </a:lnTo>
                  <a:lnTo>
                    <a:pt x="563880" y="0"/>
                  </a:lnTo>
                  <a:close/>
                </a:path>
                <a:path w="946150" h="382269">
                  <a:moveTo>
                    <a:pt x="563880" y="127253"/>
                  </a:moveTo>
                  <a:lnTo>
                    <a:pt x="0" y="127253"/>
                  </a:lnTo>
                  <a:lnTo>
                    <a:pt x="0" y="254507"/>
                  </a:lnTo>
                  <a:lnTo>
                    <a:pt x="563880" y="254507"/>
                  </a:lnTo>
                  <a:lnTo>
                    <a:pt x="563880" y="127253"/>
                  </a:lnTo>
                  <a:close/>
                </a:path>
                <a:path w="946150" h="382269">
                  <a:moveTo>
                    <a:pt x="818388" y="127253"/>
                  </a:moveTo>
                  <a:lnTo>
                    <a:pt x="627507" y="127253"/>
                  </a:lnTo>
                  <a:lnTo>
                    <a:pt x="627507" y="254507"/>
                  </a:lnTo>
                  <a:lnTo>
                    <a:pt x="818388" y="254507"/>
                  </a:lnTo>
                  <a:lnTo>
                    <a:pt x="945642" y="190880"/>
                  </a:lnTo>
                  <a:lnTo>
                    <a:pt x="818388" y="127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62" name="object 54"/>
            <p:cNvSpPr/>
            <p:nvPr/>
          </p:nvSpPr>
          <p:spPr>
            <a:xfrm>
              <a:off x="2782061" y="2006345"/>
              <a:ext cx="1757934" cy="7818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3" name="object 55"/>
            <p:cNvSpPr/>
            <p:nvPr/>
          </p:nvSpPr>
          <p:spPr>
            <a:xfrm>
              <a:off x="2782061" y="2006345"/>
              <a:ext cx="1758314" cy="782320"/>
            </a:xfrm>
            <a:custGeom>
              <a:avLst/>
              <a:gdLst/>
              <a:ahLst/>
              <a:cxnLst/>
              <a:rect l="l" t="t" r="r" b="b"/>
              <a:pathLst>
                <a:path w="1758314" h="782319">
                  <a:moveTo>
                    <a:pt x="0" y="781812"/>
                  </a:moveTo>
                  <a:lnTo>
                    <a:pt x="1757934" y="781812"/>
                  </a:lnTo>
                  <a:lnTo>
                    <a:pt x="1757934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64" name="object 56"/>
          <p:cNvSpPr txBox="1"/>
          <p:nvPr/>
        </p:nvSpPr>
        <p:spPr>
          <a:xfrm>
            <a:off x="2888488" y="1940560"/>
            <a:ext cx="1544955" cy="7943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p>
            <a:pPr marL="12700" marR="5080" indent="123825">
              <a:lnSpc>
                <a:spcPts val="2690"/>
              </a:lnSpc>
              <a:spcBef>
                <a:spcPts val="750"/>
              </a:spcBef>
            </a:pPr>
            <a:r>
              <a:rPr sz="2800" spc="-160" dirty="0">
                <a:latin typeface="Noto Sans CJK JP Black"/>
                <a:cs typeface="Noto Sans CJK JP Black"/>
              </a:rPr>
              <a:t>Feature  </a:t>
            </a:r>
            <a:r>
              <a:rPr sz="2800" spc="-200" dirty="0">
                <a:latin typeface="Noto Sans CJK JP Black"/>
                <a:cs typeface="Noto Sans CJK JP Black"/>
              </a:rPr>
              <a:t>extra</a:t>
            </a:r>
            <a:r>
              <a:rPr sz="2800" spc="-170" dirty="0">
                <a:latin typeface="Noto Sans CJK JP Black"/>
                <a:cs typeface="Noto Sans CJK JP Black"/>
              </a:rPr>
              <a:t>t</a:t>
            </a:r>
            <a:r>
              <a:rPr sz="2800" spc="-95" dirty="0">
                <a:latin typeface="Noto Sans CJK JP Black"/>
                <a:cs typeface="Noto Sans CJK JP Black"/>
              </a:rPr>
              <a:t>ion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65" name="object 57"/>
          <p:cNvSpPr txBox="1"/>
          <p:nvPr/>
        </p:nvSpPr>
        <p:spPr>
          <a:xfrm>
            <a:off x="9972802" y="2089149"/>
            <a:ext cx="845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latin typeface="Noto Sans CJK JP Black"/>
                <a:cs typeface="Noto Sans CJK JP Black"/>
              </a:rPr>
              <a:t>Echo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66" name="object 58"/>
          <p:cNvSpPr/>
          <p:nvPr/>
        </p:nvSpPr>
        <p:spPr>
          <a:xfrm>
            <a:off x="4812029" y="1813560"/>
            <a:ext cx="4738370" cy="1081405"/>
          </a:xfrm>
          <a:custGeom>
            <a:avLst/>
            <a:gdLst/>
            <a:ahLst/>
            <a:cxnLst/>
            <a:rect l="l" t="t" r="r" b="b"/>
            <a:pathLst>
              <a:path w="4738370" h="1081405">
                <a:moveTo>
                  <a:pt x="0" y="1081277"/>
                </a:moveTo>
                <a:lnTo>
                  <a:pt x="4738116" y="1081277"/>
                </a:lnTo>
                <a:lnTo>
                  <a:pt x="4738116" y="0"/>
                </a:lnTo>
                <a:lnTo>
                  <a:pt x="0" y="0"/>
                </a:lnTo>
                <a:lnTo>
                  <a:pt x="0" y="108127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410845" y="1006475"/>
            <a:ext cx="11600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攻击原理：避开复杂语言模型，分析声学模型输出结果，找到声学模型的误判条件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236" y="1832610"/>
            <a:ext cx="4741545" cy="3523615"/>
            <a:chOff x="745236" y="1832610"/>
            <a:chExt cx="4741545" cy="3523615"/>
          </a:xfrm>
        </p:grpSpPr>
        <p:sp>
          <p:nvSpPr>
            <p:cNvPr id="3" name="object 3"/>
            <p:cNvSpPr/>
            <p:nvPr/>
          </p:nvSpPr>
          <p:spPr>
            <a:xfrm>
              <a:off x="774192" y="1832610"/>
              <a:ext cx="4683252" cy="35234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3811" y="2283333"/>
              <a:ext cx="4684395" cy="683895"/>
            </a:xfrm>
            <a:custGeom>
              <a:avLst/>
              <a:gdLst/>
              <a:ahLst/>
              <a:cxnLst/>
              <a:rect l="l" t="t" r="r" b="b"/>
              <a:pathLst>
                <a:path w="4684395" h="683894">
                  <a:moveTo>
                    <a:pt x="0" y="683513"/>
                  </a:moveTo>
                  <a:lnTo>
                    <a:pt x="4684014" y="683513"/>
                  </a:lnTo>
                  <a:lnTo>
                    <a:pt x="4684014" y="0"/>
                  </a:lnTo>
                  <a:lnTo>
                    <a:pt x="0" y="0"/>
                  </a:lnTo>
                  <a:lnTo>
                    <a:pt x="0" y="683513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28766" y="2576829"/>
          <a:ext cx="6068059" cy="266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260"/>
                <a:gridCol w="1066800"/>
                <a:gridCol w="777239"/>
                <a:gridCol w="1387475"/>
                <a:gridCol w="1497964"/>
              </a:tblGrid>
              <a:tr h="822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Phoneme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HMM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state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257810" marR="130175" indent="-1435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Pd</a:t>
                      </a: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-  </a:t>
                      </a: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465455" marR="123825" indent="-2997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9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ransitio  </a:t>
                      </a: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n-id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C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400" spc="-10" dirty="0">
                          <a:latin typeface="Times New Roman" panose="02020603050405020304"/>
                          <a:cs typeface="Times New Roman" panose="02020603050405020304"/>
                        </a:rPr>
                        <a:t>Transition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17804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400" i="1" dirty="0">
                          <a:latin typeface="Times New Roman" panose="02020603050405020304"/>
                          <a:cs typeface="Times New Roman" panose="02020603050405020304"/>
                        </a:rPr>
                        <a:t>eh</a:t>
                      </a:r>
                      <a:r>
                        <a:rPr sz="2400" i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63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63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6383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63525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15985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381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400" dirty="0">
                          <a:latin typeface="Wingdings" panose="05000000000000000000"/>
                          <a:cs typeface="Wingdings" panose="05000000000000000000"/>
                        </a:rPr>
                        <a:t></a:t>
                      </a: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57200">
                <a:tc vMerge="1">
                  <a:tcPr marL="0" marR="0" marT="263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vMerge="1">
                  <a:tcPr marL="0" marR="0" marT="263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vMerge="1">
                  <a:tcPr marL="0" marR="0" marT="263525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15986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400" spc="-5" dirty="0">
                          <a:latin typeface="Wingdings" panose="05000000000000000000"/>
                          <a:cs typeface="Wingdings" panose="05000000000000000000"/>
                        </a:rPr>
                        <a:t></a:t>
                      </a: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400" i="1" dirty="0">
                          <a:latin typeface="Times New Roman" panose="02020603050405020304"/>
                          <a:cs typeface="Times New Roman" panose="02020603050405020304"/>
                        </a:rPr>
                        <a:t>eh</a:t>
                      </a:r>
                      <a:r>
                        <a:rPr sz="2400" i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5760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6416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16189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 panose="02020603050405020304"/>
                          <a:cs typeface="Times New Roman" panose="02020603050405020304"/>
                        </a:rPr>
                        <a:t>self-loop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457200">
                <a:tc vMerge="1"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vMerge="1">
                  <a:tcPr marL="0" marR="0" marT="264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vMerge="1">
                  <a:tcPr marL="0" marR="0" marT="26416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16190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C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dirty="0">
                          <a:latin typeface="Wingdings" panose="05000000000000000000"/>
                          <a:cs typeface="Wingdings" panose="05000000000000000000"/>
                        </a:rPr>
                        <a:t></a:t>
                      </a: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63547" y="5265928"/>
            <a:ext cx="346329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单词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Echo”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解码得到的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4930" algn="ctr">
              <a:lnSpc>
                <a:spcPct val="100000"/>
              </a:lnSpc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Transition-ids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2779" y="1773935"/>
            <a:ext cx="569912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0" marR="5080" indent="-19373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音素、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状态、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关系对照表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4680" y="5589905"/>
            <a:ext cx="5916295" cy="87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pdf-ids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 列 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sz="2800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6383, 5760,5760,</a:t>
            </a:r>
            <a:r>
              <a:rPr sz="2800" spc="-3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5760,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5760, 5760, 5760, 5760, 5760,</a:t>
            </a:r>
            <a:r>
              <a:rPr sz="2800" spc="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5760 </a:t>
            </a:r>
            <a:r>
              <a:rPr sz="2800" spc="-5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9396" y="2954527"/>
            <a:ext cx="1226820" cy="2517140"/>
          </a:xfrm>
          <a:custGeom>
            <a:avLst/>
            <a:gdLst/>
            <a:ahLst/>
            <a:cxnLst/>
            <a:rect l="l" t="t" r="r" b="b"/>
            <a:pathLst>
              <a:path w="1226820" h="2517140">
                <a:moveTo>
                  <a:pt x="51562" y="0"/>
                </a:moveTo>
                <a:lnTo>
                  <a:pt x="0" y="24637"/>
                </a:lnTo>
                <a:lnTo>
                  <a:pt x="98551" y="230886"/>
                </a:lnTo>
                <a:lnTo>
                  <a:pt x="150113" y="206248"/>
                </a:lnTo>
                <a:lnTo>
                  <a:pt x="51562" y="0"/>
                </a:lnTo>
                <a:close/>
              </a:path>
              <a:path w="1226820" h="2517140">
                <a:moveTo>
                  <a:pt x="224154" y="360934"/>
                </a:moveTo>
                <a:lnTo>
                  <a:pt x="172592" y="385572"/>
                </a:lnTo>
                <a:lnTo>
                  <a:pt x="271144" y="591820"/>
                </a:lnTo>
                <a:lnTo>
                  <a:pt x="322706" y="567182"/>
                </a:lnTo>
                <a:lnTo>
                  <a:pt x="224154" y="360934"/>
                </a:lnTo>
                <a:close/>
              </a:path>
              <a:path w="1226820" h="2517140">
                <a:moveTo>
                  <a:pt x="396620" y="721868"/>
                </a:moveTo>
                <a:lnTo>
                  <a:pt x="345058" y="746506"/>
                </a:lnTo>
                <a:lnTo>
                  <a:pt x="443738" y="952754"/>
                </a:lnTo>
                <a:lnTo>
                  <a:pt x="495300" y="928116"/>
                </a:lnTo>
                <a:lnTo>
                  <a:pt x="396620" y="721868"/>
                </a:lnTo>
                <a:close/>
              </a:path>
              <a:path w="1226820" h="2517140">
                <a:moveTo>
                  <a:pt x="569213" y="1082802"/>
                </a:moveTo>
                <a:lnTo>
                  <a:pt x="517651" y="1107440"/>
                </a:lnTo>
                <a:lnTo>
                  <a:pt x="616330" y="1313688"/>
                </a:lnTo>
                <a:lnTo>
                  <a:pt x="667892" y="1289050"/>
                </a:lnTo>
                <a:lnTo>
                  <a:pt x="569213" y="1082802"/>
                </a:lnTo>
                <a:close/>
              </a:path>
              <a:path w="1226820" h="2517140">
                <a:moveTo>
                  <a:pt x="741806" y="1443736"/>
                </a:moveTo>
                <a:lnTo>
                  <a:pt x="690244" y="1468374"/>
                </a:lnTo>
                <a:lnTo>
                  <a:pt x="788796" y="1674622"/>
                </a:lnTo>
                <a:lnTo>
                  <a:pt x="840358" y="1649857"/>
                </a:lnTo>
                <a:lnTo>
                  <a:pt x="741806" y="1443736"/>
                </a:lnTo>
                <a:close/>
              </a:path>
              <a:path w="1226820" h="2517140">
                <a:moveTo>
                  <a:pt x="914400" y="1804543"/>
                </a:moveTo>
                <a:lnTo>
                  <a:pt x="862838" y="1829308"/>
                </a:lnTo>
                <a:lnTo>
                  <a:pt x="961389" y="2035429"/>
                </a:lnTo>
                <a:lnTo>
                  <a:pt x="1012951" y="2010791"/>
                </a:lnTo>
                <a:lnTo>
                  <a:pt x="914400" y="1804543"/>
                </a:lnTo>
                <a:close/>
              </a:path>
              <a:path w="1226820" h="2517140">
                <a:moveTo>
                  <a:pt x="1123670" y="2374809"/>
                </a:moveTo>
                <a:lnTo>
                  <a:pt x="1072006" y="2399538"/>
                </a:lnTo>
                <a:lnTo>
                  <a:pt x="1223390" y="2517140"/>
                </a:lnTo>
                <a:lnTo>
                  <a:pt x="1225471" y="2396363"/>
                </a:lnTo>
                <a:lnTo>
                  <a:pt x="1133982" y="2396363"/>
                </a:lnTo>
                <a:lnTo>
                  <a:pt x="1123670" y="2374809"/>
                </a:lnTo>
                <a:close/>
              </a:path>
              <a:path w="1226820" h="2517140">
                <a:moveTo>
                  <a:pt x="1175216" y="2350136"/>
                </a:moveTo>
                <a:lnTo>
                  <a:pt x="1123670" y="2374809"/>
                </a:lnTo>
                <a:lnTo>
                  <a:pt x="1133982" y="2396363"/>
                </a:lnTo>
                <a:lnTo>
                  <a:pt x="1185544" y="2371725"/>
                </a:lnTo>
                <a:lnTo>
                  <a:pt x="1175216" y="2350136"/>
                </a:lnTo>
                <a:close/>
              </a:path>
              <a:path w="1226820" h="2517140">
                <a:moveTo>
                  <a:pt x="1226692" y="2325497"/>
                </a:moveTo>
                <a:lnTo>
                  <a:pt x="1175216" y="2350136"/>
                </a:lnTo>
                <a:lnTo>
                  <a:pt x="1185544" y="2371725"/>
                </a:lnTo>
                <a:lnTo>
                  <a:pt x="1133982" y="2396363"/>
                </a:lnTo>
                <a:lnTo>
                  <a:pt x="1225471" y="2396363"/>
                </a:lnTo>
                <a:lnTo>
                  <a:pt x="1226692" y="2325497"/>
                </a:lnTo>
                <a:close/>
              </a:path>
              <a:path w="1226820" h="2517140">
                <a:moveTo>
                  <a:pt x="1086865" y="2165477"/>
                </a:moveTo>
                <a:lnTo>
                  <a:pt x="1035303" y="2190115"/>
                </a:lnTo>
                <a:lnTo>
                  <a:pt x="1123670" y="2374809"/>
                </a:lnTo>
                <a:lnTo>
                  <a:pt x="1175216" y="2350136"/>
                </a:lnTo>
                <a:lnTo>
                  <a:pt x="1086865" y="216547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48196" y="3696589"/>
            <a:ext cx="1894205" cy="1773555"/>
          </a:xfrm>
          <a:custGeom>
            <a:avLst/>
            <a:gdLst/>
            <a:ahLst/>
            <a:cxnLst/>
            <a:rect l="l" t="t" r="r" b="b"/>
            <a:pathLst>
              <a:path w="1894204" h="1773554">
                <a:moveTo>
                  <a:pt x="1854961" y="0"/>
                </a:moveTo>
                <a:lnTo>
                  <a:pt x="1687956" y="156083"/>
                </a:lnTo>
                <a:lnTo>
                  <a:pt x="1726946" y="197866"/>
                </a:lnTo>
                <a:lnTo>
                  <a:pt x="1893951" y="41656"/>
                </a:lnTo>
                <a:lnTo>
                  <a:pt x="1854961" y="0"/>
                </a:lnTo>
                <a:close/>
              </a:path>
              <a:path w="1894204" h="1773554">
                <a:moveTo>
                  <a:pt x="1562734" y="273177"/>
                </a:moveTo>
                <a:lnTo>
                  <a:pt x="1395729" y="429260"/>
                </a:lnTo>
                <a:lnTo>
                  <a:pt x="1434719" y="471043"/>
                </a:lnTo>
                <a:lnTo>
                  <a:pt x="1601724" y="314833"/>
                </a:lnTo>
                <a:lnTo>
                  <a:pt x="1562734" y="273177"/>
                </a:lnTo>
                <a:close/>
              </a:path>
              <a:path w="1894204" h="1773554">
                <a:moveTo>
                  <a:pt x="1270507" y="546354"/>
                </a:moveTo>
                <a:lnTo>
                  <a:pt x="1103502" y="702437"/>
                </a:lnTo>
                <a:lnTo>
                  <a:pt x="1142492" y="744219"/>
                </a:lnTo>
                <a:lnTo>
                  <a:pt x="1309497" y="588137"/>
                </a:lnTo>
                <a:lnTo>
                  <a:pt x="1270507" y="546354"/>
                </a:lnTo>
                <a:close/>
              </a:path>
              <a:path w="1894204" h="1773554">
                <a:moveTo>
                  <a:pt x="978280" y="819531"/>
                </a:moveTo>
                <a:lnTo>
                  <a:pt x="811276" y="975613"/>
                </a:lnTo>
                <a:lnTo>
                  <a:pt x="850264" y="1017397"/>
                </a:lnTo>
                <a:lnTo>
                  <a:pt x="1017270" y="861313"/>
                </a:lnTo>
                <a:lnTo>
                  <a:pt x="978280" y="819531"/>
                </a:lnTo>
                <a:close/>
              </a:path>
              <a:path w="1894204" h="1773554">
                <a:moveTo>
                  <a:pt x="686053" y="1092708"/>
                </a:moveTo>
                <a:lnTo>
                  <a:pt x="519049" y="1248791"/>
                </a:lnTo>
                <a:lnTo>
                  <a:pt x="558037" y="1290574"/>
                </a:lnTo>
                <a:lnTo>
                  <a:pt x="725043" y="1134491"/>
                </a:lnTo>
                <a:lnTo>
                  <a:pt x="686053" y="1092708"/>
                </a:lnTo>
                <a:close/>
              </a:path>
              <a:path w="1894204" h="1773554">
                <a:moveTo>
                  <a:pt x="393700" y="1365885"/>
                </a:moveTo>
                <a:lnTo>
                  <a:pt x="226822" y="1521968"/>
                </a:lnTo>
                <a:lnTo>
                  <a:pt x="265811" y="1563751"/>
                </a:lnTo>
                <a:lnTo>
                  <a:pt x="432816" y="1407668"/>
                </a:lnTo>
                <a:lnTo>
                  <a:pt x="393700" y="1365885"/>
                </a:lnTo>
                <a:close/>
              </a:path>
              <a:path w="1894204" h="1773554">
                <a:moveTo>
                  <a:pt x="66675" y="1593469"/>
                </a:moveTo>
                <a:lnTo>
                  <a:pt x="0" y="1773174"/>
                </a:lnTo>
                <a:lnTo>
                  <a:pt x="183768" y="1718691"/>
                </a:lnTo>
                <a:lnTo>
                  <a:pt x="162986" y="1696466"/>
                </a:lnTo>
                <a:lnTo>
                  <a:pt x="123825" y="1696466"/>
                </a:lnTo>
                <a:lnTo>
                  <a:pt x="84836" y="1654683"/>
                </a:lnTo>
                <a:lnTo>
                  <a:pt x="101473" y="1639062"/>
                </a:lnTo>
                <a:lnTo>
                  <a:pt x="109308" y="1639062"/>
                </a:lnTo>
                <a:lnTo>
                  <a:pt x="66675" y="1593469"/>
                </a:lnTo>
                <a:close/>
              </a:path>
              <a:path w="1894204" h="1773554">
                <a:moveTo>
                  <a:pt x="101473" y="1639062"/>
                </a:moveTo>
                <a:lnTo>
                  <a:pt x="84836" y="1654683"/>
                </a:lnTo>
                <a:lnTo>
                  <a:pt x="123825" y="1696466"/>
                </a:lnTo>
                <a:lnTo>
                  <a:pt x="140588" y="1680845"/>
                </a:lnTo>
                <a:lnTo>
                  <a:pt x="101473" y="1639062"/>
                </a:lnTo>
                <a:close/>
              </a:path>
              <a:path w="1894204" h="1773554">
                <a:moveTo>
                  <a:pt x="109308" y="1639062"/>
                </a:moveTo>
                <a:lnTo>
                  <a:pt x="101473" y="1639062"/>
                </a:lnTo>
                <a:lnTo>
                  <a:pt x="140588" y="1680845"/>
                </a:lnTo>
                <a:lnTo>
                  <a:pt x="123825" y="1696466"/>
                </a:lnTo>
                <a:lnTo>
                  <a:pt x="162986" y="1696466"/>
                </a:lnTo>
                <a:lnTo>
                  <a:pt x="109308" y="163906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200" y="682625"/>
            <a:ext cx="1104265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CommanderSong攻击原理</a:t>
            </a:r>
            <a:r>
              <a:rPr lang="en-US" spc="10" dirty="0"/>
              <a:t>——</a:t>
            </a:r>
            <a:r>
              <a:rPr spc="10" dirty="0"/>
              <a:t>语音识别原理</a:t>
            </a:r>
            <a:endParaRPr spc="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攻击模型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1272540"/>
            <a:ext cx="8470265" cy="4798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5354" y="925322"/>
            <a:ext cx="3464560" cy="187642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wrap="square" lIns="0" tIns="24130" rIns="0" bIns="0" rtlCol="0">
            <a:spAutoFit/>
          </a:bodyPr>
          <a:p>
            <a:pPr marL="64135">
              <a:lnSpc>
                <a:spcPts val="3165"/>
              </a:lnSpc>
              <a:spcBef>
                <a:spcPts val="190"/>
              </a:spcBef>
            </a:pPr>
            <a:r>
              <a:rPr sz="2800" dirty="0">
                <a:latin typeface="Noto Sans CJK JP Black"/>
                <a:cs typeface="Noto Sans CJK JP Black"/>
              </a:rPr>
              <a:t>目标函数</a:t>
            </a:r>
            <a:r>
              <a:rPr sz="2800" spc="-310" dirty="0">
                <a:latin typeface="Noto Sans CJK JP Black"/>
                <a:cs typeface="Noto Sans CJK JP Black"/>
              </a:rPr>
              <a:t>:</a:t>
            </a:r>
            <a:endParaRPr sz="2800">
              <a:latin typeface="Noto Sans CJK JP Black"/>
              <a:cs typeface="Noto Sans CJK JP Black"/>
            </a:endParaRPr>
          </a:p>
          <a:p>
            <a:pPr marL="730250">
              <a:lnSpc>
                <a:spcPts val="2685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7" baseline="-21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arg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max a</a:t>
            </a:r>
            <a:r>
              <a:rPr sz="2400" i="1" baseline="-21000" dirty="0">
                <a:latin typeface="Times New Roman" panose="02020603050405020304"/>
                <a:cs typeface="Times New Roman" panose="02020603050405020304"/>
              </a:rPr>
              <a:t>i,j</a:t>
            </a:r>
            <a:r>
              <a:rPr sz="2400" i="1" spc="254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4135" marR="361950" indent="1291590">
              <a:lnSpc>
                <a:spcPts val="2380"/>
              </a:lnSpc>
              <a:spcBef>
                <a:spcPts val="5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g(x(t))=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. 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argmin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||g(x(t)+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𝛿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(t))-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spc="-3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37" baseline="-2100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  <a:p>
            <a:pPr marL="292735">
              <a:lnSpc>
                <a:spcPct val="100000"/>
              </a:lnSpc>
            </a:pPr>
            <a:r>
              <a:rPr sz="2400" spc="-110" dirty="0">
                <a:latin typeface="Arial" panose="020B0604020202020204"/>
                <a:cs typeface="Arial" panose="020B0604020202020204"/>
              </a:rPr>
              <a:t>𝛿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(t)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3970" y="3500755"/>
            <a:ext cx="32880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WFST</a:t>
            </a:r>
            <a:r>
              <a:rPr lang="zh-CN" altLang="en-US"/>
              <a:t>：加权有限状态转换器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H</a:t>
            </a:r>
            <a:r>
              <a:rPr lang="zh-CN" altLang="en-US"/>
              <a:t>：声学模型的</a:t>
            </a:r>
            <a:r>
              <a:rPr lang="en-US" altLang="zh-CN"/>
              <a:t>WFST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C</a:t>
            </a:r>
            <a:r>
              <a:rPr lang="zh-CN" altLang="en-US"/>
              <a:t>：上下文相关的</a:t>
            </a:r>
            <a:r>
              <a:rPr lang="en-US" altLang="zh-CN"/>
              <a:t>WFST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L</a:t>
            </a:r>
            <a:r>
              <a:rPr lang="zh-CN" altLang="en-US"/>
              <a:t>：发音词典的</a:t>
            </a:r>
            <a:r>
              <a:rPr lang="en-US" altLang="zh-CN"/>
              <a:t>WFST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G</a:t>
            </a:r>
            <a:r>
              <a:rPr lang="zh-CN" altLang="en-US"/>
              <a:t>：语言模型的</a:t>
            </a:r>
            <a:r>
              <a:rPr lang="en-US" altLang="zh-CN"/>
              <a:t>WFST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攻击模型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3115" y="1989455"/>
            <a:ext cx="10549890" cy="2931160"/>
            <a:chOff x="1249" y="4173"/>
            <a:chExt cx="16614" cy="4616"/>
          </a:xfrm>
        </p:grpSpPr>
        <p:grpSp>
          <p:nvGrpSpPr>
            <p:cNvPr id="8" name="object 3"/>
            <p:cNvGrpSpPr/>
            <p:nvPr/>
          </p:nvGrpSpPr>
          <p:grpSpPr>
            <a:xfrm>
              <a:off x="1249" y="4173"/>
              <a:ext cx="16614" cy="4616"/>
              <a:chOff x="793241" y="2939033"/>
              <a:chExt cx="10549890" cy="2931160"/>
            </a:xfrm>
          </p:grpSpPr>
          <p:sp>
            <p:nvSpPr>
              <p:cNvPr id="9" name="object 4"/>
              <p:cNvSpPr/>
              <p:nvPr/>
            </p:nvSpPr>
            <p:spPr>
              <a:xfrm>
                <a:off x="793241" y="2939033"/>
                <a:ext cx="10390632" cy="161467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10" name="object 5"/>
              <p:cNvSpPr/>
              <p:nvPr/>
            </p:nvSpPr>
            <p:spPr>
              <a:xfrm>
                <a:off x="8689738" y="4300021"/>
                <a:ext cx="2634615" cy="1551305"/>
              </a:xfrm>
              <a:custGeom>
                <a:avLst/>
                <a:gdLst/>
                <a:ahLst/>
                <a:cxnLst/>
                <a:rect l="l" t="t" r="r" b="b"/>
                <a:pathLst>
                  <a:path w="2634615" h="1551304">
                    <a:moveTo>
                      <a:pt x="239123" y="510484"/>
                    </a:moveTo>
                    <a:lnTo>
                      <a:pt x="235348" y="469121"/>
                    </a:lnTo>
                    <a:lnTo>
                      <a:pt x="237930" y="428616"/>
                    </a:lnTo>
                    <a:lnTo>
                      <a:pt x="246536" y="389316"/>
                    </a:lnTo>
                    <a:lnTo>
                      <a:pt x="260838" y="351568"/>
                    </a:lnTo>
                    <a:lnTo>
                      <a:pt x="280505" y="315722"/>
                    </a:lnTo>
                    <a:lnTo>
                      <a:pt x="305205" y="282125"/>
                    </a:lnTo>
                    <a:lnTo>
                      <a:pt x="334609" y="251125"/>
                    </a:lnTo>
                    <a:lnTo>
                      <a:pt x="368386" y="223069"/>
                    </a:lnTo>
                    <a:lnTo>
                      <a:pt x="406205" y="198306"/>
                    </a:lnTo>
                    <a:lnTo>
                      <a:pt x="447736" y="177183"/>
                    </a:lnTo>
                    <a:lnTo>
                      <a:pt x="492648" y="160049"/>
                    </a:lnTo>
                    <a:lnTo>
                      <a:pt x="540611" y="147250"/>
                    </a:lnTo>
                    <a:lnTo>
                      <a:pt x="591294" y="139136"/>
                    </a:lnTo>
                    <a:lnTo>
                      <a:pt x="646071" y="136084"/>
                    </a:lnTo>
                    <a:lnTo>
                      <a:pt x="700506" y="138890"/>
                    </a:lnTo>
                    <a:lnTo>
                      <a:pt x="753893" y="147439"/>
                    </a:lnTo>
                    <a:lnTo>
                      <a:pt x="805524" y="161614"/>
                    </a:lnTo>
                    <a:lnTo>
                      <a:pt x="854692" y="181300"/>
                    </a:lnTo>
                    <a:lnTo>
                      <a:pt x="883143" y="145530"/>
                    </a:lnTo>
                    <a:lnTo>
                      <a:pt x="917447" y="114721"/>
                    </a:lnTo>
                    <a:lnTo>
                      <a:pt x="956697" y="89094"/>
                    </a:lnTo>
                    <a:lnTo>
                      <a:pt x="999989" y="68869"/>
                    </a:lnTo>
                    <a:lnTo>
                      <a:pt x="1046415" y="54268"/>
                    </a:lnTo>
                    <a:lnTo>
                      <a:pt x="1095070" y="45512"/>
                    </a:lnTo>
                    <a:lnTo>
                      <a:pt x="1145048" y="42820"/>
                    </a:lnTo>
                    <a:lnTo>
                      <a:pt x="1195443" y="46416"/>
                    </a:lnTo>
                    <a:lnTo>
                      <a:pt x="1245348" y="56519"/>
                    </a:lnTo>
                    <a:lnTo>
                      <a:pt x="1293858" y="73350"/>
                    </a:lnTo>
                    <a:lnTo>
                      <a:pt x="1333594" y="93384"/>
                    </a:lnTo>
                    <a:lnTo>
                      <a:pt x="1369423" y="117800"/>
                    </a:lnTo>
                    <a:lnTo>
                      <a:pt x="1398170" y="81265"/>
                    </a:lnTo>
                    <a:lnTo>
                      <a:pt x="1434305" y="50974"/>
                    </a:lnTo>
                    <a:lnTo>
                      <a:pt x="1476392" y="27315"/>
                    </a:lnTo>
                    <a:lnTo>
                      <a:pt x="1522998" y="10675"/>
                    </a:lnTo>
                    <a:lnTo>
                      <a:pt x="1572688" y="1441"/>
                    </a:lnTo>
                    <a:lnTo>
                      <a:pt x="1624027" y="0"/>
                    </a:lnTo>
                    <a:lnTo>
                      <a:pt x="1675580" y="6737"/>
                    </a:lnTo>
                    <a:lnTo>
                      <a:pt x="1725912" y="22042"/>
                    </a:lnTo>
                    <a:lnTo>
                      <a:pt x="1776697" y="48601"/>
                    </a:lnTo>
                    <a:lnTo>
                      <a:pt x="1818622" y="83637"/>
                    </a:lnTo>
                    <a:lnTo>
                      <a:pt x="1852609" y="56359"/>
                    </a:lnTo>
                    <a:lnTo>
                      <a:pt x="1890599" y="34381"/>
                    </a:lnTo>
                    <a:lnTo>
                      <a:pt x="1931733" y="17760"/>
                    </a:lnTo>
                    <a:lnTo>
                      <a:pt x="1975151" y="6553"/>
                    </a:lnTo>
                    <a:lnTo>
                      <a:pt x="2019997" y="817"/>
                    </a:lnTo>
                    <a:lnTo>
                      <a:pt x="2065410" y="609"/>
                    </a:lnTo>
                    <a:lnTo>
                      <a:pt x="2110532" y="5987"/>
                    </a:lnTo>
                    <a:lnTo>
                      <a:pt x="2154504" y="17008"/>
                    </a:lnTo>
                    <a:lnTo>
                      <a:pt x="2196467" y="33728"/>
                    </a:lnTo>
                    <a:lnTo>
                      <a:pt x="2235563" y="56205"/>
                    </a:lnTo>
                    <a:lnTo>
                      <a:pt x="2271594" y="85195"/>
                    </a:lnTo>
                    <a:lnTo>
                      <a:pt x="2300635" y="118483"/>
                    </a:lnTo>
                    <a:lnTo>
                      <a:pt x="2322128" y="155271"/>
                    </a:lnTo>
                    <a:lnTo>
                      <a:pt x="2335512" y="194762"/>
                    </a:lnTo>
                    <a:lnTo>
                      <a:pt x="2385235" y="209176"/>
                    </a:lnTo>
                    <a:lnTo>
                      <a:pt x="2430228" y="229268"/>
                    </a:lnTo>
                    <a:lnTo>
                      <a:pt x="2470023" y="254380"/>
                    </a:lnTo>
                    <a:lnTo>
                      <a:pt x="2504150" y="283849"/>
                    </a:lnTo>
                    <a:lnTo>
                      <a:pt x="2532140" y="317015"/>
                    </a:lnTo>
                    <a:lnTo>
                      <a:pt x="2553524" y="353218"/>
                    </a:lnTo>
                    <a:lnTo>
                      <a:pt x="2567831" y="391797"/>
                    </a:lnTo>
                    <a:lnTo>
                      <a:pt x="2574593" y="432091"/>
                    </a:lnTo>
                    <a:lnTo>
                      <a:pt x="2573341" y="473440"/>
                    </a:lnTo>
                    <a:lnTo>
                      <a:pt x="2563604" y="515183"/>
                    </a:lnTo>
                    <a:lnTo>
                      <a:pt x="2548618" y="549600"/>
                    </a:lnTo>
                    <a:lnTo>
                      <a:pt x="2579738" y="587044"/>
                    </a:lnTo>
                    <a:lnTo>
                      <a:pt x="2603750" y="626555"/>
                    </a:lnTo>
                    <a:lnTo>
                      <a:pt x="2620746" y="667579"/>
                    </a:lnTo>
                    <a:lnTo>
                      <a:pt x="2630816" y="709563"/>
                    </a:lnTo>
                    <a:lnTo>
                      <a:pt x="2634048" y="751955"/>
                    </a:lnTo>
                    <a:lnTo>
                      <a:pt x="2630533" y="794202"/>
                    </a:lnTo>
                    <a:lnTo>
                      <a:pt x="2620362" y="835750"/>
                    </a:lnTo>
                    <a:lnTo>
                      <a:pt x="2603623" y="876046"/>
                    </a:lnTo>
                    <a:lnTo>
                      <a:pt x="2580408" y="914538"/>
                    </a:lnTo>
                    <a:lnTo>
                      <a:pt x="2550806" y="950673"/>
                    </a:lnTo>
                    <a:lnTo>
                      <a:pt x="2514906" y="983897"/>
                    </a:lnTo>
                    <a:lnTo>
                      <a:pt x="2472799" y="1013658"/>
                    </a:lnTo>
                    <a:lnTo>
                      <a:pt x="2428778" y="1037268"/>
                    </a:lnTo>
                    <a:lnTo>
                      <a:pt x="2381518" y="1056139"/>
                    </a:lnTo>
                    <a:lnTo>
                      <a:pt x="2331639" y="1070058"/>
                    </a:lnTo>
                    <a:lnTo>
                      <a:pt x="2279759" y="1078809"/>
                    </a:lnTo>
                    <a:lnTo>
                      <a:pt x="2275531" y="1120511"/>
                    </a:lnTo>
                    <a:lnTo>
                      <a:pt x="2264043" y="1160264"/>
                    </a:lnTo>
                    <a:lnTo>
                      <a:pt x="2245846" y="1197633"/>
                    </a:lnTo>
                    <a:lnTo>
                      <a:pt x="2221488" y="1232186"/>
                    </a:lnTo>
                    <a:lnTo>
                      <a:pt x="2191520" y="1263490"/>
                    </a:lnTo>
                    <a:lnTo>
                      <a:pt x="2156491" y="1291114"/>
                    </a:lnTo>
                    <a:lnTo>
                      <a:pt x="2116950" y="1314624"/>
                    </a:lnTo>
                    <a:lnTo>
                      <a:pt x="2073448" y="1333587"/>
                    </a:lnTo>
                    <a:lnTo>
                      <a:pt x="2026534" y="1347570"/>
                    </a:lnTo>
                    <a:lnTo>
                      <a:pt x="1976757" y="1356142"/>
                    </a:lnTo>
                    <a:lnTo>
                      <a:pt x="1924667" y="1358869"/>
                    </a:lnTo>
                    <a:lnTo>
                      <a:pt x="1876272" y="1355878"/>
                    </a:lnTo>
                    <a:lnTo>
                      <a:pt x="1829068" y="1347638"/>
                    </a:lnTo>
                    <a:lnTo>
                      <a:pt x="1783721" y="1334304"/>
                    </a:lnTo>
                    <a:lnTo>
                      <a:pt x="1740898" y="1316032"/>
                    </a:lnTo>
                    <a:lnTo>
                      <a:pt x="1722889" y="1354996"/>
                    </a:lnTo>
                    <a:lnTo>
                      <a:pt x="1699544" y="1391054"/>
                    </a:lnTo>
                    <a:lnTo>
                      <a:pt x="1671343" y="1424000"/>
                    </a:lnTo>
                    <a:lnTo>
                      <a:pt x="1638769" y="1453626"/>
                    </a:lnTo>
                    <a:lnTo>
                      <a:pt x="1602301" y="1479725"/>
                    </a:lnTo>
                    <a:lnTo>
                      <a:pt x="1562420" y="1502092"/>
                    </a:lnTo>
                    <a:lnTo>
                      <a:pt x="1519607" y="1520519"/>
                    </a:lnTo>
                    <a:lnTo>
                      <a:pt x="1474342" y="1534798"/>
                    </a:lnTo>
                    <a:lnTo>
                      <a:pt x="1427107" y="1544725"/>
                    </a:lnTo>
                    <a:lnTo>
                      <a:pt x="1378381" y="1550091"/>
                    </a:lnTo>
                    <a:lnTo>
                      <a:pt x="1328647" y="1550690"/>
                    </a:lnTo>
                    <a:lnTo>
                      <a:pt x="1278383" y="1546314"/>
                    </a:lnTo>
                    <a:lnTo>
                      <a:pt x="1228072" y="1536758"/>
                    </a:lnTo>
                    <a:lnTo>
                      <a:pt x="1175024" y="1520542"/>
                    </a:lnTo>
                    <a:lnTo>
                      <a:pt x="1125584" y="1498773"/>
                    </a:lnTo>
                    <a:lnTo>
                      <a:pt x="1080406" y="1471837"/>
                    </a:lnTo>
                    <a:lnTo>
                      <a:pt x="1040141" y="1440119"/>
                    </a:lnTo>
                    <a:lnTo>
                      <a:pt x="1005441" y="1404005"/>
                    </a:lnTo>
                    <a:lnTo>
                      <a:pt x="960098" y="1423347"/>
                    </a:lnTo>
                    <a:lnTo>
                      <a:pt x="913384" y="1438351"/>
                    </a:lnTo>
                    <a:lnTo>
                      <a:pt x="865692" y="1449097"/>
                    </a:lnTo>
                    <a:lnTo>
                      <a:pt x="817414" y="1455664"/>
                    </a:lnTo>
                    <a:lnTo>
                      <a:pt x="768944" y="1458131"/>
                    </a:lnTo>
                    <a:lnTo>
                      <a:pt x="720675" y="1456576"/>
                    </a:lnTo>
                    <a:lnTo>
                      <a:pt x="673000" y="1451078"/>
                    </a:lnTo>
                    <a:lnTo>
                      <a:pt x="626312" y="1441717"/>
                    </a:lnTo>
                    <a:lnTo>
                      <a:pt x="581004" y="1428571"/>
                    </a:lnTo>
                    <a:lnTo>
                      <a:pt x="537470" y="1411720"/>
                    </a:lnTo>
                    <a:lnTo>
                      <a:pt x="496102" y="1391242"/>
                    </a:lnTo>
                    <a:lnTo>
                      <a:pt x="457293" y="1367217"/>
                    </a:lnTo>
                    <a:lnTo>
                      <a:pt x="421437" y="1339722"/>
                    </a:lnTo>
                    <a:lnTo>
                      <a:pt x="388926" y="1308838"/>
                    </a:lnTo>
                    <a:lnTo>
                      <a:pt x="360154" y="1274643"/>
                    </a:lnTo>
                    <a:lnTo>
                      <a:pt x="358503" y="1272357"/>
                    </a:lnTo>
                    <a:lnTo>
                      <a:pt x="356852" y="1270071"/>
                    </a:lnTo>
                    <a:lnTo>
                      <a:pt x="355201" y="1267785"/>
                    </a:lnTo>
                    <a:lnTo>
                      <a:pt x="301416" y="1268500"/>
                    </a:lnTo>
                    <a:lnTo>
                      <a:pt x="250101" y="1260857"/>
                    </a:lnTo>
                    <a:lnTo>
                      <a:pt x="202441" y="1245610"/>
                    </a:lnTo>
                    <a:lnTo>
                      <a:pt x="159621" y="1223510"/>
                    </a:lnTo>
                    <a:lnTo>
                      <a:pt x="122826" y="1195307"/>
                    </a:lnTo>
                    <a:lnTo>
                      <a:pt x="93240" y="1161754"/>
                    </a:lnTo>
                    <a:lnTo>
                      <a:pt x="72048" y="1123602"/>
                    </a:lnTo>
                    <a:lnTo>
                      <a:pt x="60434" y="1081603"/>
                    </a:lnTo>
                    <a:lnTo>
                      <a:pt x="60045" y="1035264"/>
                    </a:lnTo>
                    <a:lnTo>
                      <a:pt x="71991" y="990449"/>
                    </a:lnTo>
                    <a:lnTo>
                      <a:pt x="95653" y="948729"/>
                    </a:lnTo>
                    <a:lnTo>
                      <a:pt x="130411" y="911677"/>
                    </a:lnTo>
                    <a:lnTo>
                      <a:pt x="87107" y="886203"/>
                    </a:lnTo>
                    <a:lnTo>
                      <a:pt x="52031" y="855233"/>
                    </a:lnTo>
                    <a:lnTo>
                      <a:pt x="25566" y="819942"/>
                    </a:lnTo>
                    <a:lnTo>
                      <a:pt x="8095" y="781502"/>
                    </a:lnTo>
                    <a:lnTo>
                      <a:pt x="0" y="741085"/>
                    </a:lnTo>
                    <a:lnTo>
                      <a:pt x="1663" y="699865"/>
                    </a:lnTo>
                    <a:lnTo>
                      <a:pt x="13468" y="659013"/>
                    </a:lnTo>
                    <a:lnTo>
                      <a:pt x="35796" y="619704"/>
                    </a:lnTo>
                    <a:lnTo>
                      <a:pt x="64996" y="586975"/>
                    </a:lnTo>
                    <a:lnTo>
                      <a:pt x="100810" y="559585"/>
                    </a:lnTo>
                    <a:lnTo>
                      <a:pt x="142141" y="538121"/>
                    </a:lnTo>
                    <a:lnTo>
                      <a:pt x="187892" y="523168"/>
                    </a:lnTo>
                    <a:lnTo>
                      <a:pt x="236964" y="515310"/>
                    </a:lnTo>
                    <a:lnTo>
                      <a:pt x="239123" y="510484"/>
                    </a:lnTo>
                    <a:close/>
                  </a:path>
                </a:pathLst>
              </a:custGeom>
              <a:ln w="38100">
                <a:solidFill>
                  <a:srgbClr val="039692"/>
                </a:solidFill>
              </a:ln>
            </p:spPr>
            <p:txBody>
              <a:bodyPr wrap="square" lIns="0" tIns="0" rIns="0" bIns="0" rtlCol="0"/>
              <a:p/>
            </p:txBody>
          </p:sp>
          <p:sp>
            <p:nvSpPr>
              <p:cNvPr id="11" name="object 6"/>
              <p:cNvSpPr/>
              <p:nvPr/>
            </p:nvSpPr>
            <p:spPr>
              <a:xfrm>
                <a:off x="8585835" y="3821811"/>
                <a:ext cx="353314" cy="32956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12" name="object 7"/>
              <p:cNvSpPr/>
              <p:nvPr/>
            </p:nvSpPr>
            <p:spPr>
              <a:xfrm>
                <a:off x="8822944" y="4135881"/>
                <a:ext cx="2414270" cy="1562100"/>
              </a:xfrm>
              <a:custGeom>
                <a:avLst/>
                <a:gdLst/>
                <a:ahLst/>
                <a:cxnLst/>
                <a:rect l="l" t="t" r="r" b="b"/>
                <a:pathLst>
                  <a:path w="2414270" h="1562100">
                    <a:moveTo>
                      <a:pt x="391032" y="129286"/>
                    </a:moveTo>
                    <a:lnTo>
                      <a:pt x="380888" y="179578"/>
                    </a:lnTo>
                    <a:lnTo>
                      <a:pt x="353218" y="220630"/>
                    </a:lnTo>
                    <a:lnTo>
                      <a:pt x="312165" y="248300"/>
                    </a:lnTo>
                    <a:lnTo>
                      <a:pt x="261874" y="258445"/>
                    </a:lnTo>
                    <a:lnTo>
                      <a:pt x="211562" y="248300"/>
                    </a:lnTo>
                    <a:lnTo>
                      <a:pt x="170465" y="220630"/>
                    </a:lnTo>
                    <a:lnTo>
                      <a:pt x="142751" y="179578"/>
                    </a:lnTo>
                    <a:lnTo>
                      <a:pt x="132587" y="129286"/>
                    </a:lnTo>
                    <a:lnTo>
                      <a:pt x="142751" y="78974"/>
                    </a:lnTo>
                    <a:lnTo>
                      <a:pt x="170465" y="37877"/>
                    </a:lnTo>
                    <a:lnTo>
                      <a:pt x="211562" y="10163"/>
                    </a:lnTo>
                    <a:lnTo>
                      <a:pt x="261874" y="0"/>
                    </a:lnTo>
                    <a:lnTo>
                      <a:pt x="312166" y="10163"/>
                    </a:lnTo>
                    <a:lnTo>
                      <a:pt x="353218" y="37877"/>
                    </a:lnTo>
                    <a:lnTo>
                      <a:pt x="380888" y="78974"/>
                    </a:lnTo>
                    <a:lnTo>
                      <a:pt x="391032" y="129286"/>
                    </a:lnTo>
                    <a:close/>
                  </a:path>
                  <a:path w="2414270" h="1562100">
                    <a:moveTo>
                      <a:pt x="154304" y="1098423"/>
                    </a:moveTo>
                    <a:lnTo>
                      <a:pt x="114032" y="1098438"/>
                    </a:lnTo>
                    <a:lnTo>
                      <a:pt x="74437" y="1093597"/>
                    </a:lnTo>
                    <a:lnTo>
                      <a:pt x="36200" y="1083992"/>
                    </a:lnTo>
                    <a:lnTo>
                      <a:pt x="0" y="1069721"/>
                    </a:lnTo>
                  </a:path>
                  <a:path w="2414270" h="1562100">
                    <a:moveTo>
                      <a:pt x="290449" y="1411478"/>
                    </a:moveTo>
                    <a:lnTo>
                      <a:pt x="273980" y="1416210"/>
                    </a:lnTo>
                    <a:lnTo>
                      <a:pt x="257190" y="1420098"/>
                    </a:lnTo>
                    <a:lnTo>
                      <a:pt x="240139" y="1423104"/>
                    </a:lnTo>
                    <a:lnTo>
                      <a:pt x="222884" y="1425194"/>
                    </a:lnTo>
                  </a:path>
                  <a:path w="2414270" h="1562100">
                    <a:moveTo>
                      <a:pt x="872108" y="1561884"/>
                    </a:moveTo>
                    <a:lnTo>
                      <a:pt x="860345" y="1546947"/>
                    </a:lnTo>
                    <a:lnTo>
                      <a:pt x="849629" y="1531537"/>
                    </a:lnTo>
                    <a:lnTo>
                      <a:pt x="839962" y="1515689"/>
                    </a:lnTo>
                    <a:lnTo>
                      <a:pt x="831341" y="1499438"/>
                    </a:lnTo>
                  </a:path>
                  <a:path w="2414270" h="1562100">
                    <a:moveTo>
                      <a:pt x="1624202" y="1406144"/>
                    </a:moveTo>
                    <a:lnTo>
                      <a:pt x="1621823" y="1423518"/>
                    </a:lnTo>
                    <a:lnTo>
                      <a:pt x="1618313" y="1440756"/>
                    </a:lnTo>
                    <a:lnTo>
                      <a:pt x="1613683" y="1457820"/>
                    </a:lnTo>
                    <a:lnTo>
                      <a:pt x="1607947" y="1474673"/>
                    </a:lnTo>
                  </a:path>
                  <a:path w="2414270" h="1562100">
                    <a:moveTo>
                      <a:pt x="1947163" y="982726"/>
                    </a:moveTo>
                    <a:lnTo>
                      <a:pt x="1996620" y="1006199"/>
                    </a:lnTo>
                    <a:lnTo>
                      <a:pt x="2039989" y="1035295"/>
                    </a:lnTo>
                    <a:lnTo>
                      <a:pt x="2076689" y="1069260"/>
                    </a:lnTo>
                    <a:lnTo>
                      <a:pt x="2106138" y="1107342"/>
                    </a:lnTo>
                    <a:lnTo>
                      <a:pt x="2127753" y="1148788"/>
                    </a:lnTo>
                    <a:lnTo>
                      <a:pt x="2140954" y="1192844"/>
                    </a:lnTo>
                    <a:lnTo>
                      <a:pt x="2145156" y="1238758"/>
                    </a:lnTo>
                  </a:path>
                  <a:path w="2414270" h="1562100">
                    <a:moveTo>
                      <a:pt x="2414270" y="709930"/>
                    </a:moveTo>
                    <a:lnTo>
                      <a:pt x="2397496" y="736844"/>
                    </a:lnTo>
                    <a:lnTo>
                      <a:pt x="2377043" y="761984"/>
                    </a:lnTo>
                    <a:lnTo>
                      <a:pt x="2353137" y="785100"/>
                    </a:lnTo>
                    <a:lnTo>
                      <a:pt x="2326004" y="805942"/>
                    </a:lnTo>
                  </a:path>
                  <a:path w="2414270" h="1562100">
                    <a:moveTo>
                      <a:pt x="2202687" y="353568"/>
                    </a:moveTo>
                    <a:lnTo>
                      <a:pt x="2204831" y="364777"/>
                    </a:lnTo>
                    <a:lnTo>
                      <a:pt x="2206307" y="376094"/>
                    </a:lnTo>
                    <a:lnTo>
                      <a:pt x="2207117" y="387482"/>
                    </a:lnTo>
                    <a:lnTo>
                      <a:pt x="2207259" y="398907"/>
                    </a:lnTo>
                  </a:path>
                  <a:path w="2414270" h="1562100">
                    <a:moveTo>
                      <a:pt x="1639442" y="300609"/>
                    </a:moveTo>
                    <a:lnTo>
                      <a:pt x="1648793" y="285184"/>
                    </a:lnTo>
                    <a:lnTo>
                      <a:pt x="1659477" y="270367"/>
                    </a:lnTo>
                    <a:lnTo>
                      <a:pt x="1671447" y="256192"/>
                    </a:lnTo>
                    <a:lnTo>
                      <a:pt x="1684654" y="242697"/>
                    </a:lnTo>
                  </a:path>
                  <a:path w="2414270" h="1562100">
                    <a:moveTo>
                      <a:pt x="1216913" y="328168"/>
                    </a:moveTo>
                    <a:lnTo>
                      <a:pt x="1220936" y="315315"/>
                    </a:lnTo>
                    <a:lnTo>
                      <a:pt x="1225946" y="302688"/>
                    </a:lnTo>
                    <a:lnTo>
                      <a:pt x="1231933" y="290323"/>
                    </a:lnTo>
                    <a:lnTo>
                      <a:pt x="1238884" y="278257"/>
                    </a:lnTo>
                  </a:path>
                  <a:path w="2414270" h="1562100">
                    <a:moveTo>
                      <a:pt x="721105" y="345059"/>
                    </a:moveTo>
                    <a:lnTo>
                      <a:pt x="742239" y="355746"/>
                    </a:lnTo>
                    <a:lnTo>
                      <a:pt x="762539" y="367411"/>
                    </a:lnTo>
                    <a:lnTo>
                      <a:pt x="781935" y="380027"/>
                    </a:lnTo>
                    <a:lnTo>
                      <a:pt x="800353" y="393573"/>
                    </a:lnTo>
                  </a:path>
                  <a:path w="2414270" h="1562100">
                    <a:moveTo>
                      <a:pt x="119760" y="725551"/>
                    </a:moveTo>
                    <a:lnTo>
                      <a:pt x="115383" y="712932"/>
                    </a:lnTo>
                    <a:lnTo>
                      <a:pt x="111601" y="700230"/>
                    </a:lnTo>
                    <a:lnTo>
                      <a:pt x="108438" y="687456"/>
                    </a:lnTo>
                    <a:lnTo>
                      <a:pt x="105917" y="674624"/>
                    </a:lnTo>
                  </a:path>
                </a:pathLst>
              </a:custGeom>
              <a:ln w="38100">
                <a:solidFill>
                  <a:srgbClr val="039692"/>
                </a:solidFill>
              </a:ln>
            </p:spPr>
            <p:txBody>
              <a:bodyPr wrap="square" lIns="0" tIns="0" rIns="0" bIns="0" rtlCol="0"/>
              <a:p/>
            </p:txBody>
          </p:sp>
        </p:grpSp>
        <p:sp>
          <p:nvSpPr>
            <p:cNvPr id="13" name="object 8"/>
            <p:cNvSpPr txBox="1"/>
            <p:nvPr/>
          </p:nvSpPr>
          <p:spPr>
            <a:xfrm>
              <a:off x="13930" y="7027"/>
              <a:ext cx="3780" cy="7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315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800" b="1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800" b="1" spc="-5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800" b="0" spc="5" dirty="0">
                  <a:latin typeface="Noto Sans CJK JP Medium"/>
                  <a:cs typeface="Noto Sans CJK JP Medium"/>
                </a:rPr>
                <a:t>攻击成功</a:t>
              </a:r>
              <a:r>
                <a:rPr sz="2800" b="1" dirty="0">
                  <a:latin typeface="Arial" panose="020B0604020202020204"/>
                  <a:cs typeface="Arial" panose="020B0604020202020204"/>
                </a:rPr>
                <a:t>!</a:t>
              </a:r>
              <a:endParaRPr sz="28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359535" y="1289685"/>
            <a:ext cx="4403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pitchFamily="18" charset="0"/>
              </a:rPr>
              <a:t>随机噪声模型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90" y="5130165"/>
            <a:ext cx="4038600" cy="7156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95" y="5845810"/>
            <a:ext cx="3124200" cy="6102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05" y="5136515"/>
            <a:ext cx="3589655" cy="7315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97205" y="4382135"/>
            <a:ext cx="1746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WTA</a:t>
            </a:r>
            <a:r>
              <a:rPr lang="zh-CN" altLang="en-US" sz="2400"/>
              <a:t>模型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4937760" y="4382135"/>
            <a:ext cx="145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WAA</a:t>
            </a:r>
            <a:r>
              <a:rPr lang="zh-CN" altLang="en-US" sz="2400"/>
              <a:t>模型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764872"/>
            <a:ext cx="12192000" cy="332825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9701" name="文本框 11"/>
          <p:cNvSpPr txBox="1">
            <a:spLocks noChangeArrowheads="1"/>
          </p:cNvSpPr>
          <p:nvPr/>
        </p:nvSpPr>
        <p:spPr bwMode="auto">
          <a:xfrm>
            <a:off x="2144197" y="404090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第四部分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702" name="图片 1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文本框 44"/>
          <p:cNvSpPr txBox="1">
            <a:spLocks noChangeArrowheads="1"/>
          </p:cNvSpPr>
          <p:nvPr/>
        </p:nvSpPr>
        <p:spPr bwMode="auto">
          <a:xfrm>
            <a:off x="2738437" y="2703581"/>
            <a:ext cx="410527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评价</a:t>
            </a:r>
            <a:endParaRPr lang="zh-CN" altLang="en-US" sz="4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形 12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460546" y="1711773"/>
            <a:ext cx="4604085" cy="3328257"/>
          </a:xfrm>
          <a:prstGeom prst="rect">
            <a:avLst/>
          </a:prstGeom>
        </p:spPr>
      </p:pic>
      <p:grpSp>
        <p:nvGrpSpPr>
          <p:cNvPr id="16" name="组合 52"/>
          <p:cNvGrpSpPr/>
          <p:nvPr/>
        </p:nvGrpSpPr>
        <p:grpSpPr bwMode="auto">
          <a:xfrm>
            <a:off x="1436172" y="2448801"/>
            <a:ext cx="1416050" cy="1854200"/>
            <a:chOff x="7431373" y="2101178"/>
            <a:chExt cx="1415772" cy="1853011"/>
          </a:xfrm>
        </p:grpSpPr>
        <p:grpSp>
          <p:nvGrpSpPr>
            <p:cNvPr id="17" name="组合 37"/>
            <p:cNvGrpSpPr/>
            <p:nvPr/>
          </p:nvGrpSpPr>
          <p:grpSpPr bwMode="auto">
            <a:xfrm>
              <a:off x="7500282" y="2101178"/>
              <a:ext cx="1277954" cy="1277954"/>
              <a:chOff x="7366499" y="2234042"/>
              <a:chExt cx="1607262" cy="160726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365669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475458" y="2343782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1" name="KSO_Shape"/>
              <p:cNvSpPr>
                <a:spLocks noChangeArrowheads="1"/>
              </p:cNvSpPr>
              <p:nvPr/>
            </p:nvSpPr>
            <p:spPr bwMode="auto">
              <a:xfrm>
                <a:off x="7767760" y="2635303"/>
                <a:ext cx="804740" cy="804740"/>
              </a:xfrm>
              <a:custGeom>
                <a:avLst/>
                <a:gdLst>
                  <a:gd name="T0" fmla="*/ 2147483646 w 3927"/>
                  <a:gd name="T1" fmla="*/ 2147483646 h 3928"/>
                  <a:gd name="T2" fmla="*/ 2147483646 w 3927"/>
                  <a:gd name="T3" fmla="*/ 2147483646 h 3928"/>
                  <a:gd name="T4" fmla="*/ 2147483646 w 3927"/>
                  <a:gd name="T5" fmla="*/ 2147483646 h 3928"/>
                  <a:gd name="T6" fmla="*/ 2147483646 w 3927"/>
                  <a:gd name="T7" fmla="*/ 601932408 h 3928"/>
                  <a:gd name="T8" fmla="*/ 2147483646 w 3927"/>
                  <a:gd name="T9" fmla="*/ 541743265 h 3928"/>
                  <a:gd name="T10" fmla="*/ 2147483646 w 3927"/>
                  <a:gd name="T11" fmla="*/ 2147483646 h 3928"/>
                  <a:gd name="T12" fmla="*/ 2147483646 w 3927"/>
                  <a:gd name="T13" fmla="*/ 2147483646 h 3928"/>
                  <a:gd name="T14" fmla="*/ 2147483646 w 3927"/>
                  <a:gd name="T15" fmla="*/ 2147483646 h 3928"/>
                  <a:gd name="T16" fmla="*/ 2147483646 w 3927"/>
                  <a:gd name="T17" fmla="*/ 2147483646 h 3928"/>
                  <a:gd name="T18" fmla="*/ 2147483646 w 3927"/>
                  <a:gd name="T19" fmla="*/ 2147483646 h 3928"/>
                  <a:gd name="T20" fmla="*/ 2147483646 w 3927"/>
                  <a:gd name="T21" fmla="*/ 2147483646 h 3928"/>
                  <a:gd name="T22" fmla="*/ 2147483646 w 3927"/>
                  <a:gd name="T23" fmla="*/ 2147483646 h 3928"/>
                  <a:gd name="T24" fmla="*/ 2147483646 w 3927"/>
                  <a:gd name="T25" fmla="*/ 2147483646 h 3928"/>
                  <a:gd name="T26" fmla="*/ 2147483646 w 3927"/>
                  <a:gd name="T27" fmla="*/ 2147483646 h 3928"/>
                  <a:gd name="T28" fmla="*/ 2147483646 w 3927"/>
                  <a:gd name="T29" fmla="*/ 2147483646 h 3928"/>
                  <a:gd name="T30" fmla="*/ 2147483646 w 3927"/>
                  <a:gd name="T31" fmla="*/ 2147483646 h 3928"/>
                  <a:gd name="T32" fmla="*/ 2147483646 w 3927"/>
                  <a:gd name="T33" fmla="*/ 2147483646 h 3928"/>
                  <a:gd name="T34" fmla="*/ 2147483646 w 3927"/>
                  <a:gd name="T35" fmla="*/ 2147483646 h 3928"/>
                  <a:gd name="T36" fmla="*/ 2147483646 w 3927"/>
                  <a:gd name="T37" fmla="*/ 2147483646 h 3928"/>
                  <a:gd name="T38" fmla="*/ 2147483646 w 3927"/>
                  <a:gd name="T39" fmla="*/ 2147483646 h 3928"/>
                  <a:gd name="T40" fmla="*/ 2147483646 w 3927"/>
                  <a:gd name="T41" fmla="*/ 2147483646 h 3928"/>
                  <a:gd name="T42" fmla="*/ 2147483646 w 3927"/>
                  <a:gd name="T43" fmla="*/ 2147483646 h 3928"/>
                  <a:gd name="T44" fmla="*/ 2147483646 w 3927"/>
                  <a:gd name="T45" fmla="*/ 2147483646 h 3928"/>
                  <a:gd name="T46" fmla="*/ 2147483646 w 3927"/>
                  <a:gd name="T47" fmla="*/ 2147483646 h 3928"/>
                  <a:gd name="T48" fmla="*/ 2147483646 w 3927"/>
                  <a:gd name="T49" fmla="*/ 2147483646 h 3928"/>
                  <a:gd name="T50" fmla="*/ 2147483646 w 3927"/>
                  <a:gd name="T51" fmla="*/ 2147483646 h 3928"/>
                  <a:gd name="T52" fmla="*/ 2147483646 w 3927"/>
                  <a:gd name="T53" fmla="*/ 2147483646 h 3928"/>
                  <a:gd name="T54" fmla="*/ 0 w 3927"/>
                  <a:gd name="T55" fmla="*/ 2147483646 h 3928"/>
                  <a:gd name="T56" fmla="*/ 0 w 3927"/>
                  <a:gd name="T57" fmla="*/ 2147483646 h 3928"/>
                  <a:gd name="T58" fmla="*/ 2147483646 w 3927"/>
                  <a:gd name="T59" fmla="*/ 885710611 h 3928"/>
                  <a:gd name="T60" fmla="*/ 2147483646 w 3927"/>
                  <a:gd name="T61" fmla="*/ 885710611 h 3928"/>
                  <a:gd name="T62" fmla="*/ 2147483646 w 3927"/>
                  <a:gd name="T63" fmla="*/ 2147483646 h 3928"/>
                  <a:gd name="T64" fmla="*/ 2147483646 w 3927"/>
                  <a:gd name="T65" fmla="*/ 2147483646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18" name="文本框 42"/>
            <p:cNvSpPr txBox="1">
              <a:spLocks noChangeArrowheads="1"/>
            </p:cNvSpPr>
            <p:nvPr/>
          </p:nvSpPr>
          <p:spPr bwMode="auto">
            <a:xfrm>
              <a:off x="7431373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第四部分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1000"/>
                    </a14:imgEffect>
                    <a14:imgEffect>
                      <a14:saturation sat="400000"/>
                    </a14:imgEffect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7" y="275184"/>
            <a:ext cx="1286938" cy="12869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评价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95" y="1744345"/>
            <a:ext cx="9368790" cy="4770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450" y="1026160"/>
            <a:ext cx="9341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12个命令分别注入到26首歌中，输入到Kaldi，能成功检测出命令就成功。</a:t>
            </a:r>
            <a:endParaRPr lang="zh-CN" altLang="en-US"/>
          </a:p>
          <a:p>
            <a:r>
              <a:rPr lang="zh-CN" altLang="en-US">
                <a:sym typeface="+mn-ea"/>
              </a:rPr>
              <a:t>100%成功率；信噪比14~18.6db，扰动很轻微，难以察觉。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评价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2379980"/>
            <a:ext cx="11007725" cy="3070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4880" y="1175385"/>
            <a:ext cx="10126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3种扬声器在会议室分别播放，用iphone 6s 录制并传给Kaldi</a:t>
            </a:r>
            <a:endParaRPr lang="zh-CN" altLang="en-US"/>
          </a:p>
          <a:p>
            <a:r>
              <a:rPr lang="zh-CN" altLang="en-US">
                <a:sym typeface="+mn-ea"/>
              </a:rPr>
              <a:t>两个命令，播放后录制传给Kaldi</a:t>
            </a:r>
            <a:endParaRPr lang="zh-CN" altLang="en-US"/>
          </a:p>
          <a:p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BL成功率最高，音质最好；但是SNR均为2db以下，说明随机噪声较大。需要测试人类是否能感知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9701" name="文本框 11"/>
          <p:cNvSpPr txBox="1">
            <a:spLocks noChangeArrowheads="1"/>
          </p:cNvSpPr>
          <p:nvPr/>
        </p:nvSpPr>
        <p:spPr bwMode="auto">
          <a:xfrm>
            <a:off x="2545135" y="433585"/>
            <a:ext cx="14157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概要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702" name="图片 1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组合 49"/>
          <p:cNvGrpSpPr/>
          <p:nvPr/>
        </p:nvGrpSpPr>
        <p:grpSpPr bwMode="auto">
          <a:xfrm>
            <a:off x="482600" y="2096377"/>
            <a:ext cx="1419225" cy="1854200"/>
            <a:chOff x="1265268" y="2101178"/>
            <a:chExt cx="1418480" cy="1853011"/>
          </a:xfrm>
        </p:grpSpPr>
        <p:grpSp>
          <p:nvGrpSpPr>
            <p:cNvPr id="29726" name="组合 34"/>
            <p:cNvGrpSpPr/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30" name="KSO_Shape"/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644 w 8965002"/>
                  <a:gd name="T1" fmla="*/ 3777 h 8673857"/>
                  <a:gd name="T2" fmla="*/ 8892 w 8965002"/>
                  <a:gd name="T3" fmla="*/ 3777 h 8673857"/>
                  <a:gd name="T4" fmla="*/ 9300 w 8965002"/>
                  <a:gd name="T5" fmla="*/ 4552 h 8673857"/>
                  <a:gd name="T6" fmla="*/ 7282 w 8965002"/>
                  <a:gd name="T7" fmla="*/ 7598 h 8673857"/>
                  <a:gd name="T8" fmla="*/ 6806 w 8965002"/>
                  <a:gd name="T9" fmla="*/ 7834 h 8673857"/>
                  <a:gd name="T10" fmla="*/ 5621 w 8965002"/>
                  <a:gd name="T11" fmla="*/ 7834 h 8673857"/>
                  <a:gd name="T12" fmla="*/ 5621 w 8965002"/>
                  <a:gd name="T13" fmla="*/ 8794 h 8673857"/>
                  <a:gd name="T14" fmla="*/ 5463 w 8965002"/>
                  <a:gd name="T15" fmla="*/ 9054 h 8673857"/>
                  <a:gd name="T16" fmla="*/ 5318 w 8965002"/>
                  <a:gd name="T17" fmla="*/ 9089 h 8673857"/>
                  <a:gd name="T18" fmla="*/ 5134 w 8965002"/>
                  <a:gd name="T19" fmla="*/ 9034 h 8673857"/>
                  <a:gd name="T20" fmla="*/ 4211 w 8965002"/>
                  <a:gd name="T21" fmla="*/ 8408 h 8673857"/>
                  <a:gd name="T22" fmla="*/ 3308 w 8965002"/>
                  <a:gd name="T23" fmla="*/ 9034 h 8673857"/>
                  <a:gd name="T24" fmla="*/ 2978 w 8965002"/>
                  <a:gd name="T25" fmla="*/ 9054 h 8673857"/>
                  <a:gd name="T26" fmla="*/ 2809 w 8965002"/>
                  <a:gd name="T27" fmla="*/ 8794 h 8673857"/>
                  <a:gd name="T28" fmla="*/ 2809 w 8965002"/>
                  <a:gd name="T29" fmla="*/ 6394 h 8673857"/>
                  <a:gd name="T30" fmla="*/ 3316 w 8965002"/>
                  <a:gd name="T31" fmla="*/ 5378 h 8673857"/>
                  <a:gd name="T32" fmla="*/ 3477 w 8965002"/>
                  <a:gd name="T33" fmla="*/ 5335 h 8673857"/>
                  <a:gd name="T34" fmla="*/ 5950 w 8965002"/>
                  <a:gd name="T35" fmla="*/ 5335 h 8673857"/>
                  <a:gd name="T36" fmla="*/ 5613 w 8965002"/>
                  <a:gd name="T37" fmla="*/ 6582 h 8673857"/>
                  <a:gd name="T38" fmla="*/ 6512 w 8965002"/>
                  <a:gd name="T39" fmla="*/ 6582 h 8673857"/>
                  <a:gd name="T40" fmla="*/ 8644 w 8965002"/>
                  <a:gd name="T41" fmla="*/ 3777 h 8673857"/>
                  <a:gd name="T42" fmla="*/ 6389 w 8965002"/>
                  <a:gd name="T43" fmla="*/ 0 h 8673857"/>
                  <a:gd name="T44" fmla="*/ 8573 w 8965002"/>
                  <a:gd name="T45" fmla="*/ 144 h 8673857"/>
                  <a:gd name="T46" fmla="*/ 8969 w 8965002"/>
                  <a:gd name="T47" fmla="*/ 927 h 8673857"/>
                  <a:gd name="T48" fmla="*/ 6492 w 8965002"/>
                  <a:gd name="T49" fmla="*/ 4165 h 8673857"/>
                  <a:gd name="T50" fmla="*/ 6044 w 8965002"/>
                  <a:gd name="T51" fmla="*/ 4378 h 8673857"/>
                  <a:gd name="T52" fmla="*/ 2310 w 8965002"/>
                  <a:gd name="T53" fmla="*/ 4378 h 8673857"/>
                  <a:gd name="T54" fmla="*/ 1203 w 8965002"/>
                  <a:gd name="T55" fmla="*/ 5739 h 8673857"/>
                  <a:gd name="T56" fmla="*/ 1882 w 8965002"/>
                  <a:gd name="T57" fmla="*/ 6522 h 8673857"/>
                  <a:gd name="T58" fmla="*/ 2180 w 8965002"/>
                  <a:gd name="T59" fmla="*/ 6581 h 8673857"/>
                  <a:gd name="T60" fmla="*/ 2180 w 8965002"/>
                  <a:gd name="T61" fmla="*/ 7833 h 8673857"/>
                  <a:gd name="T62" fmla="*/ 56 w 8965002"/>
                  <a:gd name="T63" fmla="*/ 5995 h 8673857"/>
                  <a:gd name="T64" fmla="*/ 68 w 8965002"/>
                  <a:gd name="T65" fmla="*/ 4956 h 8673857"/>
                  <a:gd name="T66" fmla="*/ 2840 w 8965002"/>
                  <a:gd name="T67" fmla="*/ 703 h 8673857"/>
                  <a:gd name="T68" fmla="*/ 3676 w 8965002"/>
                  <a:gd name="T69" fmla="*/ 239 h 8673857"/>
                  <a:gd name="T70" fmla="*/ 6389 w 8965002"/>
                  <a:gd name="T71" fmla="*/ 0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27" name="文本框 39"/>
            <p:cNvSpPr txBox="1">
              <a:spLocks noChangeArrowheads="1"/>
            </p:cNvSpPr>
            <p:nvPr/>
          </p:nvSpPr>
          <p:spPr bwMode="auto">
            <a:xfrm>
              <a:off x="1267976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第一部分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4" name="组合 50"/>
          <p:cNvGrpSpPr/>
          <p:nvPr/>
        </p:nvGrpSpPr>
        <p:grpSpPr bwMode="auto">
          <a:xfrm>
            <a:off x="2967038" y="2096377"/>
            <a:ext cx="1414462" cy="1854200"/>
            <a:chOff x="3274697" y="2101178"/>
            <a:chExt cx="1415772" cy="1853011"/>
          </a:xfrm>
        </p:grpSpPr>
        <p:grpSp>
          <p:nvGrpSpPr>
            <p:cNvPr id="29721" name="组合 35"/>
            <p:cNvGrpSpPr/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4" name="KSO_Shape"/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22" name="文本框 40"/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第二部分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5" name="组合 51"/>
          <p:cNvGrpSpPr/>
          <p:nvPr/>
        </p:nvGrpSpPr>
        <p:grpSpPr bwMode="auto">
          <a:xfrm>
            <a:off x="5446713" y="2096377"/>
            <a:ext cx="1416050" cy="1854200"/>
            <a:chOff x="5353035" y="2101178"/>
            <a:chExt cx="1415772" cy="1853011"/>
          </a:xfrm>
        </p:grpSpPr>
        <p:grpSp>
          <p:nvGrpSpPr>
            <p:cNvPr id="29716" name="组合 36"/>
            <p:cNvGrpSpPr/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20" name="KSO_Shape"/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2147483646 w 3931"/>
                  <a:gd name="T1" fmla="*/ 2147483646 h 2392"/>
                  <a:gd name="T2" fmla="*/ 2147483646 w 3931"/>
                  <a:gd name="T3" fmla="*/ 2147483646 h 2392"/>
                  <a:gd name="T4" fmla="*/ 2147483646 w 3931"/>
                  <a:gd name="T5" fmla="*/ 2147483646 h 2392"/>
                  <a:gd name="T6" fmla="*/ 2147483646 w 3931"/>
                  <a:gd name="T7" fmla="*/ 2147483646 h 2392"/>
                  <a:gd name="T8" fmla="*/ 2147483646 w 3931"/>
                  <a:gd name="T9" fmla="*/ 2147483646 h 2392"/>
                  <a:gd name="T10" fmla="*/ 2147483646 w 3931"/>
                  <a:gd name="T11" fmla="*/ 2147483646 h 2392"/>
                  <a:gd name="T12" fmla="*/ 2147483646 w 3931"/>
                  <a:gd name="T13" fmla="*/ 2147483646 h 2392"/>
                  <a:gd name="T14" fmla="*/ 2147483646 w 3931"/>
                  <a:gd name="T15" fmla="*/ 2147483646 h 2392"/>
                  <a:gd name="T16" fmla="*/ 2147483646 w 3931"/>
                  <a:gd name="T17" fmla="*/ 2147483646 h 2392"/>
                  <a:gd name="T18" fmla="*/ 2147483646 w 3931"/>
                  <a:gd name="T19" fmla="*/ 2147483646 h 2392"/>
                  <a:gd name="T20" fmla="*/ 2147483646 w 3931"/>
                  <a:gd name="T21" fmla="*/ 2147483646 h 2392"/>
                  <a:gd name="T22" fmla="*/ 2147483646 w 3931"/>
                  <a:gd name="T23" fmla="*/ 2147483646 h 2392"/>
                  <a:gd name="T24" fmla="*/ 2147483646 w 3931"/>
                  <a:gd name="T25" fmla="*/ 2147483646 h 2392"/>
                  <a:gd name="T26" fmla="*/ 0 w 3931"/>
                  <a:gd name="T27" fmla="*/ 2147483646 h 2392"/>
                  <a:gd name="T28" fmla="*/ 2147483646 w 3931"/>
                  <a:gd name="T29" fmla="*/ 0 h 2392"/>
                  <a:gd name="T30" fmla="*/ 2147483646 w 3931"/>
                  <a:gd name="T31" fmla="*/ 2147483646 h 2392"/>
                  <a:gd name="T32" fmla="*/ 2147483646 w 3931"/>
                  <a:gd name="T33" fmla="*/ 2147483646 h 2392"/>
                  <a:gd name="T34" fmla="*/ 2147483646 w 3931"/>
                  <a:gd name="T35" fmla="*/ 2147483646 h 2392"/>
                  <a:gd name="T36" fmla="*/ 2147483646 w 3931"/>
                  <a:gd name="T37" fmla="*/ 2147483646 h 2392"/>
                  <a:gd name="T38" fmla="*/ 2147483646 w 3931"/>
                  <a:gd name="T39" fmla="*/ 2147483646 h 2392"/>
                  <a:gd name="T40" fmla="*/ 2147483646 w 3931"/>
                  <a:gd name="T41" fmla="*/ 2147483646 h 2392"/>
                  <a:gd name="T42" fmla="*/ 2147483646 w 3931"/>
                  <a:gd name="T43" fmla="*/ 2147483646 h 2392"/>
                  <a:gd name="T44" fmla="*/ 2147483646 w 3931"/>
                  <a:gd name="T45" fmla="*/ 2147483646 h 2392"/>
                  <a:gd name="T46" fmla="*/ 2147483646 w 3931"/>
                  <a:gd name="T47" fmla="*/ 2147483646 h 2392"/>
                  <a:gd name="T48" fmla="*/ 2147483646 w 3931"/>
                  <a:gd name="T49" fmla="*/ 2147483646 h 2392"/>
                  <a:gd name="T50" fmla="*/ 2147483646 w 3931"/>
                  <a:gd name="T51" fmla="*/ 2147483646 h 2392"/>
                  <a:gd name="T52" fmla="*/ 2147483646 w 3931"/>
                  <a:gd name="T53" fmla="*/ 2147483646 h 2392"/>
                  <a:gd name="T54" fmla="*/ 2147483646 w 3931"/>
                  <a:gd name="T55" fmla="*/ 2147483646 h 2392"/>
                  <a:gd name="T56" fmla="*/ 2147483646 w 3931"/>
                  <a:gd name="T57" fmla="*/ 214748364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7" name="文本框 41"/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第三部分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6" name="组合 52"/>
          <p:cNvGrpSpPr/>
          <p:nvPr/>
        </p:nvGrpSpPr>
        <p:grpSpPr bwMode="auto">
          <a:xfrm>
            <a:off x="7927975" y="2096377"/>
            <a:ext cx="1416050" cy="1854200"/>
            <a:chOff x="7431373" y="2101178"/>
            <a:chExt cx="1415772" cy="1853011"/>
          </a:xfrm>
        </p:grpSpPr>
        <p:grpSp>
          <p:nvGrpSpPr>
            <p:cNvPr id="29711" name="组合 37"/>
            <p:cNvGrpSpPr/>
            <p:nvPr/>
          </p:nvGrpSpPr>
          <p:grpSpPr bwMode="auto">
            <a:xfrm>
              <a:off x="7500282" y="2101178"/>
              <a:ext cx="1277954" cy="1277954"/>
              <a:chOff x="7366499" y="2234042"/>
              <a:chExt cx="1607262" cy="160726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7365669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475458" y="2343782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15" name="KSO_Shape"/>
              <p:cNvSpPr>
                <a:spLocks noChangeArrowheads="1"/>
              </p:cNvSpPr>
              <p:nvPr/>
            </p:nvSpPr>
            <p:spPr bwMode="auto">
              <a:xfrm>
                <a:off x="7767760" y="2635303"/>
                <a:ext cx="804740" cy="804740"/>
              </a:xfrm>
              <a:custGeom>
                <a:avLst/>
                <a:gdLst>
                  <a:gd name="T0" fmla="*/ 2147483646 w 3927"/>
                  <a:gd name="T1" fmla="*/ 2147483646 h 3928"/>
                  <a:gd name="T2" fmla="*/ 2147483646 w 3927"/>
                  <a:gd name="T3" fmla="*/ 2147483646 h 3928"/>
                  <a:gd name="T4" fmla="*/ 2147483646 w 3927"/>
                  <a:gd name="T5" fmla="*/ 2147483646 h 3928"/>
                  <a:gd name="T6" fmla="*/ 2147483646 w 3927"/>
                  <a:gd name="T7" fmla="*/ 601932408 h 3928"/>
                  <a:gd name="T8" fmla="*/ 2147483646 w 3927"/>
                  <a:gd name="T9" fmla="*/ 541743265 h 3928"/>
                  <a:gd name="T10" fmla="*/ 2147483646 w 3927"/>
                  <a:gd name="T11" fmla="*/ 2147483646 h 3928"/>
                  <a:gd name="T12" fmla="*/ 2147483646 w 3927"/>
                  <a:gd name="T13" fmla="*/ 2147483646 h 3928"/>
                  <a:gd name="T14" fmla="*/ 2147483646 w 3927"/>
                  <a:gd name="T15" fmla="*/ 2147483646 h 3928"/>
                  <a:gd name="T16" fmla="*/ 2147483646 w 3927"/>
                  <a:gd name="T17" fmla="*/ 2147483646 h 3928"/>
                  <a:gd name="T18" fmla="*/ 2147483646 w 3927"/>
                  <a:gd name="T19" fmla="*/ 2147483646 h 3928"/>
                  <a:gd name="T20" fmla="*/ 2147483646 w 3927"/>
                  <a:gd name="T21" fmla="*/ 2147483646 h 3928"/>
                  <a:gd name="T22" fmla="*/ 2147483646 w 3927"/>
                  <a:gd name="T23" fmla="*/ 2147483646 h 3928"/>
                  <a:gd name="T24" fmla="*/ 2147483646 w 3927"/>
                  <a:gd name="T25" fmla="*/ 2147483646 h 3928"/>
                  <a:gd name="T26" fmla="*/ 2147483646 w 3927"/>
                  <a:gd name="T27" fmla="*/ 2147483646 h 3928"/>
                  <a:gd name="T28" fmla="*/ 2147483646 w 3927"/>
                  <a:gd name="T29" fmla="*/ 2147483646 h 3928"/>
                  <a:gd name="T30" fmla="*/ 2147483646 w 3927"/>
                  <a:gd name="T31" fmla="*/ 2147483646 h 3928"/>
                  <a:gd name="T32" fmla="*/ 2147483646 w 3927"/>
                  <a:gd name="T33" fmla="*/ 2147483646 h 3928"/>
                  <a:gd name="T34" fmla="*/ 2147483646 w 3927"/>
                  <a:gd name="T35" fmla="*/ 2147483646 h 3928"/>
                  <a:gd name="T36" fmla="*/ 2147483646 w 3927"/>
                  <a:gd name="T37" fmla="*/ 2147483646 h 3928"/>
                  <a:gd name="T38" fmla="*/ 2147483646 w 3927"/>
                  <a:gd name="T39" fmla="*/ 2147483646 h 3928"/>
                  <a:gd name="T40" fmla="*/ 2147483646 w 3927"/>
                  <a:gd name="T41" fmla="*/ 2147483646 h 3928"/>
                  <a:gd name="T42" fmla="*/ 2147483646 w 3927"/>
                  <a:gd name="T43" fmla="*/ 2147483646 h 3928"/>
                  <a:gd name="T44" fmla="*/ 2147483646 w 3927"/>
                  <a:gd name="T45" fmla="*/ 2147483646 h 3928"/>
                  <a:gd name="T46" fmla="*/ 2147483646 w 3927"/>
                  <a:gd name="T47" fmla="*/ 2147483646 h 3928"/>
                  <a:gd name="T48" fmla="*/ 2147483646 w 3927"/>
                  <a:gd name="T49" fmla="*/ 2147483646 h 3928"/>
                  <a:gd name="T50" fmla="*/ 2147483646 w 3927"/>
                  <a:gd name="T51" fmla="*/ 2147483646 h 3928"/>
                  <a:gd name="T52" fmla="*/ 2147483646 w 3927"/>
                  <a:gd name="T53" fmla="*/ 2147483646 h 3928"/>
                  <a:gd name="T54" fmla="*/ 0 w 3927"/>
                  <a:gd name="T55" fmla="*/ 2147483646 h 3928"/>
                  <a:gd name="T56" fmla="*/ 0 w 3927"/>
                  <a:gd name="T57" fmla="*/ 2147483646 h 3928"/>
                  <a:gd name="T58" fmla="*/ 2147483646 w 3927"/>
                  <a:gd name="T59" fmla="*/ 885710611 h 3928"/>
                  <a:gd name="T60" fmla="*/ 2147483646 w 3927"/>
                  <a:gd name="T61" fmla="*/ 885710611 h 3928"/>
                  <a:gd name="T62" fmla="*/ 2147483646 w 3927"/>
                  <a:gd name="T63" fmla="*/ 2147483646 h 3928"/>
                  <a:gd name="T64" fmla="*/ 2147483646 w 3927"/>
                  <a:gd name="T65" fmla="*/ 2147483646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2" name="文本框 42"/>
            <p:cNvSpPr txBox="1">
              <a:spLocks noChangeArrowheads="1"/>
            </p:cNvSpPr>
            <p:nvPr/>
          </p:nvSpPr>
          <p:spPr bwMode="auto">
            <a:xfrm>
              <a:off x="7431373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第四部分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sp>
        <p:nvSpPr>
          <p:cNvPr id="29707" name="文本框 44"/>
          <p:cNvSpPr txBox="1">
            <a:spLocks noChangeArrowheads="1"/>
          </p:cNvSpPr>
          <p:nvPr/>
        </p:nvSpPr>
        <p:spPr bwMode="auto">
          <a:xfrm>
            <a:off x="119063" y="3925177"/>
            <a:ext cx="20764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背景引入</a:t>
            </a:r>
            <a:endParaRPr lang="zh-CN" altLang="en-US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8" name="文本框 45"/>
          <p:cNvSpPr txBox="1">
            <a:spLocks noChangeArrowheads="1"/>
          </p:cNvSpPr>
          <p:nvPr/>
        </p:nvSpPr>
        <p:spPr bwMode="auto">
          <a:xfrm>
            <a:off x="2633663" y="3925177"/>
            <a:ext cx="21574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</a:rPr>
              <a:t>攻击方案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9709" name="文本框 46"/>
          <p:cNvSpPr txBox="1">
            <a:spLocks noChangeArrowheads="1"/>
          </p:cNvSpPr>
          <p:nvPr/>
        </p:nvSpPr>
        <p:spPr bwMode="auto">
          <a:xfrm>
            <a:off x="5078413" y="3925177"/>
            <a:ext cx="21542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</a:rPr>
              <a:t>攻击模型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9710" name="文本框 47"/>
          <p:cNvSpPr txBox="1">
            <a:spLocks noChangeArrowheads="1"/>
          </p:cNvSpPr>
          <p:nvPr/>
        </p:nvSpPr>
        <p:spPr bwMode="auto">
          <a:xfrm>
            <a:off x="7489825" y="3925177"/>
            <a:ext cx="22923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</a:rPr>
              <a:t>评价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grpSp>
        <p:nvGrpSpPr>
          <p:cNvPr id="35" name="组合 51"/>
          <p:cNvGrpSpPr/>
          <p:nvPr/>
        </p:nvGrpSpPr>
        <p:grpSpPr bwMode="auto">
          <a:xfrm>
            <a:off x="10314241" y="2096377"/>
            <a:ext cx="1415772" cy="1853904"/>
            <a:chOff x="5353035" y="2101178"/>
            <a:chExt cx="1415494" cy="1852715"/>
          </a:xfrm>
        </p:grpSpPr>
        <p:grpSp>
          <p:nvGrpSpPr>
            <p:cNvPr id="36" name="组合 36"/>
            <p:cNvGrpSpPr/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0" name="KSO_Shape"/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2147483646 w 3931"/>
                  <a:gd name="T1" fmla="*/ 2147483646 h 2392"/>
                  <a:gd name="T2" fmla="*/ 2147483646 w 3931"/>
                  <a:gd name="T3" fmla="*/ 2147483646 h 2392"/>
                  <a:gd name="T4" fmla="*/ 2147483646 w 3931"/>
                  <a:gd name="T5" fmla="*/ 2147483646 h 2392"/>
                  <a:gd name="T6" fmla="*/ 2147483646 w 3931"/>
                  <a:gd name="T7" fmla="*/ 2147483646 h 2392"/>
                  <a:gd name="T8" fmla="*/ 2147483646 w 3931"/>
                  <a:gd name="T9" fmla="*/ 2147483646 h 2392"/>
                  <a:gd name="T10" fmla="*/ 2147483646 w 3931"/>
                  <a:gd name="T11" fmla="*/ 2147483646 h 2392"/>
                  <a:gd name="T12" fmla="*/ 2147483646 w 3931"/>
                  <a:gd name="T13" fmla="*/ 2147483646 h 2392"/>
                  <a:gd name="T14" fmla="*/ 2147483646 w 3931"/>
                  <a:gd name="T15" fmla="*/ 2147483646 h 2392"/>
                  <a:gd name="T16" fmla="*/ 2147483646 w 3931"/>
                  <a:gd name="T17" fmla="*/ 2147483646 h 2392"/>
                  <a:gd name="T18" fmla="*/ 2147483646 w 3931"/>
                  <a:gd name="T19" fmla="*/ 2147483646 h 2392"/>
                  <a:gd name="T20" fmla="*/ 2147483646 w 3931"/>
                  <a:gd name="T21" fmla="*/ 2147483646 h 2392"/>
                  <a:gd name="T22" fmla="*/ 2147483646 w 3931"/>
                  <a:gd name="T23" fmla="*/ 2147483646 h 2392"/>
                  <a:gd name="T24" fmla="*/ 2147483646 w 3931"/>
                  <a:gd name="T25" fmla="*/ 2147483646 h 2392"/>
                  <a:gd name="T26" fmla="*/ 0 w 3931"/>
                  <a:gd name="T27" fmla="*/ 2147483646 h 2392"/>
                  <a:gd name="T28" fmla="*/ 2147483646 w 3931"/>
                  <a:gd name="T29" fmla="*/ 0 h 2392"/>
                  <a:gd name="T30" fmla="*/ 2147483646 w 3931"/>
                  <a:gd name="T31" fmla="*/ 2147483646 h 2392"/>
                  <a:gd name="T32" fmla="*/ 2147483646 w 3931"/>
                  <a:gd name="T33" fmla="*/ 2147483646 h 2392"/>
                  <a:gd name="T34" fmla="*/ 2147483646 w 3931"/>
                  <a:gd name="T35" fmla="*/ 2147483646 h 2392"/>
                  <a:gd name="T36" fmla="*/ 2147483646 w 3931"/>
                  <a:gd name="T37" fmla="*/ 2147483646 h 2392"/>
                  <a:gd name="T38" fmla="*/ 2147483646 w 3931"/>
                  <a:gd name="T39" fmla="*/ 2147483646 h 2392"/>
                  <a:gd name="T40" fmla="*/ 2147483646 w 3931"/>
                  <a:gd name="T41" fmla="*/ 2147483646 h 2392"/>
                  <a:gd name="T42" fmla="*/ 2147483646 w 3931"/>
                  <a:gd name="T43" fmla="*/ 2147483646 h 2392"/>
                  <a:gd name="T44" fmla="*/ 2147483646 w 3931"/>
                  <a:gd name="T45" fmla="*/ 2147483646 h 2392"/>
                  <a:gd name="T46" fmla="*/ 2147483646 w 3931"/>
                  <a:gd name="T47" fmla="*/ 2147483646 h 2392"/>
                  <a:gd name="T48" fmla="*/ 2147483646 w 3931"/>
                  <a:gd name="T49" fmla="*/ 2147483646 h 2392"/>
                  <a:gd name="T50" fmla="*/ 2147483646 w 3931"/>
                  <a:gd name="T51" fmla="*/ 2147483646 h 2392"/>
                  <a:gd name="T52" fmla="*/ 2147483646 w 3931"/>
                  <a:gd name="T53" fmla="*/ 2147483646 h 2392"/>
                  <a:gd name="T54" fmla="*/ 2147483646 w 3931"/>
                  <a:gd name="T55" fmla="*/ 2147483646 h 2392"/>
                  <a:gd name="T56" fmla="*/ 2147483646 w 3931"/>
                  <a:gd name="T57" fmla="*/ 214748364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37" name="文本框 41"/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494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4B649F"/>
                  </a:solidFill>
                </a:rPr>
                <a:t>第五部分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sp>
        <p:nvSpPr>
          <p:cNvPr id="41" name="文本框 47"/>
          <p:cNvSpPr txBox="1">
            <a:spLocks noChangeArrowheads="1"/>
          </p:cNvSpPr>
          <p:nvPr/>
        </p:nvSpPr>
        <p:spPr bwMode="auto">
          <a:xfrm>
            <a:off x="9876090" y="3925177"/>
            <a:ext cx="22923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</a:rPr>
              <a:t>防御手段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1000"/>
                    </a14:imgEffect>
                    <a14:imgEffect>
                      <a14:saturation sat="400000"/>
                    </a14:imgEffect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7" y="275184"/>
            <a:ext cx="1286938" cy="12869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评价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2818130"/>
            <a:ext cx="6605270" cy="3114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0290" y="1249680"/>
            <a:ext cx="104521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人类感知测试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204人、26个对抗性歌曲（20s，中间4、5s的命令）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soft music</a:t>
            </a:r>
            <a:r>
              <a:rPr lang="zh-CN" altLang="en-US" sz="2400">
                <a:sym typeface="+mn-ea"/>
              </a:rPr>
              <a:t>表现最好（但也可能跟没听过有关），都没有任何命令被听出来</a:t>
            </a:r>
            <a:endParaRPr lang="en-US" altLang="zh-CN" sz="2400"/>
          </a:p>
          <a:p>
            <a:endParaRPr lang="en-US" altLang="zh-CN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评价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45" y="2667000"/>
            <a:ext cx="5629910" cy="38557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1925" y="1098550"/>
            <a:ext cx="90265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40%左右的人认为噪声来自扬声器，仅有2.2%认为是来自样本本身，不到1%的人认为有部分单词不是原本歌曲里的歌词。但是没有人能成功地识别出任何一个命令单词。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评价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60" y="2595245"/>
            <a:ext cx="5984240" cy="28454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7205" y="2751455"/>
            <a:ext cx="502158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可移植性</a:t>
            </a:r>
            <a:endParaRPr lang="zh-CN" altLang="en-US" sz="3200"/>
          </a:p>
          <a:p>
            <a:r>
              <a:rPr lang="zh-CN" altLang="en-US" sz="2400">
                <a:sym typeface="+mn-ea"/>
              </a:rPr>
              <a:t>左栏：直接输入语音文件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右栏：播放语音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结论：基本可以扩展</a:t>
            </a:r>
            <a:endParaRPr lang="en-US" altLang="zh-CN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评价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2202180"/>
            <a:ext cx="4488180" cy="3977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55340" y="1586230"/>
            <a:ext cx="5481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噪声对两种相关性和攻击成功率的影响</a:t>
            </a:r>
            <a:endParaRPr lang="zh-CN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764872"/>
            <a:ext cx="12192000" cy="332825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9701" name="文本框 11"/>
          <p:cNvSpPr txBox="1">
            <a:spLocks noChangeArrowheads="1"/>
          </p:cNvSpPr>
          <p:nvPr/>
        </p:nvSpPr>
        <p:spPr bwMode="auto">
          <a:xfrm>
            <a:off x="2144197" y="404090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第五部分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702" name="图片 1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文本框 44"/>
          <p:cNvSpPr txBox="1">
            <a:spLocks noChangeArrowheads="1"/>
          </p:cNvSpPr>
          <p:nvPr/>
        </p:nvSpPr>
        <p:spPr bwMode="auto">
          <a:xfrm>
            <a:off x="2738437" y="2703581"/>
            <a:ext cx="410527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防御手段</a:t>
            </a:r>
            <a:endParaRPr lang="zh-CN" altLang="en-US" sz="4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形 12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460546" y="1711773"/>
            <a:ext cx="4604085" cy="3328257"/>
          </a:xfrm>
          <a:prstGeom prst="rect">
            <a:avLst/>
          </a:prstGeom>
        </p:spPr>
      </p:pic>
      <p:grpSp>
        <p:nvGrpSpPr>
          <p:cNvPr id="16" name="组合 51"/>
          <p:cNvGrpSpPr/>
          <p:nvPr/>
        </p:nvGrpSpPr>
        <p:grpSpPr bwMode="auto">
          <a:xfrm>
            <a:off x="1322665" y="2502048"/>
            <a:ext cx="1415772" cy="1853904"/>
            <a:chOff x="5353035" y="2101178"/>
            <a:chExt cx="1415494" cy="1852715"/>
          </a:xfrm>
        </p:grpSpPr>
        <p:grpSp>
          <p:nvGrpSpPr>
            <p:cNvPr id="17" name="组合 36"/>
            <p:cNvGrpSpPr/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1" name="KSO_Shape"/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2147483646 w 3931"/>
                  <a:gd name="T1" fmla="*/ 2147483646 h 2392"/>
                  <a:gd name="T2" fmla="*/ 2147483646 w 3931"/>
                  <a:gd name="T3" fmla="*/ 2147483646 h 2392"/>
                  <a:gd name="T4" fmla="*/ 2147483646 w 3931"/>
                  <a:gd name="T5" fmla="*/ 2147483646 h 2392"/>
                  <a:gd name="T6" fmla="*/ 2147483646 w 3931"/>
                  <a:gd name="T7" fmla="*/ 2147483646 h 2392"/>
                  <a:gd name="T8" fmla="*/ 2147483646 w 3931"/>
                  <a:gd name="T9" fmla="*/ 2147483646 h 2392"/>
                  <a:gd name="T10" fmla="*/ 2147483646 w 3931"/>
                  <a:gd name="T11" fmla="*/ 2147483646 h 2392"/>
                  <a:gd name="T12" fmla="*/ 2147483646 w 3931"/>
                  <a:gd name="T13" fmla="*/ 2147483646 h 2392"/>
                  <a:gd name="T14" fmla="*/ 2147483646 w 3931"/>
                  <a:gd name="T15" fmla="*/ 2147483646 h 2392"/>
                  <a:gd name="T16" fmla="*/ 2147483646 w 3931"/>
                  <a:gd name="T17" fmla="*/ 2147483646 h 2392"/>
                  <a:gd name="T18" fmla="*/ 2147483646 w 3931"/>
                  <a:gd name="T19" fmla="*/ 2147483646 h 2392"/>
                  <a:gd name="T20" fmla="*/ 2147483646 w 3931"/>
                  <a:gd name="T21" fmla="*/ 2147483646 h 2392"/>
                  <a:gd name="T22" fmla="*/ 2147483646 w 3931"/>
                  <a:gd name="T23" fmla="*/ 2147483646 h 2392"/>
                  <a:gd name="T24" fmla="*/ 2147483646 w 3931"/>
                  <a:gd name="T25" fmla="*/ 2147483646 h 2392"/>
                  <a:gd name="T26" fmla="*/ 0 w 3931"/>
                  <a:gd name="T27" fmla="*/ 2147483646 h 2392"/>
                  <a:gd name="T28" fmla="*/ 2147483646 w 3931"/>
                  <a:gd name="T29" fmla="*/ 0 h 2392"/>
                  <a:gd name="T30" fmla="*/ 2147483646 w 3931"/>
                  <a:gd name="T31" fmla="*/ 2147483646 h 2392"/>
                  <a:gd name="T32" fmla="*/ 2147483646 w 3931"/>
                  <a:gd name="T33" fmla="*/ 2147483646 h 2392"/>
                  <a:gd name="T34" fmla="*/ 2147483646 w 3931"/>
                  <a:gd name="T35" fmla="*/ 2147483646 h 2392"/>
                  <a:gd name="T36" fmla="*/ 2147483646 w 3931"/>
                  <a:gd name="T37" fmla="*/ 2147483646 h 2392"/>
                  <a:gd name="T38" fmla="*/ 2147483646 w 3931"/>
                  <a:gd name="T39" fmla="*/ 2147483646 h 2392"/>
                  <a:gd name="T40" fmla="*/ 2147483646 w 3931"/>
                  <a:gd name="T41" fmla="*/ 2147483646 h 2392"/>
                  <a:gd name="T42" fmla="*/ 2147483646 w 3931"/>
                  <a:gd name="T43" fmla="*/ 2147483646 h 2392"/>
                  <a:gd name="T44" fmla="*/ 2147483646 w 3931"/>
                  <a:gd name="T45" fmla="*/ 2147483646 h 2392"/>
                  <a:gd name="T46" fmla="*/ 2147483646 w 3931"/>
                  <a:gd name="T47" fmla="*/ 2147483646 h 2392"/>
                  <a:gd name="T48" fmla="*/ 2147483646 w 3931"/>
                  <a:gd name="T49" fmla="*/ 2147483646 h 2392"/>
                  <a:gd name="T50" fmla="*/ 2147483646 w 3931"/>
                  <a:gd name="T51" fmla="*/ 2147483646 h 2392"/>
                  <a:gd name="T52" fmla="*/ 2147483646 w 3931"/>
                  <a:gd name="T53" fmla="*/ 2147483646 h 2392"/>
                  <a:gd name="T54" fmla="*/ 2147483646 w 3931"/>
                  <a:gd name="T55" fmla="*/ 2147483646 h 2392"/>
                  <a:gd name="T56" fmla="*/ 2147483646 w 3931"/>
                  <a:gd name="T57" fmla="*/ 214748364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18" name="文本框 41"/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494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4B649F"/>
                  </a:solidFill>
                </a:rPr>
                <a:t>第五部分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1000"/>
                    </a14:imgEffect>
                    <a14:imgEffect>
                      <a14:saturation sat="400000"/>
                    </a14:imgEffect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7" y="275184"/>
            <a:ext cx="1286938" cy="12869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可能的防御手段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985159" y="1804923"/>
            <a:ext cx="8882593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4"/>
          <p:cNvSpPr txBox="1"/>
          <p:nvPr/>
        </p:nvSpPr>
        <p:spPr>
          <a:xfrm>
            <a:off x="868044" y="1145032"/>
            <a:ext cx="2805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Noto Sans CJK JP Black"/>
                <a:cs typeface="Noto Sans CJK JP Black"/>
              </a:rPr>
              <a:t>音频干扰防御</a:t>
            </a:r>
            <a:endParaRPr sz="3200">
              <a:latin typeface="Noto Sans CJK JP Black"/>
              <a:cs typeface="Noto Sans CJK JP Black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916939" y="5355335"/>
            <a:ext cx="2805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Noto Sans CJK JP Black"/>
                <a:cs typeface="Noto Sans CJK JP Black"/>
              </a:rPr>
              <a:t>音频压缩防御</a:t>
            </a:r>
            <a:endParaRPr sz="3200">
              <a:latin typeface="Noto Sans CJK JP Black"/>
              <a:cs typeface="Noto Sans CJK JP Black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70" y="3379470"/>
            <a:ext cx="3962400" cy="31788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可能的防御手段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981200"/>
            <a:ext cx="4584065" cy="3677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" y="1910080"/>
            <a:ext cx="4488180" cy="3977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97660" y="1242060"/>
            <a:ext cx="348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噪声越大，</a:t>
            </a:r>
            <a:r>
              <a:rPr lang="en-US" altLang="zh-CN"/>
              <a:t>command</a:t>
            </a:r>
            <a:r>
              <a:rPr lang="zh-CN" altLang="en-US"/>
              <a:t>识别成功率增加（</a:t>
            </a:r>
            <a:r>
              <a:rPr lang="en-US" altLang="zh-CN"/>
              <a:t>success rate</a:t>
            </a:r>
            <a:r>
              <a:rPr lang="zh-CN" altLang="en-US"/>
              <a:t>提升）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371715" y="1236345"/>
            <a:ext cx="3406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噪声越大，原歌词识别准确率下降，（</a:t>
            </a:r>
            <a:r>
              <a:rPr lang="en-US" altLang="zh-CN"/>
              <a:t>success rate</a:t>
            </a:r>
            <a:r>
              <a:rPr lang="zh-CN" altLang="en-US"/>
              <a:t>下降）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评价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" name="object 3"/>
          <p:cNvSpPr/>
          <p:nvPr/>
        </p:nvSpPr>
        <p:spPr>
          <a:xfrm>
            <a:off x="1792985" y="2463545"/>
            <a:ext cx="8253983" cy="424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175252" y="3800855"/>
            <a:ext cx="1423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marR="5080" indent="-3136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对抗样本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噪声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+)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225794" y="3591052"/>
            <a:ext cx="1424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对抗样本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噪声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972054" y="5345683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Noto Sans CJK JP Black"/>
              </a:rPr>
              <a:t>原始音乐</a:t>
            </a:r>
            <a:endParaRPr sz="2400" dirty="0">
              <a:latin typeface="Times New Roman" panose="02020603050405020304" pitchFamily="18" charset="0"/>
              <a:cs typeface="Noto Sans CJK JP Black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949440" y="4757928"/>
            <a:ext cx="1831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对抗样本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00000"/>
              </a:lnSpc>
            </a:pP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(噪声</a:t>
            </a:r>
            <a:r>
              <a:rPr sz="24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+++</a:t>
            </a:r>
            <a:r>
              <a:rPr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4126484" y="1850643"/>
            <a:ext cx="32245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045" indent="-47498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 panose="05000000000000000000"/>
              <a:buChar char=""/>
              <a:tabLst>
                <a:tab pos="487045" algn="l"/>
                <a:tab pos="487680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Kaldi</a:t>
            </a:r>
            <a:r>
              <a:rPr sz="2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识别成指令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526019" y="1872995"/>
            <a:ext cx="28867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0"/>
              </a:spcBef>
              <a:buClr>
                <a:srgbClr val="D5EBED"/>
              </a:buClr>
              <a:buFont typeface="Wingdings" panose="05000000000000000000"/>
              <a:buChar char=""/>
              <a:tabLst>
                <a:tab pos="383540" algn="l"/>
              </a:tabLst>
            </a:pPr>
            <a:r>
              <a:rPr sz="2800" dirty="0">
                <a:latin typeface="Times New Roman" panose="02020603050405020304" pitchFamily="18" charset="0"/>
                <a:cs typeface="Noto Sans CJK JP Black"/>
              </a:rPr>
              <a:t>人类识别成指令</a:t>
            </a:r>
            <a:endParaRPr sz="2800" dirty="0">
              <a:latin typeface="Times New Roman" panose="02020603050405020304" pitchFamily="18" charset="0"/>
              <a:cs typeface="Noto Sans CJK JP Black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815847" y="1850643"/>
            <a:ext cx="29914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045" indent="-474980">
              <a:lnSpc>
                <a:spcPct val="100000"/>
              </a:lnSpc>
              <a:spcBef>
                <a:spcPts val="100"/>
              </a:spcBef>
              <a:buClr>
                <a:srgbClr val="FF3399"/>
              </a:buClr>
              <a:buFont typeface="Wingdings" panose="05000000000000000000"/>
              <a:buChar char=""/>
              <a:tabLst>
                <a:tab pos="487045" algn="l"/>
                <a:tab pos="487680" algn="l"/>
              </a:tabLst>
            </a:pPr>
            <a:r>
              <a:rPr sz="2800" dirty="0">
                <a:latin typeface="Times New Roman" panose="02020603050405020304" pitchFamily="18" charset="0"/>
                <a:cs typeface="Noto Sans CJK JP Black"/>
              </a:rPr>
              <a:t>人类识别成歌曲</a:t>
            </a:r>
            <a:endParaRPr sz="2800" dirty="0">
              <a:latin typeface="Times New Roman" panose="02020603050405020304" pitchFamily="18" charset="0"/>
              <a:cs typeface="Noto Sans CJK JP Black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7515224" y="1873630"/>
            <a:ext cx="28867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2905" indent="-370840">
              <a:lnSpc>
                <a:spcPct val="100000"/>
              </a:lnSpc>
              <a:spcBef>
                <a:spcPts val="100"/>
              </a:spcBef>
              <a:buClr>
                <a:srgbClr val="D5EBED"/>
              </a:buClr>
              <a:buFont typeface="Wingdings" panose="05000000000000000000"/>
              <a:buChar char=""/>
              <a:tabLst>
                <a:tab pos="383540" algn="l"/>
              </a:tabLst>
            </a:pPr>
            <a:r>
              <a:rPr sz="2800" dirty="0">
                <a:latin typeface="Times New Roman" panose="02020603050405020304" pitchFamily="18" charset="0"/>
                <a:cs typeface="Noto Sans CJK JP Black"/>
              </a:rPr>
              <a:t>人类识别成指令</a:t>
            </a:r>
            <a:endParaRPr sz="2800" dirty="0">
              <a:latin typeface="Times New Roman" panose="02020603050405020304" pitchFamily="18" charset="0"/>
              <a:cs typeface="Noto Sans CJK JP Black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805052" y="1851278"/>
            <a:ext cx="29914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87045" indent="-474980">
              <a:lnSpc>
                <a:spcPct val="100000"/>
              </a:lnSpc>
              <a:spcBef>
                <a:spcPts val="100"/>
              </a:spcBef>
              <a:buClr>
                <a:srgbClr val="FF3399"/>
              </a:buClr>
              <a:buFont typeface="Wingdings" panose="05000000000000000000"/>
              <a:buChar char=""/>
              <a:tabLst>
                <a:tab pos="487045" algn="l"/>
                <a:tab pos="487680" algn="l"/>
              </a:tabLst>
            </a:pPr>
            <a:r>
              <a:rPr sz="2800" dirty="0">
                <a:latin typeface="Times New Roman" panose="02020603050405020304" pitchFamily="18" charset="0"/>
                <a:cs typeface="Noto Sans CJK JP Black"/>
              </a:rPr>
              <a:t>人类识别成歌曲</a:t>
            </a:r>
            <a:endParaRPr sz="2800" dirty="0">
              <a:latin typeface="Times New Roman" panose="02020603050405020304" pitchFamily="18" charset="0"/>
              <a:cs typeface="Noto Sans CJK JP Black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695" y="526795"/>
            <a:ext cx="71628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“</a:t>
            </a:r>
            <a:r>
              <a:rPr spc="580" dirty="0"/>
              <a:t>恶魔音乐</a:t>
            </a:r>
            <a:r>
              <a:rPr spc="295" dirty="0"/>
              <a:t>”</a:t>
            </a:r>
            <a:r>
              <a:rPr spc="580" dirty="0"/>
              <a:t>攻</a:t>
            </a:r>
            <a:r>
              <a:rPr spc="570" dirty="0"/>
              <a:t>击</a:t>
            </a:r>
            <a:r>
              <a:rPr spc="10" dirty="0"/>
              <a:t>智能语音系统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764872"/>
            <a:ext cx="12192000" cy="332825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9701" name="文本框 11"/>
          <p:cNvSpPr txBox="1">
            <a:spLocks noChangeArrowheads="1"/>
          </p:cNvSpPr>
          <p:nvPr/>
        </p:nvSpPr>
        <p:spPr bwMode="auto">
          <a:xfrm>
            <a:off x="2144197" y="404090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702" name="图片 1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组合 49"/>
          <p:cNvGrpSpPr/>
          <p:nvPr/>
        </p:nvGrpSpPr>
        <p:grpSpPr bwMode="auto">
          <a:xfrm>
            <a:off x="1143000" y="2448801"/>
            <a:ext cx="1419225" cy="1854200"/>
            <a:chOff x="1265268" y="2101178"/>
            <a:chExt cx="1418480" cy="1853011"/>
          </a:xfrm>
        </p:grpSpPr>
        <p:grpSp>
          <p:nvGrpSpPr>
            <p:cNvPr id="29726" name="组合 34"/>
            <p:cNvGrpSpPr/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30" name="KSO_Shape"/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644 w 8965002"/>
                  <a:gd name="T1" fmla="*/ 3777 h 8673857"/>
                  <a:gd name="T2" fmla="*/ 8892 w 8965002"/>
                  <a:gd name="T3" fmla="*/ 3777 h 8673857"/>
                  <a:gd name="T4" fmla="*/ 9300 w 8965002"/>
                  <a:gd name="T5" fmla="*/ 4552 h 8673857"/>
                  <a:gd name="T6" fmla="*/ 7282 w 8965002"/>
                  <a:gd name="T7" fmla="*/ 7598 h 8673857"/>
                  <a:gd name="T8" fmla="*/ 6806 w 8965002"/>
                  <a:gd name="T9" fmla="*/ 7834 h 8673857"/>
                  <a:gd name="T10" fmla="*/ 5621 w 8965002"/>
                  <a:gd name="T11" fmla="*/ 7834 h 8673857"/>
                  <a:gd name="T12" fmla="*/ 5621 w 8965002"/>
                  <a:gd name="T13" fmla="*/ 8794 h 8673857"/>
                  <a:gd name="T14" fmla="*/ 5463 w 8965002"/>
                  <a:gd name="T15" fmla="*/ 9054 h 8673857"/>
                  <a:gd name="T16" fmla="*/ 5318 w 8965002"/>
                  <a:gd name="T17" fmla="*/ 9089 h 8673857"/>
                  <a:gd name="T18" fmla="*/ 5134 w 8965002"/>
                  <a:gd name="T19" fmla="*/ 9034 h 8673857"/>
                  <a:gd name="T20" fmla="*/ 4211 w 8965002"/>
                  <a:gd name="T21" fmla="*/ 8408 h 8673857"/>
                  <a:gd name="T22" fmla="*/ 3308 w 8965002"/>
                  <a:gd name="T23" fmla="*/ 9034 h 8673857"/>
                  <a:gd name="T24" fmla="*/ 2978 w 8965002"/>
                  <a:gd name="T25" fmla="*/ 9054 h 8673857"/>
                  <a:gd name="T26" fmla="*/ 2809 w 8965002"/>
                  <a:gd name="T27" fmla="*/ 8794 h 8673857"/>
                  <a:gd name="T28" fmla="*/ 2809 w 8965002"/>
                  <a:gd name="T29" fmla="*/ 6394 h 8673857"/>
                  <a:gd name="T30" fmla="*/ 3316 w 8965002"/>
                  <a:gd name="T31" fmla="*/ 5378 h 8673857"/>
                  <a:gd name="T32" fmla="*/ 3477 w 8965002"/>
                  <a:gd name="T33" fmla="*/ 5335 h 8673857"/>
                  <a:gd name="T34" fmla="*/ 5950 w 8965002"/>
                  <a:gd name="T35" fmla="*/ 5335 h 8673857"/>
                  <a:gd name="T36" fmla="*/ 5613 w 8965002"/>
                  <a:gd name="T37" fmla="*/ 6582 h 8673857"/>
                  <a:gd name="T38" fmla="*/ 6512 w 8965002"/>
                  <a:gd name="T39" fmla="*/ 6582 h 8673857"/>
                  <a:gd name="T40" fmla="*/ 8644 w 8965002"/>
                  <a:gd name="T41" fmla="*/ 3777 h 8673857"/>
                  <a:gd name="T42" fmla="*/ 6389 w 8965002"/>
                  <a:gd name="T43" fmla="*/ 0 h 8673857"/>
                  <a:gd name="T44" fmla="*/ 8573 w 8965002"/>
                  <a:gd name="T45" fmla="*/ 144 h 8673857"/>
                  <a:gd name="T46" fmla="*/ 8969 w 8965002"/>
                  <a:gd name="T47" fmla="*/ 927 h 8673857"/>
                  <a:gd name="T48" fmla="*/ 6492 w 8965002"/>
                  <a:gd name="T49" fmla="*/ 4165 h 8673857"/>
                  <a:gd name="T50" fmla="*/ 6044 w 8965002"/>
                  <a:gd name="T51" fmla="*/ 4378 h 8673857"/>
                  <a:gd name="T52" fmla="*/ 2310 w 8965002"/>
                  <a:gd name="T53" fmla="*/ 4378 h 8673857"/>
                  <a:gd name="T54" fmla="*/ 1203 w 8965002"/>
                  <a:gd name="T55" fmla="*/ 5739 h 8673857"/>
                  <a:gd name="T56" fmla="*/ 1882 w 8965002"/>
                  <a:gd name="T57" fmla="*/ 6522 h 8673857"/>
                  <a:gd name="T58" fmla="*/ 2180 w 8965002"/>
                  <a:gd name="T59" fmla="*/ 6581 h 8673857"/>
                  <a:gd name="T60" fmla="*/ 2180 w 8965002"/>
                  <a:gd name="T61" fmla="*/ 7833 h 8673857"/>
                  <a:gd name="T62" fmla="*/ 56 w 8965002"/>
                  <a:gd name="T63" fmla="*/ 5995 h 8673857"/>
                  <a:gd name="T64" fmla="*/ 68 w 8965002"/>
                  <a:gd name="T65" fmla="*/ 4956 h 8673857"/>
                  <a:gd name="T66" fmla="*/ 2840 w 8965002"/>
                  <a:gd name="T67" fmla="*/ 703 h 8673857"/>
                  <a:gd name="T68" fmla="*/ 3676 w 8965002"/>
                  <a:gd name="T69" fmla="*/ 239 h 8673857"/>
                  <a:gd name="T70" fmla="*/ 6389 w 8965002"/>
                  <a:gd name="T71" fmla="*/ 0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27" name="文本框 39"/>
            <p:cNvSpPr txBox="1">
              <a:spLocks noChangeArrowheads="1"/>
            </p:cNvSpPr>
            <p:nvPr/>
          </p:nvSpPr>
          <p:spPr bwMode="auto">
            <a:xfrm>
              <a:off x="1267976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第一部分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sp>
        <p:nvSpPr>
          <p:cNvPr id="29707" name="文本框 44"/>
          <p:cNvSpPr txBox="1">
            <a:spLocks noChangeArrowheads="1"/>
          </p:cNvSpPr>
          <p:nvPr/>
        </p:nvSpPr>
        <p:spPr bwMode="auto">
          <a:xfrm>
            <a:off x="2738437" y="2703581"/>
            <a:ext cx="410527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背景引入</a:t>
            </a:r>
            <a:endParaRPr lang="zh-CN" altLang="en-US" sz="4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形 127"/>
          <p:cNvPicPr>
            <a:picLocks noChangeAspect="1"/>
          </p:cNvPicPr>
          <p:nvPr/>
        </p:nvPicPr>
        <p:blipFill>
          <a:blip r:embed="rId2" cstate="email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546" y="1711773"/>
            <a:ext cx="4604085" cy="33282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1000"/>
                    </a14:imgEffect>
                    <a14:imgEffect>
                      <a14:saturation sat="400000"/>
                    </a14:imgEffect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7" y="275184"/>
            <a:ext cx="1286938" cy="1286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9195416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背景引入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2186305"/>
            <a:ext cx="10008870" cy="3409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9965" y="1140460"/>
            <a:ext cx="7698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智能语音系统</a:t>
            </a:r>
            <a:endParaRPr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3205480" y="2287270"/>
            <a:ext cx="1592580" cy="1286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43880" y="2275840"/>
            <a:ext cx="1592580" cy="1286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9195416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智能语音系统攻击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" name="object 4"/>
          <p:cNvGrpSpPr/>
          <p:nvPr/>
        </p:nvGrpSpPr>
        <p:grpSpPr>
          <a:xfrm>
            <a:off x="410718" y="1634489"/>
            <a:ext cx="3868420" cy="2646680"/>
            <a:chOff x="410718" y="1634489"/>
            <a:chExt cx="3868420" cy="2646680"/>
          </a:xfrm>
        </p:grpSpPr>
        <p:sp>
          <p:nvSpPr>
            <p:cNvPr id="5" name="object 5"/>
            <p:cNvSpPr/>
            <p:nvPr/>
          </p:nvSpPr>
          <p:spPr>
            <a:xfrm>
              <a:off x="420624" y="1644395"/>
              <a:ext cx="3848100" cy="2626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" name="object 6"/>
            <p:cNvSpPr/>
            <p:nvPr/>
          </p:nvSpPr>
          <p:spPr>
            <a:xfrm>
              <a:off x="415671" y="1639442"/>
              <a:ext cx="3858260" cy="2636520"/>
            </a:xfrm>
            <a:custGeom>
              <a:avLst/>
              <a:gdLst/>
              <a:ahLst/>
              <a:cxnLst/>
              <a:rect l="l" t="t" r="r" b="b"/>
              <a:pathLst>
                <a:path w="3858260" h="2636520">
                  <a:moveTo>
                    <a:pt x="0" y="2636519"/>
                  </a:moveTo>
                  <a:lnTo>
                    <a:pt x="3858005" y="2636519"/>
                  </a:lnTo>
                  <a:lnTo>
                    <a:pt x="3858005" y="0"/>
                  </a:lnTo>
                  <a:lnTo>
                    <a:pt x="0" y="0"/>
                  </a:lnTo>
                  <a:lnTo>
                    <a:pt x="0" y="2636519"/>
                  </a:lnTo>
                  <a:close/>
                </a:path>
              </a:pathLst>
            </a:custGeom>
            <a:ln w="9906">
              <a:solidFill>
                <a:srgbClr val="3B8B92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1669" y="4619244"/>
            <a:ext cx="1072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[1] Nicholas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Carlini,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Pratyush Mishra,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Tavish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Vaidya, Yuankai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Zhang, Micah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Sherr,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Clay Shields, David 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Wagner,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Wenchao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Zhou.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Hidden voice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commands.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USENIX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Security Symposium, pages 513–530,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2016.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715" y="1003935"/>
            <a:ext cx="3550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隐藏语音命令攻击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9195416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智能语音系统攻击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69510" y="941705"/>
            <a:ext cx="2159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海豚音攻击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0718" y="1634489"/>
            <a:ext cx="3868420" cy="2646680"/>
            <a:chOff x="410718" y="1634489"/>
            <a:chExt cx="3868420" cy="2646680"/>
          </a:xfrm>
        </p:grpSpPr>
        <p:sp>
          <p:nvSpPr>
            <p:cNvPr id="5" name="object 5"/>
            <p:cNvSpPr/>
            <p:nvPr/>
          </p:nvSpPr>
          <p:spPr>
            <a:xfrm>
              <a:off x="420624" y="1644395"/>
              <a:ext cx="3848100" cy="2626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" name="object 6"/>
            <p:cNvSpPr/>
            <p:nvPr/>
          </p:nvSpPr>
          <p:spPr>
            <a:xfrm>
              <a:off x="415671" y="1639442"/>
              <a:ext cx="3858260" cy="2636520"/>
            </a:xfrm>
            <a:custGeom>
              <a:avLst/>
              <a:gdLst/>
              <a:ahLst/>
              <a:cxnLst/>
              <a:rect l="l" t="t" r="r" b="b"/>
              <a:pathLst>
                <a:path w="3858260" h="2636520">
                  <a:moveTo>
                    <a:pt x="0" y="2636519"/>
                  </a:moveTo>
                  <a:lnTo>
                    <a:pt x="3858005" y="2636519"/>
                  </a:lnTo>
                  <a:lnTo>
                    <a:pt x="3858005" y="0"/>
                  </a:lnTo>
                  <a:lnTo>
                    <a:pt x="0" y="0"/>
                  </a:lnTo>
                  <a:lnTo>
                    <a:pt x="0" y="2636519"/>
                  </a:lnTo>
                  <a:close/>
                </a:path>
              </a:pathLst>
            </a:custGeom>
            <a:ln w="9906">
              <a:solidFill>
                <a:srgbClr val="3B8B92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1" name="object 3"/>
          <p:cNvGrpSpPr/>
          <p:nvPr/>
        </p:nvGrpSpPr>
        <p:grpSpPr>
          <a:xfrm>
            <a:off x="410591" y="1634363"/>
            <a:ext cx="11143615" cy="4550410"/>
            <a:chOff x="410591" y="1634363"/>
            <a:chExt cx="11143615" cy="4550410"/>
          </a:xfrm>
        </p:grpSpPr>
        <p:sp>
          <p:nvSpPr>
            <p:cNvPr id="16" name="object 4"/>
            <p:cNvSpPr/>
            <p:nvPr/>
          </p:nvSpPr>
          <p:spPr>
            <a:xfrm>
              <a:off x="4540376" y="1852041"/>
              <a:ext cx="7006590" cy="4326255"/>
            </a:xfrm>
            <a:custGeom>
              <a:avLst/>
              <a:gdLst/>
              <a:ahLst/>
              <a:cxnLst/>
              <a:rect l="l" t="t" r="r" b="b"/>
              <a:pathLst>
                <a:path w="7006590" h="4326255">
                  <a:moveTo>
                    <a:pt x="0" y="4325874"/>
                  </a:moveTo>
                  <a:lnTo>
                    <a:pt x="7006590" y="4325874"/>
                  </a:lnTo>
                  <a:lnTo>
                    <a:pt x="7006590" y="0"/>
                  </a:lnTo>
                  <a:lnTo>
                    <a:pt x="0" y="0"/>
                  </a:lnTo>
                  <a:lnTo>
                    <a:pt x="0" y="4325874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5"/>
            <p:cNvSpPr/>
            <p:nvPr/>
          </p:nvSpPr>
          <p:spPr>
            <a:xfrm>
              <a:off x="420624" y="1644396"/>
              <a:ext cx="3848100" cy="2626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6"/>
            <p:cNvSpPr/>
            <p:nvPr/>
          </p:nvSpPr>
          <p:spPr>
            <a:xfrm>
              <a:off x="415671" y="1639443"/>
              <a:ext cx="3858260" cy="2636520"/>
            </a:xfrm>
            <a:custGeom>
              <a:avLst/>
              <a:gdLst/>
              <a:ahLst/>
              <a:cxnLst/>
              <a:rect l="l" t="t" r="r" b="b"/>
              <a:pathLst>
                <a:path w="3858260" h="2636520">
                  <a:moveTo>
                    <a:pt x="0" y="2636519"/>
                  </a:moveTo>
                  <a:lnTo>
                    <a:pt x="3858005" y="2636519"/>
                  </a:lnTo>
                  <a:lnTo>
                    <a:pt x="3858005" y="0"/>
                  </a:lnTo>
                  <a:lnTo>
                    <a:pt x="0" y="0"/>
                  </a:lnTo>
                  <a:lnTo>
                    <a:pt x="0" y="2636519"/>
                  </a:lnTo>
                  <a:close/>
                </a:path>
              </a:pathLst>
            </a:custGeom>
            <a:ln w="9906">
              <a:solidFill>
                <a:srgbClr val="3B8B9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7"/>
          <p:cNvSpPr txBox="1"/>
          <p:nvPr/>
        </p:nvSpPr>
        <p:spPr>
          <a:xfrm>
            <a:off x="636269" y="4619244"/>
            <a:ext cx="1072007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36068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Nicholas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Carlini,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Pratyush Mishra,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Tavish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Vaidya, Yuankai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Zhang, Micah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Sherr,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Clay Shields, David 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Wagner,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Wenchao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Zhou.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Hidden voice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commands.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USENIX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Security Symposium, pages 513–530,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2016.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38544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Guoming Zhang, Chen 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Yan,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Xiaoyu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Ji,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Tianchen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Zhang,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Taimin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Zhang, and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Wenyuan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Xu. Dolphinattack: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Inaudible voice commands. In Proceedings of the 2017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ACM SIGSAC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Conference on Computer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 Communications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Security,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pages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103–117.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ACM,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2017.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3" name="object 8"/>
          <p:cNvGrpSpPr/>
          <p:nvPr/>
        </p:nvGrpSpPr>
        <p:grpSpPr>
          <a:xfrm>
            <a:off x="4233417" y="1634489"/>
            <a:ext cx="3632835" cy="2646680"/>
            <a:chOff x="4258817" y="1634489"/>
            <a:chExt cx="3632835" cy="2646680"/>
          </a:xfrm>
        </p:grpSpPr>
        <p:sp>
          <p:nvSpPr>
            <p:cNvPr id="26" name="object 9"/>
            <p:cNvSpPr/>
            <p:nvPr/>
          </p:nvSpPr>
          <p:spPr>
            <a:xfrm>
              <a:off x="4268723" y="1644395"/>
              <a:ext cx="3612641" cy="26266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7" name="object 10"/>
            <p:cNvSpPr/>
            <p:nvPr/>
          </p:nvSpPr>
          <p:spPr>
            <a:xfrm>
              <a:off x="4263770" y="1639442"/>
              <a:ext cx="3622675" cy="2636520"/>
            </a:xfrm>
            <a:custGeom>
              <a:avLst/>
              <a:gdLst/>
              <a:ahLst/>
              <a:cxnLst/>
              <a:rect l="l" t="t" r="r" b="b"/>
              <a:pathLst>
                <a:path w="3622675" h="2636520">
                  <a:moveTo>
                    <a:pt x="0" y="2636519"/>
                  </a:moveTo>
                  <a:lnTo>
                    <a:pt x="3622548" y="2636519"/>
                  </a:lnTo>
                  <a:lnTo>
                    <a:pt x="3622548" y="0"/>
                  </a:lnTo>
                  <a:lnTo>
                    <a:pt x="0" y="0"/>
                  </a:lnTo>
                  <a:lnTo>
                    <a:pt x="0" y="2636519"/>
                  </a:lnTo>
                  <a:close/>
                </a:path>
              </a:pathLst>
            </a:custGeom>
            <a:ln w="9905">
              <a:solidFill>
                <a:srgbClr val="3B8B92"/>
              </a:solidFill>
            </a:ln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9195416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智能语音系统攻击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28355" y="979805"/>
            <a:ext cx="2491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改造样本攻击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0718" y="1634489"/>
            <a:ext cx="3868420" cy="2646680"/>
            <a:chOff x="410718" y="1634489"/>
            <a:chExt cx="3868420" cy="2646680"/>
          </a:xfrm>
        </p:grpSpPr>
        <p:sp>
          <p:nvSpPr>
            <p:cNvPr id="5" name="object 5"/>
            <p:cNvSpPr/>
            <p:nvPr/>
          </p:nvSpPr>
          <p:spPr>
            <a:xfrm>
              <a:off x="420624" y="1644395"/>
              <a:ext cx="3848100" cy="2626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" name="object 6"/>
            <p:cNvSpPr/>
            <p:nvPr/>
          </p:nvSpPr>
          <p:spPr>
            <a:xfrm>
              <a:off x="415671" y="1639442"/>
              <a:ext cx="3858260" cy="2636520"/>
            </a:xfrm>
            <a:custGeom>
              <a:avLst/>
              <a:gdLst/>
              <a:ahLst/>
              <a:cxnLst/>
              <a:rect l="l" t="t" r="r" b="b"/>
              <a:pathLst>
                <a:path w="3858260" h="2636520">
                  <a:moveTo>
                    <a:pt x="0" y="2636519"/>
                  </a:moveTo>
                  <a:lnTo>
                    <a:pt x="3858005" y="2636519"/>
                  </a:lnTo>
                  <a:lnTo>
                    <a:pt x="3858005" y="0"/>
                  </a:lnTo>
                  <a:lnTo>
                    <a:pt x="0" y="0"/>
                  </a:lnTo>
                  <a:lnTo>
                    <a:pt x="0" y="2636519"/>
                  </a:lnTo>
                  <a:close/>
                </a:path>
              </a:pathLst>
            </a:custGeom>
            <a:ln w="9906">
              <a:solidFill>
                <a:srgbClr val="3B8B92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" name="object 3"/>
          <p:cNvGrpSpPr/>
          <p:nvPr/>
        </p:nvGrpSpPr>
        <p:grpSpPr>
          <a:xfrm>
            <a:off x="410591" y="1634363"/>
            <a:ext cx="11164570" cy="4550410"/>
            <a:chOff x="410591" y="1634363"/>
            <a:chExt cx="11164570" cy="4550410"/>
          </a:xfrm>
        </p:grpSpPr>
        <p:sp>
          <p:nvSpPr>
            <p:cNvPr id="8" name="object 4"/>
            <p:cNvSpPr/>
            <p:nvPr/>
          </p:nvSpPr>
          <p:spPr>
            <a:xfrm>
              <a:off x="4540376" y="1852041"/>
              <a:ext cx="7006590" cy="4326255"/>
            </a:xfrm>
            <a:custGeom>
              <a:avLst/>
              <a:gdLst/>
              <a:ahLst/>
              <a:cxnLst/>
              <a:rect l="l" t="t" r="r" b="b"/>
              <a:pathLst>
                <a:path w="7006590" h="4326255">
                  <a:moveTo>
                    <a:pt x="0" y="4325874"/>
                  </a:moveTo>
                  <a:lnTo>
                    <a:pt x="7006590" y="4325874"/>
                  </a:lnTo>
                  <a:lnTo>
                    <a:pt x="7006590" y="0"/>
                  </a:lnTo>
                  <a:lnTo>
                    <a:pt x="0" y="0"/>
                  </a:lnTo>
                  <a:lnTo>
                    <a:pt x="0" y="4325874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" name="object 5"/>
            <p:cNvSpPr/>
            <p:nvPr/>
          </p:nvSpPr>
          <p:spPr>
            <a:xfrm>
              <a:off x="7865363" y="1644396"/>
              <a:ext cx="3699510" cy="26266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0" name="object 6"/>
            <p:cNvSpPr/>
            <p:nvPr/>
          </p:nvSpPr>
          <p:spPr>
            <a:xfrm>
              <a:off x="7860410" y="1639443"/>
              <a:ext cx="3709670" cy="2636520"/>
            </a:xfrm>
            <a:custGeom>
              <a:avLst/>
              <a:gdLst/>
              <a:ahLst/>
              <a:cxnLst/>
              <a:rect l="l" t="t" r="r" b="b"/>
              <a:pathLst>
                <a:path w="3709670" h="2636520">
                  <a:moveTo>
                    <a:pt x="0" y="2636519"/>
                  </a:moveTo>
                  <a:lnTo>
                    <a:pt x="3709416" y="2636519"/>
                  </a:lnTo>
                  <a:lnTo>
                    <a:pt x="3709416" y="0"/>
                  </a:lnTo>
                  <a:lnTo>
                    <a:pt x="0" y="0"/>
                  </a:lnTo>
                  <a:lnTo>
                    <a:pt x="0" y="2636519"/>
                  </a:lnTo>
                  <a:close/>
                </a:path>
              </a:pathLst>
            </a:custGeom>
            <a:ln w="9906">
              <a:solidFill>
                <a:srgbClr val="3B8B92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1" name="object 7"/>
            <p:cNvSpPr/>
            <p:nvPr/>
          </p:nvSpPr>
          <p:spPr>
            <a:xfrm>
              <a:off x="420624" y="1644396"/>
              <a:ext cx="3848100" cy="2626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2" name="object 8"/>
            <p:cNvSpPr/>
            <p:nvPr/>
          </p:nvSpPr>
          <p:spPr>
            <a:xfrm>
              <a:off x="415671" y="1639443"/>
              <a:ext cx="3858260" cy="2636520"/>
            </a:xfrm>
            <a:custGeom>
              <a:avLst/>
              <a:gdLst/>
              <a:ahLst/>
              <a:cxnLst/>
              <a:rect l="l" t="t" r="r" b="b"/>
              <a:pathLst>
                <a:path w="3858260" h="2636520">
                  <a:moveTo>
                    <a:pt x="0" y="2636519"/>
                  </a:moveTo>
                  <a:lnTo>
                    <a:pt x="3858005" y="2636519"/>
                  </a:lnTo>
                  <a:lnTo>
                    <a:pt x="3858005" y="0"/>
                  </a:lnTo>
                  <a:lnTo>
                    <a:pt x="0" y="0"/>
                  </a:lnTo>
                  <a:lnTo>
                    <a:pt x="0" y="2636519"/>
                  </a:lnTo>
                  <a:close/>
                </a:path>
              </a:pathLst>
            </a:custGeom>
            <a:ln w="9906">
              <a:solidFill>
                <a:srgbClr val="3B8B92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3" name="object 9"/>
          <p:cNvSpPr txBox="1"/>
          <p:nvPr/>
        </p:nvSpPr>
        <p:spPr>
          <a:xfrm>
            <a:off x="610869" y="4619244"/>
            <a:ext cx="10930890" cy="209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63500" marR="164465" algn="just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41148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Nicholas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Carlini,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Pratyush Mishra,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Tavish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Vaidya, Yuankai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Zhang, Micah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Sherr,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Clay Shields, David 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Wagner,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Wenchao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Zhou.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Hidden voice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commands.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USENIX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Security Symposium, pages 513–530,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2016.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 marR="164465" algn="just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3624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Guoming Zhang, Chen 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Yan,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Xiaoyu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Ji,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Tianchen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Zhang,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Taimin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Zhang, and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Wenyuan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Xu. Dolphinattack: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Inaudible voice commands. In Proceedings of the 2017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ACM SIGSAC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Conference on Computer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and  Communications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Security,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pages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103–117.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ACM,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2017.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 marR="59690" algn="just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3434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Nicholas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Carlini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David 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Wagner.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Audio adversarial examples: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Targeted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attacks 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speech-to-text. 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Dee</a:t>
            </a:r>
            <a:r>
              <a:rPr sz="2700" spc="-300" baseline="-31000" dirty="0">
                <a:latin typeface="Arial" panose="020B0604020202020204"/>
                <a:cs typeface="Arial" panose="020B0604020202020204"/>
              </a:rPr>
              <a:t>1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00" spc="-300" baseline="-31000" dirty="0">
                <a:latin typeface="Arial" panose="020B0604020202020204"/>
                <a:cs typeface="Arial" panose="020B0604020202020204"/>
              </a:rPr>
              <a:t>1 </a:t>
            </a:r>
            <a:r>
              <a:rPr sz="18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Security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Workshop,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2018.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0"/>
          <p:cNvGrpSpPr/>
          <p:nvPr/>
        </p:nvGrpSpPr>
        <p:grpSpPr>
          <a:xfrm>
            <a:off x="4258817" y="1634489"/>
            <a:ext cx="3632835" cy="2646680"/>
            <a:chOff x="4258817" y="1634489"/>
            <a:chExt cx="3632835" cy="2646680"/>
          </a:xfrm>
        </p:grpSpPr>
        <p:sp>
          <p:nvSpPr>
            <p:cNvPr id="15" name="object 11"/>
            <p:cNvSpPr/>
            <p:nvPr/>
          </p:nvSpPr>
          <p:spPr>
            <a:xfrm>
              <a:off x="4268723" y="1644395"/>
              <a:ext cx="3612641" cy="26266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6" name="object 12"/>
            <p:cNvSpPr/>
            <p:nvPr/>
          </p:nvSpPr>
          <p:spPr>
            <a:xfrm>
              <a:off x="4263770" y="1639442"/>
              <a:ext cx="3622675" cy="2636520"/>
            </a:xfrm>
            <a:custGeom>
              <a:avLst/>
              <a:gdLst/>
              <a:ahLst/>
              <a:cxnLst/>
              <a:rect l="l" t="t" r="r" b="b"/>
              <a:pathLst>
                <a:path w="3622675" h="2636520">
                  <a:moveTo>
                    <a:pt x="0" y="2636519"/>
                  </a:moveTo>
                  <a:lnTo>
                    <a:pt x="3622548" y="2636519"/>
                  </a:lnTo>
                  <a:lnTo>
                    <a:pt x="3622548" y="0"/>
                  </a:lnTo>
                  <a:lnTo>
                    <a:pt x="0" y="0"/>
                  </a:lnTo>
                  <a:lnTo>
                    <a:pt x="0" y="2636519"/>
                  </a:lnTo>
                  <a:close/>
                </a:path>
              </a:pathLst>
            </a:custGeom>
            <a:ln w="9905">
              <a:solidFill>
                <a:srgbClr val="3B8B92"/>
              </a:solidFill>
            </a:ln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764872"/>
            <a:ext cx="12192000" cy="332825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9701" name="文本框 11"/>
          <p:cNvSpPr txBox="1">
            <a:spLocks noChangeArrowheads="1"/>
          </p:cNvSpPr>
          <p:nvPr/>
        </p:nvSpPr>
        <p:spPr bwMode="auto">
          <a:xfrm>
            <a:off x="2144197" y="404090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702" name="图片 1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文本框 44"/>
          <p:cNvSpPr txBox="1">
            <a:spLocks noChangeArrowheads="1"/>
          </p:cNvSpPr>
          <p:nvPr/>
        </p:nvSpPr>
        <p:spPr bwMode="auto">
          <a:xfrm>
            <a:off x="2738437" y="2703581"/>
            <a:ext cx="410527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攻击方案</a:t>
            </a:r>
            <a:endParaRPr lang="zh-CN" altLang="en-US" sz="4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形 12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460546" y="1711773"/>
            <a:ext cx="4604085" cy="3328257"/>
          </a:xfrm>
          <a:prstGeom prst="rect">
            <a:avLst/>
          </a:prstGeom>
        </p:spPr>
      </p:pic>
      <p:grpSp>
        <p:nvGrpSpPr>
          <p:cNvPr id="16" name="组合 50"/>
          <p:cNvGrpSpPr/>
          <p:nvPr/>
        </p:nvGrpSpPr>
        <p:grpSpPr bwMode="auto">
          <a:xfrm>
            <a:off x="1414372" y="2703581"/>
            <a:ext cx="1414462" cy="1854200"/>
            <a:chOff x="3274697" y="2101178"/>
            <a:chExt cx="1415772" cy="1853011"/>
          </a:xfrm>
        </p:grpSpPr>
        <p:grpSp>
          <p:nvGrpSpPr>
            <p:cNvPr id="17" name="组合 35"/>
            <p:cNvGrpSpPr/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1" name="KSO_Shape"/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40"/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第二部分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1000"/>
                    </a14:imgEffect>
                    <a14:imgEffect>
                      <a14:saturation sat="400000"/>
                    </a14:imgEffect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7" y="275184"/>
            <a:ext cx="1286938" cy="12869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2" y="25400"/>
            <a:ext cx="109811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攻击方案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730250" y="1657760"/>
            <a:ext cx="599179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26" name="椭圆 25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30250" y="1129030"/>
            <a:ext cx="30410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明确研究问题：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485" y="1957705"/>
            <a:ext cx="1014984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、是否有可能对ASR系统进行实际的对抗性攻击？尤其是在非常复杂的物理环境中工作，例如来自扬声器的电子噪声、背景噪声等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、生成的对抗样本是否是不易被人感知的？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、是否可以自动传播从而扩大影响范围？而不仅仅依赖于攻击者的播放？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2888</Words>
  <Application>WPS 演示</Application>
  <PresentationFormat>宽屏</PresentationFormat>
  <Paragraphs>320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Calibri</vt:lpstr>
      <vt:lpstr>黑体</vt:lpstr>
      <vt:lpstr>Times New Roman</vt:lpstr>
      <vt:lpstr>Arial</vt:lpstr>
      <vt:lpstr>Times New Roman</vt:lpstr>
      <vt:lpstr>Arial Unicode MS</vt:lpstr>
      <vt:lpstr>Trebuchet MS</vt:lpstr>
      <vt:lpstr>Noto Sans CJK JP Black</vt:lpstr>
      <vt:lpstr>Segoe Print</vt:lpstr>
      <vt:lpstr>Noto Sans CJK JP Medium</vt:lpstr>
      <vt:lpstr>Wingdings</vt:lpstr>
      <vt:lpstr>BatangChe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CommanderSong攻击原理——语音识别原理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“恶魔音乐”攻击智能语音系统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陈学楷</dc:creator>
  <cp:lastModifiedBy>L&amp;P¹¹¹¹¹⁰⁰</cp:lastModifiedBy>
  <cp:revision>30</cp:revision>
  <dcterms:created xsi:type="dcterms:W3CDTF">2021-11-20T16:48:00Z</dcterms:created>
  <dcterms:modified xsi:type="dcterms:W3CDTF">2021-11-22T08:55:12Z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9F34F3ADD2274F9FAE9103B3D60EEF2B</vt:lpwstr>
  </property>
  <property fmtid="{D5CDD505-2E9C-101B-9397-08002B2CF9AE}" pid="3" name="KSOProductBuildVer">
    <vt:lpwstr>2052-11.1.0.11045</vt:lpwstr>
  </property>
</Properties>
</file>