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handoutMasterIdLst>
    <p:handoutMasterId r:id="rId31"/>
  </p:handoutMasterIdLst>
  <p:sldIdLst>
    <p:sldId id="1087" r:id="rId2"/>
    <p:sldId id="1105" r:id="rId3"/>
    <p:sldId id="1106" r:id="rId4"/>
    <p:sldId id="1108" r:id="rId5"/>
    <p:sldId id="1109" r:id="rId6"/>
    <p:sldId id="1110" r:id="rId7"/>
    <p:sldId id="1111" r:id="rId8"/>
    <p:sldId id="1112" r:id="rId9"/>
    <p:sldId id="1113" r:id="rId10"/>
    <p:sldId id="1114" r:id="rId11"/>
    <p:sldId id="1116" r:id="rId12"/>
    <p:sldId id="1115" r:id="rId13"/>
    <p:sldId id="1117" r:id="rId14"/>
    <p:sldId id="1119" r:id="rId15"/>
    <p:sldId id="1118" r:id="rId16"/>
    <p:sldId id="1120" r:id="rId17"/>
    <p:sldId id="1122" r:id="rId18"/>
    <p:sldId id="1121" r:id="rId19"/>
    <p:sldId id="1128" r:id="rId20"/>
    <p:sldId id="1131" r:id="rId21"/>
    <p:sldId id="1130" r:id="rId22"/>
    <p:sldId id="1124" r:id="rId23"/>
    <p:sldId id="1123" r:id="rId24"/>
    <p:sldId id="1125" r:id="rId25"/>
    <p:sldId id="1126" r:id="rId26"/>
    <p:sldId id="1132" r:id="rId27"/>
    <p:sldId id="1127" r:id="rId28"/>
    <p:sldId id="1104" r:id="rId29"/>
  </p:sldIdLst>
  <p:sldSz cx="9906000" cy="6858000" type="A4"/>
  <p:notesSz cx="6797675" cy="987425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C61E8FDD-511F-4389-9226-FA131ED66D4C}">
          <p14:sldIdLst>
            <p14:sldId id="1087"/>
            <p14:sldId id="1105"/>
            <p14:sldId id="1106"/>
            <p14:sldId id="1108"/>
            <p14:sldId id="1109"/>
            <p14:sldId id="1110"/>
            <p14:sldId id="1111"/>
            <p14:sldId id="1112"/>
            <p14:sldId id="1113"/>
            <p14:sldId id="1114"/>
            <p14:sldId id="1116"/>
            <p14:sldId id="1115"/>
            <p14:sldId id="1117"/>
            <p14:sldId id="1119"/>
            <p14:sldId id="1118"/>
            <p14:sldId id="1120"/>
            <p14:sldId id="1122"/>
            <p14:sldId id="1121"/>
            <p14:sldId id="1128"/>
            <p14:sldId id="1131"/>
            <p14:sldId id="1130"/>
            <p14:sldId id="1124"/>
            <p14:sldId id="1123"/>
            <p14:sldId id="1125"/>
            <p14:sldId id="1126"/>
            <p14:sldId id="1132"/>
            <p14:sldId id="1127"/>
            <p14:sldId id="1104"/>
          </p14:sldIdLst>
        </p14:section>
      </p14:sectionLst>
    </p:ext>
    <p:ext uri="{EFAFB233-063F-42B5-8137-9DF3F51BA10A}">
      <p15:sldGuideLst xmlns:p15="http://schemas.microsoft.com/office/powerpoint/2012/main">
        <p15:guide id="1" orient="horz" pos="1638" userDrawn="1">
          <p15:clr>
            <a:srgbClr val="A4A3A4"/>
          </p15:clr>
        </p15:guide>
        <p15:guide id="2" pos="312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E0000"/>
    <a:srgbClr val="A52107"/>
    <a:srgbClr val="002060"/>
    <a:srgbClr val="C57D7D"/>
    <a:srgbClr val="1DC4FF"/>
    <a:srgbClr val="006CBA"/>
    <a:srgbClr val="3333FF"/>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0" autoAdjust="0"/>
    <p:restoredTop sz="77559" autoAdjust="0"/>
  </p:normalViewPr>
  <p:slideViewPr>
    <p:cSldViewPr snapToGrid="0">
      <p:cViewPr varScale="1">
        <p:scale>
          <a:sx n="60" d="100"/>
          <a:sy n="60" d="100"/>
        </p:scale>
        <p:origin x="1308" y="33"/>
      </p:cViewPr>
      <p:guideLst>
        <p:guide orient="horz" pos="1638"/>
        <p:guide pos="3120"/>
      </p:guideLst>
    </p:cSldViewPr>
  </p:slideViewPr>
  <p:outlineViewPr>
    <p:cViewPr>
      <p:scale>
        <a:sx n="33" d="100"/>
        <a:sy n="33" d="100"/>
      </p:scale>
      <p:origin x="0" y="84"/>
    </p:cViewPr>
  </p:outlineViewPr>
  <p:notesTextViewPr>
    <p:cViewPr>
      <p:scale>
        <a:sx n="100" d="100"/>
        <a:sy n="100" d="100"/>
      </p:scale>
      <p:origin x="0" y="0"/>
    </p:cViewPr>
  </p:notesTextViewPr>
  <p:sorterViewPr>
    <p:cViewPr>
      <p:scale>
        <a:sx n="200" d="100"/>
        <a:sy n="200" d="100"/>
      </p:scale>
      <p:origin x="0" y="-1788"/>
    </p:cViewPr>
  </p:sorterViewPr>
  <p:notesViewPr>
    <p:cSldViewPr snapToGrid="0">
      <p:cViewPr>
        <p:scale>
          <a:sx n="110" d="100"/>
          <a:sy n="110" d="100"/>
        </p:scale>
        <p:origin x="-2388" y="135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DDB9F070-3809-45ED-B9C9-761149AABF48}" type="slidenum">
              <a:rPr lang="zh-CN" altLang="en-US"/>
              <a:pPr>
                <a:defRPr/>
              </a:pPr>
              <a:t>‹#›</a:t>
            </a:fld>
            <a:endParaRPr lang="en-US" altLang="zh-CN"/>
          </a:p>
        </p:txBody>
      </p:sp>
    </p:spTree>
    <p:extLst>
      <p:ext uri="{BB962C8B-B14F-4D97-AF65-F5344CB8AC3E}">
        <p14:creationId xmlns:p14="http://schemas.microsoft.com/office/powerpoint/2010/main" val="324078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725488" y="739775"/>
            <a:ext cx="5346700"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1038" y="4691063"/>
            <a:ext cx="5435600"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en-US" altLang="zh-CN" noProof="0"/>
              <a:t>5656</a:t>
            </a:r>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5F948D12-5B45-471A-8A76-A34678A31677}" type="slidenum">
              <a:rPr lang="zh-CN" altLang="en-US"/>
              <a:pPr>
                <a:defRPr/>
              </a:pPr>
              <a:t>‹#›</a:t>
            </a:fld>
            <a:endParaRPr lang="en-US" altLang="zh-CN"/>
          </a:p>
        </p:txBody>
      </p:sp>
    </p:spTree>
    <p:extLst>
      <p:ext uri="{BB962C8B-B14F-4D97-AF65-F5344CB8AC3E}">
        <p14:creationId xmlns:p14="http://schemas.microsoft.com/office/powerpoint/2010/main" val="2091001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宋体" charset="-122"/>
              <a:ea typeface="宋体" charset="-122"/>
            </a:endParaRPr>
          </a:p>
        </p:txBody>
      </p:sp>
      <p:sp>
        <p:nvSpPr>
          <p:cNvPr id="2" name="灯片编号占位符 1"/>
          <p:cNvSpPr>
            <a:spLocks noGrp="1"/>
          </p:cNvSpPr>
          <p:nvPr>
            <p:ph type="sldNum" sz="quarter" idx="10"/>
          </p:nvPr>
        </p:nvSpPr>
        <p:spPr/>
        <p:txBody>
          <a:bodyPr/>
          <a:lstStyle/>
          <a:p>
            <a:pPr>
              <a:defRPr/>
            </a:pPr>
            <a:fld id="{5F948D12-5B45-471A-8A76-A34678A31677}" type="slidenum">
              <a:rPr lang="zh-CN" altLang="en-US" smtClean="0"/>
              <a:pPr>
                <a:defRPr/>
              </a:pPr>
              <a:t>1</a:t>
            </a:fld>
            <a:endParaRPr lang="en-US" altLang="zh-CN"/>
          </a:p>
        </p:txBody>
      </p:sp>
    </p:spTree>
    <p:extLst>
      <p:ext uri="{BB962C8B-B14F-4D97-AF65-F5344CB8AC3E}">
        <p14:creationId xmlns:p14="http://schemas.microsoft.com/office/powerpoint/2010/main" val="2061355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latin typeface="宋体" charset="-122"/>
              <a:ea typeface="宋体" charset="-122"/>
            </a:endParaRPr>
          </a:p>
        </p:txBody>
      </p:sp>
      <p:sp>
        <p:nvSpPr>
          <p:cNvPr id="2" name="灯片编号占位符 1"/>
          <p:cNvSpPr>
            <a:spLocks noGrp="1"/>
          </p:cNvSpPr>
          <p:nvPr>
            <p:ph type="sldNum" sz="quarter" idx="10"/>
          </p:nvPr>
        </p:nvSpPr>
        <p:spPr/>
        <p:txBody>
          <a:bodyPr/>
          <a:lstStyle/>
          <a:p>
            <a:pPr>
              <a:defRPr/>
            </a:pPr>
            <a:fld id="{5F948D12-5B45-471A-8A76-A34678A31677}" type="slidenum">
              <a:rPr lang="zh-CN" altLang="en-US" smtClean="0"/>
              <a:pPr>
                <a:defRPr/>
              </a:pPr>
              <a:t>11</a:t>
            </a:fld>
            <a:endParaRPr lang="en-US" altLang="zh-CN"/>
          </a:p>
        </p:txBody>
      </p:sp>
    </p:spTree>
    <p:extLst>
      <p:ext uri="{BB962C8B-B14F-4D97-AF65-F5344CB8AC3E}">
        <p14:creationId xmlns:p14="http://schemas.microsoft.com/office/powerpoint/2010/main" val="331849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13</a:t>
            </a:fld>
            <a:endParaRPr lang="en-US" altLang="zh-CN"/>
          </a:p>
        </p:txBody>
      </p:sp>
    </p:spTree>
    <p:extLst>
      <p:ext uri="{BB962C8B-B14F-4D97-AF65-F5344CB8AC3E}">
        <p14:creationId xmlns:p14="http://schemas.microsoft.com/office/powerpoint/2010/main" val="94550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在本文中，我们通过五重交叉验证来进行</a:t>
            </a:r>
            <a:r>
              <a:rPr lang="en-US" altLang="zh-CN" dirty="0"/>
              <a:t>CV-SEARCH</a:t>
            </a:r>
            <a:r>
              <a:rPr lang="zh-CN" altLang="en-US" dirty="0"/>
              <a:t>。五重交叉验证的过程如下。对于我们要测试的每个超参数组合，初始标记的数据集</a:t>
            </a:r>
            <a:r>
              <a:rPr lang="en-US" altLang="zh-CN" dirty="0"/>
              <a:t>L</a:t>
            </a:r>
            <a:r>
              <a:rPr lang="zh-CN" altLang="en-US" dirty="0"/>
              <a:t>（第</a:t>
            </a:r>
            <a:r>
              <a:rPr lang="en-US" altLang="zh-CN" dirty="0"/>
              <a:t>7</a:t>
            </a:r>
            <a:r>
              <a:rPr lang="zh-CN" altLang="en-US" dirty="0"/>
              <a:t>行）被分成</a:t>
            </a:r>
            <a:r>
              <a:rPr lang="en-US" altLang="zh-CN" dirty="0"/>
              <a:t>5</a:t>
            </a:r>
            <a:r>
              <a:rPr lang="zh-CN" altLang="en-US" dirty="0"/>
              <a:t>个不重叠的数据集。初始标记的数据集</a:t>
            </a:r>
            <a:r>
              <a:rPr lang="en-US" altLang="zh-CN" dirty="0"/>
              <a:t>L</a:t>
            </a:r>
            <a:r>
              <a:rPr lang="zh-CN" altLang="en-US" dirty="0"/>
              <a:t>（第</a:t>
            </a:r>
            <a:r>
              <a:rPr lang="en-US" altLang="zh-CN" dirty="0"/>
              <a:t>7</a:t>
            </a:r>
            <a:r>
              <a:rPr lang="zh-CN" altLang="en-US" dirty="0"/>
              <a:t>行）被划分为</a:t>
            </a:r>
            <a:r>
              <a:rPr lang="en-US" altLang="zh-CN" dirty="0"/>
              <a:t>5</a:t>
            </a:r>
            <a:r>
              <a:rPr lang="zh-CN" altLang="en-US" dirty="0"/>
              <a:t>个不重叠的集合。平均准确率在各组中汇集，并保存起来，然后对下一个超参数组合进行测试。这个过程重复了</a:t>
            </a:r>
            <a:r>
              <a:rPr lang="en-US" altLang="zh-CN" dirty="0"/>
              <a:t>5</a:t>
            </a:r>
            <a:r>
              <a:rPr lang="zh-CN" altLang="en-US" dirty="0"/>
              <a:t>次，每次都有一个不同的验证集。在验证集上产生的最高准确率的超参数组合被选择用于其余的攻击。</a:t>
            </a: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14</a:t>
            </a:fld>
            <a:endParaRPr lang="en-US" altLang="zh-CN"/>
          </a:p>
        </p:txBody>
      </p:sp>
    </p:spTree>
    <p:extLst>
      <p:ext uri="{BB962C8B-B14F-4D97-AF65-F5344CB8AC3E}">
        <p14:creationId xmlns:p14="http://schemas.microsoft.com/office/powerpoint/2010/main" val="38379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1.FGSM</a:t>
            </a:r>
            <a:r>
              <a:rPr lang="zh-CN" altLang="en-US" dirty="0"/>
              <a:t>基本思想</a:t>
            </a:r>
            <a:r>
              <a:rPr lang="en-US" altLang="zh-CN" dirty="0"/>
              <a:t>Fast gradient sign method</a:t>
            </a:r>
            <a:r>
              <a:rPr lang="zh-CN" altLang="en-US" dirty="0"/>
              <a:t>缩写为</a:t>
            </a:r>
            <a:r>
              <a:rPr lang="en-US" altLang="zh-CN" dirty="0"/>
              <a:t>FGSM</a:t>
            </a:r>
            <a:r>
              <a:rPr lang="zh-CN" altLang="en-US" dirty="0"/>
              <a:t>，其思想来源于“随机梯度下降使得模型对于输入图像输出的损失函数值变小，从而使网络输出正确的预测，那么如果将计算得出的损失值加到输入图像上，使得网络输出的损失值变大，即可使网络趋向于输出错误的预测结果”。</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15</a:t>
            </a:fld>
            <a:endParaRPr lang="en-US" altLang="zh-CN"/>
          </a:p>
        </p:txBody>
      </p:sp>
    </p:spTree>
    <p:extLst>
      <p:ext uri="{BB962C8B-B14F-4D97-AF65-F5344CB8AC3E}">
        <p14:creationId xmlns:p14="http://schemas.microsoft.com/office/powerpoint/2010/main" val="86067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随机梯度下降使得模型对于输入图像输出的损失函数值变小，从而使网络输出正确的预测，那么如果将计算得出的损失值加到输入图像上，使得网络输出的损失值变大，即可使网络趋向于输出错误的预测结果”。</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16</a:t>
            </a:fld>
            <a:endParaRPr lang="en-US" altLang="zh-CN"/>
          </a:p>
        </p:txBody>
      </p:sp>
    </p:spTree>
    <p:extLst>
      <p:ext uri="{BB962C8B-B14F-4D97-AF65-F5344CB8AC3E}">
        <p14:creationId xmlns:p14="http://schemas.microsoft.com/office/powerpoint/2010/main" val="2237972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我们使用一个</a:t>
            </a:r>
            <a:r>
              <a:rPr lang="en-US" altLang="zh-CN" dirty="0"/>
              <a:t>MLP</a:t>
            </a:r>
            <a:r>
              <a:rPr lang="zh-CN" altLang="en-US" dirty="0"/>
              <a:t>分类一个二维玩具， 有</a:t>
            </a:r>
            <a:r>
              <a:rPr lang="en-US" altLang="zh-CN" dirty="0"/>
              <a:t>3</a:t>
            </a:r>
            <a:r>
              <a:rPr lang="zh-CN" altLang="en-US" dirty="0"/>
              <a:t>类，   </a:t>
            </a:r>
            <a:r>
              <a:rPr lang="en-US" altLang="zh-CN" dirty="0"/>
              <a:t>a</a:t>
            </a:r>
            <a:r>
              <a:rPr lang="zh-CN" altLang="en-US" dirty="0"/>
              <a:t>显示，非定向的</a:t>
            </a:r>
            <a:r>
              <a:rPr lang="en-US" altLang="zh-CN" dirty="0"/>
              <a:t>FGSM</a:t>
            </a:r>
            <a:r>
              <a:rPr lang="zh-CN" altLang="en-US" dirty="0"/>
              <a:t>会重叠再决策边界。   </a:t>
            </a:r>
            <a:r>
              <a:rPr lang="en-US" altLang="zh-CN" dirty="0"/>
              <a:t>B</a:t>
            </a:r>
            <a:r>
              <a:rPr lang="zh-CN" altLang="en-US" dirty="0"/>
              <a:t>显示，添加了随机选择的目标方向，使用</a:t>
            </a:r>
            <a:r>
              <a:rPr lang="en-US" altLang="zh-CN" dirty="0"/>
              <a:t>I-FGSM</a:t>
            </a:r>
            <a:r>
              <a:rPr lang="zh-CN" altLang="en-US" dirty="0"/>
              <a:t>可以避免这种重叠。</a:t>
            </a: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18</a:t>
            </a:fld>
            <a:endParaRPr lang="en-US" altLang="zh-CN"/>
          </a:p>
        </p:txBody>
      </p:sp>
    </p:spTree>
    <p:extLst>
      <p:ext uri="{BB962C8B-B14F-4D97-AF65-F5344CB8AC3E}">
        <p14:creationId xmlns:p14="http://schemas.microsoft.com/office/powerpoint/2010/main" val="289730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19</a:t>
            </a:fld>
            <a:endParaRPr lang="en-US" altLang="zh-CN"/>
          </a:p>
        </p:txBody>
      </p:sp>
    </p:spTree>
    <p:extLst>
      <p:ext uri="{BB962C8B-B14F-4D97-AF65-F5344CB8AC3E}">
        <p14:creationId xmlns:p14="http://schemas.microsoft.com/office/powerpoint/2010/main" val="351367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从一个完全有界的空间中随机选择的两个点之间的距离几乎符合一个正态（高斯）分布</a:t>
            </a:r>
            <a:r>
              <a:rPr lang="en-US" altLang="zh-CN" b="0" i="0" dirty="0">
                <a:solidFill>
                  <a:srgbClr val="4D4D4D"/>
                </a:solidFill>
                <a:effectLst/>
                <a:latin typeface="-apple-system"/>
              </a:rPr>
              <a:t>[12]</a:t>
            </a:r>
            <a:r>
              <a:rPr lang="zh-CN" altLang="en-US" b="0" i="0" dirty="0">
                <a:solidFill>
                  <a:srgbClr val="4D4D4D"/>
                </a:solidFill>
                <a:effectLst/>
                <a:latin typeface="-apple-system"/>
              </a:rPr>
              <a:t>，</a:t>
            </a:r>
            <a:r>
              <a:rPr lang="en-US" altLang="zh-CN" b="0" i="0" dirty="0">
                <a:solidFill>
                  <a:srgbClr val="4D4D4D"/>
                </a:solidFill>
                <a:effectLst/>
                <a:latin typeface="-apple-system"/>
              </a:rPr>
              <a:t>[13]</a:t>
            </a:r>
            <a:r>
              <a:rPr lang="zh-CN" altLang="en-US" b="0" i="0" dirty="0">
                <a:solidFill>
                  <a:srgbClr val="4D4D4D"/>
                </a:solidFill>
                <a:effectLst/>
                <a:latin typeface="-apple-system"/>
              </a:rPr>
              <a:t>， 机器学习中，输入样本就是在一个空间中，所以期望正常查询样本之间的距离，以拟合一个（接近）正态分布，提取攻击的查询不符合正态分布。</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可以看出</a:t>
            </a:r>
            <a:r>
              <a:rPr lang="en-US" altLang="zh-CN" b="0" i="0" dirty="0" err="1">
                <a:solidFill>
                  <a:srgbClr val="4D4D4D"/>
                </a:solidFill>
                <a:effectLst/>
                <a:latin typeface="-apple-system"/>
              </a:rPr>
              <a:t>papernot</a:t>
            </a:r>
            <a:r>
              <a:rPr lang="en-US" altLang="zh-CN" b="0" i="0" dirty="0">
                <a:solidFill>
                  <a:srgbClr val="4D4D4D"/>
                </a:solidFill>
                <a:effectLst/>
                <a:latin typeface="-apple-system"/>
              </a:rPr>
              <a:t>-attack </a:t>
            </a:r>
            <a:r>
              <a:rPr lang="zh-CN" altLang="en-US" b="0" i="0" dirty="0">
                <a:solidFill>
                  <a:srgbClr val="4D4D4D"/>
                </a:solidFill>
                <a:effectLst/>
                <a:latin typeface="-apple-system"/>
              </a:rPr>
              <a:t>和 </a:t>
            </a:r>
            <a:r>
              <a:rPr lang="en-US" altLang="zh-CN" b="0" i="0" dirty="0">
                <a:solidFill>
                  <a:srgbClr val="4D4D4D"/>
                </a:solidFill>
                <a:effectLst/>
                <a:latin typeface="-apple-system"/>
              </a:rPr>
              <a:t>COLOR-25 </a:t>
            </a:r>
            <a:r>
              <a:rPr lang="zh-CN" altLang="en-US" b="0" i="0" dirty="0">
                <a:solidFill>
                  <a:srgbClr val="4D4D4D"/>
                </a:solidFill>
                <a:effectLst/>
                <a:latin typeface="-apple-system"/>
              </a:rPr>
              <a:t>的</a:t>
            </a:r>
            <a:r>
              <a:rPr lang="en-US" altLang="zh-CN" b="0" i="0" dirty="0">
                <a:solidFill>
                  <a:srgbClr val="4D4D4D"/>
                </a:solidFill>
                <a:effectLst/>
                <a:latin typeface="-apple-system"/>
              </a:rPr>
              <a:t>L2 distance</a:t>
            </a:r>
            <a:r>
              <a:rPr lang="zh-CN" altLang="en-US" b="0" i="0" dirty="0">
                <a:solidFill>
                  <a:srgbClr val="4D4D4D"/>
                </a:solidFill>
                <a:effectLst/>
                <a:latin typeface="-apple-system"/>
              </a:rPr>
              <a:t>完全不符合正态分布。</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20</a:t>
            </a:fld>
            <a:endParaRPr lang="en-US" altLang="zh-CN"/>
          </a:p>
        </p:txBody>
      </p:sp>
    </p:spTree>
    <p:extLst>
      <p:ext uri="{BB962C8B-B14F-4D97-AF65-F5344CB8AC3E}">
        <p14:creationId xmlns:p14="http://schemas.microsoft.com/office/powerpoint/2010/main" val="4198441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Xi</a:t>
            </a:r>
            <a:r>
              <a:rPr lang="zh-CN" altLang="en-US" b="0" i="0" dirty="0">
                <a:solidFill>
                  <a:srgbClr val="4D4D4D"/>
                </a:solidFill>
                <a:effectLst/>
                <a:latin typeface="-apple-system"/>
              </a:rPr>
              <a:t>表示新的查询，</a:t>
            </a:r>
            <a:r>
              <a:rPr lang="en-US" altLang="zh-CN" b="0" i="0" dirty="0" err="1">
                <a:solidFill>
                  <a:srgbClr val="4D4D4D"/>
                </a:solidFill>
                <a:effectLst/>
                <a:latin typeface="-apple-system"/>
              </a:rPr>
              <a:t>dmin</a:t>
            </a:r>
            <a:r>
              <a:rPr lang="zh-CN" altLang="en-US" b="0" i="0" dirty="0">
                <a:solidFill>
                  <a:srgbClr val="4D4D4D"/>
                </a:solidFill>
                <a:effectLst/>
                <a:latin typeface="-apple-system"/>
              </a:rPr>
              <a:t>类</a:t>
            </a:r>
            <a:r>
              <a:rPr lang="en-US" altLang="zh-CN" b="0" i="0" dirty="0">
                <a:solidFill>
                  <a:srgbClr val="4D4D4D"/>
                </a:solidFill>
                <a:effectLst/>
                <a:latin typeface="-apple-system"/>
              </a:rPr>
              <a:t>c</a:t>
            </a:r>
            <a:r>
              <a:rPr lang="zh-CN" altLang="en-US" b="0" i="0" dirty="0">
                <a:solidFill>
                  <a:srgbClr val="4D4D4D"/>
                </a:solidFill>
                <a:effectLst/>
                <a:latin typeface="-apple-system"/>
              </a:rPr>
              <a:t>与之前查询的距离。 需要计算偏离正态分布距离有多远， 当小于一个阈值则判定为窃取攻击</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作者使用</a:t>
            </a:r>
            <a:r>
              <a:rPr lang="en-US" altLang="zh-CN" b="0" i="0" dirty="0">
                <a:solidFill>
                  <a:srgbClr val="000000"/>
                </a:solidFill>
                <a:effectLst/>
                <a:latin typeface="-apple-system"/>
              </a:rPr>
              <a:t>Shapiro-Wilk test</a:t>
            </a:r>
            <a:r>
              <a:rPr lang="zh-CN" altLang="en-US" b="0" i="0" dirty="0">
                <a:solidFill>
                  <a:srgbClr val="000000"/>
                </a:solidFill>
                <a:effectLst/>
                <a:latin typeface="-apple-system"/>
              </a:rPr>
              <a:t>来求一组值是否符合正态分布，</a:t>
            </a:r>
            <a:r>
              <a:rPr lang="zh-CN" altLang="en-US" b="0" i="0" dirty="0">
                <a:solidFill>
                  <a:srgbClr val="4D4D4D"/>
                </a:solidFill>
                <a:effectLst/>
                <a:latin typeface="-apple-system"/>
              </a:rPr>
              <a:t> </a:t>
            </a:r>
            <a:r>
              <a:rPr lang="en-US" altLang="zh-CN" b="0" i="0" dirty="0">
                <a:solidFill>
                  <a:srgbClr val="4D4D4D"/>
                </a:solidFill>
                <a:effectLst/>
                <a:latin typeface="-apple-system"/>
              </a:rPr>
              <a:t>W(D)</a:t>
            </a:r>
            <a:r>
              <a:rPr lang="zh-CN" altLang="en-US" b="0" i="0" dirty="0">
                <a:solidFill>
                  <a:srgbClr val="4D4D4D"/>
                </a:solidFill>
                <a:effectLst/>
                <a:latin typeface="-apple-system"/>
              </a:rPr>
              <a:t>的输入至少有</a:t>
            </a:r>
            <a:r>
              <a:rPr lang="en-US" altLang="zh-CN" b="0" i="0" dirty="0">
                <a:solidFill>
                  <a:srgbClr val="4D4D4D"/>
                </a:solidFill>
                <a:effectLst/>
                <a:latin typeface="-apple-system"/>
              </a:rPr>
              <a:t>100</a:t>
            </a:r>
            <a:r>
              <a:rPr lang="zh-CN" altLang="en-US" b="0" i="0" dirty="0">
                <a:solidFill>
                  <a:srgbClr val="4D4D4D"/>
                </a:solidFill>
                <a:effectLst/>
                <a:latin typeface="-apple-system"/>
              </a:rPr>
              <a:t>个，这样效果才好，然后我们首先从</a:t>
            </a:r>
            <a:r>
              <a:rPr lang="en-US" altLang="zh-CN" b="0" i="0" dirty="0">
                <a:solidFill>
                  <a:srgbClr val="4D4D4D"/>
                </a:solidFill>
                <a:effectLst/>
                <a:latin typeface="-apple-system"/>
              </a:rPr>
              <a:t>D</a:t>
            </a:r>
            <a:r>
              <a:rPr lang="zh-CN" altLang="en-US" b="0" i="0" dirty="0">
                <a:solidFill>
                  <a:srgbClr val="4D4D4D"/>
                </a:solidFill>
                <a:effectLst/>
                <a:latin typeface="-apple-system"/>
              </a:rPr>
              <a:t>中去除异常值，即值距离</a:t>
            </a:r>
            <a:r>
              <a:rPr lang="en-US" altLang="zh-CN" b="0" i="0" dirty="0">
                <a:solidFill>
                  <a:srgbClr val="4D4D4D"/>
                </a:solidFill>
                <a:effectLst/>
                <a:latin typeface="-apple-system"/>
              </a:rPr>
              <a:t>D</a:t>
            </a:r>
            <a:r>
              <a:rPr lang="zh-CN" altLang="en-US" b="0" i="0" dirty="0">
                <a:solidFill>
                  <a:srgbClr val="4D4D4D"/>
                </a:solidFill>
                <a:effectLst/>
                <a:latin typeface="-apple-system"/>
              </a:rPr>
              <a:t>中值的平均值超过</a:t>
            </a:r>
            <a:r>
              <a:rPr lang="en-US" altLang="zh-CN" b="0" i="0" dirty="0">
                <a:solidFill>
                  <a:srgbClr val="4D4D4D"/>
                </a:solidFill>
                <a:effectLst/>
                <a:latin typeface="-apple-system"/>
              </a:rPr>
              <a:t>3</a:t>
            </a:r>
            <a:r>
              <a:rPr lang="zh-CN" altLang="en-US" b="0" i="0" dirty="0">
                <a:solidFill>
                  <a:srgbClr val="4D4D4D"/>
                </a:solidFill>
                <a:effectLst/>
                <a:latin typeface="-apple-system"/>
              </a:rPr>
              <a:t>个标准差 ，这也就是</a:t>
            </a:r>
            <a:r>
              <a:rPr lang="en-US" altLang="zh-CN" b="0" i="0" dirty="0">
                <a:solidFill>
                  <a:srgbClr val="4D4D4D"/>
                </a:solidFill>
                <a:effectLst/>
                <a:latin typeface="-apple-system"/>
              </a:rPr>
              <a:t>D—&gt;D'</a:t>
            </a:r>
            <a:r>
              <a:rPr lang="zh-CN" altLang="en-US" b="0" i="0" dirty="0">
                <a:solidFill>
                  <a:srgbClr val="4D4D4D"/>
                </a:solidFill>
                <a:effectLst/>
                <a:latin typeface="-apple-system"/>
              </a:rPr>
              <a:t>的原因了。当</a:t>
            </a:r>
            <a:r>
              <a:rPr lang="en-US" altLang="zh-CN" b="0" i="0" dirty="0">
                <a:solidFill>
                  <a:srgbClr val="4D4D4D"/>
                </a:solidFill>
                <a:effectLst/>
                <a:latin typeface="-apple-system"/>
              </a:rPr>
              <a:t>W(D)</a:t>
            </a:r>
            <a:r>
              <a:rPr lang="zh-CN" altLang="en-US" b="0" i="0" dirty="0">
                <a:solidFill>
                  <a:srgbClr val="4D4D4D"/>
                </a:solidFill>
                <a:effectLst/>
                <a:latin typeface="-apple-system"/>
              </a:rPr>
              <a:t>的值小于一个阈值</a:t>
            </a:r>
            <a:r>
              <a:rPr lang="en-US" altLang="zh-CN" b="0" i="1" dirty="0">
                <a:solidFill>
                  <a:srgbClr val="000000"/>
                </a:solidFill>
                <a:effectLst/>
                <a:latin typeface="-apple-system"/>
              </a:rPr>
              <a:t>δ</a:t>
            </a:r>
            <a:r>
              <a:rPr lang="zh-CN" altLang="en-US" b="0" i="1" dirty="0">
                <a:solidFill>
                  <a:srgbClr val="000000"/>
                </a:solidFill>
                <a:effectLst/>
                <a:latin typeface="-apple-system"/>
              </a:rPr>
              <a:t>，</a:t>
            </a:r>
            <a:r>
              <a:rPr lang="zh-CN" altLang="en-US" b="0" i="0" dirty="0">
                <a:solidFill>
                  <a:srgbClr val="000000"/>
                </a:solidFill>
                <a:effectLst/>
                <a:latin typeface="-apple-system"/>
              </a:rPr>
              <a:t>就可以认为</a:t>
            </a:r>
            <a:r>
              <a:rPr lang="en-US" altLang="zh-CN" b="0" i="0" dirty="0">
                <a:solidFill>
                  <a:srgbClr val="000000"/>
                </a:solidFill>
                <a:effectLst/>
                <a:latin typeface="-apple-system"/>
              </a:rPr>
              <a:t>attack</a:t>
            </a:r>
            <a:r>
              <a:rPr lang="zh-CN" altLang="en-US" b="0" i="0" dirty="0">
                <a:solidFill>
                  <a:srgbClr val="000000"/>
                </a:solidFill>
                <a:effectLst/>
                <a:latin typeface="-apple-system"/>
              </a:rPr>
              <a:t>是</a:t>
            </a:r>
            <a:r>
              <a:rPr lang="en-US" altLang="zh-CN" b="0" i="0" dirty="0">
                <a:solidFill>
                  <a:srgbClr val="000000"/>
                </a:solidFill>
                <a:effectLst/>
                <a:latin typeface="-apple-system"/>
              </a:rPr>
              <a:t>True</a:t>
            </a:r>
            <a:r>
              <a:rPr lang="zh-CN" altLang="en-US" b="0" i="0" dirty="0">
                <a:solidFill>
                  <a:srgbClr val="000000"/>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21</a:t>
            </a:fld>
            <a:endParaRPr lang="en-US" altLang="zh-CN"/>
          </a:p>
        </p:txBody>
      </p:sp>
    </p:spTree>
    <p:extLst>
      <p:ext uri="{BB962C8B-B14F-4D97-AF65-F5344CB8AC3E}">
        <p14:creationId xmlns:p14="http://schemas.microsoft.com/office/powerpoint/2010/main" val="1109919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latin typeface="宋体" charset="-122"/>
              <a:ea typeface="宋体" charset="-122"/>
            </a:endParaRPr>
          </a:p>
        </p:txBody>
      </p:sp>
      <p:sp>
        <p:nvSpPr>
          <p:cNvPr id="2" name="灯片编号占位符 1"/>
          <p:cNvSpPr>
            <a:spLocks noGrp="1"/>
          </p:cNvSpPr>
          <p:nvPr>
            <p:ph type="sldNum" sz="quarter" idx="10"/>
          </p:nvPr>
        </p:nvSpPr>
        <p:spPr/>
        <p:txBody>
          <a:bodyPr/>
          <a:lstStyle/>
          <a:p>
            <a:pPr>
              <a:defRPr/>
            </a:pPr>
            <a:fld id="{5F948D12-5B45-471A-8A76-A34678A31677}" type="slidenum">
              <a:rPr lang="zh-CN" altLang="en-US" smtClean="0"/>
              <a:pPr>
                <a:defRPr/>
              </a:pPr>
              <a:t>22</a:t>
            </a:fld>
            <a:endParaRPr lang="en-US" altLang="zh-CN"/>
          </a:p>
        </p:txBody>
      </p:sp>
    </p:spTree>
    <p:extLst>
      <p:ext uri="{BB962C8B-B14F-4D97-AF65-F5344CB8AC3E}">
        <p14:creationId xmlns:p14="http://schemas.microsoft.com/office/powerpoint/2010/main" val="221882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latin typeface="宋体" charset="-122"/>
              <a:ea typeface="宋体" charset="-122"/>
            </a:endParaRPr>
          </a:p>
        </p:txBody>
      </p:sp>
      <p:sp>
        <p:nvSpPr>
          <p:cNvPr id="2" name="灯片编号占位符 1"/>
          <p:cNvSpPr>
            <a:spLocks noGrp="1"/>
          </p:cNvSpPr>
          <p:nvPr>
            <p:ph type="sldNum" sz="quarter" idx="10"/>
          </p:nvPr>
        </p:nvSpPr>
        <p:spPr/>
        <p:txBody>
          <a:bodyPr/>
          <a:lstStyle/>
          <a:p>
            <a:pPr>
              <a:defRPr/>
            </a:pPr>
            <a:fld id="{5F948D12-5B45-471A-8A76-A34678A31677}" type="slidenum">
              <a:rPr lang="zh-CN" altLang="en-US" smtClean="0"/>
              <a:pPr>
                <a:defRPr/>
              </a:pPr>
              <a:t>2</a:t>
            </a:fld>
            <a:endParaRPr lang="en-US" altLang="zh-CN"/>
          </a:p>
        </p:txBody>
      </p:sp>
    </p:spTree>
    <p:extLst>
      <p:ext uri="{BB962C8B-B14F-4D97-AF65-F5344CB8AC3E}">
        <p14:creationId xmlns:p14="http://schemas.microsoft.com/office/powerpoint/2010/main" val="180254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Cv</a:t>
            </a:r>
            <a:r>
              <a:rPr lang="en-US" altLang="zh-CN" dirty="0"/>
              <a:t>-search </a:t>
            </a:r>
            <a:r>
              <a:rPr lang="zh-CN" altLang="en-US" dirty="0"/>
              <a:t>迁移性和一致性都好。</a:t>
            </a:r>
            <a:endParaRPr lang="en-US" altLang="zh-CN" dirty="0"/>
          </a:p>
          <a:p>
            <a:r>
              <a:rPr lang="zh-CN" altLang="en-US" b="0" i="0" dirty="0">
                <a:solidFill>
                  <a:srgbClr val="4D4D4D"/>
                </a:solidFill>
                <a:effectLst/>
                <a:latin typeface="-apple-system"/>
              </a:rPr>
              <a:t>一致性就是使用替代模型预测的结果和目标模型进行比较，计算</a:t>
            </a:r>
            <a:r>
              <a:rPr lang="en-US" altLang="zh-CN" b="0" i="0" dirty="0">
                <a:solidFill>
                  <a:srgbClr val="4D4D4D"/>
                </a:solidFill>
                <a:effectLst/>
                <a:latin typeface="-apple-system"/>
              </a:rPr>
              <a:t>F'(x)=F(x)</a:t>
            </a:r>
            <a:r>
              <a:rPr lang="zh-CN" altLang="en-US" b="0" i="0" dirty="0">
                <a:solidFill>
                  <a:srgbClr val="4D4D4D"/>
                </a:solidFill>
                <a:effectLst/>
                <a:latin typeface="-apple-system"/>
              </a:rPr>
              <a:t>出现的次数</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24</a:t>
            </a:fld>
            <a:endParaRPr lang="en-US" altLang="zh-CN"/>
          </a:p>
        </p:txBody>
      </p:sp>
    </p:spTree>
    <p:extLst>
      <p:ext uri="{BB962C8B-B14F-4D97-AF65-F5344CB8AC3E}">
        <p14:creationId xmlns:p14="http://schemas.microsoft.com/office/powerpoint/2010/main" val="124112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向右移动，替代模型的复杂度不断增加。向右移动，列表示目标模型复杂度增加，越往下走，复杂度越高。基准线是对角线，即模型复杂度匹配的地方。我们用纯绿色标出基线上的正向变化，用淡红色标出负向变化，负的变化用淡红色表示</a:t>
            </a: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25</a:t>
            </a:fld>
            <a:endParaRPr lang="en-US" altLang="zh-CN"/>
          </a:p>
        </p:txBody>
      </p:sp>
    </p:spTree>
    <p:extLst>
      <p:ext uri="{BB962C8B-B14F-4D97-AF65-F5344CB8AC3E}">
        <p14:creationId xmlns:p14="http://schemas.microsoft.com/office/powerpoint/2010/main" val="1230323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作者还使用了误警率</a:t>
            </a:r>
            <a:r>
              <a:rPr lang="en-US" altLang="zh-CN" b="0" i="0" dirty="0">
                <a:solidFill>
                  <a:srgbClr val="4D4D4D"/>
                </a:solidFill>
                <a:effectLst/>
                <a:latin typeface="-apple-system"/>
              </a:rPr>
              <a:t>false positive rate (FPR)</a:t>
            </a:r>
            <a:r>
              <a:rPr lang="zh-CN" altLang="en-US" b="0" i="0" dirty="0">
                <a:solidFill>
                  <a:srgbClr val="4D4D4D"/>
                </a:solidFill>
                <a:effectLst/>
                <a:latin typeface="-apple-system"/>
              </a:rPr>
              <a:t>评估，</a:t>
            </a:r>
            <a:r>
              <a:rPr lang="en-US" altLang="zh-CN" b="0" i="0" dirty="0" err="1">
                <a:solidFill>
                  <a:srgbClr val="4D4D4D"/>
                </a:solidFill>
                <a:effectLst/>
                <a:latin typeface="-apple-system"/>
              </a:rPr>
              <a:t>fpr</a:t>
            </a:r>
            <a:r>
              <a:rPr lang="en-US" altLang="zh-CN" b="0" i="0" dirty="0">
                <a:solidFill>
                  <a:srgbClr val="4D4D4D"/>
                </a:solidFill>
                <a:effectLst/>
                <a:latin typeface="-apple-system"/>
              </a:rPr>
              <a:t> = sum(</a:t>
            </a:r>
            <a:r>
              <a:rPr lang="en-US" altLang="zh-CN" b="0" i="0" dirty="0" err="1">
                <a:solidFill>
                  <a:srgbClr val="4D4D4D"/>
                </a:solidFill>
                <a:effectLst/>
                <a:latin typeface="-apple-system"/>
              </a:rPr>
              <a:t>fp</a:t>
            </a:r>
            <a:r>
              <a:rPr lang="en-US" altLang="zh-CN" b="0" i="0" dirty="0">
                <a:solidFill>
                  <a:srgbClr val="4D4D4D"/>
                </a:solidFill>
                <a:effectLst/>
                <a:latin typeface="-apple-system"/>
              </a:rPr>
              <a:t>)/(sum(</a:t>
            </a:r>
            <a:r>
              <a:rPr lang="en-US" altLang="zh-CN" b="0" i="0" dirty="0" err="1">
                <a:solidFill>
                  <a:srgbClr val="4D4D4D"/>
                </a:solidFill>
                <a:effectLst/>
                <a:latin typeface="-apple-system"/>
              </a:rPr>
              <a:t>fp</a:t>
            </a:r>
            <a:r>
              <a:rPr lang="en-US" altLang="zh-CN" b="0" i="0" dirty="0">
                <a:solidFill>
                  <a:srgbClr val="4D4D4D"/>
                </a:solidFill>
                <a:effectLst/>
                <a:latin typeface="-apple-system"/>
              </a:rPr>
              <a:t>)+sum(</a:t>
            </a:r>
            <a:r>
              <a:rPr lang="en-US" altLang="zh-CN" b="0" i="0" dirty="0" err="1">
                <a:solidFill>
                  <a:srgbClr val="4D4D4D"/>
                </a:solidFill>
                <a:effectLst/>
                <a:latin typeface="-apple-system"/>
              </a:rPr>
              <a:t>tn</a:t>
            </a:r>
            <a:r>
              <a:rPr lang="en-US" altLang="zh-CN" b="0" i="0" dirty="0">
                <a:solidFill>
                  <a:srgbClr val="4D4D4D"/>
                </a:solidFill>
                <a:effectLst/>
                <a:latin typeface="-apple-system"/>
              </a:rPr>
              <a:t>))</a:t>
            </a:r>
            <a:r>
              <a:rPr lang="zh-CN" altLang="en-US" b="0" i="0" dirty="0">
                <a:solidFill>
                  <a:srgbClr val="4D4D4D"/>
                </a:solidFill>
                <a:effectLst/>
                <a:latin typeface="-apple-system"/>
              </a:rPr>
              <a:t>，</a:t>
            </a:r>
            <a:r>
              <a:rPr lang="en-US" altLang="zh-CN" b="0" i="0" dirty="0" err="1">
                <a:solidFill>
                  <a:srgbClr val="4D4D4D"/>
                </a:solidFill>
                <a:effectLst/>
                <a:latin typeface="-apple-system"/>
              </a:rPr>
              <a:t>fp</a:t>
            </a:r>
            <a:r>
              <a:rPr lang="zh-CN" altLang="en-US" b="0" i="0" dirty="0">
                <a:solidFill>
                  <a:srgbClr val="4D4D4D"/>
                </a:solidFill>
                <a:effectLst/>
                <a:latin typeface="-apple-system"/>
              </a:rPr>
              <a:t>是预测错误的数，</a:t>
            </a:r>
            <a:r>
              <a:rPr lang="en-US" altLang="zh-CN" b="0" i="0" dirty="0" err="1">
                <a:solidFill>
                  <a:srgbClr val="4D4D4D"/>
                </a:solidFill>
                <a:effectLst/>
                <a:latin typeface="-apple-system"/>
              </a:rPr>
              <a:t>tn</a:t>
            </a:r>
            <a:r>
              <a:rPr lang="zh-CN" altLang="en-US" b="0" i="0" dirty="0">
                <a:solidFill>
                  <a:srgbClr val="4D4D4D"/>
                </a:solidFill>
                <a:effectLst/>
                <a:latin typeface="-apple-system"/>
              </a:rPr>
              <a:t>是预测正确的数目。        </a:t>
            </a:r>
            <a:endParaRPr lang="en-US" altLang="zh-CN" b="0" i="0" dirty="0">
              <a:solidFill>
                <a:srgbClr val="4D4D4D"/>
              </a:solidFill>
              <a:effectLst/>
              <a:latin typeface="-apple-system"/>
            </a:endParaRPr>
          </a:p>
          <a:p>
            <a:r>
              <a:rPr lang="zh-CN" altLang="en-US" b="0" i="0" dirty="0">
                <a:solidFill>
                  <a:srgbClr val="4D4D4D"/>
                </a:solidFill>
                <a:effectLst/>
                <a:latin typeface="-apple-system"/>
              </a:rPr>
              <a:t>作者分别使用</a:t>
            </a:r>
            <a:r>
              <a:rPr lang="en-US" altLang="zh-CN" b="0" i="0" dirty="0">
                <a:solidFill>
                  <a:srgbClr val="4D4D4D"/>
                </a:solidFill>
                <a:effectLst/>
                <a:latin typeface="-apple-system"/>
              </a:rPr>
              <a:t>MNIST</a:t>
            </a:r>
            <a:r>
              <a:rPr lang="zh-CN" altLang="en-US" b="0" i="0" dirty="0">
                <a:solidFill>
                  <a:srgbClr val="4D4D4D"/>
                </a:solidFill>
                <a:effectLst/>
                <a:latin typeface="-apple-system"/>
              </a:rPr>
              <a:t>和</a:t>
            </a:r>
            <a:r>
              <a:rPr lang="en-US" altLang="zh-CN" b="0" i="0" dirty="0">
                <a:solidFill>
                  <a:srgbClr val="4D4D4D"/>
                </a:solidFill>
                <a:effectLst/>
                <a:latin typeface="-apple-system"/>
              </a:rPr>
              <a:t>GTSRB</a:t>
            </a:r>
            <a:r>
              <a:rPr lang="zh-CN" altLang="en-US" b="0" i="0" dirty="0">
                <a:solidFill>
                  <a:srgbClr val="4D4D4D"/>
                </a:solidFill>
                <a:effectLst/>
                <a:latin typeface="-apple-system"/>
              </a:rPr>
              <a:t>来评价模型的效果。为了使数据集更具独立分布的特性，作者还是用了美国邮政服务</a:t>
            </a:r>
            <a:r>
              <a:rPr lang="en-US" altLang="zh-CN" b="0" i="0" dirty="0">
                <a:solidFill>
                  <a:srgbClr val="4D4D4D"/>
                </a:solidFill>
                <a:effectLst/>
                <a:latin typeface="-apple-system"/>
              </a:rPr>
              <a:t>(USPS)[15]</a:t>
            </a:r>
            <a:r>
              <a:rPr lang="zh-CN" altLang="en-US" b="0" i="0" dirty="0">
                <a:solidFill>
                  <a:srgbClr val="4D4D4D"/>
                </a:solidFill>
                <a:effectLst/>
                <a:latin typeface="-apple-system"/>
              </a:rPr>
              <a:t>和比利时交通标志</a:t>
            </a:r>
            <a:r>
              <a:rPr lang="en-US" altLang="zh-CN" b="0" i="0" dirty="0">
                <a:solidFill>
                  <a:srgbClr val="4D4D4D"/>
                </a:solidFill>
                <a:effectLst/>
                <a:latin typeface="-apple-system"/>
              </a:rPr>
              <a:t>(BTS)</a:t>
            </a:r>
          </a:p>
          <a:p>
            <a:r>
              <a:rPr lang="en-US" altLang="zh-CN" b="0" i="0" dirty="0">
                <a:solidFill>
                  <a:srgbClr val="4D4D4D"/>
                </a:solidFill>
                <a:effectLst/>
                <a:latin typeface="-apple-system"/>
              </a:rPr>
              <a:t>BTS</a:t>
            </a:r>
            <a:r>
              <a:rPr lang="zh-CN" altLang="en-US" b="0" i="0" dirty="0">
                <a:solidFill>
                  <a:srgbClr val="4D4D4D"/>
                </a:solidFill>
                <a:effectLst/>
                <a:latin typeface="-apple-system"/>
              </a:rPr>
              <a:t>和随机查询的分布接近正态分布，他们的</a:t>
            </a:r>
            <a:r>
              <a:rPr lang="en-US" altLang="zh-CN" b="0" i="1" dirty="0">
                <a:solidFill>
                  <a:srgbClr val="000000"/>
                </a:solidFill>
                <a:effectLst/>
                <a:latin typeface="-apple-system"/>
              </a:rPr>
              <a:t>δ</a:t>
            </a:r>
            <a:r>
              <a:rPr lang="zh-CN" altLang="en-US" b="0" i="0" dirty="0">
                <a:solidFill>
                  <a:srgbClr val="000000"/>
                </a:solidFill>
                <a:effectLst/>
                <a:latin typeface="-apple-system"/>
              </a:rPr>
              <a:t>也随之变得更大时才会出现误警，这也表明了这表明</a:t>
            </a:r>
            <a:r>
              <a:rPr lang="en-US" altLang="zh-CN" b="0" i="0" dirty="0">
                <a:solidFill>
                  <a:srgbClr val="000000"/>
                </a:solidFill>
                <a:effectLst/>
                <a:latin typeface="-apple-system"/>
              </a:rPr>
              <a:t>δ</a:t>
            </a:r>
            <a:r>
              <a:rPr lang="zh-CN" altLang="en-US" b="0" i="0" dirty="0">
                <a:solidFill>
                  <a:srgbClr val="000000"/>
                </a:solidFill>
                <a:effectLst/>
                <a:latin typeface="-apple-system"/>
              </a:rPr>
              <a:t>是一个特定于领域的参数，需要根据模型来保护和它的用例场景进行设置。</a:t>
            </a:r>
            <a:endParaRPr lang="en-US" altLang="zh-CN" b="0" i="0" dirty="0">
              <a:solidFill>
                <a:srgbClr val="000000"/>
              </a:solidFill>
              <a:effectLst/>
              <a:latin typeface="-apple-system"/>
            </a:endParaRPr>
          </a:p>
          <a:p>
            <a:r>
              <a:rPr lang="zh-CN" altLang="en-US" b="0" i="0" dirty="0">
                <a:solidFill>
                  <a:srgbClr val="4D4D4D"/>
                </a:solidFill>
                <a:effectLst/>
                <a:latin typeface="-apple-system"/>
              </a:rPr>
              <a:t>大多数攻击是在查询策略发生改变后不久就被检测到的，虽然</a:t>
            </a:r>
            <a:r>
              <a:rPr lang="en-US" altLang="zh-CN" b="0" i="0" dirty="0" err="1">
                <a:solidFill>
                  <a:srgbClr val="4D4D4D"/>
                </a:solidFill>
                <a:effectLst/>
                <a:latin typeface="-apple-system"/>
              </a:rPr>
              <a:t>Tramer</a:t>
            </a:r>
            <a:r>
              <a:rPr lang="zh-CN" altLang="en-US" b="0" i="0" dirty="0">
                <a:solidFill>
                  <a:srgbClr val="4D4D4D"/>
                </a:solidFill>
                <a:effectLst/>
                <a:latin typeface="-apple-system"/>
              </a:rPr>
              <a:t>检测的慢，但是</a:t>
            </a:r>
            <a:r>
              <a:rPr lang="en-US" altLang="zh-CN" b="0" i="0" dirty="0" err="1">
                <a:solidFill>
                  <a:srgbClr val="4D4D4D"/>
                </a:solidFill>
                <a:effectLst/>
                <a:latin typeface="-apple-system"/>
              </a:rPr>
              <a:t>Tramer</a:t>
            </a:r>
            <a:r>
              <a:rPr lang="zh-CN" altLang="en-US" b="0" i="0" dirty="0">
                <a:solidFill>
                  <a:srgbClr val="4D4D4D"/>
                </a:solidFill>
                <a:effectLst/>
                <a:latin typeface="-apple-system"/>
              </a:rPr>
              <a:t>提取模型的速度更慢。</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26</a:t>
            </a:fld>
            <a:endParaRPr lang="en-US" altLang="zh-CN"/>
          </a:p>
        </p:txBody>
      </p:sp>
    </p:spTree>
    <p:extLst>
      <p:ext uri="{BB962C8B-B14F-4D97-AF65-F5344CB8AC3E}">
        <p14:creationId xmlns:p14="http://schemas.microsoft.com/office/powerpoint/2010/main" val="246026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宋体" charset="-122"/>
              <a:ea typeface="宋体" charset="-122"/>
            </a:endParaRPr>
          </a:p>
        </p:txBody>
      </p:sp>
      <p:sp>
        <p:nvSpPr>
          <p:cNvPr id="2" name="灯片编号占位符 1"/>
          <p:cNvSpPr>
            <a:spLocks noGrp="1"/>
          </p:cNvSpPr>
          <p:nvPr>
            <p:ph type="sldNum" sz="quarter" idx="10"/>
          </p:nvPr>
        </p:nvSpPr>
        <p:spPr/>
        <p:txBody>
          <a:bodyPr/>
          <a:lstStyle/>
          <a:p>
            <a:pPr>
              <a:defRPr/>
            </a:pPr>
            <a:fld id="{5F948D12-5B45-471A-8A76-A34678A31677}" type="slidenum">
              <a:rPr lang="zh-CN" altLang="en-US" smtClean="0"/>
              <a:pPr>
                <a:defRPr/>
              </a:pPr>
              <a:t>28</a:t>
            </a:fld>
            <a:endParaRPr lang="en-US" altLang="zh-CN"/>
          </a:p>
        </p:txBody>
      </p:sp>
    </p:spTree>
    <p:extLst>
      <p:ext uri="{BB962C8B-B14F-4D97-AF65-F5344CB8AC3E}">
        <p14:creationId xmlns:p14="http://schemas.microsoft.com/office/powerpoint/2010/main" val="206135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对抗样本：</a:t>
            </a:r>
            <a:r>
              <a:rPr lang="zh-CN" altLang="en-US" b="0" i="0" dirty="0">
                <a:solidFill>
                  <a:srgbClr val="121212"/>
                </a:solidFill>
                <a:effectLst/>
                <a:latin typeface="-apple-system"/>
              </a:rPr>
              <a:t>对抗性样本是指有恶意扰乱的噪声的输入样本使得模型无法正确的进行判断</a:t>
            </a:r>
            <a:endParaRPr lang="en-US" altLang="zh-CN" b="0" i="0" dirty="0">
              <a:solidFill>
                <a:srgbClr val="121212"/>
              </a:solidFill>
              <a:effectLst/>
              <a:latin typeface="-apple-system"/>
            </a:endParaRPr>
          </a:p>
          <a:p>
            <a:r>
              <a:rPr lang="zh-CN" altLang="en-US" b="0" i="0" dirty="0">
                <a:solidFill>
                  <a:srgbClr val="121212"/>
                </a:solidFill>
                <a:effectLst/>
                <a:latin typeface="-apple-system"/>
              </a:rPr>
              <a:t>可迁移性对抗性样本指：不同的模型可以被相似的扰乱输入而使得模型分类错误</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3</a:t>
            </a:fld>
            <a:endParaRPr lang="en-US" altLang="zh-CN"/>
          </a:p>
        </p:txBody>
      </p:sp>
    </p:spTree>
    <p:extLst>
      <p:ext uri="{BB962C8B-B14F-4D97-AF65-F5344CB8AC3E}">
        <p14:creationId xmlns:p14="http://schemas.microsoft.com/office/powerpoint/2010/main" val="3575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4</a:t>
            </a:fld>
            <a:endParaRPr lang="en-US" altLang="zh-CN"/>
          </a:p>
        </p:txBody>
      </p:sp>
    </p:spTree>
    <p:extLst>
      <p:ext uri="{BB962C8B-B14F-4D97-AF65-F5344CB8AC3E}">
        <p14:creationId xmlns:p14="http://schemas.microsoft.com/office/powerpoint/2010/main" val="292311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深度神经网络</a:t>
            </a:r>
            <a:r>
              <a:rPr lang="en-US" altLang="zh-CN" dirty="0"/>
              <a:t>(DNN)</a:t>
            </a:r>
            <a:r>
              <a:rPr lang="zh-CN" altLang="en-US" dirty="0"/>
              <a:t>是一个函数</a:t>
            </a:r>
            <a:r>
              <a:rPr lang="en-US" altLang="zh-CN" dirty="0"/>
              <a:t>F(x)</a:t>
            </a:r>
            <a:r>
              <a:rPr lang="zh-CN" altLang="en-US" dirty="0"/>
              <a:t>产生输出</a:t>
            </a:r>
            <a:r>
              <a:rPr lang="en-US" altLang="zh-CN" dirty="0" err="1"/>
              <a:t>y∈Rm</a:t>
            </a:r>
            <a:r>
              <a:rPr lang="zh-CN" altLang="en-US" dirty="0"/>
              <a:t>输入</a:t>
            </a:r>
            <a:r>
              <a:rPr lang="en-US" altLang="zh-CN" dirty="0" err="1"/>
              <a:t>x∈Rn</a:t>
            </a:r>
            <a:r>
              <a:rPr lang="zh-CN" altLang="en-US" dirty="0"/>
              <a:t>，</a:t>
            </a:r>
            <a:r>
              <a:rPr lang="en-US" altLang="zh-CN" dirty="0"/>
              <a:t>F(x)</a:t>
            </a:r>
            <a:r>
              <a:rPr lang="zh-CN" altLang="en-US" dirty="0"/>
              <a:t>是一个层次组成</a:t>
            </a:r>
            <a:r>
              <a:rPr lang="en-US" altLang="zh-CN" dirty="0"/>
              <a:t>k</a:t>
            </a:r>
            <a:r>
              <a:rPr lang="zh-CN" altLang="en-US" dirty="0"/>
              <a:t>参数函数</a:t>
            </a:r>
            <a:r>
              <a:rPr lang="en-US" altLang="zh-CN" dirty="0"/>
              <a:t>f(</a:t>
            </a:r>
            <a:r>
              <a:rPr lang="en-US" altLang="zh-CN" dirty="0" err="1"/>
              <a:t>i</a:t>
            </a:r>
            <a:r>
              <a:rPr lang="en-US" altLang="zh-CN" dirty="0"/>
              <a:t>),</a:t>
            </a:r>
            <a:r>
              <a:rPr lang="en-US" altLang="zh-CN" dirty="0" err="1"/>
              <a:t>i</a:t>
            </a:r>
            <a:r>
              <a:rPr lang="en-US" altLang="zh-CN" dirty="0"/>
              <a:t>∈{1</a:t>
            </a:r>
            <a:r>
              <a:rPr lang="zh-CN" altLang="en-US" dirty="0"/>
              <a:t>，</a:t>
            </a:r>
            <a:r>
              <a:rPr lang="en-US" altLang="zh-CN" dirty="0"/>
              <a:t>k})</a:t>
            </a:r>
            <a:r>
              <a:rPr lang="zh-CN" altLang="en-US" dirty="0"/>
              <a:t>，每一个是一层神经元激活函数应用于前一层</a:t>
            </a:r>
            <a:r>
              <a:rPr lang="en-US" altLang="zh-CN" dirty="0"/>
              <a:t>fi-1</a:t>
            </a:r>
            <a:r>
              <a:rPr lang="zh-CN" altLang="en-US" dirty="0"/>
              <a:t>的加权输出。每一层都由权重矩阵</a:t>
            </a:r>
            <a:r>
              <a:rPr lang="en-US" altLang="zh-CN" dirty="0" err="1"/>
              <a:t>θi</a:t>
            </a:r>
            <a:r>
              <a:rPr lang="zh-CN" altLang="en-US" dirty="0"/>
              <a:t>、偏置</a:t>
            </a:r>
            <a:r>
              <a:rPr lang="en-US" altLang="zh-CN" dirty="0"/>
              <a:t>bi</a:t>
            </a:r>
            <a:r>
              <a:rPr lang="zh-CN" altLang="en-US" dirty="0"/>
              <a:t>和激活函数</a:t>
            </a:r>
            <a:r>
              <a:rPr lang="en-US" altLang="zh-CN" dirty="0" err="1"/>
              <a:t>σi</a:t>
            </a:r>
            <a:r>
              <a:rPr lang="zh-CN" altLang="en-US" dirty="0"/>
              <a:t>：</a:t>
            </a:r>
            <a:r>
              <a:rPr lang="en-US" altLang="zh-CN" dirty="0"/>
              <a:t>fi(x)=</a:t>
            </a:r>
            <a:r>
              <a:rPr lang="en-US" altLang="zh-CN" dirty="0" err="1"/>
              <a:t>σi</a:t>
            </a:r>
            <a:r>
              <a:rPr lang="en-US" altLang="zh-CN" dirty="0"/>
              <a:t>(</a:t>
            </a:r>
            <a:r>
              <a:rPr lang="en-US" altLang="zh-CN" dirty="0" err="1"/>
              <a:t>θi·x+bi</a:t>
            </a:r>
            <a:r>
              <a:rPr lang="en-US" altLang="zh-CN" dirty="0"/>
              <a:t>)</a:t>
            </a:r>
            <a:r>
              <a:rPr lang="zh-CN" altLang="en-US" dirty="0"/>
              <a:t>参数化。因此，一个</a:t>
            </a:r>
            <a:r>
              <a:rPr lang="en-US" altLang="zh-CN" dirty="0"/>
              <a:t>DNN</a:t>
            </a:r>
            <a:r>
              <a:rPr lang="zh-CN" altLang="en-US" dirty="0"/>
              <a:t>可以表述如下：</a:t>
            </a:r>
          </a:p>
          <a:p>
            <a:r>
              <a:rPr lang="zh-CN" altLang="en-US" b="0" i="0" dirty="0">
                <a:solidFill>
                  <a:srgbClr val="000000"/>
                </a:solidFill>
                <a:effectLst/>
                <a:latin typeface="-apple-system"/>
              </a:rPr>
              <a:t>对于最后一层，如果是分类则一般使用</a:t>
            </a:r>
            <a:r>
              <a:rPr lang="en-US" altLang="zh-CN" b="0" i="0" dirty="0" err="1">
                <a:solidFill>
                  <a:srgbClr val="000000"/>
                </a:solidFill>
                <a:effectLst/>
                <a:latin typeface="-apple-system"/>
              </a:rPr>
              <a:t>softmax</a:t>
            </a:r>
            <a:r>
              <a:rPr lang="en-US" altLang="zh-CN" b="0" i="0" dirty="0">
                <a:solidFill>
                  <a:srgbClr val="000000"/>
                </a:solidFill>
                <a:effectLst/>
                <a:latin typeface="-apple-system"/>
              </a:rPr>
              <a:t>(F(x))</a:t>
            </a:r>
            <a:r>
              <a:rPr lang="zh-CN" altLang="en-US" b="0" i="0" dirty="0">
                <a:solidFill>
                  <a:srgbClr val="000000"/>
                </a:solidFill>
                <a:effectLst/>
                <a:latin typeface="-apple-system"/>
              </a:rPr>
              <a:t>函数，如果是预测函数，则是</a:t>
            </a:r>
            <a:r>
              <a:rPr lang="en-US" altLang="zh-CN" b="0" i="0" dirty="0">
                <a:solidFill>
                  <a:srgbClr val="000000"/>
                </a:solidFill>
                <a:effectLst/>
                <a:latin typeface="-apple-system"/>
              </a:rPr>
              <a:t>argmax(F(x))</a:t>
            </a:r>
            <a:r>
              <a:rPr lang="zh-CN" altLang="en-US" b="0" i="0" dirty="0">
                <a:solidFill>
                  <a:srgbClr val="000000"/>
                </a:solidFill>
                <a:effectLst/>
                <a:latin typeface="-apple-system"/>
              </a:rPr>
              <a:t>。</a:t>
            </a:r>
            <a:endParaRPr lang="en-US" altLang="zh-CN" b="0" i="0" dirty="0">
              <a:solidFill>
                <a:srgbClr val="000000"/>
              </a:solidFill>
              <a:effectLst/>
              <a:latin typeface="-apple-system"/>
            </a:endParaRPr>
          </a:p>
          <a:p>
            <a:r>
              <a:rPr lang="zh-CN" altLang="en-US" dirty="0"/>
              <a:t>在本文中，我们重点关注作为</a:t>
            </a:r>
            <a:r>
              <a:rPr lang="en-US" altLang="zh-CN" dirty="0"/>
              <a:t>m</a:t>
            </a:r>
            <a:r>
              <a:rPr lang="zh-CN" altLang="en-US" dirty="0"/>
              <a:t>级分类器的预测性</a:t>
            </a:r>
            <a:r>
              <a:rPr lang="en-US" altLang="zh-CN" dirty="0"/>
              <a:t>DNNs</a:t>
            </a:r>
            <a:r>
              <a:rPr lang="zh-CN" altLang="en-US" dirty="0"/>
              <a:t>，分类器</a:t>
            </a: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5</a:t>
            </a:fld>
            <a:endParaRPr lang="en-US" altLang="zh-CN"/>
          </a:p>
        </p:txBody>
      </p:sp>
    </p:spTree>
    <p:extLst>
      <p:ext uri="{BB962C8B-B14F-4D97-AF65-F5344CB8AC3E}">
        <p14:creationId xmlns:p14="http://schemas.microsoft.com/office/powerpoint/2010/main" val="253536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7</a:t>
            </a:fld>
            <a:endParaRPr lang="en-US" altLang="zh-CN"/>
          </a:p>
        </p:txBody>
      </p:sp>
    </p:spTree>
    <p:extLst>
      <p:ext uri="{BB962C8B-B14F-4D97-AF65-F5344CB8AC3E}">
        <p14:creationId xmlns:p14="http://schemas.microsoft.com/office/powerpoint/2010/main" val="250029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8</a:t>
            </a:fld>
            <a:endParaRPr lang="en-US" altLang="zh-CN"/>
          </a:p>
        </p:txBody>
      </p:sp>
    </p:spTree>
    <p:extLst>
      <p:ext uri="{BB962C8B-B14F-4D97-AF65-F5344CB8AC3E}">
        <p14:creationId xmlns:p14="http://schemas.microsoft.com/office/powerpoint/2010/main" val="3847505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9</a:t>
            </a:fld>
            <a:endParaRPr lang="en-US" altLang="zh-CN"/>
          </a:p>
        </p:txBody>
      </p:sp>
    </p:spTree>
    <p:extLst>
      <p:ext uri="{BB962C8B-B14F-4D97-AF65-F5344CB8AC3E}">
        <p14:creationId xmlns:p14="http://schemas.microsoft.com/office/powerpoint/2010/main" val="1515246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10</a:t>
            </a:fld>
            <a:endParaRPr lang="en-US" altLang="zh-CN"/>
          </a:p>
        </p:txBody>
      </p:sp>
    </p:spTree>
    <p:extLst>
      <p:ext uri="{BB962C8B-B14F-4D97-AF65-F5344CB8AC3E}">
        <p14:creationId xmlns:p14="http://schemas.microsoft.com/office/powerpoint/2010/main" val="269727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000"/>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AACE9F9-2339-47EF-8410-3CC54A6493E2}" type="slidenum">
              <a:rPr lang="zh-CN" altLang="en-US"/>
              <a:pPr>
                <a:defRPr/>
              </a:pPr>
              <a:t>‹#›</a:t>
            </a:fld>
            <a:endParaRPr lang="en-US" altLang="zh-CN"/>
          </a:p>
        </p:txBody>
      </p:sp>
    </p:spTree>
    <p:extLst>
      <p:ext uri="{BB962C8B-B14F-4D97-AF65-F5344CB8AC3E}">
        <p14:creationId xmlns:p14="http://schemas.microsoft.com/office/powerpoint/2010/main" val="38027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C76527-8A23-463A-A3F5-7D8E21E74298}" type="slidenum">
              <a:rPr lang="zh-CN" altLang="en-US"/>
              <a:pPr>
                <a:defRPr/>
              </a:pPr>
              <a:t>‹#›</a:t>
            </a:fld>
            <a:endParaRPr lang="en-US" altLang="zh-CN" dirty="0"/>
          </a:p>
        </p:txBody>
      </p:sp>
    </p:spTree>
    <p:extLst>
      <p:ext uri="{BB962C8B-B14F-4D97-AF65-F5344CB8AC3E}">
        <p14:creationId xmlns:p14="http://schemas.microsoft.com/office/powerpoint/2010/main" val="360000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22885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285E57-3C91-4AAD-8C36-48D9A49C09A1}" type="slidenum">
              <a:rPr lang="zh-CN" altLang="en-US"/>
              <a:pPr>
                <a:defRPr/>
              </a:pPr>
              <a:t>‹#›</a:t>
            </a:fld>
            <a:endParaRPr lang="en-US" altLang="zh-CN" dirty="0"/>
          </a:p>
        </p:txBody>
      </p:sp>
    </p:spTree>
    <p:extLst>
      <p:ext uri="{BB962C8B-B14F-4D97-AF65-F5344CB8AC3E}">
        <p14:creationId xmlns:p14="http://schemas.microsoft.com/office/powerpoint/2010/main" val="255635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7813"/>
            <a:ext cx="89154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600200"/>
            <a:ext cx="43815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600200"/>
            <a:ext cx="43815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941763"/>
            <a:ext cx="43815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1F2C954C-063D-4132-AFF7-D6C33A2CABD5}" type="slidenum">
              <a:rPr lang="zh-CN" altLang="en-US"/>
              <a:pPr>
                <a:defRPr/>
              </a:pPr>
              <a:t>‹#›</a:t>
            </a:fld>
            <a:endParaRPr lang="en-US" altLang="zh-CN" dirty="0"/>
          </a:p>
        </p:txBody>
      </p:sp>
    </p:spTree>
    <p:extLst>
      <p:ext uri="{BB962C8B-B14F-4D97-AF65-F5344CB8AC3E}">
        <p14:creationId xmlns:p14="http://schemas.microsoft.com/office/powerpoint/2010/main" val="223756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277813"/>
            <a:ext cx="89154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600200"/>
            <a:ext cx="43815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5029200" y="1600200"/>
            <a:ext cx="4381500"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FCEBCA-2923-47CE-9644-0809EDAF6112}" type="slidenum">
              <a:rPr lang="zh-CN" altLang="en-US"/>
              <a:pPr>
                <a:defRPr/>
              </a:pPr>
              <a:t>‹#›</a:t>
            </a:fld>
            <a:endParaRPr lang="en-US" altLang="zh-CN" dirty="0"/>
          </a:p>
        </p:txBody>
      </p:sp>
    </p:spTree>
    <p:extLst>
      <p:ext uri="{BB962C8B-B14F-4D97-AF65-F5344CB8AC3E}">
        <p14:creationId xmlns:p14="http://schemas.microsoft.com/office/powerpoint/2010/main" val="3615905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a:lvl1pPr>
          </a:lstStyle>
          <a:p>
            <a:r>
              <a:rPr lang="zh-CN" altLang="en-US" dirty="0"/>
              <a:t>单击此处编辑母版标题样式</a:t>
            </a:r>
            <a:endParaRPr lang="en-US" altLang="zh-CN"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000"/>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AACE9F9-2339-47EF-8410-3CC54A6493E2}" type="slidenum">
              <a:rPr lang="zh-CN" altLang="en-US"/>
              <a:pPr>
                <a:defRPr/>
              </a:pPr>
              <a:t>‹#›</a:t>
            </a:fld>
            <a:endParaRPr lang="en-US" altLang="zh-CN"/>
          </a:p>
        </p:txBody>
      </p:sp>
      <p:sp>
        <p:nvSpPr>
          <p:cNvPr id="2" name="AutoShape 2" descr="https://timgsa.baidu.com/timg?image&amp;quality=80&amp;size=b9999_10000&amp;sec=1565627283642&amp;di=fa9d29df4890f538b042c47d10109d90&amp;imgtype=0&amp;src=http%3A%2F%2Fimg.sj33.cn%2Fuploads%2Fallimg%2F201401%2F7-1401291Q204.png"/>
          <p:cNvSpPr>
            <a:spLocks noChangeAspect="1" noChangeArrowheads="1"/>
          </p:cNvSpPr>
          <p:nvPr userDrawn="1"/>
        </p:nvSpPr>
        <p:spPr bwMode="auto">
          <a:xfrm>
            <a:off x="155575" y="-2232025"/>
            <a:ext cx="6115050" cy="4657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timgsa.baidu.com/timg?image&amp;quality=80&amp;size=b9999_10000&amp;sec=1565627283642&amp;di=fa9d29df4890f538b042c47d10109d90&amp;imgtype=0&amp;src=http%3A%2F%2Fimg.sj33.cn%2Fuploads%2Fallimg%2F201401%2F7-1401291Q204.png"/>
          <p:cNvSpPr>
            <a:spLocks noChangeAspect="1" noChangeArrowheads="1"/>
          </p:cNvSpPr>
          <p:nvPr userDrawn="1"/>
        </p:nvSpPr>
        <p:spPr bwMode="auto">
          <a:xfrm>
            <a:off x="307975" y="-2079625"/>
            <a:ext cx="6115050" cy="4657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https://timgsa.baidu.com/timg?image&amp;quality=80&amp;size=b9999_10000&amp;sec=1565627283642&amp;di=fa9d29df4890f538b042c47d10109d90&amp;imgtype=0&amp;src=http%3A%2F%2Fimg.sj33.cn%2Fuploads%2Fallimg%2F201401%2F7-1401291Q204.png"/>
          <p:cNvSpPr>
            <a:spLocks noChangeAspect="1" noChangeArrowheads="1"/>
          </p:cNvSpPr>
          <p:nvPr userDrawn="1"/>
        </p:nvSpPr>
        <p:spPr bwMode="auto">
          <a:xfrm>
            <a:off x="460375" y="-1927225"/>
            <a:ext cx="6115050" cy="4657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8" descr="https://timgsa.baidu.com/timg?image&amp;quality=80&amp;size=b9999_10000&amp;sec=1565627283642&amp;di=fa9d29df4890f538b042c47d10109d90&amp;imgtype=0&amp;src=http%3A%2F%2Fimg.sj33.cn%2Fuploads%2Fallimg%2F201401%2F7-1401291Q204.png"/>
          <p:cNvSpPr>
            <a:spLocks noChangeAspect="1" noChangeArrowheads="1"/>
          </p:cNvSpPr>
          <p:nvPr userDrawn="1"/>
        </p:nvSpPr>
        <p:spPr bwMode="auto">
          <a:xfrm>
            <a:off x="612775" y="-1774825"/>
            <a:ext cx="6115050" cy="4657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3848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04237"/>
            <a:ext cx="8915400" cy="1008112"/>
          </a:xfrm>
        </p:spPr>
        <p:txBody>
          <a:bodyPr/>
          <a:lstStyle>
            <a:lvl1pPr>
              <a:defRPr lang="zh-CN" altLang="en-US" sz="4400" b="1" kern="1200" dirty="0">
                <a:solidFill>
                  <a:srgbClr val="8E0000"/>
                </a:solidFill>
                <a:latin typeface="+mj-lt"/>
                <a:ea typeface="微软雅黑" pitchFamily="34" charset="-122"/>
                <a:cs typeface="+mj-cs"/>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7418245" y="6460835"/>
            <a:ext cx="2311400" cy="457200"/>
          </a:xfrm>
          <a:ln/>
        </p:spPr>
        <p:txBody>
          <a:bodyPr/>
          <a:lstStyle>
            <a:lvl1pPr>
              <a:defRPr/>
            </a:lvl1pPr>
          </a:lstStyle>
          <a:p>
            <a:pPr>
              <a:defRPr/>
            </a:pPr>
            <a:fld id="{01C970E6-C7E8-405D-A059-F1521ABA02BA}" type="slidenum">
              <a:rPr lang="zh-CN" altLang="en-US"/>
              <a:pPr>
                <a:defRPr/>
              </a:pPr>
              <a:t>‹#›</a:t>
            </a:fld>
            <a:endParaRPr lang="en-US" altLang="zh-CN" dirty="0"/>
          </a:p>
        </p:txBody>
      </p:sp>
      <p:pic>
        <p:nvPicPr>
          <p:cNvPr id="7" name="Picture 9"/>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225" t="31553" r="4134" b="34224"/>
          <a:stretch/>
        </p:blipFill>
        <p:spPr bwMode="auto">
          <a:xfrm>
            <a:off x="7485320" y="0"/>
            <a:ext cx="2420679" cy="69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11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7419109" y="6451597"/>
            <a:ext cx="2311400" cy="457200"/>
          </a:xfrm>
          <a:ln/>
        </p:spPr>
        <p:txBody>
          <a:bodyPr/>
          <a:lstStyle>
            <a:lvl1pPr>
              <a:defRPr/>
            </a:lvl1pPr>
          </a:lstStyle>
          <a:p>
            <a:pPr>
              <a:defRPr/>
            </a:pPr>
            <a:fld id="{D87E0377-6D5E-40EC-A39B-BF408A2E10BD}" type="slidenum">
              <a:rPr lang="zh-CN" altLang="en-US"/>
              <a:pPr>
                <a:defRPr/>
              </a:pPr>
              <a:t>‹#›</a:t>
            </a:fld>
            <a:endParaRPr lang="en-US" altLang="zh-CN" dirty="0"/>
          </a:p>
        </p:txBody>
      </p:sp>
    </p:spTree>
    <p:extLst>
      <p:ext uri="{BB962C8B-B14F-4D97-AF65-F5344CB8AC3E}">
        <p14:creationId xmlns:p14="http://schemas.microsoft.com/office/powerpoint/2010/main" val="116036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70865F-B02C-4990-B811-50DC9BDCF57A}" type="slidenum">
              <a:rPr lang="zh-CN" altLang="en-US"/>
              <a:pPr>
                <a:defRPr/>
              </a:pPr>
              <a:t>‹#›</a:t>
            </a:fld>
            <a:endParaRPr lang="en-US" altLang="zh-CN" dirty="0"/>
          </a:p>
        </p:txBody>
      </p:sp>
    </p:spTree>
    <p:extLst>
      <p:ext uri="{BB962C8B-B14F-4D97-AF65-F5344CB8AC3E}">
        <p14:creationId xmlns:p14="http://schemas.microsoft.com/office/powerpoint/2010/main" val="41737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44624"/>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6DBB4E4-A5B7-4615-9AB7-A4C47FFA473F}" type="slidenum">
              <a:rPr lang="zh-CN" altLang="en-US"/>
              <a:pPr>
                <a:defRPr/>
              </a:pPr>
              <a:t>‹#›</a:t>
            </a:fld>
            <a:endParaRPr lang="en-US" altLang="zh-CN" dirty="0"/>
          </a:p>
        </p:txBody>
      </p:sp>
    </p:spTree>
    <p:extLst>
      <p:ext uri="{BB962C8B-B14F-4D97-AF65-F5344CB8AC3E}">
        <p14:creationId xmlns:p14="http://schemas.microsoft.com/office/powerpoint/2010/main" val="322230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E1B0913-F65F-479A-9135-3C1CAF4A37D8}" type="slidenum">
              <a:rPr lang="zh-CN" altLang="en-US"/>
              <a:pPr>
                <a:defRPr/>
              </a:pPr>
              <a:t>‹#›</a:t>
            </a:fld>
            <a:endParaRPr lang="en-US" altLang="zh-CN" dirty="0"/>
          </a:p>
        </p:txBody>
      </p:sp>
    </p:spTree>
    <p:extLst>
      <p:ext uri="{BB962C8B-B14F-4D97-AF65-F5344CB8AC3E}">
        <p14:creationId xmlns:p14="http://schemas.microsoft.com/office/powerpoint/2010/main" val="379296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7417375" y="6248400"/>
            <a:ext cx="2311400" cy="457200"/>
          </a:xfrm>
        </p:spPr>
        <p:txBody>
          <a:bodyPr/>
          <a:lstStyle>
            <a:lvl1pPr>
              <a:defRPr/>
            </a:lvl1pPr>
          </a:lstStyle>
          <a:p>
            <a:pPr>
              <a:defRPr/>
            </a:pPr>
            <a:fld id="{CFDB5D0D-21C5-4694-ADD6-5CE844F78D06}" type="slidenum">
              <a:rPr lang="zh-CN" altLang="en-US"/>
              <a:pPr>
                <a:defRPr/>
              </a:pPr>
              <a:t>‹#›</a:t>
            </a:fld>
            <a:endParaRPr lang="en-US" altLang="zh-CN"/>
          </a:p>
        </p:txBody>
      </p:sp>
    </p:spTree>
    <p:extLst>
      <p:ext uri="{BB962C8B-B14F-4D97-AF65-F5344CB8AC3E}">
        <p14:creationId xmlns:p14="http://schemas.microsoft.com/office/powerpoint/2010/main" val="208453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F4306B-771B-4F4C-BCB4-DCFADCC29374}" type="slidenum">
              <a:rPr lang="zh-CN" altLang="en-US"/>
              <a:pPr>
                <a:defRPr/>
              </a:pPr>
              <a:t>‹#›</a:t>
            </a:fld>
            <a:endParaRPr lang="en-US" altLang="zh-CN" dirty="0"/>
          </a:p>
        </p:txBody>
      </p:sp>
    </p:spTree>
    <p:extLst>
      <p:ext uri="{BB962C8B-B14F-4D97-AF65-F5344CB8AC3E}">
        <p14:creationId xmlns:p14="http://schemas.microsoft.com/office/powerpoint/2010/main" val="71023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4CE386-CFA7-4320-9898-61C8B55F8779}" type="slidenum">
              <a:rPr lang="zh-CN" altLang="en-US"/>
              <a:pPr>
                <a:defRPr/>
              </a:pPr>
              <a:t>‹#›</a:t>
            </a:fld>
            <a:endParaRPr lang="en-US" altLang="zh-CN" dirty="0"/>
          </a:p>
        </p:txBody>
      </p:sp>
    </p:spTree>
    <p:extLst>
      <p:ext uri="{BB962C8B-B14F-4D97-AF65-F5344CB8AC3E}">
        <p14:creationId xmlns:p14="http://schemas.microsoft.com/office/powerpoint/2010/main" val="38136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44450"/>
            <a:ext cx="8915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495300" y="1268413"/>
            <a:ext cx="89154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ea typeface="宋体"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ea typeface="宋体"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7419109"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mj-lt"/>
                <a:ea typeface="宋体" pitchFamily="2" charset="-122"/>
              </a:defRPr>
            </a:lvl1pPr>
          </a:lstStyle>
          <a:p>
            <a:pPr>
              <a:defRPr/>
            </a:pPr>
            <a:fld id="{F0548F07-C921-477C-93AE-EE81E7406299}" type="slidenum">
              <a:rPr lang="zh-CN" altLang="en-US"/>
              <a:pPr>
                <a:defRPr/>
              </a:pPr>
              <a:t>‹#›</a:t>
            </a:fld>
            <a:endParaRPr lang="en-US" altLang="zh-CN" dirty="0"/>
          </a:p>
        </p:txBody>
      </p:sp>
      <p:sp>
        <p:nvSpPr>
          <p:cNvPr id="1031" name="Line 8"/>
          <p:cNvSpPr>
            <a:spLocks noChangeShapeType="1"/>
          </p:cNvSpPr>
          <p:nvPr userDrawn="1"/>
        </p:nvSpPr>
        <p:spPr bwMode="auto">
          <a:xfrm>
            <a:off x="523875" y="780404"/>
            <a:ext cx="87503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02" r:id="rId2"/>
    <p:sldLayoutId id="2147483903" r:id="rId3"/>
    <p:sldLayoutId id="2147483904" r:id="rId4"/>
    <p:sldLayoutId id="2147483905" r:id="rId5"/>
    <p:sldLayoutId id="2147483906" r:id="rId6"/>
    <p:sldLayoutId id="2147483914" r:id="rId7"/>
    <p:sldLayoutId id="2147483907" r:id="rId8"/>
    <p:sldLayoutId id="2147483908" r:id="rId9"/>
    <p:sldLayoutId id="2147483909" r:id="rId10"/>
    <p:sldLayoutId id="2147483910" r:id="rId11"/>
    <p:sldLayoutId id="2147483911" r:id="rId12"/>
    <p:sldLayoutId id="2147483912" r:id="rId13"/>
    <p:sldLayoutId id="2147483916"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w"/>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t="-1000" b="-1000"/>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1962" y="3366198"/>
            <a:ext cx="9288463" cy="1184275"/>
          </a:xfrm>
        </p:spPr>
        <p:txBody>
          <a:bodyPr/>
          <a:lstStyle/>
          <a:p>
            <a:pPr eaLnBrk="1" hangingPunct="1"/>
            <a:r>
              <a:rPr lang="en-US" altLang="zh-CN" sz="4800" b="1" dirty="0">
                <a:solidFill>
                  <a:srgbClr val="C00000"/>
                </a:solidFill>
                <a:ea typeface="微软雅黑" pitchFamily="34" charset="-122"/>
              </a:rPr>
              <a:t>PRADA: Protecting Against DNN Model Stealing</a:t>
            </a:r>
            <a:br>
              <a:rPr lang="en-US" altLang="zh-CN" sz="4800" b="1" dirty="0">
                <a:solidFill>
                  <a:srgbClr val="C00000"/>
                </a:solidFill>
                <a:ea typeface="微软雅黑" pitchFamily="34" charset="-122"/>
              </a:rPr>
            </a:br>
            <a:r>
              <a:rPr lang="en-US" altLang="zh-CN" sz="4800" b="1" dirty="0">
                <a:solidFill>
                  <a:srgbClr val="C00000"/>
                </a:solidFill>
                <a:ea typeface="微软雅黑" pitchFamily="34" charset="-122"/>
              </a:rPr>
              <a:t>Attacks</a:t>
            </a:r>
          </a:p>
        </p:txBody>
      </p:sp>
      <p:sp>
        <p:nvSpPr>
          <p:cNvPr id="2" name="TextBox 1"/>
          <p:cNvSpPr txBox="1"/>
          <p:nvPr/>
        </p:nvSpPr>
        <p:spPr>
          <a:xfrm>
            <a:off x="-103927" y="4568125"/>
            <a:ext cx="10249792" cy="523220"/>
          </a:xfrm>
          <a:prstGeom prst="rect">
            <a:avLst/>
          </a:prstGeom>
          <a:noFill/>
        </p:spPr>
        <p:txBody>
          <a:bodyPr wrap="square" rtlCol="0">
            <a:spAutoFit/>
          </a:bodyPr>
          <a:lstStyle/>
          <a:p>
            <a:pPr algn="ctr"/>
            <a:r>
              <a:rPr lang="zh-CN" altLang="en-US" sz="2800" dirty="0">
                <a:latin typeface="+mj-lt"/>
              </a:rPr>
              <a:t>   </a:t>
            </a:r>
            <a:r>
              <a:rPr lang="en-US" altLang="zh-CN" sz="2800" dirty="0">
                <a:latin typeface="+mj-lt"/>
              </a:rPr>
              <a:t>Mika </a:t>
            </a:r>
            <a:r>
              <a:rPr lang="en-US" altLang="zh-CN" sz="2800" dirty="0" err="1">
                <a:latin typeface="+mj-lt"/>
              </a:rPr>
              <a:t>Juuti</a:t>
            </a:r>
            <a:r>
              <a:rPr lang="en-US" altLang="zh-CN" sz="2800" dirty="0">
                <a:latin typeface="+mj-lt"/>
              </a:rPr>
              <a:t>,</a:t>
            </a:r>
            <a:r>
              <a:rPr lang="es-ES" altLang="zh-CN" sz="2800" dirty="0"/>
              <a:t> Sebastian Szyller, Samuel Marchal, N. Asokan</a:t>
            </a:r>
            <a:r>
              <a:rPr lang="zh-CN" altLang="en-US" sz="2800" dirty="0">
                <a:latin typeface="+mj-lt"/>
              </a:rPr>
              <a:t> </a:t>
            </a:r>
          </a:p>
        </p:txBody>
      </p:sp>
      <p:sp>
        <p:nvSpPr>
          <p:cNvPr id="4" name="AutoShape 2" descr="view-source:https://www1.bupt.edu.cn/pluginres/picpush/6dc7ffbf77e3d550f3d84ea6f32eb2b8.jpg"/>
          <p:cNvSpPr>
            <a:spLocks noChangeAspect="1" noChangeArrowheads="1"/>
          </p:cNvSpPr>
          <p:nvPr/>
        </p:nvSpPr>
        <p:spPr bwMode="auto">
          <a:xfrm>
            <a:off x="155575" y="-3421063"/>
            <a:ext cx="10182225" cy="7134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2"/>
          <p:cNvSpPr txBox="1"/>
          <p:nvPr/>
        </p:nvSpPr>
        <p:spPr>
          <a:xfrm>
            <a:off x="3169702" y="5202480"/>
            <a:ext cx="3201620" cy="1422954"/>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演示：李明远</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zh-CN" altLang="en-US" sz="2000" dirty="0">
                <a:latin typeface="微软雅黑" panose="020B0503020204020204" pitchFamily="34" charset="-122"/>
                <a:ea typeface="微软雅黑" panose="020B0503020204020204" pitchFamily="34" charset="-122"/>
              </a:rPr>
              <a:t>学号：</a:t>
            </a:r>
            <a:r>
              <a:rPr lang="en-US" altLang="zh-CN" sz="2000" dirty="0">
                <a:latin typeface="微软雅黑" panose="020B0503020204020204" pitchFamily="34" charset="-122"/>
                <a:ea typeface="微软雅黑" panose="020B0503020204020204" pitchFamily="34" charset="-122"/>
              </a:rPr>
              <a:t>2022010337</a:t>
            </a:r>
          </a:p>
          <a:p>
            <a:pPr algn="ctr">
              <a:lnSpc>
                <a:spcPct val="150000"/>
              </a:lnSpc>
            </a:pPr>
            <a:r>
              <a:rPr lang="zh-CN" altLang="en-US" sz="2000" dirty="0">
                <a:latin typeface="微软雅黑" panose="020B0503020204020204" pitchFamily="34" charset="-122"/>
                <a:ea typeface="微软雅黑" panose="020B0503020204020204" pitchFamily="34" charset="-122"/>
              </a:rPr>
              <a:t>学院：网络空间安全学院</a:t>
            </a:r>
          </a:p>
        </p:txBody>
      </p:sp>
      <p:grpSp>
        <p:nvGrpSpPr>
          <p:cNvPr id="5" name="组合 4"/>
          <p:cNvGrpSpPr/>
          <p:nvPr/>
        </p:nvGrpSpPr>
        <p:grpSpPr>
          <a:xfrm>
            <a:off x="180470" y="313141"/>
            <a:ext cx="7228277" cy="1044000"/>
            <a:chOff x="180470" y="94773"/>
            <a:chExt cx="7228277" cy="1044000"/>
          </a:xfrm>
        </p:grpSpPr>
        <p:sp>
          <p:nvSpPr>
            <p:cNvPr id="8" name="文本框 7"/>
            <p:cNvSpPr txBox="1"/>
            <p:nvPr/>
          </p:nvSpPr>
          <p:spPr>
            <a:xfrm>
              <a:off x="1230672" y="432107"/>
              <a:ext cx="6178075" cy="369332"/>
            </a:xfrm>
            <a:prstGeom prst="rect">
              <a:avLst/>
            </a:prstGeom>
            <a:noFill/>
          </p:spPr>
          <p:txBody>
            <a:bodyPr wrap="square" rtlCol="0">
              <a:spAutoFit/>
            </a:bodyPr>
            <a:lstStyle/>
            <a:p>
              <a:r>
                <a:rPr lang="zh-CN" altLang="en-US" b="1" spc="300" dirty="0">
                  <a:solidFill>
                    <a:srgbClr val="0174AB"/>
                  </a:solidFill>
                  <a:latin typeface="微软雅黑" panose="020B0503020204020204" pitchFamily="34" charset="-122"/>
                  <a:ea typeface="微软雅黑" panose="020B0503020204020204" pitchFamily="34" charset="-122"/>
                </a:rPr>
                <a:t>北京邮电大学</a:t>
              </a:r>
              <a:r>
                <a:rPr lang="en-US" altLang="zh-CN" b="1" spc="300" dirty="0">
                  <a:solidFill>
                    <a:srgbClr val="0174AB"/>
                  </a:solidFill>
                  <a:latin typeface="微软雅黑" panose="020B0503020204020204" pitchFamily="34" charset="-122"/>
                  <a:ea typeface="微软雅黑" panose="020B0503020204020204" pitchFamily="34" charset="-122"/>
                </a:rPr>
                <a:t>-AI</a:t>
              </a:r>
              <a:r>
                <a:rPr lang="zh-CN" altLang="en-US" b="1" spc="300" dirty="0">
                  <a:solidFill>
                    <a:srgbClr val="0174AB"/>
                  </a:solidFill>
                  <a:latin typeface="微软雅黑" panose="020B0503020204020204" pitchFamily="34" charset="-122"/>
                  <a:ea typeface="微软雅黑" panose="020B0503020204020204" pitchFamily="34" charset="-122"/>
                </a:rPr>
                <a:t>安全</a:t>
              </a:r>
              <a:endParaRPr lang="zh-HK" altLang="en-US" b="1" spc="300" dirty="0">
                <a:solidFill>
                  <a:srgbClr val="0174AB"/>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470" y="94773"/>
              <a:ext cx="1044000" cy="1044000"/>
            </a:xfrm>
            <a:prstGeom prst="rect">
              <a:avLst/>
            </a:prstGeom>
          </p:spPr>
        </p:pic>
      </p:grpSp>
    </p:spTree>
    <p:extLst>
      <p:ext uri="{BB962C8B-B14F-4D97-AF65-F5344CB8AC3E}">
        <p14:creationId xmlns:p14="http://schemas.microsoft.com/office/powerpoint/2010/main" val="2217880690"/>
      </p:ext>
    </p:extLst>
  </p:cSld>
  <p:clrMapOvr>
    <a:masterClrMapping/>
  </p:clrMapOvr>
  <mc:AlternateContent xmlns:mc="http://schemas.openxmlformats.org/markup-compatibility/2006">
    <mc:Choice xmlns:p14="http://schemas.microsoft.com/office/powerpoint/2010/main" Requires="p14">
      <p:transition p14:dur="10" advTm="704"/>
    </mc:Choice>
    <mc:Fallback>
      <p:transition advTm="7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003DD-D93A-A725-D0DA-2446E7C9AFCA}"/>
              </a:ext>
            </a:extLst>
          </p:cNvPr>
          <p:cNvSpPr>
            <a:spLocks noGrp="1"/>
          </p:cNvSpPr>
          <p:nvPr>
            <p:ph type="title"/>
          </p:nvPr>
        </p:nvSpPr>
        <p:spPr/>
        <p:txBody>
          <a:bodyPr/>
          <a:lstStyle/>
          <a:p>
            <a:r>
              <a:rPr lang="zh-CN" altLang="en-US" b="1" kern="1200" dirty="0">
                <a:solidFill>
                  <a:srgbClr val="8E0000"/>
                </a:solidFill>
                <a:ea typeface="微软雅黑" pitchFamily="34" charset="-122"/>
              </a:rPr>
              <a:t>以前的模型攻击方法</a:t>
            </a:r>
          </a:p>
        </p:txBody>
      </p:sp>
      <p:sp>
        <p:nvSpPr>
          <p:cNvPr id="3" name="内容占位符 2">
            <a:extLst>
              <a:ext uri="{FF2B5EF4-FFF2-40B4-BE49-F238E27FC236}">
                <a16:creationId xmlns:a16="http://schemas.microsoft.com/office/drawing/2014/main" id="{C333241D-B642-36A9-F3C5-326EE72FA6EA}"/>
              </a:ext>
            </a:extLst>
          </p:cNvPr>
          <p:cNvSpPr>
            <a:spLocks noGrp="1"/>
          </p:cNvSpPr>
          <p:nvPr>
            <p:ph idx="1"/>
          </p:nvPr>
        </p:nvSpPr>
        <p:spPr>
          <a:xfrm>
            <a:off x="495300" y="1077581"/>
            <a:ext cx="8915400" cy="5927517"/>
          </a:xfrm>
        </p:spPr>
        <p:txBody>
          <a:bodyPr/>
          <a:lstStyle/>
          <a:p>
            <a:r>
              <a:rPr lang="zh-CN" altLang="en-US" dirty="0"/>
              <a:t> </a:t>
            </a:r>
            <a:r>
              <a:rPr lang="en-US" altLang="zh-CN" dirty="0"/>
              <a:t>TRAMER attack: </a:t>
            </a:r>
            <a:r>
              <a:rPr lang="zh-CN" altLang="en-US" dirty="0"/>
              <a:t>只应用于简单模型，如逻辑回归决策树等。同时也介绍了浅层神经网络的攻击，在选择初始数据是是随机化选择，其中它们引入了三种策略来从</a:t>
            </a:r>
            <a:r>
              <a:rPr lang="en-US" altLang="zh-CN" dirty="0"/>
              <a:t>f</a:t>
            </a:r>
            <a:r>
              <a:rPr lang="zh-CN" altLang="en-US" dirty="0"/>
              <a:t>中查询额外的数据点：</a:t>
            </a:r>
            <a:r>
              <a:rPr lang="en-US" altLang="zh-CN" dirty="0"/>
              <a:t>1</a:t>
            </a:r>
            <a:r>
              <a:rPr lang="zh-CN" altLang="en-US" dirty="0"/>
              <a:t>）第一种随机选择这些样本 </a:t>
            </a:r>
            <a:r>
              <a:rPr lang="en-US" altLang="zh-CN" dirty="0"/>
              <a:t>2</a:t>
            </a:r>
            <a:r>
              <a:rPr lang="zh-CN" altLang="en-US" dirty="0"/>
              <a:t>）第二种称为线搜索训练，使用线搜索技术选择最接近当前</a:t>
            </a:r>
            <a:r>
              <a:rPr lang="en-US" altLang="zh-CN" dirty="0"/>
              <a:t>f0</a:t>
            </a:r>
            <a:r>
              <a:rPr lang="zh-CN" altLang="en-US" dirty="0"/>
              <a:t>决策边界的新点 </a:t>
            </a:r>
            <a:r>
              <a:rPr lang="en-US" altLang="zh-CN" dirty="0"/>
              <a:t>3</a:t>
            </a:r>
            <a:r>
              <a:rPr lang="zh-CN" altLang="en-US" dirty="0"/>
              <a:t>）最后一种是自适应再训练，它对接近决策边界的样本具有相同的直觉，但采用了主动学习技术。          </a:t>
            </a:r>
            <a:endParaRPr lang="en-US" altLang="zh-CN" dirty="0"/>
          </a:p>
          <a:p>
            <a:r>
              <a:rPr lang="en-US" altLang="zh-CN" dirty="0"/>
              <a:t>PAPERNOT attack[6]: </a:t>
            </a:r>
            <a:r>
              <a:rPr lang="en-US" altLang="zh-CN" dirty="0" err="1"/>
              <a:t>Papernot</a:t>
            </a:r>
            <a:r>
              <a:rPr lang="zh-CN" altLang="en-US" dirty="0"/>
              <a:t>等人介绍了一种模型提取攻击，该攻击专门设计用于锻造可迁移的非目标对抗性例子，提出了两种策略来查询</a:t>
            </a:r>
            <a:r>
              <a:rPr lang="en-US" altLang="zh-CN" dirty="0"/>
              <a:t>F</a:t>
            </a:r>
            <a:r>
              <a:rPr lang="zh-CN" altLang="en-US" dirty="0"/>
              <a:t>，一种查询整个集合</a:t>
            </a:r>
            <a:r>
              <a:rPr lang="en-US" altLang="zh-CN" dirty="0"/>
              <a:t>U</a:t>
            </a:r>
            <a:r>
              <a:rPr lang="zh-CN" altLang="en-US" dirty="0"/>
              <a:t>，另一种称为水库采样查询来自</a:t>
            </a:r>
            <a:r>
              <a:rPr lang="en-US" altLang="zh-CN" dirty="0"/>
              <a:t>U</a:t>
            </a:r>
            <a:r>
              <a:rPr lang="zh-CN" altLang="en-US" dirty="0"/>
              <a:t>的</a:t>
            </a:r>
            <a:r>
              <a:rPr lang="en-US" altLang="zh-CN" dirty="0"/>
              <a:t>X%</a:t>
            </a:r>
            <a:r>
              <a:rPr lang="zh-CN" altLang="en-US" dirty="0"/>
              <a:t>样本的随机子集。还使用雅可比数据增强方法合成数据。</a:t>
            </a:r>
          </a:p>
        </p:txBody>
      </p:sp>
      <p:sp>
        <p:nvSpPr>
          <p:cNvPr id="4" name="灯片编号占位符 3">
            <a:extLst>
              <a:ext uri="{FF2B5EF4-FFF2-40B4-BE49-F238E27FC236}">
                <a16:creationId xmlns:a16="http://schemas.microsoft.com/office/drawing/2014/main" id="{CBCDFDDD-A412-1E6D-13F8-84C6ED4877C1}"/>
              </a:ext>
            </a:extLst>
          </p:cNvPr>
          <p:cNvSpPr>
            <a:spLocks noGrp="1"/>
          </p:cNvSpPr>
          <p:nvPr>
            <p:ph type="sldNum" sz="quarter" idx="12"/>
          </p:nvPr>
        </p:nvSpPr>
        <p:spPr/>
        <p:txBody>
          <a:bodyPr/>
          <a:lstStyle/>
          <a:p>
            <a:pPr>
              <a:defRPr/>
            </a:pPr>
            <a:fld id="{01C970E6-C7E8-405D-A059-F1521ABA02BA}" type="slidenum">
              <a:rPr lang="zh-CN" altLang="en-US" smtClean="0"/>
              <a:pPr>
                <a:defRPr/>
              </a:pPr>
              <a:t>10</a:t>
            </a:fld>
            <a:endParaRPr lang="en-US" altLang="zh-CN" dirty="0"/>
          </a:p>
        </p:txBody>
      </p:sp>
    </p:spTree>
    <p:extLst>
      <p:ext uri="{BB962C8B-B14F-4D97-AF65-F5344CB8AC3E}">
        <p14:creationId xmlns:p14="http://schemas.microsoft.com/office/powerpoint/2010/main" val="206155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482" y="103716"/>
            <a:ext cx="8915400" cy="686353"/>
          </a:xfrm>
        </p:spPr>
        <p:txBody>
          <a:bodyPr/>
          <a:lstStyle/>
          <a:p>
            <a:pPr>
              <a:defRPr/>
            </a:pPr>
            <a:r>
              <a:rPr lang="zh-CN" altLang="en-US" sz="3600" b="1" kern="1200" dirty="0">
                <a:solidFill>
                  <a:srgbClr val="8E0000"/>
                </a:solidFill>
                <a:ea typeface="微软雅黑" pitchFamily="34" charset="-122"/>
              </a:rPr>
              <a:t>提纲</a:t>
            </a:r>
          </a:p>
        </p:txBody>
      </p:sp>
      <p:sp>
        <p:nvSpPr>
          <p:cNvPr id="3" name="灯片编号占位符 2"/>
          <p:cNvSpPr>
            <a:spLocks noGrp="1"/>
          </p:cNvSpPr>
          <p:nvPr>
            <p:ph type="sldNum" sz="quarter" idx="12"/>
          </p:nvPr>
        </p:nvSpPr>
        <p:spPr/>
        <p:txBody>
          <a:bodyPr/>
          <a:lstStyle/>
          <a:p>
            <a:pPr>
              <a:defRPr/>
            </a:pPr>
            <a:fld id="{01C970E6-C7E8-405D-A059-F1521ABA02BA}" type="slidenum">
              <a:rPr lang="zh-CN" altLang="en-US" smtClean="0"/>
              <a:pPr>
                <a:defRPr/>
              </a:pPr>
              <a:t>11</a:t>
            </a:fld>
            <a:endParaRPr lang="en-US" altLang="zh-CN" dirty="0"/>
          </a:p>
        </p:txBody>
      </p:sp>
      <p:sp>
        <p:nvSpPr>
          <p:cNvPr id="23" name="流程图: 离页连接符 22"/>
          <p:cNvSpPr/>
          <p:nvPr/>
        </p:nvSpPr>
        <p:spPr>
          <a:xfrm>
            <a:off x="3585546" y="183942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1</a:t>
            </a:r>
            <a:endParaRPr lang="zh-CN" altLang="en-US" sz="3600" b="1" kern="0" dirty="0">
              <a:solidFill>
                <a:prstClr val="white"/>
              </a:solidFill>
              <a:latin typeface="Arial" panose="020B0604020202020204"/>
              <a:ea typeface="微软雅黑" panose="020B0503020204020204" charset="-122"/>
            </a:endParaRPr>
          </a:p>
        </p:txBody>
      </p:sp>
      <p:sp>
        <p:nvSpPr>
          <p:cNvPr id="26" name="文本框 5"/>
          <p:cNvSpPr txBox="1"/>
          <p:nvPr/>
        </p:nvSpPr>
        <p:spPr>
          <a:xfrm>
            <a:off x="4696180" y="1861866"/>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背景</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8" name="流程图: 离页连接符 7"/>
          <p:cNvSpPr/>
          <p:nvPr/>
        </p:nvSpPr>
        <p:spPr>
          <a:xfrm>
            <a:off x="3585546" y="2830989"/>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2</a:t>
            </a:r>
            <a:endParaRPr lang="zh-CN" altLang="en-US" sz="3600" b="1" kern="0" dirty="0">
              <a:solidFill>
                <a:prstClr val="white"/>
              </a:solidFill>
              <a:latin typeface="Arial" panose="020B0604020202020204"/>
              <a:ea typeface="微软雅黑" panose="020B0503020204020204" charset="-122"/>
            </a:endParaRPr>
          </a:p>
        </p:txBody>
      </p:sp>
      <p:sp>
        <p:nvSpPr>
          <p:cNvPr id="9" name="流程图: 离页连接符 8"/>
          <p:cNvSpPr/>
          <p:nvPr/>
        </p:nvSpPr>
        <p:spPr>
          <a:xfrm>
            <a:off x="3585546" y="3818536"/>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3</a:t>
            </a:r>
            <a:endParaRPr lang="zh-CN" altLang="en-US" sz="3600" b="1" kern="0" dirty="0">
              <a:solidFill>
                <a:prstClr val="white"/>
              </a:solidFill>
              <a:latin typeface="Arial" panose="020B0604020202020204"/>
              <a:ea typeface="微软雅黑" panose="020B0503020204020204" charset="-122"/>
            </a:endParaRPr>
          </a:p>
        </p:txBody>
      </p:sp>
      <p:sp>
        <p:nvSpPr>
          <p:cNvPr id="10" name="文本框 5"/>
          <p:cNvSpPr txBox="1"/>
          <p:nvPr/>
        </p:nvSpPr>
        <p:spPr>
          <a:xfrm>
            <a:off x="4696180" y="2853435"/>
            <a:ext cx="902811" cy="523220"/>
          </a:xfrm>
          <a:prstGeom prst="rect">
            <a:avLst/>
          </a:prstGeom>
          <a:noFill/>
        </p:spPr>
        <p:txBody>
          <a:bodyPr wrap="none" rtlCol="0">
            <a:spAutoFit/>
          </a:bodyPr>
          <a:lstStyle/>
          <a:p>
            <a:r>
              <a:rPr lang="zh-CN" altLang="en-US"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方法</a:t>
            </a:r>
            <a:endParaRPr lang="en-US" altLang="zh-CN"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1" name="文本框 43"/>
          <p:cNvSpPr txBox="1"/>
          <p:nvPr/>
        </p:nvSpPr>
        <p:spPr>
          <a:xfrm>
            <a:off x="4696180" y="3807820"/>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实验</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2" name="流程图: 离页连接符 11"/>
          <p:cNvSpPr/>
          <p:nvPr/>
        </p:nvSpPr>
        <p:spPr>
          <a:xfrm>
            <a:off x="3601466" y="483075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4</a:t>
            </a:r>
            <a:endParaRPr lang="zh-CN" altLang="en-US" sz="3600" b="1" kern="0" dirty="0">
              <a:solidFill>
                <a:prstClr val="white"/>
              </a:solidFill>
              <a:latin typeface="Arial" panose="020B0604020202020204"/>
              <a:ea typeface="微软雅黑" panose="020B0503020204020204" charset="-122"/>
            </a:endParaRPr>
          </a:p>
        </p:txBody>
      </p:sp>
      <p:sp>
        <p:nvSpPr>
          <p:cNvPr id="13" name="文本框 43"/>
          <p:cNvSpPr txBox="1"/>
          <p:nvPr/>
        </p:nvSpPr>
        <p:spPr>
          <a:xfrm>
            <a:off x="4712100" y="4820034"/>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总结</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232218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5225-764B-35FE-22F9-9A7274CDCB05}"/>
              </a:ext>
            </a:extLst>
          </p:cNvPr>
          <p:cNvSpPr>
            <a:spLocks noGrp="1"/>
          </p:cNvSpPr>
          <p:nvPr>
            <p:ph type="title"/>
          </p:nvPr>
        </p:nvSpPr>
        <p:spPr/>
        <p:txBody>
          <a:bodyPr/>
          <a:lstStyle/>
          <a:p>
            <a:r>
              <a:rPr lang="zh-CN" altLang="en-US" dirty="0"/>
              <a:t>超参数选择</a:t>
            </a:r>
          </a:p>
        </p:txBody>
      </p:sp>
      <p:sp>
        <p:nvSpPr>
          <p:cNvPr id="3" name="内容占位符 2">
            <a:extLst>
              <a:ext uri="{FF2B5EF4-FFF2-40B4-BE49-F238E27FC236}">
                <a16:creationId xmlns:a16="http://schemas.microsoft.com/office/drawing/2014/main" id="{3BBD1A50-4484-7BD6-3F8C-0B2C255D444C}"/>
              </a:ext>
            </a:extLst>
          </p:cNvPr>
          <p:cNvSpPr>
            <a:spLocks noGrp="1"/>
          </p:cNvSpPr>
          <p:nvPr>
            <p:ph idx="1"/>
          </p:nvPr>
        </p:nvSpPr>
        <p:spPr>
          <a:xfrm>
            <a:off x="495300" y="1299515"/>
            <a:ext cx="8915400" cy="4862512"/>
          </a:xfrm>
        </p:spPr>
        <p:txBody>
          <a:bodyPr/>
          <a:lstStyle/>
          <a:p>
            <a:pPr algn="l"/>
            <a:r>
              <a:rPr lang="en-US" altLang="zh-CN" b="0" i="1" dirty="0">
                <a:solidFill>
                  <a:srgbClr val="000000"/>
                </a:solidFill>
                <a:effectLst/>
                <a:latin typeface="-apple-system"/>
              </a:rPr>
              <a:t>Rule-of-thumb </a:t>
            </a:r>
            <a:r>
              <a:rPr lang="zh-CN" altLang="en-US" b="0" i="0" dirty="0">
                <a:solidFill>
                  <a:srgbClr val="4D4D4D"/>
                </a:solidFill>
                <a:effectLst/>
                <a:latin typeface="-apple-system"/>
              </a:rPr>
              <a:t>经验算法：使用一些启发式算法，固定学习率，选择较小的迭代次数</a:t>
            </a:r>
          </a:p>
          <a:p>
            <a:pPr algn="l"/>
            <a:r>
              <a:rPr lang="en-US" altLang="zh-CN" b="0" i="0" dirty="0">
                <a:solidFill>
                  <a:srgbClr val="000000"/>
                </a:solidFill>
                <a:effectLst/>
                <a:latin typeface="-apple-system"/>
              </a:rPr>
              <a:t>SAME </a:t>
            </a:r>
            <a:r>
              <a:rPr lang="zh-CN" altLang="en-US" b="0" i="0" dirty="0">
                <a:solidFill>
                  <a:srgbClr val="4D4D4D"/>
                </a:solidFill>
                <a:effectLst/>
                <a:latin typeface="-apple-system"/>
              </a:rPr>
              <a:t>从目标模型中复制</a:t>
            </a:r>
          </a:p>
          <a:p>
            <a:pPr algn="l"/>
            <a:r>
              <a:rPr lang="en-US" altLang="zh-CN" b="0" i="0" dirty="0">
                <a:solidFill>
                  <a:srgbClr val="000000"/>
                </a:solidFill>
                <a:effectLst/>
                <a:latin typeface="-apple-system"/>
              </a:rPr>
              <a:t>CV-SEARCH </a:t>
            </a:r>
            <a:r>
              <a:rPr lang="zh-CN" altLang="en-US" b="0" i="0" dirty="0">
                <a:solidFill>
                  <a:srgbClr val="000000"/>
                </a:solidFill>
                <a:effectLst/>
                <a:latin typeface="-apple-system"/>
              </a:rPr>
              <a:t>对初始种子样本进行交叉验证搜索：就是调参的方法，算法第</a:t>
            </a:r>
            <a:r>
              <a:rPr lang="en-US" altLang="zh-CN" dirty="0">
                <a:solidFill>
                  <a:srgbClr val="000000"/>
                </a:solidFill>
                <a:latin typeface="-apple-system"/>
              </a:rPr>
              <a:t>6</a:t>
            </a:r>
            <a:r>
              <a:rPr lang="zh-CN" altLang="en-US" dirty="0">
                <a:solidFill>
                  <a:srgbClr val="000000"/>
                </a:solidFill>
                <a:latin typeface="-apple-system"/>
              </a:rPr>
              <a:t>行</a:t>
            </a:r>
            <a:endParaRPr lang="zh-CN" altLang="en-US" b="0" i="0" dirty="0">
              <a:solidFill>
                <a:srgbClr val="4D4D4D"/>
              </a:solidFill>
              <a:effectLst/>
              <a:latin typeface="-apple-system"/>
            </a:endParaRPr>
          </a:p>
          <a:p>
            <a:endParaRPr lang="zh-CN" altLang="en-US" dirty="0"/>
          </a:p>
        </p:txBody>
      </p:sp>
      <p:sp>
        <p:nvSpPr>
          <p:cNvPr id="4" name="灯片编号占位符 3">
            <a:extLst>
              <a:ext uri="{FF2B5EF4-FFF2-40B4-BE49-F238E27FC236}">
                <a16:creationId xmlns:a16="http://schemas.microsoft.com/office/drawing/2014/main" id="{705D5DCF-C09D-73EA-5C28-AB2F7D3659C2}"/>
              </a:ext>
            </a:extLst>
          </p:cNvPr>
          <p:cNvSpPr>
            <a:spLocks noGrp="1"/>
          </p:cNvSpPr>
          <p:nvPr>
            <p:ph type="sldNum" sz="quarter" idx="12"/>
          </p:nvPr>
        </p:nvSpPr>
        <p:spPr/>
        <p:txBody>
          <a:bodyPr/>
          <a:lstStyle/>
          <a:p>
            <a:pPr>
              <a:defRPr/>
            </a:pPr>
            <a:fld id="{01C970E6-C7E8-405D-A059-F1521ABA02BA}" type="slidenum">
              <a:rPr lang="zh-CN" altLang="en-US" smtClean="0"/>
              <a:pPr>
                <a:defRPr/>
              </a:pPr>
              <a:t>12</a:t>
            </a:fld>
            <a:endParaRPr lang="en-US" altLang="zh-CN" dirty="0"/>
          </a:p>
        </p:txBody>
      </p:sp>
    </p:spTree>
    <p:extLst>
      <p:ext uri="{BB962C8B-B14F-4D97-AF65-F5344CB8AC3E}">
        <p14:creationId xmlns:p14="http://schemas.microsoft.com/office/powerpoint/2010/main" val="89360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ED99F-B51F-0C87-09E4-51F499FA3393}"/>
              </a:ext>
            </a:extLst>
          </p:cNvPr>
          <p:cNvSpPr>
            <a:spLocks noGrp="1"/>
          </p:cNvSpPr>
          <p:nvPr>
            <p:ph type="title"/>
          </p:nvPr>
        </p:nvSpPr>
        <p:spPr/>
        <p:txBody>
          <a:bodyPr/>
          <a:lstStyle/>
          <a:p>
            <a:r>
              <a:rPr lang="en-US" altLang="zh-CN" dirty="0"/>
              <a:t>5</a:t>
            </a:r>
            <a:r>
              <a:rPr lang="zh-CN" altLang="en-US" dirty="0"/>
              <a:t>折交叉</a:t>
            </a:r>
          </a:p>
        </p:txBody>
      </p:sp>
      <p:sp>
        <p:nvSpPr>
          <p:cNvPr id="4" name="灯片编号占位符 3">
            <a:extLst>
              <a:ext uri="{FF2B5EF4-FFF2-40B4-BE49-F238E27FC236}">
                <a16:creationId xmlns:a16="http://schemas.microsoft.com/office/drawing/2014/main" id="{09D54EEE-6DAE-8EB8-79D3-D89FC7A4E521}"/>
              </a:ext>
            </a:extLst>
          </p:cNvPr>
          <p:cNvSpPr>
            <a:spLocks noGrp="1"/>
          </p:cNvSpPr>
          <p:nvPr>
            <p:ph type="sldNum" sz="quarter" idx="12"/>
          </p:nvPr>
        </p:nvSpPr>
        <p:spPr/>
        <p:txBody>
          <a:bodyPr/>
          <a:lstStyle/>
          <a:p>
            <a:pPr>
              <a:defRPr/>
            </a:pPr>
            <a:fld id="{01C970E6-C7E8-405D-A059-F1521ABA02BA}" type="slidenum">
              <a:rPr lang="zh-CN" altLang="en-US" smtClean="0"/>
              <a:pPr>
                <a:defRPr/>
              </a:pPr>
              <a:t>13</a:t>
            </a:fld>
            <a:endParaRPr lang="en-US" altLang="zh-CN" dirty="0"/>
          </a:p>
        </p:txBody>
      </p:sp>
      <p:pic>
        <p:nvPicPr>
          <p:cNvPr id="1026" name="Picture 2">
            <a:extLst>
              <a:ext uri="{FF2B5EF4-FFF2-40B4-BE49-F238E27FC236}">
                <a16:creationId xmlns:a16="http://schemas.microsoft.com/office/drawing/2014/main" id="{E0D4CF8C-7C2E-B66D-2A43-14CB29320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25" y="1128518"/>
            <a:ext cx="6072188" cy="494796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a:extLst>
              <a:ext uri="{FF2B5EF4-FFF2-40B4-BE49-F238E27FC236}">
                <a16:creationId xmlns:a16="http://schemas.microsoft.com/office/drawing/2014/main" id="{B9DE561B-D141-A0D3-2B79-06FFAE42CCA6}"/>
              </a:ext>
            </a:extLst>
          </p:cNvPr>
          <p:cNvSpPr>
            <a:spLocks noGrp="1"/>
          </p:cNvSpPr>
          <p:nvPr>
            <p:ph idx="1"/>
          </p:nvPr>
        </p:nvSpPr>
        <p:spPr>
          <a:xfrm>
            <a:off x="6299881" y="1438615"/>
            <a:ext cx="3458818" cy="4862512"/>
          </a:xfrm>
        </p:spPr>
        <p:txBody>
          <a:bodyPr/>
          <a:lstStyle/>
          <a:p>
            <a:pPr algn="l"/>
            <a:r>
              <a:rPr lang="zh-CN" altLang="en-US" b="0" i="0" dirty="0">
                <a:solidFill>
                  <a:srgbClr val="000000"/>
                </a:solidFill>
                <a:effectLst/>
                <a:latin typeface="-apple-system"/>
              </a:rPr>
              <a:t>超参数搜索方法：</a:t>
            </a:r>
            <a:endParaRPr lang="en-US" altLang="zh-CN" b="0" i="0" dirty="0">
              <a:solidFill>
                <a:srgbClr val="000000"/>
              </a:solidFill>
              <a:effectLst/>
              <a:latin typeface="-apple-system"/>
            </a:endParaRPr>
          </a:p>
          <a:p>
            <a:pPr algn="l"/>
            <a:r>
              <a:rPr lang="zh-CN" altLang="en-US" b="0" i="0" dirty="0">
                <a:solidFill>
                  <a:srgbClr val="000000"/>
                </a:solidFill>
                <a:effectLst/>
                <a:latin typeface="-apple-system"/>
              </a:rPr>
              <a:t>网格搜索</a:t>
            </a:r>
            <a:endParaRPr lang="en-US" altLang="zh-CN" b="0" i="0" dirty="0">
              <a:solidFill>
                <a:srgbClr val="000000"/>
              </a:solidFill>
              <a:effectLst/>
              <a:latin typeface="-apple-system"/>
            </a:endParaRPr>
          </a:p>
          <a:p>
            <a:pPr algn="l"/>
            <a:r>
              <a:rPr lang="zh-CN" altLang="en-US" dirty="0">
                <a:solidFill>
                  <a:srgbClr val="4D4D4D"/>
                </a:solidFill>
                <a:latin typeface="-apple-system"/>
              </a:rPr>
              <a:t>随机</a:t>
            </a:r>
            <a:r>
              <a:rPr lang="zh-CN" altLang="en-US" b="0" i="0" dirty="0">
                <a:solidFill>
                  <a:srgbClr val="4D4D4D"/>
                </a:solidFill>
                <a:effectLst/>
                <a:latin typeface="-apple-system"/>
              </a:rPr>
              <a:t>搜索</a:t>
            </a:r>
            <a:endParaRPr lang="en-US" altLang="zh-CN" b="0" i="0" dirty="0">
              <a:solidFill>
                <a:srgbClr val="4D4D4D"/>
              </a:solidFill>
              <a:effectLst/>
              <a:latin typeface="-apple-system"/>
            </a:endParaRPr>
          </a:p>
          <a:p>
            <a:pPr algn="l"/>
            <a:r>
              <a:rPr lang="zh-CN" altLang="en-US" dirty="0">
                <a:solidFill>
                  <a:srgbClr val="4D4D4D"/>
                </a:solidFill>
                <a:latin typeface="-apple-system"/>
              </a:rPr>
              <a:t>贝叶斯优化</a:t>
            </a:r>
            <a:endParaRPr lang="zh-CN" altLang="en-US" b="0" i="0" dirty="0">
              <a:solidFill>
                <a:srgbClr val="4D4D4D"/>
              </a:solidFill>
              <a:effectLst/>
              <a:latin typeface="-apple-system"/>
            </a:endParaRPr>
          </a:p>
          <a:p>
            <a:endParaRPr lang="zh-CN" altLang="en-US" dirty="0"/>
          </a:p>
        </p:txBody>
      </p:sp>
    </p:spTree>
    <p:extLst>
      <p:ext uri="{BB962C8B-B14F-4D97-AF65-F5344CB8AC3E}">
        <p14:creationId xmlns:p14="http://schemas.microsoft.com/office/powerpoint/2010/main" val="73666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AAC4B-AD12-0258-4506-2764104A6712}"/>
              </a:ext>
            </a:extLst>
          </p:cNvPr>
          <p:cNvSpPr>
            <a:spLocks noGrp="1"/>
          </p:cNvSpPr>
          <p:nvPr>
            <p:ph type="title"/>
          </p:nvPr>
        </p:nvSpPr>
        <p:spPr/>
        <p:txBody>
          <a:bodyPr/>
          <a:lstStyle/>
          <a:p>
            <a:r>
              <a:rPr lang="en-US" altLang="zh-CN" dirty="0"/>
              <a:t>CV-SEARCH</a:t>
            </a:r>
            <a:endParaRPr lang="zh-CN" altLang="en-US" dirty="0"/>
          </a:p>
        </p:txBody>
      </p:sp>
      <p:sp>
        <p:nvSpPr>
          <p:cNvPr id="4" name="灯片编号占位符 3">
            <a:extLst>
              <a:ext uri="{FF2B5EF4-FFF2-40B4-BE49-F238E27FC236}">
                <a16:creationId xmlns:a16="http://schemas.microsoft.com/office/drawing/2014/main" id="{449BA719-79CA-3E1A-E8F7-BC8850C3074B}"/>
              </a:ext>
            </a:extLst>
          </p:cNvPr>
          <p:cNvSpPr>
            <a:spLocks noGrp="1"/>
          </p:cNvSpPr>
          <p:nvPr>
            <p:ph type="sldNum" sz="quarter" idx="12"/>
          </p:nvPr>
        </p:nvSpPr>
        <p:spPr/>
        <p:txBody>
          <a:bodyPr/>
          <a:lstStyle/>
          <a:p>
            <a:pPr>
              <a:defRPr/>
            </a:pPr>
            <a:fld id="{01C970E6-C7E8-405D-A059-F1521ABA02BA}" type="slidenum">
              <a:rPr lang="zh-CN" altLang="en-US" smtClean="0"/>
              <a:pPr>
                <a:defRPr/>
              </a:pPr>
              <a:t>14</a:t>
            </a:fld>
            <a:endParaRPr lang="en-US" altLang="zh-CN" dirty="0"/>
          </a:p>
        </p:txBody>
      </p:sp>
      <p:pic>
        <p:nvPicPr>
          <p:cNvPr id="2050" name="Picture 2">
            <a:extLst>
              <a:ext uri="{FF2B5EF4-FFF2-40B4-BE49-F238E27FC236}">
                <a16:creationId xmlns:a16="http://schemas.microsoft.com/office/drawing/2014/main" id="{E24FC33A-4145-87A6-75AB-204570A2B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55" y="1089328"/>
            <a:ext cx="5335325" cy="5473621"/>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a:extLst>
              <a:ext uri="{FF2B5EF4-FFF2-40B4-BE49-F238E27FC236}">
                <a16:creationId xmlns:a16="http://schemas.microsoft.com/office/drawing/2014/main" id="{89CC5FD1-5EAE-A5FE-97D9-AAD7EB091888}"/>
              </a:ext>
            </a:extLst>
          </p:cNvPr>
          <p:cNvSpPr>
            <a:spLocks noGrp="1"/>
          </p:cNvSpPr>
          <p:nvPr>
            <p:ph idx="1"/>
          </p:nvPr>
        </p:nvSpPr>
        <p:spPr>
          <a:xfrm>
            <a:off x="5282103" y="1261795"/>
            <a:ext cx="4378732" cy="4862512"/>
          </a:xfrm>
        </p:spPr>
        <p:txBody>
          <a:bodyPr/>
          <a:lstStyle/>
          <a:p>
            <a:pPr algn="l"/>
            <a:r>
              <a:rPr lang="zh-CN" altLang="en-US" sz="1600" b="0" i="0" dirty="0">
                <a:solidFill>
                  <a:srgbClr val="000000"/>
                </a:solidFill>
                <a:effectLst/>
                <a:latin typeface="-apple-system"/>
              </a:rPr>
              <a:t>循环</a:t>
            </a:r>
            <a:r>
              <a:rPr lang="en-US" altLang="zh-CN" sz="1600" b="0" i="0" dirty="0">
                <a:solidFill>
                  <a:srgbClr val="000000"/>
                </a:solidFill>
                <a:effectLst/>
                <a:latin typeface="-apple-system"/>
              </a:rPr>
              <a:t>n</a:t>
            </a:r>
            <a:r>
              <a:rPr lang="zh-CN" altLang="en-US" sz="1600" b="0" i="0" dirty="0">
                <a:solidFill>
                  <a:srgbClr val="000000"/>
                </a:solidFill>
                <a:effectLst/>
                <a:latin typeface="-apple-system"/>
              </a:rPr>
              <a:t>次</a:t>
            </a:r>
          </a:p>
          <a:p>
            <a:pPr algn="l"/>
            <a:r>
              <a:rPr lang="zh-CN" altLang="en-US" sz="1600" b="0" i="0" dirty="0">
                <a:solidFill>
                  <a:srgbClr val="000000"/>
                </a:solidFill>
                <a:effectLst/>
                <a:latin typeface="-apple-system"/>
              </a:rPr>
              <a:t>   每次循环：</a:t>
            </a:r>
          </a:p>
          <a:p>
            <a:pPr algn="l"/>
            <a:r>
              <a:rPr lang="zh-CN" altLang="en-US" sz="1600" b="0" i="0" dirty="0">
                <a:solidFill>
                  <a:srgbClr val="000000"/>
                </a:solidFill>
                <a:effectLst/>
                <a:latin typeface="-apple-system"/>
              </a:rPr>
              <a:t>   给出随机或者确定的参数列表</a:t>
            </a:r>
          </a:p>
          <a:p>
            <a:pPr algn="l"/>
            <a:r>
              <a:rPr lang="zh-CN" altLang="en-US" sz="1600" b="0" i="0" dirty="0">
                <a:solidFill>
                  <a:srgbClr val="000000"/>
                </a:solidFill>
                <a:effectLst/>
                <a:latin typeface="-apple-system"/>
              </a:rPr>
              <a:t>   对每一个</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组参数求模型的</a:t>
            </a:r>
            <a:r>
              <a:rPr lang="en-US" altLang="zh-CN" sz="1600" b="0" i="0" dirty="0">
                <a:solidFill>
                  <a:srgbClr val="000000"/>
                </a:solidFill>
                <a:effectLst/>
                <a:latin typeface="-apple-system"/>
              </a:rPr>
              <a:t>loss</a:t>
            </a:r>
          </a:p>
          <a:p>
            <a:pPr algn="l"/>
            <a:r>
              <a:rPr lang="en-US" altLang="zh-CN" sz="1600" b="0" i="0" dirty="0">
                <a:solidFill>
                  <a:srgbClr val="000000"/>
                </a:solidFill>
                <a:effectLst/>
                <a:latin typeface="-apple-system"/>
              </a:rPr>
              <a:t>   </a:t>
            </a:r>
            <a:r>
              <a:rPr lang="zh-CN" altLang="en-US" sz="1600" b="0" i="0" dirty="0">
                <a:solidFill>
                  <a:srgbClr val="000000"/>
                </a:solidFill>
                <a:effectLst/>
                <a:latin typeface="-apple-system"/>
              </a:rPr>
              <a:t>选取使</a:t>
            </a:r>
            <a:r>
              <a:rPr lang="en-US" altLang="zh-CN" sz="1600" b="0" i="0" dirty="0">
                <a:solidFill>
                  <a:srgbClr val="000000"/>
                </a:solidFill>
                <a:effectLst/>
                <a:latin typeface="-apple-system"/>
              </a:rPr>
              <a:t>loss</a:t>
            </a:r>
            <a:r>
              <a:rPr lang="zh-CN" altLang="en-US" sz="1600" b="0" i="0" dirty="0">
                <a:solidFill>
                  <a:srgbClr val="000000"/>
                </a:solidFill>
                <a:effectLst/>
                <a:latin typeface="-apple-system"/>
              </a:rPr>
              <a:t>最小的一个</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组数据</a:t>
            </a:r>
          </a:p>
          <a:p>
            <a:pPr algn="l"/>
            <a:r>
              <a:rPr lang="zh-CN" altLang="en-US" sz="1600" b="0" i="0" dirty="0">
                <a:solidFill>
                  <a:srgbClr val="000000"/>
                </a:solidFill>
                <a:effectLst/>
                <a:latin typeface="-apple-system"/>
              </a:rPr>
              <a:t>对</a:t>
            </a:r>
            <a:r>
              <a:rPr lang="en-US" altLang="zh-CN" sz="1600" b="0" i="0" dirty="0">
                <a:solidFill>
                  <a:srgbClr val="000000"/>
                </a:solidFill>
                <a:effectLst/>
                <a:latin typeface="-apple-system"/>
              </a:rPr>
              <a:t>n</a:t>
            </a:r>
            <a:r>
              <a:rPr lang="zh-CN" altLang="en-US" sz="1600" b="0" i="0" dirty="0">
                <a:solidFill>
                  <a:srgbClr val="000000"/>
                </a:solidFill>
                <a:effectLst/>
                <a:latin typeface="-apple-system"/>
              </a:rPr>
              <a:t>个求得的参数取平均，即为得到该模型的最终参数</a:t>
            </a:r>
            <a:endParaRPr lang="en-US" altLang="zh-CN" sz="1600" b="0" i="0" dirty="0">
              <a:solidFill>
                <a:srgbClr val="000000"/>
              </a:solidFill>
              <a:effectLst/>
              <a:latin typeface="-apple-system"/>
            </a:endParaRPr>
          </a:p>
          <a:p>
            <a:pPr algn="l"/>
            <a:endParaRPr lang="en-US" altLang="zh-CN" sz="1600" dirty="0">
              <a:solidFill>
                <a:srgbClr val="000000"/>
              </a:solidFill>
              <a:latin typeface="-apple-system"/>
            </a:endParaRPr>
          </a:p>
          <a:p>
            <a:pPr algn="l"/>
            <a:endParaRPr lang="en-US" altLang="zh-CN" sz="1600" b="0" i="0" dirty="0">
              <a:solidFill>
                <a:srgbClr val="000000"/>
              </a:solidFill>
              <a:effectLst/>
              <a:latin typeface="-apple-system"/>
            </a:endParaRPr>
          </a:p>
          <a:p>
            <a:pPr algn="l"/>
            <a:endParaRPr lang="en-US" altLang="zh-CN" sz="1600" dirty="0">
              <a:solidFill>
                <a:srgbClr val="000000"/>
              </a:solidFill>
              <a:latin typeface="-apple-system"/>
            </a:endParaRPr>
          </a:p>
          <a:p>
            <a:pPr algn="l"/>
            <a:endParaRPr lang="en-US" altLang="zh-CN" sz="1600" b="0" i="0" dirty="0">
              <a:solidFill>
                <a:srgbClr val="000000"/>
              </a:solidFill>
              <a:effectLst/>
              <a:latin typeface="-apple-system"/>
            </a:endParaRPr>
          </a:p>
          <a:p>
            <a:pPr algn="l"/>
            <a:r>
              <a:rPr lang="en-US" altLang="zh-CN" sz="1600" b="0" i="0" dirty="0">
                <a:solidFill>
                  <a:srgbClr val="000000"/>
                </a:solidFill>
                <a:effectLst/>
                <a:latin typeface="-apple-system"/>
              </a:rPr>
              <a:t>S AMPLE ( L train , L </a:t>
            </a:r>
            <a:r>
              <a:rPr lang="en-US" altLang="zh-CN" sz="1600" b="0" i="0" dirty="0" err="1">
                <a:solidFill>
                  <a:srgbClr val="000000"/>
                </a:solidFill>
                <a:effectLst/>
                <a:latin typeface="-apple-system"/>
              </a:rPr>
              <a:t>val</a:t>
            </a:r>
            <a:r>
              <a:rPr lang="en-US" altLang="zh-CN" sz="1600" b="0" i="0" dirty="0">
                <a:solidFill>
                  <a:srgbClr val="000000"/>
                </a:solidFill>
                <a:effectLst/>
                <a:latin typeface="-apple-system"/>
              </a:rPr>
              <a:t> , H )</a:t>
            </a:r>
            <a:r>
              <a:rPr lang="zh-CN" altLang="en-US" sz="1600" b="0" i="0" dirty="0">
                <a:solidFill>
                  <a:srgbClr val="000000"/>
                </a:solidFill>
                <a:effectLst/>
                <a:latin typeface="-apple-system"/>
              </a:rPr>
              <a:t>这个函数是计算模型在验证集上准确率的函数  </a:t>
            </a:r>
            <a:endParaRPr lang="en-US" altLang="zh-CN" sz="1600" b="0" i="0" dirty="0">
              <a:solidFill>
                <a:srgbClr val="000000"/>
              </a:solidFill>
              <a:effectLst/>
              <a:latin typeface="-apple-system"/>
            </a:endParaRPr>
          </a:p>
          <a:p>
            <a:pPr algn="l"/>
            <a:r>
              <a:rPr lang="zh-CN" altLang="en-US" sz="1600" b="0" i="0" dirty="0">
                <a:solidFill>
                  <a:srgbClr val="000000"/>
                </a:solidFill>
                <a:effectLst/>
                <a:latin typeface="-apple-system"/>
              </a:rPr>
              <a:t> </a:t>
            </a:r>
            <a:r>
              <a:rPr lang="en-US" altLang="zh-CN" sz="1600" b="0" i="0" dirty="0">
                <a:solidFill>
                  <a:srgbClr val="000000"/>
                </a:solidFill>
                <a:effectLst/>
                <a:latin typeface="-apple-system"/>
              </a:rPr>
              <a:t>5-F OLD S AMPLE ( H )</a:t>
            </a:r>
            <a:r>
              <a:rPr lang="zh-CN" altLang="en-US" sz="1600" b="0" i="0" dirty="0">
                <a:solidFill>
                  <a:srgbClr val="000000"/>
                </a:solidFill>
                <a:effectLst/>
                <a:latin typeface="-apple-system"/>
              </a:rPr>
              <a:t>这个是</a:t>
            </a:r>
            <a:r>
              <a:rPr lang="en-US" altLang="zh-CN" sz="1600" b="0" i="0" dirty="0">
                <a:solidFill>
                  <a:srgbClr val="000000"/>
                </a:solidFill>
                <a:effectLst/>
                <a:latin typeface="-apple-system"/>
              </a:rPr>
              <a:t>5</a:t>
            </a:r>
            <a:r>
              <a:rPr lang="zh-CN" altLang="en-US" sz="1600" b="0" i="0" dirty="0">
                <a:solidFill>
                  <a:srgbClr val="000000"/>
                </a:solidFill>
                <a:effectLst/>
                <a:latin typeface="-apple-system"/>
              </a:rPr>
              <a:t>倍交叉验证函数   </a:t>
            </a:r>
            <a:endParaRPr lang="en-US" altLang="zh-CN" sz="1600" b="0" i="0" dirty="0">
              <a:solidFill>
                <a:srgbClr val="000000"/>
              </a:solidFill>
              <a:effectLst/>
              <a:latin typeface="-apple-system"/>
            </a:endParaRPr>
          </a:p>
          <a:p>
            <a:pPr algn="l"/>
            <a:r>
              <a:rPr lang="en-US" altLang="zh-CN" sz="1600" b="0" i="0" dirty="0">
                <a:solidFill>
                  <a:srgbClr val="000000"/>
                </a:solidFill>
                <a:effectLst/>
                <a:latin typeface="-apple-system"/>
              </a:rPr>
              <a:t>CV-S EARCH ( F' , L, H ) </a:t>
            </a:r>
            <a:r>
              <a:rPr lang="zh-CN" altLang="en-US" sz="1600" b="0" i="0" dirty="0">
                <a:solidFill>
                  <a:srgbClr val="000000"/>
                </a:solidFill>
                <a:effectLst/>
                <a:latin typeface="-apple-system"/>
              </a:rPr>
              <a:t>这个是基于贝叶斯优化的搜索函数</a:t>
            </a:r>
          </a:p>
          <a:p>
            <a:pPr marL="0" indent="0" algn="l">
              <a:buNone/>
            </a:pPr>
            <a:endParaRPr lang="zh-CN" altLang="en-US" sz="1600" b="0" i="0" dirty="0">
              <a:solidFill>
                <a:srgbClr val="000000"/>
              </a:solidFill>
              <a:effectLst/>
              <a:latin typeface="-apple-system"/>
            </a:endParaRPr>
          </a:p>
          <a:p>
            <a:endParaRPr lang="zh-CN" altLang="en-US" sz="1600" dirty="0"/>
          </a:p>
        </p:txBody>
      </p:sp>
    </p:spTree>
    <p:extLst>
      <p:ext uri="{BB962C8B-B14F-4D97-AF65-F5344CB8AC3E}">
        <p14:creationId xmlns:p14="http://schemas.microsoft.com/office/powerpoint/2010/main" val="153321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5F424-6053-35A1-903F-4341AEE368C6}"/>
              </a:ext>
            </a:extLst>
          </p:cNvPr>
          <p:cNvSpPr>
            <a:spLocks noGrp="1"/>
          </p:cNvSpPr>
          <p:nvPr>
            <p:ph type="title"/>
          </p:nvPr>
        </p:nvSpPr>
        <p:spPr/>
        <p:txBody>
          <a:bodyPr/>
          <a:lstStyle/>
          <a:p>
            <a:r>
              <a:rPr lang="zh-CN" altLang="en-US" dirty="0"/>
              <a:t>对抗样本制作</a:t>
            </a:r>
          </a:p>
        </p:txBody>
      </p:sp>
      <p:sp>
        <p:nvSpPr>
          <p:cNvPr id="3" name="内容占位符 2">
            <a:extLst>
              <a:ext uri="{FF2B5EF4-FFF2-40B4-BE49-F238E27FC236}">
                <a16:creationId xmlns:a16="http://schemas.microsoft.com/office/drawing/2014/main" id="{6E2C0EF8-91EB-CA12-858B-579DD9D04A4B}"/>
              </a:ext>
            </a:extLst>
          </p:cNvPr>
          <p:cNvSpPr>
            <a:spLocks noGrp="1"/>
          </p:cNvSpPr>
          <p:nvPr>
            <p:ph idx="1"/>
          </p:nvPr>
        </p:nvSpPr>
        <p:spPr>
          <a:xfrm>
            <a:off x="495300" y="1251099"/>
            <a:ext cx="8915400" cy="4862512"/>
          </a:xfrm>
        </p:spPr>
        <p:txBody>
          <a:bodyPr/>
          <a:lstStyle/>
          <a:p>
            <a:r>
              <a:rPr lang="en-US" altLang="zh-CN" b="0" i="0" dirty="0">
                <a:solidFill>
                  <a:srgbClr val="000000"/>
                </a:solidFill>
                <a:effectLst/>
                <a:latin typeface="-apple-system"/>
              </a:rPr>
              <a:t>Fast gradient sign method</a:t>
            </a:r>
            <a:r>
              <a:rPr lang="zh-CN" altLang="en-US" b="0" i="0" dirty="0">
                <a:solidFill>
                  <a:srgbClr val="000000"/>
                </a:solidFill>
                <a:effectLst/>
                <a:latin typeface="-apple-system"/>
              </a:rPr>
              <a:t>：</a:t>
            </a:r>
            <a:r>
              <a:rPr lang="en-US" altLang="zh-CN" b="0" i="0" dirty="0">
                <a:solidFill>
                  <a:srgbClr val="000000"/>
                </a:solidFill>
                <a:effectLst/>
                <a:latin typeface="-apple-system"/>
              </a:rPr>
              <a:t>FGSM</a:t>
            </a:r>
          </a:p>
          <a:p>
            <a:r>
              <a:rPr lang="en-US" altLang="zh-CN" b="0" i="0" dirty="0">
                <a:solidFill>
                  <a:srgbClr val="000000"/>
                </a:solidFill>
                <a:effectLst/>
                <a:latin typeface="-apple-system"/>
              </a:rPr>
              <a:t>I-FGSM</a:t>
            </a:r>
            <a:r>
              <a:rPr lang="zh-CN" altLang="en-US" b="0" i="0" dirty="0">
                <a:solidFill>
                  <a:srgbClr val="000000"/>
                </a:solidFill>
                <a:effectLst/>
                <a:latin typeface="-apple-system"/>
              </a:rPr>
              <a:t>，迭代</a:t>
            </a:r>
            <a:r>
              <a:rPr lang="en-US" altLang="zh-CN" b="0" i="0" dirty="0">
                <a:solidFill>
                  <a:srgbClr val="000000"/>
                </a:solidFill>
                <a:effectLst/>
                <a:latin typeface="-apple-system"/>
              </a:rPr>
              <a:t>FGSM</a:t>
            </a:r>
            <a:r>
              <a:rPr lang="zh-CN" altLang="en-US" b="0" i="0" dirty="0">
                <a:solidFill>
                  <a:srgbClr val="000000"/>
                </a:solidFill>
                <a:effectLst/>
                <a:latin typeface="-apple-system"/>
              </a:rPr>
              <a:t>将修改细分为</a:t>
            </a:r>
            <a:r>
              <a:rPr lang="en-US" altLang="zh-CN" b="0" i="0" dirty="0">
                <a:solidFill>
                  <a:srgbClr val="000000"/>
                </a:solidFill>
                <a:effectLst/>
                <a:latin typeface="-apple-system"/>
              </a:rPr>
              <a:t>k</a:t>
            </a:r>
            <a:r>
              <a:rPr lang="zh-CN" altLang="en-US" b="0" i="0" dirty="0">
                <a:solidFill>
                  <a:srgbClr val="000000"/>
                </a:solidFill>
                <a:effectLst/>
                <a:latin typeface="-apple-system"/>
              </a:rPr>
              <a:t>个步，这样每个迭代修改都使用步长的</a:t>
            </a:r>
            <a:r>
              <a:rPr lang="en-US" altLang="zh-CN" b="0" i="0" dirty="0">
                <a:solidFill>
                  <a:srgbClr val="000000"/>
                </a:solidFill>
                <a:effectLst/>
                <a:latin typeface="-apple-system"/>
              </a:rPr>
              <a:t>FGSM</a:t>
            </a:r>
            <a:r>
              <a:rPr lang="zh-CN" altLang="en-US" b="0" i="0" dirty="0">
                <a:solidFill>
                  <a:srgbClr val="000000"/>
                </a:solidFill>
                <a:effectLst/>
                <a:latin typeface="-apple-system"/>
              </a:rPr>
              <a:t>完成</a:t>
            </a:r>
            <a:endParaRPr lang="en-US" altLang="zh-CN" dirty="0">
              <a:solidFill>
                <a:srgbClr val="000000"/>
              </a:solidFill>
              <a:latin typeface="-apple-system"/>
            </a:endParaRPr>
          </a:p>
          <a:p>
            <a:r>
              <a:rPr lang="en-US" altLang="zh-CN" b="0" i="0" dirty="0">
                <a:solidFill>
                  <a:srgbClr val="000000"/>
                </a:solidFill>
                <a:effectLst/>
                <a:latin typeface="-apple-system"/>
              </a:rPr>
              <a:t>MI-FGSM</a:t>
            </a:r>
            <a:r>
              <a:rPr lang="zh-CN" altLang="en-US" b="0" i="0" dirty="0">
                <a:solidFill>
                  <a:srgbClr val="000000"/>
                </a:solidFill>
                <a:effectLst/>
                <a:latin typeface="-apple-system"/>
              </a:rPr>
              <a:t>，动量迭代</a:t>
            </a:r>
            <a:r>
              <a:rPr lang="en-US" altLang="zh-CN" b="0" i="0" dirty="0">
                <a:solidFill>
                  <a:srgbClr val="000000"/>
                </a:solidFill>
                <a:effectLst/>
                <a:latin typeface="-apple-system"/>
              </a:rPr>
              <a:t>FGSM</a:t>
            </a:r>
            <a:r>
              <a:rPr lang="zh-CN" altLang="en-US" b="0" i="0" dirty="0">
                <a:solidFill>
                  <a:srgbClr val="000000"/>
                </a:solidFill>
                <a:effectLst/>
                <a:latin typeface="-apple-system"/>
              </a:rPr>
              <a:t>最近被证明是在攻击</a:t>
            </a:r>
            <a:r>
              <a:rPr lang="en-US" altLang="zh-CN" b="0" i="0" dirty="0">
                <a:solidFill>
                  <a:srgbClr val="000000"/>
                </a:solidFill>
                <a:effectLst/>
                <a:latin typeface="-apple-system"/>
              </a:rPr>
              <a:t>DNN</a:t>
            </a:r>
            <a:r>
              <a:rPr lang="zh-CN" altLang="en-US" b="0" i="0" dirty="0">
                <a:solidFill>
                  <a:srgbClr val="000000"/>
                </a:solidFill>
                <a:effectLst/>
                <a:latin typeface="-apple-system"/>
              </a:rPr>
              <a:t>模型</a:t>
            </a:r>
            <a:r>
              <a:rPr lang="en-US" altLang="zh-CN" b="0" i="0" dirty="0">
                <a:solidFill>
                  <a:srgbClr val="000000"/>
                </a:solidFill>
                <a:effectLst/>
                <a:latin typeface="-apple-system"/>
              </a:rPr>
              <a:t>[12]</a:t>
            </a:r>
            <a:r>
              <a:rPr lang="zh-CN" altLang="en-US" b="0" i="0" dirty="0">
                <a:solidFill>
                  <a:srgbClr val="000000"/>
                </a:solidFill>
                <a:effectLst/>
                <a:latin typeface="-apple-system"/>
              </a:rPr>
              <a:t>时创建可转移的对抗性例子的最强的方法。</a:t>
            </a:r>
            <a:r>
              <a:rPr lang="zh-CN" altLang="en-US" b="0" i="0" dirty="0">
                <a:solidFill>
                  <a:srgbClr val="4D4D4D"/>
                </a:solidFill>
                <a:effectLst/>
                <a:latin typeface="-apple-system"/>
              </a:rPr>
              <a:t>                    </a:t>
            </a:r>
            <a:endParaRPr lang="en-US" altLang="zh-CN" dirty="0">
              <a:solidFill>
                <a:srgbClr val="000000"/>
              </a:solidFill>
              <a:latin typeface="-apple-system"/>
            </a:endParaRPr>
          </a:p>
          <a:p>
            <a:endParaRPr lang="zh-CN" altLang="en-US" dirty="0"/>
          </a:p>
        </p:txBody>
      </p:sp>
      <p:sp>
        <p:nvSpPr>
          <p:cNvPr id="4" name="灯片编号占位符 3">
            <a:extLst>
              <a:ext uri="{FF2B5EF4-FFF2-40B4-BE49-F238E27FC236}">
                <a16:creationId xmlns:a16="http://schemas.microsoft.com/office/drawing/2014/main" id="{492C26C0-2E5A-B6D2-650F-CB9EEB43264B}"/>
              </a:ext>
            </a:extLst>
          </p:cNvPr>
          <p:cNvSpPr>
            <a:spLocks noGrp="1"/>
          </p:cNvSpPr>
          <p:nvPr>
            <p:ph type="sldNum" sz="quarter" idx="12"/>
          </p:nvPr>
        </p:nvSpPr>
        <p:spPr/>
        <p:txBody>
          <a:bodyPr/>
          <a:lstStyle/>
          <a:p>
            <a:pPr>
              <a:defRPr/>
            </a:pPr>
            <a:fld id="{01C970E6-C7E8-405D-A059-F1521ABA02BA}" type="slidenum">
              <a:rPr lang="zh-CN" altLang="en-US" smtClean="0"/>
              <a:pPr>
                <a:defRPr/>
              </a:pPr>
              <a:t>15</a:t>
            </a:fld>
            <a:endParaRPr lang="en-US" altLang="zh-CN" dirty="0"/>
          </a:p>
        </p:txBody>
      </p:sp>
    </p:spTree>
    <p:extLst>
      <p:ext uri="{BB962C8B-B14F-4D97-AF65-F5344CB8AC3E}">
        <p14:creationId xmlns:p14="http://schemas.microsoft.com/office/powerpoint/2010/main" val="196634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6859D-874D-CCD3-76FB-51306AB0FC48}"/>
              </a:ext>
            </a:extLst>
          </p:cNvPr>
          <p:cNvSpPr>
            <a:spLocks noGrp="1"/>
          </p:cNvSpPr>
          <p:nvPr>
            <p:ph type="title"/>
          </p:nvPr>
        </p:nvSpPr>
        <p:spPr/>
        <p:txBody>
          <a:bodyPr/>
          <a:lstStyle/>
          <a:p>
            <a:r>
              <a:rPr lang="en-US" altLang="zh-CN" dirty="0"/>
              <a:t>FGSM</a:t>
            </a:r>
            <a:endParaRPr lang="zh-CN" altLang="en-US" dirty="0"/>
          </a:p>
        </p:txBody>
      </p:sp>
      <p:sp>
        <p:nvSpPr>
          <p:cNvPr id="4" name="灯片编号占位符 3">
            <a:extLst>
              <a:ext uri="{FF2B5EF4-FFF2-40B4-BE49-F238E27FC236}">
                <a16:creationId xmlns:a16="http://schemas.microsoft.com/office/drawing/2014/main" id="{8DFEC8E3-E32C-102B-665F-B13D18D5435F}"/>
              </a:ext>
            </a:extLst>
          </p:cNvPr>
          <p:cNvSpPr>
            <a:spLocks noGrp="1"/>
          </p:cNvSpPr>
          <p:nvPr>
            <p:ph type="sldNum" sz="quarter" idx="12"/>
          </p:nvPr>
        </p:nvSpPr>
        <p:spPr/>
        <p:txBody>
          <a:bodyPr/>
          <a:lstStyle/>
          <a:p>
            <a:pPr>
              <a:defRPr/>
            </a:pPr>
            <a:fld id="{01C970E6-C7E8-405D-A059-F1521ABA02BA}" type="slidenum">
              <a:rPr lang="zh-CN" altLang="en-US" smtClean="0"/>
              <a:pPr>
                <a:defRPr/>
              </a:pPr>
              <a:t>16</a:t>
            </a:fld>
            <a:endParaRPr lang="en-US" altLang="zh-CN" dirty="0"/>
          </a:p>
        </p:txBody>
      </p:sp>
      <p:pic>
        <p:nvPicPr>
          <p:cNvPr id="6" name="图片 5">
            <a:extLst>
              <a:ext uri="{FF2B5EF4-FFF2-40B4-BE49-F238E27FC236}">
                <a16:creationId xmlns:a16="http://schemas.microsoft.com/office/drawing/2014/main" id="{520DD7FC-3644-A811-E833-AFEC037566F4}"/>
              </a:ext>
            </a:extLst>
          </p:cNvPr>
          <p:cNvPicPr>
            <a:picLocks noChangeAspect="1"/>
          </p:cNvPicPr>
          <p:nvPr/>
        </p:nvPicPr>
        <p:blipFill>
          <a:blip r:embed="rId3"/>
          <a:stretch>
            <a:fillRect/>
          </a:stretch>
        </p:blipFill>
        <p:spPr>
          <a:xfrm>
            <a:off x="2259413" y="4387296"/>
            <a:ext cx="5848350" cy="1047750"/>
          </a:xfrm>
          <a:prstGeom prst="rect">
            <a:avLst/>
          </a:prstGeom>
        </p:spPr>
      </p:pic>
      <p:sp>
        <p:nvSpPr>
          <p:cNvPr id="9" name="内容占位符 2">
            <a:extLst>
              <a:ext uri="{FF2B5EF4-FFF2-40B4-BE49-F238E27FC236}">
                <a16:creationId xmlns:a16="http://schemas.microsoft.com/office/drawing/2014/main" id="{E3F3CA0C-C3EE-ACFC-2CCF-C534FECF7F43}"/>
              </a:ext>
            </a:extLst>
          </p:cNvPr>
          <p:cNvSpPr>
            <a:spLocks noGrp="1"/>
          </p:cNvSpPr>
          <p:nvPr>
            <p:ph idx="1"/>
          </p:nvPr>
        </p:nvSpPr>
        <p:spPr>
          <a:xfrm>
            <a:off x="655219" y="1251099"/>
            <a:ext cx="8915400" cy="4862512"/>
          </a:xfrm>
        </p:spPr>
        <p:txBody>
          <a:bodyPr/>
          <a:lstStyle/>
          <a:p>
            <a:r>
              <a:rPr lang="zh-CN" altLang="en-US" b="0" i="0" dirty="0">
                <a:solidFill>
                  <a:srgbClr val="000000"/>
                </a:solidFill>
                <a:effectLst/>
                <a:latin typeface="-apple-system"/>
              </a:rPr>
              <a:t>对抗样本生成的原始图片</a:t>
            </a:r>
            <a:r>
              <a:rPr lang="en-US" altLang="zh-CN" b="0" i="0" dirty="0" err="1">
                <a:solidFill>
                  <a:srgbClr val="000000"/>
                </a:solidFill>
                <a:effectLst/>
                <a:latin typeface="-apple-system"/>
              </a:rPr>
              <a:t>X_ori</a:t>
            </a:r>
            <a:r>
              <a:rPr lang="zh-CN" altLang="en-US" b="0" i="0" dirty="0">
                <a:solidFill>
                  <a:srgbClr val="000000"/>
                </a:solidFill>
                <a:effectLst/>
                <a:latin typeface="-apple-system"/>
              </a:rPr>
              <a:t>，其标签为</a:t>
            </a:r>
            <a:r>
              <a:rPr lang="en-US" altLang="zh-CN" b="0" i="0" dirty="0">
                <a:solidFill>
                  <a:srgbClr val="000000"/>
                </a:solidFill>
                <a:effectLst/>
                <a:latin typeface="-apple-system"/>
              </a:rPr>
              <a:t>y</a:t>
            </a:r>
            <a:r>
              <a:rPr lang="zh-CN" altLang="en-US" b="0" i="0" dirty="0">
                <a:solidFill>
                  <a:srgbClr val="000000"/>
                </a:solidFill>
                <a:effectLst/>
                <a:latin typeface="-apple-system"/>
              </a:rPr>
              <a:t>，一个良好的分类模型</a:t>
            </a:r>
            <a:r>
              <a:rPr lang="en-US" altLang="zh-CN" b="0" i="0" dirty="0">
                <a:solidFill>
                  <a:srgbClr val="000000"/>
                </a:solidFill>
                <a:effectLst/>
                <a:latin typeface="-apple-system"/>
              </a:rPr>
              <a:t>M</a:t>
            </a:r>
            <a:r>
              <a:rPr lang="zh-CN" altLang="en-US" b="0" i="0" dirty="0">
                <a:solidFill>
                  <a:srgbClr val="000000"/>
                </a:solidFill>
                <a:effectLst/>
                <a:latin typeface="-apple-system"/>
              </a:rPr>
              <a:t>，分类模型</a:t>
            </a:r>
            <a:r>
              <a:rPr lang="en-US" altLang="zh-CN" b="0" i="0" dirty="0">
                <a:solidFill>
                  <a:srgbClr val="000000"/>
                </a:solidFill>
                <a:effectLst/>
                <a:latin typeface="-apple-system"/>
              </a:rPr>
              <a:t>M</a:t>
            </a:r>
            <a:r>
              <a:rPr lang="zh-CN" altLang="en-US" b="0" i="0" dirty="0">
                <a:solidFill>
                  <a:srgbClr val="000000"/>
                </a:solidFill>
                <a:effectLst/>
                <a:latin typeface="-apple-system"/>
              </a:rPr>
              <a:t>的参数</a:t>
            </a:r>
            <a:r>
              <a:rPr lang="en-US" altLang="zh-CN" b="0" i="0" dirty="0">
                <a:solidFill>
                  <a:srgbClr val="000000"/>
                </a:solidFill>
                <a:effectLst/>
                <a:latin typeface="-apple-system"/>
              </a:rPr>
              <a:t>θ </a:t>
            </a:r>
            <a:r>
              <a:rPr lang="zh-CN" altLang="en-US" b="0" i="0" dirty="0">
                <a:solidFill>
                  <a:srgbClr val="000000"/>
                </a:solidFill>
                <a:effectLst/>
                <a:latin typeface="-apple-system"/>
              </a:rPr>
              <a:t>，同时需要使用</a:t>
            </a:r>
            <a:r>
              <a:rPr lang="en-US" altLang="zh-CN" b="0" i="0" dirty="0">
                <a:solidFill>
                  <a:srgbClr val="000000"/>
                </a:solidFill>
                <a:effectLst/>
                <a:latin typeface="-apple-system"/>
              </a:rPr>
              <a:t>FGSM</a:t>
            </a:r>
            <a:r>
              <a:rPr lang="zh-CN" altLang="en-US" b="0" i="0" dirty="0">
                <a:solidFill>
                  <a:srgbClr val="000000"/>
                </a:solidFill>
                <a:effectLst/>
                <a:latin typeface="-apple-system"/>
              </a:rPr>
              <a:t>生成一个攻击噪声</a:t>
            </a:r>
            <a:r>
              <a:rPr lang="en-US" altLang="zh-CN" b="0" i="0" dirty="0">
                <a:solidFill>
                  <a:srgbClr val="000000"/>
                </a:solidFill>
                <a:effectLst/>
                <a:latin typeface="-apple-system"/>
              </a:rPr>
              <a:t>η</a:t>
            </a:r>
            <a:r>
              <a:rPr lang="zh-CN" altLang="en-US" b="0" i="0" dirty="0">
                <a:solidFill>
                  <a:srgbClr val="000000"/>
                </a:solidFill>
                <a:effectLst/>
                <a:latin typeface="-apple-system"/>
              </a:rPr>
              <a:t>。</a:t>
            </a:r>
          </a:p>
          <a:p>
            <a:endParaRPr lang="zh-CN" altLang="en-US" dirty="0"/>
          </a:p>
        </p:txBody>
      </p:sp>
      <p:pic>
        <p:nvPicPr>
          <p:cNvPr id="11" name="图片 10">
            <a:extLst>
              <a:ext uri="{FF2B5EF4-FFF2-40B4-BE49-F238E27FC236}">
                <a16:creationId xmlns:a16="http://schemas.microsoft.com/office/drawing/2014/main" id="{D67F5614-24F3-CA59-0C4D-1FDCBC988FBB}"/>
              </a:ext>
            </a:extLst>
          </p:cNvPr>
          <p:cNvPicPr>
            <a:picLocks noChangeAspect="1"/>
          </p:cNvPicPr>
          <p:nvPr/>
        </p:nvPicPr>
        <p:blipFill>
          <a:blip r:embed="rId4"/>
          <a:stretch>
            <a:fillRect/>
          </a:stretch>
        </p:blipFill>
        <p:spPr>
          <a:xfrm>
            <a:off x="653927" y="2913958"/>
            <a:ext cx="8915400" cy="1536794"/>
          </a:xfrm>
          <a:prstGeom prst="rect">
            <a:avLst/>
          </a:prstGeom>
        </p:spPr>
      </p:pic>
      <p:pic>
        <p:nvPicPr>
          <p:cNvPr id="13" name="图片 12">
            <a:extLst>
              <a:ext uri="{FF2B5EF4-FFF2-40B4-BE49-F238E27FC236}">
                <a16:creationId xmlns:a16="http://schemas.microsoft.com/office/drawing/2014/main" id="{FA6DB3BF-4A2F-6AAD-85A1-EE9C77B9529A}"/>
              </a:ext>
            </a:extLst>
          </p:cNvPr>
          <p:cNvPicPr>
            <a:picLocks noChangeAspect="1"/>
          </p:cNvPicPr>
          <p:nvPr/>
        </p:nvPicPr>
        <p:blipFill rotWithShape="1">
          <a:blip r:embed="rId5"/>
          <a:srcRect b="65328"/>
          <a:stretch/>
        </p:blipFill>
        <p:spPr>
          <a:xfrm>
            <a:off x="653927" y="5222570"/>
            <a:ext cx="8370404" cy="486467"/>
          </a:xfrm>
          <a:prstGeom prst="rect">
            <a:avLst/>
          </a:prstGeom>
        </p:spPr>
      </p:pic>
      <p:pic>
        <p:nvPicPr>
          <p:cNvPr id="15" name="图片 14">
            <a:extLst>
              <a:ext uri="{FF2B5EF4-FFF2-40B4-BE49-F238E27FC236}">
                <a16:creationId xmlns:a16="http://schemas.microsoft.com/office/drawing/2014/main" id="{F609C488-A039-79F2-5A50-90C1244E4A31}"/>
              </a:ext>
            </a:extLst>
          </p:cNvPr>
          <p:cNvPicPr>
            <a:picLocks noChangeAspect="1"/>
          </p:cNvPicPr>
          <p:nvPr/>
        </p:nvPicPr>
        <p:blipFill>
          <a:blip r:embed="rId6"/>
          <a:stretch>
            <a:fillRect/>
          </a:stretch>
        </p:blipFill>
        <p:spPr>
          <a:xfrm>
            <a:off x="3238929" y="5687751"/>
            <a:ext cx="3200400" cy="1038225"/>
          </a:xfrm>
          <a:prstGeom prst="rect">
            <a:avLst/>
          </a:prstGeom>
        </p:spPr>
      </p:pic>
    </p:spTree>
    <p:extLst>
      <p:ext uri="{BB962C8B-B14F-4D97-AF65-F5344CB8AC3E}">
        <p14:creationId xmlns:p14="http://schemas.microsoft.com/office/powerpoint/2010/main" val="241078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BA113-3FB3-2D37-A045-78415D2BB9E9}"/>
              </a:ext>
            </a:extLst>
          </p:cNvPr>
          <p:cNvSpPr>
            <a:spLocks noGrp="1"/>
          </p:cNvSpPr>
          <p:nvPr>
            <p:ph type="title"/>
          </p:nvPr>
        </p:nvSpPr>
        <p:spPr/>
        <p:txBody>
          <a:bodyPr/>
          <a:lstStyle/>
          <a:p>
            <a:r>
              <a:rPr lang="zh-CN" altLang="en-US" dirty="0"/>
              <a:t>合成样本生成</a:t>
            </a:r>
          </a:p>
        </p:txBody>
      </p:sp>
      <p:sp>
        <p:nvSpPr>
          <p:cNvPr id="3" name="内容占位符 2">
            <a:extLst>
              <a:ext uri="{FF2B5EF4-FFF2-40B4-BE49-F238E27FC236}">
                <a16:creationId xmlns:a16="http://schemas.microsoft.com/office/drawing/2014/main" id="{2EED7F37-B77B-211F-1412-CCC679ACC551}"/>
              </a:ext>
            </a:extLst>
          </p:cNvPr>
          <p:cNvSpPr>
            <a:spLocks noGrp="1"/>
          </p:cNvSpPr>
          <p:nvPr>
            <p:ph idx="1"/>
          </p:nvPr>
        </p:nvSpPr>
        <p:spPr/>
        <p:txBody>
          <a:bodyPr/>
          <a:lstStyle/>
          <a:p>
            <a:r>
              <a:rPr lang="zh-CN" altLang="en-US" dirty="0"/>
              <a:t>模型提取攻击中的合成样本可以使用部分训练的替代模型</a:t>
            </a:r>
            <a:r>
              <a:rPr lang="en-US" altLang="zh-CN" dirty="0"/>
              <a:t>f0</a:t>
            </a:r>
            <a:r>
              <a:rPr lang="zh-CN" altLang="en-US" dirty="0"/>
              <a:t>构建，也可以独立于它。</a:t>
            </a:r>
            <a:endParaRPr lang="en-US" altLang="zh-CN" dirty="0"/>
          </a:p>
          <a:p>
            <a:r>
              <a:rPr lang="zh-CN" altLang="en-US" b="1" i="0" dirty="0">
                <a:solidFill>
                  <a:srgbClr val="4D4D4D"/>
                </a:solidFill>
                <a:effectLst/>
                <a:latin typeface="-apple-system"/>
              </a:rPr>
              <a:t>基于雅可比矩阵的合成：</a:t>
            </a:r>
            <a:r>
              <a:rPr lang="zh-CN" altLang="en-US" b="0" i="0" dirty="0">
                <a:solidFill>
                  <a:srgbClr val="4D4D4D"/>
                </a:solidFill>
                <a:effectLst/>
                <a:latin typeface="-apple-system"/>
              </a:rPr>
              <a:t>样本合成即初始样本与新生成的对抗样本求并集，作者这里选择的是基于雅克比矩阵的</a:t>
            </a:r>
            <a:r>
              <a:rPr lang="en-US" altLang="zh-CN" b="0" i="0" dirty="0">
                <a:solidFill>
                  <a:srgbClr val="4D4D4D"/>
                </a:solidFill>
                <a:effectLst/>
                <a:latin typeface="-apple-system"/>
              </a:rPr>
              <a:t>I-FGSM</a:t>
            </a:r>
            <a:r>
              <a:rPr lang="zh-CN" altLang="en-US" b="0" i="0" dirty="0">
                <a:solidFill>
                  <a:srgbClr val="4D4D4D"/>
                </a:solidFill>
                <a:effectLst/>
                <a:latin typeface="-apple-system"/>
              </a:rPr>
              <a:t>算法合成样本。并且通过进入随机选择的目标方向</a:t>
            </a:r>
            <a:r>
              <a:rPr lang="en-US" altLang="zh-CN" b="0" i="0" dirty="0">
                <a:solidFill>
                  <a:srgbClr val="4D4D4D"/>
                </a:solidFill>
                <a:effectLst/>
                <a:latin typeface="-apple-system"/>
              </a:rPr>
              <a:t>(T-RND)</a:t>
            </a:r>
            <a:r>
              <a:rPr lang="zh-CN" altLang="en-US" b="0" i="0" dirty="0">
                <a:solidFill>
                  <a:srgbClr val="4D4D4D"/>
                </a:solidFill>
                <a:effectLst/>
                <a:latin typeface="-apple-system"/>
              </a:rPr>
              <a:t>，可以在一定程度上避免重叠行为</a:t>
            </a:r>
            <a:endParaRPr lang="en-US" altLang="zh-CN" b="0" i="0" dirty="0">
              <a:solidFill>
                <a:srgbClr val="4D4D4D"/>
              </a:solidFill>
              <a:effectLst/>
              <a:latin typeface="-apple-system"/>
            </a:endParaRPr>
          </a:p>
          <a:p>
            <a:r>
              <a:rPr lang="zh-CN" altLang="en-US" b="1" i="0" dirty="0">
                <a:solidFill>
                  <a:srgbClr val="4D4D4D"/>
                </a:solidFill>
                <a:effectLst/>
                <a:latin typeface="-apple-system"/>
              </a:rPr>
              <a:t>随机生成合成样本：</a:t>
            </a:r>
            <a:r>
              <a:rPr lang="zh-CN" altLang="en-US" b="0" i="0" dirty="0">
                <a:solidFill>
                  <a:srgbClr val="4D4D4D"/>
                </a:solidFill>
                <a:effectLst/>
                <a:latin typeface="-apple-system"/>
              </a:rPr>
              <a:t>原文还考虑了一种通用的合成样本生成方法：随机扰动颜色通道（颜色）。对于灰度图像，颜色随机增加或减少光度的步长为</a:t>
            </a:r>
            <a:r>
              <a:rPr lang="en-US" altLang="zh-CN" b="0" i="0" dirty="0">
                <a:solidFill>
                  <a:srgbClr val="4D4D4D"/>
                </a:solidFill>
                <a:effectLst/>
                <a:latin typeface="-apple-system"/>
              </a:rPr>
              <a:t>λ</a:t>
            </a:r>
            <a:r>
              <a:rPr lang="zh-CN" altLang="en-US" b="0" i="0" dirty="0">
                <a:solidFill>
                  <a:srgbClr val="4D4D4D"/>
                </a:solidFill>
                <a:effectLst/>
                <a:latin typeface="-apple-system"/>
              </a:rPr>
              <a:t>。对于彩色图像，对于给定的颜色通道，颜色随机干扰每个像素的颜色通道</a:t>
            </a:r>
            <a:endParaRPr lang="zh-CN" altLang="en-US" dirty="0"/>
          </a:p>
        </p:txBody>
      </p:sp>
      <p:sp>
        <p:nvSpPr>
          <p:cNvPr id="4" name="灯片编号占位符 3">
            <a:extLst>
              <a:ext uri="{FF2B5EF4-FFF2-40B4-BE49-F238E27FC236}">
                <a16:creationId xmlns:a16="http://schemas.microsoft.com/office/drawing/2014/main" id="{A09A016D-EC0F-2EA2-EDBB-A8DF3E033BE3}"/>
              </a:ext>
            </a:extLst>
          </p:cNvPr>
          <p:cNvSpPr>
            <a:spLocks noGrp="1"/>
          </p:cNvSpPr>
          <p:nvPr>
            <p:ph type="sldNum" sz="quarter" idx="12"/>
          </p:nvPr>
        </p:nvSpPr>
        <p:spPr/>
        <p:txBody>
          <a:bodyPr/>
          <a:lstStyle/>
          <a:p>
            <a:pPr>
              <a:defRPr/>
            </a:pPr>
            <a:fld id="{01C970E6-C7E8-405D-A059-F1521ABA02BA}" type="slidenum">
              <a:rPr lang="zh-CN" altLang="en-US" smtClean="0"/>
              <a:pPr>
                <a:defRPr/>
              </a:pPr>
              <a:t>17</a:t>
            </a:fld>
            <a:endParaRPr lang="en-US" altLang="zh-CN" dirty="0"/>
          </a:p>
        </p:txBody>
      </p:sp>
    </p:spTree>
    <p:extLst>
      <p:ext uri="{BB962C8B-B14F-4D97-AF65-F5344CB8AC3E}">
        <p14:creationId xmlns:p14="http://schemas.microsoft.com/office/powerpoint/2010/main" val="1325971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15FE0-066A-214C-28F2-61A0E1788EDF}"/>
              </a:ext>
            </a:extLst>
          </p:cNvPr>
          <p:cNvSpPr>
            <a:spLocks noGrp="1"/>
          </p:cNvSpPr>
          <p:nvPr>
            <p:ph type="title"/>
          </p:nvPr>
        </p:nvSpPr>
        <p:spPr/>
        <p:txBody>
          <a:bodyPr/>
          <a:lstStyle/>
          <a:p>
            <a:r>
              <a:rPr lang="zh-CN" altLang="en-US" dirty="0"/>
              <a:t>雅可比矩阵样本生成</a:t>
            </a:r>
          </a:p>
        </p:txBody>
      </p:sp>
      <p:sp>
        <p:nvSpPr>
          <p:cNvPr id="4" name="灯片编号占位符 3">
            <a:extLst>
              <a:ext uri="{FF2B5EF4-FFF2-40B4-BE49-F238E27FC236}">
                <a16:creationId xmlns:a16="http://schemas.microsoft.com/office/drawing/2014/main" id="{0177618C-21D4-A761-5C27-E0C1C69FC399}"/>
              </a:ext>
            </a:extLst>
          </p:cNvPr>
          <p:cNvSpPr>
            <a:spLocks noGrp="1"/>
          </p:cNvSpPr>
          <p:nvPr>
            <p:ph type="sldNum" sz="quarter" idx="12"/>
          </p:nvPr>
        </p:nvSpPr>
        <p:spPr/>
        <p:txBody>
          <a:bodyPr/>
          <a:lstStyle/>
          <a:p>
            <a:pPr>
              <a:defRPr/>
            </a:pPr>
            <a:fld id="{01C970E6-C7E8-405D-A059-F1521ABA02BA}" type="slidenum">
              <a:rPr lang="zh-CN" altLang="en-US" smtClean="0"/>
              <a:pPr>
                <a:defRPr/>
              </a:pPr>
              <a:t>18</a:t>
            </a:fld>
            <a:endParaRPr lang="en-US" altLang="zh-CN" dirty="0"/>
          </a:p>
        </p:txBody>
      </p:sp>
      <p:pic>
        <p:nvPicPr>
          <p:cNvPr id="6" name="图片 5">
            <a:extLst>
              <a:ext uri="{FF2B5EF4-FFF2-40B4-BE49-F238E27FC236}">
                <a16:creationId xmlns:a16="http://schemas.microsoft.com/office/drawing/2014/main" id="{91AC172E-64CC-8316-BEAD-41DC129131D2}"/>
              </a:ext>
            </a:extLst>
          </p:cNvPr>
          <p:cNvPicPr>
            <a:picLocks noChangeAspect="1"/>
          </p:cNvPicPr>
          <p:nvPr/>
        </p:nvPicPr>
        <p:blipFill>
          <a:blip r:embed="rId3"/>
          <a:stretch>
            <a:fillRect/>
          </a:stretch>
        </p:blipFill>
        <p:spPr>
          <a:xfrm>
            <a:off x="209550" y="847973"/>
            <a:ext cx="9696450" cy="5448300"/>
          </a:xfrm>
          <a:prstGeom prst="rect">
            <a:avLst/>
          </a:prstGeom>
        </p:spPr>
      </p:pic>
    </p:spTree>
    <p:extLst>
      <p:ext uri="{BB962C8B-B14F-4D97-AF65-F5344CB8AC3E}">
        <p14:creationId xmlns:p14="http://schemas.microsoft.com/office/powerpoint/2010/main" val="175968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24B8-99A9-7C1B-F86D-CD22EDC83E9E}"/>
              </a:ext>
            </a:extLst>
          </p:cNvPr>
          <p:cNvSpPr>
            <a:spLocks noGrp="1"/>
          </p:cNvSpPr>
          <p:nvPr>
            <p:ph type="title"/>
          </p:nvPr>
        </p:nvSpPr>
        <p:spPr>
          <a:xfrm>
            <a:off x="336274" y="581263"/>
            <a:ext cx="8915400" cy="291624"/>
          </a:xfrm>
        </p:spPr>
        <p:txBody>
          <a:bodyPr/>
          <a:lstStyle/>
          <a:p>
            <a:r>
              <a:rPr lang="en-US" altLang="zh-CN" dirty="0"/>
              <a:t> PRADA</a:t>
            </a:r>
            <a:endParaRPr lang="zh-CN" altLang="en-US" dirty="0"/>
          </a:p>
        </p:txBody>
      </p:sp>
      <p:sp>
        <p:nvSpPr>
          <p:cNvPr id="3" name="内容占位符 2">
            <a:extLst>
              <a:ext uri="{FF2B5EF4-FFF2-40B4-BE49-F238E27FC236}">
                <a16:creationId xmlns:a16="http://schemas.microsoft.com/office/drawing/2014/main" id="{81A1D436-D5B7-F9A0-311F-82F95B6A8C20}"/>
              </a:ext>
            </a:extLst>
          </p:cNvPr>
          <p:cNvSpPr>
            <a:spLocks noGrp="1"/>
          </p:cNvSpPr>
          <p:nvPr>
            <p:ph idx="1"/>
          </p:nvPr>
        </p:nvSpPr>
        <p:spPr/>
        <p:txBody>
          <a:bodyPr/>
          <a:lstStyle/>
          <a:p>
            <a:r>
              <a:rPr lang="en-US" altLang="zh-CN" dirty="0"/>
              <a:t>Protecting against DNN Model Stealing Attacks</a:t>
            </a:r>
          </a:p>
          <a:p>
            <a:r>
              <a:rPr lang="zh-CN" altLang="en-US" dirty="0"/>
              <a:t>提出了</a:t>
            </a:r>
            <a:r>
              <a:rPr lang="en-US" altLang="zh-CN" dirty="0"/>
              <a:t>PRADA(</a:t>
            </a:r>
            <a:r>
              <a:rPr lang="zh-CN" altLang="en-US" dirty="0"/>
              <a:t>防止</a:t>
            </a:r>
            <a:r>
              <a:rPr lang="en-US" altLang="zh-CN" dirty="0"/>
              <a:t>DNN</a:t>
            </a:r>
            <a:r>
              <a:rPr lang="zh-CN" altLang="en-US" dirty="0"/>
              <a:t>模型偷窃攻击</a:t>
            </a:r>
            <a:r>
              <a:rPr lang="en-US" altLang="zh-CN" dirty="0"/>
              <a:t>)</a:t>
            </a:r>
            <a:r>
              <a:rPr lang="zh-CN" altLang="en-US" dirty="0"/>
              <a:t>，一种检测模型提取攻击的通用方法。</a:t>
            </a:r>
            <a:endParaRPr lang="en-US" altLang="zh-CN" dirty="0"/>
          </a:p>
          <a:p>
            <a:r>
              <a:rPr lang="zh-CN" altLang="en-US" dirty="0"/>
              <a:t>作者的目标不是决定单个查询是否恶意，而是检测跨越多个查询的攻击，它对模型或其训练数据不做任何假设。</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702878B9-5EF1-19A3-DDFF-BD57C684F639}"/>
              </a:ext>
            </a:extLst>
          </p:cNvPr>
          <p:cNvSpPr>
            <a:spLocks noGrp="1"/>
          </p:cNvSpPr>
          <p:nvPr>
            <p:ph type="sldNum" sz="quarter" idx="12"/>
          </p:nvPr>
        </p:nvSpPr>
        <p:spPr/>
        <p:txBody>
          <a:bodyPr/>
          <a:lstStyle/>
          <a:p>
            <a:pPr>
              <a:defRPr/>
            </a:pPr>
            <a:fld id="{01C970E6-C7E8-405D-A059-F1521ABA02BA}" type="slidenum">
              <a:rPr lang="zh-CN" altLang="en-US" smtClean="0"/>
              <a:pPr>
                <a:defRPr/>
              </a:pPr>
              <a:t>19</a:t>
            </a:fld>
            <a:endParaRPr lang="en-US" altLang="zh-CN" dirty="0"/>
          </a:p>
        </p:txBody>
      </p:sp>
    </p:spTree>
    <p:extLst>
      <p:ext uri="{BB962C8B-B14F-4D97-AF65-F5344CB8AC3E}">
        <p14:creationId xmlns:p14="http://schemas.microsoft.com/office/powerpoint/2010/main" val="2337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482" y="103716"/>
            <a:ext cx="8915400" cy="686353"/>
          </a:xfrm>
        </p:spPr>
        <p:txBody>
          <a:bodyPr/>
          <a:lstStyle/>
          <a:p>
            <a:pPr>
              <a:defRPr/>
            </a:pPr>
            <a:r>
              <a:rPr lang="zh-CN" altLang="en-US" sz="3600" b="1" kern="1200" dirty="0">
                <a:solidFill>
                  <a:srgbClr val="8E0000"/>
                </a:solidFill>
                <a:ea typeface="微软雅黑" pitchFamily="34" charset="-122"/>
              </a:rPr>
              <a:t>提纲</a:t>
            </a:r>
          </a:p>
        </p:txBody>
      </p:sp>
      <p:sp>
        <p:nvSpPr>
          <p:cNvPr id="3" name="灯片编号占位符 2"/>
          <p:cNvSpPr>
            <a:spLocks noGrp="1"/>
          </p:cNvSpPr>
          <p:nvPr>
            <p:ph type="sldNum" sz="quarter" idx="12"/>
          </p:nvPr>
        </p:nvSpPr>
        <p:spPr/>
        <p:txBody>
          <a:bodyPr/>
          <a:lstStyle/>
          <a:p>
            <a:pPr>
              <a:defRPr/>
            </a:pPr>
            <a:fld id="{01C970E6-C7E8-405D-A059-F1521ABA02BA}" type="slidenum">
              <a:rPr lang="zh-CN" altLang="en-US" smtClean="0"/>
              <a:pPr>
                <a:defRPr/>
              </a:pPr>
              <a:t>2</a:t>
            </a:fld>
            <a:endParaRPr lang="en-US" altLang="zh-CN" dirty="0"/>
          </a:p>
        </p:txBody>
      </p:sp>
      <p:sp>
        <p:nvSpPr>
          <p:cNvPr id="23" name="流程图: 离页连接符 22"/>
          <p:cNvSpPr/>
          <p:nvPr/>
        </p:nvSpPr>
        <p:spPr>
          <a:xfrm>
            <a:off x="3585546" y="183942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1</a:t>
            </a:r>
            <a:endParaRPr lang="zh-CN" altLang="en-US" sz="3600" b="1" kern="0" dirty="0">
              <a:solidFill>
                <a:prstClr val="white"/>
              </a:solidFill>
              <a:latin typeface="Arial" panose="020B0604020202020204"/>
              <a:ea typeface="微软雅黑" panose="020B0503020204020204" charset="-122"/>
            </a:endParaRPr>
          </a:p>
        </p:txBody>
      </p:sp>
      <p:sp>
        <p:nvSpPr>
          <p:cNvPr id="26" name="文本框 5"/>
          <p:cNvSpPr txBox="1"/>
          <p:nvPr/>
        </p:nvSpPr>
        <p:spPr>
          <a:xfrm>
            <a:off x="4696180" y="1861866"/>
            <a:ext cx="902811" cy="523220"/>
          </a:xfrm>
          <a:prstGeom prst="rect">
            <a:avLst/>
          </a:prstGeom>
          <a:noFill/>
        </p:spPr>
        <p:txBody>
          <a:bodyPr wrap="none" rtlCol="0">
            <a:spAutoFit/>
          </a:bodyPr>
          <a:lstStyle/>
          <a:p>
            <a:r>
              <a:rPr lang="zh-CN" altLang="en-US"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背景</a:t>
            </a:r>
            <a:endParaRPr lang="en-US" altLang="zh-CN"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 name="流程图: 离页连接符 7"/>
          <p:cNvSpPr/>
          <p:nvPr/>
        </p:nvSpPr>
        <p:spPr>
          <a:xfrm>
            <a:off x="3585546" y="2830989"/>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2</a:t>
            </a:r>
            <a:endParaRPr lang="zh-CN" altLang="en-US" sz="3600" b="1" kern="0" dirty="0">
              <a:solidFill>
                <a:prstClr val="white"/>
              </a:solidFill>
              <a:latin typeface="Arial" panose="020B0604020202020204"/>
              <a:ea typeface="微软雅黑" panose="020B0503020204020204" charset="-122"/>
            </a:endParaRPr>
          </a:p>
        </p:txBody>
      </p:sp>
      <p:sp>
        <p:nvSpPr>
          <p:cNvPr id="9" name="流程图: 离页连接符 8"/>
          <p:cNvSpPr/>
          <p:nvPr/>
        </p:nvSpPr>
        <p:spPr>
          <a:xfrm>
            <a:off x="3585546" y="3818536"/>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3</a:t>
            </a:r>
            <a:endParaRPr lang="zh-CN" altLang="en-US" sz="3600" b="1" kern="0" dirty="0">
              <a:solidFill>
                <a:prstClr val="white"/>
              </a:solidFill>
              <a:latin typeface="Arial" panose="020B0604020202020204"/>
              <a:ea typeface="微软雅黑" panose="020B0503020204020204" charset="-122"/>
            </a:endParaRPr>
          </a:p>
        </p:txBody>
      </p:sp>
      <p:sp>
        <p:nvSpPr>
          <p:cNvPr id="10" name="文本框 5"/>
          <p:cNvSpPr txBox="1"/>
          <p:nvPr/>
        </p:nvSpPr>
        <p:spPr>
          <a:xfrm>
            <a:off x="4696180" y="2853435"/>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方法</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1" name="文本框 43"/>
          <p:cNvSpPr txBox="1"/>
          <p:nvPr/>
        </p:nvSpPr>
        <p:spPr>
          <a:xfrm>
            <a:off x="4696180" y="3807820"/>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实验</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2" name="流程图: 离页连接符 11"/>
          <p:cNvSpPr/>
          <p:nvPr/>
        </p:nvSpPr>
        <p:spPr>
          <a:xfrm>
            <a:off x="3601466" y="483075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4</a:t>
            </a:r>
            <a:endParaRPr lang="zh-CN" altLang="en-US" sz="3600" b="1" kern="0" dirty="0">
              <a:solidFill>
                <a:prstClr val="white"/>
              </a:solidFill>
              <a:latin typeface="Arial" panose="020B0604020202020204"/>
              <a:ea typeface="微软雅黑" panose="020B0503020204020204" charset="-122"/>
            </a:endParaRPr>
          </a:p>
        </p:txBody>
      </p:sp>
      <p:sp>
        <p:nvSpPr>
          <p:cNvPr id="13" name="文本框 43"/>
          <p:cNvSpPr txBox="1"/>
          <p:nvPr/>
        </p:nvSpPr>
        <p:spPr>
          <a:xfrm>
            <a:off x="4712100" y="4820034"/>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总结</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3652309429"/>
      </p:ext>
    </p:extLst>
  </p:cSld>
  <p:clrMapOvr>
    <a:masterClrMapping/>
  </p:clrMapOvr>
  <mc:AlternateContent xmlns:mc="http://schemas.openxmlformats.org/markup-compatibility/2006">
    <mc:Choice xmlns:p14="http://schemas.microsoft.com/office/powerpoint/2010/main" Requires="p14">
      <p:transition spd="slow" p14:dur="2000" advTm="402"/>
    </mc:Choice>
    <mc:Fallback>
      <p:transition spd="slow" advTm="4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0D14F-F600-1307-80D2-5256214E902D}"/>
              </a:ext>
            </a:extLst>
          </p:cNvPr>
          <p:cNvSpPr>
            <a:spLocks noGrp="1"/>
          </p:cNvSpPr>
          <p:nvPr>
            <p:ph type="title"/>
          </p:nvPr>
        </p:nvSpPr>
        <p:spPr/>
        <p:txBody>
          <a:bodyPr/>
          <a:lstStyle/>
          <a:p>
            <a:r>
              <a:rPr lang="en-US" altLang="zh-CN" dirty="0"/>
              <a:t>PRADA</a:t>
            </a:r>
            <a:endParaRPr lang="zh-CN" altLang="en-US" dirty="0"/>
          </a:p>
        </p:txBody>
      </p:sp>
      <p:sp>
        <p:nvSpPr>
          <p:cNvPr id="3" name="内容占位符 2">
            <a:extLst>
              <a:ext uri="{FF2B5EF4-FFF2-40B4-BE49-F238E27FC236}">
                <a16:creationId xmlns:a16="http://schemas.microsoft.com/office/drawing/2014/main" id="{F32060BE-88D7-0C5B-2DEA-4717558D2386}"/>
              </a:ext>
            </a:extLst>
          </p:cNvPr>
          <p:cNvSpPr>
            <a:spLocks noGrp="1"/>
          </p:cNvSpPr>
          <p:nvPr>
            <p:ph idx="1"/>
          </p:nvPr>
        </p:nvSpPr>
        <p:spPr>
          <a:xfrm>
            <a:off x="5951142" y="1070503"/>
            <a:ext cx="3778503" cy="4862512"/>
          </a:xfrm>
        </p:spPr>
        <p:txBody>
          <a:bodyPr/>
          <a:lstStyle/>
          <a:p>
            <a:r>
              <a:rPr lang="zh-CN" altLang="en-US" sz="2400" b="0" i="0" dirty="0">
                <a:solidFill>
                  <a:srgbClr val="4D4D4D"/>
                </a:solidFill>
                <a:effectLst/>
                <a:latin typeface="-apple-system"/>
              </a:rPr>
              <a:t>需要对目标模型进行多次查询、查询的样本被专门生成来提取尽量大的信息。</a:t>
            </a:r>
            <a:endParaRPr lang="en-US" altLang="zh-CN" sz="2400" b="0" i="0" dirty="0">
              <a:solidFill>
                <a:srgbClr val="4D4D4D"/>
              </a:solidFill>
              <a:effectLst/>
              <a:latin typeface="-apple-system"/>
            </a:endParaRPr>
          </a:p>
          <a:p>
            <a:r>
              <a:rPr lang="zh-CN" altLang="en-US" sz="2400" b="0" i="0" dirty="0">
                <a:solidFill>
                  <a:srgbClr val="4D4D4D"/>
                </a:solidFill>
                <a:effectLst/>
                <a:latin typeface="-apple-system"/>
              </a:rPr>
              <a:t>对手提交的样本的特征分布应该和良性查询中提交的样本有所不同。</a:t>
            </a:r>
            <a:endParaRPr lang="zh-CN" altLang="en-US" sz="2400" dirty="0"/>
          </a:p>
          <a:p>
            <a:r>
              <a:rPr lang="zh-CN" altLang="en-US" sz="2400" b="0" i="0" dirty="0">
                <a:solidFill>
                  <a:srgbClr val="4D4D4D"/>
                </a:solidFill>
                <a:effectLst/>
                <a:latin typeface="-apple-system"/>
              </a:rPr>
              <a:t> </a:t>
            </a:r>
            <a:r>
              <a:rPr lang="en-US" altLang="zh-CN" sz="2400" b="0" i="0" dirty="0">
                <a:solidFill>
                  <a:srgbClr val="4D4D4D"/>
                </a:solidFill>
                <a:effectLst/>
                <a:latin typeface="-apple-system"/>
              </a:rPr>
              <a:t>PRADA</a:t>
            </a:r>
            <a:r>
              <a:rPr lang="zh-CN" altLang="en-US" sz="2400" b="0" i="0" dirty="0">
                <a:solidFill>
                  <a:srgbClr val="4D4D4D"/>
                </a:solidFill>
                <a:effectLst/>
                <a:latin typeface="-apple-system"/>
              </a:rPr>
              <a:t>的检测方法是基于检测由给定客户端查询的样本之间的距离偏离正态分布的偏差。</a:t>
            </a:r>
            <a:endParaRPr lang="zh-CN" altLang="en-US" sz="2400" dirty="0"/>
          </a:p>
        </p:txBody>
      </p:sp>
      <p:sp>
        <p:nvSpPr>
          <p:cNvPr id="4" name="灯片编号占位符 3">
            <a:extLst>
              <a:ext uri="{FF2B5EF4-FFF2-40B4-BE49-F238E27FC236}">
                <a16:creationId xmlns:a16="http://schemas.microsoft.com/office/drawing/2014/main" id="{0C8A5AEC-EFA5-E52A-61A9-0C199CB7DEFB}"/>
              </a:ext>
            </a:extLst>
          </p:cNvPr>
          <p:cNvSpPr>
            <a:spLocks noGrp="1"/>
          </p:cNvSpPr>
          <p:nvPr>
            <p:ph type="sldNum" sz="quarter" idx="12"/>
          </p:nvPr>
        </p:nvSpPr>
        <p:spPr/>
        <p:txBody>
          <a:bodyPr/>
          <a:lstStyle/>
          <a:p>
            <a:pPr>
              <a:defRPr/>
            </a:pPr>
            <a:fld id="{01C970E6-C7E8-405D-A059-F1521ABA02BA}" type="slidenum">
              <a:rPr lang="zh-CN" altLang="en-US" smtClean="0"/>
              <a:pPr>
                <a:defRPr/>
              </a:pPr>
              <a:t>20</a:t>
            </a:fld>
            <a:endParaRPr lang="en-US" altLang="zh-CN" dirty="0"/>
          </a:p>
        </p:txBody>
      </p:sp>
      <p:pic>
        <p:nvPicPr>
          <p:cNvPr id="6" name="图片 5">
            <a:extLst>
              <a:ext uri="{FF2B5EF4-FFF2-40B4-BE49-F238E27FC236}">
                <a16:creationId xmlns:a16="http://schemas.microsoft.com/office/drawing/2014/main" id="{69A8FECF-2C37-90CB-F633-161C1C3070CC}"/>
              </a:ext>
            </a:extLst>
          </p:cNvPr>
          <p:cNvPicPr>
            <a:picLocks noChangeAspect="1"/>
          </p:cNvPicPr>
          <p:nvPr/>
        </p:nvPicPr>
        <p:blipFill>
          <a:blip r:embed="rId3"/>
          <a:stretch>
            <a:fillRect/>
          </a:stretch>
        </p:blipFill>
        <p:spPr>
          <a:xfrm>
            <a:off x="143124" y="1070504"/>
            <a:ext cx="5808018" cy="5006018"/>
          </a:xfrm>
          <a:prstGeom prst="rect">
            <a:avLst/>
          </a:prstGeom>
        </p:spPr>
      </p:pic>
    </p:spTree>
    <p:extLst>
      <p:ext uri="{BB962C8B-B14F-4D97-AF65-F5344CB8AC3E}">
        <p14:creationId xmlns:p14="http://schemas.microsoft.com/office/powerpoint/2010/main" val="175330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AF697-A89A-7034-A29F-1BA9194FDDCD}"/>
              </a:ext>
            </a:extLst>
          </p:cNvPr>
          <p:cNvSpPr>
            <a:spLocks noGrp="1"/>
          </p:cNvSpPr>
          <p:nvPr>
            <p:ph type="title"/>
          </p:nvPr>
        </p:nvSpPr>
        <p:spPr/>
        <p:txBody>
          <a:bodyPr/>
          <a:lstStyle/>
          <a:p>
            <a:r>
              <a:rPr lang="en-US" altLang="zh-CN" dirty="0"/>
              <a:t>PRADA</a:t>
            </a:r>
            <a:endParaRPr lang="zh-CN" altLang="en-US" dirty="0"/>
          </a:p>
        </p:txBody>
      </p:sp>
      <p:sp>
        <p:nvSpPr>
          <p:cNvPr id="4" name="灯片编号占位符 3">
            <a:extLst>
              <a:ext uri="{FF2B5EF4-FFF2-40B4-BE49-F238E27FC236}">
                <a16:creationId xmlns:a16="http://schemas.microsoft.com/office/drawing/2014/main" id="{C4AE9BB3-AC52-2A65-E96E-56E32E332380}"/>
              </a:ext>
            </a:extLst>
          </p:cNvPr>
          <p:cNvSpPr>
            <a:spLocks noGrp="1"/>
          </p:cNvSpPr>
          <p:nvPr>
            <p:ph type="sldNum" sz="quarter" idx="12"/>
          </p:nvPr>
        </p:nvSpPr>
        <p:spPr/>
        <p:txBody>
          <a:bodyPr/>
          <a:lstStyle/>
          <a:p>
            <a:pPr>
              <a:defRPr/>
            </a:pPr>
            <a:fld id="{01C970E6-C7E8-405D-A059-F1521ABA02BA}" type="slidenum">
              <a:rPr lang="zh-CN" altLang="en-US" smtClean="0"/>
              <a:pPr>
                <a:defRPr/>
              </a:pPr>
              <a:t>21</a:t>
            </a:fld>
            <a:endParaRPr lang="en-US" altLang="zh-CN" dirty="0"/>
          </a:p>
        </p:txBody>
      </p:sp>
      <p:pic>
        <p:nvPicPr>
          <p:cNvPr id="1026" name="Picture 2">
            <a:extLst>
              <a:ext uri="{FF2B5EF4-FFF2-40B4-BE49-F238E27FC236}">
                <a16:creationId xmlns:a16="http://schemas.microsoft.com/office/drawing/2014/main" id="{6C5D56FA-A29C-63A8-CF58-2D9EFFB5C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1" y="826935"/>
            <a:ext cx="4092999" cy="5947976"/>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a:extLst>
              <a:ext uri="{FF2B5EF4-FFF2-40B4-BE49-F238E27FC236}">
                <a16:creationId xmlns:a16="http://schemas.microsoft.com/office/drawing/2014/main" id="{4E8469C8-761C-7FC3-8723-FC06D9B38DC9}"/>
              </a:ext>
            </a:extLst>
          </p:cNvPr>
          <p:cNvSpPr>
            <a:spLocks noGrp="1"/>
          </p:cNvSpPr>
          <p:nvPr>
            <p:ph idx="1"/>
          </p:nvPr>
        </p:nvSpPr>
        <p:spPr>
          <a:xfrm>
            <a:off x="4953000" y="1995488"/>
            <a:ext cx="4700454" cy="4862512"/>
          </a:xfrm>
        </p:spPr>
        <p:txBody>
          <a:bodyPr/>
          <a:lstStyle/>
          <a:p>
            <a:r>
              <a:rPr lang="en-US" altLang="zh-CN" dirty="0"/>
              <a:t>Protecting against DNN Model Stealing Attacks</a:t>
            </a:r>
          </a:p>
          <a:p>
            <a:r>
              <a:rPr lang="zh-CN" altLang="en-US" dirty="0"/>
              <a:t>提出了</a:t>
            </a:r>
            <a:r>
              <a:rPr lang="en-US" altLang="zh-CN" dirty="0"/>
              <a:t>PRADA(</a:t>
            </a:r>
            <a:r>
              <a:rPr lang="zh-CN" altLang="en-US" dirty="0"/>
              <a:t>防止</a:t>
            </a:r>
            <a:r>
              <a:rPr lang="en-US" altLang="zh-CN" dirty="0"/>
              <a:t>DNN</a:t>
            </a:r>
            <a:r>
              <a:rPr lang="zh-CN" altLang="en-US" dirty="0"/>
              <a:t>模型偷窃攻击</a:t>
            </a:r>
            <a:r>
              <a:rPr lang="en-US" altLang="zh-CN" dirty="0"/>
              <a:t>)</a:t>
            </a:r>
            <a:r>
              <a:rPr lang="zh-CN" altLang="en-US" dirty="0"/>
              <a:t>，一种检测模型提取攻击的通用方法</a:t>
            </a:r>
            <a:endParaRPr lang="en-US" altLang="zh-CN" dirty="0"/>
          </a:p>
          <a:p>
            <a:r>
              <a:rPr lang="zh-CN" altLang="en-US" dirty="0"/>
              <a:t>作者的目标不是决定单个查询是否恶意，而是检测跨越多个查询的攻击，它对模型或其训练数据不做任何假设。</a:t>
            </a:r>
          </a:p>
        </p:txBody>
      </p:sp>
      <p:pic>
        <p:nvPicPr>
          <p:cNvPr id="6" name="图片 5">
            <a:extLst>
              <a:ext uri="{FF2B5EF4-FFF2-40B4-BE49-F238E27FC236}">
                <a16:creationId xmlns:a16="http://schemas.microsoft.com/office/drawing/2014/main" id="{335B7E81-55E1-1842-9AC3-752E6745D303}"/>
              </a:ext>
            </a:extLst>
          </p:cNvPr>
          <p:cNvPicPr>
            <a:picLocks noChangeAspect="1"/>
          </p:cNvPicPr>
          <p:nvPr/>
        </p:nvPicPr>
        <p:blipFill>
          <a:blip r:embed="rId4"/>
          <a:stretch>
            <a:fillRect/>
          </a:stretch>
        </p:blipFill>
        <p:spPr>
          <a:xfrm>
            <a:off x="4892326" y="945625"/>
            <a:ext cx="4761128" cy="1008112"/>
          </a:xfrm>
          <a:prstGeom prst="rect">
            <a:avLst/>
          </a:prstGeom>
        </p:spPr>
      </p:pic>
    </p:spTree>
    <p:extLst>
      <p:ext uri="{BB962C8B-B14F-4D97-AF65-F5344CB8AC3E}">
        <p14:creationId xmlns:p14="http://schemas.microsoft.com/office/powerpoint/2010/main" val="93692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482" y="103716"/>
            <a:ext cx="8915400" cy="686353"/>
          </a:xfrm>
        </p:spPr>
        <p:txBody>
          <a:bodyPr/>
          <a:lstStyle/>
          <a:p>
            <a:pPr>
              <a:defRPr/>
            </a:pPr>
            <a:r>
              <a:rPr lang="zh-CN" altLang="en-US" sz="3600" b="1" kern="1200" dirty="0">
                <a:solidFill>
                  <a:srgbClr val="8E0000"/>
                </a:solidFill>
                <a:ea typeface="微软雅黑" pitchFamily="34" charset="-122"/>
              </a:rPr>
              <a:t>提纲</a:t>
            </a:r>
          </a:p>
        </p:txBody>
      </p:sp>
      <p:sp>
        <p:nvSpPr>
          <p:cNvPr id="3" name="灯片编号占位符 2"/>
          <p:cNvSpPr>
            <a:spLocks noGrp="1"/>
          </p:cNvSpPr>
          <p:nvPr>
            <p:ph type="sldNum" sz="quarter" idx="12"/>
          </p:nvPr>
        </p:nvSpPr>
        <p:spPr/>
        <p:txBody>
          <a:bodyPr/>
          <a:lstStyle/>
          <a:p>
            <a:pPr>
              <a:defRPr/>
            </a:pPr>
            <a:fld id="{01C970E6-C7E8-405D-A059-F1521ABA02BA}" type="slidenum">
              <a:rPr lang="zh-CN" altLang="en-US" smtClean="0"/>
              <a:pPr>
                <a:defRPr/>
              </a:pPr>
              <a:t>22</a:t>
            </a:fld>
            <a:endParaRPr lang="en-US" altLang="zh-CN" dirty="0"/>
          </a:p>
        </p:txBody>
      </p:sp>
      <p:sp>
        <p:nvSpPr>
          <p:cNvPr id="23" name="流程图: 离页连接符 22"/>
          <p:cNvSpPr/>
          <p:nvPr/>
        </p:nvSpPr>
        <p:spPr>
          <a:xfrm>
            <a:off x="3585546" y="183942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1</a:t>
            </a:r>
            <a:endParaRPr lang="zh-CN" altLang="en-US" sz="3600" b="1" kern="0" dirty="0">
              <a:solidFill>
                <a:prstClr val="white"/>
              </a:solidFill>
              <a:latin typeface="Arial" panose="020B0604020202020204"/>
              <a:ea typeface="微软雅黑" panose="020B0503020204020204" charset="-122"/>
            </a:endParaRPr>
          </a:p>
        </p:txBody>
      </p:sp>
      <p:sp>
        <p:nvSpPr>
          <p:cNvPr id="26" name="文本框 5"/>
          <p:cNvSpPr txBox="1"/>
          <p:nvPr/>
        </p:nvSpPr>
        <p:spPr>
          <a:xfrm>
            <a:off x="4696180" y="1861866"/>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背景</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8" name="流程图: 离页连接符 7"/>
          <p:cNvSpPr/>
          <p:nvPr/>
        </p:nvSpPr>
        <p:spPr>
          <a:xfrm>
            <a:off x="3585546" y="2830989"/>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2</a:t>
            </a:r>
            <a:endParaRPr lang="zh-CN" altLang="en-US" sz="3600" b="1" kern="0" dirty="0">
              <a:solidFill>
                <a:prstClr val="white"/>
              </a:solidFill>
              <a:latin typeface="Arial" panose="020B0604020202020204"/>
              <a:ea typeface="微软雅黑" panose="020B0503020204020204" charset="-122"/>
            </a:endParaRPr>
          </a:p>
        </p:txBody>
      </p:sp>
      <p:sp>
        <p:nvSpPr>
          <p:cNvPr id="9" name="流程图: 离页连接符 8"/>
          <p:cNvSpPr/>
          <p:nvPr/>
        </p:nvSpPr>
        <p:spPr>
          <a:xfrm>
            <a:off x="3585546" y="3818536"/>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3</a:t>
            </a:r>
            <a:endParaRPr lang="zh-CN" altLang="en-US" sz="3600" b="1" kern="0" dirty="0">
              <a:solidFill>
                <a:prstClr val="white"/>
              </a:solidFill>
              <a:latin typeface="Arial" panose="020B0604020202020204"/>
              <a:ea typeface="微软雅黑" panose="020B0503020204020204" charset="-122"/>
            </a:endParaRPr>
          </a:p>
        </p:txBody>
      </p:sp>
      <p:sp>
        <p:nvSpPr>
          <p:cNvPr id="10" name="文本框 5"/>
          <p:cNvSpPr txBox="1"/>
          <p:nvPr/>
        </p:nvSpPr>
        <p:spPr>
          <a:xfrm>
            <a:off x="4696180" y="2853435"/>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方法</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1" name="文本框 43"/>
          <p:cNvSpPr txBox="1"/>
          <p:nvPr/>
        </p:nvSpPr>
        <p:spPr>
          <a:xfrm>
            <a:off x="4696180" y="3807820"/>
            <a:ext cx="902811" cy="523220"/>
          </a:xfrm>
          <a:prstGeom prst="rect">
            <a:avLst/>
          </a:prstGeom>
          <a:noFill/>
        </p:spPr>
        <p:txBody>
          <a:bodyPr wrap="none" rtlCol="0">
            <a:spAutoFit/>
          </a:bodyPr>
          <a:lstStyle/>
          <a:p>
            <a:r>
              <a:rPr lang="zh-CN" altLang="en-US"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实验</a:t>
            </a:r>
            <a:endParaRPr lang="en-US" altLang="zh-CN" sz="2800" b="1"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2" name="流程图: 离页连接符 11"/>
          <p:cNvSpPr/>
          <p:nvPr/>
        </p:nvSpPr>
        <p:spPr>
          <a:xfrm>
            <a:off x="3601466" y="4830750"/>
            <a:ext cx="769482" cy="720156"/>
          </a:xfrm>
          <a:prstGeom prst="flowChartOffpageConnector">
            <a:avLst/>
          </a:prstGeom>
          <a:solidFill>
            <a:schemeClr val="accent1">
              <a:lumMod val="75000"/>
            </a:schemeClr>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20204"/>
                <a:ea typeface="微软雅黑" panose="020B0503020204020204" charset="-122"/>
              </a:rPr>
              <a:t>4</a:t>
            </a:r>
            <a:endParaRPr lang="zh-CN" altLang="en-US" sz="3600" b="1" kern="0" dirty="0">
              <a:solidFill>
                <a:prstClr val="white"/>
              </a:solidFill>
              <a:latin typeface="Arial" panose="020B0604020202020204"/>
              <a:ea typeface="微软雅黑" panose="020B0503020204020204" charset="-122"/>
            </a:endParaRPr>
          </a:p>
        </p:txBody>
      </p:sp>
      <p:sp>
        <p:nvSpPr>
          <p:cNvPr id="13" name="文本框 43"/>
          <p:cNvSpPr txBox="1"/>
          <p:nvPr/>
        </p:nvSpPr>
        <p:spPr>
          <a:xfrm>
            <a:off x="4712100" y="4820034"/>
            <a:ext cx="902811" cy="523220"/>
          </a:xfrm>
          <a:prstGeom prst="rect">
            <a:avLst/>
          </a:prstGeom>
          <a:noFill/>
        </p:spPr>
        <p:txBody>
          <a:bodyPr wrap="none" rtlCol="0">
            <a:spAutoFit/>
          </a:bodyPr>
          <a:lstStyle/>
          <a:p>
            <a:r>
              <a:rPr lang="zh-CN" altLang="en-US" sz="2800" b="1" dirty="0">
                <a:latin typeface="Times New Roman" panose="02020603050405020304" pitchFamily="18" charset="0"/>
                <a:ea typeface="微软雅黑" panose="020B0503020204020204" charset="-122"/>
                <a:cs typeface="Times New Roman" panose="02020603050405020304" pitchFamily="18" charset="0"/>
              </a:rPr>
              <a:t>总结</a:t>
            </a:r>
            <a:endParaRPr lang="en-US" altLang="zh-CN" sz="2800" b="1" dirty="0">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154940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F274A-92FB-D454-9C16-A5772437D51F}"/>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DCE615E4-1E63-F96C-BD1B-EC9B532AC99C}"/>
              </a:ext>
            </a:extLst>
          </p:cNvPr>
          <p:cNvSpPr>
            <a:spLocks noGrp="1"/>
          </p:cNvSpPr>
          <p:nvPr>
            <p:ph idx="1"/>
          </p:nvPr>
        </p:nvSpPr>
        <p:spPr>
          <a:xfrm>
            <a:off x="6115050" y="1268413"/>
            <a:ext cx="3295650" cy="4862512"/>
          </a:xfrm>
        </p:spPr>
        <p:txBody>
          <a:bodyPr/>
          <a:lstStyle/>
          <a:p>
            <a:r>
              <a:rPr lang="zh-CN" altLang="en-US" sz="2400" b="0" i="0" dirty="0">
                <a:solidFill>
                  <a:srgbClr val="4D4D4D"/>
                </a:solidFill>
                <a:effectLst/>
                <a:latin typeface="-apple-system"/>
              </a:rPr>
              <a:t>数据集分为：测试集、目标模型训练集和攻击数据集。</a:t>
            </a:r>
            <a:endParaRPr lang="en-US" altLang="zh-CN" sz="2400" b="0" i="0" dirty="0">
              <a:solidFill>
                <a:srgbClr val="4D4D4D"/>
              </a:solidFill>
              <a:effectLst/>
              <a:latin typeface="-apple-system"/>
            </a:endParaRPr>
          </a:p>
          <a:p>
            <a:r>
              <a:rPr lang="zh-CN" altLang="en-US" sz="2400" b="0" i="0" dirty="0">
                <a:solidFill>
                  <a:srgbClr val="4D4D4D"/>
                </a:solidFill>
                <a:effectLst/>
                <a:latin typeface="-apple-system"/>
              </a:rPr>
              <a:t>针对</a:t>
            </a:r>
            <a:r>
              <a:rPr lang="en-US" altLang="zh-CN" sz="2400" b="0" i="0" dirty="0">
                <a:solidFill>
                  <a:srgbClr val="4D4D4D"/>
                </a:solidFill>
                <a:effectLst/>
                <a:latin typeface="-apple-system"/>
              </a:rPr>
              <a:t>MNIST</a:t>
            </a:r>
            <a:r>
              <a:rPr lang="zh-CN" altLang="en-US" sz="2400" b="0" i="0" dirty="0">
                <a:solidFill>
                  <a:srgbClr val="4D4D4D"/>
                </a:solidFill>
                <a:effectLst/>
                <a:latin typeface="-apple-system"/>
              </a:rPr>
              <a:t>数据集，作者训练了了十个目标模型，并且使用</a:t>
            </a:r>
            <a:r>
              <a:rPr lang="en-US" altLang="zh-CN" sz="2400" b="0" i="0" dirty="0">
                <a:solidFill>
                  <a:srgbClr val="4D4D4D"/>
                </a:solidFill>
                <a:effectLst/>
                <a:latin typeface="-apple-system"/>
              </a:rPr>
              <a:t>10</a:t>
            </a:r>
            <a:r>
              <a:rPr lang="zh-CN" altLang="en-US" sz="2400" b="0" i="0" dirty="0">
                <a:solidFill>
                  <a:srgbClr val="000000"/>
                </a:solidFill>
                <a:effectLst/>
                <a:latin typeface="-apple-system"/>
              </a:rPr>
              <a:t>倍交叉验证，较大的部分作为目标模型的训练。模型在</a:t>
            </a:r>
            <a:r>
              <a:rPr lang="en-US" altLang="zh-CN" sz="2400" b="0" i="0" dirty="0">
                <a:solidFill>
                  <a:srgbClr val="000000"/>
                </a:solidFill>
                <a:effectLst/>
                <a:latin typeface="-apple-system"/>
              </a:rPr>
              <a:t>MNIST</a:t>
            </a:r>
            <a:r>
              <a:rPr lang="zh-CN" altLang="en-US" sz="2400" b="0" i="0" dirty="0">
                <a:solidFill>
                  <a:srgbClr val="000000"/>
                </a:solidFill>
                <a:effectLst/>
                <a:latin typeface="-apple-system"/>
              </a:rPr>
              <a:t>测试集上的平均准确率达到</a:t>
            </a:r>
            <a:r>
              <a:rPr lang="en-US" altLang="zh-CN" sz="2400" b="0" i="0" dirty="0">
                <a:solidFill>
                  <a:srgbClr val="000000"/>
                </a:solidFill>
                <a:effectLst/>
                <a:latin typeface="-apple-system"/>
              </a:rPr>
              <a:t>98%</a:t>
            </a:r>
            <a:r>
              <a:rPr lang="zh-CN" altLang="en-US" sz="2400" b="0" i="0" dirty="0">
                <a:solidFill>
                  <a:srgbClr val="000000"/>
                </a:solidFill>
                <a:effectLst/>
                <a:latin typeface="-apple-system"/>
              </a:rPr>
              <a:t>，在</a:t>
            </a:r>
            <a:r>
              <a:rPr lang="en-US" altLang="zh-CN" sz="2400" b="0" i="0" dirty="0">
                <a:solidFill>
                  <a:srgbClr val="000000"/>
                </a:solidFill>
                <a:effectLst/>
                <a:latin typeface="-apple-system"/>
              </a:rPr>
              <a:t>GTSRB</a:t>
            </a:r>
            <a:r>
              <a:rPr lang="zh-CN" altLang="en-US" sz="2400" b="0" i="0" dirty="0">
                <a:solidFill>
                  <a:srgbClr val="000000"/>
                </a:solidFill>
                <a:effectLst/>
                <a:latin typeface="-apple-system"/>
              </a:rPr>
              <a:t>测试集上的平均准确率达到</a:t>
            </a:r>
            <a:r>
              <a:rPr lang="en-US" altLang="zh-CN" sz="2400" b="0" i="0" dirty="0">
                <a:solidFill>
                  <a:srgbClr val="000000"/>
                </a:solidFill>
                <a:effectLst/>
                <a:latin typeface="-apple-system"/>
              </a:rPr>
              <a:t>95%</a:t>
            </a:r>
            <a:r>
              <a:rPr lang="zh-CN" altLang="en-US" sz="2400" b="0" i="0" dirty="0">
                <a:solidFill>
                  <a:srgbClr val="000000"/>
                </a:solidFill>
                <a:effectLst/>
                <a:latin typeface="-apple-system"/>
              </a:rPr>
              <a:t>。</a:t>
            </a:r>
            <a:endParaRPr lang="zh-CN" altLang="en-US" sz="2400" dirty="0"/>
          </a:p>
        </p:txBody>
      </p:sp>
      <p:sp>
        <p:nvSpPr>
          <p:cNvPr id="4" name="灯片编号占位符 3">
            <a:extLst>
              <a:ext uri="{FF2B5EF4-FFF2-40B4-BE49-F238E27FC236}">
                <a16:creationId xmlns:a16="http://schemas.microsoft.com/office/drawing/2014/main" id="{14E22E10-F5FC-B76C-B89F-4974917A8DFD}"/>
              </a:ext>
            </a:extLst>
          </p:cNvPr>
          <p:cNvSpPr>
            <a:spLocks noGrp="1"/>
          </p:cNvSpPr>
          <p:nvPr>
            <p:ph type="sldNum" sz="quarter" idx="12"/>
          </p:nvPr>
        </p:nvSpPr>
        <p:spPr/>
        <p:txBody>
          <a:bodyPr/>
          <a:lstStyle/>
          <a:p>
            <a:pPr>
              <a:defRPr/>
            </a:pPr>
            <a:fld id="{01C970E6-C7E8-405D-A059-F1521ABA02BA}" type="slidenum">
              <a:rPr lang="zh-CN" altLang="en-US" smtClean="0"/>
              <a:pPr>
                <a:defRPr/>
              </a:pPr>
              <a:t>23</a:t>
            </a:fld>
            <a:endParaRPr lang="en-US" altLang="zh-CN" dirty="0"/>
          </a:p>
        </p:txBody>
      </p:sp>
      <p:pic>
        <p:nvPicPr>
          <p:cNvPr id="6" name="图片 5">
            <a:extLst>
              <a:ext uri="{FF2B5EF4-FFF2-40B4-BE49-F238E27FC236}">
                <a16:creationId xmlns:a16="http://schemas.microsoft.com/office/drawing/2014/main" id="{EB971894-8EB4-FBDF-EA5A-87670A17A309}"/>
              </a:ext>
            </a:extLst>
          </p:cNvPr>
          <p:cNvPicPr>
            <a:picLocks noChangeAspect="1"/>
          </p:cNvPicPr>
          <p:nvPr/>
        </p:nvPicPr>
        <p:blipFill>
          <a:blip r:embed="rId2"/>
          <a:stretch>
            <a:fillRect/>
          </a:stretch>
        </p:blipFill>
        <p:spPr>
          <a:xfrm>
            <a:off x="495300" y="1166019"/>
            <a:ext cx="5619750" cy="5067300"/>
          </a:xfrm>
          <a:prstGeom prst="rect">
            <a:avLst/>
          </a:prstGeom>
        </p:spPr>
      </p:pic>
    </p:spTree>
    <p:extLst>
      <p:ext uri="{BB962C8B-B14F-4D97-AF65-F5344CB8AC3E}">
        <p14:creationId xmlns:p14="http://schemas.microsoft.com/office/powerpoint/2010/main" val="329812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BEEB6-2D5F-9C91-CC09-ED77B5445E3D}"/>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4086B998-6880-0732-DA1F-C67886C0F827}"/>
              </a:ext>
            </a:extLst>
          </p:cNvPr>
          <p:cNvSpPr>
            <a:spLocks noGrp="1"/>
          </p:cNvSpPr>
          <p:nvPr>
            <p:ph idx="1"/>
          </p:nvPr>
        </p:nvSpPr>
        <p:spPr>
          <a:xfrm>
            <a:off x="6360611" y="1251099"/>
            <a:ext cx="3369034" cy="4862512"/>
          </a:xfrm>
        </p:spPr>
        <p:txBody>
          <a:bodyPr/>
          <a:lstStyle/>
          <a:p>
            <a:r>
              <a:rPr lang="zh-CN" altLang="en-US" b="0" i="0" dirty="0">
                <a:solidFill>
                  <a:srgbClr val="4D4D4D"/>
                </a:solidFill>
                <a:effectLst/>
                <a:latin typeface="-apple-system"/>
              </a:rPr>
              <a:t>一致性指标来衡量替代模型的预测效果</a:t>
            </a:r>
            <a:endParaRPr lang="en-US" altLang="zh-CN" b="0" i="0" dirty="0">
              <a:solidFill>
                <a:srgbClr val="4D4D4D"/>
              </a:solidFill>
              <a:effectLst/>
              <a:latin typeface="-apple-system"/>
            </a:endParaRPr>
          </a:p>
          <a:p>
            <a:r>
              <a:rPr lang="zh-CN" altLang="en-US" dirty="0">
                <a:solidFill>
                  <a:srgbClr val="4D4D4D"/>
                </a:solidFill>
                <a:latin typeface="-apple-system"/>
              </a:rPr>
              <a:t>迁移性来评估对抗模型在不同</a:t>
            </a:r>
            <a:endParaRPr lang="zh-CN" altLang="en-US" dirty="0"/>
          </a:p>
        </p:txBody>
      </p:sp>
      <p:sp>
        <p:nvSpPr>
          <p:cNvPr id="4" name="灯片编号占位符 3">
            <a:extLst>
              <a:ext uri="{FF2B5EF4-FFF2-40B4-BE49-F238E27FC236}">
                <a16:creationId xmlns:a16="http://schemas.microsoft.com/office/drawing/2014/main" id="{257BB8F1-CF93-8BBA-8BB7-53A06EFD31F8}"/>
              </a:ext>
            </a:extLst>
          </p:cNvPr>
          <p:cNvSpPr>
            <a:spLocks noGrp="1"/>
          </p:cNvSpPr>
          <p:nvPr>
            <p:ph type="sldNum" sz="quarter" idx="12"/>
          </p:nvPr>
        </p:nvSpPr>
        <p:spPr/>
        <p:txBody>
          <a:bodyPr/>
          <a:lstStyle/>
          <a:p>
            <a:pPr>
              <a:defRPr/>
            </a:pPr>
            <a:fld id="{01C970E6-C7E8-405D-A059-F1521ABA02BA}" type="slidenum">
              <a:rPr lang="zh-CN" altLang="en-US" smtClean="0"/>
              <a:pPr>
                <a:defRPr/>
              </a:pPr>
              <a:t>24</a:t>
            </a:fld>
            <a:endParaRPr lang="en-US" altLang="zh-CN" dirty="0"/>
          </a:p>
        </p:txBody>
      </p:sp>
      <p:pic>
        <p:nvPicPr>
          <p:cNvPr id="4098" name="Picture 2">
            <a:extLst>
              <a:ext uri="{FF2B5EF4-FFF2-40B4-BE49-F238E27FC236}">
                <a16:creationId xmlns:a16="http://schemas.microsoft.com/office/drawing/2014/main" id="{759FD4E1-2F08-2AA7-464B-C312A6312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90" y="1026753"/>
            <a:ext cx="5934075" cy="2562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B9BDEF-C961-B140-5FBE-AD5EDE499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21" y="3910289"/>
            <a:ext cx="59626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7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A5235-960D-FC13-3916-5F65457EC34E}"/>
              </a:ext>
            </a:extLst>
          </p:cNvPr>
          <p:cNvSpPr>
            <a:spLocks noGrp="1"/>
          </p:cNvSpPr>
          <p:nvPr>
            <p:ph type="title"/>
          </p:nvPr>
        </p:nvSpPr>
        <p:spPr/>
        <p:txBody>
          <a:bodyPr/>
          <a:lstStyle/>
          <a:p>
            <a:r>
              <a:rPr lang="zh-CN" altLang="en-US" dirty="0"/>
              <a:t>模型复杂度影响</a:t>
            </a:r>
          </a:p>
        </p:txBody>
      </p:sp>
      <p:sp>
        <p:nvSpPr>
          <p:cNvPr id="4" name="灯片编号占位符 3">
            <a:extLst>
              <a:ext uri="{FF2B5EF4-FFF2-40B4-BE49-F238E27FC236}">
                <a16:creationId xmlns:a16="http://schemas.microsoft.com/office/drawing/2014/main" id="{171C32FA-3BE6-1B48-F0F2-B04E2A3E33A2}"/>
              </a:ext>
            </a:extLst>
          </p:cNvPr>
          <p:cNvSpPr>
            <a:spLocks noGrp="1"/>
          </p:cNvSpPr>
          <p:nvPr>
            <p:ph type="sldNum" sz="quarter" idx="12"/>
          </p:nvPr>
        </p:nvSpPr>
        <p:spPr/>
        <p:txBody>
          <a:bodyPr/>
          <a:lstStyle/>
          <a:p>
            <a:pPr>
              <a:defRPr/>
            </a:pPr>
            <a:fld id="{01C970E6-C7E8-405D-A059-F1521ABA02BA}" type="slidenum">
              <a:rPr lang="zh-CN" altLang="en-US" smtClean="0"/>
              <a:pPr>
                <a:defRPr/>
              </a:pPr>
              <a:t>25</a:t>
            </a:fld>
            <a:endParaRPr lang="en-US" altLang="zh-CN" dirty="0"/>
          </a:p>
        </p:txBody>
      </p:sp>
      <p:pic>
        <p:nvPicPr>
          <p:cNvPr id="5122" name="Picture 2">
            <a:extLst>
              <a:ext uri="{FF2B5EF4-FFF2-40B4-BE49-F238E27FC236}">
                <a16:creationId xmlns:a16="http://schemas.microsoft.com/office/drawing/2014/main" id="{C5734188-93B5-8F55-6CE3-CEB01995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26" y="1050719"/>
            <a:ext cx="5841227" cy="5471752"/>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a:extLst>
              <a:ext uri="{FF2B5EF4-FFF2-40B4-BE49-F238E27FC236}">
                <a16:creationId xmlns:a16="http://schemas.microsoft.com/office/drawing/2014/main" id="{E821575A-2130-ED92-DF0B-AF7AEA4A3E0C}"/>
              </a:ext>
            </a:extLst>
          </p:cNvPr>
          <p:cNvSpPr>
            <a:spLocks noGrp="1"/>
          </p:cNvSpPr>
          <p:nvPr>
            <p:ph idx="1"/>
          </p:nvPr>
        </p:nvSpPr>
        <p:spPr>
          <a:xfrm>
            <a:off x="6360611" y="1251099"/>
            <a:ext cx="3369034" cy="4862512"/>
          </a:xfrm>
        </p:spPr>
        <p:txBody>
          <a:bodyPr/>
          <a:lstStyle/>
          <a:p>
            <a:r>
              <a:rPr lang="zh-CN" altLang="en-US" dirty="0"/>
              <a:t>可以发现当替代模型的复杂度比目标模型更高时，总是对攻击者有利，当替代模型的复杂度比目标模型低时，对攻击者不利。</a:t>
            </a:r>
            <a:r>
              <a:rPr lang="zh-CN" altLang="en-US" dirty="0">
                <a:solidFill>
                  <a:srgbClr val="4D4D4D"/>
                </a:solidFill>
                <a:latin typeface="-apple-system"/>
              </a:rPr>
              <a:t>迁移性来评估对抗模型在不同</a:t>
            </a:r>
            <a:endParaRPr lang="zh-CN" altLang="en-US" dirty="0"/>
          </a:p>
        </p:txBody>
      </p:sp>
    </p:spTree>
    <p:extLst>
      <p:ext uri="{BB962C8B-B14F-4D97-AF65-F5344CB8AC3E}">
        <p14:creationId xmlns:p14="http://schemas.microsoft.com/office/powerpoint/2010/main" val="224100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D7B24-E794-2951-70BF-62C6C08B7722}"/>
              </a:ext>
            </a:extLst>
          </p:cNvPr>
          <p:cNvSpPr>
            <a:spLocks noGrp="1"/>
          </p:cNvSpPr>
          <p:nvPr>
            <p:ph type="title"/>
          </p:nvPr>
        </p:nvSpPr>
        <p:spPr/>
        <p:txBody>
          <a:bodyPr/>
          <a:lstStyle/>
          <a:p>
            <a:r>
              <a:rPr lang="en-US" altLang="zh-CN" dirty="0"/>
              <a:t>PRADA</a:t>
            </a:r>
            <a:r>
              <a:rPr lang="zh-CN" altLang="en-US" dirty="0"/>
              <a:t>评估</a:t>
            </a:r>
          </a:p>
        </p:txBody>
      </p:sp>
      <p:sp>
        <p:nvSpPr>
          <p:cNvPr id="4" name="灯片编号占位符 3">
            <a:extLst>
              <a:ext uri="{FF2B5EF4-FFF2-40B4-BE49-F238E27FC236}">
                <a16:creationId xmlns:a16="http://schemas.microsoft.com/office/drawing/2014/main" id="{7A24E52C-1F44-FFDC-9A3B-2C7801ED0DC5}"/>
              </a:ext>
            </a:extLst>
          </p:cNvPr>
          <p:cNvSpPr>
            <a:spLocks noGrp="1"/>
          </p:cNvSpPr>
          <p:nvPr>
            <p:ph type="sldNum" sz="quarter" idx="12"/>
          </p:nvPr>
        </p:nvSpPr>
        <p:spPr/>
        <p:txBody>
          <a:bodyPr/>
          <a:lstStyle/>
          <a:p>
            <a:pPr>
              <a:defRPr/>
            </a:pPr>
            <a:fld id="{01C970E6-C7E8-405D-A059-F1521ABA02BA}" type="slidenum">
              <a:rPr lang="zh-CN" altLang="en-US" smtClean="0"/>
              <a:pPr>
                <a:defRPr/>
              </a:pPr>
              <a:t>26</a:t>
            </a:fld>
            <a:endParaRPr lang="en-US" altLang="zh-CN" dirty="0"/>
          </a:p>
        </p:txBody>
      </p:sp>
      <p:pic>
        <p:nvPicPr>
          <p:cNvPr id="6" name="图片 5">
            <a:extLst>
              <a:ext uri="{FF2B5EF4-FFF2-40B4-BE49-F238E27FC236}">
                <a16:creationId xmlns:a16="http://schemas.microsoft.com/office/drawing/2014/main" id="{6EEE61CC-D443-D23F-84C1-A09B980D7AEA}"/>
              </a:ext>
            </a:extLst>
          </p:cNvPr>
          <p:cNvPicPr>
            <a:picLocks noChangeAspect="1"/>
          </p:cNvPicPr>
          <p:nvPr/>
        </p:nvPicPr>
        <p:blipFill>
          <a:blip r:embed="rId3"/>
          <a:stretch>
            <a:fillRect/>
          </a:stretch>
        </p:blipFill>
        <p:spPr>
          <a:xfrm>
            <a:off x="921688" y="798214"/>
            <a:ext cx="8062623" cy="3654517"/>
          </a:xfrm>
          <a:prstGeom prst="rect">
            <a:avLst/>
          </a:prstGeom>
        </p:spPr>
      </p:pic>
      <p:pic>
        <p:nvPicPr>
          <p:cNvPr id="8" name="图片 7">
            <a:extLst>
              <a:ext uri="{FF2B5EF4-FFF2-40B4-BE49-F238E27FC236}">
                <a16:creationId xmlns:a16="http://schemas.microsoft.com/office/drawing/2014/main" id="{16D5E629-99C0-D154-1A3E-573EE2376366}"/>
              </a:ext>
            </a:extLst>
          </p:cNvPr>
          <p:cNvPicPr>
            <a:picLocks noChangeAspect="1"/>
          </p:cNvPicPr>
          <p:nvPr/>
        </p:nvPicPr>
        <p:blipFill>
          <a:blip r:embed="rId4"/>
          <a:stretch>
            <a:fillRect/>
          </a:stretch>
        </p:blipFill>
        <p:spPr>
          <a:xfrm>
            <a:off x="1061830" y="4361925"/>
            <a:ext cx="8018560" cy="2281704"/>
          </a:xfrm>
          <a:prstGeom prst="rect">
            <a:avLst/>
          </a:prstGeom>
        </p:spPr>
      </p:pic>
    </p:spTree>
    <p:extLst>
      <p:ext uri="{BB962C8B-B14F-4D97-AF65-F5344CB8AC3E}">
        <p14:creationId xmlns:p14="http://schemas.microsoft.com/office/powerpoint/2010/main" val="211762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EC726-0CFF-7347-9DCE-1513DCDC1147}"/>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3FCE7C0-221C-1275-7B49-EDFE427BF2F7}"/>
              </a:ext>
            </a:extLst>
          </p:cNvPr>
          <p:cNvSpPr>
            <a:spLocks noGrp="1"/>
          </p:cNvSpPr>
          <p:nvPr>
            <p:ph idx="1"/>
          </p:nvPr>
        </p:nvSpPr>
        <p:spPr/>
        <p:txBody>
          <a:bodyPr/>
          <a:lstStyle/>
          <a:p>
            <a:r>
              <a:rPr lang="zh-CN" altLang="en-US" b="0" i="0" dirty="0">
                <a:solidFill>
                  <a:srgbClr val="4D4D4D"/>
                </a:solidFill>
                <a:effectLst/>
                <a:latin typeface="-apple-system"/>
              </a:rPr>
              <a:t>超参数：没必要使用与目标模型相同的学习率和训练次数，使用</a:t>
            </a:r>
            <a:r>
              <a:rPr lang="en-US" altLang="zh-CN" b="0" i="0" dirty="0">
                <a:solidFill>
                  <a:srgbClr val="4D4D4D"/>
                </a:solidFill>
                <a:effectLst/>
                <a:latin typeface="-apple-system"/>
              </a:rPr>
              <a:t>CV-SEARCH</a:t>
            </a:r>
            <a:r>
              <a:rPr lang="zh-CN" altLang="en-US" b="0" i="0" dirty="0">
                <a:solidFill>
                  <a:srgbClr val="4D4D4D"/>
                </a:solidFill>
                <a:effectLst/>
                <a:latin typeface="-apple-system"/>
              </a:rPr>
              <a:t>可以产生类似或更好的在一致性和可转移性方面都能产生类似或更好的结果。</a:t>
            </a:r>
            <a:endParaRPr lang="en-US" altLang="zh-CN" b="0" i="0" dirty="0">
              <a:solidFill>
                <a:srgbClr val="4D4D4D"/>
              </a:solidFill>
              <a:effectLst/>
              <a:latin typeface="-apple-system"/>
            </a:endParaRPr>
          </a:p>
          <a:p>
            <a:r>
              <a:rPr lang="zh-CN" altLang="en-US" b="0" i="0" dirty="0">
                <a:solidFill>
                  <a:srgbClr val="4D4D4D"/>
                </a:solidFill>
                <a:effectLst/>
                <a:latin typeface="-apple-system"/>
              </a:rPr>
              <a:t>原文提出的</a:t>
            </a:r>
            <a:r>
              <a:rPr lang="en-US" altLang="zh-CN" b="0" i="0" dirty="0">
                <a:solidFill>
                  <a:srgbClr val="4D4D4D"/>
                </a:solidFill>
                <a:effectLst/>
                <a:latin typeface="-apple-system"/>
              </a:rPr>
              <a:t>I-FGSM</a:t>
            </a:r>
            <a:r>
              <a:rPr lang="zh-CN" altLang="en-US" b="0" i="0" dirty="0">
                <a:solidFill>
                  <a:srgbClr val="4D4D4D"/>
                </a:solidFill>
                <a:effectLst/>
                <a:latin typeface="-apple-system"/>
              </a:rPr>
              <a:t>算法合成样本，并且通过进入随机选择的目标方向</a:t>
            </a:r>
            <a:r>
              <a:rPr lang="en-US" altLang="zh-CN" b="0" i="0" dirty="0">
                <a:solidFill>
                  <a:srgbClr val="4D4D4D"/>
                </a:solidFill>
                <a:effectLst/>
                <a:latin typeface="-apple-system"/>
              </a:rPr>
              <a:t>(T-RND)</a:t>
            </a:r>
            <a:r>
              <a:rPr lang="zh-CN" altLang="en-US" b="0" i="0" dirty="0">
                <a:solidFill>
                  <a:srgbClr val="4D4D4D"/>
                </a:solidFill>
                <a:effectLst/>
                <a:latin typeface="-apple-system"/>
              </a:rPr>
              <a:t>可以获得更好的一致性和可迁移性</a:t>
            </a:r>
            <a:endParaRPr lang="en-US" altLang="zh-CN" dirty="0">
              <a:solidFill>
                <a:srgbClr val="4D4D4D"/>
              </a:solidFill>
              <a:latin typeface="-apple-system"/>
            </a:endParaRPr>
          </a:p>
          <a:p>
            <a:r>
              <a:rPr lang="zh-CN" altLang="en-US" b="0" i="0" dirty="0">
                <a:solidFill>
                  <a:srgbClr val="4D4D4D"/>
                </a:solidFill>
                <a:effectLst/>
                <a:latin typeface="-apple-system"/>
              </a:rPr>
              <a:t>使用更高的或类似复杂性的替代模型作为目标模型架构产生高的预测性能。架构的匹配产生了更高的可转移性。</a:t>
            </a:r>
            <a:endParaRPr lang="en-US" altLang="zh-CN" b="0" i="0" dirty="0">
              <a:solidFill>
                <a:srgbClr val="4D4D4D"/>
              </a:solidFill>
              <a:effectLst/>
              <a:latin typeface="-apple-system"/>
            </a:endParaRPr>
          </a:p>
          <a:p>
            <a:r>
              <a:rPr lang="zh-CN" altLang="en-US" dirty="0"/>
              <a:t>通过仔细选择一个可以模拟样本正态分布的步长</a:t>
            </a:r>
            <a:r>
              <a:rPr lang="en-US" altLang="zh-CN" dirty="0"/>
              <a:t>λ</a:t>
            </a:r>
            <a:r>
              <a:rPr lang="zh-CN" altLang="en-US" dirty="0"/>
              <a:t>，我们可以通过纸质非攻击和</a:t>
            </a:r>
            <a:r>
              <a:rPr lang="en-US" altLang="zh-CN" dirty="0"/>
              <a:t>T-RND</a:t>
            </a:r>
            <a:r>
              <a:rPr lang="zh-CN" altLang="en-US" dirty="0"/>
              <a:t>类型的攻击来逃避</a:t>
            </a:r>
            <a:r>
              <a:rPr lang="en-US" altLang="zh-CN" dirty="0"/>
              <a:t>PRADA</a:t>
            </a:r>
          </a:p>
        </p:txBody>
      </p:sp>
      <p:sp>
        <p:nvSpPr>
          <p:cNvPr id="4" name="灯片编号占位符 3">
            <a:extLst>
              <a:ext uri="{FF2B5EF4-FFF2-40B4-BE49-F238E27FC236}">
                <a16:creationId xmlns:a16="http://schemas.microsoft.com/office/drawing/2014/main" id="{F082C4E9-CF8E-FC11-EE55-94C167332947}"/>
              </a:ext>
            </a:extLst>
          </p:cNvPr>
          <p:cNvSpPr>
            <a:spLocks noGrp="1"/>
          </p:cNvSpPr>
          <p:nvPr>
            <p:ph type="sldNum" sz="quarter" idx="12"/>
          </p:nvPr>
        </p:nvSpPr>
        <p:spPr/>
        <p:txBody>
          <a:bodyPr/>
          <a:lstStyle/>
          <a:p>
            <a:pPr>
              <a:defRPr/>
            </a:pPr>
            <a:fld id="{01C970E6-C7E8-405D-A059-F1521ABA02BA}" type="slidenum">
              <a:rPr lang="zh-CN" altLang="en-US" smtClean="0"/>
              <a:pPr>
                <a:defRPr/>
              </a:pPr>
              <a:t>27</a:t>
            </a:fld>
            <a:endParaRPr lang="en-US" altLang="zh-CN" dirty="0"/>
          </a:p>
        </p:txBody>
      </p:sp>
    </p:spTree>
    <p:extLst>
      <p:ext uri="{BB962C8B-B14F-4D97-AF65-F5344CB8AC3E}">
        <p14:creationId xmlns:p14="http://schemas.microsoft.com/office/powerpoint/2010/main" val="3515962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8000"/>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898722" y="2828835"/>
            <a:ext cx="8741228" cy="1200329"/>
          </a:xfrm>
          <a:prstGeom prst="rect">
            <a:avLst/>
          </a:prstGeom>
          <a:noFill/>
        </p:spPr>
        <p:txBody>
          <a:bodyPr wrap="square" rtlCol="0">
            <a:spAutoFit/>
          </a:bodyPr>
          <a:lstStyle/>
          <a:p>
            <a:r>
              <a:rPr lang="zh-CN" altLang="en-US" sz="7200" dirty="0">
                <a:latin typeface="+mj-lt"/>
              </a:rPr>
              <a:t>谢谢观看！</a:t>
            </a:r>
          </a:p>
        </p:txBody>
      </p:sp>
    </p:spTree>
    <p:extLst>
      <p:ext uri="{BB962C8B-B14F-4D97-AF65-F5344CB8AC3E}">
        <p14:creationId xmlns:p14="http://schemas.microsoft.com/office/powerpoint/2010/main" val="10227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D3DDE-3325-BB44-7A31-F77B95D1214A}"/>
              </a:ext>
            </a:extLst>
          </p:cNvPr>
          <p:cNvSpPr>
            <a:spLocks noGrp="1"/>
          </p:cNvSpPr>
          <p:nvPr>
            <p:ph type="title"/>
          </p:nvPr>
        </p:nvSpPr>
        <p:spPr/>
        <p:txBody>
          <a:bodyPr/>
          <a:lstStyle/>
          <a:p>
            <a:r>
              <a:rPr lang="zh-CN" altLang="en-US" b="1" kern="1200" dirty="0">
                <a:solidFill>
                  <a:srgbClr val="8E0000"/>
                </a:solidFill>
                <a:ea typeface="微软雅黑" pitchFamily="34" charset="-122"/>
              </a:rPr>
              <a:t>研究背景</a:t>
            </a:r>
            <a:endParaRPr lang="zh-CN" altLang="en-US" dirty="0">
              <a:solidFill>
                <a:srgbClr val="C00000"/>
              </a:solidFill>
            </a:endParaRPr>
          </a:p>
        </p:txBody>
      </p:sp>
      <p:sp>
        <p:nvSpPr>
          <p:cNvPr id="3" name="内容占位符 2">
            <a:extLst>
              <a:ext uri="{FF2B5EF4-FFF2-40B4-BE49-F238E27FC236}">
                <a16:creationId xmlns:a16="http://schemas.microsoft.com/office/drawing/2014/main" id="{FD60AF26-435C-149C-6C8C-E4E423902EF3}"/>
              </a:ext>
            </a:extLst>
          </p:cNvPr>
          <p:cNvSpPr>
            <a:spLocks noGrp="1"/>
          </p:cNvSpPr>
          <p:nvPr>
            <p:ph idx="1"/>
          </p:nvPr>
        </p:nvSpPr>
        <p:spPr/>
        <p:txBody>
          <a:bodyPr/>
          <a:lstStyle/>
          <a:p>
            <a:r>
              <a:rPr lang="zh-CN" altLang="en-US" dirty="0"/>
              <a:t>机器学习（</a:t>
            </a:r>
            <a:r>
              <a:rPr lang="en-US" altLang="zh-CN" dirty="0"/>
              <a:t>ML</a:t>
            </a:r>
            <a:r>
              <a:rPr lang="zh-CN" altLang="en-US" dirty="0"/>
              <a:t>）应用越来越普遍。保护</a:t>
            </a:r>
            <a:r>
              <a:rPr lang="en-US" altLang="zh-CN" dirty="0"/>
              <a:t>ML</a:t>
            </a:r>
            <a:r>
              <a:rPr lang="zh-CN" altLang="en-US" dirty="0"/>
              <a:t>模型的机密性变得至关重要，原因如下：</a:t>
            </a:r>
            <a:endParaRPr lang="en-US" altLang="zh-CN" dirty="0"/>
          </a:p>
          <a:p>
            <a:r>
              <a:rPr lang="zh-CN" altLang="en-US" dirty="0"/>
              <a:t>一个模型对其拥有者来说有商业价值</a:t>
            </a:r>
            <a:endParaRPr lang="en-US" altLang="zh-CN" dirty="0"/>
          </a:p>
          <a:p>
            <a:r>
              <a:rPr lang="zh-CN" altLang="en-US" dirty="0"/>
              <a:t>对手可能利用偷来的模型来寻找</a:t>
            </a:r>
            <a:r>
              <a:rPr lang="zh-CN" altLang="en-US" dirty="0">
                <a:solidFill>
                  <a:srgbClr val="C00000"/>
                </a:solidFill>
              </a:rPr>
              <a:t>可迁移的对抗样本</a:t>
            </a:r>
            <a:r>
              <a:rPr lang="zh-CN" altLang="en-US" dirty="0"/>
              <a:t>，从而逃避原始模型的分类，造成商业损失。</a:t>
            </a:r>
            <a:endParaRPr lang="en-US" altLang="zh-CN" dirty="0"/>
          </a:p>
          <a:p>
            <a:r>
              <a:rPr lang="zh-CN" altLang="en-US" dirty="0"/>
              <a:t>对模型的访问可以被限制为只能通过定义明确的预测</a:t>
            </a:r>
            <a:r>
              <a:rPr lang="en-US" altLang="zh-CN" dirty="0"/>
              <a:t>API</a:t>
            </a:r>
            <a:r>
              <a:rPr lang="zh-CN" altLang="en-US" dirty="0"/>
              <a:t>。尽管如此，预测</a:t>
            </a:r>
            <a:r>
              <a:rPr lang="en-US" altLang="zh-CN" dirty="0"/>
              <a:t>API</a:t>
            </a:r>
            <a:r>
              <a:rPr lang="zh-CN" altLang="en-US" dirty="0"/>
              <a:t>仍然提供了足够的信息，允许对手通过预测</a:t>
            </a:r>
            <a:r>
              <a:rPr lang="en-US" altLang="zh-CN" dirty="0"/>
              <a:t>API</a:t>
            </a:r>
            <a:r>
              <a:rPr lang="zh-CN" altLang="en-US" dirty="0"/>
              <a:t>发送重复的查询来发动模型提取攻击。</a:t>
            </a:r>
          </a:p>
          <a:p>
            <a:pPr marL="0" indent="0">
              <a:buNone/>
            </a:pPr>
            <a:endParaRPr lang="zh-CN" altLang="en-US" dirty="0"/>
          </a:p>
        </p:txBody>
      </p:sp>
      <p:sp>
        <p:nvSpPr>
          <p:cNvPr id="4" name="灯片编号占位符 3">
            <a:extLst>
              <a:ext uri="{FF2B5EF4-FFF2-40B4-BE49-F238E27FC236}">
                <a16:creationId xmlns:a16="http://schemas.microsoft.com/office/drawing/2014/main" id="{D401DE2D-89BA-747F-F87E-3F9F86E8B83D}"/>
              </a:ext>
            </a:extLst>
          </p:cNvPr>
          <p:cNvSpPr>
            <a:spLocks noGrp="1"/>
          </p:cNvSpPr>
          <p:nvPr>
            <p:ph type="sldNum" sz="quarter" idx="12"/>
          </p:nvPr>
        </p:nvSpPr>
        <p:spPr/>
        <p:txBody>
          <a:bodyPr/>
          <a:lstStyle/>
          <a:p>
            <a:pPr>
              <a:defRPr/>
            </a:pPr>
            <a:fld id="{01C970E6-C7E8-405D-A059-F1521ABA02BA}" type="slidenum">
              <a:rPr lang="zh-CN" altLang="en-US" smtClean="0"/>
              <a:pPr>
                <a:defRPr/>
              </a:pPr>
              <a:t>3</a:t>
            </a:fld>
            <a:endParaRPr lang="en-US" altLang="zh-CN" dirty="0"/>
          </a:p>
        </p:txBody>
      </p:sp>
    </p:spTree>
    <p:extLst>
      <p:ext uri="{BB962C8B-B14F-4D97-AF65-F5344CB8AC3E}">
        <p14:creationId xmlns:p14="http://schemas.microsoft.com/office/powerpoint/2010/main" val="3154733333"/>
      </p:ext>
    </p:extLst>
  </p:cSld>
  <p:clrMapOvr>
    <a:masterClrMapping/>
  </p:clrMapOvr>
  <mc:AlternateContent xmlns:mc="http://schemas.openxmlformats.org/markup-compatibility/2006">
    <mc:Choice xmlns:p14="http://schemas.microsoft.com/office/powerpoint/2010/main" Requires="p14">
      <p:transition spd="slow" p14:dur="2000" advTm="399"/>
    </mc:Choice>
    <mc:Fallback>
      <p:transition spd="slow" advTm="3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EEE3E-3161-D8E2-C63B-D6094C17B5E5}"/>
              </a:ext>
            </a:extLst>
          </p:cNvPr>
          <p:cNvSpPr>
            <a:spLocks noGrp="1"/>
          </p:cNvSpPr>
          <p:nvPr>
            <p:ph type="title"/>
          </p:nvPr>
        </p:nvSpPr>
        <p:spPr/>
        <p:txBody>
          <a:bodyPr/>
          <a:lstStyle/>
          <a:p>
            <a:r>
              <a:rPr lang="zh-CN" altLang="en-US" b="1" kern="1200" dirty="0">
                <a:solidFill>
                  <a:srgbClr val="8E0000"/>
                </a:solidFill>
                <a:ea typeface="微软雅黑" pitchFamily="34" charset="-122"/>
              </a:rPr>
              <a:t>主要贡献</a:t>
            </a:r>
            <a:endParaRPr lang="zh-CN" altLang="en-US" dirty="0"/>
          </a:p>
        </p:txBody>
      </p:sp>
      <p:sp>
        <p:nvSpPr>
          <p:cNvPr id="3" name="内容占位符 2">
            <a:extLst>
              <a:ext uri="{FF2B5EF4-FFF2-40B4-BE49-F238E27FC236}">
                <a16:creationId xmlns:a16="http://schemas.microsoft.com/office/drawing/2014/main" id="{308817BC-943B-BCE3-6521-493141DF9DC8}"/>
              </a:ext>
            </a:extLst>
          </p:cNvPr>
          <p:cNvSpPr>
            <a:spLocks noGrp="1"/>
          </p:cNvSpPr>
          <p:nvPr>
            <p:ph idx="1"/>
          </p:nvPr>
        </p:nvSpPr>
        <p:spPr>
          <a:xfrm>
            <a:off x="495300" y="903875"/>
            <a:ext cx="8915400" cy="4862512"/>
          </a:xfrm>
        </p:spPr>
        <p:txBody>
          <a:bodyPr/>
          <a:lstStyle/>
          <a:p>
            <a:r>
              <a:rPr lang="zh-CN" altLang="en-US" dirty="0"/>
              <a:t>利用训练超参数优化，提出合成数据生成方法，就先前的目标和非目标对抗样本，它们在目标和非目标对抗性样本的可转移性方面优于先前的攻击。</a:t>
            </a:r>
          </a:p>
          <a:p>
            <a:r>
              <a:rPr lang="zh-CN" altLang="en-US" dirty="0"/>
              <a:t>模型提取成功因素的见解：</a:t>
            </a:r>
            <a:r>
              <a:rPr lang="en-US" altLang="zh-CN" dirty="0"/>
              <a:t>1</a:t>
            </a:r>
            <a:r>
              <a:rPr lang="zh-CN" altLang="en-US" dirty="0"/>
              <a:t>）交叉验证的超参数搜索优于训练超参数的选择，</a:t>
            </a:r>
            <a:r>
              <a:rPr lang="en-US" altLang="zh-CN" dirty="0"/>
              <a:t>2</a:t>
            </a:r>
            <a:r>
              <a:rPr lang="zh-CN" altLang="en-US" dirty="0"/>
              <a:t>）预测概率有助于提高对抗样本的可迁移性，而类标签对替代模型的高预测精度是足够的，</a:t>
            </a:r>
            <a:r>
              <a:rPr lang="en-US" altLang="zh-CN" dirty="0"/>
              <a:t>3</a:t>
            </a:r>
            <a:r>
              <a:rPr lang="zh-CN" altLang="en-US" dirty="0"/>
              <a:t>）对替代模型使用相同的结构，可获得更好的可迁移性，而更复杂的结构可以提高预测的准确性</a:t>
            </a:r>
            <a:endParaRPr lang="en-US" altLang="zh-CN" dirty="0"/>
          </a:p>
          <a:p>
            <a:r>
              <a:rPr lang="en-US" altLang="zh-CN" dirty="0"/>
              <a:t>PRADA</a:t>
            </a:r>
            <a:r>
              <a:rPr lang="zh-CN" altLang="en-US" dirty="0"/>
              <a:t>是第一个用于检测模型提取的通用技术，分析了来自客户的连续查询的分布情况，并确定了与正常（高斯）分布的偏差，对所有先前的模型提取攻击没有误报。</a:t>
            </a:r>
          </a:p>
        </p:txBody>
      </p:sp>
      <p:sp>
        <p:nvSpPr>
          <p:cNvPr id="4" name="灯片编号占位符 3">
            <a:extLst>
              <a:ext uri="{FF2B5EF4-FFF2-40B4-BE49-F238E27FC236}">
                <a16:creationId xmlns:a16="http://schemas.microsoft.com/office/drawing/2014/main" id="{41D11EFE-4179-CD25-4FED-BC144A928C3B}"/>
              </a:ext>
            </a:extLst>
          </p:cNvPr>
          <p:cNvSpPr>
            <a:spLocks noGrp="1"/>
          </p:cNvSpPr>
          <p:nvPr>
            <p:ph type="sldNum" sz="quarter" idx="12"/>
          </p:nvPr>
        </p:nvSpPr>
        <p:spPr/>
        <p:txBody>
          <a:bodyPr/>
          <a:lstStyle/>
          <a:p>
            <a:pPr>
              <a:defRPr/>
            </a:pPr>
            <a:fld id="{01C970E6-C7E8-405D-A059-F1521ABA02BA}" type="slidenum">
              <a:rPr lang="zh-CN" altLang="en-US" smtClean="0"/>
              <a:pPr>
                <a:defRPr/>
              </a:pPr>
              <a:t>4</a:t>
            </a:fld>
            <a:endParaRPr lang="en-US" altLang="zh-CN" dirty="0"/>
          </a:p>
        </p:txBody>
      </p:sp>
    </p:spTree>
    <p:extLst>
      <p:ext uri="{BB962C8B-B14F-4D97-AF65-F5344CB8AC3E}">
        <p14:creationId xmlns:p14="http://schemas.microsoft.com/office/powerpoint/2010/main" val="4195463193"/>
      </p:ext>
    </p:extLst>
  </p:cSld>
  <p:clrMapOvr>
    <a:masterClrMapping/>
  </p:clrMapOvr>
  <mc:AlternateContent xmlns:mc="http://schemas.openxmlformats.org/markup-compatibility/2006">
    <mc:Choice xmlns:p14="http://schemas.microsoft.com/office/powerpoint/2010/main" Requires="p14">
      <p:transition spd="slow" p14:dur="2000" advTm="595"/>
    </mc:Choice>
    <mc:Fallback>
      <p:transition spd="slow" advTm="5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B8C84-327B-F73B-AA75-60CDA97ECD80}"/>
              </a:ext>
            </a:extLst>
          </p:cNvPr>
          <p:cNvSpPr>
            <a:spLocks noGrp="1"/>
          </p:cNvSpPr>
          <p:nvPr>
            <p:ph type="title"/>
          </p:nvPr>
        </p:nvSpPr>
        <p:spPr/>
        <p:txBody>
          <a:bodyPr/>
          <a:lstStyle/>
          <a:p>
            <a:r>
              <a:rPr lang="en-US" altLang="zh-CN" b="1" kern="1200" dirty="0">
                <a:solidFill>
                  <a:srgbClr val="8E0000"/>
                </a:solidFill>
                <a:ea typeface="微软雅黑" pitchFamily="34" charset="-122"/>
              </a:rPr>
              <a:t>DNN</a:t>
            </a:r>
            <a:endParaRPr lang="zh-CN" altLang="en-US" dirty="0"/>
          </a:p>
        </p:txBody>
      </p:sp>
      <p:sp>
        <p:nvSpPr>
          <p:cNvPr id="4" name="灯片编号占位符 3">
            <a:extLst>
              <a:ext uri="{FF2B5EF4-FFF2-40B4-BE49-F238E27FC236}">
                <a16:creationId xmlns:a16="http://schemas.microsoft.com/office/drawing/2014/main" id="{E7C0090C-01B4-505A-F403-28A01EFC3E83}"/>
              </a:ext>
            </a:extLst>
          </p:cNvPr>
          <p:cNvSpPr>
            <a:spLocks noGrp="1"/>
          </p:cNvSpPr>
          <p:nvPr>
            <p:ph type="sldNum" sz="quarter" idx="12"/>
          </p:nvPr>
        </p:nvSpPr>
        <p:spPr/>
        <p:txBody>
          <a:bodyPr/>
          <a:lstStyle/>
          <a:p>
            <a:pPr>
              <a:defRPr/>
            </a:pPr>
            <a:fld id="{01C970E6-C7E8-405D-A059-F1521ABA02BA}" type="slidenum">
              <a:rPr lang="zh-CN" altLang="en-US" smtClean="0"/>
              <a:pPr>
                <a:defRPr/>
              </a:pPr>
              <a:t>5</a:t>
            </a:fld>
            <a:endParaRPr lang="en-US" altLang="zh-CN" dirty="0"/>
          </a:p>
        </p:txBody>
      </p:sp>
      <p:pic>
        <p:nvPicPr>
          <p:cNvPr id="1026" name="Picture 2">
            <a:extLst>
              <a:ext uri="{FF2B5EF4-FFF2-40B4-BE49-F238E27FC236}">
                <a16:creationId xmlns:a16="http://schemas.microsoft.com/office/drawing/2014/main" id="{F9C684D1-BF06-63F3-8173-1CB27BCCC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726" y="2631550"/>
            <a:ext cx="53054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73DDF72-A8D2-C993-E2AA-7820538E7244}"/>
              </a:ext>
            </a:extLst>
          </p:cNvPr>
          <p:cNvPicPr>
            <a:picLocks noChangeAspect="1"/>
          </p:cNvPicPr>
          <p:nvPr/>
        </p:nvPicPr>
        <p:blipFill>
          <a:blip r:embed="rId4"/>
          <a:stretch>
            <a:fillRect/>
          </a:stretch>
        </p:blipFill>
        <p:spPr>
          <a:xfrm>
            <a:off x="1019175" y="972056"/>
            <a:ext cx="8391525" cy="1215502"/>
          </a:xfrm>
          <a:prstGeom prst="rect">
            <a:avLst/>
          </a:prstGeom>
        </p:spPr>
      </p:pic>
    </p:spTree>
    <p:extLst>
      <p:ext uri="{BB962C8B-B14F-4D97-AF65-F5344CB8AC3E}">
        <p14:creationId xmlns:p14="http://schemas.microsoft.com/office/powerpoint/2010/main" val="99498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50A6-4472-465C-6816-DA8C2DE1CD71}"/>
              </a:ext>
            </a:extLst>
          </p:cNvPr>
          <p:cNvSpPr>
            <a:spLocks noGrp="1"/>
          </p:cNvSpPr>
          <p:nvPr>
            <p:ph type="title"/>
          </p:nvPr>
        </p:nvSpPr>
        <p:spPr/>
        <p:txBody>
          <a:bodyPr/>
          <a:lstStyle/>
          <a:p>
            <a:r>
              <a:rPr lang="en-US" altLang="zh-CN" b="1" kern="1200" dirty="0">
                <a:solidFill>
                  <a:srgbClr val="8E0000"/>
                </a:solidFill>
                <a:ea typeface="微软雅黑" pitchFamily="34" charset="-122"/>
              </a:rPr>
              <a:t>Adversary</a:t>
            </a:r>
            <a:endParaRPr lang="zh-CN" altLang="en-US" dirty="0"/>
          </a:p>
        </p:txBody>
      </p:sp>
      <p:sp>
        <p:nvSpPr>
          <p:cNvPr id="3" name="内容占位符 2">
            <a:extLst>
              <a:ext uri="{FF2B5EF4-FFF2-40B4-BE49-F238E27FC236}">
                <a16:creationId xmlns:a16="http://schemas.microsoft.com/office/drawing/2014/main" id="{26758004-2028-CC65-3DCB-A51FE07EA1C7}"/>
              </a:ext>
            </a:extLst>
          </p:cNvPr>
          <p:cNvSpPr>
            <a:spLocks noGrp="1"/>
          </p:cNvSpPr>
          <p:nvPr>
            <p:ph idx="1"/>
          </p:nvPr>
        </p:nvSpPr>
        <p:spPr/>
        <p:txBody>
          <a:bodyPr/>
          <a:lstStyle/>
          <a:p>
            <a:r>
              <a:rPr lang="zh-CN" altLang="en-US" b="0" i="0" dirty="0">
                <a:solidFill>
                  <a:srgbClr val="4D4D4D"/>
                </a:solidFill>
                <a:effectLst/>
                <a:latin typeface="-apple-system"/>
              </a:rPr>
              <a:t>对手的目标是通过发出一系列的预测请求来“窃取”一个目标机器学习模型</a:t>
            </a:r>
            <a:r>
              <a:rPr lang="en-US" altLang="zh-CN" b="0" i="0" dirty="0">
                <a:solidFill>
                  <a:srgbClr val="4D4D4D"/>
                </a:solidFill>
                <a:effectLst/>
                <a:latin typeface="-apple-system"/>
              </a:rPr>
              <a:t>F</a:t>
            </a:r>
            <a:endParaRPr lang="en-US" altLang="zh-CN" dirty="0">
              <a:solidFill>
                <a:srgbClr val="4D4D4D"/>
              </a:solidFill>
              <a:latin typeface="-apple-system"/>
            </a:endParaRPr>
          </a:p>
          <a:p>
            <a:r>
              <a:rPr lang="zh-CN" altLang="en-US" b="0" i="0" dirty="0">
                <a:solidFill>
                  <a:srgbClr val="4D4D4D"/>
                </a:solidFill>
                <a:effectLst/>
                <a:latin typeface="-apple-system"/>
              </a:rPr>
              <a:t>对手需要构建大量的查询数据</a:t>
            </a:r>
            <a:r>
              <a:rPr lang="en-US" altLang="zh-CN" b="0" i="0" dirty="0">
                <a:solidFill>
                  <a:srgbClr val="4D4D4D"/>
                </a:solidFill>
                <a:effectLst/>
                <a:latin typeface="-apple-system"/>
              </a:rPr>
              <a:t>U</a:t>
            </a:r>
            <a:r>
              <a:rPr lang="en-US" altLang="zh-CN" dirty="0"/>
              <a:t>= {x1, . . . , </a:t>
            </a:r>
            <a:r>
              <a:rPr lang="en-US" altLang="zh-CN" dirty="0" err="1"/>
              <a:t>xn</a:t>
            </a:r>
            <a:r>
              <a:rPr lang="en-US" altLang="zh-CN" dirty="0"/>
              <a:t>} </a:t>
            </a:r>
            <a:r>
              <a:rPr lang="zh-CN" altLang="en-US" b="0" i="0" dirty="0">
                <a:solidFill>
                  <a:srgbClr val="4D4D4D"/>
                </a:solidFill>
                <a:effectLst/>
                <a:latin typeface="-apple-system"/>
              </a:rPr>
              <a:t>和模型</a:t>
            </a:r>
            <a:r>
              <a:rPr lang="en-US" altLang="zh-CN" b="0" i="0" dirty="0">
                <a:solidFill>
                  <a:srgbClr val="4D4D4D"/>
                </a:solidFill>
                <a:effectLst/>
                <a:latin typeface="-apple-system"/>
              </a:rPr>
              <a:t>API</a:t>
            </a:r>
            <a:r>
              <a:rPr lang="zh-CN" altLang="en-US" b="0" i="0" dirty="0">
                <a:solidFill>
                  <a:srgbClr val="4D4D4D"/>
                </a:solidFill>
                <a:effectLst/>
                <a:latin typeface="-apple-system"/>
              </a:rPr>
              <a:t>对查询数据的响应</a:t>
            </a:r>
            <a:r>
              <a:rPr lang="en-US" altLang="zh-CN" b="0" i="0" dirty="0">
                <a:solidFill>
                  <a:srgbClr val="4D4D4D"/>
                </a:solidFill>
                <a:effectLst/>
                <a:latin typeface="-apple-system"/>
              </a:rPr>
              <a:t>Y</a:t>
            </a:r>
            <a:r>
              <a:rPr lang="en-US" altLang="zh-CN" dirty="0"/>
              <a:t>= {Fˆ(x1), . . . , Fˆ(</a:t>
            </a:r>
            <a:r>
              <a:rPr lang="en-US" altLang="zh-CN" dirty="0" err="1"/>
              <a:t>xn</a:t>
            </a:r>
            <a:r>
              <a:rPr lang="en-US" altLang="zh-CN" dirty="0"/>
              <a:t>)}</a:t>
            </a:r>
            <a:r>
              <a:rPr lang="zh-CN" altLang="en-US" b="0" i="0" dirty="0">
                <a:solidFill>
                  <a:srgbClr val="4D4D4D"/>
                </a:solidFill>
                <a:effectLst/>
                <a:latin typeface="-apple-system"/>
              </a:rPr>
              <a:t>来训练其替代模型</a:t>
            </a:r>
            <a:r>
              <a:rPr lang="en-US" altLang="zh-CN" dirty="0"/>
              <a:t>F</a:t>
            </a:r>
            <a:r>
              <a:rPr lang="zh-CN" altLang="en-US" dirty="0"/>
              <a:t>‘</a:t>
            </a:r>
            <a:endParaRPr lang="en-US" altLang="zh-CN" dirty="0">
              <a:solidFill>
                <a:srgbClr val="4D4D4D"/>
              </a:solidFill>
              <a:latin typeface="-apple-system"/>
            </a:endParaRPr>
          </a:p>
          <a:p>
            <a:r>
              <a:rPr lang="zh-CN" altLang="en-US" b="0" i="0" dirty="0">
                <a:solidFill>
                  <a:srgbClr val="4D4D4D"/>
                </a:solidFill>
                <a:effectLst/>
                <a:latin typeface="-apple-system"/>
              </a:rPr>
              <a:t>对手无法知道</a:t>
            </a:r>
            <a:r>
              <a:rPr lang="en-US" altLang="zh-CN" b="0" i="0" dirty="0">
                <a:solidFill>
                  <a:srgbClr val="4D4D4D"/>
                </a:solidFill>
                <a:effectLst/>
                <a:latin typeface="-apple-system"/>
              </a:rPr>
              <a:t>ML</a:t>
            </a:r>
            <a:r>
              <a:rPr lang="zh-CN" altLang="en-US" b="0" i="0" dirty="0">
                <a:solidFill>
                  <a:srgbClr val="4D4D4D"/>
                </a:solidFill>
                <a:effectLst/>
                <a:latin typeface="-apple-system"/>
              </a:rPr>
              <a:t>模型内部的所有细节，但可以使用预测</a:t>
            </a:r>
            <a:r>
              <a:rPr lang="en-US" altLang="zh-CN" b="0" i="0" dirty="0">
                <a:solidFill>
                  <a:srgbClr val="4D4D4D"/>
                </a:solidFill>
                <a:effectLst/>
                <a:latin typeface="-apple-system"/>
              </a:rPr>
              <a:t>API</a:t>
            </a:r>
            <a:r>
              <a:rPr lang="zh-CN" altLang="en-US" b="0" i="0" dirty="0">
                <a:solidFill>
                  <a:srgbClr val="4D4D4D"/>
                </a:solidFill>
                <a:effectLst/>
                <a:latin typeface="-apple-system"/>
              </a:rPr>
              <a:t>。随着</a:t>
            </a:r>
            <a:r>
              <a:rPr lang="en-US" altLang="zh-CN" b="0" i="0" dirty="0" err="1">
                <a:solidFill>
                  <a:srgbClr val="4D4D4D"/>
                </a:solidFill>
                <a:effectLst/>
                <a:latin typeface="-apple-system"/>
              </a:rPr>
              <a:t>MLaaS</a:t>
            </a:r>
            <a:r>
              <a:rPr lang="zh-CN" altLang="en-US" b="0" i="0" dirty="0">
                <a:solidFill>
                  <a:srgbClr val="4D4D4D"/>
                </a:solidFill>
                <a:effectLst/>
                <a:latin typeface="-apple-system"/>
              </a:rPr>
              <a:t>范式的出现，这种攻击模式越来越现实。</a:t>
            </a:r>
            <a:endParaRPr lang="zh-CN" altLang="en-US" dirty="0"/>
          </a:p>
        </p:txBody>
      </p:sp>
      <p:sp>
        <p:nvSpPr>
          <p:cNvPr id="4" name="灯片编号占位符 3">
            <a:extLst>
              <a:ext uri="{FF2B5EF4-FFF2-40B4-BE49-F238E27FC236}">
                <a16:creationId xmlns:a16="http://schemas.microsoft.com/office/drawing/2014/main" id="{FE057C7A-EAC6-C08A-4CF0-E05BABE90AF2}"/>
              </a:ext>
            </a:extLst>
          </p:cNvPr>
          <p:cNvSpPr>
            <a:spLocks noGrp="1"/>
          </p:cNvSpPr>
          <p:nvPr>
            <p:ph type="sldNum" sz="quarter" idx="12"/>
          </p:nvPr>
        </p:nvSpPr>
        <p:spPr/>
        <p:txBody>
          <a:bodyPr/>
          <a:lstStyle/>
          <a:p>
            <a:pPr>
              <a:defRPr/>
            </a:pPr>
            <a:fld id="{01C970E6-C7E8-405D-A059-F1521ABA02BA}" type="slidenum">
              <a:rPr lang="zh-CN" altLang="en-US" smtClean="0"/>
              <a:pPr>
                <a:defRPr/>
              </a:pPr>
              <a:t>6</a:t>
            </a:fld>
            <a:endParaRPr lang="en-US" altLang="zh-CN" dirty="0"/>
          </a:p>
        </p:txBody>
      </p:sp>
    </p:spTree>
    <p:extLst>
      <p:ext uri="{BB962C8B-B14F-4D97-AF65-F5344CB8AC3E}">
        <p14:creationId xmlns:p14="http://schemas.microsoft.com/office/powerpoint/2010/main" val="275199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798F2-CE12-B794-89AC-85D7D95E6A3A}"/>
              </a:ext>
            </a:extLst>
          </p:cNvPr>
          <p:cNvSpPr>
            <a:spLocks noGrp="1"/>
          </p:cNvSpPr>
          <p:nvPr>
            <p:ph type="title"/>
          </p:nvPr>
        </p:nvSpPr>
        <p:spPr/>
        <p:txBody>
          <a:bodyPr/>
          <a:lstStyle/>
          <a:p>
            <a:r>
              <a:rPr lang="en-US" altLang="zh-CN" b="1" kern="1200" dirty="0">
                <a:solidFill>
                  <a:srgbClr val="8E0000"/>
                </a:solidFill>
                <a:ea typeface="微软雅黑" pitchFamily="34" charset="-122"/>
              </a:rPr>
              <a:t>Goal</a:t>
            </a:r>
            <a:endParaRPr lang="zh-CN" altLang="en-US" dirty="0"/>
          </a:p>
        </p:txBody>
      </p:sp>
      <p:sp>
        <p:nvSpPr>
          <p:cNvPr id="3" name="内容占位符 2">
            <a:extLst>
              <a:ext uri="{FF2B5EF4-FFF2-40B4-BE49-F238E27FC236}">
                <a16:creationId xmlns:a16="http://schemas.microsoft.com/office/drawing/2014/main" id="{BD1D40D9-53BE-B3BB-28EF-BC267B9A8333}"/>
              </a:ext>
            </a:extLst>
          </p:cNvPr>
          <p:cNvSpPr>
            <a:spLocks noGrp="1"/>
          </p:cNvSpPr>
          <p:nvPr>
            <p:ph idx="1"/>
          </p:nvPr>
        </p:nvSpPr>
        <p:spPr>
          <a:xfrm>
            <a:off x="495300" y="1061680"/>
            <a:ext cx="8915400" cy="4862512"/>
          </a:xfrm>
        </p:spPr>
        <p:txBody>
          <a:bodyPr/>
          <a:lstStyle/>
          <a:p>
            <a:r>
              <a:rPr lang="zh-CN" altLang="en-US" dirty="0"/>
              <a:t>预测行为的再现：替代模型 </a:t>
            </a:r>
            <a:r>
              <a:rPr lang="en-US" altLang="zh-CN" dirty="0"/>
              <a:t>F' </a:t>
            </a:r>
            <a:r>
              <a:rPr lang="zh-CN" altLang="en-US" dirty="0"/>
              <a:t>的目的是尽可能地再现整个</a:t>
            </a:r>
            <a:r>
              <a:rPr lang="en-US" altLang="zh-CN" dirty="0"/>
              <a:t>F</a:t>
            </a:r>
            <a:r>
              <a:rPr lang="zh-CN" altLang="en-US" dirty="0"/>
              <a:t>对输入空间的已知子空间</a:t>
            </a:r>
            <a:r>
              <a:rPr lang="en-US" altLang="zh-CN" dirty="0"/>
              <a:t>S</a:t>
            </a:r>
            <a:r>
              <a:rPr lang="zh-CN" altLang="en-US" dirty="0"/>
              <a:t>的预测。就是只要是原始模型输入范围的内容，替代模型尽可能都能预测出来，而且预测的结果要和原始模型预测结果符合。</a:t>
            </a:r>
          </a:p>
          <a:p>
            <a:r>
              <a:rPr lang="zh-CN" altLang="en-US" dirty="0"/>
              <a:t>对抗样本的可迁移性：就是对于一个对抗样本输入</a:t>
            </a:r>
            <a:r>
              <a:rPr lang="en-US" altLang="zh-CN" dirty="0"/>
              <a:t>x‘=</a:t>
            </a:r>
            <a:r>
              <a:rPr lang="en-US" altLang="zh-CN" dirty="0" err="1"/>
              <a:t>x+a</a:t>
            </a:r>
            <a:r>
              <a:rPr lang="zh-CN" altLang="en-US" dirty="0"/>
              <a:t>，使得模型</a:t>
            </a:r>
            <a:r>
              <a:rPr lang="en-US" altLang="zh-CN" dirty="0"/>
              <a:t>F</a:t>
            </a:r>
            <a:r>
              <a:rPr lang="zh-CN" altLang="en-US" dirty="0"/>
              <a:t>输出的结果</a:t>
            </a:r>
            <a:r>
              <a:rPr lang="en-US" altLang="zh-CN" dirty="0"/>
              <a:t>c'</a:t>
            </a:r>
            <a:r>
              <a:rPr lang="zh-CN" altLang="en-US" dirty="0"/>
              <a:t>不等于</a:t>
            </a:r>
            <a:r>
              <a:rPr lang="en-US" altLang="zh-CN" dirty="0"/>
              <a:t>c</a:t>
            </a:r>
            <a:r>
              <a:rPr lang="zh-CN" altLang="en-US" dirty="0"/>
              <a:t>，然后</a:t>
            </a:r>
            <a:r>
              <a:rPr lang="en-US" altLang="zh-CN" dirty="0"/>
              <a:t>a</a:t>
            </a:r>
            <a:r>
              <a:rPr lang="zh-CN" altLang="en-US" dirty="0"/>
              <a:t>越小越好</a:t>
            </a:r>
            <a:endParaRPr lang="en-US" altLang="zh-CN" dirty="0"/>
          </a:p>
          <a:p>
            <a:r>
              <a:rPr lang="zh-CN" altLang="en-US" dirty="0">
                <a:solidFill>
                  <a:srgbClr val="FF0000"/>
                </a:solidFill>
              </a:rPr>
              <a:t>有目标性的迁移：对抗样本</a:t>
            </a:r>
            <a:r>
              <a:rPr lang="en-US" altLang="zh-CN" dirty="0" err="1">
                <a:solidFill>
                  <a:srgbClr val="FF0000"/>
                </a:solidFill>
              </a:rPr>
              <a:t>x+a</a:t>
            </a:r>
            <a:r>
              <a:rPr lang="zh-CN" altLang="en-US" dirty="0">
                <a:solidFill>
                  <a:srgbClr val="FF0000"/>
                </a:solidFill>
              </a:rPr>
              <a:t>，原始预测从</a:t>
            </a:r>
            <a:r>
              <a:rPr lang="en-US" altLang="zh-CN" dirty="0">
                <a:solidFill>
                  <a:srgbClr val="FF0000"/>
                </a:solidFill>
              </a:rPr>
              <a:t>c</a:t>
            </a:r>
            <a:r>
              <a:rPr lang="zh-CN" altLang="en-US" dirty="0">
                <a:solidFill>
                  <a:srgbClr val="FF0000"/>
                </a:solidFill>
              </a:rPr>
              <a:t>到特定的类</a:t>
            </a:r>
            <a:r>
              <a:rPr lang="en-US" altLang="zh-CN" dirty="0">
                <a:solidFill>
                  <a:srgbClr val="FF0000"/>
                </a:solidFill>
              </a:rPr>
              <a:t>a</a:t>
            </a:r>
          </a:p>
          <a:p>
            <a:r>
              <a:rPr lang="zh-CN" altLang="en-US" dirty="0">
                <a:solidFill>
                  <a:srgbClr val="FF0000"/>
                </a:solidFill>
              </a:rPr>
              <a:t>无目标性的迁移：对抗样本</a:t>
            </a:r>
            <a:r>
              <a:rPr lang="en-US" altLang="zh-CN" dirty="0" err="1">
                <a:solidFill>
                  <a:srgbClr val="FF0000"/>
                </a:solidFill>
              </a:rPr>
              <a:t>x+a</a:t>
            </a:r>
            <a:r>
              <a:rPr lang="zh-CN" altLang="en-US" dirty="0">
                <a:solidFill>
                  <a:srgbClr val="FF0000"/>
                </a:solidFill>
              </a:rPr>
              <a:t>，原始预测从</a:t>
            </a:r>
            <a:r>
              <a:rPr lang="en-US" altLang="zh-CN" dirty="0">
                <a:solidFill>
                  <a:srgbClr val="FF0000"/>
                </a:solidFill>
              </a:rPr>
              <a:t>c</a:t>
            </a:r>
            <a:r>
              <a:rPr lang="zh-CN" altLang="en-US" dirty="0">
                <a:solidFill>
                  <a:srgbClr val="FF0000"/>
                </a:solidFill>
              </a:rPr>
              <a:t>到任意类</a:t>
            </a:r>
            <a:r>
              <a:rPr lang="en-US" altLang="zh-CN" dirty="0">
                <a:solidFill>
                  <a:srgbClr val="FF0000"/>
                </a:solidFill>
              </a:rPr>
              <a:t>c’</a:t>
            </a:r>
          </a:p>
          <a:p>
            <a:r>
              <a:rPr lang="zh-CN" altLang="en-US" dirty="0"/>
              <a:t>此外，我们需要最小化</a:t>
            </a:r>
            <a:r>
              <a:rPr lang="en-US" altLang="zh-CN" dirty="0" err="1"/>
              <a:t>api</a:t>
            </a:r>
            <a:r>
              <a:rPr lang="zh-CN" altLang="en-US" dirty="0"/>
              <a:t>查询，可以降本，避免检测</a:t>
            </a:r>
          </a:p>
        </p:txBody>
      </p:sp>
      <p:sp>
        <p:nvSpPr>
          <p:cNvPr id="4" name="灯片编号占位符 3">
            <a:extLst>
              <a:ext uri="{FF2B5EF4-FFF2-40B4-BE49-F238E27FC236}">
                <a16:creationId xmlns:a16="http://schemas.microsoft.com/office/drawing/2014/main" id="{3EC454D0-A61E-B807-0455-8F61ECDC62A5}"/>
              </a:ext>
            </a:extLst>
          </p:cNvPr>
          <p:cNvSpPr>
            <a:spLocks noGrp="1"/>
          </p:cNvSpPr>
          <p:nvPr>
            <p:ph type="sldNum" sz="quarter" idx="12"/>
          </p:nvPr>
        </p:nvSpPr>
        <p:spPr/>
        <p:txBody>
          <a:bodyPr/>
          <a:lstStyle/>
          <a:p>
            <a:pPr>
              <a:defRPr/>
            </a:pPr>
            <a:fld id="{01C970E6-C7E8-405D-A059-F1521ABA02BA}" type="slidenum">
              <a:rPr lang="zh-CN" altLang="en-US" smtClean="0"/>
              <a:pPr>
                <a:defRPr/>
              </a:pPr>
              <a:t>7</a:t>
            </a:fld>
            <a:endParaRPr lang="en-US" altLang="zh-CN" dirty="0"/>
          </a:p>
        </p:txBody>
      </p:sp>
    </p:spTree>
    <p:extLst>
      <p:ext uri="{BB962C8B-B14F-4D97-AF65-F5344CB8AC3E}">
        <p14:creationId xmlns:p14="http://schemas.microsoft.com/office/powerpoint/2010/main" val="26558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6EC2A-351D-8C54-21B2-F0C42DBFC67A}"/>
              </a:ext>
            </a:extLst>
          </p:cNvPr>
          <p:cNvSpPr>
            <a:spLocks noGrp="1"/>
          </p:cNvSpPr>
          <p:nvPr>
            <p:ph type="title"/>
          </p:nvPr>
        </p:nvSpPr>
        <p:spPr>
          <a:xfrm>
            <a:off x="495300" y="-112189"/>
            <a:ext cx="8915400" cy="1008112"/>
          </a:xfrm>
        </p:spPr>
        <p:txBody>
          <a:bodyPr/>
          <a:lstStyle/>
          <a:p>
            <a:r>
              <a:rPr lang="en-US" altLang="zh-CN" b="1" kern="1200" dirty="0">
                <a:solidFill>
                  <a:srgbClr val="8E0000"/>
                </a:solidFill>
                <a:ea typeface="微软雅黑" pitchFamily="34" charset="-122"/>
              </a:rPr>
              <a:t>Adversary Model(</a:t>
            </a:r>
            <a:r>
              <a:rPr lang="zh-CN" altLang="en-US" b="1" kern="1200" dirty="0">
                <a:solidFill>
                  <a:srgbClr val="8E0000"/>
                </a:solidFill>
                <a:ea typeface="微软雅黑" pitchFamily="34" charset="-122"/>
              </a:rPr>
              <a:t>对手模型）</a:t>
            </a:r>
            <a:endParaRPr lang="zh-CN" altLang="en-US" dirty="0"/>
          </a:p>
        </p:txBody>
      </p:sp>
      <p:sp>
        <p:nvSpPr>
          <p:cNvPr id="3" name="内容占位符 2">
            <a:extLst>
              <a:ext uri="{FF2B5EF4-FFF2-40B4-BE49-F238E27FC236}">
                <a16:creationId xmlns:a16="http://schemas.microsoft.com/office/drawing/2014/main" id="{6021E1BD-B97D-70F9-456C-AD681CBBD2BB}"/>
              </a:ext>
            </a:extLst>
          </p:cNvPr>
          <p:cNvSpPr>
            <a:spLocks noGrp="1"/>
          </p:cNvSpPr>
          <p:nvPr>
            <p:ph idx="1"/>
          </p:nvPr>
        </p:nvSpPr>
        <p:spPr/>
        <p:txBody>
          <a:bodyPr/>
          <a:lstStyle/>
          <a:p>
            <a:r>
              <a:rPr lang="en-US" altLang="zh-CN" dirty="0"/>
              <a:t>Attack surface</a:t>
            </a:r>
            <a:r>
              <a:rPr lang="en-US" altLang="zh-CN" dirty="0">
                <a:solidFill>
                  <a:srgbClr val="000000"/>
                </a:solidFill>
                <a:latin typeface="-apple-system"/>
              </a:rPr>
              <a:t>:</a:t>
            </a:r>
          </a:p>
          <a:p>
            <a:pPr marL="0" indent="0">
              <a:buNone/>
            </a:pPr>
            <a:r>
              <a:rPr lang="en-US" altLang="zh-CN" dirty="0">
                <a:solidFill>
                  <a:srgbClr val="000000"/>
                </a:solidFill>
                <a:latin typeface="-apple-system"/>
              </a:rPr>
              <a:t>    </a:t>
            </a:r>
            <a:r>
              <a:rPr lang="en-US" altLang="zh-CN" b="0" i="0" dirty="0">
                <a:solidFill>
                  <a:srgbClr val="000000"/>
                </a:solidFill>
                <a:effectLst/>
                <a:latin typeface="-apple-system"/>
              </a:rPr>
              <a:t>ML</a:t>
            </a:r>
            <a:r>
              <a:rPr lang="zh-CN" altLang="en-US" b="0" i="0" dirty="0">
                <a:solidFill>
                  <a:srgbClr val="000000"/>
                </a:solidFill>
                <a:effectLst/>
                <a:latin typeface="-apple-system"/>
              </a:rPr>
              <a:t>模型一般是客户端服务器类型的，模型托管在服务器上，或在个人设备或自主系统上。</a:t>
            </a:r>
            <a:endParaRPr lang="en-US" altLang="zh-CN" b="0" i="0" dirty="0">
              <a:solidFill>
                <a:srgbClr val="000000"/>
              </a:solidFill>
              <a:effectLst/>
              <a:latin typeface="-apple-system"/>
            </a:endParaRPr>
          </a:p>
          <a:p>
            <a:pPr marL="0" indent="0">
              <a:buNone/>
            </a:pPr>
            <a:endParaRPr lang="en-US" altLang="zh-CN" b="0" i="0" dirty="0">
              <a:solidFill>
                <a:srgbClr val="000000"/>
              </a:solidFill>
              <a:effectLst/>
              <a:latin typeface="-apple-system"/>
            </a:endParaRPr>
          </a:p>
          <a:p>
            <a:r>
              <a:rPr lang="en-US" altLang="zh-CN" dirty="0"/>
              <a:t>Capabilities:</a:t>
            </a:r>
          </a:p>
          <a:p>
            <a:pPr marL="0" indent="0">
              <a:buNone/>
            </a:pPr>
            <a:r>
              <a:rPr lang="en-US" altLang="zh-CN" b="0" i="0" dirty="0">
                <a:solidFill>
                  <a:srgbClr val="000000"/>
                </a:solidFill>
                <a:effectLst/>
                <a:latin typeface="-apple-system"/>
              </a:rPr>
              <a:t>    </a:t>
            </a:r>
            <a:r>
              <a:rPr lang="zh-CN" altLang="en-US" b="0" i="0" dirty="0">
                <a:solidFill>
                  <a:srgbClr val="000000"/>
                </a:solidFill>
                <a:effectLst/>
                <a:latin typeface="-apple-system"/>
              </a:rPr>
              <a:t>对手可以通过黑箱访问孤立的目标模型。它知道模型的输入</a:t>
            </a:r>
            <a:r>
              <a:rPr lang="en-US" altLang="zh-CN" b="0" i="0" dirty="0">
                <a:solidFill>
                  <a:srgbClr val="000000"/>
                </a:solidFill>
                <a:effectLst/>
                <a:latin typeface="-apple-system"/>
              </a:rPr>
              <a:t>(n)</a:t>
            </a:r>
            <a:r>
              <a:rPr lang="zh-CN" altLang="en-US" b="0" i="0" dirty="0">
                <a:solidFill>
                  <a:srgbClr val="000000"/>
                </a:solidFill>
                <a:effectLst/>
                <a:latin typeface="-apple-system"/>
              </a:rPr>
              <a:t>层和输出</a:t>
            </a:r>
            <a:r>
              <a:rPr lang="en-US" altLang="zh-CN" b="0" i="0" dirty="0">
                <a:solidFill>
                  <a:srgbClr val="000000"/>
                </a:solidFill>
                <a:effectLst/>
                <a:latin typeface="-apple-system"/>
              </a:rPr>
              <a:t>(m)</a:t>
            </a:r>
            <a:r>
              <a:rPr lang="zh-CN" altLang="en-US" b="0" i="0" dirty="0">
                <a:solidFill>
                  <a:srgbClr val="000000"/>
                </a:solidFill>
                <a:effectLst/>
                <a:latin typeface="-apple-system"/>
              </a:rPr>
              <a:t>层的形状。它知道模型的架构：中间层的形状和激活函数的类型，它可以查询要由模型处理的样本</a:t>
            </a:r>
            <a:r>
              <a:rPr lang="en-US" altLang="zh-CN" b="0" i="0" dirty="0">
                <a:solidFill>
                  <a:srgbClr val="000000"/>
                </a:solidFill>
                <a:effectLst/>
                <a:latin typeface="-apple-system"/>
              </a:rPr>
              <a:t>x</a:t>
            </a:r>
            <a:r>
              <a:rPr lang="zh-CN" altLang="en-US" b="0" i="0" dirty="0">
                <a:solidFill>
                  <a:srgbClr val="000000"/>
                </a:solidFill>
                <a:effectLst/>
                <a:latin typeface="-apple-system"/>
              </a:rPr>
              <a:t>，并得到输出的预测。</a:t>
            </a:r>
            <a:endParaRPr lang="zh-CN" altLang="en-US" dirty="0"/>
          </a:p>
        </p:txBody>
      </p:sp>
      <p:sp>
        <p:nvSpPr>
          <p:cNvPr id="4" name="灯片编号占位符 3">
            <a:extLst>
              <a:ext uri="{FF2B5EF4-FFF2-40B4-BE49-F238E27FC236}">
                <a16:creationId xmlns:a16="http://schemas.microsoft.com/office/drawing/2014/main" id="{4B3D4689-036B-9F66-B117-0DF9C7E9B5DB}"/>
              </a:ext>
            </a:extLst>
          </p:cNvPr>
          <p:cNvSpPr>
            <a:spLocks noGrp="1"/>
          </p:cNvSpPr>
          <p:nvPr>
            <p:ph type="sldNum" sz="quarter" idx="12"/>
          </p:nvPr>
        </p:nvSpPr>
        <p:spPr/>
        <p:txBody>
          <a:bodyPr/>
          <a:lstStyle/>
          <a:p>
            <a:pPr>
              <a:defRPr/>
            </a:pPr>
            <a:fld id="{01C970E6-C7E8-405D-A059-F1521ABA02BA}" type="slidenum">
              <a:rPr lang="zh-CN" altLang="en-US" smtClean="0"/>
              <a:pPr>
                <a:defRPr/>
              </a:pPr>
              <a:t>8</a:t>
            </a:fld>
            <a:endParaRPr lang="en-US" altLang="zh-CN" dirty="0"/>
          </a:p>
        </p:txBody>
      </p:sp>
    </p:spTree>
    <p:extLst>
      <p:ext uri="{BB962C8B-B14F-4D97-AF65-F5344CB8AC3E}">
        <p14:creationId xmlns:p14="http://schemas.microsoft.com/office/powerpoint/2010/main" val="165166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97544-ADDF-A219-8605-83BA56B1DFD0}"/>
              </a:ext>
            </a:extLst>
          </p:cNvPr>
          <p:cNvSpPr>
            <a:spLocks noGrp="1"/>
          </p:cNvSpPr>
          <p:nvPr>
            <p:ph type="title"/>
          </p:nvPr>
        </p:nvSpPr>
        <p:spPr/>
        <p:txBody>
          <a:bodyPr/>
          <a:lstStyle/>
          <a:p>
            <a:r>
              <a:rPr lang="en-US" altLang="zh-CN" b="1" kern="1200" dirty="0">
                <a:solidFill>
                  <a:srgbClr val="8E0000"/>
                </a:solidFill>
                <a:ea typeface="微软雅黑" pitchFamily="34" charset="-122"/>
              </a:rPr>
              <a:t> General Model Extraction Process</a:t>
            </a:r>
            <a:endParaRPr lang="zh-CN" altLang="en-US" dirty="0"/>
          </a:p>
        </p:txBody>
      </p:sp>
      <p:sp>
        <p:nvSpPr>
          <p:cNvPr id="3" name="内容占位符 2">
            <a:extLst>
              <a:ext uri="{FF2B5EF4-FFF2-40B4-BE49-F238E27FC236}">
                <a16:creationId xmlns:a16="http://schemas.microsoft.com/office/drawing/2014/main" id="{99A3F0D9-A4E7-C9F5-36E7-8A49A3671015}"/>
              </a:ext>
            </a:extLst>
          </p:cNvPr>
          <p:cNvSpPr>
            <a:spLocks noGrp="1"/>
          </p:cNvSpPr>
          <p:nvPr>
            <p:ph idx="1"/>
          </p:nvPr>
        </p:nvSpPr>
        <p:spPr>
          <a:xfrm>
            <a:off x="311526" y="997744"/>
            <a:ext cx="3575768" cy="4862512"/>
          </a:xfrm>
        </p:spPr>
        <p:txBody>
          <a:bodyPr/>
          <a:lstStyle/>
          <a:p>
            <a:r>
              <a:rPr lang="zh-CN" altLang="en-US" dirty="0"/>
              <a:t>使用</a:t>
            </a:r>
            <a:r>
              <a:rPr lang="en-US" altLang="zh-CN" dirty="0"/>
              <a:t>F</a:t>
            </a:r>
            <a:r>
              <a:rPr lang="zh-CN" altLang="en-US" dirty="0"/>
              <a:t>‘模拟</a:t>
            </a:r>
            <a:r>
              <a:rPr lang="en-US" altLang="zh-CN" dirty="0"/>
              <a:t>F</a:t>
            </a:r>
            <a:r>
              <a:rPr lang="zh-CN" altLang="en-US" dirty="0"/>
              <a:t>，在有限查询预算</a:t>
            </a:r>
            <a:r>
              <a:rPr lang="en-US" altLang="zh-CN" dirty="0"/>
              <a:t>b</a:t>
            </a:r>
            <a:r>
              <a:rPr lang="zh-CN" altLang="en-US" dirty="0"/>
              <a:t>以内</a:t>
            </a:r>
          </a:p>
          <a:p>
            <a:pPr algn="l"/>
            <a:r>
              <a:rPr lang="zh-CN" altLang="en-US" b="0" i="0" dirty="0">
                <a:solidFill>
                  <a:srgbClr val="000000"/>
                </a:solidFill>
                <a:effectLst/>
                <a:latin typeface="-apple-system"/>
              </a:rPr>
              <a:t>初始化查询集合，并获得对应集合的输出响应</a:t>
            </a:r>
            <a:r>
              <a:rPr lang="en-US" altLang="zh-CN" dirty="0"/>
              <a:t>L = {U, Fˆ(U)}</a:t>
            </a:r>
            <a:endParaRPr lang="zh-CN" altLang="en-US" b="0" i="0" dirty="0">
              <a:solidFill>
                <a:srgbClr val="333333"/>
              </a:solidFill>
              <a:effectLst/>
              <a:latin typeface="-apple-system"/>
            </a:endParaRPr>
          </a:p>
          <a:p>
            <a:pPr algn="l"/>
            <a:r>
              <a:rPr lang="en-US" altLang="zh-CN" b="0" i="0" dirty="0">
                <a:solidFill>
                  <a:srgbClr val="000000"/>
                </a:solidFill>
                <a:effectLst/>
                <a:latin typeface="-apple-system"/>
              </a:rPr>
              <a:t>F’</a:t>
            </a:r>
            <a:r>
              <a:rPr lang="zh-CN" altLang="en-US" b="0" i="0" dirty="0">
                <a:solidFill>
                  <a:srgbClr val="000000"/>
                </a:solidFill>
                <a:effectLst/>
                <a:latin typeface="-apple-system"/>
              </a:rPr>
              <a:t>选择神经网络架构，初始化模型的超参数 </a:t>
            </a:r>
            <a:r>
              <a:rPr lang="en-US" altLang="zh-CN" b="0" i="0" dirty="0">
                <a:solidFill>
                  <a:srgbClr val="000000"/>
                </a:solidFill>
                <a:effectLst/>
                <a:latin typeface="-apple-system"/>
              </a:rPr>
              <a:t>.</a:t>
            </a:r>
            <a:r>
              <a:rPr lang="en-US" altLang="zh-CN" dirty="0"/>
              <a:t> F</a:t>
            </a:r>
            <a:r>
              <a:rPr lang="en-US" altLang="zh-CN" b="0" i="0" dirty="0">
                <a:solidFill>
                  <a:srgbClr val="000000"/>
                </a:solidFill>
                <a:effectLst/>
                <a:latin typeface="-apple-system"/>
              </a:rPr>
              <a:t> ’</a:t>
            </a:r>
            <a:r>
              <a:rPr lang="zh-CN" altLang="en-US" dirty="0"/>
              <a:t>通过</a:t>
            </a:r>
            <a:r>
              <a:rPr lang="en-US" altLang="zh-CN" dirty="0"/>
              <a:t>L</a:t>
            </a:r>
            <a:r>
              <a:rPr lang="zh-CN" altLang="en-US" dirty="0"/>
              <a:t>训练得来</a:t>
            </a:r>
            <a:endParaRPr lang="zh-CN" altLang="en-US" b="0" i="0" dirty="0">
              <a:solidFill>
                <a:srgbClr val="333333"/>
              </a:solidFill>
              <a:effectLst/>
              <a:latin typeface="-apple-system"/>
            </a:endParaRPr>
          </a:p>
          <a:p>
            <a:pPr algn="l"/>
            <a:r>
              <a:rPr lang="zh-CN" altLang="en-US" b="0" i="0" dirty="0">
                <a:solidFill>
                  <a:srgbClr val="000000"/>
                </a:solidFill>
                <a:effectLst/>
                <a:latin typeface="-apple-system"/>
              </a:rPr>
              <a:t>构建合成样本，并且循环迭代训练模型，直到</a:t>
            </a:r>
            <a:r>
              <a:rPr lang="zh-CN" altLang="en-US" dirty="0">
                <a:solidFill>
                  <a:srgbClr val="000000"/>
                </a:solidFill>
                <a:latin typeface="-apple-system"/>
              </a:rPr>
              <a:t>预算</a:t>
            </a:r>
            <a:r>
              <a:rPr lang="en-US" altLang="zh-CN" dirty="0">
                <a:solidFill>
                  <a:srgbClr val="000000"/>
                </a:solidFill>
                <a:latin typeface="-apple-system"/>
              </a:rPr>
              <a:t>b</a:t>
            </a:r>
            <a:r>
              <a:rPr lang="zh-CN" altLang="en-US" dirty="0">
                <a:solidFill>
                  <a:srgbClr val="000000"/>
                </a:solidFill>
                <a:latin typeface="-apple-system"/>
              </a:rPr>
              <a:t>达到</a:t>
            </a:r>
            <a:endParaRPr lang="zh-CN" altLang="en-US" b="0" i="0" dirty="0">
              <a:solidFill>
                <a:srgbClr val="333333"/>
              </a:solidFill>
              <a:effectLst/>
              <a:latin typeface="-apple-system"/>
            </a:endParaRPr>
          </a:p>
          <a:p>
            <a:endParaRPr lang="zh-CN" altLang="en-US" dirty="0"/>
          </a:p>
        </p:txBody>
      </p:sp>
      <p:sp>
        <p:nvSpPr>
          <p:cNvPr id="4" name="灯片编号占位符 3">
            <a:extLst>
              <a:ext uri="{FF2B5EF4-FFF2-40B4-BE49-F238E27FC236}">
                <a16:creationId xmlns:a16="http://schemas.microsoft.com/office/drawing/2014/main" id="{213F87E0-5E06-A4D9-23E5-EA3D8BB84E68}"/>
              </a:ext>
            </a:extLst>
          </p:cNvPr>
          <p:cNvSpPr>
            <a:spLocks noGrp="1"/>
          </p:cNvSpPr>
          <p:nvPr>
            <p:ph type="sldNum" sz="quarter" idx="12"/>
          </p:nvPr>
        </p:nvSpPr>
        <p:spPr/>
        <p:txBody>
          <a:bodyPr/>
          <a:lstStyle/>
          <a:p>
            <a:pPr>
              <a:defRPr/>
            </a:pPr>
            <a:fld id="{01C970E6-C7E8-405D-A059-F1521ABA02BA}" type="slidenum">
              <a:rPr lang="zh-CN" altLang="en-US" smtClean="0"/>
              <a:pPr>
                <a:defRPr/>
              </a:pPr>
              <a:t>9</a:t>
            </a:fld>
            <a:endParaRPr lang="en-US" altLang="zh-CN" dirty="0"/>
          </a:p>
        </p:txBody>
      </p:sp>
      <p:pic>
        <p:nvPicPr>
          <p:cNvPr id="3076" name="Picture 4">
            <a:extLst>
              <a:ext uri="{FF2B5EF4-FFF2-40B4-BE49-F238E27FC236}">
                <a16:creationId xmlns:a16="http://schemas.microsoft.com/office/drawing/2014/main" id="{AA27FE0F-BCCA-ECC4-B7F2-4B21FC677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60" y="1179831"/>
            <a:ext cx="5493540" cy="500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348446"/>
      </p:ext>
    </p:extLst>
  </p:cSld>
  <p:clrMapOvr>
    <a:masterClrMapping/>
  </p:clrMapOvr>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10096</TotalTime>
  <Words>2833</Words>
  <Application>Microsoft Office PowerPoint</Application>
  <PresentationFormat>A4 纸张(210x297 毫米)</PresentationFormat>
  <Paragraphs>199</Paragraphs>
  <Slides>28</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-apple-system</vt:lpstr>
      <vt:lpstr>宋体</vt:lpstr>
      <vt:lpstr>微软雅黑</vt:lpstr>
      <vt:lpstr>Arial</vt:lpstr>
      <vt:lpstr>Times New Roman</vt:lpstr>
      <vt:lpstr>Wingdings</vt:lpstr>
      <vt:lpstr>Presentation</vt:lpstr>
      <vt:lpstr>PRADA: Protecting Against DNN Model Stealing Attacks</vt:lpstr>
      <vt:lpstr>提纲</vt:lpstr>
      <vt:lpstr>研究背景</vt:lpstr>
      <vt:lpstr>主要贡献</vt:lpstr>
      <vt:lpstr>DNN</vt:lpstr>
      <vt:lpstr>Adversary</vt:lpstr>
      <vt:lpstr>Goal</vt:lpstr>
      <vt:lpstr>Adversary Model(对手模型）</vt:lpstr>
      <vt:lpstr> General Model Extraction Process</vt:lpstr>
      <vt:lpstr>以前的模型攻击方法</vt:lpstr>
      <vt:lpstr>提纲</vt:lpstr>
      <vt:lpstr>超参数选择</vt:lpstr>
      <vt:lpstr>5折交叉</vt:lpstr>
      <vt:lpstr>CV-SEARCH</vt:lpstr>
      <vt:lpstr>对抗样本制作</vt:lpstr>
      <vt:lpstr>FGSM</vt:lpstr>
      <vt:lpstr>合成样本生成</vt:lpstr>
      <vt:lpstr>雅可比矩阵样本生成</vt:lpstr>
      <vt:lpstr> PRADA</vt:lpstr>
      <vt:lpstr>PRADA</vt:lpstr>
      <vt:lpstr>PRADA</vt:lpstr>
      <vt:lpstr>提纲</vt:lpstr>
      <vt:lpstr>数据集</vt:lpstr>
      <vt:lpstr>评价指标</vt:lpstr>
      <vt:lpstr>模型复杂度影响</vt:lpstr>
      <vt:lpstr>PRADA评估</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基于反馈机制的网络化系统 安全理论及关键技术</dc:title>
  <dc:creator>xiaoying shen</dc:creator>
  <cp:lastModifiedBy>明远</cp:lastModifiedBy>
  <cp:revision>3039</cp:revision>
  <cp:lastPrinted>2012-04-07T07:41:41Z</cp:lastPrinted>
  <dcterms:created xsi:type="dcterms:W3CDTF">2012-03-19T12:03:10Z</dcterms:created>
  <dcterms:modified xsi:type="dcterms:W3CDTF">2022-12-02T12:11:48Z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