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0"/>
  </p:notesMasterIdLst>
  <p:sldIdLst>
    <p:sldId id="257" r:id="rId3"/>
    <p:sldId id="259" r:id="rId4"/>
    <p:sldId id="289" r:id="rId5"/>
    <p:sldId id="290" r:id="rId6"/>
    <p:sldId id="291" r:id="rId7"/>
    <p:sldId id="292" r:id="rId8"/>
    <p:sldId id="293" r:id="rId9"/>
    <p:sldId id="294" r:id="rId10"/>
    <p:sldId id="295" r:id="rId11"/>
    <p:sldId id="296" r:id="rId12"/>
    <p:sldId id="330" r:id="rId13"/>
    <p:sldId id="331" r:id="rId14"/>
    <p:sldId id="333" r:id="rId15"/>
    <p:sldId id="332" r:id="rId16"/>
    <p:sldId id="334" r:id="rId17"/>
    <p:sldId id="335" r:id="rId18"/>
    <p:sldId id="336" r:id="rId19"/>
    <p:sldId id="317" r:id="rId20"/>
    <p:sldId id="319" r:id="rId21"/>
    <p:sldId id="320" r:id="rId22"/>
    <p:sldId id="322" r:id="rId23"/>
    <p:sldId id="321" r:id="rId24"/>
    <p:sldId id="323" r:id="rId25"/>
    <p:sldId id="300" r:id="rId26"/>
    <p:sldId id="324" r:id="rId27"/>
    <p:sldId id="325" r:id="rId28"/>
    <p:sldId id="32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67"/>
    <p:restoredTop sz="94692"/>
  </p:normalViewPr>
  <p:slideViewPr>
    <p:cSldViewPr snapToGrid="0" snapToObjects="1">
      <p:cViewPr varScale="1">
        <p:scale>
          <a:sx n="146" d="100"/>
          <a:sy n="146"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1B2EA-1DA0-3B44-B583-971ED8590B3D}" type="datetimeFigureOut">
              <a:rPr lang="zh-CN" altLang="en-US"/>
              <a:t>2021/10/25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45D25-680F-0E49-8F93-598108BD4E79}"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今天我将从以下五个部分展开我的毕设答辩</a:t>
            </a:r>
          </a:p>
        </p:txBody>
      </p:sp>
      <p:sp>
        <p:nvSpPr>
          <p:cNvPr id="4" name="灯片编号占位符 3"/>
          <p:cNvSpPr>
            <a:spLocks noGrp="1"/>
          </p:cNvSpPr>
          <p:nvPr>
            <p:ph type="sldNum" sz="quarter" idx="5"/>
          </p:nvPr>
        </p:nvSpPr>
        <p:spPr/>
        <p:txBody>
          <a:bodyPr/>
          <a:lstStyle/>
          <a:p>
            <a:fld id="{D6C68A64-069C-4FC3-A227-B9F541D15B3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73F650-4B02-F04C-8D05-AC6059495A45}" type="datetimeFigureOut">
              <a:rPr lang="zh-CN" altLang="en-US"/>
              <a:t>2021/10/25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658179-9576-9944-BC4A-BB006C3D3DC7}" type="slidenum">
              <a:r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58179-9576-9944-BC4A-BB006C3D3DC7}"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F650-4B02-F04C-8D05-AC6059495A45}" type="datetimeFigureOut">
              <a:rPr lang="zh-CN" altLang="en-US"/>
              <a:t>2021/10/25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58179-9576-9944-BC4A-BB006C3D3DC7}"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0.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65635" y="2295265"/>
            <a:ext cx="11060723" cy="646331"/>
          </a:xfrm>
          <a:prstGeom prst="rect">
            <a:avLst/>
          </a:prstGeom>
        </p:spPr>
        <p:txBody>
          <a:bodyPr wrap="square">
            <a:spAutoFit/>
          </a:bodyPr>
          <a:lstStyle/>
          <a:p>
            <a:pPr algn="ctr"/>
            <a:r>
              <a:rPr lang="zh-CN" altLang="en-US" sz="36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ea"/>
                <a:sym typeface="+mn-lt"/>
              </a:rPr>
              <a:t>半监督学习公平性：未标记数据有助于减少歧视</a:t>
            </a:r>
          </a:p>
        </p:txBody>
      </p:sp>
      <p:sp>
        <p:nvSpPr>
          <p:cNvPr id="22" name="文本框 21"/>
          <p:cNvSpPr txBox="1"/>
          <p:nvPr/>
        </p:nvSpPr>
        <p:spPr>
          <a:xfrm>
            <a:off x="4848292" y="3817350"/>
            <a:ext cx="2495407"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汇报人：宣羽泽</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cxnSp>
        <p:nvCxnSpPr>
          <p:cNvPr id="56" name="直接连接符 55"/>
          <p:cNvCxnSpPr/>
          <p:nvPr/>
        </p:nvCxnSpPr>
        <p:spPr>
          <a:xfrm>
            <a:off x="1116624" y="3379473"/>
            <a:ext cx="9924323" cy="49527"/>
          </a:xfrm>
          <a:prstGeom prst="line">
            <a:avLst/>
          </a:prstGeom>
        </p:spPr>
        <p:style>
          <a:lnRef idx="3">
            <a:schemeClr val="accent3"/>
          </a:lnRef>
          <a:fillRef idx="0">
            <a:schemeClr val="accent3"/>
          </a:fillRef>
          <a:effectRef idx="2">
            <a:schemeClr val="accent3"/>
          </a:effectRef>
          <a:fontRef idx="minor">
            <a:schemeClr val="tx1"/>
          </a:fontRef>
        </p:style>
      </p:cxnSp>
      <p:sp>
        <p:nvSpPr>
          <p:cNvPr id="71" name="文本框 70"/>
          <p:cNvSpPr txBox="1"/>
          <p:nvPr/>
        </p:nvSpPr>
        <p:spPr>
          <a:xfrm>
            <a:off x="996459" y="2941596"/>
            <a:ext cx="10199077" cy="437877"/>
          </a:xfrm>
          <a:prstGeom prst="rect">
            <a:avLst/>
          </a:prstGeom>
          <a:noFill/>
        </p:spPr>
        <p:txBody>
          <a:bodyPr wrap="square" rtlCol="0">
            <a:spAutoFit/>
          </a:bodyPr>
          <a:lstStyle/>
          <a:p>
            <a:pPr algn="ctr">
              <a:lnSpc>
                <a:spcPct val="120000"/>
              </a:lnSpc>
            </a:pPr>
            <a:r>
              <a:rPr lang="en-US" altLang="zh-CN" sz="2000" b="1" dirty="0">
                <a:solidFill>
                  <a:srgbClr val="005D9D"/>
                </a:solidFill>
                <a:cs typeface="+mn-ea"/>
                <a:sym typeface="+mn-lt"/>
              </a:rPr>
              <a:t>Fairness in Semi-supervised Learning:</a:t>
            </a:r>
            <a:r>
              <a:rPr lang="zh-CN" altLang="en-US" sz="2000" b="1" dirty="0">
                <a:solidFill>
                  <a:srgbClr val="005D9D"/>
                </a:solidFill>
                <a:cs typeface="+mn-ea"/>
                <a:sym typeface="+mn-lt"/>
              </a:rPr>
              <a:t> </a:t>
            </a:r>
            <a:r>
              <a:rPr lang="en-US" altLang="zh-CN" sz="2000" b="1" dirty="0">
                <a:solidFill>
                  <a:srgbClr val="005D9D"/>
                </a:solidFill>
                <a:cs typeface="+mn-ea"/>
                <a:sym typeface="+mn-lt"/>
              </a:rPr>
              <a:t>Unlabeled Data Help to Reduce Discrimination</a:t>
            </a:r>
          </a:p>
        </p:txBody>
      </p:sp>
      <p:sp>
        <p:nvSpPr>
          <p:cNvPr id="15" name="文本框 14"/>
          <p:cNvSpPr txBox="1"/>
          <p:nvPr/>
        </p:nvSpPr>
        <p:spPr>
          <a:xfrm>
            <a:off x="2563352" y="4390366"/>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小组成员：宣羽泽 朱润南 王璇 莫梓艺 康乐涵</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16" name="文本框 15"/>
          <p:cNvSpPr txBox="1"/>
          <p:nvPr/>
        </p:nvSpPr>
        <p:spPr>
          <a:xfrm>
            <a:off x="2563352" y="4963382"/>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指导老师：袁开国</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18" name="文本框 17"/>
          <p:cNvSpPr txBox="1"/>
          <p:nvPr/>
        </p:nvSpPr>
        <p:spPr>
          <a:xfrm>
            <a:off x="2563352" y="6047767"/>
            <a:ext cx="7065286" cy="369332"/>
          </a:xfrm>
          <a:prstGeom prst="rect">
            <a:avLst/>
          </a:prstGeom>
          <a:noFill/>
        </p:spPr>
        <p:txBody>
          <a:bodyPr wrap="square" rtlCol="0">
            <a:spAutoFit/>
          </a:bodyPr>
          <a:lstStyle/>
          <a:p>
            <a:pPr algn="ct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2021</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年</a:t>
            </a: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10</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月</a:t>
            </a: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25</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日</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9" name="文本框 8">
            <a:extLst>
              <a:ext uri="{FF2B5EF4-FFF2-40B4-BE49-F238E27FC236}">
                <a16:creationId xmlns:a16="http://schemas.microsoft.com/office/drawing/2014/main" id="{24832B28-BC52-DB44-9260-3C4AA17A7D56}"/>
              </a:ext>
            </a:extLst>
          </p:cNvPr>
          <p:cNvSpPr txBox="1"/>
          <p:nvPr/>
        </p:nvSpPr>
        <p:spPr>
          <a:xfrm>
            <a:off x="2546142" y="5474751"/>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邮箱：</a:t>
            </a: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ozawaoy_xyz@bupt.edu.cn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4" name="图片 3" descr="health_lr_rho"/>
          <p:cNvPicPr>
            <a:picLocks noChangeAspect="1"/>
          </p:cNvPicPr>
          <p:nvPr>
            <p:custDataLst>
              <p:tags r:id="rId1"/>
            </p:custDataLst>
          </p:nvPr>
        </p:nvPicPr>
        <p:blipFill>
          <a:blip r:embed="rId5"/>
          <a:stretch>
            <a:fillRect/>
          </a:stretch>
        </p:blipFill>
        <p:spPr>
          <a:xfrm>
            <a:off x="1631950" y="964565"/>
            <a:ext cx="3774440" cy="2830830"/>
          </a:xfrm>
          <a:prstGeom prst="rect">
            <a:avLst/>
          </a:prstGeom>
        </p:spPr>
      </p:pic>
      <p:pic>
        <p:nvPicPr>
          <p:cNvPr id="5" name="图片 4" descr="health_svm_rho"/>
          <p:cNvPicPr>
            <a:picLocks noChangeAspect="1"/>
          </p:cNvPicPr>
          <p:nvPr>
            <p:custDataLst>
              <p:tags r:id="rId2"/>
            </p:custDataLst>
          </p:nvPr>
        </p:nvPicPr>
        <p:blipFill>
          <a:blip r:embed="rId6"/>
          <a:stretch>
            <a:fillRect/>
          </a:stretch>
        </p:blipFill>
        <p:spPr>
          <a:xfrm>
            <a:off x="6646545" y="912495"/>
            <a:ext cx="3753485" cy="2814320"/>
          </a:xfrm>
          <a:prstGeom prst="rect">
            <a:avLst/>
          </a:prstGeom>
        </p:spPr>
      </p:pic>
      <p:pic>
        <p:nvPicPr>
          <p:cNvPr id="14" name="图片 13"/>
          <p:cNvPicPr>
            <a:picLocks noChangeAspect="1"/>
          </p:cNvPicPr>
          <p:nvPr/>
        </p:nvPicPr>
        <p:blipFill>
          <a:blip r:embed="rId7"/>
          <a:stretch>
            <a:fillRect/>
          </a:stretch>
        </p:blipFill>
        <p:spPr>
          <a:xfrm>
            <a:off x="1499870" y="3576320"/>
            <a:ext cx="4037965" cy="3230880"/>
          </a:xfrm>
          <a:prstGeom prst="rect">
            <a:avLst/>
          </a:prstGeom>
        </p:spPr>
      </p:pic>
      <p:pic>
        <p:nvPicPr>
          <p:cNvPr id="16" name="图片 15"/>
          <p:cNvPicPr>
            <a:picLocks noChangeAspect="1"/>
          </p:cNvPicPr>
          <p:nvPr/>
        </p:nvPicPr>
        <p:blipFill>
          <a:blip r:embed="rId8"/>
          <a:stretch>
            <a:fillRect/>
          </a:stretch>
        </p:blipFill>
        <p:spPr>
          <a:xfrm>
            <a:off x="6774815" y="3576320"/>
            <a:ext cx="4071620" cy="3268345"/>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CD5B98C-40B6-7F45-BA1C-5971D11FB7D2}"/>
                  </a:ext>
                </a:extLst>
              </p:cNvPr>
              <p:cNvSpPr txBox="1"/>
              <p:nvPr/>
            </p:nvSpPr>
            <p:spPr>
              <a:xfrm>
                <a:off x="952681" y="843159"/>
                <a:ext cx="13585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pc="300" dirty="0">
                          <a:solidFill>
                            <a:srgbClr val="C00000"/>
                          </a:solidFill>
                          <a:latin typeface="Cambria Math" panose="02040503050406030204" pitchFamily="18" charset="0"/>
                          <a:ea typeface="微软雅黑" panose="020B0503020204020204" pitchFamily="34" charset="-122"/>
                        </a:rPr>
                        <m:t>𝐾</m:t>
                      </m:r>
                      <m:r>
                        <a:rPr lang="en-US" altLang="zh-CN" sz="1800" i="1" spc="300" dirty="0">
                          <a:solidFill>
                            <a:srgbClr val="C00000"/>
                          </a:solidFill>
                          <a:latin typeface="Cambria Math" panose="02040503050406030204" pitchFamily="18" charset="0"/>
                          <a:ea typeface="微软雅黑" panose="020B0503020204020204" pitchFamily="34" charset="-122"/>
                        </a:rPr>
                        <m:t>=200</m:t>
                      </m:r>
                    </m:oMath>
                  </m:oMathPara>
                </a14:m>
                <a:endParaRPr lang="zh-CN" altLang="en-US"/>
              </a:p>
            </p:txBody>
          </p:sp>
        </mc:Choice>
        <mc:Fallback xmlns="">
          <p:sp>
            <p:nvSpPr>
              <p:cNvPr id="23" name="文本框 22">
                <a:extLst>
                  <a:ext uri="{FF2B5EF4-FFF2-40B4-BE49-F238E27FC236}">
                    <a16:creationId xmlns:a16="http://schemas.microsoft.com/office/drawing/2014/main" id="{CCD5B98C-40B6-7F45-BA1C-5971D11FB7D2}"/>
                  </a:ext>
                </a:extLst>
              </p:cNvPr>
              <p:cNvSpPr txBox="1">
                <a:spLocks noRot="1" noChangeAspect="1" noMove="1" noResize="1" noEditPoints="1" noAdjustHandles="1" noChangeArrowheads="1" noChangeShapeType="1" noTextEdit="1"/>
              </p:cNvSpPr>
              <p:nvPr/>
            </p:nvSpPr>
            <p:spPr>
              <a:xfrm>
                <a:off x="952681" y="843159"/>
                <a:ext cx="1358537" cy="369332"/>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3" name="图片 2" descr="bank_lr_rho"/>
          <p:cNvPicPr>
            <a:picLocks noChangeAspect="1"/>
          </p:cNvPicPr>
          <p:nvPr/>
        </p:nvPicPr>
        <p:blipFill>
          <a:blip r:embed="rId3"/>
          <a:stretch>
            <a:fillRect/>
          </a:stretch>
        </p:blipFill>
        <p:spPr>
          <a:xfrm>
            <a:off x="1558290" y="964565"/>
            <a:ext cx="3738245" cy="2804160"/>
          </a:xfrm>
          <a:prstGeom prst="rect">
            <a:avLst/>
          </a:prstGeom>
        </p:spPr>
      </p:pic>
      <p:pic>
        <p:nvPicPr>
          <p:cNvPr id="7" name="图片 6" descr="bank_svm_rho"/>
          <p:cNvPicPr>
            <a:picLocks noChangeAspect="1"/>
          </p:cNvPicPr>
          <p:nvPr/>
        </p:nvPicPr>
        <p:blipFill>
          <a:blip r:embed="rId4"/>
          <a:stretch>
            <a:fillRect/>
          </a:stretch>
        </p:blipFill>
        <p:spPr>
          <a:xfrm>
            <a:off x="6554470" y="912495"/>
            <a:ext cx="3952875" cy="2965450"/>
          </a:xfrm>
          <a:prstGeom prst="rect">
            <a:avLst/>
          </a:prstGeom>
        </p:spPr>
      </p:pic>
      <p:pic>
        <p:nvPicPr>
          <p:cNvPr id="8" name="图片 7"/>
          <p:cNvPicPr>
            <a:picLocks noChangeAspect="1"/>
          </p:cNvPicPr>
          <p:nvPr/>
        </p:nvPicPr>
        <p:blipFill>
          <a:blip r:embed="rId5"/>
          <a:stretch>
            <a:fillRect/>
          </a:stretch>
        </p:blipFill>
        <p:spPr>
          <a:xfrm>
            <a:off x="1489710" y="3568700"/>
            <a:ext cx="4004310" cy="3289300"/>
          </a:xfrm>
          <a:prstGeom prst="rect">
            <a:avLst/>
          </a:prstGeom>
        </p:spPr>
      </p:pic>
      <p:pic>
        <p:nvPicPr>
          <p:cNvPr id="9" name="图片 8"/>
          <p:cNvPicPr>
            <a:picLocks noChangeAspect="1"/>
          </p:cNvPicPr>
          <p:nvPr/>
        </p:nvPicPr>
        <p:blipFill>
          <a:blip r:embed="rId6"/>
          <a:stretch>
            <a:fillRect/>
          </a:stretch>
        </p:blipFill>
        <p:spPr>
          <a:xfrm>
            <a:off x="6642100" y="3568700"/>
            <a:ext cx="3950335" cy="324358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FA25659-A708-F649-ABEF-58756F398DD0}"/>
                  </a:ext>
                </a:extLst>
              </p:cNvPr>
              <p:cNvSpPr txBox="1"/>
              <p:nvPr/>
            </p:nvSpPr>
            <p:spPr>
              <a:xfrm>
                <a:off x="952681" y="843159"/>
                <a:ext cx="13585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pc="300" dirty="0">
                          <a:solidFill>
                            <a:srgbClr val="C00000"/>
                          </a:solidFill>
                          <a:latin typeface="Cambria Math" panose="02040503050406030204" pitchFamily="18" charset="0"/>
                          <a:ea typeface="微软雅黑" panose="020B0503020204020204" pitchFamily="34" charset="-122"/>
                        </a:rPr>
                        <m:t>𝐾</m:t>
                      </m:r>
                      <m:r>
                        <a:rPr lang="en-US" altLang="zh-CN" sz="1800" i="1" spc="300" dirty="0">
                          <a:solidFill>
                            <a:srgbClr val="C00000"/>
                          </a:solidFill>
                          <a:latin typeface="Cambria Math" panose="02040503050406030204" pitchFamily="18" charset="0"/>
                          <a:ea typeface="微软雅黑" panose="020B0503020204020204" pitchFamily="34" charset="-122"/>
                        </a:rPr>
                        <m:t>=200</m:t>
                      </m:r>
                    </m:oMath>
                  </m:oMathPara>
                </a14:m>
                <a:endParaRPr lang="zh-CN" altLang="en-US"/>
              </a:p>
            </p:txBody>
          </p:sp>
        </mc:Choice>
        <mc:Fallback xmlns="">
          <p:sp>
            <p:nvSpPr>
              <p:cNvPr id="13" name="文本框 12">
                <a:extLst>
                  <a:ext uri="{FF2B5EF4-FFF2-40B4-BE49-F238E27FC236}">
                    <a16:creationId xmlns:a16="http://schemas.microsoft.com/office/drawing/2014/main" id="{AFA25659-A708-F649-ABEF-58756F398DD0}"/>
                  </a:ext>
                </a:extLst>
              </p:cNvPr>
              <p:cNvSpPr txBox="1">
                <a:spLocks noRot="1" noChangeAspect="1" noMove="1" noResize="1" noEditPoints="1" noAdjustHandles="1" noChangeArrowheads="1" noChangeShapeType="1" noTextEdit="1"/>
              </p:cNvSpPr>
              <p:nvPr/>
            </p:nvSpPr>
            <p:spPr>
              <a:xfrm>
                <a:off x="952681" y="843159"/>
                <a:ext cx="1358537" cy="369332"/>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2" name="图片 1" descr="adult_lr_rho"/>
          <p:cNvPicPr>
            <a:picLocks noChangeAspect="1"/>
          </p:cNvPicPr>
          <p:nvPr/>
        </p:nvPicPr>
        <p:blipFill>
          <a:blip r:embed="rId3"/>
          <a:stretch>
            <a:fillRect/>
          </a:stretch>
        </p:blipFill>
        <p:spPr>
          <a:xfrm>
            <a:off x="1473835" y="912495"/>
            <a:ext cx="3863340" cy="2899410"/>
          </a:xfrm>
          <a:prstGeom prst="rect">
            <a:avLst/>
          </a:prstGeom>
        </p:spPr>
      </p:pic>
      <p:pic>
        <p:nvPicPr>
          <p:cNvPr id="4" name="图片 3" descr="adult_svm_rho"/>
          <p:cNvPicPr>
            <a:picLocks noChangeAspect="1"/>
          </p:cNvPicPr>
          <p:nvPr/>
        </p:nvPicPr>
        <p:blipFill>
          <a:blip r:embed="rId4"/>
          <a:stretch>
            <a:fillRect/>
          </a:stretch>
        </p:blipFill>
        <p:spPr>
          <a:xfrm>
            <a:off x="6171565" y="912495"/>
            <a:ext cx="4087495" cy="3066415"/>
          </a:xfrm>
          <a:prstGeom prst="rect">
            <a:avLst/>
          </a:prstGeom>
        </p:spPr>
      </p:pic>
      <p:pic>
        <p:nvPicPr>
          <p:cNvPr id="5" name="图片 4"/>
          <p:cNvPicPr>
            <a:picLocks noChangeAspect="1"/>
          </p:cNvPicPr>
          <p:nvPr/>
        </p:nvPicPr>
        <p:blipFill>
          <a:blip r:embed="rId5"/>
          <a:stretch>
            <a:fillRect/>
          </a:stretch>
        </p:blipFill>
        <p:spPr>
          <a:xfrm>
            <a:off x="1408430" y="3567430"/>
            <a:ext cx="3994150" cy="3251835"/>
          </a:xfrm>
          <a:prstGeom prst="rect">
            <a:avLst/>
          </a:prstGeom>
        </p:spPr>
      </p:pic>
      <p:pic>
        <p:nvPicPr>
          <p:cNvPr id="6" name="图片 5"/>
          <p:cNvPicPr>
            <a:picLocks noChangeAspect="1"/>
          </p:cNvPicPr>
          <p:nvPr/>
        </p:nvPicPr>
        <p:blipFill>
          <a:blip r:embed="rId6"/>
          <a:stretch>
            <a:fillRect/>
          </a:stretch>
        </p:blipFill>
        <p:spPr>
          <a:xfrm>
            <a:off x="6514465" y="3745865"/>
            <a:ext cx="3744595" cy="311213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B0B237-93F8-324B-8DF6-7CB2DE39660D}"/>
                  </a:ext>
                </a:extLst>
              </p:cNvPr>
              <p:cNvSpPr txBox="1"/>
              <p:nvPr/>
            </p:nvSpPr>
            <p:spPr>
              <a:xfrm>
                <a:off x="952681" y="843159"/>
                <a:ext cx="13585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pc="300" dirty="0">
                          <a:solidFill>
                            <a:srgbClr val="C00000"/>
                          </a:solidFill>
                          <a:latin typeface="Cambria Math" panose="02040503050406030204" pitchFamily="18" charset="0"/>
                          <a:ea typeface="微软雅黑" panose="020B0503020204020204" pitchFamily="34" charset="-122"/>
                        </a:rPr>
                        <m:t>𝐾</m:t>
                      </m:r>
                      <m:r>
                        <a:rPr lang="en-US" altLang="zh-CN" sz="1800" i="1" spc="300" dirty="0">
                          <a:solidFill>
                            <a:srgbClr val="C00000"/>
                          </a:solidFill>
                          <a:latin typeface="Cambria Math" panose="02040503050406030204" pitchFamily="18" charset="0"/>
                          <a:ea typeface="微软雅黑" panose="020B0503020204020204" pitchFamily="34" charset="-122"/>
                        </a:rPr>
                        <m:t>=200</m:t>
                      </m:r>
                    </m:oMath>
                  </m:oMathPara>
                </a14:m>
                <a:endParaRPr lang="zh-CN" altLang="en-US"/>
              </a:p>
            </p:txBody>
          </p:sp>
        </mc:Choice>
        <mc:Fallback xmlns="">
          <p:sp>
            <p:nvSpPr>
              <p:cNvPr id="13" name="文本框 12">
                <a:extLst>
                  <a:ext uri="{FF2B5EF4-FFF2-40B4-BE49-F238E27FC236}">
                    <a16:creationId xmlns:a16="http://schemas.microsoft.com/office/drawing/2014/main" id="{BFB0B237-93F8-324B-8DF6-7CB2DE39660D}"/>
                  </a:ext>
                </a:extLst>
              </p:cNvPr>
              <p:cNvSpPr txBox="1">
                <a:spLocks noRot="1" noChangeAspect="1" noMove="1" noResize="1" noEditPoints="1" noAdjustHandles="1" noChangeArrowheads="1" noChangeShapeType="1" noTextEdit="1"/>
              </p:cNvSpPr>
              <p:nvPr/>
            </p:nvSpPr>
            <p:spPr>
              <a:xfrm>
                <a:off x="952681" y="843159"/>
                <a:ext cx="1358537" cy="369332"/>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2" name="图片 1" descr="health_lr_k"/>
          <p:cNvPicPr>
            <a:picLocks noChangeAspect="1"/>
          </p:cNvPicPr>
          <p:nvPr/>
        </p:nvPicPr>
        <p:blipFill>
          <a:blip r:embed="rId3"/>
          <a:stretch>
            <a:fillRect/>
          </a:stretch>
        </p:blipFill>
        <p:spPr>
          <a:xfrm>
            <a:off x="1409065" y="964565"/>
            <a:ext cx="4215130" cy="3162300"/>
          </a:xfrm>
          <a:prstGeom prst="rect">
            <a:avLst/>
          </a:prstGeom>
        </p:spPr>
      </p:pic>
      <p:pic>
        <p:nvPicPr>
          <p:cNvPr id="5" name="图片 4"/>
          <p:cNvPicPr>
            <a:picLocks noChangeAspect="1"/>
          </p:cNvPicPr>
          <p:nvPr/>
        </p:nvPicPr>
        <p:blipFill>
          <a:blip r:embed="rId4"/>
          <a:stretch>
            <a:fillRect/>
          </a:stretch>
        </p:blipFill>
        <p:spPr>
          <a:xfrm>
            <a:off x="1755775" y="3788410"/>
            <a:ext cx="3691890" cy="3069590"/>
          </a:xfrm>
          <a:prstGeom prst="rect">
            <a:avLst/>
          </a:prstGeom>
        </p:spPr>
      </p:pic>
      <p:pic>
        <p:nvPicPr>
          <p:cNvPr id="10" name="图片 9" descr="health_svm_k"/>
          <p:cNvPicPr>
            <a:picLocks noChangeAspect="1"/>
          </p:cNvPicPr>
          <p:nvPr/>
        </p:nvPicPr>
        <p:blipFill>
          <a:blip r:embed="rId5"/>
          <a:stretch>
            <a:fillRect/>
          </a:stretch>
        </p:blipFill>
        <p:spPr>
          <a:xfrm>
            <a:off x="6118225" y="964565"/>
            <a:ext cx="4204970" cy="3155315"/>
          </a:xfrm>
          <a:prstGeom prst="rect">
            <a:avLst/>
          </a:prstGeom>
        </p:spPr>
      </p:pic>
      <p:pic>
        <p:nvPicPr>
          <p:cNvPr id="6" name="图片 5"/>
          <p:cNvPicPr>
            <a:picLocks noChangeAspect="1"/>
          </p:cNvPicPr>
          <p:nvPr/>
        </p:nvPicPr>
        <p:blipFill>
          <a:blip r:embed="rId6"/>
          <a:stretch>
            <a:fillRect/>
          </a:stretch>
        </p:blipFill>
        <p:spPr>
          <a:xfrm>
            <a:off x="6455410" y="3789045"/>
            <a:ext cx="3666490" cy="306895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5DB07A0-3A96-9A43-B0C2-7F1B0ADE1D43}"/>
                  </a:ext>
                </a:extLst>
              </p:cNvPr>
              <p:cNvSpPr txBox="1"/>
              <p:nvPr/>
            </p:nvSpPr>
            <p:spPr>
              <a:xfrm>
                <a:off x="952681" y="843159"/>
                <a:ext cx="13585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pc="300" dirty="0">
                          <a:solidFill>
                            <a:srgbClr val="C00000"/>
                          </a:solidFill>
                          <a:latin typeface="Cambria Math" panose="02040503050406030204" pitchFamily="18" charset="0"/>
                          <a:ea typeface="Cambria Math" panose="02040503050406030204" pitchFamily="18" charset="0"/>
                        </a:rPr>
                        <m:t>𝜌</m:t>
                      </m:r>
                      <m:r>
                        <a:rPr lang="en-US" altLang="zh-CN" i="1" spc="300" dirty="0">
                          <a:solidFill>
                            <a:srgbClr val="C00000"/>
                          </a:solidFill>
                          <a:latin typeface="Cambria Math" panose="02040503050406030204" pitchFamily="18" charset="0"/>
                          <a:ea typeface="微软雅黑" panose="020B0503020204020204" pitchFamily="34" charset="-122"/>
                        </a:rPr>
                        <m:t> </m:t>
                      </m:r>
                      <m:r>
                        <a:rPr lang="en-US" altLang="zh-CN" sz="1800" i="1" spc="300" dirty="0">
                          <a:solidFill>
                            <a:srgbClr val="C00000"/>
                          </a:solidFill>
                          <a:latin typeface="Cambria Math" panose="02040503050406030204" pitchFamily="18" charset="0"/>
                          <a:ea typeface="微软雅黑" panose="020B0503020204020204" pitchFamily="34" charset="-122"/>
                        </a:rPr>
                        <m:t>=</m:t>
                      </m:r>
                      <m:r>
                        <a:rPr lang="en-US" altLang="zh-CN" sz="1800" b="0" i="1" spc="300" dirty="0">
                          <a:solidFill>
                            <a:srgbClr val="C00000"/>
                          </a:solidFill>
                          <a:latin typeface="Cambria Math" panose="02040503050406030204" pitchFamily="18" charset="0"/>
                          <a:ea typeface="微软雅黑" panose="020B0503020204020204" pitchFamily="34" charset="-122"/>
                        </a:rPr>
                        <m:t>1</m:t>
                      </m:r>
                    </m:oMath>
                  </m:oMathPara>
                </a14:m>
                <a:endParaRPr lang="zh-CN" altLang="en-US"/>
              </a:p>
            </p:txBody>
          </p:sp>
        </mc:Choice>
        <mc:Fallback xmlns="">
          <p:sp>
            <p:nvSpPr>
              <p:cNvPr id="13" name="文本框 12">
                <a:extLst>
                  <a:ext uri="{FF2B5EF4-FFF2-40B4-BE49-F238E27FC236}">
                    <a16:creationId xmlns:a16="http://schemas.microsoft.com/office/drawing/2014/main" id="{55DB07A0-3A96-9A43-B0C2-7F1B0ADE1D43}"/>
                  </a:ext>
                </a:extLst>
              </p:cNvPr>
              <p:cNvSpPr txBox="1">
                <a:spLocks noRot="1" noChangeAspect="1" noMove="1" noResize="1" noEditPoints="1" noAdjustHandles="1" noChangeArrowheads="1" noChangeShapeType="1" noTextEdit="1"/>
              </p:cNvSpPr>
              <p:nvPr/>
            </p:nvSpPr>
            <p:spPr>
              <a:xfrm>
                <a:off x="952681" y="843159"/>
                <a:ext cx="1358537" cy="369332"/>
              </a:xfrm>
              <a:prstGeom prst="rect">
                <a:avLst/>
              </a:prstGeom>
              <a:blipFill>
                <a:blip r:embed="rId7"/>
                <a:stretch>
                  <a:fillRect b="-16667"/>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3" name="图片 2" descr="bank_lr_k"/>
          <p:cNvPicPr>
            <a:picLocks noChangeAspect="1"/>
          </p:cNvPicPr>
          <p:nvPr/>
        </p:nvPicPr>
        <p:blipFill>
          <a:blip r:embed="rId3"/>
          <a:stretch>
            <a:fillRect/>
          </a:stretch>
        </p:blipFill>
        <p:spPr>
          <a:xfrm>
            <a:off x="1288415" y="920115"/>
            <a:ext cx="4174490" cy="3131185"/>
          </a:xfrm>
          <a:prstGeom prst="rect">
            <a:avLst/>
          </a:prstGeom>
        </p:spPr>
      </p:pic>
      <p:pic>
        <p:nvPicPr>
          <p:cNvPr id="7" name="图片 6"/>
          <p:cNvPicPr>
            <a:picLocks noChangeAspect="1"/>
          </p:cNvPicPr>
          <p:nvPr/>
        </p:nvPicPr>
        <p:blipFill>
          <a:blip r:embed="rId4"/>
          <a:stretch>
            <a:fillRect/>
          </a:stretch>
        </p:blipFill>
        <p:spPr>
          <a:xfrm>
            <a:off x="1557655" y="3745865"/>
            <a:ext cx="3695065" cy="3074670"/>
          </a:xfrm>
          <a:prstGeom prst="rect">
            <a:avLst/>
          </a:prstGeom>
        </p:spPr>
      </p:pic>
      <p:pic>
        <p:nvPicPr>
          <p:cNvPr id="9" name="图片 8" descr="bank_svm_k"/>
          <p:cNvPicPr>
            <a:picLocks noChangeAspect="1"/>
          </p:cNvPicPr>
          <p:nvPr/>
        </p:nvPicPr>
        <p:blipFill>
          <a:blip r:embed="rId5"/>
          <a:stretch>
            <a:fillRect/>
          </a:stretch>
        </p:blipFill>
        <p:spPr>
          <a:xfrm>
            <a:off x="6087110" y="920115"/>
            <a:ext cx="4140835" cy="3105785"/>
          </a:xfrm>
          <a:prstGeom prst="rect">
            <a:avLst/>
          </a:prstGeom>
        </p:spPr>
      </p:pic>
      <p:pic>
        <p:nvPicPr>
          <p:cNvPr id="8" name="图片 7"/>
          <p:cNvPicPr>
            <a:picLocks noChangeAspect="1"/>
          </p:cNvPicPr>
          <p:nvPr/>
        </p:nvPicPr>
        <p:blipFill>
          <a:blip r:embed="rId6"/>
          <a:stretch>
            <a:fillRect/>
          </a:stretch>
        </p:blipFill>
        <p:spPr>
          <a:xfrm>
            <a:off x="6355715" y="3709670"/>
            <a:ext cx="3719195" cy="314642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11714E0-9CF1-514D-B660-9E51A3B39E9B}"/>
                  </a:ext>
                </a:extLst>
              </p:cNvPr>
              <p:cNvSpPr txBox="1"/>
              <p:nvPr/>
            </p:nvSpPr>
            <p:spPr>
              <a:xfrm>
                <a:off x="952681" y="843159"/>
                <a:ext cx="13585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pc="300" dirty="0">
                          <a:solidFill>
                            <a:srgbClr val="C00000"/>
                          </a:solidFill>
                          <a:latin typeface="Cambria Math" panose="02040503050406030204" pitchFamily="18" charset="0"/>
                          <a:ea typeface="Cambria Math" panose="02040503050406030204" pitchFamily="18" charset="0"/>
                        </a:rPr>
                        <m:t>𝜌</m:t>
                      </m:r>
                      <m:r>
                        <a:rPr lang="en-US" altLang="zh-CN" i="1" spc="300" dirty="0">
                          <a:solidFill>
                            <a:srgbClr val="C00000"/>
                          </a:solidFill>
                          <a:latin typeface="Cambria Math" panose="02040503050406030204" pitchFamily="18" charset="0"/>
                          <a:ea typeface="微软雅黑" panose="020B0503020204020204" pitchFamily="34" charset="-122"/>
                        </a:rPr>
                        <m:t> </m:t>
                      </m:r>
                      <m:r>
                        <a:rPr lang="en-US" altLang="zh-CN" sz="1800" i="1" spc="300" dirty="0">
                          <a:solidFill>
                            <a:srgbClr val="C00000"/>
                          </a:solidFill>
                          <a:latin typeface="Cambria Math" panose="02040503050406030204" pitchFamily="18" charset="0"/>
                          <a:ea typeface="微软雅黑" panose="020B0503020204020204" pitchFamily="34" charset="-122"/>
                        </a:rPr>
                        <m:t>=</m:t>
                      </m:r>
                      <m:r>
                        <a:rPr lang="en-US" altLang="zh-CN" sz="1800" b="0" i="1" spc="300" dirty="0">
                          <a:solidFill>
                            <a:srgbClr val="C00000"/>
                          </a:solidFill>
                          <a:latin typeface="Cambria Math" panose="02040503050406030204" pitchFamily="18" charset="0"/>
                          <a:ea typeface="微软雅黑" panose="020B0503020204020204" pitchFamily="34" charset="-122"/>
                        </a:rPr>
                        <m:t>1</m:t>
                      </m:r>
                    </m:oMath>
                  </m:oMathPara>
                </a14:m>
                <a:endParaRPr lang="zh-CN" altLang="en-US"/>
              </a:p>
            </p:txBody>
          </p:sp>
        </mc:Choice>
        <mc:Fallback xmlns="">
          <p:sp>
            <p:nvSpPr>
              <p:cNvPr id="13" name="文本框 12">
                <a:extLst>
                  <a:ext uri="{FF2B5EF4-FFF2-40B4-BE49-F238E27FC236}">
                    <a16:creationId xmlns:a16="http://schemas.microsoft.com/office/drawing/2014/main" id="{A11714E0-9CF1-514D-B660-9E51A3B39E9B}"/>
                  </a:ext>
                </a:extLst>
              </p:cNvPr>
              <p:cNvSpPr txBox="1">
                <a:spLocks noRot="1" noChangeAspect="1" noMove="1" noResize="1" noEditPoints="1" noAdjustHandles="1" noChangeArrowheads="1" noChangeShapeType="1" noTextEdit="1"/>
              </p:cNvSpPr>
              <p:nvPr/>
            </p:nvSpPr>
            <p:spPr>
              <a:xfrm>
                <a:off x="952681" y="843159"/>
                <a:ext cx="1358537" cy="369332"/>
              </a:xfrm>
              <a:prstGeom prst="rect">
                <a:avLst/>
              </a:prstGeom>
              <a:blipFill>
                <a:blip r:embed="rId7"/>
                <a:stretch>
                  <a:fillRect b="-1666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6" name="图片 5" descr="health_ori_fs_lr"/>
          <p:cNvPicPr>
            <a:picLocks noChangeAspect="1"/>
          </p:cNvPicPr>
          <p:nvPr/>
        </p:nvPicPr>
        <p:blipFill>
          <a:blip r:embed="rId3"/>
          <a:stretch>
            <a:fillRect/>
          </a:stretch>
        </p:blipFill>
        <p:spPr>
          <a:xfrm>
            <a:off x="1759585" y="937895"/>
            <a:ext cx="4195445" cy="3147060"/>
          </a:xfrm>
          <a:prstGeom prst="rect">
            <a:avLst/>
          </a:prstGeom>
        </p:spPr>
      </p:pic>
      <p:pic>
        <p:nvPicPr>
          <p:cNvPr id="11" name="图片 10"/>
          <p:cNvPicPr>
            <a:picLocks noChangeAspect="1"/>
          </p:cNvPicPr>
          <p:nvPr/>
        </p:nvPicPr>
        <p:blipFill>
          <a:blip r:embed="rId4"/>
          <a:stretch>
            <a:fillRect/>
          </a:stretch>
        </p:blipFill>
        <p:spPr>
          <a:xfrm>
            <a:off x="2102485" y="3855085"/>
            <a:ext cx="3509010" cy="2947670"/>
          </a:xfrm>
          <a:prstGeom prst="rect">
            <a:avLst/>
          </a:prstGeom>
        </p:spPr>
      </p:pic>
      <p:pic>
        <p:nvPicPr>
          <p:cNvPr id="12" name="图片 11" descr="health_ori_fs_svm"/>
          <p:cNvPicPr>
            <a:picLocks noChangeAspect="1"/>
          </p:cNvPicPr>
          <p:nvPr/>
        </p:nvPicPr>
        <p:blipFill>
          <a:blip r:embed="rId5"/>
          <a:stretch>
            <a:fillRect/>
          </a:stretch>
        </p:blipFill>
        <p:spPr>
          <a:xfrm>
            <a:off x="6125210" y="946785"/>
            <a:ext cx="4171950" cy="3129915"/>
          </a:xfrm>
          <a:prstGeom prst="rect">
            <a:avLst/>
          </a:prstGeom>
        </p:spPr>
      </p:pic>
      <p:pic>
        <p:nvPicPr>
          <p:cNvPr id="10" name="图片 9"/>
          <p:cNvPicPr>
            <a:picLocks noChangeAspect="1"/>
          </p:cNvPicPr>
          <p:nvPr/>
        </p:nvPicPr>
        <p:blipFill>
          <a:blip r:embed="rId6"/>
          <a:stretch>
            <a:fillRect/>
          </a:stretch>
        </p:blipFill>
        <p:spPr>
          <a:xfrm>
            <a:off x="6452235" y="3852545"/>
            <a:ext cx="3619500" cy="295021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7DDB89E-711B-DB49-8673-682B4830CA50}"/>
                  </a:ext>
                </a:extLst>
              </p:cNvPr>
              <p:cNvSpPr txBox="1"/>
              <p:nvPr/>
            </p:nvSpPr>
            <p:spPr>
              <a:xfrm>
                <a:off x="952681" y="843159"/>
                <a:ext cx="23391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pc="300" dirty="0">
                          <a:solidFill>
                            <a:srgbClr val="C00000"/>
                          </a:solidFill>
                          <a:latin typeface="Cambria Math" panose="02040503050406030204" pitchFamily="18" charset="0"/>
                          <a:ea typeface="Cambria Math" panose="02040503050406030204" pitchFamily="18" charset="0"/>
                        </a:rPr>
                        <m:t>𝑘</m:t>
                      </m:r>
                      <m:r>
                        <a:rPr lang="en-US" altLang="zh-CN" b="0" i="1" spc="300" dirty="0">
                          <a:solidFill>
                            <a:srgbClr val="C00000"/>
                          </a:solidFill>
                          <a:latin typeface="Cambria Math" panose="02040503050406030204" pitchFamily="18" charset="0"/>
                          <a:ea typeface="Cambria Math" panose="02040503050406030204" pitchFamily="18" charset="0"/>
                        </a:rPr>
                        <m:t>=200, </m:t>
                      </m:r>
                      <m:r>
                        <a:rPr lang="en-US" altLang="zh-CN" i="1" spc="300" dirty="0">
                          <a:solidFill>
                            <a:srgbClr val="C00000"/>
                          </a:solidFill>
                          <a:latin typeface="Cambria Math" panose="02040503050406030204" pitchFamily="18" charset="0"/>
                          <a:ea typeface="Cambria Math" panose="02040503050406030204" pitchFamily="18" charset="0"/>
                        </a:rPr>
                        <m:t>𝜌</m:t>
                      </m:r>
                      <m:r>
                        <a:rPr lang="en-US" altLang="zh-CN" i="1" spc="300" dirty="0">
                          <a:solidFill>
                            <a:srgbClr val="C00000"/>
                          </a:solidFill>
                          <a:latin typeface="Cambria Math" panose="02040503050406030204" pitchFamily="18" charset="0"/>
                          <a:ea typeface="微软雅黑" panose="020B0503020204020204" pitchFamily="34" charset="-122"/>
                        </a:rPr>
                        <m:t> </m:t>
                      </m:r>
                      <m:r>
                        <a:rPr lang="en-US" altLang="zh-CN" sz="1800" i="1" spc="300" dirty="0">
                          <a:solidFill>
                            <a:srgbClr val="C00000"/>
                          </a:solidFill>
                          <a:latin typeface="Cambria Math" panose="02040503050406030204" pitchFamily="18" charset="0"/>
                          <a:ea typeface="微软雅黑" panose="020B0503020204020204" pitchFamily="34" charset="-122"/>
                        </a:rPr>
                        <m:t>=</m:t>
                      </m:r>
                      <m:r>
                        <a:rPr lang="en-US" altLang="zh-CN" sz="1800" b="0" i="1" spc="300" dirty="0">
                          <a:solidFill>
                            <a:srgbClr val="C00000"/>
                          </a:solidFill>
                          <a:latin typeface="Cambria Math" panose="02040503050406030204" pitchFamily="18" charset="0"/>
                          <a:ea typeface="微软雅黑" panose="020B0503020204020204" pitchFamily="34" charset="-122"/>
                        </a:rPr>
                        <m:t>1</m:t>
                      </m:r>
                    </m:oMath>
                  </m:oMathPara>
                </a14:m>
                <a:endParaRPr lang="zh-CN" altLang="en-US"/>
              </a:p>
            </p:txBody>
          </p:sp>
        </mc:Choice>
        <mc:Fallback xmlns="">
          <p:sp>
            <p:nvSpPr>
              <p:cNvPr id="13" name="文本框 12">
                <a:extLst>
                  <a:ext uri="{FF2B5EF4-FFF2-40B4-BE49-F238E27FC236}">
                    <a16:creationId xmlns:a16="http://schemas.microsoft.com/office/drawing/2014/main" id="{27DDB89E-711B-DB49-8673-682B4830CA50}"/>
                  </a:ext>
                </a:extLst>
              </p:cNvPr>
              <p:cNvSpPr txBox="1">
                <a:spLocks noRot="1" noChangeAspect="1" noMove="1" noResize="1" noEditPoints="1" noAdjustHandles="1" noChangeArrowheads="1" noChangeShapeType="1" noTextEdit="1"/>
              </p:cNvSpPr>
              <p:nvPr/>
            </p:nvSpPr>
            <p:spPr>
              <a:xfrm>
                <a:off x="952681" y="843159"/>
                <a:ext cx="2339159" cy="369332"/>
              </a:xfrm>
              <a:prstGeom prst="rect">
                <a:avLst/>
              </a:prstGeom>
              <a:blipFill>
                <a:blip r:embed="rId7"/>
                <a:stretch>
                  <a:fillRect b="-1666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3" name="图片 2" descr="bank_ori_fs_lr"/>
          <p:cNvPicPr>
            <a:picLocks noChangeAspect="1"/>
          </p:cNvPicPr>
          <p:nvPr/>
        </p:nvPicPr>
        <p:blipFill>
          <a:blip r:embed="rId3"/>
          <a:stretch>
            <a:fillRect/>
          </a:stretch>
        </p:blipFill>
        <p:spPr>
          <a:xfrm>
            <a:off x="1865630" y="964565"/>
            <a:ext cx="4114800" cy="3086100"/>
          </a:xfrm>
          <a:prstGeom prst="rect">
            <a:avLst/>
          </a:prstGeom>
        </p:spPr>
      </p:pic>
      <p:pic>
        <p:nvPicPr>
          <p:cNvPr id="2" name="图片 1"/>
          <p:cNvPicPr>
            <a:picLocks noChangeAspect="1"/>
          </p:cNvPicPr>
          <p:nvPr/>
        </p:nvPicPr>
        <p:blipFill>
          <a:blip r:embed="rId4"/>
          <a:stretch>
            <a:fillRect/>
          </a:stretch>
        </p:blipFill>
        <p:spPr>
          <a:xfrm>
            <a:off x="2023110" y="3910330"/>
            <a:ext cx="3722370" cy="2965450"/>
          </a:xfrm>
          <a:prstGeom prst="rect">
            <a:avLst/>
          </a:prstGeom>
        </p:spPr>
      </p:pic>
      <p:pic>
        <p:nvPicPr>
          <p:cNvPr id="5" name="图片 4" descr="bank_ori_fs_svm"/>
          <p:cNvPicPr>
            <a:picLocks noChangeAspect="1"/>
          </p:cNvPicPr>
          <p:nvPr/>
        </p:nvPicPr>
        <p:blipFill>
          <a:blip r:embed="rId5"/>
          <a:stretch>
            <a:fillRect/>
          </a:stretch>
        </p:blipFill>
        <p:spPr>
          <a:xfrm>
            <a:off x="6189345" y="964565"/>
            <a:ext cx="4053205" cy="3040380"/>
          </a:xfrm>
          <a:prstGeom prst="rect">
            <a:avLst/>
          </a:prstGeom>
        </p:spPr>
      </p:pic>
      <p:pic>
        <p:nvPicPr>
          <p:cNvPr id="4" name="图片 3"/>
          <p:cNvPicPr>
            <a:picLocks noChangeAspect="1"/>
          </p:cNvPicPr>
          <p:nvPr/>
        </p:nvPicPr>
        <p:blipFill>
          <a:blip r:embed="rId6"/>
          <a:stretch>
            <a:fillRect/>
          </a:stretch>
        </p:blipFill>
        <p:spPr>
          <a:xfrm>
            <a:off x="6356350" y="3910965"/>
            <a:ext cx="3719195" cy="296481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A8E5DF0-C33E-2D45-A55A-84CF268AA05C}"/>
                  </a:ext>
                </a:extLst>
              </p:cNvPr>
              <p:cNvSpPr txBox="1"/>
              <p:nvPr/>
            </p:nvSpPr>
            <p:spPr>
              <a:xfrm>
                <a:off x="952681" y="843159"/>
                <a:ext cx="23391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pc="300" dirty="0">
                          <a:solidFill>
                            <a:srgbClr val="C00000"/>
                          </a:solidFill>
                          <a:latin typeface="Cambria Math" panose="02040503050406030204" pitchFamily="18" charset="0"/>
                          <a:ea typeface="Cambria Math" panose="02040503050406030204" pitchFamily="18" charset="0"/>
                        </a:rPr>
                        <m:t>𝑘</m:t>
                      </m:r>
                      <m:r>
                        <a:rPr lang="en-US" altLang="zh-CN" b="0" i="1" spc="300" dirty="0">
                          <a:solidFill>
                            <a:srgbClr val="C00000"/>
                          </a:solidFill>
                          <a:latin typeface="Cambria Math" panose="02040503050406030204" pitchFamily="18" charset="0"/>
                          <a:ea typeface="Cambria Math" panose="02040503050406030204" pitchFamily="18" charset="0"/>
                        </a:rPr>
                        <m:t>=200, </m:t>
                      </m:r>
                      <m:r>
                        <a:rPr lang="en-US" altLang="zh-CN" i="1" spc="300" dirty="0">
                          <a:solidFill>
                            <a:srgbClr val="C00000"/>
                          </a:solidFill>
                          <a:latin typeface="Cambria Math" panose="02040503050406030204" pitchFamily="18" charset="0"/>
                          <a:ea typeface="Cambria Math" panose="02040503050406030204" pitchFamily="18" charset="0"/>
                        </a:rPr>
                        <m:t>𝜌</m:t>
                      </m:r>
                      <m:r>
                        <a:rPr lang="en-US" altLang="zh-CN" i="1" spc="300" dirty="0">
                          <a:solidFill>
                            <a:srgbClr val="C00000"/>
                          </a:solidFill>
                          <a:latin typeface="Cambria Math" panose="02040503050406030204" pitchFamily="18" charset="0"/>
                          <a:ea typeface="微软雅黑" panose="020B0503020204020204" pitchFamily="34" charset="-122"/>
                        </a:rPr>
                        <m:t> </m:t>
                      </m:r>
                      <m:r>
                        <a:rPr lang="en-US" altLang="zh-CN" sz="1800" i="1" spc="300" dirty="0">
                          <a:solidFill>
                            <a:srgbClr val="C00000"/>
                          </a:solidFill>
                          <a:latin typeface="Cambria Math" panose="02040503050406030204" pitchFamily="18" charset="0"/>
                          <a:ea typeface="微软雅黑" panose="020B0503020204020204" pitchFamily="34" charset="-122"/>
                        </a:rPr>
                        <m:t>=</m:t>
                      </m:r>
                      <m:r>
                        <a:rPr lang="en-US" altLang="zh-CN" sz="1800" b="0" i="1" spc="300" dirty="0">
                          <a:solidFill>
                            <a:srgbClr val="C00000"/>
                          </a:solidFill>
                          <a:latin typeface="Cambria Math" panose="02040503050406030204" pitchFamily="18" charset="0"/>
                          <a:ea typeface="微软雅黑" panose="020B0503020204020204" pitchFamily="34" charset="-122"/>
                        </a:rPr>
                        <m:t>1</m:t>
                      </m:r>
                    </m:oMath>
                  </m:oMathPara>
                </a14:m>
                <a:endParaRPr lang="zh-CN" altLang="en-US"/>
              </a:p>
            </p:txBody>
          </p:sp>
        </mc:Choice>
        <mc:Fallback xmlns="">
          <p:sp>
            <p:nvSpPr>
              <p:cNvPr id="13" name="文本框 12">
                <a:extLst>
                  <a:ext uri="{FF2B5EF4-FFF2-40B4-BE49-F238E27FC236}">
                    <a16:creationId xmlns:a16="http://schemas.microsoft.com/office/drawing/2014/main" id="{DA8E5DF0-C33E-2D45-A55A-84CF268AA05C}"/>
                  </a:ext>
                </a:extLst>
              </p:cNvPr>
              <p:cNvSpPr txBox="1">
                <a:spLocks noRot="1" noChangeAspect="1" noMove="1" noResize="1" noEditPoints="1" noAdjustHandles="1" noChangeArrowheads="1" noChangeShapeType="1" noTextEdit="1"/>
              </p:cNvSpPr>
              <p:nvPr/>
            </p:nvSpPr>
            <p:spPr>
              <a:xfrm>
                <a:off x="952681" y="843159"/>
                <a:ext cx="2339159" cy="369332"/>
              </a:xfrm>
              <a:prstGeom prst="rect">
                <a:avLst/>
              </a:prstGeom>
              <a:blipFill>
                <a:blip r:embed="rId7"/>
                <a:stretch>
                  <a:fillRect b="-1666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67740" y="678180"/>
            <a:ext cx="3860172" cy="131597"/>
            <a:chOff x="1005840" y="678180"/>
            <a:chExt cx="4023360" cy="137160"/>
          </a:xfrm>
        </p:grpSpPr>
        <p:cxnSp>
          <p:nvCxnSpPr>
            <p:cNvPr id="17"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flipH="1">
            <a:off x="7372992" y="678180"/>
            <a:ext cx="3860158" cy="131596"/>
            <a:chOff x="1005840" y="678180"/>
            <a:chExt cx="4023360" cy="137160"/>
          </a:xfrm>
        </p:grpSpPr>
        <p:cxnSp>
          <p:nvCxnSpPr>
            <p:cNvPr id="20"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pic>
        <p:nvPicPr>
          <p:cNvPr id="8" name="图片 7" descr="adult_ori_fs_lr"/>
          <p:cNvPicPr>
            <a:picLocks noChangeAspect="1"/>
          </p:cNvPicPr>
          <p:nvPr/>
        </p:nvPicPr>
        <p:blipFill>
          <a:blip r:embed="rId3"/>
          <a:stretch>
            <a:fillRect/>
          </a:stretch>
        </p:blipFill>
        <p:spPr>
          <a:xfrm>
            <a:off x="1779905" y="880110"/>
            <a:ext cx="4165600" cy="3124835"/>
          </a:xfrm>
          <a:prstGeom prst="rect">
            <a:avLst/>
          </a:prstGeom>
        </p:spPr>
      </p:pic>
      <p:pic>
        <p:nvPicPr>
          <p:cNvPr id="6" name="图片 5"/>
          <p:cNvPicPr>
            <a:picLocks noChangeAspect="1"/>
          </p:cNvPicPr>
          <p:nvPr/>
        </p:nvPicPr>
        <p:blipFill>
          <a:blip r:embed="rId4"/>
          <a:stretch>
            <a:fillRect/>
          </a:stretch>
        </p:blipFill>
        <p:spPr>
          <a:xfrm>
            <a:off x="2029460" y="3856355"/>
            <a:ext cx="3666490" cy="3019425"/>
          </a:xfrm>
          <a:prstGeom prst="rect">
            <a:avLst/>
          </a:prstGeom>
        </p:spPr>
      </p:pic>
      <p:pic>
        <p:nvPicPr>
          <p:cNvPr id="9" name="图片 8" descr="adult_ori_fs_svm"/>
          <p:cNvPicPr>
            <a:picLocks noChangeAspect="1"/>
          </p:cNvPicPr>
          <p:nvPr/>
        </p:nvPicPr>
        <p:blipFill>
          <a:blip r:embed="rId5"/>
          <a:stretch>
            <a:fillRect/>
          </a:stretch>
        </p:blipFill>
        <p:spPr>
          <a:xfrm>
            <a:off x="6088380" y="880110"/>
            <a:ext cx="4149725" cy="3112770"/>
          </a:xfrm>
          <a:prstGeom prst="rect">
            <a:avLst/>
          </a:prstGeom>
        </p:spPr>
      </p:pic>
      <p:pic>
        <p:nvPicPr>
          <p:cNvPr id="7" name="图片 6"/>
          <p:cNvPicPr>
            <a:picLocks noChangeAspect="1"/>
          </p:cNvPicPr>
          <p:nvPr/>
        </p:nvPicPr>
        <p:blipFill>
          <a:blip r:embed="rId6"/>
          <a:stretch>
            <a:fillRect/>
          </a:stretch>
        </p:blipFill>
        <p:spPr>
          <a:xfrm>
            <a:off x="6464935" y="3847465"/>
            <a:ext cx="3609975" cy="301053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CD75FF6-6223-2740-9E5F-1CFCA97CF210}"/>
                  </a:ext>
                </a:extLst>
              </p:cNvPr>
              <p:cNvSpPr txBox="1"/>
              <p:nvPr/>
            </p:nvSpPr>
            <p:spPr>
              <a:xfrm>
                <a:off x="952681" y="843159"/>
                <a:ext cx="23391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pc="300" dirty="0">
                          <a:solidFill>
                            <a:srgbClr val="C00000"/>
                          </a:solidFill>
                          <a:latin typeface="Cambria Math" panose="02040503050406030204" pitchFamily="18" charset="0"/>
                          <a:ea typeface="Cambria Math" panose="02040503050406030204" pitchFamily="18" charset="0"/>
                        </a:rPr>
                        <m:t>𝑘</m:t>
                      </m:r>
                      <m:r>
                        <a:rPr lang="en-US" altLang="zh-CN" b="0" i="1" spc="300" dirty="0">
                          <a:solidFill>
                            <a:srgbClr val="C00000"/>
                          </a:solidFill>
                          <a:latin typeface="Cambria Math" panose="02040503050406030204" pitchFamily="18" charset="0"/>
                          <a:ea typeface="Cambria Math" panose="02040503050406030204" pitchFamily="18" charset="0"/>
                        </a:rPr>
                        <m:t>=200, </m:t>
                      </m:r>
                      <m:r>
                        <a:rPr lang="en-US" altLang="zh-CN" i="1" spc="300" dirty="0">
                          <a:solidFill>
                            <a:srgbClr val="C00000"/>
                          </a:solidFill>
                          <a:latin typeface="Cambria Math" panose="02040503050406030204" pitchFamily="18" charset="0"/>
                          <a:ea typeface="Cambria Math" panose="02040503050406030204" pitchFamily="18" charset="0"/>
                        </a:rPr>
                        <m:t>𝜌</m:t>
                      </m:r>
                      <m:r>
                        <a:rPr lang="en-US" altLang="zh-CN" i="1" spc="300" dirty="0">
                          <a:solidFill>
                            <a:srgbClr val="C00000"/>
                          </a:solidFill>
                          <a:latin typeface="Cambria Math" panose="02040503050406030204" pitchFamily="18" charset="0"/>
                          <a:ea typeface="微软雅黑" panose="020B0503020204020204" pitchFamily="34" charset="-122"/>
                        </a:rPr>
                        <m:t> </m:t>
                      </m:r>
                      <m:r>
                        <a:rPr lang="en-US" altLang="zh-CN" sz="1800" i="1" spc="300" dirty="0">
                          <a:solidFill>
                            <a:srgbClr val="C00000"/>
                          </a:solidFill>
                          <a:latin typeface="Cambria Math" panose="02040503050406030204" pitchFamily="18" charset="0"/>
                          <a:ea typeface="微软雅黑" panose="020B0503020204020204" pitchFamily="34" charset="-122"/>
                        </a:rPr>
                        <m:t>=</m:t>
                      </m:r>
                      <m:r>
                        <a:rPr lang="en-US" altLang="zh-CN" sz="1800" b="0" i="1" spc="300" dirty="0">
                          <a:solidFill>
                            <a:srgbClr val="C00000"/>
                          </a:solidFill>
                          <a:latin typeface="Cambria Math" panose="02040503050406030204" pitchFamily="18" charset="0"/>
                          <a:ea typeface="微软雅黑" panose="020B0503020204020204" pitchFamily="34" charset="-122"/>
                        </a:rPr>
                        <m:t>1</m:t>
                      </m:r>
                    </m:oMath>
                  </m:oMathPara>
                </a14:m>
                <a:endParaRPr lang="zh-CN" altLang="en-US"/>
              </a:p>
            </p:txBody>
          </p:sp>
        </mc:Choice>
        <mc:Fallback xmlns="">
          <p:sp>
            <p:nvSpPr>
              <p:cNvPr id="13" name="文本框 12">
                <a:extLst>
                  <a:ext uri="{FF2B5EF4-FFF2-40B4-BE49-F238E27FC236}">
                    <a16:creationId xmlns:a16="http://schemas.microsoft.com/office/drawing/2014/main" id="{FCD75FF6-6223-2740-9E5F-1CFCA97CF210}"/>
                  </a:ext>
                </a:extLst>
              </p:cNvPr>
              <p:cNvSpPr txBox="1">
                <a:spLocks noRot="1" noChangeAspect="1" noMove="1" noResize="1" noEditPoints="1" noAdjustHandles="1" noChangeArrowheads="1" noChangeShapeType="1" noTextEdit="1"/>
              </p:cNvSpPr>
              <p:nvPr/>
            </p:nvSpPr>
            <p:spPr>
              <a:xfrm>
                <a:off x="952681" y="843159"/>
                <a:ext cx="2339159" cy="369332"/>
              </a:xfrm>
              <a:prstGeom prst="rect">
                <a:avLst/>
              </a:prstGeom>
              <a:blipFill>
                <a:blip r:embed="rId7"/>
                <a:stretch>
                  <a:fillRect b="-16667"/>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95476" y="3240217"/>
            <a:ext cx="4570482"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cxnSp>
        <p:nvCxnSpPr>
          <p:cNvPr id="40" name="直接连接符 55"/>
          <p:cNvCxnSpPr/>
          <p:nvPr/>
        </p:nvCxnSpPr>
        <p:spPr>
          <a:xfrm>
            <a:off x="1194658" y="3178662"/>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3461651" y="2644171"/>
            <a:ext cx="2238113"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三</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
        <p:nvSpPr>
          <p:cNvPr id="6" name="文本框 5"/>
          <p:cNvSpPr txBox="1"/>
          <p:nvPr/>
        </p:nvSpPr>
        <p:spPr>
          <a:xfrm>
            <a:off x="1733333" y="4226545"/>
            <a:ext cx="6096000" cy="369332"/>
          </a:xfrm>
          <a:prstGeom prst="rect">
            <a:avLst/>
          </a:prstGeom>
          <a:noFill/>
        </p:spPr>
        <p:txBody>
          <a:bodyPr wrap="square">
            <a:spAutoFit/>
          </a:bodyPr>
          <a:lstStyle/>
          <a:p>
            <a:pPr algn="ctr"/>
            <a:r>
              <a:rPr lang="zh-CN" altLang="en-US"/>
              <a:t>https://gitee.com/xuan-yuze/AiSecurity-and-Practice</a:t>
            </a:r>
          </a:p>
        </p:txBody>
      </p:sp>
      <p:pic>
        <p:nvPicPr>
          <p:cNvPr id="4" name="图片 3">
            <a:extLst>
              <a:ext uri="{FF2B5EF4-FFF2-40B4-BE49-F238E27FC236}">
                <a16:creationId xmlns:a16="http://schemas.microsoft.com/office/drawing/2014/main" id="{6FF163E8-5642-5B4E-9DD0-371EDBF13995}"/>
              </a:ext>
            </a:extLst>
          </p:cNvPr>
          <p:cNvPicPr>
            <a:picLocks noChangeAspect="1"/>
          </p:cNvPicPr>
          <p:nvPr/>
        </p:nvPicPr>
        <p:blipFill>
          <a:blip r:embed="rId3"/>
          <a:stretch>
            <a:fillRect/>
          </a:stretch>
        </p:blipFill>
        <p:spPr>
          <a:xfrm>
            <a:off x="8154536" y="2007597"/>
            <a:ext cx="2842806" cy="28428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47745" cy="1345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6516" y="678180"/>
            <a:ext cx="3856633" cy="1345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819693" y="1083123"/>
            <a:ext cx="2616422"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数据集的存储</a:t>
            </a:r>
          </a:p>
        </p:txBody>
      </p:sp>
      <p:sp>
        <p:nvSpPr>
          <p:cNvPr id="16" name="文本框 15"/>
          <p:cNvSpPr txBox="1"/>
          <p:nvPr/>
        </p:nvSpPr>
        <p:spPr>
          <a:xfrm>
            <a:off x="4815485" y="442644"/>
            <a:ext cx="2569934"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sp>
        <p:nvSpPr>
          <p:cNvPr id="36" name="文本框 35"/>
          <p:cNvSpPr txBox="1"/>
          <p:nvPr/>
        </p:nvSpPr>
        <p:spPr>
          <a:xfrm>
            <a:off x="1106046" y="1479383"/>
            <a:ext cx="9683811" cy="499560"/>
          </a:xfrm>
          <a:prstGeom prst="rect">
            <a:avLst/>
          </a:prstGeom>
          <a:noFill/>
        </p:spPr>
        <p:txBody>
          <a:bodyPr wrap="square">
            <a:spAutoFit/>
          </a:bodyPr>
          <a:lstStyle/>
          <a:p>
            <a:pPr indent="0" algn="just">
              <a:lnSpc>
                <a:spcPct val="15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data, label, protect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 成组出现，构建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Dataset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类</a:t>
            </a:r>
          </a:p>
        </p:txBody>
      </p:sp>
      <p:sp>
        <p:nvSpPr>
          <p:cNvPr id="2" name="文本框 1"/>
          <p:cNvSpPr txBox="1"/>
          <p:nvPr/>
        </p:nvSpPr>
        <p:spPr>
          <a:xfrm>
            <a:off x="819693" y="2466246"/>
            <a:ext cx="2962671"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随机抽样的实现</a:t>
            </a:r>
          </a:p>
        </p:txBody>
      </p:sp>
      <p:sp>
        <p:nvSpPr>
          <p:cNvPr id="3" name="文本框 2"/>
          <p:cNvSpPr txBox="1"/>
          <p:nvPr/>
        </p:nvSpPr>
        <p:spPr>
          <a:xfrm>
            <a:off x="1106046" y="2971469"/>
            <a:ext cx="9683812" cy="1422890"/>
          </a:xfrm>
          <a:prstGeom prst="rect">
            <a:avLst/>
          </a:prstGeom>
          <a:noFill/>
        </p:spPr>
        <p:txBody>
          <a:bodyPr wrap="square">
            <a:spAutoFit/>
          </a:bodyPr>
          <a:lstStyle/>
          <a:p>
            <a:pPr indent="0" algn="just">
              <a:lnSpc>
                <a:spcPct val="150000"/>
              </a:lnSpc>
              <a:buFont typeface="+mj-lt"/>
              <a:buNone/>
            </a:pPr>
            <a:r>
              <a:rPr lang="zh-CN" altLang="en-US" sz="2000" spc="300" dirty="0">
                <a:solidFill>
                  <a:srgbClr val="C00000"/>
                </a:solidFill>
                <a:latin typeface="微软雅黑" panose="020B0503020204020204" pitchFamily="34" charset="-122"/>
                <a:ea typeface="微软雅黑" panose="020B0503020204020204" pitchFamily="34" charset="-122"/>
              </a:rPr>
              <a:t>随机抽样</a:t>
            </a:r>
            <a:r>
              <a:rPr lang="en-US" altLang="zh-CN" sz="2000" spc="300" dirty="0">
                <a:solidFill>
                  <a:srgbClr val="C00000"/>
                </a:solidFill>
                <a:latin typeface="微软雅黑" panose="020B0503020204020204" pitchFamily="34" charset="-122"/>
                <a:ea typeface="微软雅黑" panose="020B0503020204020204" pitchFamily="34" charset="-122"/>
              </a:rPr>
              <a:t>n</a:t>
            </a:r>
            <a:r>
              <a:rPr lang="zh-CN" altLang="en-US" sz="2000" spc="300" dirty="0">
                <a:solidFill>
                  <a:srgbClr val="C00000"/>
                </a:solidFill>
                <a:latin typeface="微软雅黑" panose="020B0503020204020204" pitchFamily="34" charset="-122"/>
                <a:ea typeface="微软雅黑" panose="020B0503020204020204" pitchFamily="34" charset="-122"/>
              </a:rPr>
              <a:t>个可视作先打乱再取前</a:t>
            </a:r>
            <a:r>
              <a:rPr lang="en-US" altLang="zh-CN" sz="2000" spc="300" dirty="0">
                <a:solidFill>
                  <a:srgbClr val="C00000"/>
                </a:solidFill>
                <a:latin typeface="微软雅黑" panose="020B0503020204020204" pitchFamily="34" charset="-122"/>
                <a:ea typeface="微软雅黑" panose="020B0503020204020204" pitchFamily="34" charset="-122"/>
              </a:rPr>
              <a:t>n</a:t>
            </a:r>
            <a:r>
              <a:rPr lang="zh-CN" altLang="en-US" sz="2000" spc="300" dirty="0">
                <a:solidFill>
                  <a:srgbClr val="C00000"/>
                </a:solidFill>
                <a:latin typeface="微软雅黑" panose="020B0503020204020204" pitchFamily="34" charset="-122"/>
                <a:ea typeface="微软雅黑" panose="020B0503020204020204" pitchFamily="34" charset="-122"/>
              </a:rPr>
              <a:t>个</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。由一个随机数种子在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1-1000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范围内随机生成</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50000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个随机数种子构成种子序列，每次调用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get_seed</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方法获取随机数种子。采用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randomize</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方法打乱</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dataset.</a:t>
            </a:r>
            <a:endPar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106046" y="2022862"/>
            <a:ext cx="7772400" cy="368300"/>
          </a:xfrm>
          <a:prstGeom prst="rect">
            <a:avLst/>
          </a:prstGeom>
        </p:spPr>
      </p:pic>
      <p:pic>
        <p:nvPicPr>
          <p:cNvPr id="15" name="图片 14"/>
          <p:cNvPicPr>
            <a:picLocks noChangeAspect="1"/>
          </p:cNvPicPr>
          <p:nvPr/>
        </p:nvPicPr>
        <p:blipFill>
          <a:blip r:embed="rId4"/>
          <a:stretch>
            <a:fillRect/>
          </a:stretch>
        </p:blipFill>
        <p:spPr>
          <a:xfrm>
            <a:off x="827314" y="4396767"/>
            <a:ext cx="10537371" cy="22536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99956" y="2630831"/>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66699" y="3185490"/>
            <a:ext cx="1646605"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黑体" panose="02010609060101010101" pitchFamily="49" charset="-122"/>
                <a:ea typeface="黑体" panose="02010609060101010101" pitchFamily="49" charset="-122"/>
              </a:rPr>
              <a:t>目录</a:t>
            </a:r>
          </a:p>
        </p:txBody>
      </p:sp>
      <p:sp>
        <p:nvSpPr>
          <p:cNvPr id="4" name="文本框 3"/>
          <p:cNvSpPr txBox="1"/>
          <p:nvPr/>
        </p:nvSpPr>
        <p:spPr>
          <a:xfrm>
            <a:off x="2817994" y="2716129"/>
            <a:ext cx="1544013"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Content</a:t>
            </a:r>
            <a:endParaRPr lang="zh-CN" altLang="en-US" sz="2800" b="1" dirty="0">
              <a:solidFill>
                <a:schemeClr val="tx1">
                  <a:lumMod val="85000"/>
                  <a:lumOff val="15000"/>
                </a:schemeClr>
              </a:solidFill>
            </a:endParaRPr>
          </a:p>
        </p:txBody>
      </p:sp>
      <p:grpSp>
        <p:nvGrpSpPr>
          <p:cNvPr id="5" name="组合 221"/>
          <p:cNvGrpSpPr/>
          <p:nvPr/>
        </p:nvGrpSpPr>
        <p:grpSpPr bwMode="auto">
          <a:xfrm>
            <a:off x="6140475" y="1378149"/>
            <a:ext cx="740771" cy="48628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058011" y="2484830"/>
            <a:ext cx="303340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数据实验分析</a:t>
            </a:r>
          </a:p>
        </p:txBody>
      </p:sp>
      <p:sp>
        <p:nvSpPr>
          <p:cNvPr id="13" name="文本框 12"/>
          <p:cNvSpPr txBox="1"/>
          <p:nvPr/>
        </p:nvSpPr>
        <p:spPr>
          <a:xfrm>
            <a:off x="7058011" y="3730971"/>
            <a:ext cx="3760047"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代码结构简介</a:t>
            </a:r>
          </a:p>
        </p:txBody>
      </p:sp>
      <p:grpSp>
        <p:nvGrpSpPr>
          <p:cNvPr id="15" name="组合 212"/>
          <p:cNvGrpSpPr/>
          <p:nvPr/>
        </p:nvGrpSpPr>
        <p:grpSpPr bwMode="auto">
          <a:xfrm>
            <a:off x="6114419" y="3662026"/>
            <a:ext cx="757755" cy="661109"/>
            <a:chOff x="6218743" y="889867"/>
            <a:chExt cx="1111250" cy="969962"/>
          </a:xfrm>
          <a:solidFill>
            <a:srgbClr val="005D9D"/>
          </a:solidFill>
        </p:grpSpPr>
        <p:sp>
          <p:nvSpPr>
            <p:cNvPr id="16" name="Freeform 34"/>
            <p:cNvSpPr>
              <a:spLocks noEditPoints="1"/>
            </p:cNvSpPr>
            <p:nvPr/>
          </p:nvSpPr>
          <p:spPr bwMode="auto">
            <a:xfrm>
              <a:off x="6219308" y="1393176"/>
              <a:ext cx="680022" cy="466601"/>
            </a:xfrm>
            <a:custGeom>
              <a:avLst/>
              <a:gdLst>
                <a:gd name="T0" fmla="*/ 398 w 428"/>
                <a:gd name="T1" fmla="*/ 206 h 294"/>
                <a:gd name="T2" fmla="*/ 310 w 428"/>
                <a:gd name="T3" fmla="*/ 249 h 294"/>
                <a:gd name="T4" fmla="*/ 310 w 428"/>
                <a:gd name="T5" fmla="*/ 57 h 294"/>
                <a:gd name="T6" fmla="*/ 320 w 428"/>
                <a:gd name="T7" fmla="*/ 52 h 294"/>
                <a:gd name="T8" fmla="*/ 320 w 428"/>
                <a:gd name="T9" fmla="*/ 0 h 294"/>
                <a:gd name="T10" fmla="*/ 282 w 428"/>
                <a:gd name="T11" fmla="*/ 17 h 294"/>
                <a:gd name="T12" fmla="*/ 43 w 428"/>
                <a:gd name="T13" fmla="*/ 17 h 294"/>
                <a:gd name="T14" fmla="*/ 0 w 428"/>
                <a:gd name="T15" fmla="*/ 38 h 294"/>
                <a:gd name="T16" fmla="*/ 0 w 428"/>
                <a:gd name="T17" fmla="*/ 294 h 294"/>
                <a:gd name="T18" fmla="*/ 279 w 428"/>
                <a:gd name="T19" fmla="*/ 294 h 294"/>
                <a:gd name="T20" fmla="*/ 428 w 428"/>
                <a:gd name="T21" fmla="*/ 225 h 294"/>
                <a:gd name="T22" fmla="*/ 428 w 428"/>
                <a:gd name="T23" fmla="*/ 140 h 294"/>
                <a:gd name="T24" fmla="*/ 398 w 428"/>
                <a:gd name="T25" fmla="*/ 140 h 294"/>
                <a:gd name="T26" fmla="*/ 398 w 428"/>
                <a:gd name="T27" fmla="*/ 206 h 294"/>
                <a:gd name="T28" fmla="*/ 251 w 428"/>
                <a:gd name="T29" fmla="*/ 266 h 294"/>
                <a:gd name="T30" fmla="*/ 29 w 428"/>
                <a:gd name="T31" fmla="*/ 266 h 294"/>
                <a:gd name="T32" fmla="*/ 29 w 428"/>
                <a:gd name="T33" fmla="*/ 69 h 294"/>
                <a:gd name="T34" fmla="*/ 251 w 428"/>
                <a:gd name="T35" fmla="*/ 69 h 294"/>
                <a:gd name="T36" fmla="*/ 251 w 428"/>
                <a:gd name="T37" fmla="*/ 26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8" h="294">
                  <a:moveTo>
                    <a:pt x="398" y="206"/>
                  </a:moveTo>
                  <a:lnTo>
                    <a:pt x="310" y="249"/>
                  </a:lnTo>
                  <a:lnTo>
                    <a:pt x="310" y="57"/>
                  </a:lnTo>
                  <a:lnTo>
                    <a:pt x="320" y="52"/>
                  </a:lnTo>
                  <a:lnTo>
                    <a:pt x="320" y="0"/>
                  </a:lnTo>
                  <a:lnTo>
                    <a:pt x="282" y="17"/>
                  </a:lnTo>
                  <a:lnTo>
                    <a:pt x="43" y="17"/>
                  </a:lnTo>
                  <a:lnTo>
                    <a:pt x="0" y="38"/>
                  </a:lnTo>
                  <a:lnTo>
                    <a:pt x="0" y="294"/>
                  </a:lnTo>
                  <a:lnTo>
                    <a:pt x="279" y="294"/>
                  </a:lnTo>
                  <a:lnTo>
                    <a:pt x="428" y="225"/>
                  </a:lnTo>
                  <a:lnTo>
                    <a:pt x="428" y="140"/>
                  </a:lnTo>
                  <a:lnTo>
                    <a:pt x="398" y="140"/>
                  </a:lnTo>
                  <a:lnTo>
                    <a:pt x="398" y="206"/>
                  </a:lnTo>
                  <a:close/>
                  <a:moveTo>
                    <a:pt x="251" y="266"/>
                  </a:moveTo>
                  <a:lnTo>
                    <a:pt x="29" y="266"/>
                  </a:lnTo>
                  <a:lnTo>
                    <a:pt x="29" y="69"/>
                  </a:lnTo>
                  <a:lnTo>
                    <a:pt x="251" y="69"/>
                  </a:lnTo>
                  <a:lnTo>
                    <a:pt x="251" y="26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35"/>
            <p:cNvSpPr>
              <a:spLocks noEditPoints="1"/>
            </p:cNvSpPr>
            <p:nvPr/>
          </p:nvSpPr>
          <p:spPr bwMode="auto">
            <a:xfrm>
              <a:off x="6219308" y="890453"/>
              <a:ext cx="680022" cy="517776"/>
            </a:xfrm>
            <a:custGeom>
              <a:avLst/>
              <a:gdLst>
                <a:gd name="T0" fmla="*/ 320 w 428"/>
                <a:gd name="T1" fmla="*/ 308 h 327"/>
                <a:gd name="T2" fmla="*/ 320 w 428"/>
                <a:gd name="T3" fmla="*/ 275 h 327"/>
                <a:gd name="T4" fmla="*/ 310 w 428"/>
                <a:gd name="T5" fmla="*/ 279 h 327"/>
                <a:gd name="T6" fmla="*/ 310 w 428"/>
                <a:gd name="T7" fmla="*/ 88 h 327"/>
                <a:gd name="T8" fmla="*/ 398 w 428"/>
                <a:gd name="T9" fmla="*/ 47 h 327"/>
                <a:gd name="T10" fmla="*/ 398 w 428"/>
                <a:gd name="T11" fmla="*/ 182 h 327"/>
                <a:gd name="T12" fmla="*/ 428 w 428"/>
                <a:gd name="T13" fmla="*/ 168 h 327"/>
                <a:gd name="T14" fmla="*/ 428 w 428"/>
                <a:gd name="T15" fmla="*/ 0 h 327"/>
                <a:gd name="T16" fmla="*/ 147 w 428"/>
                <a:gd name="T17" fmla="*/ 0 h 327"/>
                <a:gd name="T18" fmla="*/ 0 w 428"/>
                <a:gd name="T19" fmla="*/ 71 h 327"/>
                <a:gd name="T20" fmla="*/ 0 w 428"/>
                <a:gd name="T21" fmla="*/ 327 h 327"/>
                <a:gd name="T22" fmla="*/ 279 w 428"/>
                <a:gd name="T23" fmla="*/ 327 h 327"/>
                <a:gd name="T24" fmla="*/ 320 w 428"/>
                <a:gd name="T25" fmla="*/ 308 h 327"/>
                <a:gd name="T26" fmla="*/ 251 w 428"/>
                <a:gd name="T27" fmla="*/ 296 h 327"/>
                <a:gd name="T28" fmla="*/ 29 w 428"/>
                <a:gd name="T29" fmla="*/ 296 h 327"/>
                <a:gd name="T30" fmla="*/ 29 w 428"/>
                <a:gd name="T31" fmla="*/ 99 h 327"/>
                <a:gd name="T32" fmla="*/ 251 w 428"/>
                <a:gd name="T33" fmla="*/ 99 h 327"/>
                <a:gd name="T34" fmla="*/ 251 w 428"/>
                <a:gd name="T35" fmla="*/ 29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327">
                  <a:moveTo>
                    <a:pt x="320" y="308"/>
                  </a:moveTo>
                  <a:lnTo>
                    <a:pt x="320" y="275"/>
                  </a:lnTo>
                  <a:lnTo>
                    <a:pt x="310" y="279"/>
                  </a:lnTo>
                  <a:lnTo>
                    <a:pt x="310" y="88"/>
                  </a:lnTo>
                  <a:lnTo>
                    <a:pt x="398" y="47"/>
                  </a:lnTo>
                  <a:lnTo>
                    <a:pt x="398" y="182"/>
                  </a:lnTo>
                  <a:lnTo>
                    <a:pt x="428" y="168"/>
                  </a:lnTo>
                  <a:lnTo>
                    <a:pt x="428" y="0"/>
                  </a:lnTo>
                  <a:lnTo>
                    <a:pt x="147" y="0"/>
                  </a:lnTo>
                  <a:lnTo>
                    <a:pt x="0" y="71"/>
                  </a:lnTo>
                  <a:lnTo>
                    <a:pt x="0" y="327"/>
                  </a:lnTo>
                  <a:lnTo>
                    <a:pt x="279" y="327"/>
                  </a:lnTo>
                  <a:lnTo>
                    <a:pt x="320" y="308"/>
                  </a:lnTo>
                  <a:close/>
                  <a:moveTo>
                    <a:pt x="251" y="296"/>
                  </a:moveTo>
                  <a:lnTo>
                    <a:pt x="29" y="296"/>
                  </a:lnTo>
                  <a:lnTo>
                    <a:pt x="29" y="99"/>
                  </a:lnTo>
                  <a:lnTo>
                    <a:pt x="251" y="99"/>
                  </a:lnTo>
                  <a:lnTo>
                    <a:pt x="251" y="29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36"/>
            <p:cNvSpPr>
              <a:spLocks noEditPoints="1"/>
            </p:cNvSpPr>
            <p:nvPr/>
          </p:nvSpPr>
          <p:spPr bwMode="auto">
            <a:xfrm>
              <a:off x="6739855" y="1149341"/>
              <a:ext cx="589754" cy="451549"/>
            </a:xfrm>
            <a:custGeom>
              <a:avLst/>
              <a:gdLst>
                <a:gd name="T0" fmla="*/ 128 w 371"/>
                <a:gd name="T1" fmla="*/ 0 h 285"/>
                <a:gd name="T2" fmla="*/ 0 w 371"/>
                <a:gd name="T3" fmla="*/ 62 h 285"/>
                <a:gd name="T4" fmla="*/ 0 w 371"/>
                <a:gd name="T5" fmla="*/ 285 h 285"/>
                <a:gd name="T6" fmla="*/ 244 w 371"/>
                <a:gd name="T7" fmla="*/ 285 h 285"/>
                <a:gd name="T8" fmla="*/ 371 w 371"/>
                <a:gd name="T9" fmla="*/ 223 h 285"/>
                <a:gd name="T10" fmla="*/ 371 w 371"/>
                <a:gd name="T11" fmla="*/ 0 h 285"/>
                <a:gd name="T12" fmla="*/ 128 w 371"/>
                <a:gd name="T13" fmla="*/ 0 h 285"/>
                <a:gd name="T14" fmla="*/ 218 w 371"/>
                <a:gd name="T15" fmla="*/ 259 h 285"/>
                <a:gd name="T16" fmla="*/ 26 w 371"/>
                <a:gd name="T17" fmla="*/ 259 h 285"/>
                <a:gd name="T18" fmla="*/ 26 w 371"/>
                <a:gd name="T19" fmla="*/ 88 h 285"/>
                <a:gd name="T20" fmla="*/ 218 w 371"/>
                <a:gd name="T21" fmla="*/ 88 h 285"/>
                <a:gd name="T22" fmla="*/ 218 w 371"/>
                <a:gd name="T23" fmla="*/ 259 h 285"/>
                <a:gd name="T24" fmla="*/ 345 w 371"/>
                <a:gd name="T25" fmla="*/ 206 h 285"/>
                <a:gd name="T26" fmla="*/ 270 w 371"/>
                <a:gd name="T27" fmla="*/ 244 h 285"/>
                <a:gd name="T28" fmla="*/ 270 w 371"/>
                <a:gd name="T29" fmla="*/ 79 h 285"/>
                <a:gd name="T30" fmla="*/ 345 w 371"/>
                <a:gd name="T31" fmla="*/ 43 h 285"/>
                <a:gd name="T32" fmla="*/ 345 w 371"/>
                <a:gd name="T33" fmla="*/ 2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1" h="285">
                  <a:moveTo>
                    <a:pt x="128" y="0"/>
                  </a:moveTo>
                  <a:lnTo>
                    <a:pt x="0" y="62"/>
                  </a:lnTo>
                  <a:lnTo>
                    <a:pt x="0" y="285"/>
                  </a:lnTo>
                  <a:lnTo>
                    <a:pt x="244" y="285"/>
                  </a:lnTo>
                  <a:lnTo>
                    <a:pt x="371" y="223"/>
                  </a:lnTo>
                  <a:lnTo>
                    <a:pt x="371" y="0"/>
                  </a:lnTo>
                  <a:lnTo>
                    <a:pt x="128" y="0"/>
                  </a:lnTo>
                  <a:close/>
                  <a:moveTo>
                    <a:pt x="218" y="259"/>
                  </a:moveTo>
                  <a:lnTo>
                    <a:pt x="26" y="259"/>
                  </a:lnTo>
                  <a:lnTo>
                    <a:pt x="26" y="88"/>
                  </a:lnTo>
                  <a:lnTo>
                    <a:pt x="218" y="88"/>
                  </a:lnTo>
                  <a:lnTo>
                    <a:pt x="218" y="259"/>
                  </a:lnTo>
                  <a:close/>
                  <a:moveTo>
                    <a:pt x="345" y="206"/>
                  </a:moveTo>
                  <a:lnTo>
                    <a:pt x="270" y="244"/>
                  </a:lnTo>
                  <a:lnTo>
                    <a:pt x="270" y="79"/>
                  </a:lnTo>
                  <a:lnTo>
                    <a:pt x="345" y="43"/>
                  </a:lnTo>
                  <a:lnTo>
                    <a:pt x="345" y="20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37"/>
            <p:cNvSpPr>
              <a:spLocks noEditPoints="1"/>
            </p:cNvSpPr>
            <p:nvPr/>
          </p:nvSpPr>
          <p:spPr bwMode="auto">
            <a:xfrm>
              <a:off x="6342674" y="1552725"/>
              <a:ext cx="213636" cy="231794"/>
            </a:xfrm>
            <a:custGeom>
              <a:avLst/>
              <a:gdLst>
                <a:gd name="T0" fmla="*/ 19 w 57"/>
                <a:gd name="T1" fmla="*/ 46 h 62"/>
                <a:gd name="T2" fmla="*/ 37 w 57"/>
                <a:gd name="T3" fmla="*/ 46 h 62"/>
                <a:gd name="T4" fmla="*/ 42 w 57"/>
                <a:gd name="T5" fmla="*/ 62 h 62"/>
                <a:gd name="T6" fmla="*/ 57 w 57"/>
                <a:gd name="T7" fmla="*/ 62 h 62"/>
                <a:gd name="T8" fmla="*/ 38 w 57"/>
                <a:gd name="T9" fmla="*/ 0 h 62"/>
                <a:gd name="T10" fmla="*/ 19 w 57"/>
                <a:gd name="T11" fmla="*/ 0 h 62"/>
                <a:gd name="T12" fmla="*/ 0 w 57"/>
                <a:gd name="T13" fmla="*/ 62 h 62"/>
                <a:gd name="T14" fmla="*/ 14 w 57"/>
                <a:gd name="T15" fmla="*/ 62 h 62"/>
                <a:gd name="T16" fmla="*/ 19 w 57"/>
                <a:gd name="T17" fmla="*/ 46 h 62"/>
                <a:gd name="T18" fmla="*/ 25 w 57"/>
                <a:gd name="T19" fmla="*/ 22 h 62"/>
                <a:gd name="T20" fmla="*/ 28 w 57"/>
                <a:gd name="T21" fmla="*/ 10 h 62"/>
                <a:gd name="T22" fmla="*/ 28 w 57"/>
                <a:gd name="T23" fmla="*/ 10 h 62"/>
                <a:gd name="T24" fmla="*/ 31 w 57"/>
                <a:gd name="T25" fmla="*/ 22 h 62"/>
                <a:gd name="T26" fmla="*/ 35 w 57"/>
                <a:gd name="T27" fmla="*/ 36 h 62"/>
                <a:gd name="T28" fmla="*/ 21 w 57"/>
                <a:gd name="T29" fmla="*/ 36 h 62"/>
                <a:gd name="T30" fmla="*/ 25 w 57"/>
                <a:gd name="T31"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62">
                  <a:moveTo>
                    <a:pt x="19" y="46"/>
                  </a:moveTo>
                  <a:cubicBezTo>
                    <a:pt x="37" y="46"/>
                    <a:pt x="37" y="46"/>
                    <a:pt x="37" y="46"/>
                  </a:cubicBezTo>
                  <a:cubicBezTo>
                    <a:pt x="42" y="62"/>
                    <a:pt x="42" y="62"/>
                    <a:pt x="42" y="62"/>
                  </a:cubicBezTo>
                  <a:cubicBezTo>
                    <a:pt x="57" y="62"/>
                    <a:pt x="57" y="62"/>
                    <a:pt x="57" y="62"/>
                  </a:cubicBezTo>
                  <a:cubicBezTo>
                    <a:pt x="38" y="0"/>
                    <a:pt x="38" y="0"/>
                    <a:pt x="38" y="0"/>
                  </a:cubicBezTo>
                  <a:cubicBezTo>
                    <a:pt x="19" y="0"/>
                    <a:pt x="19" y="0"/>
                    <a:pt x="19" y="0"/>
                  </a:cubicBezTo>
                  <a:cubicBezTo>
                    <a:pt x="0" y="62"/>
                    <a:pt x="0" y="62"/>
                    <a:pt x="0" y="62"/>
                  </a:cubicBezTo>
                  <a:cubicBezTo>
                    <a:pt x="14" y="62"/>
                    <a:pt x="14" y="62"/>
                    <a:pt x="14" y="62"/>
                  </a:cubicBezTo>
                  <a:lnTo>
                    <a:pt x="19" y="46"/>
                  </a:lnTo>
                  <a:close/>
                  <a:moveTo>
                    <a:pt x="25" y="22"/>
                  </a:moveTo>
                  <a:cubicBezTo>
                    <a:pt x="26" y="19"/>
                    <a:pt x="27" y="14"/>
                    <a:pt x="28" y="10"/>
                  </a:cubicBezTo>
                  <a:cubicBezTo>
                    <a:pt x="28" y="10"/>
                    <a:pt x="28" y="10"/>
                    <a:pt x="28" y="10"/>
                  </a:cubicBezTo>
                  <a:cubicBezTo>
                    <a:pt x="29" y="14"/>
                    <a:pt x="30" y="19"/>
                    <a:pt x="31" y="22"/>
                  </a:cubicBezTo>
                  <a:cubicBezTo>
                    <a:pt x="35" y="36"/>
                    <a:pt x="35" y="36"/>
                    <a:pt x="35" y="36"/>
                  </a:cubicBezTo>
                  <a:cubicBezTo>
                    <a:pt x="21" y="36"/>
                    <a:pt x="21" y="36"/>
                    <a:pt x="21" y="36"/>
                  </a:cubicBezTo>
                  <a:lnTo>
                    <a:pt x="25" y="22"/>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Freeform 38"/>
            <p:cNvSpPr>
              <a:spLocks noEditPoints="1"/>
            </p:cNvSpPr>
            <p:nvPr/>
          </p:nvSpPr>
          <p:spPr bwMode="auto">
            <a:xfrm>
              <a:off x="6360727" y="1089134"/>
              <a:ext cx="177529" cy="240826"/>
            </a:xfrm>
            <a:custGeom>
              <a:avLst/>
              <a:gdLst>
                <a:gd name="T0" fmla="*/ 40 w 47"/>
                <a:gd name="T1" fmla="*/ 58 h 64"/>
                <a:gd name="T2" fmla="*/ 47 w 47"/>
                <a:gd name="T3" fmla="*/ 45 h 64"/>
                <a:gd name="T4" fmla="*/ 34 w 47"/>
                <a:gd name="T5" fmla="*/ 30 h 64"/>
                <a:gd name="T6" fmla="*/ 34 w 47"/>
                <a:gd name="T7" fmla="*/ 29 h 64"/>
                <a:gd name="T8" fmla="*/ 45 w 47"/>
                <a:gd name="T9" fmla="*/ 16 h 64"/>
                <a:gd name="T10" fmla="*/ 37 w 47"/>
                <a:gd name="T11" fmla="*/ 4 h 64"/>
                <a:gd name="T12" fmla="*/ 19 w 47"/>
                <a:gd name="T13" fmla="*/ 0 h 64"/>
                <a:gd name="T14" fmla="*/ 0 w 47"/>
                <a:gd name="T15" fmla="*/ 1 h 64"/>
                <a:gd name="T16" fmla="*/ 0 w 47"/>
                <a:gd name="T17" fmla="*/ 63 h 64"/>
                <a:gd name="T18" fmla="*/ 16 w 47"/>
                <a:gd name="T19" fmla="*/ 64 h 64"/>
                <a:gd name="T20" fmla="*/ 40 w 47"/>
                <a:gd name="T21" fmla="*/ 58 h 64"/>
                <a:gd name="T22" fmla="*/ 14 w 47"/>
                <a:gd name="T23" fmla="*/ 11 h 64"/>
                <a:gd name="T24" fmla="*/ 20 w 47"/>
                <a:gd name="T25" fmla="*/ 10 h 64"/>
                <a:gd name="T26" fmla="*/ 30 w 47"/>
                <a:gd name="T27" fmla="*/ 18 h 64"/>
                <a:gd name="T28" fmla="*/ 19 w 47"/>
                <a:gd name="T29" fmla="*/ 25 h 64"/>
                <a:gd name="T30" fmla="*/ 14 w 47"/>
                <a:gd name="T31" fmla="*/ 25 h 64"/>
                <a:gd name="T32" fmla="*/ 14 w 47"/>
                <a:gd name="T33" fmla="*/ 11 h 64"/>
                <a:gd name="T34" fmla="*/ 14 w 47"/>
                <a:gd name="T35" fmla="*/ 36 h 64"/>
                <a:gd name="T36" fmla="*/ 19 w 47"/>
                <a:gd name="T37" fmla="*/ 36 h 64"/>
                <a:gd name="T38" fmla="*/ 32 w 47"/>
                <a:gd name="T39" fmla="*/ 44 h 64"/>
                <a:gd name="T40" fmla="*/ 20 w 47"/>
                <a:gd name="T41" fmla="*/ 53 h 64"/>
                <a:gd name="T42" fmla="*/ 14 w 47"/>
                <a:gd name="T43" fmla="*/ 53 h 64"/>
                <a:gd name="T44" fmla="*/ 14 w 47"/>
                <a:gd name="T45"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64">
                  <a:moveTo>
                    <a:pt x="40" y="58"/>
                  </a:moveTo>
                  <a:cubicBezTo>
                    <a:pt x="44" y="55"/>
                    <a:pt x="47" y="51"/>
                    <a:pt x="47" y="45"/>
                  </a:cubicBezTo>
                  <a:cubicBezTo>
                    <a:pt x="47" y="37"/>
                    <a:pt x="41" y="31"/>
                    <a:pt x="34" y="30"/>
                  </a:cubicBezTo>
                  <a:cubicBezTo>
                    <a:pt x="34" y="29"/>
                    <a:pt x="34" y="29"/>
                    <a:pt x="34" y="29"/>
                  </a:cubicBezTo>
                  <a:cubicBezTo>
                    <a:pt x="41" y="27"/>
                    <a:pt x="45" y="22"/>
                    <a:pt x="45" y="16"/>
                  </a:cubicBezTo>
                  <a:cubicBezTo>
                    <a:pt x="45" y="10"/>
                    <a:pt x="41" y="6"/>
                    <a:pt x="37" y="4"/>
                  </a:cubicBezTo>
                  <a:cubicBezTo>
                    <a:pt x="32" y="1"/>
                    <a:pt x="27" y="0"/>
                    <a:pt x="19" y="0"/>
                  </a:cubicBezTo>
                  <a:cubicBezTo>
                    <a:pt x="11" y="0"/>
                    <a:pt x="4" y="1"/>
                    <a:pt x="0" y="1"/>
                  </a:cubicBezTo>
                  <a:cubicBezTo>
                    <a:pt x="0" y="63"/>
                    <a:pt x="0" y="63"/>
                    <a:pt x="0" y="63"/>
                  </a:cubicBezTo>
                  <a:cubicBezTo>
                    <a:pt x="3" y="64"/>
                    <a:pt x="9" y="64"/>
                    <a:pt x="16" y="64"/>
                  </a:cubicBezTo>
                  <a:cubicBezTo>
                    <a:pt x="28" y="64"/>
                    <a:pt x="36" y="62"/>
                    <a:pt x="40" y="58"/>
                  </a:cubicBezTo>
                  <a:close/>
                  <a:moveTo>
                    <a:pt x="14" y="11"/>
                  </a:moveTo>
                  <a:cubicBezTo>
                    <a:pt x="15" y="11"/>
                    <a:pt x="17" y="10"/>
                    <a:pt x="20" y="10"/>
                  </a:cubicBezTo>
                  <a:cubicBezTo>
                    <a:pt x="27" y="10"/>
                    <a:pt x="30" y="13"/>
                    <a:pt x="30" y="18"/>
                  </a:cubicBezTo>
                  <a:cubicBezTo>
                    <a:pt x="30" y="22"/>
                    <a:pt x="26" y="25"/>
                    <a:pt x="19" y="25"/>
                  </a:cubicBezTo>
                  <a:cubicBezTo>
                    <a:pt x="14" y="25"/>
                    <a:pt x="14" y="25"/>
                    <a:pt x="14" y="25"/>
                  </a:cubicBezTo>
                  <a:lnTo>
                    <a:pt x="14" y="11"/>
                  </a:lnTo>
                  <a:close/>
                  <a:moveTo>
                    <a:pt x="14" y="36"/>
                  </a:moveTo>
                  <a:cubicBezTo>
                    <a:pt x="19" y="36"/>
                    <a:pt x="19" y="36"/>
                    <a:pt x="19" y="36"/>
                  </a:cubicBezTo>
                  <a:cubicBezTo>
                    <a:pt x="26" y="36"/>
                    <a:pt x="32" y="38"/>
                    <a:pt x="32" y="44"/>
                  </a:cubicBezTo>
                  <a:cubicBezTo>
                    <a:pt x="32" y="51"/>
                    <a:pt x="26" y="53"/>
                    <a:pt x="20" y="53"/>
                  </a:cubicBezTo>
                  <a:cubicBezTo>
                    <a:pt x="17" y="53"/>
                    <a:pt x="16" y="53"/>
                    <a:pt x="14" y="53"/>
                  </a:cubicBezTo>
                  <a:lnTo>
                    <a:pt x="14" y="3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Freeform 39"/>
            <p:cNvSpPr/>
            <p:nvPr/>
          </p:nvSpPr>
          <p:spPr bwMode="auto">
            <a:xfrm>
              <a:off x="6842159" y="1308887"/>
              <a:ext cx="174519" cy="219755"/>
            </a:xfrm>
            <a:custGeom>
              <a:avLst/>
              <a:gdLst>
                <a:gd name="T0" fmla="*/ 30 w 46"/>
                <a:gd name="T1" fmla="*/ 59 h 59"/>
                <a:gd name="T2" fmla="*/ 45 w 46"/>
                <a:gd name="T3" fmla="*/ 57 h 59"/>
                <a:gd name="T4" fmla="*/ 43 w 46"/>
                <a:gd name="T5" fmla="*/ 46 h 59"/>
                <a:gd name="T6" fmla="*/ 32 w 46"/>
                <a:gd name="T7" fmla="*/ 48 h 59"/>
                <a:gd name="T8" fmla="*/ 14 w 46"/>
                <a:gd name="T9" fmla="*/ 30 h 59"/>
                <a:gd name="T10" fmla="*/ 32 w 46"/>
                <a:gd name="T11" fmla="*/ 11 h 59"/>
                <a:gd name="T12" fmla="*/ 43 w 46"/>
                <a:gd name="T13" fmla="*/ 13 h 59"/>
                <a:gd name="T14" fmla="*/ 46 w 46"/>
                <a:gd name="T15" fmla="*/ 3 h 59"/>
                <a:gd name="T16" fmla="*/ 31 w 46"/>
                <a:gd name="T17" fmla="*/ 0 h 59"/>
                <a:gd name="T18" fmla="*/ 0 w 46"/>
                <a:gd name="T19" fmla="*/ 30 h 59"/>
                <a:gd name="T20" fmla="*/ 30 w 46"/>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59">
                  <a:moveTo>
                    <a:pt x="30" y="59"/>
                  </a:moveTo>
                  <a:cubicBezTo>
                    <a:pt x="37" y="59"/>
                    <a:pt x="43" y="58"/>
                    <a:pt x="45" y="57"/>
                  </a:cubicBezTo>
                  <a:cubicBezTo>
                    <a:pt x="43" y="46"/>
                    <a:pt x="43" y="46"/>
                    <a:pt x="43" y="46"/>
                  </a:cubicBezTo>
                  <a:cubicBezTo>
                    <a:pt x="40" y="48"/>
                    <a:pt x="36" y="48"/>
                    <a:pt x="32" y="48"/>
                  </a:cubicBezTo>
                  <a:cubicBezTo>
                    <a:pt x="21" y="48"/>
                    <a:pt x="14" y="41"/>
                    <a:pt x="14" y="30"/>
                  </a:cubicBezTo>
                  <a:cubicBezTo>
                    <a:pt x="14" y="17"/>
                    <a:pt x="22" y="11"/>
                    <a:pt x="32" y="11"/>
                  </a:cubicBezTo>
                  <a:cubicBezTo>
                    <a:pt x="37" y="11"/>
                    <a:pt x="40" y="12"/>
                    <a:pt x="43" y="13"/>
                  </a:cubicBezTo>
                  <a:cubicBezTo>
                    <a:pt x="46" y="3"/>
                    <a:pt x="46" y="3"/>
                    <a:pt x="46" y="3"/>
                  </a:cubicBezTo>
                  <a:cubicBezTo>
                    <a:pt x="43" y="1"/>
                    <a:pt x="38" y="0"/>
                    <a:pt x="31" y="0"/>
                  </a:cubicBezTo>
                  <a:cubicBezTo>
                    <a:pt x="14" y="0"/>
                    <a:pt x="0" y="11"/>
                    <a:pt x="0" y="30"/>
                  </a:cubicBezTo>
                  <a:cubicBezTo>
                    <a:pt x="0" y="47"/>
                    <a:pt x="10" y="59"/>
                    <a:pt x="30" y="59"/>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1" name="文本框 10"/>
          <p:cNvSpPr txBox="1"/>
          <p:nvPr/>
        </p:nvSpPr>
        <p:spPr>
          <a:xfrm>
            <a:off x="7073410" y="1356106"/>
            <a:ext cx="2347383"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框架</a:t>
            </a:r>
          </a:p>
        </p:txBody>
      </p:sp>
      <p:grpSp>
        <p:nvGrpSpPr>
          <p:cNvPr id="22" name="组合 213"/>
          <p:cNvGrpSpPr/>
          <p:nvPr/>
        </p:nvGrpSpPr>
        <p:grpSpPr bwMode="auto">
          <a:xfrm>
            <a:off x="6196435" y="2447946"/>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grpSp>
        <p:nvGrpSpPr>
          <p:cNvPr id="30" name="组合 29"/>
          <p:cNvGrpSpPr/>
          <p:nvPr/>
        </p:nvGrpSpPr>
        <p:grpSpPr>
          <a:xfrm>
            <a:off x="6096000" y="4736227"/>
            <a:ext cx="834546" cy="747984"/>
            <a:chOff x="7843749" y="4320381"/>
            <a:chExt cx="596900" cy="534987"/>
          </a:xfrm>
          <a:solidFill>
            <a:srgbClr val="005D9D"/>
          </a:solidFill>
        </p:grpSpPr>
        <p:sp>
          <p:nvSpPr>
            <p:cNvPr id="31"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2"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3"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5"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6"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7"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8"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40" name="文本框 39"/>
          <p:cNvSpPr txBox="1"/>
          <p:nvPr/>
        </p:nvSpPr>
        <p:spPr>
          <a:xfrm>
            <a:off x="7030802" y="4848609"/>
            <a:ext cx="2014947"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总结与展望</a:t>
            </a:r>
          </a:p>
        </p:txBody>
      </p:sp>
      <p:pic>
        <p:nvPicPr>
          <p:cNvPr id="44" name="图形 43" descr="打开的书"/>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7778" y="2965450"/>
            <a:ext cx="914400" cy="91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47745" cy="1345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6516" y="678180"/>
            <a:ext cx="3856633" cy="1345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815485" y="442644"/>
            <a:ext cx="2569934"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sp>
        <p:nvSpPr>
          <p:cNvPr id="2" name="文本框 1"/>
          <p:cNvSpPr txBox="1"/>
          <p:nvPr/>
        </p:nvSpPr>
        <p:spPr>
          <a:xfrm>
            <a:off x="837111" y="1094107"/>
            <a:ext cx="2270173"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数据预处理</a:t>
            </a:r>
          </a:p>
        </p:txBody>
      </p:sp>
      <p:sp>
        <p:nvSpPr>
          <p:cNvPr id="3" name="文本框 2"/>
          <p:cNvSpPr txBox="1"/>
          <p:nvPr/>
        </p:nvSpPr>
        <p:spPr>
          <a:xfrm>
            <a:off x="1254094" y="1555772"/>
            <a:ext cx="9683812" cy="499560"/>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根据数据定义选取数据集中部分属性，构建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names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描述文件。</a:t>
            </a:r>
          </a:p>
        </p:txBody>
      </p:sp>
      <p:pic>
        <p:nvPicPr>
          <p:cNvPr id="14" name="图片 13"/>
          <p:cNvPicPr>
            <a:picLocks noChangeAspect="1"/>
          </p:cNvPicPr>
          <p:nvPr/>
        </p:nvPicPr>
        <p:blipFill>
          <a:blip r:embed="rId3"/>
          <a:stretch>
            <a:fillRect/>
          </a:stretch>
        </p:blipFill>
        <p:spPr>
          <a:xfrm>
            <a:off x="1066800" y="2145680"/>
            <a:ext cx="10058400" cy="25593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47745" cy="1345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6516" y="678180"/>
            <a:ext cx="3856633" cy="1345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815485" y="442644"/>
            <a:ext cx="2569934"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sp>
        <p:nvSpPr>
          <p:cNvPr id="2" name="文本框 1"/>
          <p:cNvSpPr txBox="1"/>
          <p:nvPr/>
        </p:nvSpPr>
        <p:spPr>
          <a:xfrm>
            <a:off x="837111" y="1094107"/>
            <a:ext cx="2270173"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数据预处理</a:t>
            </a:r>
          </a:p>
        </p:txBody>
      </p:sp>
      <p:sp>
        <p:nvSpPr>
          <p:cNvPr id="3" name="文本框 2"/>
          <p:cNvSpPr txBox="1"/>
          <p:nvPr/>
        </p:nvSpPr>
        <p:spPr>
          <a:xfrm>
            <a:off x="1254094" y="1555772"/>
            <a:ext cx="9683812" cy="499560"/>
          </a:xfrm>
          <a:prstGeom prst="rect">
            <a:avLst/>
          </a:prstGeom>
          <a:noFill/>
        </p:spPr>
        <p:txBody>
          <a:bodyPr wrap="square">
            <a:spAutoFit/>
          </a:bodyPr>
          <a:lstStyle/>
          <a:p>
            <a:pPr indent="0" algn="just">
              <a:lnSpc>
                <a:spcPct val="15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data_utils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方法进行第二阶段数据预处理。</a:t>
            </a:r>
          </a:p>
        </p:txBody>
      </p:sp>
      <p:sp>
        <p:nvSpPr>
          <p:cNvPr id="12" name="文本框 11"/>
          <p:cNvSpPr txBox="1"/>
          <p:nvPr/>
        </p:nvSpPr>
        <p:spPr>
          <a:xfrm>
            <a:off x="1254094" y="2055332"/>
            <a:ext cx="9683812" cy="2807885"/>
          </a:xfrm>
          <a:prstGeom prst="rect">
            <a:avLst/>
          </a:prstGeom>
          <a:noFill/>
        </p:spPr>
        <p:txBody>
          <a:bodyPr wrap="square">
            <a:spAutoFit/>
          </a:bodyPr>
          <a:lstStyle/>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1.</a:t>
            </a:r>
            <a:r>
              <a:rPr lang="zh-CN" altLang="en-US" sz="2000" spc="300" dirty="0">
                <a:latin typeface="微软雅黑" panose="020B0503020204020204" pitchFamily="34" charset="-122"/>
                <a:ea typeface="微软雅黑" panose="020B0503020204020204" pitchFamily="34" charset="-122"/>
              </a:rPr>
              <a:t>读取并解析标签列表</a:t>
            </a:r>
            <a:endParaRPr lang="en-US" altLang="zh-CN" sz="2000" spc="300" dirty="0">
              <a:latin typeface="微软雅黑" panose="020B0503020204020204" pitchFamily="34" charset="-122"/>
              <a:ea typeface="微软雅黑" panose="020B0503020204020204" pitchFamily="34" charset="-122"/>
            </a:endParaRPr>
          </a:p>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2.</a:t>
            </a:r>
            <a:r>
              <a:rPr lang="zh-CN" altLang="en-US" sz="2000" spc="300" dirty="0">
                <a:latin typeface="微软雅黑" panose="020B0503020204020204" pitchFamily="34" charset="-122"/>
                <a:ea typeface="微软雅黑" panose="020B0503020204020204" pitchFamily="34" charset="-122"/>
              </a:rPr>
              <a:t>读取数据集</a:t>
            </a:r>
            <a:endParaRPr lang="en-US" altLang="zh-CN" sz="2000" spc="300" dirty="0">
              <a:latin typeface="微软雅黑" panose="020B0503020204020204" pitchFamily="34" charset="-122"/>
              <a:ea typeface="微软雅黑" panose="020B0503020204020204" pitchFamily="34" charset="-122"/>
            </a:endParaRPr>
          </a:p>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3.</a:t>
            </a:r>
            <a:r>
              <a:rPr lang="zh-CN" altLang="en-US" sz="2000" spc="300" dirty="0">
                <a:latin typeface="微软雅黑" panose="020B0503020204020204" pitchFamily="34" charset="-122"/>
                <a:ea typeface="微软雅黑" panose="020B0503020204020204" pitchFamily="34" charset="-122"/>
              </a:rPr>
              <a:t>根据标签列表筛选样本（删除包含未知标签的样本）</a:t>
            </a:r>
            <a:endParaRPr lang="en-US" altLang="zh-CN" sz="2000" spc="300" dirty="0">
              <a:latin typeface="微软雅黑" panose="020B0503020204020204" pitchFamily="34" charset="-122"/>
              <a:ea typeface="微软雅黑" panose="020B0503020204020204" pitchFamily="34" charset="-122"/>
            </a:endParaRPr>
          </a:p>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4.</a:t>
            </a:r>
            <a:r>
              <a:rPr lang="zh-CN" altLang="en-US" sz="2000" spc="300" dirty="0">
                <a:latin typeface="微软雅黑" panose="020B0503020204020204" pitchFamily="34" charset="-122"/>
                <a:ea typeface="微软雅黑" panose="020B0503020204020204" pitchFamily="34" charset="-122"/>
              </a:rPr>
              <a:t>制作切片（标签、保护样本），删除数据集中标签和保护属性信息</a:t>
            </a:r>
            <a:endParaRPr lang="en-US" altLang="zh-CN" sz="2000" spc="300" dirty="0">
              <a:latin typeface="微软雅黑" panose="020B0503020204020204" pitchFamily="34" charset="-122"/>
              <a:ea typeface="微软雅黑" panose="020B0503020204020204" pitchFamily="34" charset="-122"/>
            </a:endParaRPr>
          </a:p>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5.</a:t>
            </a:r>
            <a:r>
              <a:rPr lang="zh-CN" altLang="en-US" sz="2000" spc="300" dirty="0">
                <a:latin typeface="微软雅黑" panose="020B0503020204020204" pitchFamily="34" charset="-122"/>
                <a:ea typeface="微软雅黑" panose="020B0503020204020204" pitchFamily="34" charset="-122"/>
              </a:rPr>
              <a:t>对数据集进行</a:t>
            </a:r>
            <a:r>
              <a:rPr lang="en-US" altLang="zh-CN" sz="2000" spc="300" dirty="0">
                <a:latin typeface="微软雅黑" panose="020B0503020204020204" pitchFamily="34" charset="-122"/>
                <a:ea typeface="微软雅黑" panose="020B0503020204020204" pitchFamily="34" charset="-122"/>
              </a:rPr>
              <a:t>one-hot</a:t>
            </a:r>
            <a:r>
              <a:rPr lang="zh-CN" altLang="en-US" sz="2000" spc="300" dirty="0">
                <a:latin typeface="微软雅黑" panose="020B0503020204020204" pitchFamily="34" charset="-122"/>
                <a:ea typeface="微软雅黑" panose="020B0503020204020204" pitchFamily="34" charset="-122"/>
              </a:rPr>
              <a:t>编码</a:t>
            </a:r>
            <a:endParaRPr lang="en-US" altLang="zh-CN" sz="2000" spc="300" dirty="0">
              <a:latin typeface="微软雅黑" panose="020B0503020204020204" pitchFamily="34" charset="-122"/>
              <a:ea typeface="微软雅黑" panose="020B0503020204020204" pitchFamily="34" charset="-122"/>
            </a:endParaRPr>
          </a:p>
          <a:p>
            <a:pPr indent="0" algn="just">
              <a:lnSpc>
                <a:spcPct val="150000"/>
              </a:lnSpc>
              <a:buFont typeface="+mj-lt"/>
              <a:buNone/>
            </a:pPr>
            <a:r>
              <a:rPr lang="en-US" altLang="zh-CN" sz="2000" spc="300" dirty="0">
                <a:latin typeface="微软雅黑" panose="020B0503020204020204" pitchFamily="34" charset="-122"/>
                <a:ea typeface="微软雅黑" panose="020B0503020204020204" pitchFamily="34" charset="-122"/>
              </a:rPr>
              <a:t>6.</a:t>
            </a:r>
            <a:r>
              <a:rPr lang="zh-CN" altLang="en-US" sz="2000" spc="300" dirty="0">
                <a:latin typeface="微软雅黑" panose="020B0503020204020204" pitchFamily="34" charset="-122"/>
                <a:ea typeface="微软雅黑" panose="020B0503020204020204" pitchFamily="34" charset="-122"/>
              </a:rPr>
              <a:t>将数据集划分为</a:t>
            </a:r>
            <a:r>
              <a:rPr lang="en-US" altLang="zh-CN" sz="2000" spc="300" dirty="0">
                <a:latin typeface="微软雅黑" panose="020B0503020204020204" pitchFamily="34" charset="-122"/>
                <a:ea typeface="微软雅黑" panose="020B0503020204020204" pitchFamily="34" charset="-122"/>
              </a:rPr>
              <a:t>train, test, unlabeled</a:t>
            </a:r>
            <a:endParaRPr lang="zh-CN" altLang="en-US" sz="2000" spc="3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47745" cy="1345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6516" y="678180"/>
            <a:ext cx="3856633" cy="1345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815485" y="442644"/>
            <a:ext cx="2569934"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sp>
        <p:nvSpPr>
          <p:cNvPr id="2" name="文本框 1"/>
          <p:cNvSpPr txBox="1"/>
          <p:nvPr/>
        </p:nvSpPr>
        <p:spPr>
          <a:xfrm>
            <a:off x="837111" y="1094107"/>
            <a:ext cx="2270173"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数据预处理</a:t>
            </a:r>
          </a:p>
        </p:txBody>
      </p:sp>
      <p:sp>
        <p:nvSpPr>
          <p:cNvPr id="3" name="文本框 2"/>
          <p:cNvSpPr txBox="1"/>
          <p:nvPr/>
        </p:nvSpPr>
        <p:spPr>
          <a:xfrm>
            <a:off x="1254094" y="1555772"/>
            <a:ext cx="9683812" cy="499560"/>
          </a:xfrm>
          <a:prstGeom prst="rect">
            <a:avLst/>
          </a:prstGeom>
          <a:noFill/>
        </p:spPr>
        <p:txBody>
          <a:bodyPr wrap="square">
            <a:spAutoFit/>
          </a:bodyPr>
          <a:lstStyle/>
          <a:p>
            <a:pPr indent="0" algn="just">
              <a:lnSpc>
                <a:spcPct val="15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data_utils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方法进行第二阶段数据预处理。</a:t>
            </a:r>
          </a:p>
        </p:txBody>
      </p:sp>
      <p:pic>
        <p:nvPicPr>
          <p:cNvPr id="10" name="图片 9"/>
          <p:cNvPicPr>
            <a:picLocks noChangeAspect="1"/>
          </p:cNvPicPr>
          <p:nvPr/>
        </p:nvPicPr>
        <p:blipFill>
          <a:blip r:embed="rId3"/>
          <a:stretch>
            <a:fillRect/>
          </a:stretch>
        </p:blipFill>
        <p:spPr>
          <a:xfrm>
            <a:off x="819812" y="2055332"/>
            <a:ext cx="10388236" cy="47081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47745" cy="1345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6516" y="678180"/>
            <a:ext cx="3856633" cy="1345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815485" y="442644"/>
            <a:ext cx="2569934"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代码结构简介</a:t>
            </a:r>
          </a:p>
        </p:txBody>
      </p:sp>
      <p:sp>
        <p:nvSpPr>
          <p:cNvPr id="2" name="文本框 1"/>
          <p:cNvSpPr txBox="1"/>
          <p:nvPr/>
        </p:nvSpPr>
        <p:spPr>
          <a:xfrm>
            <a:off x="837111" y="1094107"/>
            <a:ext cx="1662250"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4.FS</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sp>
        <p:nvSpPr>
          <p:cNvPr id="3" name="文本框 2"/>
          <p:cNvSpPr txBox="1"/>
          <p:nvPr/>
        </p:nvSpPr>
        <p:spPr>
          <a:xfrm>
            <a:off x="967740" y="3842056"/>
            <a:ext cx="9683812" cy="499560"/>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使用四个组中倒数第二小的样本数作为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ns.</a:t>
            </a:r>
            <a:endPar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769083" y="1686800"/>
            <a:ext cx="10653834" cy="20242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76252" y="3228945"/>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76942" y="2632899"/>
            <a:ext cx="2238113"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四</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39" y="1749275"/>
            <a:ext cx="2270173"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数据预处理</a:t>
            </a:r>
          </a:p>
        </p:txBody>
      </p:sp>
      <p:sp>
        <p:nvSpPr>
          <p:cNvPr id="16" name="文本框 15"/>
          <p:cNvSpPr txBox="1"/>
          <p:nvPr/>
        </p:nvSpPr>
        <p:spPr>
          <a:xfrm>
            <a:off x="5014262" y="442644"/>
            <a:ext cx="2172390"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sp>
        <p:nvSpPr>
          <p:cNvPr id="36" name="文本框 35"/>
          <p:cNvSpPr txBox="1"/>
          <p:nvPr/>
        </p:nvSpPr>
        <p:spPr>
          <a:xfrm>
            <a:off x="1254094" y="2310269"/>
            <a:ext cx="9683811" cy="1422890"/>
          </a:xfrm>
          <a:prstGeom prst="rect">
            <a:avLst/>
          </a:prstGeom>
          <a:noFill/>
        </p:spPr>
        <p:txBody>
          <a:bodyPr wrap="square">
            <a:spAutoFit/>
          </a:bodyPr>
          <a:lstStyle/>
          <a:p>
            <a:pPr indent="0" algn="just">
              <a:lnSpc>
                <a:spcPct val="150000"/>
              </a:lnSpc>
              <a:buFont typeface="+mj-lt"/>
              <a:buNone/>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问题：</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原始数据集中包含较多的属性，且大部分为离散型。</a:t>
            </a:r>
            <a:endPar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gn="just">
              <a:lnSpc>
                <a:spcPct val="150000"/>
              </a:lnSpc>
              <a:buFont typeface="+mj-lt"/>
              <a:buNone/>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解决：</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根据数据描述及测试选取与样本标签相关度较低的部分属性作为输入特征，采用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one-hot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编码将离散型特征数值化。</a:t>
            </a:r>
          </a:p>
        </p:txBody>
      </p:sp>
      <p:sp>
        <p:nvSpPr>
          <p:cNvPr id="2" name="文本框 1"/>
          <p:cNvSpPr txBox="1"/>
          <p:nvPr/>
        </p:nvSpPr>
        <p:spPr>
          <a:xfrm>
            <a:off x="967739" y="3888678"/>
            <a:ext cx="2962671"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构建公平数据集</a:t>
            </a:r>
          </a:p>
        </p:txBody>
      </p:sp>
      <p:sp>
        <p:nvSpPr>
          <p:cNvPr id="3" name="文本框 2"/>
          <p:cNvSpPr txBox="1"/>
          <p:nvPr/>
        </p:nvSpPr>
        <p:spPr>
          <a:xfrm>
            <a:off x="1254093" y="4505863"/>
            <a:ext cx="9683812" cy="1884555"/>
          </a:xfrm>
          <a:prstGeom prst="rect">
            <a:avLst/>
          </a:prstGeom>
          <a:noFill/>
        </p:spPr>
        <p:txBody>
          <a:bodyPr wrap="square">
            <a:spAutoFit/>
          </a:bodyPr>
          <a:lstStyle/>
          <a:p>
            <a:pPr indent="0" algn="just">
              <a:lnSpc>
                <a:spcPct val="150000"/>
              </a:lnSpc>
              <a:buFont typeface="+mj-lt"/>
              <a:buNone/>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问题：</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部分数据集（</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bank</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）中，四组样本中最小样本数小于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50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，公平数据集数据量小于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，而总数据量为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20000+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解决：</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使用四个组中倒数第二小的样本数作为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，对于样本数小于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的组进行超采样。</a:t>
            </a:r>
          </a:p>
        </p:txBody>
      </p:sp>
      <p:sp>
        <p:nvSpPr>
          <p:cNvPr id="14" name="文本框 13"/>
          <p:cNvSpPr txBox="1"/>
          <p:nvPr/>
        </p:nvSpPr>
        <p:spPr>
          <a:xfrm>
            <a:off x="967740" y="1132602"/>
            <a:ext cx="6096000" cy="461665"/>
          </a:xfrm>
          <a:prstGeom prst="rect">
            <a:avLst/>
          </a:prstGeom>
          <a:noFill/>
        </p:spPr>
        <p:txBody>
          <a:bodyPr wrap="square">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遇到的问题与解决方案</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744975"/>
            <a:ext cx="2616422"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加速科学计算</a:t>
            </a:r>
          </a:p>
        </p:txBody>
      </p:sp>
      <p:sp>
        <p:nvSpPr>
          <p:cNvPr id="16" name="文本框 15"/>
          <p:cNvSpPr txBox="1"/>
          <p:nvPr/>
        </p:nvSpPr>
        <p:spPr>
          <a:xfrm>
            <a:off x="5014262" y="442644"/>
            <a:ext cx="2172390"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sp>
        <p:nvSpPr>
          <p:cNvPr id="36" name="文本框 35"/>
          <p:cNvSpPr txBox="1"/>
          <p:nvPr/>
        </p:nvSpPr>
        <p:spPr>
          <a:xfrm>
            <a:off x="1254094" y="2475733"/>
            <a:ext cx="9683811" cy="96122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将基于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numpy.array</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的数据格式改为基于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pytorch.Tensor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或</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tensorflow.Tensor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的格式以使用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GPU</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加速提高计算速度。</a:t>
            </a:r>
          </a:p>
        </p:txBody>
      </p:sp>
      <p:sp>
        <p:nvSpPr>
          <p:cNvPr id="2" name="文本框 1"/>
          <p:cNvSpPr txBox="1"/>
          <p:nvPr/>
        </p:nvSpPr>
        <p:spPr>
          <a:xfrm>
            <a:off x="967740" y="3823310"/>
            <a:ext cx="2962671"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降低代码冗余度</a:t>
            </a:r>
          </a:p>
        </p:txBody>
      </p:sp>
      <p:sp>
        <p:nvSpPr>
          <p:cNvPr id="3" name="文本框 2"/>
          <p:cNvSpPr txBox="1"/>
          <p:nvPr/>
        </p:nvSpPr>
        <p:spPr>
          <a:xfrm>
            <a:off x="1254093" y="4671327"/>
            <a:ext cx="9683812" cy="96122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采用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Tensor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实现</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GPU</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加速后可编写数据集测试函数，降低部分代码冗余度。</a:t>
            </a:r>
          </a:p>
        </p:txBody>
      </p:sp>
      <p:sp>
        <p:nvSpPr>
          <p:cNvPr id="13" name="文本框 12"/>
          <p:cNvSpPr txBox="1"/>
          <p:nvPr/>
        </p:nvSpPr>
        <p:spPr>
          <a:xfrm>
            <a:off x="967740" y="1132602"/>
            <a:ext cx="6096000" cy="461665"/>
          </a:xfrm>
          <a:prstGeom prst="rect">
            <a:avLst/>
          </a:prstGeom>
          <a:noFill/>
        </p:spPr>
        <p:txBody>
          <a:bodyPr wrap="square">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复现程序中待改进的问题</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744975"/>
            <a:ext cx="5492209"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文章结果与复现结果不完全一致</a:t>
            </a:r>
          </a:p>
        </p:txBody>
      </p:sp>
      <p:sp>
        <p:nvSpPr>
          <p:cNvPr id="16" name="文本框 15"/>
          <p:cNvSpPr txBox="1"/>
          <p:nvPr/>
        </p:nvSpPr>
        <p:spPr>
          <a:xfrm>
            <a:off x="5014262" y="442644"/>
            <a:ext cx="2172390"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sp>
        <p:nvSpPr>
          <p:cNvPr id="36" name="文本框 35"/>
          <p:cNvSpPr txBox="1"/>
          <p:nvPr/>
        </p:nvSpPr>
        <p:spPr>
          <a:xfrm>
            <a:off x="1254093" y="2357348"/>
            <a:ext cx="9683811" cy="961225"/>
          </a:xfrm>
          <a:prstGeom prst="rect">
            <a:avLst/>
          </a:prstGeom>
          <a:noFill/>
        </p:spPr>
        <p:txBody>
          <a:bodyPr wrap="square">
            <a:spAutoFit/>
          </a:bodyPr>
          <a:lstStyle/>
          <a:p>
            <a:pPr indent="0" algn="just">
              <a:lnSpc>
                <a:spcPct val="15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模型的学习能力较浅，</a:t>
            </a:r>
            <a:r>
              <a:rPr lang="zh-CN" altLang="en-US" sz="2000" spc="300" dirty="0">
                <a:solidFill>
                  <a:srgbClr val="C00000"/>
                </a:solidFill>
                <a:latin typeface="微软雅黑" panose="020B0503020204020204" pitchFamily="34" charset="-122"/>
                <a:ea typeface="微软雅黑" panose="020B0503020204020204" pitchFamily="34" charset="-122"/>
              </a:rPr>
              <a:t>对数据波动较为敏感</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。作者选取的属性及对数据的预处理方式与我们实验中的处理方式略有差异。</a:t>
            </a:r>
          </a:p>
        </p:txBody>
      </p:sp>
      <p:sp>
        <p:nvSpPr>
          <p:cNvPr id="2" name="文本框 1"/>
          <p:cNvSpPr txBox="1"/>
          <p:nvPr/>
        </p:nvSpPr>
        <p:spPr>
          <a:xfrm>
            <a:off x="967740" y="3542301"/>
            <a:ext cx="3739742"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2.FS</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框架的“性价比”</a:t>
            </a:r>
          </a:p>
        </p:txBody>
      </p:sp>
      <p:sp>
        <p:nvSpPr>
          <p:cNvPr id="13" name="文本框 12"/>
          <p:cNvSpPr txBox="1"/>
          <p:nvPr/>
        </p:nvSpPr>
        <p:spPr>
          <a:xfrm>
            <a:off x="967740" y="1132602"/>
            <a:ext cx="6096000" cy="461665"/>
          </a:xfrm>
          <a:prstGeom prst="rect">
            <a:avLst/>
          </a:prstGeom>
          <a:noFill/>
        </p:spPr>
        <p:txBody>
          <a:bodyPr wrap="square">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对文章结果及</a:t>
            </a:r>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框架意义的理解</a:t>
            </a:r>
            <a:endParaRPr lang="zh-CN" altLang="en-US" sz="2400"/>
          </a:p>
        </p:txBody>
      </p:sp>
      <p:sp>
        <p:nvSpPr>
          <p:cNvPr id="14" name="文本框 13"/>
          <p:cNvSpPr txBox="1"/>
          <p:nvPr/>
        </p:nvSpPr>
        <p:spPr>
          <a:xfrm>
            <a:off x="1254092" y="4173621"/>
            <a:ext cx="9683811" cy="2346220"/>
          </a:xfrm>
          <a:prstGeom prst="rect">
            <a:avLst/>
          </a:prstGeom>
          <a:noFill/>
        </p:spPr>
        <p:txBody>
          <a:bodyPr wrap="square">
            <a:spAutoFit/>
          </a:bodyPr>
          <a:lstStyle/>
          <a:p>
            <a:pPr indent="0" algn="just">
              <a:lnSpc>
                <a:spcPct val="15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框架的确可以部分降低算法的歧视程度，同时与其他同类型模型相比，</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的准确度较高。然而，在构建公平数据集时，</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为保证数据公平性</a:t>
            </a:r>
            <a:r>
              <a:rPr lang="zh-CN" altLang="en-US" sz="2000" spc="300" dirty="0">
                <a:solidFill>
                  <a:srgbClr val="C00000"/>
                </a:solidFill>
                <a:latin typeface="微软雅黑" panose="020B0503020204020204" pitchFamily="34" charset="-122"/>
                <a:ea typeface="微软雅黑" panose="020B0503020204020204" pitchFamily="34" charset="-122"/>
              </a:rPr>
              <a:t>舍弃了太多样本</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，对于学习能力更强的神经网络模型可能效果不佳。</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使用的集成学习大大增加了算法复杂性，同基准下的运算时间大幅提升，“性价比”较低。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8863" y="3228945"/>
            <a:ext cx="2494280" cy="92202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76942" y="2632899"/>
            <a:ext cx="2238113"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一   部   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sp>
        <p:nvSpPr>
          <p:cNvPr id="100" name="文本框 99"/>
          <p:cNvSpPr txBox="1"/>
          <p:nvPr/>
        </p:nvSpPr>
        <p:spPr>
          <a:xfrm>
            <a:off x="1129671" y="3954443"/>
            <a:ext cx="9817003" cy="1846083"/>
          </a:xfrm>
          <a:prstGeom prst="rect">
            <a:avLst/>
          </a:prstGeom>
          <a:noFill/>
          <a:ln w="9525">
            <a:noFill/>
          </a:ln>
        </p:spPr>
        <p:txBody>
          <a:bodyPr wrap="square">
            <a:spAutoFit/>
          </a:bodyPr>
          <a:lstStyle/>
          <a:p>
            <a:pPr>
              <a:lnSpc>
                <a:spcPct val="200000"/>
              </a:lnSpc>
            </a:pPr>
            <a:r>
              <a:rPr lang="en-US" altLang="zh-CN" sz="2000" b="1" spc="300" dirty="0">
                <a:latin typeface="微软雅黑" panose="020B0503020204020204" pitchFamily="34" charset="-122"/>
                <a:ea typeface="微软雅黑" panose="020B0503020204020204" pitchFamily="34" charset="-122"/>
              </a:rPr>
              <a:t>1.</a:t>
            </a:r>
            <a:r>
              <a:rPr lang="zh-CN" altLang="en-US" sz="2000" b="1" spc="300" dirty="0">
                <a:latin typeface="微软雅黑" panose="020B0503020204020204" pitchFamily="34" charset="-122"/>
                <a:ea typeface="微软雅黑" panose="020B0503020204020204" pitchFamily="34" charset="-122"/>
              </a:rPr>
              <a:t>在哪采样</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伪标记：</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使用伪标记来预测未标记数据的标签，扩大数据集；</a:t>
            </a:r>
            <a:endParaRPr lang="zh-CN" altLang="en-US" sz="2000" b="0" spc="300" dirty="0">
              <a:latin typeface="微软雅黑" panose="020B0503020204020204" pitchFamily="34" charset="-122"/>
              <a:ea typeface="微软雅黑" panose="020B0503020204020204" pitchFamily="34" charset="-122"/>
            </a:endParaRPr>
          </a:p>
          <a:p>
            <a:pPr>
              <a:lnSpc>
                <a:spcPct val="200000"/>
              </a:lnSpc>
            </a:pPr>
            <a:r>
              <a:rPr lang="en-US" altLang="zh-CN" sz="2000" b="1" spc="300" dirty="0">
                <a:latin typeface="微软雅黑" panose="020B0503020204020204" pitchFamily="34" charset="-122"/>
                <a:ea typeface="微软雅黑" panose="020B0503020204020204" pitchFamily="34" charset="-122"/>
              </a:rPr>
              <a:t>2.</a:t>
            </a:r>
            <a:r>
              <a:rPr lang="zh-CN" altLang="en-US" sz="2000" b="1" spc="300" dirty="0">
                <a:latin typeface="微软雅黑" panose="020B0503020204020204" pitchFamily="34" charset="-122"/>
                <a:ea typeface="微软雅黑" panose="020B0503020204020204" pitchFamily="34" charset="-122"/>
              </a:rPr>
              <a:t>如何采样</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重采样：</a:t>
            </a:r>
            <a:r>
              <a:rPr lang="zh-CN" altLang="en-US" sz="2000" b="0" spc="300" dirty="0">
                <a:latin typeface="微软雅黑" panose="020B0503020204020204" pitchFamily="34" charset="-122"/>
                <a:ea typeface="微软雅黑" panose="020B0503020204020204" pitchFamily="34" charset="-122"/>
              </a:rPr>
              <a:t>分组并重新定额采样以获得多个公平数据集；</a:t>
            </a:r>
            <a:endParaRPr lang="en-US" altLang="zh-CN" sz="2000" b="0" spc="300" dirty="0">
              <a:latin typeface="微软雅黑" panose="020B0503020204020204" pitchFamily="34" charset="-122"/>
              <a:ea typeface="微软雅黑" panose="020B0503020204020204" pitchFamily="34" charset="-122"/>
            </a:endParaRPr>
          </a:p>
          <a:p>
            <a:pPr>
              <a:lnSpc>
                <a:spcPct val="200000"/>
              </a:lnSpc>
            </a:pPr>
            <a:r>
              <a:rPr lang="en-US" altLang="zh-CN" sz="2000" b="1" spc="300" dirty="0">
                <a:latin typeface="微软雅黑" panose="020B0503020204020204" pitchFamily="34" charset="-122"/>
                <a:ea typeface="微软雅黑" panose="020B0503020204020204" pitchFamily="34" charset="-122"/>
              </a:rPr>
              <a:t>3.</a:t>
            </a:r>
            <a:r>
              <a:rPr lang="zh-CN" altLang="en-US" sz="2000" b="1" spc="300" dirty="0">
                <a:latin typeface="微软雅黑" panose="020B0503020204020204" pitchFamily="34" charset="-122"/>
                <a:ea typeface="微软雅黑" panose="020B0503020204020204" pitchFamily="34" charset="-122"/>
              </a:rPr>
              <a:t>如何训练模型</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集成学习：</a:t>
            </a:r>
            <a:r>
              <a:rPr lang="zh-CN" altLang="en-US" sz="2000" spc="300" dirty="0">
                <a:latin typeface="微软雅黑" panose="020B0503020204020204" pitchFamily="34" charset="-122"/>
                <a:ea typeface="微软雅黑" panose="020B0503020204020204" pitchFamily="34" charset="-122"/>
              </a:rPr>
              <a:t>使用集成学习来提高准确性并降低歧视水平。</a:t>
            </a:r>
            <a:endParaRPr lang="en-US" altLang="zh-CN" sz="2000" spc="300" dirty="0">
              <a:latin typeface="微软雅黑" panose="020B0503020204020204" pitchFamily="34" charset="-122"/>
              <a:ea typeface="微软雅黑" panose="020B0503020204020204" pitchFamily="34" charset="-122"/>
            </a:endParaRPr>
          </a:p>
        </p:txBody>
      </p:sp>
      <p:pic>
        <p:nvPicPr>
          <p:cNvPr id="10" name="图片 3"/>
          <p:cNvPicPr>
            <a:picLocks noChangeAspect="1"/>
          </p:cNvPicPr>
          <p:nvPr>
            <p:custDataLst>
              <p:tags r:id="rId1"/>
            </p:custDataLst>
          </p:nvPr>
        </p:nvPicPr>
        <p:blipFill>
          <a:blip r:embed="rId4"/>
          <a:stretch>
            <a:fillRect/>
          </a:stretch>
        </p:blipFill>
        <p:spPr>
          <a:xfrm>
            <a:off x="760730" y="964565"/>
            <a:ext cx="10532745" cy="2499360"/>
          </a:xfrm>
          <a:prstGeom prst="rect">
            <a:avLst/>
          </a:prstGeom>
        </p:spPr>
      </p:pic>
      <p:sp>
        <p:nvSpPr>
          <p:cNvPr id="11" name="文本框 10"/>
          <p:cNvSpPr txBox="1"/>
          <p:nvPr/>
        </p:nvSpPr>
        <p:spPr>
          <a:xfrm>
            <a:off x="967739" y="3486286"/>
            <a:ext cx="6478089" cy="499560"/>
          </a:xfrm>
          <a:prstGeom prst="rect">
            <a:avLst/>
          </a:prstGeom>
          <a:noFill/>
        </p:spPr>
        <p:txBody>
          <a:bodyPr wrap="square">
            <a:spAutoFit/>
          </a:bodyPr>
          <a:lstStyle/>
          <a:p>
            <a:pPr>
              <a:lnSpc>
                <a:spcPct val="150000"/>
              </a:lnSpc>
            </a:pPr>
            <a:r>
              <a:rPr lang="en-US" altLang="zh-CN" sz="2000" b="1" spc="300">
                <a:solidFill>
                  <a:schemeClr val="tx1">
                    <a:lumMod val="85000"/>
                    <a:lumOff val="15000"/>
                  </a:schemeClr>
                </a:solidFill>
                <a:latin typeface="微软雅黑" panose="020B0503020204020204" pitchFamily="34" charset="-122"/>
                <a:ea typeface="微软雅黑" panose="020B0503020204020204" pitchFamily="34" charset="-122"/>
              </a:rPr>
              <a:t>Fairness-enhanced Sampling</a:t>
            </a:r>
            <a:r>
              <a:rPr lang="zh-CN" altLang="en-US" sz="2000" b="1" spc="3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b="1" spc="30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b="1" spc="300">
                <a:solidFill>
                  <a:schemeClr val="tx1">
                    <a:lumMod val="85000"/>
                    <a:lumOff val="15000"/>
                  </a:schemeClr>
                </a:solidFill>
                <a:latin typeface="微软雅黑" panose="020B0503020204020204" pitchFamily="34" charset="-122"/>
                <a:ea typeface="微软雅黑" panose="020B0503020204020204" pitchFamily="34" charset="-122"/>
              </a:rPr>
              <a:t>）框架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pic>
        <p:nvPicPr>
          <p:cNvPr id="12" name="图片 3"/>
          <p:cNvPicPr>
            <a:picLocks noChangeAspect="1"/>
          </p:cNvPicPr>
          <p:nvPr>
            <p:custDataLst>
              <p:tags r:id="rId1"/>
            </p:custDataLst>
          </p:nvPr>
        </p:nvPicPr>
        <p:blipFill rotWithShape="1">
          <a:blip r:embed="rId4"/>
          <a:srcRect r="53893"/>
          <a:stretch>
            <a:fillRect/>
          </a:stretch>
        </p:blipFill>
        <p:spPr>
          <a:xfrm>
            <a:off x="2058728" y="1681223"/>
            <a:ext cx="8074543" cy="4155673"/>
          </a:xfrm>
          <a:prstGeom prst="rect">
            <a:avLst/>
          </a:prstGeom>
        </p:spPr>
      </p:pic>
      <p:sp>
        <p:nvSpPr>
          <p:cNvPr id="13" name="文本框 12"/>
          <p:cNvSpPr txBox="1"/>
          <p:nvPr/>
        </p:nvSpPr>
        <p:spPr>
          <a:xfrm>
            <a:off x="818061" y="1051740"/>
            <a:ext cx="3135795"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1.</a:t>
            </a:r>
            <a:r>
              <a:rPr lang="zh-CN" altLang="en-US" sz="2400" b="1" spc="300" dirty="0">
                <a:latin typeface="微软雅黑" panose="020B0503020204020204" pitchFamily="34" charset="-122"/>
                <a:ea typeface="微软雅黑" panose="020B0503020204020204" pitchFamily="34" charset="-122"/>
              </a:rPr>
              <a:t>在哪采样</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伪标记</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6507661" y="1534037"/>
                <a:ext cx="1541417" cy="369332"/>
              </a:xfrm>
              <a:prstGeom prst="rect">
                <a:avLst/>
              </a:prstGeom>
              <a:noFill/>
            </p:spPr>
            <p:txBody>
              <a:bodyPr wrap="square">
                <a:spAutoFit/>
              </a:bodyPr>
              <a:lstStyle/>
              <a:p>
                <a:r>
                  <a:rPr lang="zh-CN" altLang="en-US" b="1" spc="300" dirty="0">
                    <a:solidFill>
                      <a:srgbClr val="C00000"/>
                    </a:solidFill>
                    <a:latin typeface="微软雅黑" panose="020B0503020204020204" pitchFamily="34" charset="-122"/>
                    <a:ea typeface="微软雅黑" panose="020B0503020204020204" pitchFamily="34" charset="-122"/>
                  </a:rPr>
                  <a:t>划分比例</a:t>
                </a:r>
                <a14:m>
                  <m:oMath xmlns:m="http://schemas.openxmlformats.org/officeDocument/2006/math">
                    <m:r>
                      <a:rPr lang="en-US" altLang="zh-CN" b="1" i="1" spc="300" dirty="0">
                        <a:solidFill>
                          <a:srgbClr val="C00000"/>
                        </a:solidFill>
                        <a:latin typeface="Cambria Math" panose="02040503050406030204" pitchFamily="18" charset="0"/>
                        <a:ea typeface="微软雅黑" panose="020B0503020204020204" pitchFamily="34" charset="-122"/>
                      </a:rPr>
                      <m:t>𝒔</m:t>
                    </m:r>
                  </m:oMath>
                </a14:m>
                <a:endParaRPr lang="zh-CN" altLang="en-US" b="1">
                  <a:solidFill>
                    <a:srgbClr val="C0000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507661" y="1534037"/>
                <a:ext cx="1541417" cy="369332"/>
              </a:xfrm>
              <a:prstGeom prst="rect">
                <a:avLst/>
              </a:prstGeom>
              <a:blipFill rotWithShape="1">
                <a:blip r:embed="rId5"/>
                <a:stretch>
                  <a:fillRect l="-12" t="-139" r="29" b="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4695259" y="5379206"/>
                <a:ext cx="1195587" cy="369332"/>
              </a:xfrm>
              <a:prstGeom prst="rect">
                <a:avLst/>
              </a:prstGeom>
              <a:noFill/>
            </p:spPr>
            <p:txBody>
              <a:bodyPr wrap="square">
                <a:spAutoFit/>
              </a:bodyPr>
              <a:lstStyle/>
              <a:p>
                <a:r>
                  <a:rPr lang="zh-CN" altLang="en-US" b="1" spc="300" dirty="0">
                    <a:solidFill>
                      <a:srgbClr val="C00000"/>
                    </a:solidFill>
                    <a:latin typeface="微软雅黑" panose="020B0503020204020204" pitchFamily="34" charset="-122"/>
                    <a:ea typeface="微软雅黑" panose="020B0503020204020204" pitchFamily="34" charset="-122"/>
                  </a:rPr>
                  <a:t>采样率</a:t>
                </a:r>
                <a14:m>
                  <m:oMath xmlns:m="http://schemas.openxmlformats.org/officeDocument/2006/math">
                    <m:r>
                      <a:rPr lang="zh-CN" altLang="en-US" b="1" i="1" spc="300" dirty="0">
                        <a:solidFill>
                          <a:srgbClr val="C00000"/>
                        </a:solidFill>
                        <a:latin typeface="Cambria Math" panose="02040503050406030204" pitchFamily="18" charset="0"/>
                        <a:ea typeface="微软雅黑" panose="020B0503020204020204" pitchFamily="34" charset="-122"/>
                      </a:rPr>
                      <m:t>𝝆</m:t>
                    </m:r>
                  </m:oMath>
                </a14:m>
                <a:endParaRPr lang="zh-CN" altLang="en-US" b="1">
                  <a:solidFill>
                    <a:srgbClr val="C000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4695259" y="5379206"/>
                <a:ext cx="1195587" cy="369332"/>
              </a:xfrm>
              <a:prstGeom prst="rect">
                <a:avLst/>
              </a:prstGeom>
              <a:blipFill rotWithShape="1">
                <a:blip r:embed="rId6"/>
                <a:stretch>
                  <a:fillRect l="-6" t="-33" r="49" b="140"/>
                </a:stretch>
              </a:blipFill>
            </p:spPr>
            <p:txBody>
              <a:bodyPr/>
              <a:lstStyle/>
              <a:p>
                <a:r>
                  <a:rPr lang="zh-CN" altLang="en-US">
                    <a:noFill/>
                  </a:rPr>
                  <a:t> </a:t>
                </a:r>
              </a:p>
            </p:txBody>
          </p:sp>
        </mc:Fallback>
      </mc:AlternateContent>
      <p:sp>
        <p:nvSpPr>
          <p:cNvPr id="17" name="文本框 16"/>
          <p:cNvSpPr txBox="1"/>
          <p:nvPr/>
        </p:nvSpPr>
        <p:spPr>
          <a:xfrm>
            <a:off x="8199886" y="5741908"/>
            <a:ext cx="1788175" cy="369332"/>
          </a:xfrm>
          <a:prstGeom prst="rect">
            <a:avLst/>
          </a:prstGeom>
          <a:noFill/>
        </p:spPr>
        <p:txBody>
          <a:bodyPr wrap="square">
            <a:spAutoFit/>
          </a:bodyPr>
          <a:lstStyle/>
          <a:p>
            <a:r>
              <a:rPr lang="zh-CN" altLang="en-US" b="1" spc="300" dirty="0">
                <a:solidFill>
                  <a:srgbClr val="C00000"/>
                </a:solidFill>
                <a:latin typeface="微软雅黑" panose="020B0503020204020204" pitchFamily="34" charset="-122"/>
                <a:ea typeface="微软雅黑" panose="020B0503020204020204" pitchFamily="34" charset="-122"/>
              </a:rPr>
              <a:t>伪标记数据集</a:t>
            </a:r>
            <a:endParaRPr lang="zh-CN" altLang="en-US" b="1">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pic>
        <p:nvPicPr>
          <p:cNvPr id="12" name="图片 3"/>
          <p:cNvPicPr>
            <a:picLocks noChangeAspect="1"/>
          </p:cNvPicPr>
          <p:nvPr>
            <p:custDataLst>
              <p:tags r:id="rId1"/>
            </p:custDataLst>
          </p:nvPr>
        </p:nvPicPr>
        <p:blipFill rotWithShape="1">
          <a:blip r:embed="rId4"/>
          <a:srcRect l="46202" r="28672"/>
          <a:stretch>
            <a:fillRect/>
          </a:stretch>
        </p:blipFill>
        <p:spPr>
          <a:xfrm>
            <a:off x="780672" y="2214898"/>
            <a:ext cx="3380447" cy="3192519"/>
          </a:xfrm>
          <a:prstGeom prst="rect">
            <a:avLst/>
          </a:prstGeom>
        </p:spPr>
      </p:pic>
      <p:sp>
        <p:nvSpPr>
          <p:cNvPr id="15" name="文本框 14"/>
          <p:cNvSpPr txBox="1"/>
          <p:nvPr/>
        </p:nvSpPr>
        <p:spPr>
          <a:xfrm>
            <a:off x="818061" y="1051740"/>
            <a:ext cx="3135795"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2.</a:t>
            </a:r>
            <a:r>
              <a:rPr lang="zh-CN" altLang="en-US" sz="2400" b="1" spc="300" dirty="0">
                <a:latin typeface="微软雅黑" panose="020B0503020204020204" pitchFamily="34" charset="-122"/>
                <a:ea typeface="微软雅黑" panose="020B0503020204020204" pitchFamily="34" charset="-122"/>
              </a:rPr>
              <a:t>如何采样</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重采样</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4735649" y="1920704"/>
                <a:ext cx="6497501" cy="1890454"/>
              </a:xfrm>
              <a:prstGeom prst="rect">
                <a:avLst/>
              </a:prstGeom>
              <a:noFill/>
            </p:spPr>
            <p:txBody>
              <a:bodyPr wrap="square">
                <a:spAutoFit/>
              </a:bodyPr>
              <a:lstStyle/>
              <a:p>
                <a:pPr>
                  <a:lnSpc>
                    <a:spcPct val="150000"/>
                  </a:lnSpc>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受保护正标签：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𝑃𝑃</m:t>
                        </m:r>
                      </m:sub>
                    </m:sSub>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dPr>
                      <m:e>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𝑋</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=1,</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=1</m:t>
                        </m:r>
                      </m:e>
                    </m:d>
                  </m:oMath>
                </a14:m>
                <a:endParaRPr lang="en-US" altLang="zh-CN" sz="2000"/>
              </a:p>
              <a:p>
                <a:pPr>
                  <a:lnSpc>
                    <a:spcPct val="150000"/>
                  </a:lnSpc>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不受保护正标签：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𝑈</m:t>
                        </m:r>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𝑃</m:t>
                        </m:r>
                      </m:sub>
                    </m:sSub>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=1</m:t>
                        </m:r>
                      </m:e>
                    </m:d>
                  </m:oMath>
                </a14:m>
                <a:endParaRPr lang="en-US" altLang="zh-CN" sz="2000"/>
              </a:p>
              <a:p>
                <a:pPr>
                  <a:lnSpc>
                    <a:spcPct val="150000"/>
                  </a:lnSpc>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受保护负标签：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𝐺</m:t>
                        </m:r>
                      </m:e>
                      <m:sub>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𝑃</m:t>
                        </m:r>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𝑁</m:t>
                        </m:r>
                      </m:sub>
                    </m:sSub>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=1,</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e>
                    </m:d>
                  </m:oMath>
                </a14:m>
                <a:endParaRPr lang="en-US" altLang="zh-CN" sz="2000"/>
              </a:p>
              <a:p>
                <a:pPr>
                  <a:lnSpc>
                    <a:spcPct val="150000"/>
                  </a:lnSpc>
                </a:pP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不受保护负标签：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𝑈𝑁</m:t>
                        </m:r>
                      </m:sub>
                    </m:sSub>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微软雅黑"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e>
                    </m:d>
                  </m:oMath>
                </a14:m>
                <a:endParaRPr lang="en-US" altLang="zh-CN" sz="2000"/>
              </a:p>
            </p:txBody>
          </p:sp>
        </mc:Choice>
        <mc:Fallback xmlns="">
          <p:sp>
            <p:nvSpPr>
              <p:cNvPr id="17" name="文本框 16"/>
              <p:cNvSpPr txBox="1">
                <a:spLocks noRot="1" noChangeAspect="1" noMove="1" noResize="1" noEditPoints="1" noAdjustHandles="1" noChangeArrowheads="1" noChangeShapeType="1" noTextEdit="1"/>
              </p:cNvSpPr>
              <p:nvPr/>
            </p:nvSpPr>
            <p:spPr>
              <a:xfrm>
                <a:off x="4735649" y="1920704"/>
                <a:ext cx="6497501" cy="1890454"/>
              </a:xfrm>
              <a:prstGeom prst="rect">
                <a:avLst/>
              </a:prstGeom>
              <a:blipFill rotWithShape="1">
                <a:blip r:embed="rId5"/>
                <a:stretch>
                  <a:fillRect l="-7" t="-25" b="28"/>
                </a:stretch>
              </a:blipFill>
            </p:spPr>
            <p:txBody>
              <a:bodyPr/>
              <a:lstStyle/>
              <a:p>
                <a:r>
                  <a:rPr lang="zh-CN" altLang="en-US">
                    <a:noFill/>
                  </a:rPr>
                  <a:t> </a:t>
                </a:r>
              </a:p>
            </p:txBody>
          </p:sp>
        </mc:Fallback>
      </mc:AlternateContent>
      <p:sp>
        <p:nvSpPr>
          <p:cNvPr id="19" name="文本框 18"/>
          <p:cNvSpPr txBox="1"/>
          <p:nvPr/>
        </p:nvSpPr>
        <p:spPr>
          <a:xfrm>
            <a:off x="4429125" y="1520594"/>
            <a:ext cx="6097464" cy="400110"/>
          </a:xfrm>
          <a:prstGeom prst="rect">
            <a:avLst/>
          </a:prstGeom>
          <a:noFill/>
        </p:spPr>
        <p:txBody>
          <a:bodyPr wrap="square">
            <a:spAutoFit/>
          </a:bodyPr>
          <a:lstStyle/>
          <a:p>
            <a:r>
              <a:rPr lang="en-US" altLang="zh-CN" sz="20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）数据分组</a:t>
            </a:r>
            <a:endParaRPr lang="zh-CN" altLang="en-US" sz="2000"/>
          </a:p>
        </p:txBody>
      </p:sp>
      <p:sp>
        <p:nvSpPr>
          <p:cNvPr id="20" name="文本框 19"/>
          <p:cNvSpPr txBox="1"/>
          <p:nvPr/>
        </p:nvSpPr>
        <p:spPr>
          <a:xfrm>
            <a:off x="4429125" y="3905392"/>
            <a:ext cx="6097464" cy="400110"/>
          </a:xfrm>
          <a:prstGeom prst="rect">
            <a:avLst/>
          </a:prstGeom>
          <a:noFill/>
        </p:spPr>
        <p:txBody>
          <a:bodyPr wrap="square">
            <a:spAutoFit/>
          </a:bodyPr>
          <a:lstStyle/>
          <a:p>
            <a:r>
              <a:rPr lang="en-US" altLang="zh-CN" sz="20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）重采样</a:t>
            </a:r>
            <a:endParaRPr lang="zh-CN" altLang="en-US" sz="2000"/>
          </a:p>
        </p:txBody>
      </p:sp>
      <mc:AlternateContent xmlns:mc="http://schemas.openxmlformats.org/markup-compatibility/2006" xmlns:a14="http://schemas.microsoft.com/office/drawing/2010/main">
        <mc:Choice Requires="a14">
          <p:sp>
            <p:nvSpPr>
              <p:cNvPr id="21" name="文本框 20"/>
              <p:cNvSpPr txBox="1"/>
              <p:nvPr/>
            </p:nvSpPr>
            <p:spPr>
              <a:xfrm>
                <a:off x="2250830" y="4573046"/>
                <a:ext cx="1751116" cy="646331"/>
              </a:xfrm>
              <a:prstGeom prst="rect">
                <a:avLst/>
              </a:prstGeom>
              <a:noFill/>
            </p:spPr>
            <p:txBody>
              <a:bodyPr wrap="square">
                <a:spAutoFit/>
              </a:bodyPr>
              <a:lstStyle/>
              <a:p>
                <a:pPr algn="ctr"/>
                <a14:m>
                  <m:oMath xmlns:m="http://schemas.openxmlformats.org/officeDocument/2006/math">
                    <m:r>
                      <a:rPr lang="en-US" altLang="zh-CN" b="1" i="1" spc="300" dirty="0">
                        <a:solidFill>
                          <a:srgbClr val="C00000"/>
                        </a:solidFill>
                        <a:latin typeface="Cambria Math" panose="02040503050406030204" pitchFamily="18" charset="0"/>
                        <a:ea typeface="微软雅黑" panose="020B0503020204020204" pitchFamily="34" charset="-122"/>
                      </a:rPr>
                      <m:t>𝑲</m:t>
                    </m:r>
                  </m:oMath>
                </a14:m>
                <a:r>
                  <a:rPr lang="zh-CN" altLang="en-US" b="1">
                    <a:solidFill>
                      <a:srgbClr val="C00000"/>
                    </a:solidFill>
                  </a:rPr>
                  <a:t>个</a:t>
                </a:r>
                <a14:m>
                  <m:oMath xmlns:m="http://schemas.openxmlformats.org/officeDocument/2006/math">
                    <m:r>
                      <a:rPr lang="en-US" altLang="zh-CN" b="1" i="1">
                        <a:solidFill>
                          <a:srgbClr val="C00000"/>
                        </a:solidFill>
                        <a:latin typeface="Cambria Math" panose="02040503050406030204" pitchFamily="18" charset="0"/>
                      </a:rPr>
                      <m:t>𝟒</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𝒏</m:t>
                        </m:r>
                      </m:e>
                      <m:sub>
                        <m:r>
                          <a:rPr lang="en-US" altLang="zh-CN" b="1" i="1">
                            <a:solidFill>
                              <a:srgbClr val="C00000"/>
                            </a:solidFill>
                            <a:latin typeface="Cambria Math" panose="02040503050406030204" pitchFamily="18" charset="0"/>
                          </a:rPr>
                          <m:t>𝒔</m:t>
                        </m:r>
                      </m:sub>
                    </m:sSub>
                  </m:oMath>
                </a14:m>
                <a:r>
                  <a:rPr lang="zh-CN" altLang="en-US" b="1">
                    <a:solidFill>
                      <a:srgbClr val="C00000"/>
                    </a:solidFill>
                  </a:rPr>
                  <a:t>大小的数据集</a:t>
                </a:r>
              </a:p>
            </p:txBody>
          </p:sp>
        </mc:Choice>
        <mc:Fallback xmlns="">
          <p:sp>
            <p:nvSpPr>
              <p:cNvPr id="21" name="文本框 20"/>
              <p:cNvSpPr txBox="1">
                <a:spLocks noRot="1" noChangeAspect="1" noMove="1" noResize="1" noEditPoints="1" noAdjustHandles="1" noChangeArrowheads="1" noChangeShapeType="1" noTextEdit="1"/>
              </p:cNvSpPr>
              <p:nvPr/>
            </p:nvSpPr>
            <p:spPr>
              <a:xfrm>
                <a:off x="2250830" y="4573046"/>
                <a:ext cx="1751116" cy="646331"/>
              </a:xfrm>
              <a:prstGeom prst="rect">
                <a:avLst/>
              </a:prstGeom>
              <a:blipFill rotWithShape="1">
                <a:blip r:embed="rId6"/>
                <a:stretch>
                  <a:fillRect l="-22" t="-64" r="10" b="48"/>
                </a:stretch>
              </a:blipFill>
            </p:spPr>
            <p:txBody>
              <a:bodyPr/>
              <a:lstStyle/>
              <a:p>
                <a:r>
                  <a:rPr lang="zh-CN" altLang="en-US">
                    <a:noFill/>
                  </a:rPr>
                  <a:t> </a:t>
                </a:r>
              </a:p>
            </p:txBody>
          </p:sp>
        </mc:Fallback>
      </mc:AlternateContent>
      <p:sp>
        <p:nvSpPr>
          <p:cNvPr id="22" name="左大括号 21"/>
          <p:cNvSpPr/>
          <p:nvPr/>
        </p:nvSpPr>
        <p:spPr>
          <a:xfrm>
            <a:off x="5242699" y="4909918"/>
            <a:ext cx="130360" cy="82266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4" name="文本框 23"/>
              <p:cNvSpPr txBox="1"/>
              <p:nvPr/>
            </p:nvSpPr>
            <p:spPr>
              <a:xfrm>
                <a:off x="5401872" y="4901999"/>
                <a:ext cx="4020282" cy="400110"/>
              </a:xfrm>
              <a:prstGeom prst="rect">
                <a:avLst/>
              </a:prstGeom>
              <a:noFill/>
            </p:spPr>
            <p:txBody>
              <a:bodyPr wrap="square">
                <a:spAutoFit/>
              </a:bodyPr>
              <a:lstStyle/>
              <a:p>
                <a:r>
                  <a:rPr lang="zh-CN" altLang="en-US" sz="2000" spc="300" dirty="0">
                    <a:latin typeface="微软雅黑" panose="020B0503020204020204" pitchFamily="34" charset="-122"/>
                    <a:ea typeface="微软雅黑" panose="020B0503020204020204" pitchFamily="34" charset="-122"/>
                  </a:rPr>
                  <a:t>若</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𝑖</m:t>
                        </m:r>
                      </m:sub>
                    </m:sSub>
                    <m:r>
                      <a:rPr lang="en-US" altLang="zh-CN" sz="2000" b="0" i="1" spc="300" dirty="0">
                        <a:latin typeface="Cambria Math" panose="02040503050406030204" pitchFamily="18" charset="0"/>
                        <a:ea typeface="微软雅黑" panose="020B0503020204020204" pitchFamily="34" charset="-122"/>
                      </a:rPr>
                      <m:t>&gt;</m:t>
                    </m:r>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r>
                  <a:rPr lang="zh-CN" altLang="en-US" sz="2000">
                    <a:latin typeface="微软雅黑" panose="020B0503020204020204" pitchFamily="34" charset="-122"/>
                    <a:ea typeface="微软雅黑" panose="020B0503020204020204" pitchFamily="34" charset="-122"/>
                  </a:rPr>
                  <a:t>，</a:t>
                </a:r>
                <a:r>
                  <a:rPr lang="zh-CN" altLang="en-US" sz="2000" spc="300">
                    <a:latin typeface="微软雅黑" panose="020B0503020204020204" pitchFamily="34" charset="-122"/>
                    <a:ea typeface="微软雅黑" panose="020B0503020204020204" pitchFamily="34" charset="-122"/>
                  </a:rPr>
                  <a:t>则进行随机采样</a:t>
                </a:r>
              </a:p>
            </p:txBody>
          </p:sp>
        </mc:Choice>
        <mc:Fallback xmlns="">
          <p:sp>
            <p:nvSpPr>
              <p:cNvPr id="24" name="文本框 23"/>
              <p:cNvSpPr txBox="1">
                <a:spLocks noRot="1" noChangeAspect="1" noMove="1" noResize="1" noEditPoints="1" noAdjustHandles="1" noChangeArrowheads="1" noChangeShapeType="1" noTextEdit="1"/>
              </p:cNvSpPr>
              <p:nvPr/>
            </p:nvSpPr>
            <p:spPr>
              <a:xfrm>
                <a:off x="5401872" y="4901999"/>
                <a:ext cx="4020282" cy="400110"/>
              </a:xfrm>
              <a:prstGeom prst="rect">
                <a:avLst/>
              </a:prstGeom>
              <a:blipFill rotWithShape="1">
                <a:blip r:embed="rId7"/>
                <a:stretch>
                  <a:fillRect l="-14" t="-108" r="1" b="1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735648" y="4407655"/>
                <a:ext cx="4285259" cy="400110"/>
              </a:xfrm>
              <a:prstGeom prst="rect">
                <a:avLst/>
              </a:prstGeom>
              <a:noFill/>
            </p:spPr>
            <p:txBody>
              <a:bodyPr wrap="square">
                <a:spAutoFit/>
              </a:bodyPr>
              <a:lstStyle/>
              <a:p>
                <a:pPr marL="457200" indent="-457200">
                  <a:buFont typeface="+mj-lt"/>
                  <a:buAutoNum type="alphaLcPeriod"/>
                </a:pPr>
                <a:r>
                  <a:rPr lang="zh-CN" altLang="en-US" sz="2000" b="0" spc="300" dirty="0">
                    <a:latin typeface="微软雅黑" panose="020B0503020204020204" pitchFamily="34" charset="-122"/>
                    <a:ea typeface="微软雅黑" panose="020B0503020204020204" pitchFamily="34" charset="-122"/>
                  </a:rPr>
                  <a:t>给定每组数据的采样数量</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endParaRPr lang="zh-CN" altLang="en-US" sz="2000"/>
              </a:p>
            </p:txBody>
          </p:sp>
        </mc:Choice>
        <mc:Fallback xmlns="">
          <p:sp>
            <p:nvSpPr>
              <p:cNvPr id="26" name="文本框 25"/>
              <p:cNvSpPr txBox="1">
                <a:spLocks noRot="1" noChangeAspect="1" noMove="1" noResize="1" noEditPoints="1" noAdjustHandles="1" noChangeArrowheads="1" noChangeShapeType="1" noTextEdit="1"/>
              </p:cNvSpPr>
              <p:nvPr/>
            </p:nvSpPr>
            <p:spPr>
              <a:xfrm>
                <a:off x="4735648" y="4407655"/>
                <a:ext cx="4285259" cy="400110"/>
              </a:xfrm>
              <a:prstGeom prst="rect">
                <a:avLst/>
              </a:prstGeom>
              <a:blipFill rotWithShape="1">
                <a:blip r:embed="rId8"/>
                <a:stretch>
                  <a:fillRect l="-11" t="-30" r="2" b="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401872" y="5404262"/>
                <a:ext cx="4020282" cy="400110"/>
              </a:xfrm>
              <a:prstGeom prst="rect">
                <a:avLst/>
              </a:prstGeom>
              <a:noFill/>
            </p:spPr>
            <p:txBody>
              <a:bodyPr wrap="square">
                <a:spAutoFit/>
              </a:bodyPr>
              <a:lstStyle/>
              <a:p>
                <a:r>
                  <a:rPr lang="zh-CN" altLang="en-US" sz="2000" spc="300" dirty="0">
                    <a:latin typeface="微软雅黑" panose="020B0503020204020204" pitchFamily="34" charset="-122"/>
                    <a:ea typeface="微软雅黑" panose="020B0503020204020204" pitchFamily="34" charset="-122"/>
                  </a:rPr>
                  <a:t>若</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𝑖</m:t>
                        </m:r>
                      </m:sub>
                    </m:sSub>
                    <m:r>
                      <a:rPr lang="en-US" altLang="zh-CN" sz="2000" b="0" i="1" spc="300" dirty="0">
                        <a:latin typeface="Cambria Math" panose="02040503050406030204" pitchFamily="18" charset="0"/>
                        <a:ea typeface="微软雅黑" panose="020B0503020204020204" pitchFamily="34" charset="-122"/>
                      </a:rPr>
                      <m:t>&lt;</m:t>
                    </m:r>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r>
                  <a:rPr lang="zh-CN" altLang="en-US" sz="2000">
                    <a:latin typeface="微软雅黑" panose="020B0503020204020204" pitchFamily="34" charset="-122"/>
                    <a:ea typeface="微软雅黑" panose="020B0503020204020204" pitchFamily="34" charset="-122"/>
                  </a:rPr>
                  <a:t>，</a:t>
                </a:r>
                <a:r>
                  <a:rPr lang="zh-CN" altLang="en-US" sz="2000" spc="300">
                    <a:latin typeface="微软雅黑" panose="020B0503020204020204" pitchFamily="34" charset="-122"/>
                    <a:ea typeface="微软雅黑" panose="020B0503020204020204" pitchFamily="34" charset="-122"/>
                  </a:rPr>
                  <a:t>则进行超采样</a:t>
                </a:r>
              </a:p>
            </p:txBody>
          </p:sp>
        </mc:Choice>
        <mc:Fallback xmlns="">
          <p:sp>
            <p:nvSpPr>
              <p:cNvPr id="27" name="文本框 26"/>
              <p:cNvSpPr txBox="1">
                <a:spLocks noRot="1" noChangeAspect="1" noMove="1" noResize="1" noEditPoints="1" noAdjustHandles="1" noChangeArrowheads="1" noChangeShapeType="1" noTextEdit="1"/>
              </p:cNvSpPr>
              <p:nvPr/>
            </p:nvSpPr>
            <p:spPr>
              <a:xfrm>
                <a:off x="5401872" y="5404262"/>
                <a:ext cx="4020282" cy="400110"/>
              </a:xfrm>
              <a:prstGeom prst="rect">
                <a:avLst/>
              </a:prstGeom>
              <a:blipFill rotWithShape="1">
                <a:blip r:embed="rId9"/>
                <a:stretch>
                  <a:fillRect l="-14" t="-103" r="1" b="118"/>
                </a:stretch>
              </a:blipFill>
            </p:spPr>
            <p:txBody>
              <a:bodyPr/>
              <a:lstStyle/>
              <a:p>
                <a:r>
                  <a:rPr lang="zh-CN" altLang="en-US">
                    <a:noFill/>
                  </a:rPr>
                  <a:t> </a:t>
                </a:r>
              </a:p>
            </p:txBody>
          </p:sp>
        </mc:Fallback>
      </mc:AlternateContent>
      <p:sp>
        <p:nvSpPr>
          <p:cNvPr id="28" name="文本框 27"/>
          <p:cNvSpPr txBox="1"/>
          <p:nvPr/>
        </p:nvSpPr>
        <p:spPr>
          <a:xfrm>
            <a:off x="4735649" y="5102054"/>
            <a:ext cx="478238" cy="400110"/>
          </a:xfrm>
          <a:prstGeom prst="rect">
            <a:avLst/>
          </a:prstGeom>
          <a:noFill/>
        </p:spPr>
        <p:txBody>
          <a:bodyPr wrap="square">
            <a:spAutoFit/>
          </a:bodyPr>
          <a:lstStyle/>
          <a:p>
            <a:pPr marL="457200" indent="-457200">
              <a:buFont typeface="+mj-lt"/>
              <a:buAutoNum type="alphaLcPeriod" startAt="2"/>
            </a:pPr>
            <a:r>
              <a:rPr lang="zh-CN" altLang="en-US" sz="2000">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29" name="文本框 28"/>
              <p:cNvSpPr txBox="1"/>
              <p:nvPr/>
            </p:nvSpPr>
            <p:spPr>
              <a:xfrm>
                <a:off x="4735647" y="5979765"/>
                <a:ext cx="5076568" cy="400110"/>
              </a:xfrm>
              <a:prstGeom prst="rect">
                <a:avLst/>
              </a:prstGeom>
              <a:noFill/>
            </p:spPr>
            <p:txBody>
              <a:bodyPr wrap="square">
                <a:spAutoFit/>
              </a:bodyPr>
              <a:lstStyle/>
              <a:p>
                <a:pPr marL="457200" indent="-457200">
                  <a:buFont typeface="+mj-lt"/>
                  <a:buAutoNum type="alphaLcPeriod" startAt="3"/>
                </a:pPr>
                <a:r>
                  <a:rPr lang="zh-CN" altLang="en-US" sz="2000" b="0" spc="300" dirty="0">
                    <a:latin typeface="微软雅黑" panose="020B0503020204020204" pitchFamily="34" charset="-122"/>
                    <a:ea typeface="微软雅黑" panose="020B0503020204020204" pitchFamily="34" charset="-122"/>
                  </a:rPr>
                  <a:t>重复</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𝑏</m:t>
                    </m:r>
                  </m:oMath>
                </a14:m>
                <a:r>
                  <a:rPr lang="zh-CN" altLang="en-US" sz="2000" b="0" spc="300" dirty="0">
                    <a:latin typeface="微软雅黑" panose="020B0503020204020204" pitchFamily="34" charset="-122"/>
                    <a:ea typeface="微软雅黑" panose="020B0503020204020204" pitchFamily="34" charset="-122"/>
                  </a:rPr>
                  <a:t>步骤</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次获得</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个公平数据集</a:t>
                </a:r>
                <a:endParaRPr lang="zh-CN" altLang="en-US" sz="2000"/>
              </a:p>
            </p:txBody>
          </p:sp>
        </mc:Choice>
        <mc:Fallback xmlns="">
          <p:sp>
            <p:nvSpPr>
              <p:cNvPr id="29" name="文本框 28"/>
              <p:cNvSpPr txBox="1">
                <a:spLocks noRot="1" noChangeAspect="1" noMove="1" noResize="1" noEditPoints="1" noAdjustHandles="1" noChangeArrowheads="1" noChangeShapeType="1" noTextEdit="1"/>
              </p:cNvSpPr>
              <p:nvPr/>
            </p:nvSpPr>
            <p:spPr>
              <a:xfrm>
                <a:off x="4735647" y="5979765"/>
                <a:ext cx="5076568" cy="400110"/>
              </a:xfrm>
              <a:prstGeom prst="rect">
                <a:avLst/>
              </a:prstGeom>
              <a:blipFill rotWithShape="1">
                <a:blip r:embed="rId10"/>
                <a:stretch>
                  <a:fillRect l="-9" t="-151" r="4" b="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mc:AlternateContent xmlns:mc="http://schemas.openxmlformats.org/markup-compatibility/2006" xmlns:a14="http://schemas.microsoft.com/office/drawing/2010/main">
        <mc:Choice Requires="a14">
          <p:sp>
            <p:nvSpPr>
              <p:cNvPr id="100" name="文本框 99"/>
              <p:cNvSpPr txBox="1"/>
              <p:nvPr/>
            </p:nvSpPr>
            <p:spPr>
              <a:xfrm>
                <a:off x="1112325" y="5682824"/>
                <a:ext cx="6703939" cy="400110"/>
              </a:xfrm>
              <a:prstGeom prst="rect">
                <a:avLst/>
              </a:prstGeom>
              <a:noFill/>
              <a:ln w="9525">
                <a:noFill/>
              </a:ln>
            </p:spPr>
            <p:txBody>
              <a:bodyPr wrap="square">
                <a:spAutoFit/>
              </a:bodyPr>
              <a:lstStyle/>
              <a:p>
                <a:pPr indent="0"/>
                <a:r>
                  <a:rPr lang="zh-CN" altLang="en-US" sz="2000" b="0" spc="300" dirty="0">
                    <a:latin typeface="微软雅黑" panose="020B0503020204020204" pitchFamily="34" charset="-122"/>
                    <a:ea typeface="微软雅黑" panose="020B0503020204020204" pitchFamily="34" charset="-122"/>
                  </a:rPr>
                  <a:t>取</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个模型预测结果中的大多数为最终预测结果</a:t>
                </a:r>
              </a:p>
            </p:txBody>
          </p:sp>
        </mc:Choice>
        <mc:Fallback xmlns="">
          <p:sp>
            <p:nvSpPr>
              <p:cNvPr id="100" name="文本框 99"/>
              <p:cNvSpPr txBox="1">
                <a:spLocks noRot="1" noChangeAspect="1" noMove="1" noResize="1" noEditPoints="1" noAdjustHandles="1" noChangeArrowheads="1" noChangeShapeType="1" noTextEdit="1"/>
              </p:cNvSpPr>
              <p:nvPr/>
            </p:nvSpPr>
            <p:spPr>
              <a:xfrm>
                <a:off x="1112325" y="5682824"/>
                <a:ext cx="6703939" cy="400110"/>
              </a:xfrm>
              <a:prstGeom prst="rect">
                <a:avLst/>
              </a:prstGeom>
              <a:blipFill rotWithShape="1">
                <a:blip r:embed="rId4"/>
                <a:stretch>
                  <a:fillRect l="-7" t="-52" r="1" b="67"/>
                </a:stretch>
              </a:blipFill>
              <a:ln w="9525">
                <a:noFill/>
              </a:ln>
            </p:spPr>
            <p:txBody>
              <a:bodyPr/>
              <a:lstStyle/>
              <a:p>
                <a:r>
                  <a:rPr lang="zh-CN" altLang="en-US">
                    <a:noFill/>
                  </a:rPr>
                  <a:t> </a:t>
                </a:r>
              </a:p>
            </p:txBody>
          </p:sp>
        </mc:Fallback>
      </mc:AlternateContent>
      <p:pic>
        <p:nvPicPr>
          <p:cNvPr id="12" name="图片 3"/>
          <p:cNvPicPr>
            <a:picLocks noChangeAspect="1"/>
          </p:cNvPicPr>
          <p:nvPr>
            <p:custDataLst>
              <p:tags r:id="rId1"/>
            </p:custDataLst>
          </p:nvPr>
        </p:nvPicPr>
        <p:blipFill>
          <a:blip r:embed="rId5"/>
          <a:stretch>
            <a:fillRect/>
          </a:stretch>
        </p:blipFill>
        <p:spPr>
          <a:xfrm>
            <a:off x="899248" y="1871212"/>
            <a:ext cx="10532745" cy="2499360"/>
          </a:xfrm>
          <a:prstGeom prst="rect">
            <a:avLst/>
          </a:prstGeom>
        </p:spPr>
      </p:pic>
      <p:sp>
        <p:nvSpPr>
          <p:cNvPr id="11" name="矩形 10"/>
          <p:cNvSpPr/>
          <p:nvPr/>
        </p:nvSpPr>
        <p:spPr>
          <a:xfrm>
            <a:off x="8446389" y="1889925"/>
            <a:ext cx="2985604" cy="2499360"/>
          </a:xfrm>
          <a:prstGeom prst="rect">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8061" y="1051740"/>
            <a:ext cx="4174541"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3.</a:t>
            </a:r>
            <a:r>
              <a:rPr lang="zh-CN" altLang="en-US" sz="2400" b="1" spc="300" dirty="0">
                <a:latin typeface="微软雅黑" panose="020B0503020204020204" pitchFamily="34" charset="-122"/>
                <a:ea typeface="微软雅黑" panose="020B0503020204020204" pitchFamily="34" charset="-122"/>
              </a:rPr>
              <a:t>如何训练模型</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集成学习</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112325" y="4892762"/>
                <a:ext cx="9042789" cy="442044"/>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预测函数：</a:t>
                </a:r>
                <a14:m>
                  <m:oMath xmlns:m="http://schemas.openxmlformats.org/officeDocument/2006/math">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𝑓</m:t>
                    </m:r>
                    <m:d>
                      <m:dPr>
                        <m:ctrlP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ctrlPr>
                      </m:dPr>
                      <m:e>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m:t>
                        </m:r>
                      </m:e>
                    </m:d>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m:t>
                    </m:r>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𝑎𝑟𝑔𝑚𝑎</m:t>
                    </m:r>
                    <m:sSub>
                      <m:sSubPr>
                        <m:ctrlP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𝑥</m:t>
                        </m:r>
                      </m:e>
                      <m:sub>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𝑦</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𝒴</m:t>
                        </m:r>
                      </m:sub>
                    </m:sSub>
                    <m:nary>
                      <m:naryPr>
                        <m:chr m:val="∑"/>
                        <m:ctrlP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ctrlPr>
                      </m:naryPr>
                      <m:sub>
                        <m:r>
                          <m:rPr>
                            <m:brk m:alnAt="23"/>
                          </m:rP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𝑘</m:t>
                        </m:r>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=1</m:t>
                        </m:r>
                      </m:sub>
                      <m:sup>
                        <m:r>
                          <a:rPr lang="en-US" altLang="zh-CN" sz="2000" b="0" i="1" spc="300" dirty="0">
                            <a:solidFill>
                              <a:schemeClr val="tx1">
                                <a:lumMod val="85000"/>
                                <a:lumOff val="15000"/>
                              </a:schemeClr>
                            </a:solidFill>
                            <a:latin typeface="Cambria Math" panose="02040503050406030204" pitchFamily="18" charset="0"/>
                            <a:ea typeface="微软雅黑" panose="020B0503020204020204" pitchFamily="34" charset="-122"/>
                          </a:rPr>
                          <m:t>𝐾</m:t>
                        </m:r>
                      </m:sup>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𝕀</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𝑦</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𝑓</m:t>
                            </m:r>
                          </m:e>
                          <m: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𝑘</m:t>
                            </m:r>
                          </m:sub>
                        </m:s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𝐷</m:t>
                            </m:r>
                          </m:e>
                          <m: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𝑠𝑓</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𝑘</m:t>
                            </m:r>
                          </m:sub>
                        </m:s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e>
                    </m:nary>
                  </m:oMath>
                </a14:m>
                <a:endParaRPr lang="zh-CN" altLang="en-US" sz="2000"/>
              </a:p>
            </p:txBody>
          </p:sp>
        </mc:Choice>
        <mc:Fallback xmlns="">
          <p:sp>
            <p:nvSpPr>
              <p:cNvPr id="17" name="文本框 16"/>
              <p:cNvSpPr txBox="1">
                <a:spLocks noRot="1" noChangeAspect="1" noMove="1" noResize="1" noEditPoints="1" noAdjustHandles="1" noChangeArrowheads="1" noChangeShapeType="1" noTextEdit="1"/>
              </p:cNvSpPr>
              <p:nvPr/>
            </p:nvSpPr>
            <p:spPr>
              <a:xfrm>
                <a:off x="1112325" y="4892762"/>
                <a:ext cx="9042789" cy="442044"/>
              </a:xfrm>
              <a:prstGeom prst="rect">
                <a:avLst/>
              </a:prstGeom>
              <a:blipFill rotWithShape="1">
                <a:blip r:embed="rId6"/>
                <a:stretch>
                  <a:fillRect l="-5" t="-20" r="2" b="-1972"/>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32863" y="3228945"/>
            <a:ext cx="4526280" cy="92202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76141" y="2632899"/>
            <a:ext cx="2239716"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二</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60172" cy="131597"/>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2992" y="678180"/>
            <a:ext cx="3860158" cy="13159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2240280" cy="460375"/>
          </a:xfrm>
          <a:prstGeom prst="rect">
            <a:avLst/>
          </a:prstGeom>
          <a:noFill/>
        </p:spPr>
        <p:txBody>
          <a:bodyPr wrap="none" rtlCol="0">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真实世界数据</a:t>
            </a:r>
          </a:p>
        </p:txBody>
      </p:sp>
      <p:sp>
        <p:nvSpPr>
          <p:cNvPr id="16" name="文本框 15"/>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
        <p:nvSpPr>
          <p:cNvPr id="30" name="文本框 29"/>
          <p:cNvSpPr txBox="1"/>
          <p:nvPr/>
        </p:nvSpPr>
        <p:spPr>
          <a:xfrm>
            <a:off x="1068709" y="1649657"/>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数据集介绍</a:t>
            </a:r>
          </a:p>
        </p:txBody>
      </p:sp>
      <p:sp>
        <p:nvSpPr>
          <p:cNvPr id="31" name="左大括号 30"/>
          <p:cNvSpPr/>
          <p:nvPr/>
        </p:nvSpPr>
        <p:spPr>
          <a:xfrm>
            <a:off x="1566740" y="2145105"/>
            <a:ext cx="129907" cy="12138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2" name="文本框 31"/>
          <p:cNvSpPr txBox="1"/>
          <p:nvPr/>
        </p:nvSpPr>
        <p:spPr>
          <a:xfrm>
            <a:off x="1696647" y="2145105"/>
            <a:ext cx="9284861"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健康</a:t>
            </a:r>
            <a:r>
              <a:rPr lang="en-US" altLang="zh-CN" sz="2000" b="1" spc="300" baseline="300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预测人们是否会去医院，其中</a:t>
            </a:r>
            <a:r>
              <a:rPr lang="zh-CN" altLang="en-US" sz="2000" spc="300" dirty="0">
                <a:solidFill>
                  <a:srgbClr val="C00000"/>
                </a:solidFill>
                <a:latin typeface="微软雅黑" panose="020B0503020204020204" pitchFamily="34" charset="-122"/>
                <a:ea typeface="微软雅黑" panose="020B0503020204020204" pitchFamily="34" charset="-122"/>
              </a:rPr>
              <a:t>年龄</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为敏感属性</a:t>
            </a:r>
          </a:p>
        </p:txBody>
      </p:sp>
      <p:sp>
        <p:nvSpPr>
          <p:cNvPr id="33" name="文本框 32"/>
          <p:cNvSpPr txBox="1"/>
          <p:nvPr/>
        </p:nvSpPr>
        <p:spPr>
          <a:xfrm>
            <a:off x="1696647" y="2566884"/>
            <a:ext cx="8322310"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银行</a:t>
            </a:r>
            <a:r>
              <a:rPr lang="en-US" altLang="zh-CN" sz="2000" b="1" spc="300" baseline="300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预测人们是否会去定期存款，</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sym typeface="+mn-ea"/>
              </a:rPr>
              <a:t>其中</a:t>
            </a:r>
            <a:r>
              <a:rPr lang="zh-CN" altLang="en-US" sz="2000" spc="300" dirty="0">
                <a:solidFill>
                  <a:srgbClr val="C00000"/>
                </a:solidFill>
                <a:latin typeface="微软雅黑" panose="020B0503020204020204" pitchFamily="34" charset="-122"/>
                <a:ea typeface="微软雅黑" panose="020B0503020204020204" pitchFamily="34" charset="-122"/>
                <a:sym typeface="+mn-ea"/>
              </a:rPr>
              <a:t>年龄</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sym typeface="+mn-ea"/>
              </a:rPr>
              <a:t>为敏感属性</a:t>
            </a:r>
            <a:endParaRPr lang="zh-CN" altLang="en-US" sz="2000"/>
          </a:p>
        </p:txBody>
      </p:sp>
      <p:sp>
        <p:nvSpPr>
          <p:cNvPr id="34" name="文本框 33"/>
          <p:cNvSpPr txBox="1"/>
          <p:nvPr/>
        </p:nvSpPr>
        <p:spPr>
          <a:xfrm>
            <a:off x="1696647" y="2960156"/>
            <a:ext cx="868306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收入</a:t>
            </a:r>
            <a:r>
              <a:rPr lang="en-US" altLang="zh-CN" sz="2000" b="1" spc="300" baseline="300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预测人们收入是否大于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50k</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美元</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其中</a:t>
            </a:r>
            <a:r>
              <a:rPr lang="zh-CN" altLang="en-US" sz="2000" spc="300" dirty="0">
                <a:solidFill>
                  <a:srgbClr val="C00000"/>
                </a:solidFill>
                <a:latin typeface="微软雅黑" panose="020B0503020204020204" pitchFamily="34" charset="-122"/>
                <a:ea typeface="微软雅黑" panose="020B0503020204020204" pitchFamily="34" charset="-122"/>
              </a:rPr>
              <a:t>性别</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为敏感属性</a:t>
            </a:r>
          </a:p>
        </p:txBody>
      </p:sp>
      <p:sp>
        <p:nvSpPr>
          <p:cNvPr id="35" name="文本框 34"/>
          <p:cNvSpPr txBox="1"/>
          <p:nvPr/>
        </p:nvSpPr>
        <p:spPr>
          <a:xfrm>
            <a:off x="1068709" y="3356182"/>
            <a:ext cx="1648366"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实验设置</a:t>
            </a:r>
          </a:p>
        </p:txBody>
      </p:sp>
      <mc:AlternateContent xmlns:mc="http://schemas.openxmlformats.org/markup-compatibility/2006">
        <mc:Choice xmlns:a14="http://schemas.microsoft.com/office/drawing/2010/main" Requires="a14">
          <p:sp>
            <p:nvSpPr>
              <p:cNvPr id="36" name="文本框 35"/>
              <p:cNvSpPr txBox="1"/>
              <p:nvPr/>
            </p:nvSpPr>
            <p:spPr>
              <a:xfrm>
                <a:off x="1283792" y="3719575"/>
                <a:ext cx="9624416" cy="1884618"/>
              </a:xfrm>
              <a:prstGeom prst="rect">
                <a:avLst/>
              </a:prstGeom>
              <a:noFill/>
            </p:spPr>
            <p:txBody>
              <a:bodyPr wrap="square">
                <a:spAutoFit/>
              </a:bodyPr>
              <a:lstStyle/>
              <a:p>
                <a:pPr algn="just">
                  <a:lnSpc>
                    <a:spcPct val="150000"/>
                  </a:lnSpc>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训练过程中</a:t>
                </a:r>
                <a:r>
                  <a:rPr lang="zh-CN" altLang="en-US" sz="2000" spc="300" dirty="0">
                    <a:solidFill>
                      <a:srgbClr val="C00000"/>
                    </a:solidFill>
                    <a:latin typeface="微软雅黑" panose="020B0503020204020204" pitchFamily="34" charset="-122"/>
                    <a:ea typeface="微软雅黑" panose="020B0503020204020204" pitchFamily="34" charset="-122"/>
                  </a:rPr>
                  <a:t>不包含敏感属性</a:t>
                </a:r>
                <a:r>
                  <a:rPr lang="zh-CN" altLang="en-US" sz="2000" spc="300" dirty="0">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由于原数据集都是有标签的，因此首先均分数据集为两份，移除其中一份的标签，之后设定划分比例</a:t>
                </a:r>
                <a14:m>
                  <m:oMath xmlns:m="http://schemas.openxmlformats.org/officeDocument/2006/math">
                    <m:r>
                      <m:rPr>
                        <m:sty m:val="p"/>
                      </m:rPr>
                      <a:rPr lang="el-GR" altLang="zh-CN" sz="2000" i="1" spc="300" dirty="0">
                        <a:solidFill>
                          <a:srgbClr val="C00000"/>
                        </a:solidFill>
                        <a:latin typeface="Cambria Math" panose="02040503050406030204" pitchFamily="18" charset="0"/>
                        <a:ea typeface="Cambria Math" panose="02040503050406030204" pitchFamily="18" charset="0"/>
                      </a:rPr>
                      <m:t>ρ</m:t>
                    </m:r>
                    <m:r>
                      <a:rPr lang="en-US" altLang="zh-CN" sz="2000" b="0" i="1" spc="300" dirty="0">
                        <a:solidFill>
                          <a:srgbClr val="C00000"/>
                        </a:solidFill>
                        <a:latin typeface="Cambria Math" panose="02040503050406030204" pitchFamily="18" charset="0"/>
                        <a:ea typeface="Cambria Math" panose="02040503050406030204" pitchFamily="18" charset="0"/>
                      </a:rPr>
                      <m:t>=</m:t>
                    </m:r>
                    <m:r>
                      <a:rPr lang="en-US" altLang="zh-CN" sz="2000" i="1" spc="300" dirty="0">
                        <a:solidFill>
                          <a:srgbClr val="C00000"/>
                        </a:solidFill>
                        <a:latin typeface="Cambria Math" panose="02040503050406030204" pitchFamily="18" charset="0"/>
                        <a:ea typeface="微软雅黑" panose="020B0503020204020204" pitchFamily="34" charset="-122"/>
                      </a:rPr>
                      <m:t>0.8</m:t>
                    </m:r>
                  </m:oMath>
                </a14:m>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，确定集成数量</a:t>
                </a:r>
                <a14:m>
                  <m:oMath xmlns:m="http://schemas.openxmlformats.org/officeDocument/2006/math">
                    <m:r>
                      <a:rPr lang="en-US" altLang="zh-CN" sz="2000" i="1" spc="300" dirty="0">
                        <a:solidFill>
                          <a:srgbClr val="C00000"/>
                        </a:solidFill>
                        <a:latin typeface="Cambria Math" panose="02040503050406030204" pitchFamily="18" charset="0"/>
                        <a:ea typeface="微软雅黑" panose="020B0503020204020204" pitchFamily="34" charset="-122"/>
                      </a:rPr>
                      <m:t>𝐾</m:t>
                    </m:r>
                    <m:r>
                      <a:rPr lang="en-US" altLang="zh-CN" sz="2000" i="1" spc="300" dirty="0">
                        <a:solidFill>
                          <a:srgbClr val="C00000"/>
                        </a:solidFill>
                        <a:latin typeface="Cambria Math" panose="02040503050406030204" pitchFamily="18" charset="0"/>
                        <a:ea typeface="微软雅黑" panose="020B0503020204020204" pitchFamily="34" charset="-122"/>
                      </a:rPr>
                      <m:t>=200</m:t>
                    </m:r>
                  </m:oMath>
                </a14:m>
                <a:r>
                  <a:rPr lang="en-US" altLang="zh-CN" sz="2000" b="0" spc="300" dirty="0">
                    <a:latin typeface="微软雅黑" panose="020B0503020204020204" pitchFamily="34" charset="-122"/>
                    <a:ea typeface="微软雅黑" panose="020B0503020204020204" pitchFamily="34" charset="-122"/>
                  </a:rPr>
                  <a:t>.</a:t>
                </a:r>
              </a:p>
              <a:p>
                <a:pPr algn="just">
                  <a:lnSpc>
                    <a:spcPct val="150000"/>
                  </a:lnSpc>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 作者采用</a:t>
                </a:r>
                <a:r>
                  <a:rPr lang="en-US" altLang="zh-CN" sz="2000" spc="300" dirty="0">
                    <a:solidFill>
                      <a:srgbClr val="C00000"/>
                    </a:solidFill>
                    <a:latin typeface="微软雅黑" panose="020B0503020204020204" pitchFamily="34" charset="-122"/>
                    <a:ea typeface="微软雅黑" panose="020B0503020204020204" pitchFamily="34" charset="-122"/>
                  </a:rPr>
                  <a:t>50</a:t>
                </a:r>
                <a:r>
                  <a:rPr lang="zh-CN" altLang="en-US" sz="2000" spc="300" dirty="0">
                    <a:solidFill>
                      <a:srgbClr val="C00000"/>
                    </a:solidFill>
                    <a:latin typeface="微软雅黑" panose="020B0503020204020204" pitchFamily="34" charset="-122"/>
                    <a:ea typeface="微软雅黑" panose="020B0503020204020204" pitchFamily="34" charset="-122"/>
                  </a:rPr>
                  <a:t>次训练</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求平均值，我们的结果为</a:t>
                </a:r>
                <a:r>
                  <a:rPr lang="en-US" altLang="zh-CN" sz="2000" spc="300" dirty="0">
                    <a:solidFill>
                      <a:srgbClr val="C00000"/>
                    </a:solidFill>
                    <a:latin typeface="微软雅黑" panose="020B0503020204020204" pitchFamily="34" charset="-122"/>
                    <a:ea typeface="微软雅黑" panose="020B0503020204020204" pitchFamily="34" charset="-122"/>
                  </a:rPr>
                  <a:t>1</a:t>
                </a:r>
                <a:r>
                  <a:rPr lang="zh-CN" altLang="en-US" sz="2000" spc="300" dirty="0">
                    <a:solidFill>
                      <a:srgbClr val="C00000"/>
                    </a:solidFill>
                    <a:latin typeface="微软雅黑" panose="020B0503020204020204" pitchFamily="34" charset="-122"/>
                    <a:ea typeface="微软雅黑" panose="020B0503020204020204" pitchFamily="34" charset="-122"/>
                  </a:rPr>
                  <a:t>次训练</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的结果。</a:t>
                </a:r>
              </a:p>
            </p:txBody>
          </p:sp>
        </mc:Choice>
        <mc:Fallback>
          <p:sp>
            <p:nvSpPr>
              <p:cNvPr id="36" name="文本框 35"/>
              <p:cNvSpPr txBox="1">
                <a:spLocks noRot="1" noChangeAspect="1" noMove="1" noResize="1" noEditPoints="1" noAdjustHandles="1" noChangeArrowheads="1" noChangeShapeType="1" noTextEdit="1"/>
              </p:cNvSpPr>
              <p:nvPr/>
            </p:nvSpPr>
            <p:spPr>
              <a:xfrm>
                <a:off x="1283792" y="3719575"/>
                <a:ext cx="9624416" cy="1884618"/>
              </a:xfrm>
              <a:prstGeom prst="rect">
                <a:avLst/>
              </a:prstGeom>
              <a:blipFill>
                <a:blip r:embed="rId3"/>
                <a:stretch>
                  <a:fillRect l="-660" r="-792" b="-4667"/>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969764E2-511D-8B42-8303-ACD3FF114A6D}"/>
              </a:ext>
            </a:extLst>
          </p:cNvPr>
          <p:cNvSpPr txBox="1"/>
          <p:nvPr/>
        </p:nvSpPr>
        <p:spPr>
          <a:xfrm>
            <a:off x="1276992" y="5856553"/>
            <a:ext cx="6096000" cy="923330"/>
          </a:xfrm>
          <a:prstGeom prst="rect">
            <a:avLst/>
          </a:prstGeom>
          <a:noFill/>
        </p:spPr>
        <p:txBody>
          <a:bodyPr wrap="square">
            <a:spAutoFit/>
          </a:bodyPr>
          <a:lstStyle/>
          <a:p>
            <a:r>
              <a:rPr lang="en-US" altLang="zh-CN">
                <a:effectLst/>
                <a:latin typeface="Helvetica" pitchFamily="2" charset="0"/>
              </a:rPr>
              <a:t>1. https://foreverdata.org/1015/index.html</a:t>
            </a:r>
          </a:p>
          <a:p>
            <a:r>
              <a:rPr lang="en-US" altLang="zh-CN">
                <a:effectLst/>
                <a:latin typeface="Helvetica" pitchFamily="2" charset="0"/>
              </a:rPr>
              <a:t>2. https://archive.ics.uci.edu/ml/datasets/bank+marketing</a:t>
            </a:r>
          </a:p>
          <a:p>
            <a:r>
              <a:rPr lang="en-US" altLang="zh-CN">
                <a:effectLst/>
                <a:latin typeface="Helvetica" pitchFamily="2" charset="0"/>
              </a:rPr>
              <a:t>3. http://archive.ics.uci.edu/ml/datasets/Adult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92,&quot;width&quot;:3989}"/>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114,&quot;width&quot;:41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1184</Words>
  <Application>Microsoft Macintosh PowerPoint</Application>
  <PresentationFormat>宽屏</PresentationFormat>
  <Paragraphs>149</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等线</vt:lpstr>
      <vt:lpstr>等线 Light</vt:lpstr>
      <vt:lpstr>黑体</vt:lpstr>
      <vt:lpstr>微软雅黑</vt:lpstr>
      <vt:lpstr>Arial</vt:lpstr>
      <vt:lpstr>Cambria Math</vt:lpstr>
      <vt:lpstr>Helvetica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ozawaoy_xyz@163.com</dc:creator>
  <cp:lastModifiedBy>ozawaoy_xyz@163.com</cp:lastModifiedBy>
  <cp:revision>107</cp:revision>
  <dcterms:created xsi:type="dcterms:W3CDTF">2021-10-17T04:43:00Z</dcterms:created>
  <dcterms:modified xsi:type="dcterms:W3CDTF">2021-10-25T11:06:29Z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EAB8B9C9188D44D69D2BF18EC1D348B7</vt:lpwstr>
  </property>
  <property fmtid="{D5CDD505-2E9C-101B-9397-08002B2CF9AE}" pid="3" name="KSOProductBuildVer">
    <vt:lpwstr>2052-11.1.0.10938</vt:lpwstr>
  </property>
</Properties>
</file>