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59" r:id="rId3"/>
    <p:sldId id="283" r:id="rId4"/>
    <p:sldId id="285" r:id="rId5"/>
    <p:sldId id="284" r:id="rId6"/>
    <p:sldId id="286" r:id="rId7"/>
    <p:sldId id="264" r:id="rId8"/>
    <p:sldId id="289" r:id="rId9"/>
    <p:sldId id="290" r:id="rId10"/>
    <p:sldId id="291" r:id="rId11"/>
    <p:sldId id="292" r:id="rId12"/>
    <p:sldId id="293" r:id="rId13"/>
    <p:sldId id="302" r:id="rId14"/>
    <p:sldId id="288" r:id="rId15"/>
    <p:sldId id="305" r:id="rId16"/>
    <p:sldId id="306" r:id="rId17"/>
    <p:sldId id="294" r:id="rId18"/>
    <p:sldId id="295" r:id="rId19"/>
    <p:sldId id="296" r:id="rId20"/>
    <p:sldId id="297" r:id="rId21"/>
    <p:sldId id="298" r:id="rId22"/>
    <p:sldId id="299" r:id="rId23"/>
    <p:sldId id="300" r:id="rId24"/>
    <p:sldId id="301" r:id="rId25"/>
    <p:sldId id="304" r:id="rId26"/>
    <p:sldId id="31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6"/>
    <p:restoredTop sz="94692"/>
  </p:normalViewPr>
  <p:slideViewPr>
    <p:cSldViewPr snapToGrid="0" snapToObjects="1">
      <p:cViewPr varScale="1">
        <p:scale>
          <a:sx n="113" d="100"/>
          <a:sy n="113"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1B2EA-1DA0-3B44-B583-971ED8590B3D}" type="datetimeFigureOut">
              <a:t>2021/10/18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45D25-680F-0E49-8F93-598108BD4E79}" type="slidenum">
              <a:t>‹#›</a:t>
            </a:fld>
            <a:endParaRPr kumimoji="1" lang="zh-CN" altLang="en-US"/>
          </a:p>
        </p:txBody>
      </p:sp>
    </p:spTree>
    <p:extLst>
      <p:ext uri="{BB962C8B-B14F-4D97-AF65-F5344CB8AC3E}">
        <p14:creationId xmlns:p14="http://schemas.microsoft.com/office/powerpoint/2010/main" val="334008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121618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14</a:t>
            </a:fld>
            <a:endParaRPr lang="zh-CN" altLang="en-US"/>
          </a:p>
        </p:txBody>
      </p:sp>
    </p:spTree>
    <p:extLst>
      <p:ext uri="{BB962C8B-B14F-4D97-AF65-F5344CB8AC3E}">
        <p14:creationId xmlns:p14="http://schemas.microsoft.com/office/powerpoint/2010/main" val="1525191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今天我将从以下五个部分展开我的毕设答辩</a:t>
            </a:r>
          </a:p>
        </p:txBody>
      </p:sp>
      <p:sp>
        <p:nvSpPr>
          <p:cNvPr id="4" name="灯片编号占位符 3"/>
          <p:cNvSpPr>
            <a:spLocks noGrp="1"/>
          </p:cNvSpPr>
          <p:nvPr>
            <p:ph type="sldNum" sz="quarter" idx="5"/>
          </p:nvPr>
        </p:nvSpPr>
        <p:spPr/>
        <p:txBody>
          <a:bodyPr/>
          <a:lstStyle/>
          <a:p>
            <a:fld id="{D6C68A64-069C-4FC3-A227-B9F541D15B3C}" type="slidenum">
              <a:rPr lang="zh-CN" altLang="en-US" smtClean="0"/>
              <a:pPr/>
              <a:t>2</a:t>
            </a:fld>
            <a:endParaRPr lang="zh-CN" altLang="en-US"/>
          </a:p>
        </p:txBody>
      </p:sp>
    </p:spTree>
    <p:extLst>
      <p:ext uri="{BB962C8B-B14F-4D97-AF65-F5344CB8AC3E}">
        <p14:creationId xmlns:p14="http://schemas.microsoft.com/office/powerpoint/2010/main" val="346275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1106237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pPr/>
              <a:t>3</a:t>
            </a:fld>
            <a:endParaRPr lang="zh-CN" altLang="en-US"/>
          </a:p>
        </p:txBody>
      </p:sp>
    </p:spTree>
    <p:extLst>
      <p:ext uri="{BB962C8B-B14F-4D97-AF65-F5344CB8AC3E}">
        <p14:creationId xmlns:p14="http://schemas.microsoft.com/office/powerpoint/2010/main" val="2009264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4</a:t>
            </a:fld>
            <a:endParaRPr lang="zh-CN" altLang="en-US"/>
          </a:p>
        </p:txBody>
      </p:sp>
    </p:spTree>
    <p:extLst>
      <p:ext uri="{BB962C8B-B14F-4D97-AF65-F5344CB8AC3E}">
        <p14:creationId xmlns:p14="http://schemas.microsoft.com/office/powerpoint/2010/main" val="255625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5</a:t>
            </a:fld>
            <a:endParaRPr lang="zh-CN" altLang="en-US"/>
          </a:p>
        </p:txBody>
      </p:sp>
    </p:spTree>
    <p:extLst>
      <p:ext uri="{BB962C8B-B14F-4D97-AF65-F5344CB8AC3E}">
        <p14:creationId xmlns:p14="http://schemas.microsoft.com/office/powerpoint/2010/main" val="1343182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6</a:t>
            </a:fld>
            <a:endParaRPr lang="zh-CN" altLang="en-US"/>
          </a:p>
        </p:txBody>
      </p:sp>
    </p:spTree>
    <p:extLst>
      <p:ext uri="{BB962C8B-B14F-4D97-AF65-F5344CB8AC3E}">
        <p14:creationId xmlns:p14="http://schemas.microsoft.com/office/powerpoint/2010/main" val="134625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D6C68A64-069C-4FC3-A227-B9F541D15B3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DFAA5-1C88-234E-BC46-D50E63364C0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0E42896-47F9-6546-9D28-CD7D01203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D3B732A-0B92-7F4D-AC4B-EB25FCBED75A}"/>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5" name="页脚占位符 4">
            <a:extLst>
              <a:ext uri="{FF2B5EF4-FFF2-40B4-BE49-F238E27FC236}">
                <a16:creationId xmlns:a16="http://schemas.microsoft.com/office/drawing/2014/main" id="{C0320297-023C-7949-883C-72847DC129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431F18-CCAA-1540-8C38-FB43C14BD37B}"/>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416755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68B50-FD5B-9D40-B78A-646A10B8401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DC9448B-C2DD-3043-9DF1-966DC5D0E54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2AA1B0E-C943-C84F-8805-2D0243BAB322}"/>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5" name="页脚占位符 4">
            <a:extLst>
              <a:ext uri="{FF2B5EF4-FFF2-40B4-BE49-F238E27FC236}">
                <a16:creationId xmlns:a16="http://schemas.microsoft.com/office/drawing/2014/main" id="{3F8EFE14-7361-204C-B445-C0338127E8E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3DCF26-FE6B-4445-9E76-6C39B08C9B8F}"/>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231859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36A491-8651-0541-BFEF-C30C0621ECB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B61CFFF-5E2D-6C4E-9927-176D6AE0379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CAC591-1EC0-CE4B-BE0B-52D648B0DCC3}"/>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5" name="页脚占位符 4">
            <a:extLst>
              <a:ext uri="{FF2B5EF4-FFF2-40B4-BE49-F238E27FC236}">
                <a16:creationId xmlns:a16="http://schemas.microsoft.com/office/drawing/2014/main" id="{CEA7EDEF-5588-3644-B2F1-F6E66B14BD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C0E9B2-48C6-FC41-95BE-FFFD4D6EA617}"/>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363481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5A0C9-AD2A-6649-B1C4-BB1FBC21D06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F3ADE6E-02BE-2246-ADDB-9340AA06726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6745B4-5993-0E4A-B429-0FDFEC62254D}"/>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5" name="页脚占位符 4">
            <a:extLst>
              <a:ext uri="{FF2B5EF4-FFF2-40B4-BE49-F238E27FC236}">
                <a16:creationId xmlns:a16="http://schemas.microsoft.com/office/drawing/2014/main" id="{CDA94F42-9FB3-DE44-B3F9-4D409E6788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0DF1DD-6A85-254E-9372-4454132324BD}"/>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49200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F1CC1-8FF7-5B49-A815-8447D56B8CD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BF412B5-5437-F242-93F3-EFB542133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D5F224B-2C6B-264F-A4D5-1C59D4078643}"/>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5" name="页脚占位符 4">
            <a:extLst>
              <a:ext uri="{FF2B5EF4-FFF2-40B4-BE49-F238E27FC236}">
                <a16:creationId xmlns:a16="http://schemas.microsoft.com/office/drawing/2014/main" id="{4580D6AE-8C28-8441-9F33-3DA9A5BF3E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BC689E-2C73-E440-938F-93E07826E077}"/>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159053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464B3-88EF-4C4E-B5C4-411FAE5A3E5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37D3FF4-04FC-8040-89DA-7D5EA82F16E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7260C34-0011-3B4B-9307-56DEB8B5343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9106819-0DB5-A64E-BD4F-92AA59345562}"/>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6" name="页脚占位符 5">
            <a:extLst>
              <a:ext uri="{FF2B5EF4-FFF2-40B4-BE49-F238E27FC236}">
                <a16:creationId xmlns:a16="http://schemas.microsoft.com/office/drawing/2014/main" id="{7BB92F5D-5FF8-8E45-9933-850ECDD2075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AD0551F-EFED-A24C-95DA-32275F03AC42}"/>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359296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F15E4-9C18-2A46-B596-2B7F235BD1C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8B52975-3C45-A94D-999B-5D10391E2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9260B45-204B-F443-8556-02D56F4AF07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0EFD5F7-5AF1-ED41-892C-E8DBBB5C9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1BED03E-A744-E946-8093-6BD1874E349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E2FD029-7AB6-3045-B42B-486D9889CABA}"/>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8" name="页脚占位符 7">
            <a:extLst>
              <a:ext uri="{FF2B5EF4-FFF2-40B4-BE49-F238E27FC236}">
                <a16:creationId xmlns:a16="http://schemas.microsoft.com/office/drawing/2014/main" id="{C8FFFBF8-5F37-1443-A9BD-87DF59E7841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37D4B88-4C42-0040-BDD0-AF3DE3988108}"/>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101515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DA59B-747E-714F-9F00-18AC5BBA927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DC7D35D-11E1-054B-8A1F-F88B3D20C5EB}"/>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4" name="页脚占位符 3">
            <a:extLst>
              <a:ext uri="{FF2B5EF4-FFF2-40B4-BE49-F238E27FC236}">
                <a16:creationId xmlns:a16="http://schemas.microsoft.com/office/drawing/2014/main" id="{F41E23CF-D2C0-E84B-9C23-E343CE14A28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D4C87E0-B39E-544F-92A9-96AE09AC9349}"/>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6892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1A7B97-E9D8-4D48-9D31-06E7DD069799}"/>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3" name="页脚占位符 2">
            <a:extLst>
              <a:ext uri="{FF2B5EF4-FFF2-40B4-BE49-F238E27FC236}">
                <a16:creationId xmlns:a16="http://schemas.microsoft.com/office/drawing/2014/main" id="{0A381C3F-06DC-1B43-9359-A59A0CD9E51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A32D52C-09ED-A64F-84D8-933E92187DCB}"/>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312373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F9CE-3941-BA43-AB05-86E92FEC0F8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0798ACD-BE07-5542-90C0-CA645930F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9821C33-E2E2-204E-8757-FFA430693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68F39BE-C8D7-554C-ACE0-96CF30DE7821}"/>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6" name="页脚占位符 5">
            <a:extLst>
              <a:ext uri="{FF2B5EF4-FFF2-40B4-BE49-F238E27FC236}">
                <a16:creationId xmlns:a16="http://schemas.microsoft.com/office/drawing/2014/main" id="{7A1A504B-C5F1-CA47-867C-837AC94BE4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8546C7F-E254-574C-AF32-F547683AD9DD}"/>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417529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53884-54B5-774F-9BC7-A3495B3032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63F3C3C-ACD9-A14D-BFEB-D8994BBED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C9515E8-E7B5-B34B-8A99-FC350C0D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9C665AE-0B37-D34E-910D-76080F150350}"/>
              </a:ext>
            </a:extLst>
          </p:cNvPr>
          <p:cNvSpPr>
            <a:spLocks noGrp="1"/>
          </p:cNvSpPr>
          <p:nvPr>
            <p:ph type="dt" sz="half" idx="10"/>
          </p:nvPr>
        </p:nvSpPr>
        <p:spPr/>
        <p:txBody>
          <a:bodyPr/>
          <a:lstStyle/>
          <a:p>
            <a:fld id="{E973F650-4B02-F04C-8D05-AC6059495A45}" type="datetimeFigureOut">
              <a:t>2021/10/18</a:t>
            </a:fld>
            <a:endParaRPr kumimoji="1" lang="zh-CN" altLang="en-US"/>
          </a:p>
        </p:txBody>
      </p:sp>
      <p:sp>
        <p:nvSpPr>
          <p:cNvPr id="6" name="页脚占位符 5">
            <a:extLst>
              <a:ext uri="{FF2B5EF4-FFF2-40B4-BE49-F238E27FC236}">
                <a16:creationId xmlns:a16="http://schemas.microsoft.com/office/drawing/2014/main" id="{6B00B2C7-6206-4B41-B964-98FE375A7E2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AEF864-5D3D-6249-92CB-48285FD5E3C8}"/>
              </a:ext>
            </a:extLst>
          </p:cNvPr>
          <p:cNvSpPr>
            <a:spLocks noGrp="1"/>
          </p:cNvSpPr>
          <p:nvPr>
            <p:ph type="sldNum" sz="quarter" idx="12"/>
          </p:nvPr>
        </p:nvSpPr>
        <p:spPr/>
        <p:txBody>
          <a:bodyPr/>
          <a:lstStyle/>
          <a:p>
            <a:fld id="{04658179-9576-9944-BC4A-BB006C3D3DC7}" type="slidenum">
              <a:t>‹#›</a:t>
            </a:fld>
            <a:endParaRPr kumimoji="1" lang="zh-CN" altLang="en-US"/>
          </a:p>
        </p:txBody>
      </p:sp>
    </p:spTree>
    <p:extLst>
      <p:ext uri="{BB962C8B-B14F-4D97-AF65-F5344CB8AC3E}">
        <p14:creationId xmlns:p14="http://schemas.microsoft.com/office/powerpoint/2010/main" val="14118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15A0DF-E7E0-DC41-8A28-10EDD7923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1D3E920-11A0-4144-B07B-FDB108C91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C5FAF-403D-0B4B-B535-93E517EAC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F650-4B02-F04C-8D05-AC6059495A45}" type="datetimeFigureOut">
              <a:t>2021/10/18</a:t>
            </a:fld>
            <a:endParaRPr kumimoji="1" lang="zh-CN" altLang="en-US"/>
          </a:p>
        </p:txBody>
      </p:sp>
      <p:sp>
        <p:nvSpPr>
          <p:cNvPr id="5" name="页脚占位符 4">
            <a:extLst>
              <a:ext uri="{FF2B5EF4-FFF2-40B4-BE49-F238E27FC236}">
                <a16:creationId xmlns:a16="http://schemas.microsoft.com/office/drawing/2014/main" id="{DC4249C2-77BD-DE4F-9187-7DA2CB90C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5128A38-5754-A044-9DC2-66A02F02C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58179-9576-9944-BC4A-BB006C3D3DC7}" type="slidenum">
              <a:t>‹#›</a:t>
            </a:fld>
            <a:endParaRPr kumimoji="1" lang="zh-CN" altLang="en-US"/>
          </a:p>
        </p:txBody>
      </p:sp>
    </p:spTree>
    <p:extLst>
      <p:ext uri="{BB962C8B-B14F-4D97-AF65-F5344CB8AC3E}">
        <p14:creationId xmlns:p14="http://schemas.microsoft.com/office/powerpoint/2010/main" val="4176885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1.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zhuanlan.zhihu.com/p/38853908"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s://www.zhihu.com/question/26333676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65635" y="2295265"/>
            <a:ext cx="11060723" cy="646331"/>
          </a:xfrm>
          <a:prstGeom prst="rect">
            <a:avLst/>
          </a:prstGeom>
        </p:spPr>
        <p:txBody>
          <a:bodyPr wrap="square">
            <a:spAutoFit/>
          </a:bodyPr>
          <a:lstStyle/>
          <a:p>
            <a:pPr algn="ctr"/>
            <a:r>
              <a:rPr lang="zh-CN" altLang="en-US" sz="36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ea"/>
                <a:sym typeface="+mn-lt"/>
              </a:rPr>
              <a:t>半监督学习公平性：未标记数据有助于减少歧视</a:t>
            </a:r>
          </a:p>
        </p:txBody>
      </p:sp>
      <p:sp>
        <p:nvSpPr>
          <p:cNvPr id="22" name="文本框 21"/>
          <p:cNvSpPr txBox="1"/>
          <p:nvPr/>
        </p:nvSpPr>
        <p:spPr>
          <a:xfrm>
            <a:off x="4848292" y="3817350"/>
            <a:ext cx="2495407"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汇报人：宣羽泽</a:t>
            </a:r>
            <a:endPar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endParaRPr>
          </a:p>
        </p:txBody>
      </p:sp>
      <p:cxnSp>
        <p:nvCxnSpPr>
          <p:cNvPr id="56" name="直接连接符 55"/>
          <p:cNvCxnSpPr>
            <a:cxnSpLocks/>
          </p:cNvCxnSpPr>
          <p:nvPr/>
        </p:nvCxnSpPr>
        <p:spPr>
          <a:xfrm>
            <a:off x="1116624" y="3379473"/>
            <a:ext cx="9924323" cy="49527"/>
          </a:xfrm>
          <a:prstGeom prst="line">
            <a:avLst/>
          </a:prstGeom>
          <a:ln/>
        </p:spPr>
        <p:style>
          <a:lnRef idx="3">
            <a:schemeClr val="accent3"/>
          </a:lnRef>
          <a:fillRef idx="0">
            <a:schemeClr val="accent3"/>
          </a:fillRef>
          <a:effectRef idx="2">
            <a:schemeClr val="accent3"/>
          </a:effectRef>
          <a:fontRef idx="minor">
            <a:schemeClr val="tx1"/>
          </a:fontRef>
        </p:style>
      </p:cxnSp>
      <p:sp>
        <p:nvSpPr>
          <p:cNvPr id="71" name="文本框 70"/>
          <p:cNvSpPr txBox="1"/>
          <p:nvPr/>
        </p:nvSpPr>
        <p:spPr>
          <a:xfrm>
            <a:off x="996459" y="2941596"/>
            <a:ext cx="10199077" cy="437877"/>
          </a:xfrm>
          <a:prstGeom prst="rect">
            <a:avLst/>
          </a:prstGeom>
          <a:noFill/>
        </p:spPr>
        <p:txBody>
          <a:bodyPr wrap="square" rtlCol="0">
            <a:spAutoFit/>
          </a:bodyPr>
          <a:lstStyle/>
          <a:p>
            <a:pPr algn="ctr">
              <a:lnSpc>
                <a:spcPct val="120000"/>
              </a:lnSpc>
            </a:pPr>
            <a:r>
              <a:rPr lang="en-US" altLang="zh-CN" sz="2000" b="1" dirty="0">
                <a:solidFill>
                  <a:srgbClr val="005D9D"/>
                </a:solidFill>
                <a:cs typeface="+mn-ea"/>
                <a:sym typeface="+mn-lt"/>
              </a:rPr>
              <a:t>Fairness in Semi-supervised Learning:</a:t>
            </a:r>
            <a:r>
              <a:rPr lang="zh-CN" altLang="en-US" sz="2000" b="1" dirty="0">
                <a:solidFill>
                  <a:srgbClr val="005D9D"/>
                </a:solidFill>
                <a:cs typeface="+mn-ea"/>
                <a:sym typeface="+mn-lt"/>
              </a:rPr>
              <a:t> </a:t>
            </a:r>
            <a:r>
              <a:rPr lang="en-US" altLang="zh-CN" sz="2000" b="1" dirty="0">
                <a:solidFill>
                  <a:srgbClr val="005D9D"/>
                </a:solidFill>
                <a:cs typeface="+mn-ea"/>
                <a:sym typeface="+mn-lt"/>
              </a:rPr>
              <a:t>Unlabeled Data Help to Reduce Discrimination</a:t>
            </a:r>
          </a:p>
        </p:txBody>
      </p:sp>
      <p:sp>
        <p:nvSpPr>
          <p:cNvPr id="15" name="文本框 14">
            <a:extLst>
              <a:ext uri="{FF2B5EF4-FFF2-40B4-BE49-F238E27FC236}">
                <a16:creationId xmlns:a16="http://schemas.microsoft.com/office/drawing/2014/main" id="{1492807C-8E80-4949-A4C7-BC39591847AB}"/>
              </a:ext>
            </a:extLst>
          </p:cNvPr>
          <p:cNvSpPr txBox="1"/>
          <p:nvPr/>
        </p:nvSpPr>
        <p:spPr>
          <a:xfrm>
            <a:off x="2563352" y="4390366"/>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小组成员：宣羽泽 朱润南 王璇 莫梓艺 康乐涵</a:t>
            </a:r>
            <a:endPar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endParaRPr>
          </a:p>
        </p:txBody>
      </p:sp>
      <p:sp>
        <p:nvSpPr>
          <p:cNvPr id="16" name="文本框 15">
            <a:extLst>
              <a:ext uri="{FF2B5EF4-FFF2-40B4-BE49-F238E27FC236}">
                <a16:creationId xmlns:a16="http://schemas.microsoft.com/office/drawing/2014/main" id="{E45E7232-2CCF-C84D-AFFD-1121587AD3C0}"/>
              </a:ext>
            </a:extLst>
          </p:cNvPr>
          <p:cNvSpPr txBox="1"/>
          <p:nvPr/>
        </p:nvSpPr>
        <p:spPr>
          <a:xfrm>
            <a:off x="2563352" y="4963382"/>
            <a:ext cx="7065286" cy="369332"/>
          </a:xfrm>
          <a:prstGeom prst="rect">
            <a:avLst/>
          </a:prstGeom>
          <a:noFill/>
        </p:spPr>
        <p:txBody>
          <a:bodyPr wrap="square" rtlCol="0">
            <a:spAutoFit/>
          </a:bodyPr>
          <a:lstStyle/>
          <a:p>
            <a:pPr algn="ctr"/>
            <a:r>
              <a:rPr lang="zh-CN" altLang="en-US"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指导老师：袁开国</a:t>
            </a:r>
            <a:endPar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endParaRPr>
          </a:p>
        </p:txBody>
      </p:sp>
      <p:sp>
        <p:nvSpPr>
          <p:cNvPr id="18" name="文本框 17">
            <a:extLst>
              <a:ext uri="{FF2B5EF4-FFF2-40B4-BE49-F238E27FC236}">
                <a16:creationId xmlns:a16="http://schemas.microsoft.com/office/drawing/2014/main" id="{2E256E57-7139-B34B-B91D-641380069C5D}"/>
              </a:ext>
            </a:extLst>
          </p:cNvPr>
          <p:cNvSpPr txBox="1"/>
          <p:nvPr/>
        </p:nvSpPr>
        <p:spPr>
          <a:xfrm>
            <a:off x="2563352" y="6047767"/>
            <a:ext cx="7065286" cy="369332"/>
          </a:xfrm>
          <a:prstGeom prst="rect">
            <a:avLst/>
          </a:prstGeom>
          <a:noFill/>
        </p:spPr>
        <p:txBody>
          <a:bodyPr wrap="square" rtlCol="0">
            <a:spAutoFit/>
          </a:bodyPr>
          <a:lstStyle/>
          <a:p>
            <a:pPr algn="ctr"/>
            <a:r>
              <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2021</a:t>
            </a:r>
            <a:r>
              <a:rPr lang="zh-CN" altLang="en-US"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年</a:t>
            </a:r>
            <a:r>
              <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10</a:t>
            </a:r>
            <a:r>
              <a:rPr lang="zh-CN" altLang="en-US"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月</a:t>
            </a:r>
            <a:r>
              <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18</a:t>
            </a:r>
            <a:r>
              <a:rPr lang="zh-CN" altLang="en-US" b="1" dirty="0">
                <a:solidFill>
                  <a:schemeClr val="tx1">
                    <a:lumMod val="85000"/>
                    <a:lumOff val="15000"/>
                  </a:schemeClr>
                </a:solidFill>
                <a:latin typeface="SimHei" panose="02010609060101010101" pitchFamily="49" charset="-122"/>
                <a:ea typeface="SimHei" panose="02010609060101010101" pitchFamily="49" charset="-122"/>
                <a:cs typeface="+mn-ea"/>
                <a:sym typeface="+mn-lt"/>
              </a:rPr>
              <a:t>日</a:t>
            </a:r>
            <a:endParaRPr lang="en-US" altLang="zh-CN" b="1" dirty="0">
              <a:solidFill>
                <a:schemeClr val="tx1">
                  <a:lumMod val="85000"/>
                  <a:lumOff val="15000"/>
                </a:schemeClr>
              </a:solidFill>
              <a:latin typeface="SimHei" panose="02010609060101010101" pitchFamily="49" charset="-122"/>
              <a:ea typeface="SimHei" panose="02010609060101010101" pitchFamily="49"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pic>
        <p:nvPicPr>
          <p:cNvPr id="12" name="图片 3"/>
          <p:cNvPicPr>
            <a:picLocks noChangeAspect="1"/>
          </p:cNvPicPr>
          <p:nvPr>
            <p:custDataLst>
              <p:tags r:id="rId1"/>
            </p:custDataLst>
          </p:nvPr>
        </p:nvPicPr>
        <p:blipFill rotWithShape="1">
          <a:blip r:embed="rId4"/>
          <a:srcRect r="53893"/>
          <a:stretch/>
        </p:blipFill>
        <p:spPr>
          <a:xfrm>
            <a:off x="2058728" y="1681223"/>
            <a:ext cx="8074543" cy="4155673"/>
          </a:xfrm>
          <a:prstGeom prst="rect">
            <a:avLst/>
          </a:prstGeom>
        </p:spPr>
      </p:pic>
      <p:sp>
        <p:nvSpPr>
          <p:cNvPr id="13" name="文本框 12"/>
          <p:cNvSpPr txBox="1"/>
          <p:nvPr/>
        </p:nvSpPr>
        <p:spPr>
          <a:xfrm>
            <a:off x="818061" y="1051740"/>
            <a:ext cx="3135795" cy="461665"/>
          </a:xfrm>
          <a:prstGeom prst="rect">
            <a:avLst/>
          </a:prstGeom>
          <a:noFill/>
        </p:spPr>
        <p:txBody>
          <a:bodyPr wrap="none" rtlCol="0">
            <a:spAutoFit/>
          </a:bodyPr>
          <a:lstStyle/>
          <a:p>
            <a:r>
              <a:rPr lang="en-US" altLang="zh-CN" sz="2400" b="1" spc="300" dirty="0">
                <a:latin typeface="微软雅黑" panose="020B0503020204020204" pitchFamily="34" charset="-122"/>
                <a:ea typeface="微软雅黑" panose="020B0503020204020204" pitchFamily="34" charset="-122"/>
              </a:rPr>
              <a:t>1.</a:t>
            </a:r>
            <a:r>
              <a:rPr lang="zh-CN" altLang="en-US" sz="2400" b="1" spc="300" dirty="0">
                <a:latin typeface="微软雅黑" panose="020B0503020204020204" pitchFamily="34" charset="-122"/>
                <a:ea typeface="微软雅黑" panose="020B0503020204020204" pitchFamily="34" charset="-122"/>
              </a:rPr>
              <a:t>在哪采样</a:t>
            </a:r>
            <a:r>
              <a:rPr lang="en-US" altLang="zh-CN" sz="2400" b="1" spc="300" dirty="0">
                <a:latin typeface="微软雅黑" panose="020B0503020204020204" pitchFamily="34" charset="-122"/>
                <a:ea typeface="微软雅黑" panose="020B0503020204020204" pitchFamily="34" charset="-122"/>
              </a:rPr>
              <a:t>-</a:t>
            </a:r>
            <a:r>
              <a:rPr lang="zh-CN" altLang="en-US" sz="2400" b="1" spc="300" dirty="0">
                <a:latin typeface="微软雅黑" panose="020B0503020204020204" pitchFamily="34" charset="-122"/>
                <a:ea typeface="微软雅黑" panose="020B0503020204020204" pitchFamily="34" charset="-122"/>
              </a:rPr>
              <a:t>伪标记</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03BE5EE-E53C-D44E-9DAF-2F107C2CBFBD}"/>
                  </a:ext>
                </a:extLst>
              </p:cNvPr>
              <p:cNvSpPr txBox="1"/>
              <p:nvPr/>
            </p:nvSpPr>
            <p:spPr>
              <a:xfrm>
                <a:off x="6507661" y="1534037"/>
                <a:ext cx="1541417" cy="369332"/>
              </a:xfrm>
              <a:prstGeom prst="rect">
                <a:avLst/>
              </a:prstGeom>
              <a:noFill/>
            </p:spPr>
            <p:txBody>
              <a:bodyPr wrap="square">
                <a:spAutoFit/>
              </a:bodyPr>
              <a:lstStyle/>
              <a:p>
                <a:r>
                  <a:rPr lang="zh-CN" altLang="en-US" b="1" spc="300" dirty="0">
                    <a:solidFill>
                      <a:srgbClr val="C00000"/>
                    </a:solidFill>
                    <a:latin typeface="Microsoft YaHei" panose="020B0503020204020204" pitchFamily="34" charset="-122"/>
                    <a:ea typeface="Microsoft YaHei" panose="020B0503020204020204" pitchFamily="34" charset="-122"/>
                  </a:rPr>
                  <a:t>划分比例</a:t>
                </a:r>
                <a14:m>
                  <m:oMath xmlns:m="http://schemas.openxmlformats.org/officeDocument/2006/math">
                    <m:r>
                      <a:rPr lang="en-US" altLang="zh-CN" b="1" i="1" spc="300" dirty="0">
                        <a:solidFill>
                          <a:srgbClr val="C00000"/>
                        </a:solidFill>
                        <a:latin typeface="Cambria Math" panose="02040503050406030204" pitchFamily="18" charset="0"/>
                        <a:ea typeface="Microsoft YaHei" panose="020B0503020204020204" pitchFamily="34" charset="-122"/>
                      </a:rPr>
                      <m:t>𝒔</m:t>
                    </m:r>
                  </m:oMath>
                </a14:m>
                <a:endParaRPr lang="zh-CN" altLang="en-US" b="1">
                  <a:solidFill>
                    <a:srgbClr val="C00000"/>
                  </a:solidFill>
                </a:endParaRPr>
              </a:p>
            </p:txBody>
          </p:sp>
        </mc:Choice>
        <mc:Fallback xmlns="">
          <p:sp>
            <p:nvSpPr>
              <p:cNvPr id="14" name="文本框 13">
                <a:extLst>
                  <a:ext uri="{FF2B5EF4-FFF2-40B4-BE49-F238E27FC236}">
                    <a16:creationId xmlns:a16="http://schemas.microsoft.com/office/drawing/2014/main" id="{A03BE5EE-E53C-D44E-9DAF-2F107C2CBFBD}"/>
                  </a:ext>
                </a:extLst>
              </p:cNvPr>
              <p:cNvSpPr txBox="1">
                <a:spLocks noRot="1" noChangeAspect="1" noMove="1" noResize="1" noEditPoints="1" noAdjustHandles="1" noChangeArrowheads="1" noChangeShapeType="1" noTextEdit="1"/>
              </p:cNvSpPr>
              <p:nvPr/>
            </p:nvSpPr>
            <p:spPr>
              <a:xfrm>
                <a:off x="6507661" y="1534037"/>
                <a:ext cx="1541417" cy="369332"/>
              </a:xfrm>
              <a:prstGeom prst="rect">
                <a:avLst/>
              </a:prstGeom>
              <a:blipFill>
                <a:blip r:embed="rId5"/>
                <a:stretch>
                  <a:fillRect l="-3279"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4AF2342-4895-6547-8CBD-FA1AC373D888}"/>
                  </a:ext>
                </a:extLst>
              </p:cNvPr>
              <p:cNvSpPr txBox="1"/>
              <p:nvPr/>
            </p:nvSpPr>
            <p:spPr>
              <a:xfrm>
                <a:off x="4695259" y="5379206"/>
                <a:ext cx="1195587" cy="369332"/>
              </a:xfrm>
              <a:prstGeom prst="rect">
                <a:avLst/>
              </a:prstGeom>
              <a:noFill/>
            </p:spPr>
            <p:txBody>
              <a:bodyPr wrap="square">
                <a:spAutoFit/>
              </a:bodyPr>
              <a:lstStyle/>
              <a:p>
                <a:r>
                  <a:rPr lang="zh-CN" altLang="en-US" b="1" spc="300" dirty="0">
                    <a:solidFill>
                      <a:srgbClr val="C00000"/>
                    </a:solidFill>
                    <a:latin typeface="Microsoft YaHei" panose="020B0503020204020204" pitchFamily="34" charset="-122"/>
                    <a:ea typeface="Microsoft YaHei" panose="020B0503020204020204" pitchFamily="34" charset="-122"/>
                  </a:rPr>
                  <a:t>采样率</a:t>
                </a:r>
                <a14:m>
                  <m:oMath xmlns:m="http://schemas.openxmlformats.org/officeDocument/2006/math">
                    <m:r>
                      <a:rPr lang="zh-CN" altLang="en-US" b="1" i="1" spc="300" dirty="0">
                        <a:solidFill>
                          <a:srgbClr val="C00000"/>
                        </a:solidFill>
                        <a:latin typeface="Cambria Math" panose="02040503050406030204" pitchFamily="18" charset="0"/>
                        <a:ea typeface="Microsoft YaHei" panose="020B0503020204020204" pitchFamily="34" charset="-122"/>
                      </a:rPr>
                      <m:t>𝝆</m:t>
                    </m:r>
                  </m:oMath>
                </a14:m>
                <a:endParaRPr lang="zh-CN" altLang="en-US" b="1">
                  <a:solidFill>
                    <a:srgbClr val="C00000"/>
                  </a:solidFill>
                </a:endParaRPr>
              </a:p>
            </p:txBody>
          </p:sp>
        </mc:Choice>
        <mc:Fallback xmlns="">
          <p:sp>
            <p:nvSpPr>
              <p:cNvPr id="15" name="文本框 14">
                <a:extLst>
                  <a:ext uri="{FF2B5EF4-FFF2-40B4-BE49-F238E27FC236}">
                    <a16:creationId xmlns:a16="http://schemas.microsoft.com/office/drawing/2014/main" id="{E4AF2342-4895-6547-8CBD-FA1AC373D888}"/>
                  </a:ext>
                </a:extLst>
              </p:cNvPr>
              <p:cNvSpPr txBox="1">
                <a:spLocks noRot="1" noChangeAspect="1" noMove="1" noResize="1" noEditPoints="1" noAdjustHandles="1" noChangeArrowheads="1" noChangeShapeType="1" noTextEdit="1"/>
              </p:cNvSpPr>
              <p:nvPr/>
            </p:nvSpPr>
            <p:spPr>
              <a:xfrm>
                <a:off x="4695259" y="5379206"/>
                <a:ext cx="1195587" cy="369332"/>
              </a:xfrm>
              <a:prstGeom prst="rect">
                <a:avLst/>
              </a:prstGeom>
              <a:blipFill>
                <a:blip r:embed="rId6"/>
                <a:stretch>
                  <a:fillRect l="-4211" t="-6667" b="-23333"/>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D6AD3A85-8A30-4947-8F8E-824C27EC3EAF}"/>
              </a:ext>
            </a:extLst>
          </p:cNvPr>
          <p:cNvSpPr txBox="1"/>
          <p:nvPr/>
        </p:nvSpPr>
        <p:spPr>
          <a:xfrm>
            <a:off x="8199886" y="5741908"/>
            <a:ext cx="1788175" cy="369332"/>
          </a:xfrm>
          <a:prstGeom prst="rect">
            <a:avLst/>
          </a:prstGeom>
          <a:noFill/>
        </p:spPr>
        <p:txBody>
          <a:bodyPr wrap="square">
            <a:spAutoFit/>
          </a:bodyPr>
          <a:lstStyle/>
          <a:p>
            <a:r>
              <a:rPr lang="zh-CN" altLang="en-US" b="1" spc="300" dirty="0">
                <a:solidFill>
                  <a:srgbClr val="C00000"/>
                </a:solidFill>
                <a:latin typeface="Microsoft YaHei" panose="020B0503020204020204" pitchFamily="34" charset="-122"/>
                <a:ea typeface="Microsoft YaHei" panose="020B0503020204020204" pitchFamily="34" charset="-122"/>
              </a:rPr>
              <a:t>伪标记数据集</a:t>
            </a:r>
            <a:endParaRPr lang="zh-CN" altLang="en-US" b="1">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pic>
        <p:nvPicPr>
          <p:cNvPr id="12" name="图片 3"/>
          <p:cNvPicPr>
            <a:picLocks noChangeAspect="1"/>
          </p:cNvPicPr>
          <p:nvPr>
            <p:custDataLst>
              <p:tags r:id="rId1"/>
            </p:custDataLst>
          </p:nvPr>
        </p:nvPicPr>
        <p:blipFill rotWithShape="1">
          <a:blip r:embed="rId4"/>
          <a:srcRect l="46202" r="28672"/>
          <a:stretch/>
        </p:blipFill>
        <p:spPr>
          <a:xfrm>
            <a:off x="780672" y="2214898"/>
            <a:ext cx="3380447" cy="3192519"/>
          </a:xfrm>
          <a:prstGeom prst="rect">
            <a:avLst/>
          </a:prstGeom>
        </p:spPr>
      </p:pic>
      <p:sp>
        <p:nvSpPr>
          <p:cNvPr id="15" name="文本框 14">
            <a:extLst>
              <a:ext uri="{FF2B5EF4-FFF2-40B4-BE49-F238E27FC236}">
                <a16:creationId xmlns:a16="http://schemas.microsoft.com/office/drawing/2014/main" id="{D0467392-8148-6642-8BCF-32E180BC052A}"/>
              </a:ext>
            </a:extLst>
          </p:cNvPr>
          <p:cNvSpPr txBox="1"/>
          <p:nvPr/>
        </p:nvSpPr>
        <p:spPr>
          <a:xfrm>
            <a:off x="818061" y="1051740"/>
            <a:ext cx="3135795" cy="461665"/>
          </a:xfrm>
          <a:prstGeom prst="rect">
            <a:avLst/>
          </a:prstGeom>
          <a:noFill/>
        </p:spPr>
        <p:txBody>
          <a:bodyPr wrap="none" rtlCol="0">
            <a:spAutoFit/>
          </a:bodyPr>
          <a:lstStyle/>
          <a:p>
            <a:r>
              <a:rPr lang="en-US" altLang="zh-CN" sz="2400" b="1" spc="300" dirty="0">
                <a:latin typeface="微软雅黑" panose="020B0503020204020204" pitchFamily="34" charset="-122"/>
                <a:ea typeface="微软雅黑" panose="020B0503020204020204" pitchFamily="34" charset="-122"/>
              </a:rPr>
              <a:t>2.</a:t>
            </a:r>
            <a:r>
              <a:rPr lang="zh-CN" altLang="en-US" sz="2400" b="1" spc="300" dirty="0">
                <a:latin typeface="微软雅黑" panose="020B0503020204020204" pitchFamily="34" charset="-122"/>
                <a:ea typeface="微软雅黑" panose="020B0503020204020204" pitchFamily="34" charset="-122"/>
              </a:rPr>
              <a:t>如何采样</a:t>
            </a:r>
            <a:r>
              <a:rPr lang="en-US" altLang="zh-CN" sz="2400" b="1" spc="300" dirty="0">
                <a:latin typeface="微软雅黑" panose="020B0503020204020204" pitchFamily="34" charset="-122"/>
                <a:ea typeface="微软雅黑" panose="020B0503020204020204" pitchFamily="34" charset="-122"/>
              </a:rPr>
              <a:t>-</a:t>
            </a:r>
            <a:r>
              <a:rPr lang="zh-CN" altLang="en-US" sz="2400" b="1" spc="300" dirty="0">
                <a:latin typeface="微软雅黑" panose="020B0503020204020204" pitchFamily="34" charset="-122"/>
                <a:ea typeface="微软雅黑" panose="020B0503020204020204" pitchFamily="34" charset="-122"/>
              </a:rPr>
              <a:t>重采样</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869F7B1-1536-E94D-9FD7-6EB634C06ADD}"/>
                  </a:ext>
                </a:extLst>
              </p:cNvPr>
              <p:cNvSpPr txBox="1"/>
              <p:nvPr/>
            </p:nvSpPr>
            <p:spPr>
              <a:xfrm>
                <a:off x="4735649" y="1920704"/>
                <a:ext cx="6497501" cy="1890454"/>
              </a:xfrm>
              <a:prstGeom prst="rect">
                <a:avLst/>
              </a:prstGeom>
              <a:noFill/>
            </p:spPr>
            <p:txBody>
              <a:bodyPr wrap="square">
                <a:spAutoFit/>
              </a:bodyPr>
              <a:lstStyle/>
              <a:p>
                <a:pPr>
                  <a:lnSpc>
                    <a:spcPct val="150000"/>
                  </a:lnSpc>
                </a:pP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受保护正标签：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𝐺</m:t>
                        </m:r>
                      </m:e>
                      <m:sub>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𝑃𝑃</m:t>
                        </m:r>
                      </m:sub>
                    </m:sSub>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𝑋</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=1,</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=1</m:t>
                        </m:r>
                      </m:e>
                    </m:d>
                  </m:oMath>
                </a14:m>
                <a:endParaRPr lang="en-US" altLang="zh-CN" sz="2000"/>
              </a:p>
              <a:p>
                <a:pPr>
                  <a:lnSpc>
                    <a:spcPct val="150000"/>
                  </a:lnSpc>
                </a:pP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不受保护正标签：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𝐺</m:t>
                        </m:r>
                      </m:e>
                      <m:sub>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𝑈</m:t>
                        </m:r>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𝑃</m:t>
                        </m:r>
                      </m:sub>
                    </m:sSub>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𝑋</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=1</m:t>
                        </m:r>
                      </m:e>
                    </m:d>
                  </m:oMath>
                </a14:m>
                <a:endParaRPr lang="en-US" altLang="zh-CN" sz="2000"/>
              </a:p>
              <a:p>
                <a:pPr>
                  <a:lnSpc>
                    <a:spcPct val="150000"/>
                  </a:lnSpc>
                </a:pP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受保护负标签：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𝐺</m:t>
                        </m:r>
                      </m:e>
                      <m:sub>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𝑃</m:t>
                        </m:r>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𝑁</m:t>
                        </m:r>
                      </m:sub>
                    </m:sSub>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𝑋</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=1,</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e>
                    </m:d>
                  </m:oMath>
                </a14:m>
                <a:endParaRPr lang="en-US" altLang="zh-CN" sz="2000"/>
              </a:p>
              <a:p>
                <a:pPr>
                  <a:lnSpc>
                    <a:spcPct val="150000"/>
                  </a:lnSpc>
                </a:pP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不受保护负标签：</a:t>
                </a:r>
                <a14:m>
                  <m:oMath xmlns:m="http://schemas.openxmlformats.org/officeDocument/2006/math">
                    <m:sSub>
                      <m:sSubPr>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𝐺</m:t>
                        </m:r>
                      </m:e>
                      <m:sub>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𝑈𝑁</m:t>
                        </m:r>
                      </m:sub>
                    </m:sSub>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m:t>
                    </m:r>
                    <m:d>
                      <m:dPr>
                        <m:begChr m:val="{"/>
                        <m:endChr m:val="}"/>
                        <m:ctrlP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𝑋</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𝐷</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i="1" spc="300" dirty="0">
                            <a:solidFill>
                              <a:schemeClr val="tx1">
                                <a:lumMod val="85000"/>
                                <a:lumOff val="15000"/>
                              </a:schemeClr>
                            </a:solidFill>
                            <a:latin typeface="Cambria Math" panose="02040503050406030204" pitchFamily="18" charset="0"/>
                            <a:ea typeface="Cambria Math" panose="02040503050406030204" pitchFamily="18" charset="0"/>
                          </a:rPr>
                          <m:t>=0</m:t>
                        </m:r>
                      </m:e>
                    </m:d>
                  </m:oMath>
                </a14:m>
                <a:endParaRPr lang="en-US" altLang="zh-CN" sz="2000"/>
              </a:p>
            </p:txBody>
          </p:sp>
        </mc:Choice>
        <mc:Fallback xmlns="">
          <p:sp>
            <p:nvSpPr>
              <p:cNvPr id="17" name="文本框 16">
                <a:extLst>
                  <a:ext uri="{FF2B5EF4-FFF2-40B4-BE49-F238E27FC236}">
                    <a16:creationId xmlns:a16="http://schemas.microsoft.com/office/drawing/2014/main" id="{2869F7B1-1536-E94D-9FD7-6EB634C06ADD}"/>
                  </a:ext>
                </a:extLst>
              </p:cNvPr>
              <p:cNvSpPr txBox="1">
                <a:spLocks noRot="1" noChangeAspect="1" noMove="1" noResize="1" noEditPoints="1" noAdjustHandles="1" noChangeArrowheads="1" noChangeShapeType="1" noTextEdit="1"/>
              </p:cNvSpPr>
              <p:nvPr/>
            </p:nvSpPr>
            <p:spPr>
              <a:xfrm>
                <a:off x="4735649" y="1920704"/>
                <a:ext cx="6497501" cy="1890454"/>
              </a:xfrm>
              <a:prstGeom prst="rect">
                <a:avLst/>
              </a:prstGeom>
              <a:blipFill>
                <a:blip r:embed="rId5"/>
                <a:stretch>
                  <a:fillRect l="-975" b="-5369"/>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7F307DF3-11BD-EE4D-AC0B-C4FB1225631F}"/>
              </a:ext>
            </a:extLst>
          </p:cNvPr>
          <p:cNvSpPr txBox="1"/>
          <p:nvPr/>
        </p:nvSpPr>
        <p:spPr>
          <a:xfrm>
            <a:off x="4429125" y="1520594"/>
            <a:ext cx="6097464" cy="400110"/>
          </a:xfrm>
          <a:prstGeom prst="rect">
            <a:avLst/>
          </a:prstGeom>
          <a:noFill/>
        </p:spPr>
        <p:txBody>
          <a:bodyPr wrap="square">
            <a:spAutoFit/>
          </a:bodyPr>
          <a:lstStyle/>
          <a:p>
            <a:r>
              <a:rPr lang="en-US" altLang="zh-CN"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）数据分组</a:t>
            </a:r>
            <a:endParaRPr lang="zh-CN" altLang="en-US" sz="2000"/>
          </a:p>
        </p:txBody>
      </p:sp>
      <p:sp>
        <p:nvSpPr>
          <p:cNvPr id="20" name="文本框 19">
            <a:extLst>
              <a:ext uri="{FF2B5EF4-FFF2-40B4-BE49-F238E27FC236}">
                <a16:creationId xmlns:a16="http://schemas.microsoft.com/office/drawing/2014/main" id="{1BC4D09B-B448-004E-9212-79A600E778FF}"/>
              </a:ext>
            </a:extLst>
          </p:cNvPr>
          <p:cNvSpPr txBox="1"/>
          <p:nvPr/>
        </p:nvSpPr>
        <p:spPr>
          <a:xfrm>
            <a:off x="4429125" y="3905392"/>
            <a:ext cx="6097464" cy="400110"/>
          </a:xfrm>
          <a:prstGeom prst="rect">
            <a:avLst/>
          </a:prstGeom>
          <a:noFill/>
        </p:spPr>
        <p:txBody>
          <a:bodyPr wrap="square">
            <a:spAutoFit/>
          </a:bodyPr>
          <a:lstStyle/>
          <a:p>
            <a:r>
              <a:rPr lang="en-US" altLang="zh-CN"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）重采样</a:t>
            </a:r>
            <a:endParaRPr lang="zh-CN" altLang="en-US" sz="200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26FFDA-4246-D64F-AD5E-C55F54F6FC9A}"/>
                  </a:ext>
                </a:extLst>
              </p:cNvPr>
              <p:cNvSpPr txBox="1"/>
              <p:nvPr/>
            </p:nvSpPr>
            <p:spPr>
              <a:xfrm>
                <a:off x="2250830" y="4573046"/>
                <a:ext cx="1751116" cy="646331"/>
              </a:xfrm>
              <a:prstGeom prst="rect">
                <a:avLst/>
              </a:prstGeom>
              <a:noFill/>
            </p:spPr>
            <p:txBody>
              <a:bodyPr wrap="square">
                <a:spAutoFit/>
              </a:bodyPr>
              <a:lstStyle/>
              <a:p>
                <a:pPr algn="ctr"/>
                <a14:m>
                  <m:oMath xmlns:m="http://schemas.openxmlformats.org/officeDocument/2006/math">
                    <m:r>
                      <a:rPr lang="en-US" altLang="zh-CN" b="1" i="1" spc="300" dirty="0">
                        <a:solidFill>
                          <a:srgbClr val="C00000"/>
                        </a:solidFill>
                        <a:latin typeface="Cambria Math" panose="02040503050406030204" pitchFamily="18" charset="0"/>
                        <a:ea typeface="Microsoft YaHei" panose="020B0503020204020204" pitchFamily="34" charset="-122"/>
                      </a:rPr>
                      <m:t>𝑲</m:t>
                    </m:r>
                  </m:oMath>
                </a14:m>
                <a:r>
                  <a:rPr lang="zh-CN" altLang="en-US" b="1">
                    <a:solidFill>
                      <a:srgbClr val="C00000"/>
                    </a:solidFill>
                  </a:rPr>
                  <a:t>个</a:t>
                </a:r>
                <a14:m>
                  <m:oMath xmlns:m="http://schemas.openxmlformats.org/officeDocument/2006/math">
                    <m:r>
                      <a:rPr lang="en-US" altLang="zh-CN" b="1" i="1">
                        <a:solidFill>
                          <a:srgbClr val="C00000"/>
                        </a:solidFill>
                        <a:latin typeface="Cambria Math" panose="02040503050406030204" pitchFamily="18" charset="0"/>
                      </a:rPr>
                      <m:t>𝟒</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𝒏</m:t>
                        </m:r>
                      </m:e>
                      <m:sub>
                        <m:r>
                          <a:rPr lang="en-US" altLang="zh-CN" b="1" i="1">
                            <a:solidFill>
                              <a:srgbClr val="C00000"/>
                            </a:solidFill>
                            <a:latin typeface="Cambria Math" panose="02040503050406030204" pitchFamily="18" charset="0"/>
                          </a:rPr>
                          <m:t>𝒔</m:t>
                        </m:r>
                      </m:sub>
                    </m:sSub>
                  </m:oMath>
                </a14:m>
                <a:r>
                  <a:rPr lang="zh-CN" altLang="en-US" b="1">
                    <a:solidFill>
                      <a:srgbClr val="C00000"/>
                    </a:solidFill>
                  </a:rPr>
                  <a:t>大小的数据集</a:t>
                </a:r>
              </a:p>
            </p:txBody>
          </p:sp>
        </mc:Choice>
        <mc:Fallback xmlns="">
          <p:sp>
            <p:nvSpPr>
              <p:cNvPr id="21" name="文本框 20">
                <a:extLst>
                  <a:ext uri="{FF2B5EF4-FFF2-40B4-BE49-F238E27FC236}">
                    <a16:creationId xmlns:a16="http://schemas.microsoft.com/office/drawing/2014/main" id="{B926FFDA-4246-D64F-AD5E-C55F54F6FC9A}"/>
                  </a:ext>
                </a:extLst>
              </p:cNvPr>
              <p:cNvSpPr txBox="1">
                <a:spLocks noRot="1" noChangeAspect="1" noMove="1" noResize="1" noEditPoints="1" noAdjustHandles="1" noChangeArrowheads="1" noChangeShapeType="1" noTextEdit="1"/>
              </p:cNvSpPr>
              <p:nvPr/>
            </p:nvSpPr>
            <p:spPr>
              <a:xfrm>
                <a:off x="2250830" y="4573046"/>
                <a:ext cx="1751116" cy="646331"/>
              </a:xfrm>
              <a:prstGeom prst="rect">
                <a:avLst/>
              </a:prstGeom>
              <a:blipFill>
                <a:blip r:embed="rId6"/>
                <a:stretch>
                  <a:fillRect t="-3922" r="-1449" b="-15686"/>
                </a:stretch>
              </a:blipFill>
            </p:spPr>
            <p:txBody>
              <a:bodyPr/>
              <a:lstStyle/>
              <a:p>
                <a:r>
                  <a:rPr lang="zh-CN" altLang="en-US">
                    <a:noFill/>
                  </a:rPr>
                  <a:t> </a:t>
                </a:r>
              </a:p>
            </p:txBody>
          </p:sp>
        </mc:Fallback>
      </mc:AlternateContent>
      <p:sp>
        <p:nvSpPr>
          <p:cNvPr id="22" name="左大括号 21">
            <a:extLst>
              <a:ext uri="{FF2B5EF4-FFF2-40B4-BE49-F238E27FC236}">
                <a16:creationId xmlns:a16="http://schemas.microsoft.com/office/drawing/2014/main" id="{0515274D-586D-BD43-B3A0-05FE67DED8C5}"/>
              </a:ext>
            </a:extLst>
          </p:cNvPr>
          <p:cNvSpPr/>
          <p:nvPr/>
        </p:nvSpPr>
        <p:spPr>
          <a:xfrm>
            <a:off x="5242699" y="4909918"/>
            <a:ext cx="130360" cy="82266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AE18B48-7C92-014C-A216-4353C6801214}"/>
                  </a:ext>
                </a:extLst>
              </p:cNvPr>
              <p:cNvSpPr txBox="1"/>
              <p:nvPr/>
            </p:nvSpPr>
            <p:spPr>
              <a:xfrm>
                <a:off x="5401872" y="4901999"/>
                <a:ext cx="4020282" cy="400110"/>
              </a:xfrm>
              <a:prstGeom prst="rect">
                <a:avLst/>
              </a:prstGeom>
              <a:noFill/>
            </p:spPr>
            <p:txBody>
              <a:bodyPr wrap="square">
                <a:spAutoFit/>
              </a:bodyPr>
              <a:lstStyle/>
              <a:p>
                <a:r>
                  <a:rPr lang="zh-CN" altLang="en-US" sz="2000" spc="300" dirty="0">
                    <a:latin typeface="微软雅黑" panose="020B0503020204020204" pitchFamily="34" charset="-122"/>
                    <a:ea typeface="微软雅黑" panose="020B0503020204020204" pitchFamily="34" charset="-122"/>
                  </a:rPr>
                  <a:t>若</a:t>
                </a:r>
                <a14:m>
                  <m:oMath xmlns:m="http://schemas.openxmlformats.org/officeDocument/2006/math">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𝑖</m:t>
                        </m:r>
                      </m:sub>
                    </m:sSub>
                    <m:r>
                      <a:rPr lang="en-US" altLang="zh-CN" sz="2000" b="0" i="1" spc="300" dirty="0">
                        <a:latin typeface="Cambria Math" panose="02040503050406030204" pitchFamily="18" charset="0"/>
                        <a:ea typeface="微软雅黑" panose="020B0503020204020204" pitchFamily="34" charset="-122"/>
                      </a:rPr>
                      <m:t>&gt;</m:t>
                    </m:r>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𝑠</m:t>
                        </m:r>
                      </m:sub>
                    </m:sSub>
                  </m:oMath>
                </a14:m>
                <a:r>
                  <a:rPr lang="zh-CN" altLang="en-US" sz="2000">
                    <a:latin typeface="Microsoft YaHei" panose="020B0503020204020204" pitchFamily="34" charset="-122"/>
                    <a:ea typeface="Microsoft YaHei" panose="020B0503020204020204" pitchFamily="34" charset="-122"/>
                  </a:rPr>
                  <a:t>，</a:t>
                </a:r>
                <a:r>
                  <a:rPr lang="zh-CN" altLang="en-US" sz="2000" spc="300">
                    <a:latin typeface="微软雅黑" panose="020B0503020204020204" pitchFamily="34" charset="-122"/>
                    <a:ea typeface="微软雅黑" panose="020B0503020204020204" pitchFamily="34" charset="-122"/>
                  </a:rPr>
                  <a:t>则进行随机采样</a:t>
                </a:r>
              </a:p>
            </p:txBody>
          </p:sp>
        </mc:Choice>
        <mc:Fallback xmlns="">
          <p:sp>
            <p:nvSpPr>
              <p:cNvPr id="24" name="文本框 23">
                <a:extLst>
                  <a:ext uri="{FF2B5EF4-FFF2-40B4-BE49-F238E27FC236}">
                    <a16:creationId xmlns:a16="http://schemas.microsoft.com/office/drawing/2014/main" id="{6AE18B48-7C92-014C-A216-4353C6801214}"/>
                  </a:ext>
                </a:extLst>
              </p:cNvPr>
              <p:cNvSpPr txBox="1">
                <a:spLocks noRot="1" noChangeAspect="1" noMove="1" noResize="1" noEditPoints="1" noAdjustHandles="1" noChangeArrowheads="1" noChangeShapeType="1" noTextEdit="1"/>
              </p:cNvSpPr>
              <p:nvPr/>
            </p:nvSpPr>
            <p:spPr>
              <a:xfrm>
                <a:off x="5401872" y="4901999"/>
                <a:ext cx="4020282" cy="400110"/>
              </a:xfrm>
              <a:prstGeom prst="rect">
                <a:avLst/>
              </a:prstGeom>
              <a:blipFill>
                <a:blip r:embed="rId7"/>
                <a:stretch>
                  <a:fillRect l="-1572"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49A5A6B-6304-604F-9F9A-8B3817EE6DFE}"/>
                  </a:ext>
                </a:extLst>
              </p:cNvPr>
              <p:cNvSpPr txBox="1"/>
              <p:nvPr/>
            </p:nvSpPr>
            <p:spPr>
              <a:xfrm>
                <a:off x="4735648" y="4407655"/>
                <a:ext cx="4285259" cy="400110"/>
              </a:xfrm>
              <a:prstGeom prst="rect">
                <a:avLst/>
              </a:prstGeom>
              <a:noFill/>
            </p:spPr>
            <p:txBody>
              <a:bodyPr wrap="square">
                <a:spAutoFit/>
              </a:bodyPr>
              <a:lstStyle/>
              <a:p>
                <a:pPr marL="457200" indent="-457200">
                  <a:buFont typeface="+mj-lt"/>
                  <a:buAutoNum type="alphaLcPeriod"/>
                </a:pPr>
                <a:r>
                  <a:rPr lang="zh-CN" altLang="en-US" sz="2000" b="0" spc="300" dirty="0">
                    <a:latin typeface="微软雅黑" panose="020B0503020204020204" pitchFamily="34" charset="-122"/>
                    <a:ea typeface="微软雅黑" panose="020B0503020204020204" pitchFamily="34" charset="-122"/>
                  </a:rPr>
                  <a:t>给定每组数据的采样数量</a:t>
                </a:r>
                <a14:m>
                  <m:oMath xmlns:m="http://schemas.openxmlformats.org/officeDocument/2006/math">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𝑠</m:t>
                        </m:r>
                      </m:sub>
                    </m:sSub>
                  </m:oMath>
                </a14:m>
                <a:endParaRPr lang="zh-CN" altLang="en-US" sz="2000"/>
              </a:p>
            </p:txBody>
          </p:sp>
        </mc:Choice>
        <mc:Fallback xmlns="">
          <p:sp>
            <p:nvSpPr>
              <p:cNvPr id="26" name="文本框 25">
                <a:extLst>
                  <a:ext uri="{FF2B5EF4-FFF2-40B4-BE49-F238E27FC236}">
                    <a16:creationId xmlns:a16="http://schemas.microsoft.com/office/drawing/2014/main" id="{A49A5A6B-6304-604F-9F9A-8B3817EE6DFE}"/>
                  </a:ext>
                </a:extLst>
              </p:cNvPr>
              <p:cNvSpPr txBox="1">
                <a:spLocks noRot="1" noChangeAspect="1" noMove="1" noResize="1" noEditPoints="1" noAdjustHandles="1" noChangeArrowheads="1" noChangeShapeType="1" noTextEdit="1"/>
              </p:cNvSpPr>
              <p:nvPr/>
            </p:nvSpPr>
            <p:spPr>
              <a:xfrm>
                <a:off x="4735648" y="4407655"/>
                <a:ext cx="4285259" cy="400110"/>
              </a:xfrm>
              <a:prstGeom prst="rect">
                <a:avLst/>
              </a:prstGeom>
              <a:blipFill>
                <a:blip r:embed="rId8"/>
                <a:stretch>
                  <a:fillRect l="-1770" t="-18750"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DE040C3-6C29-F146-AE47-6E04B56CB8D9}"/>
                  </a:ext>
                </a:extLst>
              </p:cNvPr>
              <p:cNvSpPr txBox="1"/>
              <p:nvPr/>
            </p:nvSpPr>
            <p:spPr>
              <a:xfrm>
                <a:off x="5401872" y="5404262"/>
                <a:ext cx="4020282" cy="400110"/>
              </a:xfrm>
              <a:prstGeom prst="rect">
                <a:avLst/>
              </a:prstGeom>
              <a:noFill/>
            </p:spPr>
            <p:txBody>
              <a:bodyPr wrap="square">
                <a:spAutoFit/>
              </a:bodyPr>
              <a:lstStyle/>
              <a:p>
                <a:r>
                  <a:rPr lang="zh-CN" altLang="en-US" sz="2000" spc="300" dirty="0">
                    <a:latin typeface="微软雅黑" panose="020B0503020204020204" pitchFamily="34" charset="-122"/>
                    <a:ea typeface="微软雅黑" panose="020B0503020204020204" pitchFamily="34" charset="-122"/>
                  </a:rPr>
                  <a:t>若</a:t>
                </a:r>
                <a14:m>
                  <m:oMath xmlns:m="http://schemas.openxmlformats.org/officeDocument/2006/math">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𝑖</m:t>
                        </m:r>
                      </m:sub>
                    </m:sSub>
                    <m:r>
                      <a:rPr lang="en-US" altLang="zh-CN" sz="2000" b="0" i="1" spc="300" dirty="0">
                        <a:latin typeface="Cambria Math" panose="02040503050406030204" pitchFamily="18" charset="0"/>
                        <a:ea typeface="微软雅黑" panose="020B0503020204020204" pitchFamily="34" charset="-122"/>
                      </a:rPr>
                      <m:t>&lt;</m:t>
                    </m:r>
                    <m:sSub>
                      <m:sSubPr>
                        <m:ctrlPr>
                          <a:rPr lang="en-US" altLang="zh-CN" sz="2000" b="0" i="1" spc="300" dirty="0">
                            <a:latin typeface="Cambria Math" panose="02040503050406030204" pitchFamily="18" charset="0"/>
                            <a:ea typeface="微软雅黑" panose="020B0503020204020204" pitchFamily="34" charset="-122"/>
                          </a:rPr>
                        </m:ctrlPr>
                      </m:sSubPr>
                      <m:e>
                        <m:r>
                          <a:rPr lang="en-US" altLang="zh-CN" sz="2000" b="0" i="1" spc="300" dirty="0">
                            <a:latin typeface="Cambria Math" panose="02040503050406030204" pitchFamily="18" charset="0"/>
                            <a:ea typeface="微软雅黑" panose="020B0503020204020204" pitchFamily="34" charset="-122"/>
                          </a:rPr>
                          <m:t>𝑛</m:t>
                        </m:r>
                      </m:e>
                      <m:sub>
                        <m:r>
                          <a:rPr lang="en-US" altLang="zh-CN" sz="2000" b="0" i="1" spc="300" dirty="0">
                            <a:latin typeface="Cambria Math" panose="02040503050406030204" pitchFamily="18" charset="0"/>
                            <a:ea typeface="微软雅黑" panose="020B0503020204020204" pitchFamily="34" charset="-122"/>
                          </a:rPr>
                          <m:t>𝑠</m:t>
                        </m:r>
                      </m:sub>
                    </m:sSub>
                  </m:oMath>
                </a14:m>
                <a:r>
                  <a:rPr lang="zh-CN" altLang="en-US" sz="2000">
                    <a:latin typeface="Microsoft YaHei" panose="020B0503020204020204" pitchFamily="34" charset="-122"/>
                    <a:ea typeface="Microsoft YaHei" panose="020B0503020204020204" pitchFamily="34" charset="-122"/>
                  </a:rPr>
                  <a:t>，</a:t>
                </a:r>
                <a:r>
                  <a:rPr lang="zh-CN" altLang="en-US" sz="2000" spc="300">
                    <a:latin typeface="微软雅黑" panose="020B0503020204020204" pitchFamily="34" charset="-122"/>
                    <a:ea typeface="微软雅黑" panose="020B0503020204020204" pitchFamily="34" charset="-122"/>
                  </a:rPr>
                  <a:t>则进行超采样</a:t>
                </a:r>
              </a:p>
            </p:txBody>
          </p:sp>
        </mc:Choice>
        <mc:Fallback xmlns="">
          <p:sp>
            <p:nvSpPr>
              <p:cNvPr id="27" name="文本框 26">
                <a:extLst>
                  <a:ext uri="{FF2B5EF4-FFF2-40B4-BE49-F238E27FC236}">
                    <a16:creationId xmlns:a16="http://schemas.microsoft.com/office/drawing/2014/main" id="{0DE040C3-6C29-F146-AE47-6E04B56CB8D9}"/>
                  </a:ext>
                </a:extLst>
              </p:cNvPr>
              <p:cNvSpPr txBox="1">
                <a:spLocks noRot="1" noChangeAspect="1" noMove="1" noResize="1" noEditPoints="1" noAdjustHandles="1" noChangeArrowheads="1" noChangeShapeType="1" noTextEdit="1"/>
              </p:cNvSpPr>
              <p:nvPr/>
            </p:nvSpPr>
            <p:spPr>
              <a:xfrm>
                <a:off x="5401872" y="5404262"/>
                <a:ext cx="4020282" cy="400110"/>
              </a:xfrm>
              <a:prstGeom prst="rect">
                <a:avLst/>
              </a:prstGeom>
              <a:blipFill>
                <a:blip r:embed="rId9"/>
                <a:stretch>
                  <a:fillRect l="-1572" t="-9375" b="-28125"/>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07568D9D-D85B-AA46-A801-7F2E36207294}"/>
              </a:ext>
            </a:extLst>
          </p:cNvPr>
          <p:cNvSpPr txBox="1"/>
          <p:nvPr/>
        </p:nvSpPr>
        <p:spPr>
          <a:xfrm>
            <a:off x="4735649" y="5102054"/>
            <a:ext cx="478238" cy="400110"/>
          </a:xfrm>
          <a:prstGeom prst="rect">
            <a:avLst/>
          </a:prstGeom>
          <a:noFill/>
        </p:spPr>
        <p:txBody>
          <a:bodyPr wrap="square">
            <a:spAutoFit/>
          </a:bodyPr>
          <a:lstStyle/>
          <a:p>
            <a:pPr marL="457200" indent="-457200">
              <a:buFont typeface="+mj-lt"/>
              <a:buAutoNum type="alphaLcPeriod" startAt="2"/>
            </a:pPr>
            <a:r>
              <a:rPr lang="zh-CN" altLang="en-US" sz="2000">
                <a:latin typeface="Microsoft YaHei" panose="020B0503020204020204" pitchFamily="34" charset="-122"/>
                <a:ea typeface="Microsoft YaHei" panose="020B0503020204020204" pitchFamily="34" charset="-122"/>
              </a:rPr>
              <a:t> </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E665B03-9F6F-C64B-A817-B05EC7C34DF9}"/>
                  </a:ext>
                </a:extLst>
              </p:cNvPr>
              <p:cNvSpPr txBox="1"/>
              <p:nvPr/>
            </p:nvSpPr>
            <p:spPr>
              <a:xfrm>
                <a:off x="4735647" y="5979765"/>
                <a:ext cx="5076568" cy="400110"/>
              </a:xfrm>
              <a:prstGeom prst="rect">
                <a:avLst/>
              </a:prstGeom>
              <a:noFill/>
            </p:spPr>
            <p:txBody>
              <a:bodyPr wrap="square">
                <a:spAutoFit/>
              </a:bodyPr>
              <a:lstStyle/>
              <a:p>
                <a:pPr marL="457200" indent="-457200">
                  <a:buFont typeface="+mj-lt"/>
                  <a:buAutoNum type="alphaLcPeriod" startAt="3"/>
                </a:pPr>
                <a:r>
                  <a:rPr lang="zh-CN" altLang="en-US" sz="2000" b="0" spc="300" dirty="0">
                    <a:latin typeface="微软雅黑" panose="020B0503020204020204" pitchFamily="34" charset="-122"/>
                    <a:ea typeface="微软雅黑" panose="020B0503020204020204" pitchFamily="34" charset="-122"/>
                  </a:rPr>
                  <a:t>重复</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𝑏</m:t>
                    </m:r>
                  </m:oMath>
                </a14:m>
                <a:r>
                  <a:rPr lang="zh-CN" altLang="en-US" sz="2000" b="0" spc="300" dirty="0">
                    <a:latin typeface="微软雅黑" panose="020B0503020204020204" pitchFamily="34" charset="-122"/>
                    <a:ea typeface="微软雅黑" panose="020B0503020204020204" pitchFamily="34" charset="-122"/>
                  </a:rPr>
                  <a:t>步骤</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𝐾</m:t>
                    </m:r>
                  </m:oMath>
                </a14:m>
                <a:r>
                  <a:rPr lang="zh-CN" altLang="en-US" sz="2000" b="0" spc="300" dirty="0">
                    <a:latin typeface="微软雅黑" panose="020B0503020204020204" pitchFamily="34" charset="-122"/>
                    <a:ea typeface="微软雅黑" panose="020B0503020204020204" pitchFamily="34" charset="-122"/>
                  </a:rPr>
                  <a:t>次获得</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𝐾</m:t>
                    </m:r>
                  </m:oMath>
                </a14:m>
                <a:r>
                  <a:rPr lang="zh-CN" altLang="en-US" sz="2000" b="0" spc="300" dirty="0">
                    <a:latin typeface="微软雅黑" panose="020B0503020204020204" pitchFamily="34" charset="-122"/>
                    <a:ea typeface="微软雅黑" panose="020B0503020204020204" pitchFamily="34" charset="-122"/>
                  </a:rPr>
                  <a:t>个公平数据集</a:t>
                </a:r>
                <a:endParaRPr lang="zh-CN" altLang="en-US" sz="2000"/>
              </a:p>
            </p:txBody>
          </p:sp>
        </mc:Choice>
        <mc:Fallback xmlns="">
          <p:sp>
            <p:nvSpPr>
              <p:cNvPr id="29" name="文本框 28">
                <a:extLst>
                  <a:ext uri="{FF2B5EF4-FFF2-40B4-BE49-F238E27FC236}">
                    <a16:creationId xmlns:a16="http://schemas.microsoft.com/office/drawing/2014/main" id="{7E665B03-9F6F-C64B-A817-B05EC7C34DF9}"/>
                  </a:ext>
                </a:extLst>
              </p:cNvPr>
              <p:cNvSpPr txBox="1">
                <a:spLocks noRot="1" noChangeAspect="1" noMove="1" noResize="1" noEditPoints="1" noAdjustHandles="1" noChangeArrowheads="1" noChangeShapeType="1" noTextEdit="1"/>
              </p:cNvSpPr>
              <p:nvPr/>
            </p:nvSpPr>
            <p:spPr>
              <a:xfrm>
                <a:off x="4735647" y="5979765"/>
                <a:ext cx="5076568" cy="400110"/>
              </a:xfrm>
              <a:prstGeom prst="rect">
                <a:avLst/>
              </a:prstGeom>
              <a:blipFill>
                <a:blip r:embed="rId10"/>
                <a:stretch>
                  <a:fillRect l="-1496" t="-15152" r="-998" b="-27273"/>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mc:AlternateContent xmlns:mc="http://schemas.openxmlformats.org/markup-compatibility/2006" xmlns:a14="http://schemas.microsoft.com/office/drawing/2010/main">
        <mc:Choice Requires="a14">
          <p:sp>
            <p:nvSpPr>
              <p:cNvPr id="100" name="文本框 99"/>
              <p:cNvSpPr txBox="1"/>
              <p:nvPr/>
            </p:nvSpPr>
            <p:spPr>
              <a:xfrm>
                <a:off x="1112325" y="5682824"/>
                <a:ext cx="6703939" cy="400110"/>
              </a:xfrm>
              <a:prstGeom prst="rect">
                <a:avLst/>
              </a:prstGeom>
              <a:noFill/>
              <a:ln w="9525">
                <a:noFill/>
              </a:ln>
            </p:spPr>
            <p:txBody>
              <a:bodyPr wrap="square">
                <a:spAutoFit/>
              </a:bodyPr>
              <a:lstStyle/>
              <a:p>
                <a:pPr indent="0"/>
                <a:r>
                  <a:rPr lang="zh-CN" altLang="en-US" sz="2000" b="0" spc="300" dirty="0">
                    <a:latin typeface="微软雅黑" panose="020B0503020204020204" pitchFamily="34" charset="-122"/>
                    <a:ea typeface="微软雅黑" panose="020B0503020204020204" pitchFamily="34" charset="-122"/>
                  </a:rPr>
                  <a:t>取</a:t>
                </a:r>
                <a14:m>
                  <m:oMath xmlns:m="http://schemas.openxmlformats.org/officeDocument/2006/math">
                    <m:r>
                      <a:rPr lang="en-US" altLang="zh-CN" sz="2000" b="0" i="1" spc="300" dirty="0">
                        <a:latin typeface="Cambria Math" panose="02040503050406030204" pitchFamily="18" charset="0"/>
                        <a:ea typeface="微软雅黑" panose="020B0503020204020204" pitchFamily="34" charset="-122"/>
                      </a:rPr>
                      <m:t>𝐾</m:t>
                    </m:r>
                  </m:oMath>
                </a14:m>
                <a:r>
                  <a:rPr lang="zh-CN" altLang="en-US" sz="2000" b="0" spc="300" dirty="0">
                    <a:latin typeface="微软雅黑" panose="020B0503020204020204" pitchFamily="34" charset="-122"/>
                    <a:ea typeface="微软雅黑" panose="020B0503020204020204" pitchFamily="34" charset="-122"/>
                  </a:rPr>
                  <a:t>个模型预测结果中的大多数为最终预测结果</a:t>
                </a:r>
              </a:p>
            </p:txBody>
          </p:sp>
        </mc:Choice>
        <mc:Fallback xmlns="">
          <p:sp>
            <p:nvSpPr>
              <p:cNvPr id="100" name="文本框 99"/>
              <p:cNvSpPr txBox="1">
                <a:spLocks noRot="1" noChangeAspect="1" noMove="1" noResize="1" noEditPoints="1" noAdjustHandles="1" noChangeArrowheads="1" noChangeShapeType="1" noTextEdit="1"/>
              </p:cNvSpPr>
              <p:nvPr/>
            </p:nvSpPr>
            <p:spPr>
              <a:xfrm>
                <a:off x="1112325" y="5682824"/>
                <a:ext cx="6703939" cy="400110"/>
              </a:xfrm>
              <a:prstGeom prst="rect">
                <a:avLst/>
              </a:prstGeom>
              <a:blipFill>
                <a:blip r:embed="rId4"/>
                <a:stretch>
                  <a:fillRect l="-945" t="-9091" b="-24242"/>
                </a:stretch>
              </a:blipFill>
              <a:ln w="9525">
                <a:noFill/>
              </a:ln>
            </p:spPr>
            <p:txBody>
              <a:bodyPr/>
              <a:lstStyle/>
              <a:p>
                <a:r>
                  <a:rPr lang="zh-CN" altLang="en-US">
                    <a:noFill/>
                  </a:rPr>
                  <a:t> </a:t>
                </a:r>
              </a:p>
            </p:txBody>
          </p:sp>
        </mc:Fallback>
      </mc:AlternateContent>
      <p:pic>
        <p:nvPicPr>
          <p:cNvPr id="12" name="图片 3"/>
          <p:cNvPicPr>
            <a:picLocks noChangeAspect="1"/>
          </p:cNvPicPr>
          <p:nvPr>
            <p:custDataLst>
              <p:tags r:id="rId1"/>
            </p:custDataLst>
          </p:nvPr>
        </p:nvPicPr>
        <p:blipFill>
          <a:blip r:embed="rId5"/>
          <a:stretch>
            <a:fillRect/>
          </a:stretch>
        </p:blipFill>
        <p:spPr>
          <a:xfrm>
            <a:off x="899248" y="1871212"/>
            <a:ext cx="10532745" cy="2499360"/>
          </a:xfrm>
          <a:prstGeom prst="rect">
            <a:avLst/>
          </a:prstGeom>
        </p:spPr>
      </p:pic>
      <p:sp>
        <p:nvSpPr>
          <p:cNvPr id="11" name="矩形 10"/>
          <p:cNvSpPr/>
          <p:nvPr/>
        </p:nvSpPr>
        <p:spPr>
          <a:xfrm>
            <a:off x="8446389" y="1889925"/>
            <a:ext cx="2985604" cy="2499360"/>
          </a:xfrm>
          <a:prstGeom prst="rect">
            <a:avLst/>
          </a:prstGeom>
          <a:noFill/>
          <a:ln w="3810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C0103FE-8644-744E-B159-269F93E0D204}"/>
              </a:ext>
            </a:extLst>
          </p:cNvPr>
          <p:cNvSpPr txBox="1"/>
          <p:nvPr/>
        </p:nvSpPr>
        <p:spPr>
          <a:xfrm>
            <a:off x="818061" y="1051740"/>
            <a:ext cx="4174541" cy="461665"/>
          </a:xfrm>
          <a:prstGeom prst="rect">
            <a:avLst/>
          </a:prstGeom>
          <a:noFill/>
        </p:spPr>
        <p:txBody>
          <a:bodyPr wrap="none" rtlCol="0">
            <a:spAutoFit/>
          </a:bodyPr>
          <a:lstStyle/>
          <a:p>
            <a:r>
              <a:rPr lang="en-US" altLang="zh-CN" sz="2400" b="1" spc="300" dirty="0">
                <a:latin typeface="微软雅黑" panose="020B0503020204020204" pitchFamily="34" charset="-122"/>
                <a:ea typeface="微软雅黑" panose="020B0503020204020204" pitchFamily="34" charset="-122"/>
              </a:rPr>
              <a:t>3.</a:t>
            </a:r>
            <a:r>
              <a:rPr lang="zh-CN" altLang="en-US" sz="2400" b="1" spc="300" dirty="0">
                <a:latin typeface="微软雅黑" panose="020B0503020204020204" pitchFamily="34" charset="-122"/>
                <a:ea typeface="微软雅黑" panose="020B0503020204020204" pitchFamily="34" charset="-122"/>
              </a:rPr>
              <a:t>如何训练模型</a:t>
            </a:r>
            <a:r>
              <a:rPr lang="en-US" altLang="zh-CN" sz="2400" b="1" spc="300" dirty="0">
                <a:latin typeface="微软雅黑" panose="020B0503020204020204" pitchFamily="34" charset="-122"/>
                <a:ea typeface="微软雅黑" panose="020B0503020204020204" pitchFamily="34" charset="-122"/>
              </a:rPr>
              <a:t>-</a:t>
            </a:r>
            <a:r>
              <a:rPr lang="zh-CN" altLang="en-US" sz="2400" b="1" spc="300" dirty="0">
                <a:latin typeface="微软雅黑" panose="020B0503020204020204" pitchFamily="34" charset="-122"/>
                <a:ea typeface="微软雅黑" panose="020B0503020204020204" pitchFamily="34" charset="-122"/>
              </a:rPr>
              <a:t>集成学习</a:t>
            </a:r>
            <a:endPar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1692682-6A30-CC4C-9A83-A65594E1E605}"/>
                  </a:ext>
                </a:extLst>
              </p:cNvPr>
              <p:cNvSpPr txBox="1"/>
              <p:nvPr/>
            </p:nvSpPr>
            <p:spPr>
              <a:xfrm>
                <a:off x="1112325" y="4892762"/>
                <a:ext cx="9042789" cy="442044"/>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预测函数：</a:t>
                </a:r>
                <a14:m>
                  <m:oMath xmlns:m="http://schemas.openxmlformats.org/officeDocument/2006/math">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𝑓</m:t>
                    </m:r>
                    <m:d>
                      <m:dPr>
                        <m:ctrlP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m:t>
                        </m:r>
                      </m:e>
                    </m:d>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𝑎𝑟𝑔𝑚𝑎</m:t>
                    </m:r>
                    <m:sSub>
                      <m:sSubPr>
                        <m:ctrlP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𝑥</m:t>
                        </m:r>
                      </m:e>
                      <m:sub>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𝑦</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𝒴</m:t>
                        </m:r>
                      </m:sub>
                    </m:sSub>
                    <m:nary>
                      <m:naryPr>
                        <m:chr m:val="∑"/>
                        <m:ctrlP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ctrlPr>
                      </m:naryPr>
                      <m:sub>
                        <m:r>
                          <m:rPr>
                            <m:brk m:alnAt="23"/>
                          </m:rP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𝑘</m:t>
                        </m:r>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=1</m:t>
                        </m:r>
                      </m:sub>
                      <m:sup>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𝐾</m:t>
                        </m:r>
                      </m:sup>
                      <m:e>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𝕀</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𝑦</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𝑓</m:t>
                            </m:r>
                          </m:e>
                          <m: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𝑘</m:t>
                            </m:r>
                          </m:sub>
                        </m:s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𝐷</m:t>
                            </m:r>
                          </m:e>
                          <m: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𝑠𝑓</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𝑘</m:t>
                            </m:r>
                          </m:sub>
                        </m:sSub>
                        <m:r>
                          <a:rPr lang="en-US" altLang="zh-CN" sz="2000" b="0" i="1" spc="300" dirty="0">
                            <a:solidFill>
                              <a:schemeClr val="tx1">
                                <a:lumMod val="85000"/>
                                <a:lumOff val="15000"/>
                              </a:schemeClr>
                            </a:solidFill>
                            <a:latin typeface="Cambria Math" panose="02040503050406030204" pitchFamily="18" charset="0"/>
                            <a:ea typeface="Cambria Math" panose="02040503050406030204" pitchFamily="18" charset="0"/>
                          </a:rPr>
                          <m:t>))</m:t>
                        </m:r>
                      </m:e>
                    </m:nary>
                  </m:oMath>
                </a14:m>
                <a:endParaRPr lang="zh-CN" altLang="en-US" sz="2000"/>
              </a:p>
            </p:txBody>
          </p:sp>
        </mc:Choice>
        <mc:Fallback xmlns="">
          <p:sp>
            <p:nvSpPr>
              <p:cNvPr id="17" name="文本框 16">
                <a:extLst>
                  <a:ext uri="{FF2B5EF4-FFF2-40B4-BE49-F238E27FC236}">
                    <a16:creationId xmlns:a16="http://schemas.microsoft.com/office/drawing/2014/main" id="{01692682-6A30-CC4C-9A83-A65594E1E605}"/>
                  </a:ext>
                </a:extLst>
              </p:cNvPr>
              <p:cNvSpPr txBox="1">
                <a:spLocks noRot="1" noChangeAspect="1" noMove="1" noResize="1" noEditPoints="1" noAdjustHandles="1" noChangeArrowheads="1" noChangeShapeType="1" noTextEdit="1"/>
              </p:cNvSpPr>
              <p:nvPr/>
            </p:nvSpPr>
            <p:spPr>
              <a:xfrm>
                <a:off x="1112325" y="4892762"/>
                <a:ext cx="9042789" cy="442044"/>
              </a:xfrm>
              <a:prstGeom prst="rect">
                <a:avLst/>
              </a:prstGeom>
              <a:blipFill>
                <a:blip r:embed="rId6"/>
                <a:stretch>
                  <a:fillRect l="-701" t="-102778" b="-152778"/>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1731" y="322894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歧视分析</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76942" y="2632899"/>
            <a:ext cx="2238113" cy="497957"/>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三</a:t>
            </a:r>
            <a:r>
              <a:rPr lang="en-US" altLang="zh-CN" sz="2400" b="1" dirty="0">
                <a:solidFill>
                  <a:srgbClr val="005D9D"/>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  部   分</a:t>
            </a:r>
          </a:p>
        </p:txBody>
      </p:sp>
    </p:spTree>
    <p:extLst>
      <p:ext uri="{BB962C8B-B14F-4D97-AF65-F5344CB8AC3E}">
        <p14:creationId xmlns:p14="http://schemas.microsoft.com/office/powerpoint/2010/main" val="1062611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FE1DB143-3197-47C5-8852-B7489EDA98F7}"/>
              </a:ext>
            </a:extLst>
          </p:cNvPr>
          <p:cNvSpPr txBox="1"/>
          <p:nvPr/>
        </p:nvSpPr>
        <p:spPr>
          <a:xfrm>
            <a:off x="967740" y="1083123"/>
            <a:ext cx="2608406" cy="461665"/>
          </a:xfrm>
          <a:prstGeom prst="rect">
            <a:avLst/>
          </a:prstGeom>
          <a:noFill/>
        </p:spPr>
        <p:txBody>
          <a:bodyPr wrap="none" rtlCol="0">
            <a:spAutoFit/>
          </a:bodyPr>
          <a:lstStyle/>
          <a:p>
            <a:r>
              <a:rPr lang="zh-CN" altLang="en-US"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歧视的分解度量</a:t>
            </a:r>
          </a:p>
        </p:txBody>
      </p:sp>
      <p:sp>
        <p:nvSpPr>
          <p:cNvPr id="16" name="文本框 15">
            <a:extLst>
              <a:ext uri="{FF2B5EF4-FFF2-40B4-BE49-F238E27FC236}">
                <a16:creationId xmlns:a16="http://schemas.microsoft.com/office/drawing/2014/main" id="{C12C4FF9-670B-4D41-A12A-29F5DBB09D1D}"/>
              </a:ext>
            </a:extLst>
          </p:cNvPr>
          <p:cNvSpPr txBox="1"/>
          <p:nvPr/>
        </p:nvSpPr>
        <p:spPr>
          <a:xfrm>
            <a:off x="5213029" y="442644"/>
            <a:ext cx="1774845"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歧视分析</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8B01496-EE84-184C-B8AE-D36CE1AF9F66}"/>
                  </a:ext>
                </a:extLst>
              </p:cNvPr>
              <p:cNvSpPr txBox="1"/>
              <p:nvPr/>
            </p:nvSpPr>
            <p:spPr>
              <a:xfrm>
                <a:off x="1324333" y="3019246"/>
                <a:ext cx="9543333" cy="331950"/>
              </a:xfrm>
              <a:prstGeom prst="rect">
                <a:avLst/>
              </a:prstGeom>
              <a:noFill/>
            </p:spPr>
            <p:txBody>
              <a:bodyPr wrap="square" lIns="0" tIns="0" rIns="0" bIns="0" rtlCol="0">
                <a:spAutoFit/>
              </a:bodyPr>
              <a:lstStyle/>
              <a:p>
                <a:r>
                  <a:rPr lang="zh-CN" altLang="el-GR" sz="2000" b="1" spc="300">
                    <a:solidFill>
                      <a:schemeClr val="tx1">
                        <a:lumMod val="85000"/>
                        <a:lumOff val="15000"/>
                      </a:schemeClr>
                    </a:solidFill>
                    <a:latin typeface="Microsoft YaHei" panose="020B0503020204020204" pitchFamily="34" charset="-122"/>
                    <a:ea typeface="Microsoft YaHei" panose="020B0503020204020204" pitchFamily="34" charset="-122"/>
                  </a:rPr>
                  <a:t>主</a:t>
                </a: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预测模型：</a:t>
                </a:r>
                <a14:m>
                  <m:oMath xmlns:m="http://schemas.openxmlformats.org/officeDocument/2006/math">
                    <m:sSub>
                      <m:sSub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𝑦</m:t>
                        </m:r>
                      </m:e>
                      <m:sub>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𝑚</m:t>
                        </m:r>
                      </m:sub>
                    </m:sSub>
                    <m:d>
                      <m:d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e>
                    </m:d>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𝑎𝑟𝑔𝑚𝑖</m:t>
                    </m:r>
                    <m:sSub>
                      <m:sSub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𝑛</m:t>
                        </m:r>
                      </m:e>
                      <m:sub>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𝑦</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ub>
                    </m:sSub>
                    <m:sSub>
                      <m:sSub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𝔼</m:t>
                        </m:r>
                      </m:e>
                      <m: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𝐷</m:t>
                        </m:r>
                      </m:sub>
                    </m:s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𝐿</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𝑦</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𝑋</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𝑥</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𝐴</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𝑎</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oMath>
                </a14:m>
                <a:endParaRPr kumimoji="1" lang="en-US" altLang="zh-CN" sz="2000" b="0"/>
              </a:p>
            </p:txBody>
          </p:sp>
        </mc:Choice>
        <mc:Fallback xmlns="">
          <p:sp>
            <p:nvSpPr>
              <p:cNvPr id="19" name="文本框 18">
                <a:extLst>
                  <a:ext uri="{FF2B5EF4-FFF2-40B4-BE49-F238E27FC236}">
                    <a16:creationId xmlns:a16="http://schemas.microsoft.com/office/drawing/2014/main" id="{D8B01496-EE84-184C-B8AE-D36CE1AF9F66}"/>
                  </a:ext>
                </a:extLst>
              </p:cNvPr>
              <p:cNvSpPr txBox="1">
                <a:spLocks noRot="1" noChangeAspect="1" noMove="1" noResize="1" noEditPoints="1" noAdjustHandles="1" noChangeArrowheads="1" noChangeShapeType="1" noTextEdit="1"/>
              </p:cNvSpPr>
              <p:nvPr/>
            </p:nvSpPr>
            <p:spPr>
              <a:xfrm>
                <a:off x="1324333" y="3019246"/>
                <a:ext cx="9543333" cy="331950"/>
              </a:xfrm>
              <a:prstGeom prst="rect">
                <a:avLst/>
              </a:prstGeom>
              <a:blipFill>
                <a:blip r:embed="rId3"/>
                <a:stretch>
                  <a:fillRect l="-1596" t="-22222" b="-40741"/>
                </a:stretch>
              </a:blipFill>
            </p:spPr>
            <p:txBody>
              <a:bodyPr/>
              <a:lstStyle/>
              <a:p>
                <a:r>
                  <a:rPr lang="zh-CN" altLang="en-US">
                    <a:noFill/>
                  </a:rPr>
                  <a:t> </a:t>
                </a:r>
              </a:p>
            </p:txBody>
          </p:sp>
        </mc:Fallback>
      </mc:AlternateContent>
      <p:cxnSp>
        <p:nvCxnSpPr>
          <p:cNvPr id="3" name="直线箭头连接符 2">
            <a:extLst>
              <a:ext uri="{FF2B5EF4-FFF2-40B4-BE49-F238E27FC236}">
                <a16:creationId xmlns:a16="http://schemas.microsoft.com/office/drawing/2014/main" id="{9EFBACC7-CCEB-4549-B0D1-E59401A936EA}"/>
              </a:ext>
            </a:extLst>
          </p:cNvPr>
          <p:cNvCxnSpPr/>
          <p:nvPr/>
        </p:nvCxnSpPr>
        <p:spPr>
          <a:xfrm>
            <a:off x="2246182" y="2316479"/>
            <a:ext cx="8421189"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0" name="椭圆 19">
            <a:extLst>
              <a:ext uri="{FF2B5EF4-FFF2-40B4-BE49-F238E27FC236}">
                <a16:creationId xmlns:a16="http://schemas.microsoft.com/office/drawing/2014/main" id="{4F5AAD37-29F9-874C-AB28-9B70D84E7B46}"/>
              </a:ext>
            </a:extLst>
          </p:cNvPr>
          <p:cNvSpPr/>
          <p:nvPr/>
        </p:nvSpPr>
        <p:spPr>
          <a:xfrm>
            <a:off x="4013115" y="2268582"/>
            <a:ext cx="95794" cy="95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6BE2182D-6867-464F-86AB-38BDCF5DAD84}"/>
              </a:ext>
            </a:extLst>
          </p:cNvPr>
          <p:cNvSpPr/>
          <p:nvPr/>
        </p:nvSpPr>
        <p:spPr>
          <a:xfrm>
            <a:off x="6128390" y="2268582"/>
            <a:ext cx="95794" cy="95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AFDD3F73-A0CE-AE43-8272-E95A43F27F3F}"/>
              </a:ext>
            </a:extLst>
          </p:cNvPr>
          <p:cNvSpPr/>
          <p:nvPr/>
        </p:nvSpPr>
        <p:spPr>
          <a:xfrm>
            <a:off x="8249835" y="2268582"/>
            <a:ext cx="95794" cy="95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2356A9B6-D4E1-614F-9904-CA2E1B81B1BD}"/>
              </a:ext>
            </a:extLst>
          </p:cNvPr>
          <p:cNvSpPr txBox="1"/>
          <p:nvPr/>
        </p:nvSpPr>
        <p:spPr>
          <a:xfrm>
            <a:off x="3191057" y="2359453"/>
            <a:ext cx="1773540" cy="508216"/>
          </a:xfrm>
          <a:prstGeom prst="rect">
            <a:avLst/>
          </a:prstGeom>
          <a:noFill/>
        </p:spPr>
        <p:txBody>
          <a:bodyPr wrap="square">
            <a:spAutoFit/>
          </a:bodyPr>
          <a:lstStyle/>
          <a:p>
            <a:pPr>
              <a:lnSpc>
                <a:spcPct val="150000"/>
              </a:lnSpc>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主预测模型</a:t>
            </a:r>
          </a:p>
        </p:txBody>
      </p:sp>
      <p:sp>
        <p:nvSpPr>
          <p:cNvPr id="24" name="文本框 23">
            <a:extLst>
              <a:ext uri="{FF2B5EF4-FFF2-40B4-BE49-F238E27FC236}">
                <a16:creationId xmlns:a16="http://schemas.microsoft.com/office/drawing/2014/main" id="{C022DBE0-AFEA-824B-B547-5C2E12C71480}"/>
              </a:ext>
            </a:extLst>
          </p:cNvPr>
          <p:cNvSpPr txBox="1"/>
          <p:nvPr/>
        </p:nvSpPr>
        <p:spPr>
          <a:xfrm>
            <a:off x="5142442" y="2368109"/>
            <a:ext cx="2067689" cy="499560"/>
          </a:xfrm>
          <a:prstGeom prst="rect">
            <a:avLst/>
          </a:prstGeom>
          <a:noFill/>
        </p:spPr>
        <p:txBody>
          <a:bodyPr wrap="square">
            <a:spAutoFit/>
          </a:bodyPr>
          <a:lstStyle/>
          <a:p>
            <a:pPr>
              <a:lnSpc>
                <a:spcPct val="150000"/>
              </a:lnSpc>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最优预测模型</a:t>
            </a:r>
          </a:p>
        </p:txBody>
      </p:sp>
      <p:sp>
        <p:nvSpPr>
          <p:cNvPr id="25" name="文本框 24">
            <a:extLst>
              <a:ext uri="{FF2B5EF4-FFF2-40B4-BE49-F238E27FC236}">
                <a16:creationId xmlns:a16="http://schemas.microsoft.com/office/drawing/2014/main" id="{765C28D8-F1D7-4F4F-B3AE-01164BA997CA}"/>
              </a:ext>
            </a:extLst>
          </p:cNvPr>
          <p:cNvSpPr txBox="1"/>
          <p:nvPr/>
        </p:nvSpPr>
        <p:spPr>
          <a:xfrm>
            <a:off x="7783842" y="2368109"/>
            <a:ext cx="1180164" cy="499560"/>
          </a:xfrm>
          <a:prstGeom prst="rect">
            <a:avLst/>
          </a:prstGeom>
          <a:noFill/>
        </p:spPr>
        <p:txBody>
          <a:bodyPr wrap="square">
            <a:spAutoFit/>
          </a:bodyPr>
          <a:lstStyle/>
          <a:p>
            <a:pPr>
              <a:lnSpc>
                <a:spcPct val="150000"/>
              </a:lnSpc>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真实值</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008D8CA-E801-F94D-A0EC-B18981003582}"/>
                  </a:ext>
                </a:extLst>
              </p:cNvPr>
              <p:cNvSpPr txBox="1"/>
              <p:nvPr/>
            </p:nvSpPr>
            <p:spPr>
              <a:xfrm>
                <a:off x="1324332" y="3592282"/>
                <a:ext cx="9834721" cy="307777"/>
              </a:xfrm>
              <a:prstGeom prst="rect">
                <a:avLst/>
              </a:prstGeom>
              <a:noFill/>
            </p:spPr>
            <p:txBody>
              <a:bodyPr wrap="square" lIns="0" tIns="0" rIns="0" bIns="0" rtlCol="0">
                <a:spAutoFit/>
              </a:bodyPr>
              <a:lstStyle/>
              <a:p>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最优预测模型：</a:t>
                </a:r>
                <a14:m>
                  <m:oMath xmlns:m="http://schemas.openxmlformats.org/officeDocument/2006/math">
                    <m:sSup>
                      <m:sSupPr>
                        <m:ctrlPr>
                          <a:rPr lang="en-US" altLang="zh-CN" sz="2000" i="1" spc="300">
                            <a:solidFill>
                              <a:schemeClr val="tx1">
                                <a:lumMod val="85000"/>
                                <a:lumOff val="15000"/>
                              </a:schemeClr>
                            </a:solidFill>
                            <a:latin typeface="Cambria Math" panose="02040503050406030204" pitchFamily="18" charset="0"/>
                            <a:ea typeface="Microsoft YaHei" panose="020B0503020204020204" pitchFamily="34" charset="-122"/>
                          </a:rPr>
                        </m:ctrlPr>
                      </m:sSup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𝑦</m:t>
                        </m:r>
                      </m:e>
                      <m:sup>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up>
                    </m:sSup>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oMath>
                </a14:m>
                <a:r>
                  <a:rPr lang="en-US" altLang="zh-CN" sz="2000" spc="30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000" spc="300">
                    <a:solidFill>
                      <a:schemeClr val="tx1">
                        <a:lumMod val="85000"/>
                        <a:lumOff val="15000"/>
                      </a:schemeClr>
                    </a:solidFill>
                    <a:latin typeface="Microsoft YaHei" panose="020B0503020204020204" pitchFamily="34" charset="-122"/>
                    <a:ea typeface="Microsoft YaHei" panose="020B0503020204020204" pitchFamily="34" charset="-122"/>
                  </a:rPr>
                  <a:t>在能够获得的所有可能的数据集合上拟合出的模型</a:t>
                </a:r>
                <a:endParaRPr kumimoji="1" lang="en-US" altLang="zh-CN" sz="2000" b="0"/>
              </a:p>
            </p:txBody>
          </p:sp>
        </mc:Choice>
        <mc:Fallback xmlns="">
          <p:sp>
            <p:nvSpPr>
              <p:cNvPr id="27" name="文本框 26">
                <a:extLst>
                  <a:ext uri="{FF2B5EF4-FFF2-40B4-BE49-F238E27FC236}">
                    <a16:creationId xmlns:a16="http://schemas.microsoft.com/office/drawing/2014/main" id="{0008D8CA-E801-F94D-A0EC-B18981003582}"/>
                  </a:ext>
                </a:extLst>
              </p:cNvPr>
              <p:cNvSpPr txBox="1">
                <a:spLocks noRot="1" noChangeAspect="1" noMove="1" noResize="1" noEditPoints="1" noAdjustHandles="1" noChangeArrowheads="1" noChangeShapeType="1" noTextEdit="1"/>
              </p:cNvSpPr>
              <p:nvPr/>
            </p:nvSpPr>
            <p:spPr>
              <a:xfrm>
                <a:off x="1324332" y="3592282"/>
                <a:ext cx="9834721" cy="307777"/>
              </a:xfrm>
              <a:prstGeom prst="rect">
                <a:avLst/>
              </a:prstGeom>
              <a:blipFill>
                <a:blip r:embed="rId4"/>
                <a:stretch>
                  <a:fillRect l="-1548" t="-23077" b="-46154"/>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D5638FF1-AA50-4946-BC96-0CB7F7A72D60}"/>
              </a:ext>
            </a:extLst>
          </p:cNvPr>
          <p:cNvSpPr txBox="1"/>
          <p:nvPr/>
        </p:nvSpPr>
        <p:spPr>
          <a:xfrm>
            <a:off x="1327779" y="4141145"/>
            <a:ext cx="9543333" cy="307777"/>
          </a:xfrm>
          <a:prstGeom prst="rect">
            <a:avLst/>
          </a:prstGeom>
          <a:noFill/>
        </p:spPr>
        <p:txBody>
          <a:bodyPr wrap="square" lIns="0" tIns="0" rIns="0" bIns="0" rtlCol="0">
            <a:spAutoFit/>
          </a:bodyPr>
          <a:lstStyle/>
          <a:p>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真实值：</a:t>
            </a:r>
            <a:r>
              <a:rPr lang="zh-CN" altLang="en-US" sz="2000" spc="300">
                <a:solidFill>
                  <a:schemeClr val="tx1">
                    <a:lumMod val="85000"/>
                    <a:lumOff val="15000"/>
                  </a:schemeClr>
                </a:solidFill>
                <a:latin typeface="Microsoft YaHei" panose="020B0503020204020204" pitchFamily="34" charset="-122"/>
                <a:ea typeface="Microsoft YaHei" panose="020B0503020204020204" pitchFamily="34" charset="-122"/>
              </a:rPr>
              <a:t>样本的真实标签</a:t>
            </a:r>
            <a:endParaRPr kumimoji="1" lang="en-US" altLang="zh-CN" sz="2000"/>
          </a:p>
        </p:txBody>
      </p:sp>
      <p:sp>
        <p:nvSpPr>
          <p:cNvPr id="29" name="文本框 28">
            <a:extLst>
              <a:ext uri="{FF2B5EF4-FFF2-40B4-BE49-F238E27FC236}">
                <a16:creationId xmlns:a16="http://schemas.microsoft.com/office/drawing/2014/main" id="{B8350BDD-577D-E045-900A-91FB449EF613}"/>
              </a:ext>
            </a:extLst>
          </p:cNvPr>
          <p:cNvSpPr txBox="1"/>
          <p:nvPr/>
        </p:nvSpPr>
        <p:spPr>
          <a:xfrm>
            <a:off x="1060909" y="1611337"/>
            <a:ext cx="6096000" cy="499560"/>
          </a:xfrm>
          <a:prstGeom prst="rect">
            <a:avLst/>
          </a:prstGeom>
          <a:noFill/>
        </p:spPr>
        <p:txBody>
          <a:bodyPr wrap="square">
            <a:spAutoFit/>
          </a:bodyPr>
          <a:lstStyle/>
          <a:p>
            <a:pPr>
              <a:lnSpc>
                <a:spcPct val="150000"/>
              </a:lnSpc>
            </a:pP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基本概念</a:t>
            </a:r>
            <a:endPar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文本框 29">
            <a:extLst>
              <a:ext uri="{FF2B5EF4-FFF2-40B4-BE49-F238E27FC236}">
                <a16:creationId xmlns:a16="http://schemas.microsoft.com/office/drawing/2014/main" id="{EFBD490B-0041-1742-B577-D347BD52FE92}"/>
              </a:ext>
            </a:extLst>
          </p:cNvPr>
          <p:cNvSpPr txBox="1"/>
          <p:nvPr/>
        </p:nvSpPr>
        <p:spPr>
          <a:xfrm>
            <a:off x="1060909" y="4453233"/>
            <a:ext cx="6096000" cy="499560"/>
          </a:xfrm>
          <a:prstGeom prst="rect">
            <a:avLst/>
          </a:prstGeom>
          <a:noFill/>
        </p:spPr>
        <p:txBody>
          <a:bodyPr wrap="square">
            <a:spAutoFit/>
          </a:bodyPr>
          <a:lstStyle/>
          <a:p>
            <a:pPr>
              <a:lnSpc>
                <a:spcPct val="150000"/>
              </a:lnSpc>
            </a:pP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度量指标</a:t>
            </a:r>
            <a:endPar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474F123-60B8-8D4A-9926-EB88E206AC3C}"/>
                  </a:ext>
                </a:extLst>
              </p:cNvPr>
              <p:cNvSpPr txBox="1"/>
              <p:nvPr/>
            </p:nvSpPr>
            <p:spPr>
              <a:xfrm>
                <a:off x="1324332" y="5088121"/>
                <a:ext cx="9543333" cy="307777"/>
              </a:xfrm>
              <a:prstGeom prst="rect">
                <a:avLst/>
              </a:prstGeom>
              <a:noFill/>
            </p:spPr>
            <p:txBody>
              <a:bodyPr wrap="square" lIns="0" tIns="0" rIns="0" bIns="0" rtlCol="0">
                <a:spAutoFit/>
              </a:bodyPr>
              <a:lstStyle/>
              <a:p>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偏差</a:t>
                </a: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(Bias)</a:t>
                </a: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a:t>
                </a:r>
                <a14:m>
                  <m:oMath xmlns:m="http://schemas.openxmlformats.org/officeDocument/2006/math">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𝐵</m:t>
                    </m:r>
                    <m:d>
                      <m:dPr>
                        <m:ctrlPr>
                          <a:rPr lang="en-US" altLang="zh-CN" sz="2000" i="1" spc="30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𝑓</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e>
                    </m:d>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𝐿</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Sup>
                      <m:sSup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sSup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𝑦</m:t>
                        </m:r>
                      </m:e>
                      <m:sup>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up>
                    </m:sSup>
                    <m:d>
                      <m:d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e>
                    </m:d>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Sub>
                      <m:sSub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sSub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𝑦</m:t>
                        </m:r>
                      </m:e>
                      <m:sub>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𝑚</m:t>
                        </m:r>
                      </m:sub>
                    </m:sSub>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oMath>
                </a14:m>
                <a:endParaRPr kumimoji="1" lang="en-US" altLang="zh-CN" sz="2000"/>
              </a:p>
            </p:txBody>
          </p:sp>
        </mc:Choice>
        <mc:Fallback xmlns="">
          <p:sp>
            <p:nvSpPr>
              <p:cNvPr id="32" name="文本框 31">
                <a:extLst>
                  <a:ext uri="{FF2B5EF4-FFF2-40B4-BE49-F238E27FC236}">
                    <a16:creationId xmlns:a16="http://schemas.microsoft.com/office/drawing/2014/main" id="{F474F123-60B8-8D4A-9926-EB88E206AC3C}"/>
                  </a:ext>
                </a:extLst>
              </p:cNvPr>
              <p:cNvSpPr txBox="1">
                <a:spLocks noRot="1" noChangeAspect="1" noMove="1" noResize="1" noEditPoints="1" noAdjustHandles="1" noChangeArrowheads="1" noChangeShapeType="1" noTextEdit="1"/>
              </p:cNvSpPr>
              <p:nvPr/>
            </p:nvSpPr>
            <p:spPr>
              <a:xfrm>
                <a:off x="1324332" y="5088121"/>
                <a:ext cx="9543333" cy="307777"/>
              </a:xfrm>
              <a:prstGeom prst="rect">
                <a:avLst/>
              </a:prstGeom>
              <a:blipFill>
                <a:blip r:embed="rId5"/>
                <a:stretch>
                  <a:fillRect l="-1596" t="-24000" b="-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CE21376-567D-0C46-B8AD-EFB65701BCDC}"/>
                  </a:ext>
                </a:extLst>
              </p:cNvPr>
              <p:cNvSpPr txBox="1"/>
              <p:nvPr/>
            </p:nvSpPr>
            <p:spPr>
              <a:xfrm>
                <a:off x="1324331" y="5661157"/>
                <a:ext cx="9834721" cy="316497"/>
              </a:xfrm>
              <a:prstGeom prst="rect">
                <a:avLst/>
              </a:prstGeom>
              <a:noFill/>
            </p:spPr>
            <p:txBody>
              <a:bodyPr wrap="square" lIns="0" tIns="0" rIns="0" bIns="0" rtlCol="0">
                <a:spAutoFit/>
              </a:bodyPr>
              <a:lstStyle/>
              <a:p>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方差</a:t>
                </a: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(Variance)</a:t>
                </a: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a:t>
                </a:r>
                <a14:m>
                  <m:oMath xmlns:m="http://schemas.openxmlformats.org/officeDocument/2006/math">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𝑉</m:t>
                    </m:r>
                    <m:d>
                      <m:d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𝑓</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e>
                    </m:d>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Sub>
                      <m:sSub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𝔼</m:t>
                        </m:r>
                      </m:e>
                      <m: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𝐷</m:t>
                        </m:r>
                      </m:sub>
                    </m:s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𝐿</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𝑦</m:t>
                        </m:r>
                      </m:e>
                      <m: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𝑚</m:t>
                        </m:r>
                      </m:sub>
                    </m:sSub>
                    <m:d>
                      <m:d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𝑥</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𝑎</m:t>
                        </m:r>
                      </m:e>
                    </m:d>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sSubPr>
                      <m:e>
                        <m:acc>
                          <m:accPr>
                            <m:chr m:val="̂"/>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acc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𝑦</m:t>
                            </m:r>
                          </m:e>
                        </m:acc>
                      </m:e>
                      <m:sub>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𝐷</m:t>
                        </m:r>
                      </m:sub>
                    </m:sSub>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oMath>
                </a14:m>
                <a:endParaRPr kumimoji="1" lang="en-US" altLang="zh-CN" sz="2000"/>
              </a:p>
            </p:txBody>
          </p:sp>
        </mc:Choice>
        <mc:Fallback xmlns="">
          <p:sp>
            <p:nvSpPr>
              <p:cNvPr id="33" name="文本框 32">
                <a:extLst>
                  <a:ext uri="{FF2B5EF4-FFF2-40B4-BE49-F238E27FC236}">
                    <a16:creationId xmlns:a16="http://schemas.microsoft.com/office/drawing/2014/main" id="{ACE21376-567D-0C46-B8AD-EFB65701BCDC}"/>
                  </a:ext>
                </a:extLst>
              </p:cNvPr>
              <p:cNvSpPr txBox="1">
                <a:spLocks noRot="1" noChangeAspect="1" noMove="1" noResize="1" noEditPoints="1" noAdjustHandles="1" noChangeArrowheads="1" noChangeShapeType="1" noTextEdit="1"/>
              </p:cNvSpPr>
              <p:nvPr/>
            </p:nvSpPr>
            <p:spPr>
              <a:xfrm>
                <a:off x="1324331" y="5661157"/>
                <a:ext cx="9834721" cy="316497"/>
              </a:xfrm>
              <a:prstGeom prst="rect">
                <a:avLst/>
              </a:prstGeom>
              <a:blipFill>
                <a:blip r:embed="rId6"/>
                <a:stretch>
                  <a:fillRect l="-1548" t="-23077" b="-4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F0F93B7-6442-8046-8014-22394332ADC0}"/>
                  </a:ext>
                </a:extLst>
              </p:cNvPr>
              <p:cNvSpPr txBox="1"/>
              <p:nvPr/>
            </p:nvSpPr>
            <p:spPr>
              <a:xfrm>
                <a:off x="1327778" y="6210020"/>
                <a:ext cx="9543333" cy="307777"/>
              </a:xfrm>
              <a:prstGeom prst="rect">
                <a:avLst/>
              </a:prstGeom>
              <a:noFill/>
            </p:spPr>
            <p:txBody>
              <a:bodyPr wrap="square" lIns="0" tIns="0" rIns="0" bIns="0" rtlCol="0">
                <a:spAutoFit/>
              </a:bodyPr>
              <a:lstStyle/>
              <a:p>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噪声</a:t>
                </a: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(Noise)</a:t>
                </a: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a:t>
                </a:r>
                <a14:m>
                  <m:oMath xmlns:m="http://schemas.openxmlformats.org/officeDocument/2006/math">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𝑁</m:t>
                    </m:r>
                    <m:d>
                      <m:dPr>
                        <m:ctrlP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ctrlPr>
                      </m:dPr>
                      <m:e>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𝑓</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𝑥</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𝑎</m:t>
                        </m:r>
                      </m:e>
                    </m:d>
                    <m:r>
                      <a:rPr lang="en-US" altLang="zh-CN" sz="2000" b="0" i="1" spc="300">
                        <a:solidFill>
                          <a:schemeClr val="tx1">
                            <a:lumMod val="85000"/>
                            <a:lumOff val="15000"/>
                          </a:schemeClr>
                        </a:solidFill>
                        <a:latin typeface="Cambria Math" panose="02040503050406030204" pitchFamily="18" charset="0"/>
                        <a:ea typeface="Microsoft YaHei" panose="020B0503020204020204" pitchFamily="34" charset="-122"/>
                      </a:rPr>
                      <m:t>=</m:t>
                    </m:r>
                    <m:sSub>
                      <m:sSub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𝔼</m:t>
                        </m:r>
                      </m:e>
                      <m: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𝑌</m:t>
                        </m:r>
                      </m:sub>
                    </m:sSub>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𝐿</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sSup>
                      <m:sSup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sSup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𝑦</m:t>
                        </m:r>
                      </m:e>
                      <m:sup>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sup>
                    </m:sSup>
                    <m:d>
                      <m:dPr>
                        <m:ctrlP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𝑥</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𝑎</m:t>
                        </m:r>
                      </m:e>
                    </m:d>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𝑌</m:t>
                    </m:r>
                    <m:r>
                      <a:rPr lang="en-US" altLang="zh-CN" sz="2000" b="0" i="1" spc="300">
                        <a:solidFill>
                          <a:schemeClr val="tx1">
                            <a:lumMod val="85000"/>
                            <a:lumOff val="15000"/>
                          </a:schemeClr>
                        </a:solidFill>
                        <a:latin typeface="Cambria Math" panose="02040503050406030204" pitchFamily="18" charset="0"/>
                        <a:ea typeface="Cambria Math" panose="02040503050406030204" pitchFamily="18" charset="0"/>
                      </a:rPr>
                      <m:t>)]</m:t>
                    </m:r>
                  </m:oMath>
                </a14:m>
                <a:endParaRPr kumimoji="1" lang="en-US" altLang="zh-CN" sz="2000"/>
              </a:p>
            </p:txBody>
          </p:sp>
        </mc:Choice>
        <mc:Fallback xmlns="">
          <p:sp>
            <p:nvSpPr>
              <p:cNvPr id="34" name="文本框 33">
                <a:extLst>
                  <a:ext uri="{FF2B5EF4-FFF2-40B4-BE49-F238E27FC236}">
                    <a16:creationId xmlns:a16="http://schemas.microsoft.com/office/drawing/2014/main" id="{5F0F93B7-6442-8046-8014-22394332ADC0}"/>
                  </a:ext>
                </a:extLst>
              </p:cNvPr>
              <p:cNvSpPr txBox="1">
                <a:spLocks noRot="1" noChangeAspect="1" noMove="1" noResize="1" noEditPoints="1" noAdjustHandles="1" noChangeArrowheads="1" noChangeShapeType="1" noTextEdit="1"/>
              </p:cNvSpPr>
              <p:nvPr/>
            </p:nvSpPr>
            <p:spPr>
              <a:xfrm>
                <a:off x="1327778" y="6210020"/>
                <a:ext cx="9543333" cy="307777"/>
              </a:xfrm>
              <a:prstGeom prst="rect">
                <a:avLst/>
              </a:prstGeom>
              <a:blipFill>
                <a:blip r:embed="rId7"/>
                <a:stretch>
                  <a:fillRect l="-1596" t="-28000" b="-48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115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083123"/>
            <a:ext cx="2682875" cy="46037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1.Bias</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中的歧视</a:t>
            </a:r>
          </a:p>
        </p:txBody>
      </p:sp>
      <p:sp>
        <p:nvSpPr>
          <p:cNvPr id="16" name="文本框 15"/>
          <p:cNvSpPr txBox="1"/>
          <p:nvPr/>
        </p:nvSpPr>
        <p:spPr>
          <a:xfrm>
            <a:off x="5221612" y="442644"/>
            <a:ext cx="17576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歧视分析</a:t>
            </a:r>
          </a:p>
        </p:txBody>
      </p:sp>
      <p:sp>
        <p:nvSpPr>
          <p:cNvPr id="36" name="文本框 35"/>
          <p:cNvSpPr txBox="1"/>
          <p:nvPr/>
        </p:nvSpPr>
        <p:spPr>
          <a:xfrm>
            <a:off x="1077998" y="1668148"/>
            <a:ext cx="10036004" cy="1476375"/>
          </a:xfrm>
          <a:prstGeom prst="rect">
            <a:avLst/>
          </a:prstGeom>
          <a:noFill/>
        </p:spPr>
        <p:txBody>
          <a:bodyPr wrap="square">
            <a:spAutoFit/>
          </a:bodyPr>
          <a:lstStyle/>
          <a:p>
            <a:pPr indent="0" algn="just">
              <a:lnSpc>
                <a:spcPct val="150000"/>
              </a:lnSpc>
              <a:buFont typeface="+mj-lt"/>
              <a:buNone/>
            </a:pPr>
            <a:r>
              <a:rPr lang="zh-CN" altLang="en-US" sz="2000" spc="300" dirty="0">
                <a:latin typeface="微软雅黑" panose="020B0503020204020204" pitchFamily="34" charset="-122"/>
                <a:ea typeface="微软雅黑" panose="020B0503020204020204" pitchFamily="34" charset="-122"/>
              </a:rPr>
              <a:t>Bias衡量了</a:t>
            </a:r>
            <a:r>
              <a:rPr lang="zh-CN" altLang="en-US" sz="2000" spc="300" dirty="0">
                <a:solidFill>
                  <a:srgbClr val="C00000"/>
                </a:solidFill>
                <a:latin typeface="微软雅黑" panose="020B0503020204020204" pitchFamily="34" charset="-122"/>
                <a:ea typeface="微软雅黑" panose="020B0503020204020204" pitchFamily="34" charset="-122"/>
              </a:rPr>
              <a:t>算法本身的拟合能力</a:t>
            </a:r>
            <a:r>
              <a:rPr lang="zh-CN" altLang="en-US" sz="2000" spc="300" dirty="0">
                <a:latin typeface="微软雅黑" panose="020B0503020204020204" pitchFamily="34" charset="-122"/>
                <a:ea typeface="微软雅黑" panose="020B0503020204020204" pitchFamily="34" charset="-122"/>
              </a:rPr>
              <a:t>，并描述了</a:t>
            </a:r>
            <a:r>
              <a:rPr lang="zh-CN" altLang="en-US" sz="2000" spc="300" dirty="0">
                <a:solidFill>
                  <a:srgbClr val="C00000"/>
                </a:solidFill>
                <a:latin typeface="微软雅黑" panose="020B0503020204020204" pitchFamily="34" charset="-122"/>
                <a:ea typeface="微软雅黑" panose="020B0503020204020204" pitchFamily="34" charset="-122"/>
              </a:rPr>
              <a:t>模型的准确性</a:t>
            </a:r>
            <a:r>
              <a:rPr lang="zh-CN" altLang="en-US" sz="2000" spc="300" dirty="0">
                <a:latin typeface="微软雅黑" panose="020B0503020204020204" pitchFamily="34" charset="-122"/>
                <a:ea typeface="微软雅黑" panose="020B0503020204020204" pitchFamily="34" charset="-122"/>
              </a:rPr>
              <a:t>。因此，偏差</a:t>
            </a:r>
            <a:r>
              <a:rPr lang="zh-CN" altLang="en-US" sz="2000" spc="300" dirty="0">
                <a:solidFill>
                  <a:srgbClr val="C00000"/>
                </a:solidFill>
                <a:latin typeface="微软雅黑" panose="020B0503020204020204" pitchFamily="34" charset="-122"/>
                <a:ea typeface="微软雅黑" panose="020B0503020204020204" pitchFamily="34" charset="-122"/>
              </a:rPr>
              <a:t>仅取决于模型</a:t>
            </a:r>
            <a:r>
              <a:rPr lang="zh-CN" altLang="en-US" sz="2000" spc="300" dirty="0">
                <a:latin typeface="微软雅黑" panose="020B0503020204020204" pitchFamily="34" charset="-122"/>
                <a:ea typeface="微软雅黑" panose="020B0503020204020204" pitchFamily="34" charset="-122"/>
              </a:rPr>
              <a:t>。当在原始训练数据集和新的训练数据集上训练相同的模型时，监督学习和SSL的偏差歧视是相同的。</a:t>
            </a:r>
          </a:p>
        </p:txBody>
      </p:sp>
      <p:sp>
        <p:nvSpPr>
          <p:cNvPr id="2" name="文本框 1"/>
          <p:cNvSpPr txBox="1"/>
          <p:nvPr/>
        </p:nvSpPr>
        <p:spPr>
          <a:xfrm>
            <a:off x="1077998" y="3997332"/>
            <a:ext cx="10036004" cy="1938020"/>
          </a:xfrm>
          <a:prstGeom prst="rect">
            <a:avLst/>
          </a:prstGeom>
          <a:noFill/>
        </p:spPr>
        <p:txBody>
          <a:bodyPr wrap="square">
            <a:spAutoFit/>
          </a:bodyPr>
          <a:lstStyle/>
          <a:p>
            <a:pPr indent="0" algn="just">
              <a:lnSpc>
                <a:spcPct val="150000"/>
              </a:lnSpc>
              <a:buFont typeface="+mj-lt"/>
              <a:buNone/>
            </a:pPr>
            <a:r>
              <a:rPr lang="zh-CN" altLang="en-US" sz="2000" spc="300" dirty="0">
                <a:latin typeface="微软雅黑" panose="020B0503020204020204" pitchFamily="34" charset="-122"/>
                <a:ea typeface="微软雅黑" panose="020B0503020204020204" pitchFamily="34" charset="-122"/>
              </a:rPr>
              <a:t>方差歧视可以通过在训练集中添加额外的无标签数据减少。前人研究表明，</a:t>
            </a:r>
            <a:r>
              <a:rPr lang="zh-CN" altLang="en-US" sz="2000" spc="300" dirty="0">
                <a:solidFill>
                  <a:srgbClr val="C00000"/>
                </a:solidFill>
                <a:latin typeface="微软雅黑" panose="020B0503020204020204" pitchFamily="34" charset="-122"/>
                <a:ea typeface="微软雅黑" panose="020B0503020204020204" pitchFamily="34" charset="-122"/>
              </a:rPr>
              <a:t>随着训练集增大，方差歧视水平会减少</a:t>
            </a:r>
            <a:r>
              <a:rPr lang="zh-CN" altLang="en-US" sz="2000" spc="300" dirty="0">
                <a:latin typeface="微软雅黑" panose="020B0503020204020204" pitchFamily="34" charset="-122"/>
                <a:ea typeface="微软雅黑" panose="020B0503020204020204" pitchFamily="34" charset="-122"/>
              </a:rPr>
              <a:t>。而在FS框架中，伪标记和采样保证了训练集的扩大。此外，使用Bagging方法结合所有base模型获得最终预测有助于构建具有较低方差的聚合模型，因此减少了方差歧视。</a:t>
            </a:r>
          </a:p>
        </p:txBody>
      </p:sp>
      <p:sp>
        <p:nvSpPr>
          <p:cNvPr id="3" name="文本框 2"/>
          <p:cNvSpPr txBox="1"/>
          <p:nvPr/>
        </p:nvSpPr>
        <p:spPr>
          <a:xfrm>
            <a:off x="967740" y="3431353"/>
            <a:ext cx="3507105" cy="46037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2.Variance</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中的歧视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083123"/>
            <a:ext cx="3002745"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3.Noise</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中的歧视</a:t>
            </a:r>
          </a:p>
        </p:txBody>
      </p:sp>
      <p:sp>
        <p:nvSpPr>
          <p:cNvPr id="16" name="文本框 15"/>
          <p:cNvSpPr txBox="1"/>
          <p:nvPr/>
        </p:nvSpPr>
        <p:spPr>
          <a:xfrm>
            <a:off x="5221612" y="442644"/>
            <a:ext cx="17576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歧视分析</a:t>
            </a:r>
          </a:p>
        </p:txBody>
      </p:sp>
      <p:sp>
        <p:nvSpPr>
          <p:cNvPr id="36" name="文本框 35"/>
          <p:cNvSpPr txBox="1"/>
          <p:nvPr/>
        </p:nvSpPr>
        <p:spPr>
          <a:xfrm>
            <a:off x="1120311" y="1676407"/>
            <a:ext cx="9782151" cy="1884555"/>
          </a:xfrm>
          <a:prstGeom prst="rect">
            <a:avLst/>
          </a:prstGeom>
          <a:noFill/>
        </p:spPr>
        <p:txBody>
          <a:bodyPr wrap="square">
            <a:spAutoFit/>
          </a:bodyPr>
          <a:lstStyle/>
          <a:p>
            <a:pPr indent="0" algn="just">
              <a:lnSpc>
                <a:spcPct val="150000"/>
              </a:lnSpc>
              <a:buFont typeface="+mj-lt"/>
              <a:buNone/>
            </a:pPr>
            <a:r>
              <a:rPr lang="zh-CN" altLang="en-US" sz="2000" spc="300" dirty="0">
                <a:latin typeface="微软雅黑" panose="020B0503020204020204" pitchFamily="34" charset="-122"/>
                <a:ea typeface="微软雅黑" panose="020B0503020204020204" pitchFamily="34" charset="-122"/>
              </a:rPr>
              <a:t>伪标签过程中为数据集</a:t>
            </a:r>
            <a:r>
              <a:rPr lang="zh-CN" altLang="en-US" sz="2000" spc="300" dirty="0">
                <a:solidFill>
                  <a:srgbClr val="C00000"/>
                </a:solidFill>
                <a:latin typeface="微软雅黑" panose="020B0503020204020204" pitchFamily="34" charset="-122"/>
                <a:ea typeface="微软雅黑" panose="020B0503020204020204" pitchFamily="34" charset="-122"/>
              </a:rPr>
              <a:t>引入</a:t>
            </a:r>
            <a:r>
              <a:rPr lang="zh-CN" altLang="en-US" sz="2000" spc="300" dirty="0">
                <a:latin typeface="微软雅黑" panose="020B0503020204020204" pitchFamily="34" charset="-122"/>
                <a:ea typeface="微软雅黑" panose="020B0503020204020204" pitchFamily="34" charset="-122"/>
              </a:rPr>
              <a:t>了更多</a:t>
            </a:r>
            <a:r>
              <a:rPr lang="zh-CN" altLang="en-US" sz="2000" spc="300" dirty="0">
                <a:solidFill>
                  <a:srgbClr val="C00000"/>
                </a:solidFill>
                <a:latin typeface="微软雅黑" panose="020B0503020204020204" pitchFamily="34" charset="-122"/>
                <a:ea typeface="微软雅黑" panose="020B0503020204020204" pitchFamily="34" charset="-122"/>
              </a:rPr>
              <a:t>来自于初始训练模型的歧视（噪声）</a:t>
            </a:r>
            <a:r>
              <a:rPr lang="zh-CN" altLang="en-US" sz="2000" spc="300" dirty="0">
                <a:latin typeface="微软雅黑" panose="020B0503020204020204" pitchFamily="34" charset="-122"/>
                <a:ea typeface="微软雅黑" panose="020B0503020204020204" pitchFamily="34" charset="-122"/>
              </a:rPr>
              <a:t>。在未受保护的组中产生自伪标签的噪声标签要比保护组中的更多。</a:t>
            </a:r>
            <a:endParaRPr lang="en-US" altLang="zh-CN" sz="2000" spc="300" dirty="0">
              <a:latin typeface="微软雅黑" panose="020B0503020204020204" pitchFamily="34" charset="-122"/>
              <a:ea typeface="微软雅黑" panose="020B0503020204020204" pitchFamily="34" charset="-122"/>
            </a:endParaRPr>
          </a:p>
          <a:p>
            <a:pPr algn="just">
              <a:lnSpc>
                <a:spcPct val="150000"/>
              </a:lnSpc>
            </a:pPr>
            <a:r>
              <a:rPr lang="zh-CN" altLang="en-US" sz="2000" spc="300" dirty="0">
                <a:latin typeface="微软雅黑" panose="020B0503020204020204" pitchFamily="34" charset="-122"/>
                <a:ea typeface="微软雅黑" panose="020B0503020204020204" pitchFamily="34" charset="-122"/>
              </a:rPr>
              <a:t>为了减小伪标签带来的噪声，</a:t>
            </a:r>
            <a:r>
              <a:rPr lang="en-US" altLang="zh-CN" sz="2000" spc="300" dirty="0">
                <a:latin typeface="微软雅黑" panose="020B0503020204020204" pitchFamily="34" charset="-122"/>
                <a:ea typeface="微软雅黑" panose="020B0503020204020204" pitchFamily="34" charset="-122"/>
              </a:rPr>
              <a:t>FS</a:t>
            </a:r>
            <a:r>
              <a:rPr lang="zh-CN" altLang="en-US" sz="2000" spc="300" dirty="0">
                <a:latin typeface="微软雅黑" panose="020B0503020204020204" pitchFamily="34" charset="-122"/>
                <a:ea typeface="微软雅黑" panose="020B0503020204020204" pitchFamily="34" charset="-122"/>
              </a:rPr>
              <a:t>框架使用了</a:t>
            </a:r>
            <a:r>
              <a:rPr lang="en-US" altLang="zh-CN" sz="2000" spc="300" dirty="0">
                <a:solidFill>
                  <a:srgbClr val="C00000"/>
                </a:solidFill>
                <a:latin typeface="微软雅黑" panose="020B0503020204020204" pitchFamily="34" charset="-122"/>
                <a:ea typeface="微软雅黑" panose="020B0503020204020204" pitchFamily="34" charset="-122"/>
              </a:rPr>
              <a:t>Bagging</a:t>
            </a:r>
            <a:r>
              <a:rPr lang="zh-CN" altLang="en-US" sz="2000" spc="300" dirty="0">
                <a:latin typeface="微软雅黑" panose="020B0503020204020204" pitchFamily="34" charset="-122"/>
                <a:ea typeface="微软雅黑" panose="020B0503020204020204" pitchFamily="34" charset="-122"/>
              </a:rPr>
              <a:t>方法来</a:t>
            </a:r>
            <a:r>
              <a:rPr lang="zh-CN" altLang="en-US" sz="2000" spc="300" dirty="0">
                <a:solidFill>
                  <a:srgbClr val="C00000"/>
                </a:solidFill>
                <a:latin typeface="微软雅黑" panose="020B0503020204020204" pitchFamily="34" charset="-122"/>
                <a:ea typeface="微软雅黑" panose="020B0503020204020204" pitchFamily="34" charset="-122"/>
              </a:rPr>
              <a:t>减小伪标签带来的噪声</a:t>
            </a:r>
            <a:r>
              <a:rPr lang="zh-CN" altLang="en-US" sz="2000" spc="300" dirty="0">
                <a:latin typeface="微软雅黑" panose="020B0503020204020204" pitchFamily="34" charset="-122"/>
                <a:ea typeface="微软雅黑" panose="020B0503020204020204" pitchFamily="34" charset="-122"/>
              </a:rPr>
              <a:t>。</a:t>
            </a:r>
          </a:p>
        </p:txBody>
      </p:sp>
      <p:pic>
        <p:nvPicPr>
          <p:cNvPr id="12" name="图片 3">
            <a:extLst>
              <a:ext uri="{FF2B5EF4-FFF2-40B4-BE49-F238E27FC236}">
                <a16:creationId xmlns:a16="http://schemas.microsoft.com/office/drawing/2014/main" id="{D3FD7FDF-82E3-8543-AE3A-24C83E5E576F}"/>
              </a:ext>
            </a:extLst>
          </p:cNvPr>
          <p:cNvPicPr>
            <a:picLocks noChangeAspect="1"/>
          </p:cNvPicPr>
          <p:nvPr>
            <p:custDataLst>
              <p:tags r:id="rId1"/>
            </p:custDataLst>
          </p:nvPr>
        </p:nvPicPr>
        <p:blipFill>
          <a:blip r:embed="rId4"/>
          <a:stretch>
            <a:fillRect/>
          </a:stretch>
        </p:blipFill>
        <p:spPr>
          <a:xfrm>
            <a:off x="829627" y="3680460"/>
            <a:ext cx="10532745" cy="2499360"/>
          </a:xfrm>
          <a:prstGeom prst="rect">
            <a:avLst/>
          </a:prstGeom>
        </p:spPr>
      </p:pic>
      <p:sp>
        <p:nvSpPr>
          <p:cNvPr id="13" name="文本框 12">
            <a:extLst>
              <a:ext uri="{FF2B5EF4-FFF2-40B4-BE49-F238E27FC236}">
                <a16:creationId xmlns:a16="http://schemas.microsoft.com/office/drawing/2014/main" id="{E907CF1F-DBDD-CD40-9BB2-C5B6D3374ADD}"/>
              </a:ext>
            </a:extLst>
          </p:cNvPr>
          <p:cNvSpPr txBox="1"/>
          <p:nvPr/>
        </p:nvSpPr>
        <p:spPr>
          <a:xfrm>
            <a:off x="3094927" y="6111240"/>
            <a:ext cx="1751116" cy="369332"/>
          </a:xfrm>
          <a:prstGeom prst="rect">
            <a:avLst/>
          </a:prstGeom>
          <a:noFill/>
        </p:spPr>
        <p:txBody>
          <a:bodyPr wrap="square">
            <a:spAutoFit/>
          </a:bodyPr>
          <a:lstStyle/>
          <a:p>
            <a:pPr algn="ctr"/>
            <a:r>
              <a:rPr lang="zh-CN" altLang="en-US" b="1">
                <a:solidFill>
                  <a:srgbClr val="C00000"/>
                </a:solidFill>
              </a:rPr>
              <a:t>引入歧视</a:t>
            </a:r>
          </a:p>
        </p:txBody>
      </p:sp>
      <p:sp>
        <p:nvSpPr>
          <p:cNvPr id="14" name="文本框 13">
            <a:extLst>
              <a:ext uri="{FF2B5EF4-FFF2-40B4-BE49-F238E27FC236}">
                <a16:creationId xmlns:a16="http://schemas.microsoft.com/office/drawing/2014/main" id="{E4081D74-DB92-9649-9366-CAC4E8EA3E76}"/>
              </a:ext>
            </a:extLst>
          </p:cNvPr>
          <p:cNvSpPr txBox="1"/>
          <p:nvPr/>
        </p:nvSpPr>
        <p:spPr>
          <a:xfrm>
            <a:off x="9151346" y="6181313"/>
            <a:ext cx="1751116" cy="369332"/>
          </a:xfrm>
          <a:prstGeom prst="rect">
            <a:avLst/>
          </a:prstGeom>
          <a:noFill/>
        </p:spPr>
        <p:txBody>
          <a:bodyPr wrap="square">
            <a:spAutoFit/>
          </a:bodyPr>
          <a:lstStyle/>
          <a:p>
            <a:pPr algn="ctr"/>
            <a:r>
              <a:rPr lang="zh-CN" altLang="en-US" b="1">
                <a:solidFill>
                  <a:srgbClr val="C00000"/>
                </a:solidFill>
              </a:rPr>
              <a:t>减小歧视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32863" y="3228945"/>
            <a:ext cx="4526280" cy="92202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86336" y="2632899"/>
            <a:ext cx="2219325" cy="534035"/>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四</a:t>
            </a:r>
            <a:r>
              <a:rPr lang="en-US" altLang="zh-CN" sz="2400" b="1" dirty="0">
                <a:solidFill>
                  <a:srgbClr val="005D9D"/>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  部   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3860172" cy="131597"/>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372992" y="678180"/>
            <a:ext cx="3860158" cy="13159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083123"/>
            <a:ext cx="2240280" cy="460375"/>
          </a:xfrm>
          <a:prstGeom prst="rect">
            <a:avLst/>
          </a:prstGeom>
          <a:noFill/>
        </p:spPr>
        <p:txBody>
          <a:bodyPr wrap="none" rtlCol="0">
            <a:spAutoFit/>
          </a:bodyPr>
          <a:lstStyle/>
          <a:p>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真实世界数据</a:t>
            </a:r>
          </a:p>
        </p:txBody>
      </p:sp>
      <p:sp>
        <p:nvSpPr>
          <p:cNvPr id="16" name="文本框 15"/>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sp>
        <p:nvSpPr>
          <p:cNvPr id="30" name="文本框 29"/>
          <p:cNvSpPr txBox="1"/>
          <p:nvPr/>
        </p:nvSpPr>
        <p:spPr>
          <a:xfrm>
            <a:off x="1068709" y="1649657"/>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数据集介绍</a:t>
            </a:r>
          </a:p>
        </p:txBody>
      </p:sp>
      <p:sp>
        <p:nvSpPr>
          <p:cNvPr id="31" name="左大括号 30"/>
          <p:cNvSpPr/>
          <p:nvPr/>
        </p:nvSpPr>
        <p:spPr>
          <a:xfrm>
            <a:off x="1566740" y="2145105"/>
            <a:ext cx="153949" cy="170460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2" name="文本框 31"/>
          <p:cNvSpPr txBox="1"/>
          <p:nvPr/>
        </p:nvSpPr>
        <p:spPr>
          <a:xfrm>
            <a:off x="1696647" y="2145105"/>
            <a:ext cx="9284861"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健康：</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预测人们是否会去医院，其中</a:t>
            </a:r>
            <a:r>
              <a:rPr lang="zh-CN" altLang="en-US" sz="2000" spc="300" dirty="0">
                <a:solidFill>
                  <a:srgbClr val="C00000"/>
                </a:solidFill>
                <a:latin typeface="微软雅黑" panose="020B0503020204020204" pitchFamily="34" charset="-122"/>
                <a:ea typeface="微软雅黑" panose="020B0503020204020204" pitchFamily="34" charset="-122"/>
              </a:rPr>
              <a:t>年龄</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为敏感属性</a:t>
            </a:r>
          </a:p>
        </p:txBody>
      </p:sp>
      <p:sp>
        <p:nvSpPr>
          <p:cNvPr id="33" name="文本框 32"/>
          <p:cNvSpPr txBox="1"/>
          <p:nvPr/>
        </p:nvSpPr>
        <p:spPr>
          <a:xfrm>
            <a:off x="1696648" y="2808731"/>
            <a:ext cx="8322310"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银行：</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预测人们是否会去定期存款，</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sym typeface="+mn-ea"/>
              </a:rPr>
              <a:t>其中</a:t>
            </a:r>
            <a:r>
              <a:rPr lang="zh-CN" altLang="en-US" sz="2000" spc="300" dirty="0">
                <a:solidFill>
                  <a:srgbClr val="C00000"/>
                </a:solidFill>
                <a:latin typeface="微软雅黑" panose="020B0503020204020204" pitchFamily="34" charset="-122"/>
                <a:ea typeface="微软雅黑" panose="020B0503020204020204" pitchFamily="34" charset="-122"/>
                <a:sym typeface="+mn-ea"/>
              </a:rPr>
              <a:t>年龄</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sym typeface="+mn-ea"/>
              </a:rPr>
              <a:t>为敏感属性</a:t>
            </a:r>
            <a:endParaRPr lang="zh-CN" altLang="en-US" sz="2000"/>
          </a:p>
        </p:txBody>
      </p:sp>
      <p:sp>
        <p:nvSpPr>
          <p:cNvPr id="34" name="文本框 33"/>
          <p:cNvSpPr txBox="1"/>
          <p:nvPr/>
        </p:nvSpPr>
        <p:spPr>
          <a:xfrm>
            <a:off x="1696648" y="3472357"/>
            <a:ext cx="868306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收入：</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预测人们收入是否大于</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50k</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美元</a:t>
            </a:r>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其中</a:t>
            </a:r>
            <a:r>
              <a:rPr lang="zh-CN" altLang="en-US" sz="2000" spc="300" dirty="0">
                <a:solidFill>
                  <a:srgbClr val="C00000"/>
                </a:solidFill>
                <a:latin typeface="微软雅黑" panose="020B0503020204020204" pitchFamily="34" charset="-122"/>
                <a:ea typeface="微软雅黑" panose="020B0503020204020204" pitchFamily="34" charset="-122"/>
              </a:rPr>
              <a:t>性别</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为敏感属性</a:t>
            </a:r>
          </a:p>
        </p:txBody>
      </p:sp>
      <p:sp>
        <p:nvSpPr>
          <p:cNvPr id="35" name="文本框 34"/>
          <p:cNvSpPr txBox="1"/>
          <p:nvPr/>
        </p:nvSpPr>
        <p:spPr>
          <a:xfrm>
            <a:off x="1068709" y="4053592"/>
            <a:ext cx="1648366"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实验设置</a:t>
            </a:r>
          </a:p>
        </p:txBody>
      </p:sp>
      <mc:AlternateContent xmlns:mc="http://schemas.openxmlformats.org/markup-compatibility/2006" xmlns:a14="http://schemas.microsoft.com/office/drawing/2010/main">
        <mc:Choice Requires="a14">
          <p:sp>
            <p:nvSpPr>
              <p:cNvPr id="36" name="文本框 35"/>
              <p:cNvSpPr txBox="1"/>
              <p:nvPr/>
            </p:nvSpPr>
            <p:spPr>
              <a:xfrm>
                <a:off x="1274885" y="4452372"/>
                <a:ext cx="9624416" cy="1884555"/>
              </a:xfrm>
              <a:prstGeom prst="rect">
                <a:avLst/>
              </a:prstGeom>
              <a:noFill/>
            </p:spPr>
            <p:txBody>
              <a:bodyPr wrap="square">
                <a:spAutoFit/>
              </a:bodyPr>
              <a:lstStyle/>
              <a:p>
                <a:pPr algn="just">
                  <a:lnSpc>
                    <a:spcPct val="150000"/>
                  </a:lnSpc>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训练过程中</a:t>
                </a:r>
                <a:r>
                  <a:rPr lang="zh-CN" altLang="en-US" sz="2000" spc="300" dirty="0">
                    <a:solidFill>
                      <a:srgbClr val="C00000"/>
                    </a:solidFill>
                    <a:latin typeface="微软雅黑" panose="020B0503020204020204" pitchFamily="34" charset="-122"/>
                    <a:ea typeface="微软雅黑" panose="020B0503020204020204" pitchFamily="34" charset="-122"/>
                  </a:rPr>
                  <a:t>不包含敏感属性</a:t>
                </a:r>
                <a:r>
                  <a:rPr lang="zh-CN" altLang="en-US" sz="2000" spc="300" dirty="0">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由于原数据集都是有标签的，因此首先均分数据集为两份，移除其中一份的标签，之后设定划分比例</a:t>
                </a:r>
                <a14:m>
                  <m:oMath xmlns:m="http://schemas.openxmlformats.org/officeDocument/2006/math">
                    <m:r>
                      <m:rPr>
                        <m:sty m:val="p"/>
                      </m:rPr>
                      <a:rPr lang="el-GR" altLang="zh-CN" sz="2000" i="1" spc="300" dirty="0">
                        <a:solidFill>
                          <a:srgbClr val="C00000"/>
                        </a:solidFill>
                        <a:latin typeface="Cambria Math" panose="02040503050406030204" pitchFamily="18" charset="0"/>
                        <a:ea typeface="Cambria Math" panose="02040503050406030204" pitchFamily="18" charset="0"/>
                      </a:rPr>
                      <m:t>ρ</m:t>
                    </m:r>
                    <m:r>
                      <a:rPr lang="en-US" altLang="zh-CN" sz="2000" b="0" i="1" spc="300" dirty="0">
                        <a:solidFill>
                          <a:srgbClr val="C00000"/>
                        </a:solidFill>
                        <a:latin typeface="Cambria Math" panose="02040503050406030204" pitchFamily="18" charset="0"/>
                        <a:ea typeface="Cambria Math" panose="02040503050406030204" pitchFamily="18" charset="0"/>
                      </a:rPr>
                      <m:t>=</m:t>
                    </m:r>
                    <m:r>
                      <a:rPr lang="en-US" altLang="zh-CN" sz="2000" i="1" spc="300" dirty="0">
                        <a:solidFill>
                          <a:srgbClr val="C00000"/>
                        </a:solidFill>
                        <a:latin typeface="Cambria Math" panose="02040503050406030204" pitchFamily="18" charset="0"/>
                        <a:ea typeface="微软雅黑" panose="020B0503020204020204" pitchFamily="34" charset="-122"/>
                      </a:rPr>
                      <m:t>0.8</m:t>
                    </m:r>
                  </m:oMath>
                </a14:m>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，确定集成数量</a:t>
                </a:r>
                <a14:m>
                  <m:oMath xmlns:m="http://schemas.openxmlformats.org/officeDocument/2006/math">
                    <m:r>
                      <a:rPr lang="en-US" altLang="zh-CN" sz="2000" i="1" spc="300" dirty="0">
                        <a:solidFill>
                          <a:srgbClr val="C00000"/>
                        </a:solidFill>
                        <a:latin typeface="Cambria Math" panose="02040503050406030204" pitchFamily="18" charset="0"/>
                        <a:ea typeface="微软雅黑" panose="020B0503020204020204" pitchFamily="34" charset="-122"/>
                      </a:rPr>
                      <m:t>𝐾</m:t>
                    </m:r>
                    <m:r>
                      <a:rPr lang="en-US" altLang="zh-CN" sz="2000" i="1" spc="300" dirty="0">
                        <a:solidFill>
                          <a:srgbClr val="C00000"/>
                        </a:solidFill>
                        <a:latin typeface="Cambria Math" panose="02040503050406030204" pitchFamily="18" charset="0"/>
                        <a:ea typeface="微软雅黑" panose="020B0503020204020204" pitchFamily="34" charset="-122"/>
                      </a:rPr>
                      <m:t>=200</m:t>
                    </m:r>
                  </m:oMath>
                </a14:m>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在原始数据集上使用</a:t>
                </a:r>
                <a:r>
                  <a:rPr lang="en-US" altLang="zh-CN" sz="2000" spc="300" dirty="0">
                    <a:solidFill>
                      <a:srgbClr val="C00000"/>
                    </a:solidFill>
                    <a:latin typeface="微软雅黑" panose="020B0503020204020204" pitchFamily="34" charset="-122"/>
                    <a:ea typeface="微软雅黑" panose="020B0503020204020204" pitchFamily="34" charset="-122"/>
                  </a:rPr>
                  <a:t>5</a:t>
                </a:r>
                <a:r>
                  <a:rPr lang="zh-CN" altLang="en-US" sz="2000" spc="300" dirty="0">
                    <a:solidFill>
                      <a:srgbClr val="C00000"/>
                    </a:solidFill>
                    <a:latin typeface="微软雅黑" panose="020B0503020204020204" pitchFamily="34" charset="-122"/>
                    <a:ea typeface="微软雅黑" panose="020B0503020204020204" pitchFamily="34" charset="-122"/>
                  </a:rPr>
                  <a:t>折交叉验证</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。数据结果均为</a:t>
                </a:r>
                <a:r>
                  <a:rPr lang="en-US" altLang="zh-CN" sz="2000" spc="300" dirty="0">
                    <a:solidFill>
                      <a:srgbClr val="C00000"/>
                    </a:solidFill>
                    <a:latin typeface="微软雅黑" panose="020B0503020204020204" pitchFamily="34" charset="-122"/>
                    <a:ea typeface="微软雅黑" panose="020B0503020204020204" pitchFamily="34" charset="-122"/>
                  </a:rPr>
                  <a:t>50</a:t>
                </a:r>
                <a:r>
                  <a:rPr lang="zh-CN" altLang="en-US" sz="2000" spc="300" dirty="0">
                    <a:solidFill>
                      <a:srgbClr val="C00000"/>
                    </a:solidFill>
                    <a:latin typeface="微软雅黑" panose="020B0503020204020204" pitchFamily="34" charset="-122"/>
                    <a:ea typeface="微软雅黑" panose="020B0503020204020204" pitchFamily="34" charset="-122"/>
                  </a:rPr>
                  <a:t>次实验的平均值</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。实验模型为</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LR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SVM</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a:t>
                </a:r>
              </a:p>
            </p:txBody>
          </p:sp>
        </mc:Choice>
        <mc:Fallback xmlns="">
          <p:sp>
            <p:nvSpPr>
              <p:cNvPr id="36" name="文本框 35"/>
              <p:cNvSpPr txBox="1">
                <a:spLocks noRot="1" noChangeAspect="1" noMove="1" noResize="1" noEditPoints="1" noAdjustHandles="1" noChangeArrowheads="1" noChangeShapeType="1" noTextEdit="1"/>
              </p:cNvSpPr>
              <p:nvPr/>
            </p:nvSpPr>
            <p:spPr>
              <a:xfrm>
                <a:off x="1274885" y="4452372"/>
                <a:ext cx="9624416" cy="1884555"/>
              </a:xfrm>
              <a:prstGeom prst="rect">
                <a:avLst/>
              </a:prstGeom>
              <a:blipFill>
                <a:blip r:embed="rId3"/>
                <a:stretch>
                  <a:fillRect l="-659" r="-659" b="-4667"/>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47933" y="1118036"/>
            <a:ext cx="4305935" cy="46037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准确率和歧视水平的权衡</a:t>
            </a:r>
          </a:p>
        </p:txBody>
      </p:sp>
      <p:sp>
        <p:nvSpPr>
          <p:cNvPr id="36" name="文本框 35"/>
          <p:cNvSpPr txBox="1"/>
          <p:nvPr/>
        </p:nvSpPr>
        <p:spPr>
          <a:xfrm>
            <a:off x="973455" y="2153285"/>
            <a:ext cx="5931535" cy="147637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随着采样率</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ρ</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的增大，即无标签数据集的增大，模型的</a:t>
            </a:r>
            <a:r>
              <a:rPr lang="zh-CN" altLang="en-US" sz="2000" spc="300" dirty="0">
                <a:solidFill>
                  <a:srgbClr val="C00000"/>
                </a:solidFill>
                <a:latin typeface="微软雅黑" panose="020B0503020204020204" pitchFamily="34" charset="-122"/>
                <a:ea typeface="微软雅黑" panose="020B0503020204020204" pitchFamily="34" charset="-122"/>
              </a:rPr>
              <a:t>准确率会明显提高</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，但是歧视水平在不同模型和数据集下有所差异。</a:t>
            </a:r>
          </a:p>
        </p:txBody>
      </p:sp>
      <p:pic>
        <p:nvPicPr>
          <p:cNvPr id="2" name="图片 1"/>
          <p:cNvPicPr>
            <a:picLocks noChangeAspect="1"/>
          </p:cNvPicPr>
          <p:nvPr/>
        </p:nvPicPr>
        <p:blipFill>
          <a:blip r:embed="rId3"/>
          <a:stretch>
            <a:fillRect/>
          </a:stretch>
        </p:blipFill>
        <p:spPr>
          <a:xfrm>
            <a:off x="6984365" y="1083310"/>
            <a:ext cx="4389120" cy="5585460"/>
          </a:xfrm>
          <a:prstGeom prst="rect">
            <a:avLst/>
          </a:prstGeom>
        </p:spPr>
      </p:pic>
      <p:sp>
        <p:nvSpPr>
          <p:cNvPr id="3" name="文本框 2"/>
          <p:cNvSpPr txBox="1"/>
          <p:nvPr/>
        </p:nvSpPr>
        <p:spPr>
          <a:xfrm>
            <a:off x="818515" y="1716935"/>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指标表现</a:t>
            </a:r>
          </a:p>
        </p:txBody>
      </p:sp>
      <p:sp>
        <p:nvSpPr>
          <p:cNvPr id="10" name="文本框 9"/>
          <p:cNvSpPr txBox="1"/>
          <p:nvPr/>
        </p:nvSpPr>
        <p:spPr>
          <a:xfrm>
            <a:off x="818515" y="3792220"/>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分析</a:t>
            </a:r>
          </a:p>
        </p:txBody>
      </p:sp>
      <p:sp>
        <p:nvSpPr>
          <p:cNvPr id="12" name="文本框 11"/>
          <p:cNvSpPr txBox="1"/>
          <p:nvPr/>
        </p:nvSpPr>
        <p:spPr>
          <a:xfrm>
            <a:off x="973455" y="4191000"/>
            <a:ext cx="5786120" cy="1938020"/>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无标签数据能提高模型的准确率，并在一定程度上有助于减少歧视，但这和具体模型和任务有关，</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LR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要比</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SVM</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更有效，但具体的歧视水平变化和方差与噪音的歧视增减有关。</a:t>
            </a:r>
          </a:p>
        </p:txBody>
      </p:sp>
      <p:grpSp>
        <p:nvGrpSpPr>
          <p:cNvPr id="15" name="组合 14">
            <a:extLst>
              <a:ext uri="{FF2B5EF4-FFF2-40B4-BE49-F238E27FC236}">
                <a16:creationId xmlns:a16="http://schemas.microsoft.com/office/drawing/2014/main" id="{1C95C771-A5D6-C34B-B054-36D551E59185}"/>
              </a:ext>
            </a:extLst>
          </p:cNvPr>
          <p:cNvGrpSpPr/>
          <p:nvPr/>
        </p:nvGrpSpPr>
        <p:grpSpPr>
          <a:xfrm>
            <a:off x="967740" y="678180"/>
            <a:ext cx="3860172" cy="131597"/>
            <a:chOff x="1005840" y="678180"/>
            <a:chExt cx="4023360" cy="137160"/>
          </a:xfrm>
        </p:grpSpPr>
        <p:cxnSp>
          <p:nvCxnSpPr>
            <p:cNvPr id="17" name="直接连接符 3">
              <a:extLst>
                <a:ext uri="{FF2B5EF4-FFF2-40B4-BE49-F238E27FC236}">
                  <a16:creationId xmlns:a16="http://schemas.microsoft.com/office/drawing/2014/main" id="{567B5EE5-51DB-6447-A470-120323112BFF}"/>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FD970AF2-4976-E24F-9F0E-588E46EED865}"/>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98EE023B-DACA-E848-8BA2-0800B2113E50}"/>
              </a:ext>
            </a:extLst>
          </p:cNvPr>
          <p:cNvGrpSpPr/>
          <p:nvPr/>
        </p:nvGrpSpPr>
        <p:grpSpPr>
          <a:xfrm flipH="1">
            <a:off x="7372992" y="678180"/>
            <a:ext cx="3860158" cy="131596"/>
            <a:chOff x="1005840" y="678180"/>
            <a:chExt cx="4023360" cy="137160"/>
          </a:xfrm>
        </p:grpSpPr>
        <p:cxnSp>
          <p:nvCxnSpPr>
            <p:cNvPr id="20" name="直接连接符 7">
              <a:extLst>
                <a:ext uri="{FF2B5EF4-FFF2-40B4-BE49-F238E27FC236}">
                  <a16:creationId xmlns:a16="http://schemas.microsoft.com/office/drawing/2014/main" id="{45C09D2B-15D5-5C48-8741-8B269760B3B6}"/>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E95310D3-E743-974B-A773-57DA671EF739}"/>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95389969-EEB5-4447-8C64-C8D6778A76CE}"/>
              </a:ext>
            </a:extLst>
          </p:cNvPr>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99956" y="2630831"/>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66699" y="3185490"/>
            <a:ext cx="1646605"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黑体" panose="02010609060101010101" pitchFamily="49" charset="-122"/>
                <a:ea typeface="黑体" panose="02010609060101010101" pitchFamily="49" charset="-122"/>
              </a:rPr>
              <a:t>目录</a:t>
            </a:r>
          </a:p>
        </p:txBody>
      </p:sp>
      <p:sp>
        <p:nvSpPr>
          <p:cNvPr id="4" name="文本框 3"/>
          <p:cNvSpPr txBox="1"/>
          <p:nvPr/>
        </p:nvSpPr>
        <p:spPr>
          <a:xfrm>
            <a:off x="2817994" y="2716129"/>
            <a:ext cx="1544013" cy="523220"/>
          </a:xfrm>
          <a:prstGeom prst="rect">
            <a:avLst/>
          </a:prstGeom>
          <a:noFill/>
        </p:spPr>
        <p:txBody>
          <a:bodyPr wrap="none" rtlCol="0">
            <a:spAutoFit/>
          </a:bodyPr>
          <a:lstStyle/>
          <a:p>
            <a:pPr algn="ctr"/>
            <a:r>
              <a:rPr lang="en-US" altLang="zh-CN" sz="2800" b="1" dirty="0">
                <a:solidFill>
                  <a:schemeClr val="tx1">
                    <a:lumMod val="85000"/>
                    <a:lumOff val="15000"/>
                  </a:schemeClr>
                </a:solidFill>
              </a:rPr>
              <a:t>Content</a:t>
            </a:r>
            <a:endParaRPr lang="zh-CN" altLang="en-US" sz="2800" b="1" dirty="0">
              <a:solidFill>
                <a:schemeClr val="tx1">
                  <a:lumMod val="85000"/>
                  <a:lumOff val="15000"/>
                </a:schemeClr>
              </a:solidFill>
            </a:endParaRPr>
          </a:p>
        </p:txBody>
      </p:sp>
      <p:grpSp>
        <p:nvGrpSpPr>
          <p:cNvPr id="5" name="组合 221"/>
          <p:cNvGrpSpPr/>
          <p:nvPr/>
        </p:nvGrpSpPr>
        <p:grpSpPr bwMode="auto">
          <a:xfrm>
            <a:off x="6154377" y="1970331"/>
            <a:ext cx="740771" cy="48628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
        <p:nvSpPr>
          <p:cNvPr id="12" name="文本框 11"/>
          <p:cNvSpPr txBox="1"/>
          <p:nvPr/>
        </p:nvSpPr>
        <p:spPr>
          <a:xfrm>
            <a:off x="7071913" y="3077012"/>
            <a:ext cx="303340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歧视分析</a:t>
            </a:r>
          </a:p>
        </p:txBody>
      </p:sp>
      <p:sp>
        <p:nvSpPr>
          <p:cNvPr id="14" name="Freeform 20"/>
          <p:cNvSpPr>
            <a:spLocks noEditPoints="1"/>
          </p:cNvSpPr>
          <p:nvPr/>
        </p:nvSpPr>
        <p:spPr bwMode="auto">
          <a:xfrm>
            <a:off x="6220125" y="778272"/>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005D9D"/>
          </a:solid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3" name="文本框 12"/>
          <p:cNvSpPr txBox="1"/>
          <p:nvPr/>
        </p:nvSpPr>
        <p:spPr>
          <a:xfrm>
            <a:off x="7071913" y="4323153"/>
            <a:ext cx="3760047"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数据实验分析</a:t>
            </a:r>
          </a:p>
        </p:txBody>
      </p:sp>
      <p:grpSp>
        <p:nvGrpSpPr>
          <p:cNvPr id="15" name="组合 212"/>
          <p:cNvGrpSpPr/>
          <p:nvPr/>
        </p:nvGrpSpPr>
        <p:grpSpPr bwMode="auto">
          <a:xfrm>
            <a:off x="6128321" y="4254208"/>
            <a:ext cx="757755" cy="661109"/>
            <a:chOff x="6218743" y="889867"/>
            <a:chExt cx="1111250" cy="969962"/>
          </a:xfrm>
          <a:solidFill>
            <a:srgbClr val="005D9D"/>
          </a:solidFill>
        </p:grpSpPr>
        <p:sp>
          <p:nvSpPr>
            <p:cNvPr id="16" name="Freeform 34"/>
            <p:cNvSpPr>
              <a:spLocks noEditPoints="1"/>
            </p:cNvSpPr>
            <p:nvPr/>
          </p:nvSpPr>
          <p:spPr bwMode="auto">
            <a:xfrm>
              <a:off x="6219308" y="1393176"/>
              <a:ext cx="680022" cy="466601"/>
            </a:xfrm>
            <a:custGeom>
              <a:avLst/>
              <a:gdLst>
                <a:gd name="T0" fmla="*/ 398 w 428"/>
                <a:gd name="T1" fmla="*/ 206 h 294"/>
                <a:gd name="T2" fmla="*/ 310 w 428"/>
                <a:gd name="T3" fmla="*/ 249 h 294"/>
                <a:gd name="T4" fmla="*/ 310 w 428"/>
                <a:gd name="T5" fmla="*/ 57 h 294"/>
                <a:gd name="T6" fmla="*/ 320 w 428"/>
                <a:gd name="T7" fmla="*/ 52 h 294"/>
                <a:gd name="T8" fmla="*/ 320 w 428"/>
                <a:gd name="T9" fmla="*/ 0 h 294"/>
                <a:gd name="T10" fmla="*/ 282 w 428"/>
                <a:gd name="T11" fmla="*/ 17 h 294"/>
                <a:gd name="T12" fmla="*/ 43 w 428"/>
                <a:gd name="T13" fmla="*/ 17 h 294"/>
                <a:gd name="T14" fmla="*/ 0 w 428"/>
                <a:gd name="T15" fmla="*/ 38 h 294"/>
                <a:gd name="T16" fmla="*/ 0 w 428"/>
                <a:gd name="T17" fmla="*/ 294 h 294"/>
                <a:gd name="T18" fmla="*/ 279 w 428"/>
                <a:gd name="T19" fmla="*/ 294 h 294"/>
                <a:gd name="T20" fmla="*/ 428 w 428"/>
                <a:gd name="T21" fmla="*/ 225 h 294"/>
                <a:gd name="T22" fmla="*/ 428 w 428"/>
                <a:gd name="T23" fmla="*/ 140 h 294"/>
                <a:gd name="T24" fmla="*/ 398 w 428"/>
                <a:gd name="T25" fmla="*/ 140 h 294"/>
                <a:gd name="T26" fmla="*/ 398 w 428"/>
                <a:gd name="T27" fmla="*/ 206 h 294"/>
                <a:gd name="T28" fmla="*/ 251 w 428"/>
                <a:gd name="T29" fmla="*/ 266 h 294"/>
                <a:gd name="T30" fmla="*/ 29 w 428"/>
                <a:gd name="T31" fmla="*/ 266 h 294"/>
                <a:gd name="T32" fmla="*/ 29 w 428"/>
                <a:gd name="T33" fmla="*/ 69 h 294"/>
                <a:gd name="T34" fmla="*/ 251 w 428"/>
                <a:gd name="T35" fmla="*/ 69 h 294"/>
                <a:gd name="T36" fmla="*/ 251 w 428"/>
                <a:gd name="T37" fmla="*/ 26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8" h="294">
                  <a:moveTo>
                    <a:pt x="398" y="206"/>
                  </a:moveTo>
                  <a:lnTo>
                    <a:pt x="310" y="249"/>
                  </a:lnTo>
                  <a:lnTo>
                    <a:pt x="310" y="57"/>
                  </a:lnTo>
                  <a:lnTo>
                    <a:pt x="320" y="52"/>
                  </a:lnTo>
                  <a:lnTo>
                    <a:pt x="320" y="0"/>
                  </a:lnTo>
                  <a:lnTo>
                    <a:pt x="282" y="17"/>
                  </a:lnTo>
                  <a:lnTo>
                    <a:pt x="43" y="17"/>
                  </a:lnTo>
                  <a:lnTo>
                    <a:pt x="0" y="38"/>
                  </a:lnTo>
                  <a:lnTo>
                    <a:pt x="0" y="294"/>
                  </a:lnTo>
                  <a:lnTo>
                    <a:pt x="279" y="294"/>
                  </a:lnTo>
                  <a:lnTo>
                    <a:pt x="428" y="225"/>
                  </a:lnTo>
                  <a:lnTo>
                    <a:pt x="428" y="140"/>
                  </a:lnTo>
                  <a:lnTo>
                    <a:pt x="398" y="140"/>
                  </a:lnTo>
                  <a:lnTo>
                    <a:pt x="398" y="206"/>
                  </a:lnTo>
                  <a:close/>
                  <a:moveTo>
                    <a:pt x="251" y="266"/>
                  </a:moveTo>
                  <a:lnTo>
                    <a:pt x="29" y="266"/>
                  </a:lnTo>
                  <a:lnTo>
                    <a:pt x="29" y="69"/>
                  </a:lnTo>
                  <a:lnTo>
                    <a:pt x="251" y="69"/>
                  </a:lnTo>
                  <a:lnTo>
                    <a:pt x="251" y="26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7" name="Freeform 35"/>
            <p:cNvSpPr>
              <a:spLocks noEditPoints="1"/>
            </p:cNvSpPr>
            <p:nvPr/>
          </p:nvSpPr>
          <p:spPr bwMode="auto">
            <a:xfrm>
              <a:off x="6219308" y="890453"/>
              <a:ext cx="680022" cy="517776"/>
            </a:xfrm>
            <a:custGeom>
              <a:avLst/>
              <a:gdLst>
                <a:gd name="T0" fmla="*/ 320 w 428"/>
                <a:gd name="T1" fmla="*/ 308 h 327"/>
                <a:gd name="T2" fmla="*/ 320 w 428"/>
                <a:gd name="T3" fmla="*/ 275 h 327"/>
                <a:gd name="T4" fmla="*/ 310 w 428"/>
                <a:gd name="T5" fmla="*/ 279 h 327"/>
                <a:gd name="T6" fmla="*/ 310 w 428"/>
                <a:gd name="T7" fmla="*/ 88 h 327"/>
                <a:gd name="T8" fmla="*/ 398 w 428"/>
                <a:gd name="T9" fmla="*/ 47 h 327"/>
                <a:gd name="T10" fmla="*/ 398 w 428"/>
                <a:gd name="T11" fmla="*/ 182 h 327"/>
                <a:gd name="T12" fmla="*/ 428 w 428"/>
                <a:gd name="T13" fmla="*/ 168 h 327"/>
                <a:gd name="T14" fmla="*/ 428 w 428"/>
                <a:gd name="T15" fmla="*/ 0 h 327"/>
                <a:gd name="T16" fmla="*/ 147 w 428"/>
                <a:gd name="T17" fmla="*/ 0 h 327"/>
                <a:gd name="T18" fmla="*/ 0 w 428"/>
                <a:gd name="T19" fmla="*/ 71 h 327"/>
                <a:gd name="T20" fmla="*/ 0 w 428"/>
                <a:gd name="T21" fmla="*/ 327 h 327"/>
                <a:gd name="T22" fmla="*/ 279 w 428"/>
                <a:gd name="T23" fmla="*/ 327 h 327"/>
                <a:gd name="T24" fmla="*/ 320 w 428"/>
                <a:gd name="T25" fmla="*/ 308 h 327"/>
                <a:gd name="T26" fmla="*/ 251 w 428"/>
                <a:gd name="T27" fmla="*/ 296 h 327"/>
                <a:gd name="T28" fmla="*/ 29 w 428"/>
                <a:gd name="T29" fmla="*/ 296 h 327"/>
                <a:gd name="T30" fmla="*/ 29 w 428"/>
                <a:gd name="T31" fmla="*/ 99 h 327"/>
                <a:gd name="T32" fmla="*/ 251 w 428"/>
                <a:gd name="T33" fmla="*/ 99 h 327"/>
                <a:gd name="T34" fmla="*/ 251 w 428"/>
                <a:gd name="T35" fmla="*/ 29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8" h="327">
                  <a:moveTo>
                    <a:pt x="320" y="308"/>
                  </a:moveTo>
                  <a:lnTo>
                    <a:pt x="320" y="275"/>
                  </a:lnTo>
                  <a:lnTo>
                    <a:pt x="310" y="279"/>
                  </a:lnTo>
                  <a:lnTo>
                    <a:pt x="310" y="88"/>
                  </a:lnTo>
                  <a:lnTo>
                    <a:pt x="398" y="47"/>
                  </a:lnTo>
                  <a:lnTo>
                    <a:pt x="398" y="182"/>
                  </a:lnTo>
                  <a:lnTo>
                    <a:pt x="428" y="168"/>
                  </a:lnTo>
                  <a:lnTo>
                    <a:pt x="428" y="0"/>
                  </a:lnTo>
                  <a:lnTo>
                    <a:pt x="147" y="0"/>
                  </a:lnTo>
                  <a:lnTo>
                    <a:pt x="0" y="71"/>
                  </a:lnTo>
                  <a:lnTo>
                    <a:pt x="0" y="327"/>
                  </a:lnTo>
                  <a:lnTo>
                    <a:pt x="279" y="327"/>
                  </a:lnTo>
                  <a:lnTo>
                    <a:pt x="320" y="308"/>
                  </a:lnTo>
                  <a:close/>
                  <a:moveTo>
                    <a:pt x="251" y="296"/>
                  </a:moveTo>
                  <a:lnTo>
                    <a:pt x="29" y="296"/>
                  </a:lnTo>
                  <a:lnTo>
                    <a:pt x="29" y="99"/>
                  </a:lnTo>
                  <a:lnTo>
                    <a:pt x="251" y="99"/>
                  </a:lnTo>
                  <a:lnTo>
                    <a:pt x="251" y="29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8" name="Freeform 36"/>
            <p:cNvSpPr>
              <a:spLocks noEditPoints="1"/>
            </p:cNvSpPr>
            <p:nvPr/>
          </p:nvSpPr>
          <p:spPr bwMode="auto">
            <a:xfrm>
              <a:off x="6739855" y="1149341"/>
              <a:ext cx="589754" cy="451549"/>
            </a:xfrm>
            <a:custGeom>
              <a:avLst/>
              <a:gdLst>
                <a:gd name="T0" fmla="*/ 128 w 371"/>
                <a:gd name="T1" fmla="*/ 0 h 285"/>
                <a:gd name="T2" fmla="*/ 0 w 371"/>
                <a:gd name="T3" fmla="*/ 62 h 285"/>
                <a:gd name="T4" fmla="*/ 0 w 371"/>
                <a:gd name="T5" fmla="*/ 285 h 285"/>
                <a:gd name="T6" fmla="*/ 244 w 371"/>
                <a:gd name="T7" fmla="*/ 285 h 285"/>
                <a:gd name="T8" fmla="*/ 371 w 371"/>
                <a:gd name="T9" fmla="*/ 223 h 285"/>
                <a:gd name="T10" fmla="*/ 371 w 371"/>
                <a:gd name="T11" fmla="*/ 0 h 285"/>
                <a:gd name="T12" fmla="*/ 128 w 371"/>
                <a:gd name="T13" fmla="*/ 0 h 285"/>
                <a:gd name="T14" fmla="*/ 218 w 371"/>
                <a:gd name="T15" fmla="*/ 259 h 285"/>
                <a:gd name="T16" fmla="*/ 26 w 371"/>
                <a:gd name="T17" fmla="*/ 259 h 285"/>
                <a:gd name="T18" fmla="*/ 26 w 371"/>
                <a:gd name="T19" fmla="*/ 88 h 285"/>
                <a:gd name="T20" fmla="*/ 218 w 371"/>
                <a:gd name="T21" fmla="*/ 88 h 285"/>
                <a:gd name="T22" fmla="*/ 218 w 371"/>
                <a:gd name="T23" fmla="*/ 259 h 285"/>
                <a:gd name="T24" fmla="*/ 345 w 371"/>
                <a:gd name="T25" fmla="*/ 206 h 285"/>
                <a:gd name="T26" fmla="*/ 270 w 371"/>
                <a:gd name="T27" fmla="*/ 244 h 285"/>
                <a:gd name="T28" fmla="*/ 270 w 371"/>
                <a:gd name="T29" fmla="*/ 79 h 285"/>
                <a:gd name="T30" fmla="*/ 345 w 371"/>
                <a:gd name="T31" fmla="*/ 43 h 285"/>
                <a:gd name="T32" fmla="*/ 345 w 371"/>
                <a:gd name="T33" fmla="*/ 20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1" h="285">
                  <a:moveTo>
                    <a:pt x="128" y="0"/>
                  </a:moveTo>
                  <a:lnTo>
                    <a:pt x="0" y="62"/>
                  </a:lnTo>
                  <a:lnTo>
                    <a:pt x="0" y="285"/>
                  </a:lnTo>
                  <a:lnTo>
                    <a:pt x="244" y="285"/>
                  </a:lnTo>
                  <a:lnTo>
                    <a:pt x="371" y="223"/>
                  </a:lnTo>
                  <a:lnTo>
                    <a:pt x="371" y="0"/>
                  </a:lnTo>
                  <a:lnTo>
                    <a:pt x="128" y="0"/>
                  </a:lnTo>
                  <a:close/>
                  <a:moveTo>
                    <a:pt x="218" y="259"/>
                  </a:moveTo>
                  <a:lnTo>
                    <a:pt x="26" y="259"/>
                  </a:lnTo>
                  <a:lnTo>
                    <a:pt x="26" y="88"/>
                  </a:lnTo>
                  <a:lnTo>
                    <a:pt x="218" y="88"/>
                  </a:lnTo>
                  <a:lnTo>
                    <a:pt x="218" y="259"/>
                  </a:lnTo>
                  <a:close/>
                  <a:moveTo>
                    <a:pt x="345" y="206"/>
                  </a:moveTo>
                  <a:lnTo>
                    <a:pt x="270" y="244"/>
                  </a:lnTo>
                  <a:lnTo>
                    <a:pt x="270" y="79"/>
                  </a:lnTo>
                  <a:lnTo>
                    <a:pt x="345" y="43"/>
                  </a:lnTo>
                  <a:lnTo>
                    <a:pt x="345" y="20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19" name="Freeform 37"/>
            <p:cNvSpPr>
              <a:spLocks noEditPoints="1"/>
            </p:cNvSpPr>
            <p:nvPr/>
          </p:nvSpPr>
          <p:spPr bwMode="auto">
            <a:xfrm>
              <a:off x="6342674" y="1552725"/>
              <a:ext cx="213636" cy="231794"/>
            </a:xfrm>
            <a:custGeom>
              <a:avLst/>
              <a:gdLst>
                <a:gd name="T0" fmla="*/ 19 w 57"/>
                <a:gd name="T1" fmla="*/ 46 h 62"/>
                <a:gd name="T2" fmla="*/ 37 w 57"/>
                <a:gd name="T3" fmla="*/ 46 h 62"/>
                <a:gd name="T4" fmla="*/ 42 w 57"/>
                <a:gd name="T5" fmla="*/ 62 h 62"/>
                <a:gd name="T6" fmla="*/ 57 w 57"/>
                <a:gd name="T7" fmla="*/ 62 h 62"/>
                <a:gd name="T8" fmla="*/ 38 w 57"/>
                <a:gd name="T9" fmla="*/ 0 h 62"/>
                <a:gd name="T10" fmla="*/ 19 w 57"/>
                <a:gd name="T11" fmla="*/ 0 h 62"/>
                <a:gd name="T12" fmla="*/ 0 w 57"/>
                <a:gd name="T13" fmla="*/ 62 h 62"/>
                <a:gd name="T14" fmla="*/ 14 w 57"/>
                <a:gd name="T15" fmla="*/ 62 h 62"/>
                <a:gd name="T16" fmla="*/ 19 w 57"/>
                <a:gd name="T17" fmla="*/ 46 h 62"/>
                <a:gd name="T18" fmla="*/ 25 w 57"/>
                <a:gd name="T19" fmla="*/ 22 h 62"/>
                <a:gd name="T20" fmla="*/ 28 w 57"/>
                <a:gd name="T21" fmla="*/ 10 h 62"/>
                <a:gd name="T22" fmla="*/ 28 w 57"/>
                <a:gd name="T23" fmla="*/ 10 h 62"/>
                <a:gd name="T24" fmla="*/ 31 w 57"/>
                <a:gd name="T25" fmla="*/ 22 h 62"/>
                <a:gd name="T26" fmla="*/ 35 w 57"/>
                <a:gd name="T27" fmla="*/ 36 h 62"/>
                <a:gd name="T28" fmla="*/ 21 w 57"/>
                <a:gd name="T29" fmla="*/ 36 h 62"/>
                <a:gd name="T30" fmla="*/ 25 w 57"/>
                <a:gd name="T31"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62">
                  <a:moveTo>
                    <a:pt x="19" y="46"/>
                  </a:moveTo>
                  <a:cubicBezTo>
                    <a:pt x="37" y="46"/>
                    <a:pt x="37" y="46"/>
                    <a:pt x="37" y="46"/>
                  </a:cubicBezTo>
                  <a:cubicBezTo>
                    <a:pt x="42" y="62"/>
                    <a:pt x="42" y="62"/>
                    <a:pt x="42" y="62"/>
                  </a:cubicBezTo>
                  <a:cubicBezTo>
                    <a:pt x="57" y="62"/>
                    <a:pt x="57" y="62"/>
                    <a:pt x="57" y="62"/>
                  </a:cubicBezTo>
                  <a:cubicBezTo>
                    <a:pt x="38" y="0"/>
                    <a:pt x="38" y="0"/>
                    <a:pt x="38" y="0"/>
                  </a:cubicBezTo>
                  <a:cubicBezTo>
                    <a:pt x="19" y="0"/>
                    <a:pt x="19" y="0"/>
                    <a:pt x="19" y="0"/>
                  </a:cubicBezTo>
                  <a:cubicBezTo>
                    <a:pt x="0" y="62"/>
                    <a:pt x="0" y="62"/>
                    <a:pt x="0" y="62"/>
                  </a:cubicBezTo>
                  <a:cubicBezTo>
                    <a:pt x="14" y="62"/>
                    <a:pt x="14" y="62"/>
                    <a:pt x="14" y="62"/>
                  </a:cubicBezTo>
                  <a:lnTo>
                    <a:pt x="19" y="46"/>
                  </a:lnTo>
                  <a:close/>
                  <a:moveTo>
                    <a:pt x="25" y="22"/>
                  </a:moveTo>
                  <a:cubicBezTo>
                    <a:pt x="26" y="19"/>
                    <a:pt x="27" y="14"/>
                    <a:pt x="28" y="10"/>
                  </a:cubicBezTo>
                  <a:cubicBezTo>
                    <a:pt x="28" y="10"/>
                    <a:pt x="28" y="10"/>
                    <a:pt x="28" y="10"/>
                  </a:cubicBezTo>
                  <a:cubicBezTo>
                    <a:pt x="29" y="14"/>
                    <a:pt x="30" y="19"/>
                    <a:pt x="31" y="22"/>
                  </a:cubicBezTo>
                  <a:cubicBezTo>
                    <a:pt x="35" y="36"/>
                    <a:pt x="35" y="36"/>
                    <a:pt x="35" y="36"/>
                  </a:cubicBezTo>
                  <a:cubicBezTo>
                    <a:pt x="21" y="36"/>
                    <a:pt x="21" y="36"/>
                    <a:pt x="21" y="36"/>
                  </a:cubicBezTo>
                  <a:lnTo>
                    <a:pt x="25" y="22"/>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0" name="Freeform 38"/>
            <p:cNvSpPr>
              <a:spLocks noEditPoints="1"/>
            </p:cNvSpPr>
            <p:nvPr/>
          </p:nvSpPr>
          <p:spPr bwMode="auto">
            <a:xfrm>
              <a:off x="6360727" y="1089134"/>
              <a:ext cx="177529" cy="240826"/>
            </a:xfrm>
            <a:custGeom>
              <a:avLst/>
              <a:gdLst>
                <a:gd name="T0" fmla="*/ 40 w 47"/>
                <a:gd name="T1" fmla="*/ 58 h 64"/>
                <a:gd name="T2" fmla="*/ 47 w 47"/>
                <a:gd name="T3" fmla="*/ 45 h 64"/>
                <a:gd name="T4" fmla="*/ 34 w 47"/>
                <a:gd name="T5" fmla="*/ 30 h 64"/>
                <a:gd name="T6" fmla="*/ 34 w 47"/>
                <a:gd name="T7" fmla="*/ 29 h 64"/>
                <a:gd name="T8" fmla="*/ 45 w 47"/>
                <a:gd name="T9" fmla="*/ 16 h 64"/>
                <a:gd name="T10" fmla="*/ 37 w 47"/>
                <a:gd name="T11" fmla="*/ 4 h 64"/>
                <a:gd name="T12" fmla="*/ 19 w 47"/>
                <a:gd name="T13" fmla="*/ 0 h 64"/>
                <a:gd name="T14" fmla="*/ 0 w 47"/>
                <a:gd name="T15" fmla="*/ 1 h 64"/>
                <a:gd name="T16" fmla="*/ 0 w 47"/>
                <a:gd name="T17" fmla="*/ 63 h 64"/>
                <a:gd name="T18" fmla="*/ 16 w 47"/>
                <a:gd name="T19" fmla="*/ 64 h 64"/>
                <a:gd name="T20" fmla="*/ 40 w 47"/>
                <a:gd name="T21" fmla="*/ 58 h 64"/>
                <a:gd name="T22" fmla="*/ 14 w 47"/>
                <a:gd name="T23" fmla="*/ 11 h 64"/>
                <a:gd name="T24" fmla="*/ 20 w 47"/>
                <a:gd name="T25" fmla="*/ 10 h 64"/>
                <a:gd name="T26" fmla="*/ 30 w 47"/>
                <a:gd name="T27" fmla="*/ 18 h 64"/>
                <a:gd name="T28" fmla="*/ 19 w 47"/>
                <a:gd name="T29" fmla="*/ 25 h 64"/>
                <a:gd name="T30" fmla="*/ 14 w 47"/>
                <a:gd name="T31" fmla="*/ 25 h 64"/>
                <a:gd name="T32" fmla="*/ 14 w 47"/>
                <a:gd name="T33" fmla="*/ 11 h 64"/>
                <a:gd name="T34" fmla="*/ 14 w 47"/>
                <a:gd name="T35" fmla="*/ 36 h 64"/>
                <a:gd name="T36" fmla="*/ 19 w 47"/>
                <a:gd name="T37" fmla="*/ 36 h 64"/>
                <a:gd name="T38" fmla="*/ 32 w 47"/>
                <a:gd name="T39" fmla="*/ 44 h 64"/>
                <a:gd name="T40" fmla="*/ 20 w 47"/>
                <a:gd name="T41" fmla="*/ 53 h 64"/>
                <a:gd name="T42" fmla="*/ 14 w 47"/>
                <a:gd name="T43" fmla="*/ 53 h 64"/>
                <a:gd name="T44" fmla="*/ 14 w 47"/>
                <a:gd name="T45"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64">
                  <a:moveTo>
                    <a:pt x="40" y="58"/>
                  </a:moveTo>
                  <a:cubicBezTo>
                    <a:pt x="44" y="55"/>
                    <a:pt x="47" y="51"/>
                    <a:pt x="47" y="45"/>
                  </a:cubicBezTo>
                  <a:cubicBezTo>
                    <a:pt x="47" y="37"/>
                    <a:pt x="41" y="31"/>
                    <a:pt x="34" y="30"/>
                  </a:cubicBezTo>
                  <a:cubicBezTo>
                    <a:pt x="34" y="29"/>
                    <a:pt x="34" y="29"/>
                    <a:pt x="34" y="29"/>
                  </a:cubicBezTo>
                  <a:cubicBezTo>
                    <a:pt x="41" y="27"/>
                    <a:pt x="45" y="22"/>
                    <a:pt x="45" y="16"/>
                  </a:cubicBezTo>
                  <a:cubicBezTo>
                    <a:pt x="45" y="10"/>
                    <a:pt x="41" y="6"/>
                    <a:pt x="37" y="4"/>
                  </a:cubicBezTo>
                  <a:cubicBezTo>
                    <a:pt x="32" y="1"/>
                    <a:pt x="27" y="0"/>
                    <a:pt x="19" y="0"/>
                  </a:cubicBezTo>
                  <a:cubicBezTo>
                    <a:pt x="11" y="0"/>
                    <a:pt x="4" y="1"/>
                    <a:pt x="0" y="1"/>
                  </a:cubicBezTo>
                  <a:cubicBezTo>
                    <a:pt x="0" y="63"/>
                    <a:pt x="0" y="63"/>
                    <a:pt x="0" y="63"/>
                  </a:cubicBezTo>
                  <a:cubicBezTo>
                    <a:pt x="3" y="64"/>
                    <a:pt x="9" y="64"/>
                    <a:pt x="16" y="64"/>
                  </a:cubicBezTo>
                  <a:cubicBezTo>
                    <a:pt x="28" y="64"/>
                    <a:pt x="36" y="62"/>
                    <a:pt x="40" y="58"/>
                  </a:cubicBezTo>
                  <a:close/>
                  <a:moveTo>
                    <a:pt x="14" y="11"/>
                  </a:moveTo>
                  <a:cubicBezTo>
                    <a:pt x="15" y="11"/>
                    <a:pt x="17" y="10"/>
                    <a:pt x="20" y="10"/>
                  </a:cubicBezTo>
                  <a:cubicBezTo>
                    <a:pt x="27" y="10"/>
                    <a:pt x="30" y="13"/>
                    <a:pt x="30" y="18"/>
                  </a:cubicBezTo>
                  <a:cubicBezTo>
                    <a:pt x="30" y="22"/>
                    <a:pt x="26" y="25"/>
                    <a:pt x="19" y="25"/>
                  </a:cubicBezTo>
                  <a:cubicBezTo>
                    <a:pt x="14" y="25"/>
                    <a:pt x="14" y="25"/>
                    <a:pt x="14" y="25"/>
                  </a:cubicBezTo>
                  <a:lnTo>
                    <a:pt x="14" y="11"/>
                  </a:lnTo>
                  <a:close/>
                  <a:moveTo>
                    <a:pt x="14" y="36"/>
                  </a:moveTo>
                  <a:cubicBezTo>
                    <a:pt x="19" y="36"/>
                    <a:pt x="19" y="36"/>
                    <a:pt x="19" y="36"/>
                  </a:cubicBezTo>
                  <a:cubicBezTo>
                    <a:pt x="26" y="36"/>
                    <a:pt x="32" y="38"/>
                    <a:pt x="32" y="44"/>
                  </a:cubicBezTo>
                  <a:cubicBezTo>
                    <a:pt x="32" y="51"/>
                    <a:pt x="26" y="53"/>
                    <a:pt x="20" y="53"/>
                  </a:cubicBezTo>
                  <a:cubicBezTo>
                    <a:pt x="17" y="53"/>
                    <a:pt x="16" y="53"/>
                    <a:pt x="14" y="53"/>
                  </a:cubicBezTo>
                  <a:lnTo>
                    <a:pt x="14" y="3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1" name="Freeform 39"/>
            <p:cNvSpPr/>
            <p:nvPr/>
          </p:nvSpPr>
          <p:spPr bwMode="auto">
            <a:xfrm>
              <a:off x="6842159" y="1308887"/>
              <a:ext cx="174519" cy="219755"/>
            </a:xfrm>
            <a:custGeom>
              <a:avLst/>
              <a:gdLst>
                <a:gd name="T0" fmla="*/ 30 w 46"/>
                <a:gd name="T1" fmla="*/ 59 h 59"/>
                <a:gd name="T2" fmla="*/ 45 w 46"/>
                <a:gd name="T3" fmla="*/ 57 h 59"/>
                <a:gd name="T4" fmla="*/ 43 w 46"/>
                <a:gd name="T5" fmla="*/ 46 h 59"/>
                <a:gd name="T6" fmla="*/ 32 w 46"/>
                <a:gd name="T7" fmla="*/ 48 h 59"/>
                <a:gd name="T8" fmla="*/ 14 w 46"/>
                <a:gd name="T9" fmla="*/ 30 h 59"/>
                <a:gd name="T10" fmla="*/ 32 w 46"/>
                <a:gd name="T11" fmla="*/ 11 h 59"/>
                <a:gd name="T12" fmla="*/ 43 w 46"/>
                <a:gd name="T13" fmla="*/ 13 h 59"/>
                <a:gd name="T14" fmla="*/ 46 w 46"/>
                <a:gd name="T15" fmla="*/ 3 h 59"/>
                <a:gd name="T16" fmla="*/ 31 w 46"/>
                <a:gd name="T17" fmla="*/ 0 h 59"/>
                <a:gd name="T18" fmla="*/ 0 w 46"/>
                <a:gd name="T19" fmla="*/ 30 h 59"/>
                <a:gd name="T20" fmla="*/ 30 w 46"/>
                <a:gd name="T2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59">
                  <a:moveTo>
                    <a:pt x="30" y="59"/>
                  </a:moveTo>
                  <a:cubicBezTo>
                    <a:pt x="37" y="59"/>
                    <a:pt x="43" y="58"/>
                    <a:pt x="45" y="57"/>
                  </a:cubicBezTo>
                  <a:cubicBezTo>
                    <a:pt x="43" y="46"/>
                    <a:pt x="43" y="46"/>
                    <a:pt x="43" y="46"/>
                  </a:cubicBezTo>
                  <a:cubicBezTo>
                    <a:pt x="40" y="48"/>
                    <a:pt x="36" y="48"/>
                    <a:pt x="32" y="48"/>
                  </a:cubicBezTo>
                  <a:cubicBezTo>
                    <a:pt x="21" y="48"/>
                    <a:pt x="14" y="41"/>
                    <a:pt x="14" y="30"/>
                  </a:cubicBezTo>
                  <a:cubicBezTo>
                    <a:pt x="14" y="17"/>
                    <a:pt x="22" y="11"/>
                    <a:pt x="32" y="11"/>
                  </a:cubicBezTo>
                  <a:cubicBezTo>
                    <a:pt x="37" y="11"/>
                    <a:pt x="40" y="12"/>
                    <a:pt x="43" y="13"/>
                  </a:cubicBezTo>
                  <a:cubicBezTo>
                    <a:pt x="46" y="3"/>
                    <a:pt x="46" y="3"/>
                    <a:pt x="46" y="3"/>
                  </a:cubicBezTo>
                  <a:cubicBezTo>
                    <a:pt x="43" y="1"/>
                    <a:pt x="38" y="0"/>
                    <a:pt x="31" y="0"/>
                  </a:cubicBezTo>
                  <a:cubicBezTo>
                    <a:pt x="14" y="0"/>
                    <a:pt x="0" y="11"/>
                    <a:pt x="0" y="30"/>
                  </a:cubicBezTo>
                  <a:cubicBezTo>
                    <a:pt x="0" y="47"/>
                    <a:pt x="10" y="59"/>
                    <a:pt x="30" y="59"/>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1" name="文本框 10"/>
          <p:cNvSpPr txBox="1"/>
          <p:nvPr/>
        </p:nvSpPr>
        <p:spPr>
          <a:xfrm>
            <a:off x="7087312" y="1948288"/>
            <a:ext cx="2347383" cy="523220"/>
          </a:xfrm>
          <a:prstGeom prst="rect">
            <a:avLst/>
          </a:prstGeom>
          <a:noFill/>
        </p:spPr>
        <p:txBody>
          <a:bodyPr wrap="squar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框架</a:t>
            </a:r>
          </a:p>
        </p:txBody>
      </p:sp>
      <p:grpSp>
        <p:nvGrpSpPr>
          <p:cNvPr id="22" name="组合 213"/>
          <p:cNvGrpSpPr/>
          <p:nvPr/>
        </p:nvGrpSpPr>
        <p:grpSpPr bwMode="auto">
          <a:xfrm>
            <a:off x="6210337" y="3040128"/>
            <a:ext cx="593723" cy="594598"/>
            <a:chOff x="1754693" y="2521817"/>
            <a:chExt cx="822325" cy="823913"/>
          </a:xfrm>
          <a:solidFill>
            <a:srgbClr val="005D9D"/>
          </a:solidFill>
        </p:grpSpPr>
        <p:sp>
          <p:nvSpPr>
            <p:cNvPr id="23" name="Freeform 42"/>
            <p:cNvSpPr>
              <a:spLocks noEditPoints="1"/>
            </p:cNvSpPr>
            <p:nvPr/>
          </p:nvSpPr>
          <p:spPr bwMode="auto">
            <a:xfrm>
              <a:off x="1754033" y="2534090"/>
              <a:ext cx="667986" cy="776664"/>
            </a:xfrm>
            <a:custGeom>
              <a:avLst/>
              <a:gdLst>
                <a:gd name="T0" fmla="*/ 157 w 178"/>
                <a:gd name="T1" fmla="*/ 0 h 207"/>
                <a:gd name="T2" fmla="*/ 20 w 178"/>
                <a:gd name="T3" fmla="*/ 0 h 207"/>
                <a:gd name="T4" fmla="*/ 0 w 178"/>
                <a:gd name="T5" fmla="*/ 20 h 207"/>
                <a:gd name="T6" fmla="*/ 0 w 178"/>
                <a:gd name="T7" fmla="*/ 186 h 207"/>
                <a:gd name="T8" fmla="*/ 20 w 178"/>
                <a:gd name="T9" fmla="*/ 207 h 207"/>
                <a:gd name="T10" fmla="*/ 157 w 178"/>
                <a:gd name="T11" fmla="*/ 207 h 207"/>
                <a:gd name="T12" fmla="*/ 178 w 178"/>
                <a:gd name="T13" fmla="*/ 186 h 207"/>
                <a:gd name="T14" fmla="*/ 178 w 178"/>
                <a:gd name="T15" fmla="*/ 20 h 207"/>
                <a:gd name="T16" fmla="*/ 157 w 178"/>
                <a:gd name="T17" fmla="*/ 0 h 207"/>
                <a:gd name="T18" fmla="*/ 89 w 178"/>
                <a:gd name="T19" fmla="*/ 200 h 207"/>
                <a:gd name="T20" fmla="*/ 81 w 178"/>
                <a:gd name="T21" fmla="*/ 193 h 207"/>
                <a:gd name="T22" fmla="*/ 89 w 178"/>
                <a:gd name="T23" fmla="*/ 185 h 207"/>
                <a:gd name="T24" fmla="*/ 96 w 178"/>
                <a:gd name="T25" fmla="*/ 193 h 207"/>
                <a:gd name="T26" fmla="*/ 89 w 178"/>
                <a:gd name="T27" fmla="*/ 200 h 207"/>
                <a:gd name="T28" fmla="*/ 161 w 178"/>
                <a:gd name="T29" fmla="*/ 176 h 207"/>
                <a:gd name="T30" fmla="*/ 157 w 178"/>
                <a:gd name="T31" fmla="*/ 179 h 207"/>
                <a:gd name="T32" fmla="*/ 20 w 178"/>
                <a:gd name="T33" fmla="*/ 179 h 207"/>
                <a:gd name="T34" fmla="*/ 17 w 178"/>
                <a:gd name="T35" fmla="*/ 176 h 207"/>
                <a:gd name="T36" fmla="*/ 17 w 178"/>
                <a:gd name="T37" fmla="*/ 20 h 207"/>
                <a:gd name="T38" fmla="*/ 20 w 178"/>
                <a:gd name="T39" fmla="*/ 17 h 207"/>
                <a:gd name="T40" fmla="*/ 157 w 178"/>
                <a:gd name="T41" fmla="*/ 17 h 207"/>
                <a:gd name="T42" fmla="*/ 161 w 178"/>
                <a:gd name="T43" fmla="*/ 20 h 207"/>
                <a:gd name="T44" fmla="*/ 161 w 178"/>
                <a:gd name="T45"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207">
                  <a:moveTo>
                    <a:pt x="157" y="0"/>
                  </a:moveTo>
                  <a:cubicBezTo>
                    <a:pt x="20" y="0"/>
                    <a:pt x="20" y="0"/>
                    <a:pt x="20" y="0"/>
                  </a:cubicBezTo>
                  <a:cubicBezTo>
                    <a:pt x="9" y="0"/>
                    <a:pt x="0" y="9"/>
                    <a:pt x="0" y="20"/>
                  </a:cubicBezTo>
                  <a:cubicBezTo>
                    <a:pt x="0" y="186"/>
                    <a:pt x="0" y="186"/>
                    <a:pt x="0" y="186"/>
                  </a:cubicBezTo>
                  <a:cubicBezTo>
                    <a:pt x="0" y="198"/>
                    <a:pt x="9" y="207"/>
                    <a:pt x="20" y="207"/>
                  </a:cubicBezTo>
                  <a:cubicBezTo>
                    <a:pt x="157" y="207"/>
                    <a:pt x="157" y="207"/>
                    <a:pt x="157" y="207"/>
                  </a:cubicBezTo>
                  <a:cubicBezTo>
                    <a:pt x="169" y="207"/>
                    <a:pt x="178" y="198"/>
                    <a:pt x="178" y="186"/>
                  </a:cubicBezTo>
                  <a:cubicBezTo>
                    <a:pt x="178" y="20"/>
                    <a:pt x="178" y="20"/>
                    <a:pt x="178" y="20"/>
                  </a:cubicBezTo>
                  <a:cubicBezTo>
                    <a:pt x="178" y="9"/>
                    <a:pt x="169" y="0"/>
                    <a:pt x="157" y="0"/>
                  </a:cubicBezTo>
                  <a:close/>
                  <a:moveTo>
                    <a:pt x="89" y="200"/>
                  </a:moveTo>
                  <a:cubicBezTo>
                    <a:pt x="85" y="200"/>
                    <a:pt x="81" y="197"/>
                    <a:pt x="81" y="193"/>
                  </a:cubicBezTo>
                  <a:cubicBezTo>
                    <a:pt x="81" y="189"/>
                    <a:pt x="85" y="185"/>
                    <a:pt x="89" y="185"/>
                  </a:cubicBezTo>
                  <a:cubicBezTo>
                    <a:pt x="93" y="185"/>
                    <a:pt x="96" y="189"/>
                    <a:pt x="96" y="193"/>
                  </a:cubicBezTo>
                  <a:cubicBezTo>
                    <a:pt x="96" y="197"/>
                    <a:pt x="93" y="200"/>
                    <a:pt x="89" y="200"/>
                  </a:cubicBezTo>
                  <a:close/>
                  <a:moveTo>
                    <a:pt x="161" y="176"/>
                  </a:moveTo>
                  <a:cubicBezTo>
                    <a:pt x="161" y="177"/>
                    <a:pt x="159" y="179"/>
                    <a:pt x="157" y="179"/>
                  </a:cubicBezTo>
                  <a:cubicBezTo>
                    <a:pt x="20" y="179"/>
                    <a:pt x="20" y="179"/>
                    <a:pt x="20" y="179"/>
                  </a:cubicBezTo>
                  <a:cubicBezTo>
                    <a:pt x="18" y="179"/>
                    <a:pt x="17" y="177"/>
                    <a:pt x="17" y="176"/>
                  </a:cubicBezTo>
                  <a:cubicBezTo>
                    <a:pt x="17" y="20"/>
                    <a:pt x="17" y="20"/>
                    <a:pt x="17" y="20"/>
                  </a:cubicBezTo>
                  <a:cubicBezTo>
                    <a:pt x="17" y="18"/>
                    <a:pt x="18" y="17"/>
                    <a:pt x="20" y="17"/>
                  </a:cubicBezTo>
                  <a:cubicBezTo>
                    <a:pt x="157" y="17"/>
                    <a:pt x="157" y="17"/>
                    <a:pt x="157" y="17"/>
                  </a:cubicBezTo>
                  <a:cubicBezTo>
                    <a:pt x="159" y="17"/>
                    <a:pt x="161" y="18"/>
                    <a:pt x="161" y="20"/>
                  </a:cubicBezTo>
                  <a:lnTo>
                    <a:pt x="161" y="17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4" name="Freeform 43"/>
            <p:cNvSpPr/>
            <p:nvPr/>
          </p:nvSpPr>
          <p:spPr bwMode="auto">
            <a:xfrm>
              <a:off x="2467153" y="2522048"/>
              <a:ext cx="105314" cy="51175"/>
            </a:xfrm>
            <a:custGeom>
              <a:avLst/>
              <a:gdLst>
                <a:gd name="T0" fmla="*/ 25 w 29"/>
                <a:gd name="T1" fmla="*/ 0 h 14"/>
                <a:gd name="T2" fmla="*/ 4 w 29"/>
                <a:gd name="T3" fmla="*/ 0 h 14"/>
                <a:gd name="T4" fmla="*/ 0 w 29"/>
                <a:gd name="T5" fmla="*/ 4 h 14"/>
                <a:gd name="T6" fmla="*/ 0 w 29"/>
                <a:gd name="T7" fmla="*/ 14 h 14"/>
                <a:gd name="T8" fmla="*/ 29 w 29"/>
                <a:gd name="T9" fmla="*/ 14 h 14"/>
                <a:gd name="T10" fmla="*/ 29 w 29"/>
                <a:gd name="T11" fmla="*/ 4 h 14"/>
                <a:gd name="T12" fmla="*/ 25 w 2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5" y="0"/>
                  </a:moveTo>
                  <a:cubicBezTo>
                    <a:pt x="4" y="0"/>
                    <a:pt x="4" y="0"/>
                    <a:pt x="4" y="0"/>
                  </a:cubicBezTo>
                  <a:cubicBezTo>
                    <a:pt x="2" y="0"/>
                    <a:pt x="0" y="2"/>
                    <a:pt x="0" y="4"/>
                  </a:cubicBezTo>
                  <a:cubicBezTo>
                    <a:pt x="0" y="14"/>
                    <a:pt x="0" y="14"/>
                    <a:pt x="0" y="14"/>
                  </a:cubicBezTo>
                  <a:cubicBezTo>
                    <a:pt x="29" y="14"/>
                    <a:pt x="29" y="14"/>
                    <a:pt x="29" y="14"/>
                  </a:cubicBezTo>
                  <a:cubicBezTo>
                    <a:pt x="29" y="4"/>
                    <a:pt x="29" y="4"/>
                    <a:pt x="29" y="4"/>
                  </a:cubicBezTo>
                  <a:cubicBezTo>
                    <a:pt x="29" y="2"/>
                    <a:pt x="27" y="0"/>
                    <a:pt x="25" y="0"/>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5" name="Freeform 44"/>
            <p:cNvSpPr/>
            <p:nvPr/>
          </p:nvSpPr>
          <p:spPr bwMode="auto">
            <a:xfrm>
              <a:off x="2467153" y="2585264"/>
              <a:ext cx="105314" cy="761613"/>
            </a:xfrm>
            <a:custGeom>
              <a:avLst/>
              <a:gdLst>
                <a:gd name="T0" fmla="*/ 0 w 29"/>
                <a:gd name="T1" fmla="*/ 60 h 202"/>
                <a:gd name="T2" fmla="*/ 2 w 29"/>
                <a:gd name="T3" fmla="*/ 63 h 202"/>
                <a:gd name="T4" fmla="*/ 19 w 29"/>
                <a:gd name="T5" fmla="*/ 63 h 202"/>
                <a:gd name="T6" fmla="*/ 19 w 29"/>
                <a:gd name="T7" fmla="*/ 66 h 202"/>
                <a:gd name="T8" fmla="*/ 4 w 29"/>
                <a:gd name="T9" fmla="*/ 66 h 202"/>
                <a:gd name="T10" fmla="*/ 4 w 29"/>
                <a:gd name="T11" fmla="*/ 169 h 202"/>
                <a:gd name="T12" fmla="*/ 15 w 29"/>
                <a:gd name="T13" fmla="*/ 202 h 202"/>
                <a:gd name="T14" fmla="*/ 25 w 29"/>
                <a:gd name="T15" fmla="*/ 169 h 202"/>
                <a:gd name="T16" fmla="*/ 25 w 29"/>
                <a:gd name="T17" fmla="*/ 64 h 202"/>
                <a:gd name="T18" fmla="*/ 29 w 29"/>
                <a:gd name="T19" fmla="*/ 60 h 202"/>
                <a:gd name="T20" fmla="*/ 29 w 29"/>
                <a:gd name="T21" fmla="*/ 0 h 202"/>
                <a:gd name="T22" fmla="*/ 0 w 29"/>
                <a:gd name="T23" fmla="*/ 0 h 202"/>
                <a:gd name="T24" fmla="*/ 0 w 29"/>
                <a:gd name="T25"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02">
                  <a:moveTo>
                    <a:pt x="0" y="60"/>
                  </a:moveTo>
                  <a:cubicBezTo>
                    <a:pt x="0" y="61"/>
                    <a:pt x="1" y="62"/>
                    <a:pt x="2" y="63"/>
                  </a:cubicBezTo>
                  <a:cubicBezTo>
                    <a:pt x="19" y="63"/>
                    <a:pt x="19" y="63"/>
                    <a:pt x="19" y="63"/>
                  </a:cubicBezTo>
                  <a:cubicBezTo>
                    <a:pt x="19" y="66"/>
                    <a:pt x="19" y="66"/>
                    <a:pt x="19" y="66"/>
                  </a:cubicBezTo>
                  <a:cubicBezTo>
                    <a:pt x="4" y="66"/>
                    <a:pt x="4" y="66"/>
                    <a:pt x="4" y="66"/>
                  </a:cubicBezTo>
                  <a:cubicBezTo>
                    <a:pt x="4" y="169"/>
                    <a:pt x="4" y="169"/>
                    <a:pt x="4" y="169"/>
                  </a:cubicBezTo>
                  <a:cubicBezTo>
                    <a:pt x="15" y="202"/>
                    <a:pt x="15" y="202"/>
                    <a:pt x="15" y="202"/>
                  </a:cubicBezTo>
                  <a:cubicBezTo>
                    <a:pt x="25" y="169"/>
                    <a:pt x="25" y="169"/>
                    <a:pt x="25" y="169"/>
                  </a:cubicBezTo>
                  <a:cubicBezTo>
                    <a:pt x="25" y="64"/>
                    <a:pt x="25" y="64"/>
                    <a:pt x="25" y="64"/>
                  </a:cubicBezTo>
                  <a:cubicBezTo>
                    <a:pt x="27" y="64"/>
                    <a:pt x="29" y="62"/>
                    <a:pt x="29" y="60"/>
                  </a:cubicBezTo>
                  <a:cubicBezTo>
                    <a:pt x="29" y="0"/>
                    <a:pt x="29" y="0"/>
                    <a:pt x="29" y="0"/>
                  </a:cubicBezTo>
                  <a:cubicBezTo>
                    <a:pt x="0" y="0"/>
                    <a:pt x="0" y="0"/>
                    <a:pt x="0" y="0"/>
                  </a:cubicBezTo>
                  <a:lnTo>
                    <a:pt x="0" y="60"/>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6" name="Rectangle 45"/>
            <p:cNvSpPr>
              <a:spLocks noChangeArrowheads="1"/>
            </p:cNvSpPr>
            <p:nvPr/>
          </p:nvSpPr>
          <p:spPr bwMode="auto">
            <a:xfrm>
              <a:off x="1874391" y="2735780"/>
              <a:ext cx="43328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7" name="Rectangle 46"/>
            <p:cNvSpPr>
              <a:spLocks noChangeArrowheads="1"/>
            </p:cNvSpPr>
            <p:nvPr/>
          </p:nvSpPr>
          <p:spPr bwMode="auto">
            <a:xfrm>
              <a:off x="1868373" y="2832111"/>
              <a:ext cx="436296"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8" name="Rectangle 47"/>
            <p:cNvSpPr>
              <a:spLocks noChangeArrowheads="1"/>
            </p:cNvSpPr>
            <p:nvPr/>
          </p:nvSpPr>
          <p:spPr bwMode="auto">
            <a:xfrm>
              <a:off x="1874391" y="2931452"/>
              <a:ext cx="430279"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29" name="Rectangle 48"/>
            <p:cNvSpPr>
              <a:spLocks noChangeArrowheads="1"/>
            </p:cNvSpPr>
            <p:nvPr/>
          </p:nvSpPr>
          <p:spPr bwMode="auto">
            <a:xfrm>
              <a:off x="1865364" y="3030792"/>
              <a:ext cx="436298" cy="4214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10" name="文本框 9"/>
          <p:cNvSpPr txBox="1"/>
          <p:nvPr/>
        </p:nvSpPr>
        <p:spPr>
          <a:xfrm>
            <a:off x="7071913" y="838557"/>
            <a:ext cx="1720395"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背景引入</a:t>
            </a:r>
          </a:p>
        </p:txBody>
      </p:sp>
      <p:grpSp>
        <p:nvGrpSpPr>
          <p:cNvPr id="30" name="组合 29"/>
          <p:cNvGrpSpPr/>
          <p:nvPr/>
        </p:nvGrpSpPr>
        <p:grpSpPr>
          <a:xfrm>
            <a:off x="6109902" y="5328409"/>
            <a:ext cx="834546" cy="747984"/>
            <a:chOff x="7843749" y="4320381"/>
            <a:chExt cx="596900" cy="534987"/>
          </a:xfrm>
          <a:solidFill>
            <a:srgbClr val="005D9D"/>
          </a:solidFill>
        </p:grpSpPr>
        <p:sp>
          <p:nvSpPr>
            <p:cNvPr id="31" name="Freeform 43"/>
            <p:cNvSpPr>
              <a:spLocks noEditPoints="1"/>
            </p:cNvSpPr>
            <p:nvPr/>
          </p:nvSpPr>
          <p:spPr bwMode="auto">
            <a:xfrm>
              <a:off x="7891374" y="4320381"/>
              <a:ext cx="217488" cy="293687"/>
            </a:xfrm>
            <a:custGeom>
              <a:avLst/>
              <a:gdLst>
                <a:gd name="T0" fmla="*/ 8 w 110"/>
                <a:gd name="T1" fmla="*/ 92 h 147"/>
                <a:gd name="T2" fmla="*/ 17 w 110"/>
                <a:gd name="T3" fmla="*/ 105 h 147"/>
                <a:gd name="T4" fmla="*/ 57 w 110"/>
                <a:gd name="T5" fmla="*/ 147 h 147"/>
                <a:gd name="T6" fmla="*/ 96 w 110"/>
                <a:gd name="T7" fmla="*/ 105 h 147"/>
                <a:gd name="T8" fmla="*/ 97 w 110"/>
                <a:gd name="T9" fmla="*/ 105 h 147"/>
                <a:gd name="T10" fmla="*/ 107 w 110"/>
                <a:gd name="T11" fmla="*/ 92 h 147"/>
                <a:gd name="T12" fmla="*/ 99 w 110"/>
                <a:gd name="T13" fmla="*/ 80 h 147"/>
                <a:gd name="T14" fmla="*/ 87 w 110"/>
                <a:gd name="T15" fmla="*/ 32 h 147"/>
                <a:gd name="T16" fmla="*/ 28 w 110"/>
                <a:gd name="T17" fmla="*/ 25 h 147"/>
                <a:gd name="T18" fmla="*/ 13 w 110"/>
                <a:gd name="T19" fmla="*/ 81 h 147"/>
                <a:gd name="T20" fmla="*/ 13 w 110"/>
                <a:gd name="T21" fmla="*/ 81 h 147"/>
                <a:gd name="T22" fmla="*/ 8 w 110"/>
                <a:gd name="T23" fmla="*/ 92 h 147"/>
                <a:gd name="T24" fmla="*/ 18 w 110"/>
                <a:gd name="T25" fmla="*/ 82 h 147"/>
                <a:gd name="T26" fmla="*/ 18 w 110"/>
                <a:gd name="T27" fmla="*/ 82 h 147"/>
                <a:gd name="T28" fmla="*/ 19 w 110"/>
                <a:gd name="T29" fmla="*/ 82 h 147"/>
                <a:gd name="T30" fmla="*/ 19 w 110"/>
                <a:gd name="T31" fmla="*/ 79 h 147"/>
                <a:gd name="T32" fmla="*/ 22 w 110"/>
                <a:gd name="T33" fmla="*/ 62 h 147"/>
                <a:gd name="T34" fmla="*/ 26 w 110"/>
                <a:gd name="T35" fmla="*/ 57 h 147"/>
                <a:gd name="T36" fmla="*/ 71 w 110"/>
                <a:gd name="T37" fmla="*/ 46 h 147"/>
                <a:gd name="T38" fmla="*/ 93 w 110"/>
                <a:gd name="T39" fmla="*/ 83 h 147"/>
                <a:gd name="T40" fmla="*/ 94 w 110"/>
                <a:gd name="T41" fmla="*/ 83 h 147"/>
                <a:gd name="T42" fmla="*/ 96 w 110"/>
                <a:gd name="T43" fmla="*/ 82 h 147"/>
                <a:gd name="T44" fmla="*/ 97 w 110"/>
                <a:gd name="T45" fmla="*/ 82 h 147"/>
                <a:gd name="T46" fmla="*/ 102 w 110"/>
                <a:gd name="T47" fmla="*/ 85 h 147"/>
                <a:gd name="T48" fmla="*/ 105 w 110"/>
                <a:gd name="T49" fmla="*/ 92 h 147"/>
                <a:gd name="T50" fmla="*/ 102 w 110"/>
                <a:gd name="T51" fmla="*/ 100 h 147"/>
                <a:gd name="T52" fmla="*/ 97 w 110"/>
                <a:gd name="T53" fmla="*/ 102 h 147"/>
                <a:gd name="T54" fmla="*/ 97 w 110"/>
                <a:gd name="T55" fmla="*/ 102 h 147"/>
                <a:gd name="T56" fmla="*/ 94 w 110"/>
                <a:gd name="T57" fmla="*/ 102 h 147"/>
                <a:gd name="T58" fmla="*/ 94 w 110"/>
                <a:gd name="T59" fmla="*/ 105 h 147"/>
                <a:gd name="T60" fmla="*/ 81 w 110"/>
                <a:gd name="T61" fmla="*/ 133 h 147"/>
                <a:gd name="T62" fmla="*/ 70 w 110"/>
                <a:gd name="T63" fmla="*/ 141 h 147"/>
                <a:gd name="T64" fmla="*/ 57 w 110"/>
                <a:gd name="T65" fmla="*/ 144 h 147"/>
                <a:gd name="T66" fmla="*/ 44 w 110"/>
                <a:gd name="T67" fmla="*/ 141 h 147"/>
                <a:gd name="T68" fmla="*/ 33 w 110"/>
                <a:gd name="T69" fmla="*/ 133 h 147"/>
                <a:gd name="T70" fmla="*/ 20 w 110"/>
                <a:gd name="T71" fmla="*/ 105 h 147"/>
                <a:gd name="T72" fmla="*/ 20 w 110"/>
                <a:gd name="T73" fmla="*/ 103 h 147"/>
                <a:gd name="T74" fmla="*/ 17 w 110"/>
                <a:gd name="T75" fmla="*/ 102 h 147"/>
                <a:gd name="T76" fmla="*/ 10 w 110"/>
                <a:gd name="T77" fmla="*/ 92 h 147"/>
                <a:gd name="T78" fmla="*/ 13 w 110"/>
                <a:gd name="T79" fmla="*/ 85 h 147"/>
                <a:gd name="T80" fmla="*/ 18 w 110"/>
                <a:gd name="T81" fmla="*/ 8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0" h="147">
                  <a:moveTo>
                    <a:pt x="8" y="92"/>
                  </a:moveTo>
                  <a:cubicBezTo>
                    <a:pt x="8" y="99"/>
                    <a:pt x="12" y="105"/>
                    <a:pt x="17" y="105"/>
                  </a:cubicBezTo>
                  <a:cubicBezTo>
                    <a:pt x="21" y="129"/>
                    <a:pt x="37" y="147"/>
                    <a:pt x="57" y="147"/>
                  </a:cubicBezTo>
                  <a:cubicBezTo>
                    <a:pt x="76" y="147"/>
                    <a:pt x="93" y="129"/>
                    <a:pt x="96" y="105"/>
                  </a:cubicBezTo>
                  <a:cubicBezTo>
                    <a:pt x="97" y="105"/>
                    <a:pt x="97" y="105"/>
                    <a:pt x="97" y="105"/>
                  </a:cubicBezTo>
                  <a:cubicBezTo>
                    <a:pt x="103" y="105"/>
                    <a:pt x="107" y="99"/>
                    <a:pt x="107" y="92"/>
                  </a:cubicBezTo>
                  <a:cubicBezTo>
                    <a:pt x="107" y="86"/>
                    <a:pt x="104" y="81"/>
                    <a:pt x="99" y="80"/>
                  </a:cubicBezTo>
                  <a:cubicBezTo>
                    <a:pt x="99" y="80"/>
                    <a:pt x="110" y="43"/>
                    <a:pt x="87" y="32"/>
                  </a:cubicBezTo>
                  <a:cubicBezTo>
                    <a:pt x="84" y="0"/>
                    <a:pt x="28" y="25"/>
                    <a:pt x="28" y="25"/>
                  </a:cubicBezTo>
                  <a:cubicBezTo>
                    <a:pt x="0" y="40"/>
                    <a:pt x="13" y="81"/>
                    <a:pt x="13" y="81"/>
                  </a:cubicBezTo>
                  <a:cubicBezTo>
                    <a:pt x="13" y="81"/>
                    <a:pt x="13" y="81"/>
                    <a:pt x="13" y="81"/>
                  </a:cubicBezTo>
                  <a:cubicBezTo>
                    <a:pt x="10" y="83"/>
                    <a:pt x="8" y="87"/>
                    <a:pt x="8" y="92"/>
                  </a:cubicBezTo>
                  <a:close/>
                  <a:moveTo>
                    <a:pt x="18" y="82"/>
                  </a:moveTo>
                  <a:cubicBezTo>
                    <a:pt x="18" y="82"/>
                    <a:pt x="18" y="82"/>
                    <a:pt x="18" y="82"/>
                  </a:cubicBezTo>
                  <a:cubicBezTo>
                    <a:pt x="19" y="82"/>
                    <a:pt x="19" y="82"/>
                    <a:pt x="19" y="82"/>
                  </a:cubicBezTo>
                  <a:cubicBezTo>
                    <a:pt x="19" y="79"/>
                    <a:pt x="19" y="79"/>
                    <a:pt x="19" y="79"/>
                  </a:cubicBezTo>
                  <a:cubicBezTo>
                    <a:pt x="22" y="62"/>
                    <a:pt x="22" y="62"/>
                    <a:pt x="22" y="62"/>
                  </a:cubicBezTo>
                  <a:cubicBezTo>
                    <a:pt x="24" y="59"/>
                    <a:pt x="26" y="57"/>
                    <a:pt x="26" y="57"/>
                  </a:cubicBezTo>
                  <a:cubicBezTo>
                    <a:pt x="51" y="59"/>
                    <a:pt x="71" y="46"/>
                    <a:pt x="71" y="46"/>
                  </a:cubicBezTo>
                  <a:cubicBezTo>
                    <a:pt x="88" y="33"/>
                    <a:pt x="93" y="83"/>
                    <a:pt x="93" y="83"/>
                  </a:cubicBezTo>
                  <a:cubicBezTo>
                    <a:pt x="94" y="83"/>
                    <a:pt x="94" y="83"/>
                    <a:pt x="94" y="83"/>
                  </a:cubicBezTo>
                  <a:cubicBezTo>
                    <a:pt x="96" y="82"/>
                    <a:pt x="96" y="82"/>
                    <a:pt x="96" y="82"/>
                  </a:cubicBezTo>
                  <a:cubicBezTo>
                    <a:pt x="96" y="82"/>
                    <a:pt x="97" y="82"/>
                    <a:pt x="97" y="82"/>
                  </a:cubicBezTo>
                  <a:cubicBezTo>
                    <a:pt x="99" y="82"/>
                    <a:pt x="101" y="83"/>
                    <a:pt x="102" y="85"/>
                  </a:cubicBezTo>
                  <a:cubicBezTo>
                    <a:pt x="104" y="87"/>
                    <a:pt x="105" y="89"/>
                    <a:pt x="105" y="92"/>
                  </a:cubicBezTo>
                  <a:cubicBezTo>
                    <a:pt x="105" y="95"/>
                    <a:pt x="104" y="98"/>
                    <a:pt x="102" y="100"/>
                  </a:cubicBezTo>
                  <a:cubicBezTo>
                    <a:pt x="101" y="101"/>
                    <a:pt x="99" y="102"/>
                    <a:pt x="97" y="102"/>
                  </a:cubicBezTo>
                  <a:cubicBezTo>
                    <a:pt x="97" y="102"/>
                    <a:pt x="97" y="102"/>
                    <a:pt x="97" y="102"/>
                  </a:cubicBezTo>
                  <a:cubicBezTo>
                    <a:pt x="94" y="102"/>
                    <a:pt x="94" y="102"/>
                    <a:pt x="94" y="102"/>
                  </a:cubicBezTo>
                  <a:cubicBezTo>
                    <a:pt x="94" y="105"/>
                    <a:pt x="94" y="105"/>
                    <a:pt x="94" y="105"/>
                  </a:cubicBezTo>
                  <a:cubicBezTo>
                    <a:pt x="92" y="116"/>
                    <a:pt x="87" y="126"/>
                    <a:pt x="81" y="133"/>
                  </a:cubicBezTo>
                  <a:cubicBezTo>
                    <a:pt x="77" y="136"/>
                    <a:pt x="74" y="139"/>
                    <a:pt x="70" y="141"/>
                  </a:cubicBezTo>
                  <a:cubicBezTo>
                    <a:pt x="66" y="143"/>
                    <a:pt x="61" y="144"/>
                    <a:pt x="57" y="144"/>
                  </a:cubicBezTo>
                  <a:cubicBezTo>
                    <a:pt x="53" y="144"/>
                    <a:pt x="48" y="143"/>
                    <a:pt x="44" y="141"/>
                  </a:cubicBezTo>
                  <a:cubicBezTo>
                    <a:pt x="40" y="139"/>
                    <a:pt x="36" y="136"/>
                    <a:pt x="33" y="133"/>
                  </a:cubicBezTo>
                  <a:cubicBezTo>
                    <a:pt x="26" y="126"/>
                    <a:pt x="22" y="116"/>
                    <a:pt x="20" y="105"/>
                  </a:cubicBezTo>
                  <a:cubicBezTo>
                    <a:pt x="20" y="103"/>
                    <a:pt x="20" y="103"/>
                    <a:pt x="20" y="103"/>
                  </a:cubicBezTo>
                  <a:cubicBezTo>
                    <a:pt x="17" y="102"/>
                    <a:pt x="17" y="102"/>
                    <a:pt x="17" y="102"/>
                  </a:cubicBezTo>
                  <a:cubicBezTo>
                    <a:pt x="14" y="102"/>
                    <a:pt x="10" y="98"/>
                    <a:pt x="10" y="92"/>
                  </a:cubicBezTo>
                  <a:cubicBezTo>
                    <a:pt x="10" y="89"/>
                    <a:pt x="11" y="87"/>
                    <a:pt x="13" y="85"/>
                  </a:cubicBezTo>
                  <a:cubicBezTo>
                    <a:pt x="14" y="83"/>
                    <a:pt x="16" y="82"/>
                    <a:pt x="18" y="82"/>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2" name="Freeform 44"/>
            <p:cNvSpPr>
              <a:spLocks noEditPoints="1"/>
            </p:cNvSpPr>
            <p:nvPr/>
          </p:nvSpPr>
          <p:spPr bwMode="auto">
            <a:xfrm>
              <a:off x="7937412" y="4466431"/>
              <a:ext cx="130175" cy="46037"/>
            </a:xfrm>
            <a:custGeom>
              <a:avLst/>
              <a:gdLst>
                <a:gd name="T0" fmla="*/ 6 w 65"/>
                <a:gd name="T1" fmla="*/ 23 h 23"/>
                <a:gd name="T2" fmla="*/ 23 w 65"/>
                <a:gd name="T3" fmla="*/ 23 h 23"/>
                <a:gd name="T4" fmla="*/ 29 w 65"/>
                <a:gd name="T5" fmla="*/ 17 h 23"/>
                <a:gd name="T6" fmla="*/ 29 w 65"/>
                <a:gd name="T7" fmla="*/ 11 h 23"/>
                <a:gd name="T8" fmla="*/ 35 w 65"/>
                <a:gd name="T9" fmla="*/ 11 h 23"/>
                <a:gd name="T10" fmla="*/ 35 w 65"/>
                <a:gd name="T11" fmla="*/ 17 h 23"/>
                <a:gd name="T12" fmla="*/ 41 w 65"/>
                <a:gd name="T13" fmla="*/ 23 h 23"/>
                <a:gd name="T14" fmla="*/ 59 w 65"/>
                <a:gd name="T15" fmla="*/ 23 h 23"/>
                <a:gd name="T16" fmla="*/ 65 w 65"/>
                <a:gd name="T17" fmla="*/ 17 h 23"/>
                <a:gd name="T18" fmla="*/ 65 w 65"/>
                <a:gd name="T19" fmla="*/ 6 h 23"/>
                <a:gd name="T20" fmla="*/ 59 w 65"/>
                <a:gd name="T21" fmla="*/ 0 h 23"/>
                <a:gd name="T22" fmla="*/ 41 w 65"/>
                <a:gd name="T23" fmla="*/ 0 h 23"/>
                <a:gd name="T24" fmla="*/ 35 w 65"/>
                <a:gd name="T25" fmla="*/ 6 h 23"/>
                <a:gd name="T26" fmla="*/ 35 w 65"/>
                <a:gd name="T27" fmla="*/ 10 h 23"/>
                <a:gd name="T28" fmla="*/ 29 w 65"/>
                <a:gd name="T29" fmla="*/ 10 h 23"/>
                <a:gd name="T30" fmla="*/ 29 w 65"/>
                <a:gd name="T31" fmla="*/ 6 h 23"/>
                <a:gd name="T32" fmla="*/ 23 w 65"/>
                <a:gd name="T33" fmla="*/ 0 h 23"/>
                <a:gd name="T34" fmla="*/ 6 w 65"/>
                <a:gd name="T35" fmla="*/ 0 h 23"/>
                <a:gd name="T36" fmla="*/ 0 w 65"/>
                <a:gd name="T37" fmla="*/ 6 h 23"/>
                <a:gd name="T38" fmla="*/ 0 w 65"/>
                <a:gd name="T39" fmla="*/ 17 h 23"/>
                <a:gd name="T40" fmla="*/ 6 w 65"/>
                <a:gd name="T41" fmla="*/ 23 h 23"/>
                <a:gd name="T42" fmla="*/ 37 w 65"/>
                <a:gd name="T43" fmla="*/ 6 h 23"/>
                <a:gd name="T44" fmla="*/ 41 w 65"/>
                <a:gd name="T45" fmla="*/ 1 h 23"/>
                <a:gd name="T46" fmla="*/ 59 w 65"/>
                <a:gd name="T47" fmla="*/ 1 h 23"/>
                <a:gd name="T48" fmla="*/ 63 w 65"/>
                <a:gd name="T49" fmla="*/ 6 h 23"/>
                <a:gd name="T50" fmla="*/ 63 w 65"/>
                <a:gd name="T51" fmla="*/ 17 h 23"/>
                <a:gd name="T52" fmla="*/ 59 w 65"/>
                <a:gd name="T53" fmla="*/ 21 h 23"/>
                <a:gd name="T54" fmla="*/ 41 w 65"/>
                <a:gd name="T55" fmla="*/ 21 h 23"/>
                <a:gd name="T56" fmla="*/ 37 w 65"/>
                <a:gd name="T57" fmla="*/ 17 h 23"/>
                <a:gd name="T58" fmla="*/ 37 w 65"/>
                <a:gd name="T59" fmla="*/ 6 h 23"/>
                <a:gd name="T60" fmla="*/ 1 w 65"/>
                <a:gd name="T61" fmla="*/ 6 h 23"/>
                <a:gd name="T62" fmla="*/ 6 w 65"/>
                <a:gd name="T63" fmla="*/ 1 h 23"/>
                <a:gd name="T64" fmla="*/ 23 w 65"/>
                <a:gd name="T65" fmla="*/ 1 h 23"/>
                <a:gd name="T66" fmla="*/ 28 w 65"/>
                <a:gd name="T67" fmla="*/ 6 h 23"/>
                <a:gd name="T68" fmla="*/ 28 w 65"/>
                <a:gd name="T69" fmla="*/ 10 h 23"/>
                <a:gd name="T70" fmla="*/ 28 w 65"/>
                <a:gd name="T71" fmla="*/ 11 h 23"/>
                <a:gd name="T72" fmla="*/ 28 w 65"/>
                <a:gd name="T73" fmla="*/ 17 h 23"/>
                <a:gd name="T74" fmla="*/ 23 w 65"/>
                <a:gd name="T75" fmla="*/ 21 h 23"/>
                <a:gd name="T76" fmla="*/ 6 w 65"/>
                <a:gd name="T77" fmla="*/ 21 h 23"/>
                <a:gd name="T78" fmla="*/ 1 w 65"/>
                <a:gd name="T79" fmla="*/ 17 h 23"/>
                <a:gd name="T80" fmla="*/ 1 w 65"/>
                <a:gd name="T81"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23">
                  <a:moveTo>
                    <a:pt x="6" y="23"/>
                  </a:moveTo>
                  <a:cubicBezTo>
                    <a:pt x="23" y="23"/>
                    <a:pt x="23" y="23"/>
                    <a:pt x="23" y="23"/>
                  </a:cubicBezTo>
                  <a:cubicBezTo>
                    <a:pt x="26" y="23"/>
                    <a:pt x="29" y="20"/>
                    <a:pt x="29" y="17"/>
                  </a:cubicBezTo>
                  <a:cubicBezTo>
                    <a:pt x="29" y="11"/>
                    <a:pt x="29" y="11"/>
                    <a:pt x="29" y="11"/>
                  </a:cubicBezTo>
                  <a:cubicBezTo>
                    <a:pt x="35" y="11"/>
                    <a:pt x="35" y="11"/>
                    <a:pt x="35" y="11"/>
                  </a:cubicBezTo>
                  <a:cubicBezTo>
                    <a:pt x="35" y="17"/>
                    <a:pt x="35" y="17"/>
                    <a:pt x="35" y="17"/>
                  </a:cubicBezTo>
                  <a:cubicBezTo>
                    <a:pt x="35" y="20"/>
                    <a:pt x="38" y="23"/>
                    <a:pt x="41" y="23"/>
                  </a:cubicBezTo>
                  <a:cubicBezTo>
                    <a:pt x="59" y="23"/>
                    <a:pt x="59" y="23"/>
                    <a:pt x="59" y="23"/>
                  </a:cubicBezTo>
                  <a:cubicBezTo>
                    <a:pt x="62" y="23"/>
                    <a:pt x="65" y="20"/>
                    <a:pt x="65" y="17"/>
                  </a:cubicBezTo>
                  <a:cubicBezTo>
                    <a:pt x="65" y="6"/>
                    <a:pt x="65" y="6"/>
                    <a:pt x="65" y="6"/>
                  </a:cubicBezTo>
                  <a:cubicBezTo>
                    <a:pt x="65" y="3"/>
                    <a:pt x="62" y="0"/>
                    <a:pt x="59" y="0"/>
                  </a:cubicBezTo>
                  <a:cubicBezTo>
                    <a:pt x="41" y="0"/>
                    <a:pt x="41" y="0"/>
                    <a:pt x="41" y="0"/>
                  </a:cubicBezTo>
                  <a:cubicBezTo>
                    <a:pt x="38" y="0"/>
                    <a:pt x="35" y="3"/>
                    <a:pt x="35" y="6"/>
                  </a:cubicBezTo>
                  <a:cubicBezTo>
                    <a:pt x="35" y="10"/>
                    <a:pt x="35" y="10"/>
                    <a:pt x="35" y="10"/>
                  </a:cubicBezTo>
                  <a:cubicBezTo>
                    <a:pt x="29" y="10"/>
                    <a:pt x="29" y="10"/>
                    <a:pt x="29" y="10"/>
                  </a:cubicBezTo>
                  <a:cubicBezTo>
                    <a:pt x="29" y="6"/>
                    <a:pt x="29" y="6"/>
                    <a:pt x="29" y="6"/>
                  </a:cubicBezTo>
                  <a:cubicBezTo>
                    <a:pt x="29" y="3"/>
                    <a:pt x="26" y="0"/>
                    <a:pt x="23" y="0"/>
                  </a:cubicBezTo>
                  <a:cubicBezTo>
                    <a:pt x="6" y="0"/>
                    <a:pt x="6" y="0"/>
                    <a:pt x="6" y="0"/>
                  </a:cubicBezTo>
                  <a:cubicBezTo>
                    <a:pt x="2" y="0"/>
                    <a:pt x="0" y="3"/>
                    <a:pt x="0" y="6"/>
                  </a:cubicBezTo>
                  <a:cubicBezTo>
                    <a:pt x="0" y="17"/>
                    <a:pt x="0" y="17"/>
                    <a:pt x="0" y="17"/>
                  </a:cubicBezTo>
                  <a:cubicBezTo>
                    <a:pt x="0" y="20"/>
                    <a:pt x="2" y="23"/>
                    <a:pt x="6" y="23"/>
                  </a:cubicBezTo>
                  <a:close/>
                  <a:moveTo>
                    <a:pt x="37" y="6"/>
                  </a:moveTo>
                  <a:cubicBezTo>
                    <a:pt x="37" y="3"/>
                    <a:pt x="39" y="1"/>
                    <a:pt x="41" y="1"/>
                  </a:cubicBezTo>
                  <a:cubicBezTo>
                    <a:pt x="59" y="1"/>
                    <a:pt x="59" y="1"/>
                    <a:pt x="59" y="1"/>
                  </a:cubicBezTo>
                  <a:cubicBezTo>
                    <a:pt x="61" y="1"/>
                    <a:pt x="63" y="3"/>
                    <a:pt x="63" y="6"/>
                  </a:cubicBezTo>
                  <a:cubicBezTo>
                    <a:pt x="63" y="17"/>
                    <a:pt x="63" y="17"/>
                    <a:pt x="63" y="17"/>
                  </a:cubicBezTo>
                  <a:cubicBezTo>
                    <a:pt x="63" y="19"/>
                    <a:pt x="61" y="21"/>
                    <a:pt x="59" y="21"/>
                  </a:cubicBezTo>
                  <a:cubicBezTo>
                    <a:pt x="41" y="21"/>
                    <a:pt x="41" y="21"/>
                    <a:pt x="41" y="21"/>
                  </a:cubicBezTo>
                  <a:cubicBezTo>
                    <a:pt x="39" y="21"/>
                    <a:pt x="37" y="19"/>
                    <a:pt x="37" y="17"/>
                  </a:cubicBezTo>
                  <a:lnTo>
                    <a:pt x="37" y="6"/>
                  </a:lnTo>
                  <a:close/>
                  <a:moveTo>
                    <a:pt x="1" y="6"/>
                  </a:moveTo>
                  <a:cubicBezTo>
                    <a:pt x="1" y="3"/>
                    <a:pt x="3" y="1"/>
                    <a:pt x="6" y="1"/>
                  </a:cubicBezTo>
                  <a:cubicBezTo>
                    <a:pt x="23" y="1"/>
                    <a:pt x="23" y="1"/>
                    <a:pt x="23" y="1"/>
                  </a:cubicBezTo>
                  <a:cubicBezTo>
                    <a:pt x="25" y="1"/>
                    <a:pt x="28" y="3"/>
                    <a:pt x="28" y="6"/>
                  </a:cubicBezTo>
                  <a:cubicBezTo>
                    <a:pt x="28" y="10"/>
                    <a:pt x="28" y="10"/>
                    <a:pt x="28" y="10"/>
                  </a:cubicBezTo>
                  <a:cubicBezTo>
                    <a:pt x="28" y="11"/>
                    <a:pt x="28" y="11"/>
                    <a:pt x="28" y="11"/>
                  </a:cubicBezTo>
                  <a:cubicBezTo>
                    <a:pt x="28" y="17"/>
                    <a:pt x="28" y="17"/>
                    <a:pt x="28" y="17"/>
                  </a:cubicBezTo>
                  <a:cubicBezTo>
                    <a:pt x="28" y="19"/>
                    <a:pt x="25" y="21"/>
                    <a:pt x="23" y="21"/>
                  </a:cubicBezTo>
                  <a:cubicBezTo>
                    <a:pt x="6" y="21"/>
                    <a:pt x="6" y="21"/>
                    <a:pt x="6" y="21"/>
                  </a:cubicBezTo>
                  <a:cubicBezTo>
                    <a:pt x="3" y="21"/>
                    <a:pt x="1" y="19"/>
                    <a:pt x="1" y="17"/>
                  </a:cubicBezTo>
                  <a:lnTo>
                    <a:pt x="1" y="6"/>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3" name="Freeform 45"/>
            <p:cNvSpPr/>
            <p:nvPr/>
          </p:nvSpPr>
          <p:spPr bwMode="auto">
            <a:xfrm>
              <a:off x="8099337" y="4450556"/>
              <a:ext cx="341312" cy="398462"/>
            </a:xfrm>
            <a:custGeom>
              <a:avLst/>
              <a:gdLst>
                <a:gd name="T0" fmla="*/ 143 w 172"/>
                <a:gd name="T1" fmla="*/ 165 h 199"/>
                <a:gd name="T2" fmla="*/ 143 w 172"/>
                <a:gd name="T3" fmla="*/ 0 h 199"/>
                <a:gd name="T4" fmla="*/ 2 w 172"/>
                <a:gd name="T5" fmla="*/ 0 h 199"/>
                <a:gd name="T6" fmla="*/ 0 w 172"/>
                <a:gd name="T7" fmla="*/ 12 h 199"/>
                <a:gd name="T8" fmla="*/ 5 w 172"/>
                <a:gd name="T9" fmla="*/ 17 h 199"/>
                <a:gd name="T10" fmla="*/ 126 w 172"/>
                <a:gd name="T11" fmla="*/ 17 h 199"/>
                <a:gd name="T12" fmla="*/ 126 w 172"/>
                <a:gd name="T13" fmla="*/ 165 h 199"/>
                <a:gd name="T14" fmla="*/ 39 w 172"/>
                <a:gd name="T15" fmla="*/ 165 h 199"/>
                <a:gd name="T16" fmla="*/ 39 w 172"/>
                <a:gd name="T17" fmla="*/ 176 h 199"/>
                <a:gd name="T18" fmla="*/ 39 w 172"/>
                <a:gd name="T19" fmla="*/ 176 h 199"/>
                <a:gd name="T20" fmla="*/ 10 w 172"/>
                <a:gd name="T21" fmla="*/ 199 h 199"/>
                <a:gd name="T22" fmla="*/ 172 w 172"/>
                <a:gd name="T23" fmla="*/ 199 h 199"/>
                <a:gd name="T24" fmla="*/ 172 w 172"/>
                <a:gd name="T25" fmla="*/ 165 h 199"/>
                <a:gd name="T26" fmla="*/ 143 w 172"/>
                <a:gd name="T27" fmla="*/ 16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99">
                  <a:moveTo>
                    <a:pt x="143" y="165"/>
                  </a:moveTo>
                  <a:cubicBezTo>
                    <a:pt x="143" y="0"/>
                    <a:pt x="143" y="0"/>
                    <a:pt x="143" y="0"/>
                  </a:cubicBezTo>
                  <a:cubicBezTo>
                    <a:pt x="2" y="0"/>
                    <a:pt x="2" y="0"/>
                    <a:pt x="2" y="0"/>
                  </a:cubicBezTo>
                  <a:cubicBezTo>
                    <a:pt x="1" y="5"/>
                    <a:pt x="1" y="9"/>
                    <a:pt x="0" y="12"/>
                  </a:cubicBezTo>
                  <a:cubicBezTo>
                    <a:pt x="2" y="13"/>
                    <a:pt x="4" y="15"/>
                    <a:pt x="5" y="17"/>
                  </a:cubicBezTo>
                  <a:cubicBezTo>
                    <a:pt x="126" y="17"/>
                    <a:pt x="126" y="17"/>
                    <a:pt x="126" y="17"/>
                  </a:cubicBezTo>
                  <a:cubicBezTo>
                    <a:pt x="126" y="165"/>
                    <a:pt x="126" y="165"/>
                    <a:pt x="126" y="165"/>
                  </a:cubicBezTo>
                  <a:cubicBezTo>
                    <a:pt x="39" y="165"/>
                    <a:pt x="39" y="165"/>
                    <a:pt x="39" y="165"/>
                  </a:cubicBezTo>
                  <a:cubicBezTo>
                    <a:pt x="39" y="176"/>
                    <a:pt x="39" y="176"/>
                    <a:pt x="39" y="176"/>
                  </a:cubicBezTo>
                  <a:cubicBezTo>
                    <a:pt x="39" y="176"/>
                    <a:pt x="39" y="176"/>
                    <a:pt x="39" y="176"/>
                  </a:cubicBezTo>
                  <a:cubicBezTo>
                    <a:pt x="37" y="186"/>
                    <a:pt x="25" y="194"/>
                    <a:pt x="10" y="199"/>
                  </a:cubicBezTo>
                  <a:cubicBezTo>
                    <a:pt x="172" y="199"/>
                    <a:pt x="172" y="199"/>
                    <a:pt x="172" y="199"/>
                  </a:cubicBezTo>
                  <a:cubicBezTo>
                    <a:pt x="172" y="165"/>
                    <a:pt x="172" y="165"/>
                    <a:pt x="172" y="165"/>
                  </a:cubicBezTo>
                  <a:lnTo>
                    <a:pt x="143" y="165"/>
                  </a:ln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4" name="Freeform 46"/>
            <p:cNvSpPr/>
            <p:nvPr/>
          </p:nvSpPr>
          <p:spPr bwMode="auto">
            <a:xfrm>
              <a:off x="7843749" y="4612481"/>
              <a:ext cx="322263" cy="242887"/>
            </a:xfrm>
            <a:custGeom>
              <a:avLst/>
              <a:gdLst>
                <a:gd name="T0" fmla="*/ 163 w 163"/>
                <a:gd name="T1" fmla="*/ 91 h 122"/>
                <a:gd name="T2" fmla="*/ 163 w 163"/>
                <a:gd name="T3" fmla="*/ 90 h 122"/>
                <a:gd name="T4" fmla="*/ 163 w 163"/>
                <a:gd name="T5" fmla="*/ 90 h 122"/>
                <a:gd name="T6" fmla="*/ 163 w 163"/>
                <a:gd name="T7" fmla="*/ 39 h 122"/>
                <a:gd name="T8" fmla="*/ 163 w 163"/>
                <a:gd name="T9" fmla="*/ 39 h 122"/>
                <a:gd name="T10" fmla="*/ 126 w 163"/>
                <a:gd name="T11" fmla="*/ 0 h 122"/>
                <a:gd name="T12" fmla="*/ 91 w 163"/>
                <a:gd name="T13" fmla="*/ 59 h 122"/>
                <a:gd name="T14" fmla="*/ 87 w 163"/>
                <a:gd name="T15" fmla="*/ 33 h 122"/>
                <a:gd name="T16" fmla="*/ 91 w 163"/>
                <a:gd name="T17" fmla="*/ 24 h 122"/>
                <a:gd name="T18" fmla="*/ 81 w 163"/>
                <a:gd name="T19" fmla="*/ 14 h 122"/>
                <a:gd name="T20" fmla="*/ 71 w 163"/>
                <a:gd name="T21" fmla="*/ 24 h 122"/>
                <a:gd name="T22" fmla="*/ 76 w 163"/>
                <a:gd name="T23" fmla="*/ 33 h 122"/>
                <a:gd name="T24" fmla="*/ 72 w 163"/>
                <a:gd name="T25" fmla="*/ 59 h 122"/>
                <a:gd name="T26" fmla="*/ 37 w 163"/>
                <a:gd name="T27" fmla="*/ 0 h 122"/>
                <a:gd name="T28" fmla="*/ 0 w 163"/>
                <a:gd name="T29" fmla="*/ 39 h 122"/>
                <a:gd name="T30" fmla="*/ 0 w 163"/>
                <a:gd name="T31" fmla="*/ 39 h 122"/>
                <a:gd name="T32" fmla="*/ 0 w 163"/>
                <a:gd name="T33" fmla="*/ 90 h 122"/>
                <a:gd name="T34" fmla="*/ 0 w 163"/>
                <a:gd name="T35" fmla="*/ 90 h 122"/>
                <a:gd name="T36" fmla="*/ 0 w 163"/>
                <a:gd name="T37" fmla="*/ 91 h 122"/>
                <a:gd name="T38" fmla="*/ 81 w 163"/>
                <a:gd name="T39" fmla="*/ 122 h 122"/>
                <a:gd name="T40" fmla="*/ 163 w 163"/>
                <a:gd name="T41" fmla="*/ 9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22">
                  <a:moveTo>
                    <a:pt x="163" y="91"/>
                  </a:moveTo>
                  <a:cubicBezTo>
                    <a:pt x="163" y="90"/>
                    <a:pt x="163" y="90"/>
                    <a:pt x="163" y="90"/>
                  </a:cubicBezTo>
                  <a:cubicBezTo>
                    <a:pt x="163" y="90"/>
                    <a:pt x="163" y="90"/>
                    <a:pt x="163" y="90"/>
                  </a:cubicBezTo>
                  <a:cubicBezTo>
                    <a:pt x="163" y="39"/>
                    <a:pt x="163" y="39"/>
                    <a:pt x="163" y="39"/>
                  </a:cubicBezTo>
                  <a:cubicBezTo>
                    <a:pt x="163" y="39"/>
                    <a:pt x="163" y="39"/>
                    <a:pt x="163" y="39"/>
                  </a:cubicBezTo>
                  <a:cubicBezTo>
                    <a:pt x="160" y="23"/>
                    <a:pt x="146" y="9"/>
                    <a:pt x="126" y="0"/>
                  </a:cubicBezTo>
                  <a:cubicBezTo>
                    <a:pt x="91" y="59"/>
                    <a:pt x="91" y="59"/>
                    <a:pt x="91" y="59"/>
                  </a:cubicBezTo>
                  <a:cubicBezTo>
                    <a:pt x="87" y="33"/>
                    <a:pt x="87" y="33"/>
                    <a:pt x="87" y="33"/>
                  </a:cubicBezTo>
                  <a:cubicBezTo>
                    <a:pt x="89" y="31"/>
                    <a:pt x="91" y="28"/>
                    <a:pt x="91" y="24"/>
                  </a:cubicBezTo>
                  <a:cubicBezTo>
                    <a:pt x="91" y="19"/>
                    <a:pt x="87" y="14"/>
                    <a:pt x="81" y="14"/>
                  </a:cubicBezTo>
                  <a:cubicBezTo>
                    <a:pt x="76" y="14"/>
                    <a:pt x="71" y="19"/>
                    <a:pt x="71" y="24"/>
                  </a:cubicBezTo>
                  <a:cubicBezTo>
                    <a:pt x="71" y="28"/>
                    <a:pt x="73" y="31"/>
                    <a:pt x="76" y="33"/>
                  </a:cubicBezTo>
                  <a:cubicBezTo>
                    <a:pt x="72" y="59"/>
                    <a:pt x="72" y="59"/>
                    <a:pt x="72" y="59"/>
                  </a:cubicBezTo>
                  <a:cubicBezTo>
                    <a:pt x="37" y="0"/>
                    <a:pt x="37" y="0"/>
                    <a:pt x="37" y="0"/>
                  </a:cubicBezTo>
                  <a:cubicBezTo>
                    <a:pt x="17" y="9"/>
                    <a:pt x="3" y="23"/>
                    <a:pt x="0" y="39"/>
                  </a:cubicBezTo>
                  <a:cubicBezTo>
                    <a:pt x="0" y="39"/>
                    <a:pt x="0" y="39"/>
                    <a:pt x="0" y="39"/>
                  </a:cubicBezTo>
                  <a:cubicBezTo>
                    <a:pt x="0" y="90"/>
                    <a:pt x="0" y="90"/>
                    <a:pt x="0" y="90"/>
                  </a:cubicBezTo>
                  <a:cubicBezTo>
                    <a:pt x="0" y="90"/>
                    <a:pt x="0" y="90"/>
                    <a:pt x="0" y="90"/>
                  </a:cubicBezTo>
                  <a:cubicBezTo>
                    <a:pt x="0" y="90"/>
                    <a:pt x="0" y="90"/>
                    <a:pt x="0" y="91"/>
                  </a:cubicBezTo>
                  <a:cubicBezTo>
                    <a:pt x="0" y="108"/>
                    <a:pt x="36" y="122"/>
                    <a:pt x="81" y="122"/>
                  </a:cubicBezTo>
                  <a:cubicBezTo>
                    <a:pt x="127" y="122"/>
                    <a:pt x="163" y="108"/>
                    <a:pt x="163" y="91"/>
                  </a:cubicBezTo>
                  <a:close/>
                </a:path>
              </a:pathLst>
            </a:cu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5" name="Rectangle 47"/>
            <p:cNvSpPr>
              <a:spLocks noChangeArrowheads="1"/>
            </p:cNvSpPr>
            <p:nvPr/>
          </p:nvSpPr>
          <p:spPr bwMode="auto">
            <a:xfrm>
              <a:off x="8142199" y="4531518"/>
              <a:ext cx="1793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6" name="Rectangle 48"/>
            <p:cNvSpPr>
              <a:spLocks noChangeArrowheads="1"/>
            </p:cNvSpPr>
            <p:nvPr/>
          </p:nvSpPr>
          <p:spPr bwMode="auto">
            <a:xfrm>
              <a:off x="8142199" y="4577556"/>
              <a:ext cx="179388" cy="19050"/>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7" name="Rectangle 49"/>
            <p:cNvSpPr>
              <a:spLocks noChangeArrowheads="1"/>
            </p:cNvSpPr>
            <p:nvPr/>
          </p:nvSpPr>
          <p:spPr bwMode="auto">
            <a:xfrm>
              <a:off x="8192999" y="4622006"/>
              <a:ext cx="128588" cy="22225"/>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8" name="Rectangle 50"/>
            <p:cNvSpPr>
              <a:spLocks noChangeArrowheads="1"/>
            </p:cNvSpPr>
            <p:nvPr/>
          </p:nvSpPr>
          <p:spPr bwMode="auto">
            <a:xfrm>
              <a:off x="8192999" y="4668043"/>
              <a:ext cx="128588" cy="20638"/>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sp>
          <p:nvSpPr>
            <p:cNvPr id="39" name="Rectangle 51"/>
            <p:cNvSpPr>
              <a:spLocks noChangeArrowheads="1"/>
            </p:cNvSpPr>
            <p:nvPr/>
          </p:nvSpPr>
          <p:spPr bwMode="auto">
            <a:xfrm>
              <a:off x="8192999" y="4714081"/>
              <a:ext cx="128588" cy="20637"/>
            </a:xfrm>
            <a:prstGeom prst="rect">
              <a:avLst/>
            </a:prstGeom>
            <a:grpFill/>
            <a:ln>
              <a:noFill/>
            </a:ln>
          </p:spPr>
          <p:txBody>
            <a:bodyPr/>
            <a:lstStyle/>
            <a:p>
              <a:pPr algn="ctr" eaLnBrk="1" fontAlgn="auto" hangingPunct="1">
                <a:spcBef>
                  <a:spcPts val="0"/>
                </a:spcBef>
                <a:spcAft>
                  <a:spcPts val="0"/>
                </a:spcAft>
                <a:defRPr/>
              </a:pPr>
              <a:endParaRPr lang="zh-CN" altLang="en-US" sz="1400">
                <a:solidFill>
                  <a:schemeClr val="tx1">
                    <a:lumMod val="75000"/>
                    <a:lumOff val="25000"/>
                  </a:schemeClr>
                </a:solidFill>
                <a:latin typeface="+mn-lt"/>
                <a:ea typeface="+mn-ea"/>
              </a:endParaRPr>
            </a:p>
          </p:txBody>
        </p:sp>
      </p:grpSp>
      <p:sp>
        <p:nvSpPr>
          <p:cNvPr id="40" name="文本框 39">
            <a:extLst>
              <a:ext uri="{FF2B5EF4-FFF2-40B4-BE49-F238E27FC236}">
                <a16:creationId xmlns:a16="http://schemas.microsoft.com/office/drawing/2014/main" id="{E6727767-0987-4972-9CB5-9B704C3080D2}"/>
              </a:ext>
            </a:extLst>
          </p:cNvPr>
          <p:cNvSpPr txBox="1"/>
          <p:nvPr/>
        </p:nvSpPr>
        <p:spPr>
          <a:xfrm>
            <a:off x="7044704" y="5440791"/>
            <a:ext cx="2014947" cy="523220"/>
          </a:xfrm>
          <a:prstGeom prst="rect">
            <a:avLst/>
          </a:prstGeom>
          <a:noFill/>
        </p:spPr>
        <p:txBody>
          <a:bodyPr wrap="squar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结论与展望</a:t>
            </a:r>
          </a:p>
        </p:txBody>
      </p:sp>
      <p:pic>
        <p:nvPicPr>
          <p:cNvPr id="44" name="图形 43" descr="打开的书">
            <a:extLst>
              <a:ext uri="{FF2B5EF4-FFF2-40B4-BE49-F238E27FC236}">
                <a16:creationId xmlns:a16="http://schemas.microsoft.com/office/drawing/2014/main" id="{0DAE496C-54B5-4889-9162-3248EF2BF2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7778" y="2965450"/>
            <a:ext cx="914400" cy="91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973455" y="2153285"/>
            <a:ext cx="5931535" cy="1476375"/>
          </a:xfrm>
          <a:prstGeom prst="rect">
            <a:avLst/>
          </a:prstGeom>
          <a:noFill/>
        </p:spPr>
        <p:txBody>
          <a:bodyPr wrap="square">
            <a:spAutoFit/>
          </a:bodyPr>
          <a:lstStyle/>
          <a:p>
            <a:pPr indent="0">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随着集成数量的增加，</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LR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的准确率</a:t>
            </a:r>
            <a:r>
              <a:rPr lang="zh-CN" altLang="en-US" sz="2000" spc="300" dirty="0">
                <a:solidFill>
                  <a:srgbClr val="C00000"/>
                </a:solidFill>
                <a:latin typeface="微软雅黑" panose="020B0503020204020204" pitchFamily="34" charset="-122"/>
                <a:ea typeface="微软雅黑" panose="020B0503020204020204" pitchFamily="34" charset="-122"/>
              </a:rPr>
              <a:t>先上升后稳定</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，但</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SVM</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水平会</a:t>
            </a:r>
            <a:r>
              <a:rPr lang="zh-CN" altLang="en-US" sz="2000" spc="300" dirty="0">
                <a:solidFill>
                  <a:srgbClr val="C00000"/>
                </a:solidFill>
                <a:latin typeface="微软雅黑" panose="020B0503020204020204" pitchFamily="34" charset="-122"/>
                <a:ea typeface="微软雅黑" panose="020B0503020204020204" pitchFamily="34" charset="-122"/>
              </a:rPr>
              <a:t>在稳定前有所波动</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。歧视水平会</a:t>
            </a:r>
            <a:r>
              <a:rPr lang="zh-CN" altLang="en-US" sz="2000" spc="300" dirty="0">
                <a:solidFill>
                  <a:srgbClr val="C00000"/>
                </a:solidFill>
                <a:latin typeface="微软雅黑" panose="020B0503020204020204" pitchFamily="34" charset="-122"/>
                <a:ea typeface="微软雅黑" panose="020B0503020204020204" pitchFamily="34" charset="-122"/>
              </a:rPr>
              <a:t>产生波动</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，并在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K=200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处趋于稳定。</a:t>
            </a:r>
          </a:p>
        </p:txBody>
      </p:sp>
      <p:sp>
        <p:nvSpPr>
          <p:cNvPr id="12" name="文本框 11"/>
          <p:cNvSpPr txBox="1"/>
          <p:nvPr/>
        </p:nvSpPr>
        <p:spPr>
          <a:xfrm>
            <a:off x="973455" y="4191000"/>
            <a:ext cx="5786120" cy="1938020"/>
          </a:xfrm>
          <a:prstGeom prst="rect">
            <a:avLst/>
          </a:prstGeom>
          <a:noFill/>
        </p:spPr>
        <p:txBody>
          <a:bodyPr wrap="square">
            <a:spAutoFit/>
          </a:bodyPr>
          <a:lstStyle/>
          <a:p>
            <a:pPr indent="0">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集成数量的增加提高了方差和噪声中的误差，因而影响到了准确率。选取一个适当大小的集成数量（比如</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200</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）可以提高准确率并一定程度上减少、稳定歧视。</a:t>
            </a:r>
          </a:p>
        </p:txBody>
      </p:sp>
      <p:pic>
        <p:nvPicPr>
          <p:cNvPr id="13" name="图片 12"/>
          <p:cNvPicPr>
            <a:picLocks noChangeAspect="1"/>
          </p:cNvPicPr>
          <p:nvPr/>
        </p:nvPicPr>
        <p:blipFill>
          <a:blip r:embed="rId3"/>
          <a:stretch>
            <a:fillRect/>
          </a:stretch>
        </p:blipFill>
        <p:spPr>
          <a:xfrm>
            <a:off x="7038340" y="1015365"/>
            <a:ext cx="4503420" cy="5661660"/>
          </a:xfrm>
          <a:prstGeom prst="rect">
            <a:avLst/>
          </a:prstGeom>
        </p:spPr>
      </p:pic>
      <p:grpSp>
        <p:nvGrpSpPr>
          <p:cNvPr id="15" name="组合 14">
            <a:extLst>
              <a:ext uri="{FF2B5EF4-FFF2-40B4-BE49-F238E27FC236}">
                <a16:creationId xmlns:a16="http://schemas.microsoft.com/office/drawing/2014/main" id="{6A3CF99F-DBA0-8949-830C-99511E32C43A}"/>
              </a:ext>
            </a:extLst>
          </p:cNvPr>
          <p:cNvGrpSpPr/>
          <p:nvPr/>
        </p:nvGrpSpPr>
        <p:grpSpPr>
          <a:xfrm>
            <a:off x="967740" y="678180"/>
            <a:ext cx="3860172" cy="131597"/>
            <a:chOff x="1005840" y="678180"/>
            <a:chExt cx="4023360" cy="137160"/>
          </a:xfrm>
        </p:grpSpPr>
        <p:cxnSp>
          <p:nvCxnSpPr>
            <p:cNvPr id="17" name="直接连接符 3">
              <a:extLst>
                <a:ext uri="{FF2B5EF4-FFF2-40B4-BE49-F238E27FC236}">
                  <a16:creationId xmlns:a16="http://schemas.microsoft.com/office/drawing/2014/main" id="{746B1C54-A246-784C-A7ED-007E7853025F}"/>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D7126AD8-6043-2E48-BAC8-2CC1957497DE}"/>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318BF9A7-5DC2-6442-8381-1EF2748B2558}"/>
              </a:ext>
            </a:extLst>
          </p:cNvPr>
          <p:cNvGrpSpPr/>
          <p:nvPr/>
        </p:nvGrpSpPr>
        <p:grpSpPr>
          <a:xfrm flipH="1">
            <a:off x="7372992" y="678180"/>
            <a:ext cx="3860158" cy="131596"/>
            <a:chOff x="1005840" y="678180"/>
            <a:chExt cx="4023360" cy="137160"/>
          </a:xfrm>
        </p:grpSpPr>
        <p:cxnSp>
          <p:nvCxnSpPr>
            <p:cNvPr id="20" name="直接连接符 7">
              <a:extLst>
                <a:ext uri="{FF2B5EF4-FFF2-40B4-BE49-F238E27FC236}">
                  <a16:creationId xmlns:a16="http://schemas.microsoft.com/office/drawing/2014/main" id="{DBE6CF3E-E407-0A4F-839D-50D1F8D1C469}"/>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4842AFDE-174E-C344-8EAC-38BF71F1351A}"/>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042937F8-C26A-9F40-BAB1-999E1BCE5A77}"/>
              </a:ext>
            </a:extLst>
          </p:cNvPr>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sp>
        <p:nvSpPr>
          <p:cNvPr id="25" name="文本框 24">
            <a:extLst>
              <a:ext uri="{FF2B5EF4-FFF2-40B4-BE49-F238E27FC236}">
                <a16:creationId xmlns:a16="http://schemas.microsoft.com/office/drawing/2014/main" id="{404111A1-5906-264C-8540-B72B217D8E09}"/>
              </a:ext>
            </a:extLst>
          </p:cNvPr>
          <p:cNvSpPr txBox="1"/>
          <p:nvPr/>
        </p:nvSpPr>
        <p:spPr>
          <a:xfrm>
            <a:off x="747933" y="1118036"/>
            <a:ext cx="3214341"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集成数量</a:t>
            </a:r>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K</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的影响</a:t>
            </a:r>
          </a:p>
        </p:txBody>
      </p:sp>
      <p:sp>
        <p:nvSpPr>
          <p:cNvPr id="26" name="文本框 25">
            <a:extLst>
              <a:ext uri="{FF2B5EF4-FFF2-40B4-BE49-F238E27FC236}">
                <a16:creationId xmlns:a16="http://schemas.microsoft.com/office/drawing/2014/main" id="{433DED31-5E74-2544-A23E-EEA8D51D20F0}"/>
              </a:ext>
            </a:extLst>
          </p:cNvPr>
          <p:cNvSpPr txBox="1"/>
          <p:nvPr/>
        </p:nvSpPr>
        <p:spPr>
          <a:xfrm>
            <a:off x="818515" y="1716935"/>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指标表现</a:t>
            </a:r>
          </a:p>
        </p:txBody>
      </p:sp>
      <p:sp>
        <p:nvSpPr>
          <p:cNvPr id="27" name="文本框 26">
            <a:extLst>
              <a:ext uri="{FF2B5EF4-FFF2-40B4-BE49-F238E27FC236}">
                <a16:creationId xmlns:a16="http://schemas.microsoft.com/office/drawing/2014/main" id="{7C600A6C-DE0B-6E4D-95C3-5E7DA5C46AA1}"/>
              </a:ext>
            </a:extLst>
          </p:cNvPr>
          <p:cNvSpPr txBox="1"/>
          <p:nvPr/>
        </p:nvSpPr>
        <p:spPr>
          <a:xfrm>
            <a:off x="818515" y="3792220"/>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分析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973455" y="2153285"/>
            <a:ext cx="5931535" cy="147637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随着采样数量的增加，</a:t>
            </a:r>
            <a:r>
              <a:rPr lang="zh-CN" altLang="en-US" sz="2000" spc="300" dirty="0">
                <a:solidFill>
                  <a:srgbClr val="C00000"/>
                </a:solidFill>
                <a:latin typeface="微软雅黑" panose="020B0503020204020204" pitchFamily="34" charset="-122"/>
                <a:ea typeface="微软雅黑" panose="020B0503020204020204" pitchFamily="34" charset="-122"/>
              </a:rPr>
              <a:t>准确率先上升后稳定</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，但歧视水平在不同数据集下的表现都有所差别，总的来说</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LR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要比</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SVM</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更加敏感。</a:t>
            </a:r>
          </a:p>
        </p:txBody>
      </p:sp>
      <p:sp>
        <p:nvSpPr>
          <p:cNvPr id="12" name="文本框 11"/>
          <p:cNvSpPr txBox="1"/>
          <p:nvPr/>
        </p:nvSpPr>
        <p:spPr>
          <a:xfrm>
            <a:off x="973455" y="4191000"/>
            <a:ext cx="5786120" cy="1938020"/>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更多的数据帮助提高模型泛化能力，因此提高了准确率。歧视水平的变化依赖于无标签数据引入的噪声和减少的偏差歧视。采样大小的选择取决于数据的质量和具体的任务。</a:t>
            </a:r>
          </a:p>
        </p:txBody>
      </p:sp>
      <p:pic>
        <p:nvPicPr>
          <p:cNvPr id="2" name="图片 1"/>
          <p:cNvPicPr>
            <a:picLocks noChangeAspect="1"/>
          </p:cNvPicPr>
          <p:nvPr/>
        </p:nvPicPr>
        <p:blipFill>
          <a:blip r:embed="rId3"/>
          <a:stretch>
            <a:fillRect/>
          </a:stretch>
        </p:blipFill>
        <p:spPr>
          <a:xfrm>
            <a:off x="7026910" y="1083310"/>
            <a:ext cx="4526280" cy="5570220"/>
          </a:xfrm>
          <a:prstGeom prst="rect">
            <a:avLst/>
          </a:prstGeom>
        </p:spPr>
      </p:pic>
      <p:grpSp>
        <p:nvGrpSpPr>
          <p:cNvPr id="23" name="组合 22">
            <a:extLst>
              <a:ext uri="{FF2B5EF4-FFF2-40B4-BE49-F238E27FC236}">
                <a16:creationId xmlns:a16="http://schemas.microsoft.com/office/drawing/2014/main" id="{EC1AC06C-F401-B74E-91B2-EC9F778C6F52}"/>
              </a:ext>
            </a:extLst>
          </p:cNvPr>
          <p:cNvGrpSpPr/>
          <p:nvPr/>
        </p:nvGrpSpPr>
        <p:grpSpPr>
          <a:xfrm>
            <a:off x="967740" y="678180"/>
            <a:ext cx="3860172" cy="131597"/>
            <a:chOff x="1005840" y="678180"/>
            <a:chExt cx="4023360" cy="137160"/>
          </a:xfrm>
        </p:grpSpPr>
        <p:cxnSp>
          <p:nvCxnSpPr>
            <p:cNvPr id="24" name="直接连接符 3">
              <a:extLst>
                <a:ext uri="{FF2B5EF4-FFF2-40B4-BE49-F238E27FC236}">
                  <a16:creationId xmlns:a16="http://schemas.microsoft.com/office/drawing/2014/main" id="{80974075-0589-6F49-AC1D-03DD2A0668E8}"/>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DBADC8F8-1862-8149-94C6-95B95386F9C3}"/>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A6F4645-0F1A-B340-9CBA-DFAFF1E8592F}"/>
              </a:ext>
            </a:extLst>
          </p:cNvPr>
          <p:cNvGrpSpPr/>
          <p:nvPr/>
        </p:nvGrpSpPr>
        <p:grpSpPr>
          <a:xfrm flipH="1">
            <a:off x="7372992" y="678180"/>
            <a:ext cx="3860158" cy="131596"/>
            <a:chOff x="1005840" y="678180"/>
            <a:chExt cx="4023360" cy="137160"/>
          </a:xfrm>
        </p:grpSpPr>
        <p:cxnSp>
          <p:nvCxnSpPr>
            <p:cNvPr id="27" name="直接连接符 7">
              <a:extLst>
                <a:ext uri="{FF2B5EF4-FFF2-40B4-BE49-F238E27FC236}">
                  <a16:creationId xmlns:a16="http://schemas.microsoft.com/office/drawing/2014/main" id="{D82A97A6-49A1-F24E-BE7D-EBD09CB30B5F}"/>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587C74D9-631A-2542-B8EA-8C159AD1F825}"/>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a:extLst>
              <a:ext uri="{FF2B5EF4-FFF2-40B4-BE49-F238E27FC236}">
                <a16:creationId xmlns:a16="http://schemas.microsoft.com/office/drawing/2014/main" id="{B59BBB70-3F86-0B4B-A45C-80A794429D00}"/>
              </a:ext>
            </a:extLst>
          </p:cNvPr>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sp>
        <p:nvSpPr>
          <p:cNvPr id="30" name="文本框 29">
            <a:extLst>
              <a:ext uri="{FF2B5EF4-FFF2-40B4-BE49-F238E27FC236}">
                <a16:creationId xmlns:a16="http://schemas.microsoft.com/office/drawing/2014/main" id="{8DCC6B5D-2DA1-1147-9053-256BBFF292E9}"/>
              </a:ext>
            </a:extLst>
          </p:cNvPr>
          <p:cNvSpPr txBox="1"/>
          <p:nvPr/>
        </p:nvSpPr>
        <p:spPr>
          <a:xfrm>
            <a:off x="818515" y="1716935"/>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指标表现</a:t>
            </a:r>
          </a:p>
        </p:txBody>
      </p:sp>
      <p:sp>
        <p:nvSpPr>
          <p:cNvPr id="31" name="文本框 30">
            <a:extLst>
              <a:ext uri="{FF2B5EF4-FFF2-40B4-BE49-F238E27FC236}">
                <a16:creationId xmlns:a16="http://schemas.microsoft.com/office/drawing/2014/main" id="{501E5637-F740-3543-9F2D-E2382CBA3584}"/>
              </a:ext>
            </a:extLst>
          </p:cNvPr>
          <p:cNvSpPr txBox="1"/>
          <p:nvPr/>
        </p:nvSpPr>
        <p:spPr>
          <a:xfrm>
            <a:off x="818515" y="3792220"/>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分析</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F55BE8D-8189-0B43-9A62-48FC2CF2BA55}"/>
                  </a:ext>
                </a:extLst>
              </p:cNvPr>
              <p:cNvSpPr txBox="1"/>
              <p:nvPr/>
            </p:nvSpPr>
            <p:spPr>
              <a:xfrm>
                <a:off x="747933" y="1118036"/>
                <a:ext cx="3328155"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采样数量</a:t>
                </a:r>
                <a14:m>
                  <m:oMath xmlns:m="http://schemas.openxmlformats.org/officeDocument/2006/math">
                    <m:r>
                      <a:rPr lang="en-US" altLang="zh-CN" sz="2400" b="1" i="1" spc="300" dirty="0">
                        <a:solidFill>
                          <a:schemeClr val="tx1">
                            <a:lumMod val="85000"/>
                            <a:lumOff val="15000"/>
                          </a:schemeClr>
                        </a:solidFill>
                        <a:latin typeface="Cambria Math" panose="02040503050406030204" pitchFamily="18" charset="0"/>
                        <a:ea typeface="微软雅黑" panose="020B0503020204020204" pitchFamily="34" charset="-122"/>
                      </a:rPr>
                      <m:t>𝒏</m:t>
                    </m:r>
                    <m:r>
                      <a:rPr lang="en-US" altLang="zh-CN" sz="2400" b="1" i="1" spc="300" baseline="-25000" dirty="0">
                        <a:solidFill>
                          <a:schemeClr val="tx1">
                            <a:lumMod val="85000"/>
                            <a:lumOff val="15000"/>
                          </a:schemeClr>
                        </a:solidFill>
                        <a:latin typeface="Cambria Math" panose="02040503050406030204" pitchFamily="18" charset="0"/>
                        <a:ea typeface="微软雅黑" panose="020B0503020204020204" pitchFamily="34" charset="-122"/>
                      </a:rPr>
                      <m:t>𝒔</m:t>
                    </m:r>
                  </m:oMath>
                </a14:m>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的影响</a:t>
                </a:r>
              </a:p>
            </p:txBody>
          </p:sp>
        </mc:Choice>
        <mc:Fallback xmlns="">
          <p:sp>
            <p:nvSpPr>
              <p:cNvPr id="32" name="文本框 31">
                <a:extLst>
                  <a:ext uri="{FF2B5EF4-FFF2-40B4-BE49-F238E27FC236}">
                    <a16:creationId xmlns:a16="http://schemas.microsoft.com/office/drawing/2014/main" id="{BF55BE8D-8189-0B43-9A62-48FC2CF2BA55}"/>
                  </a:ext>
                </a:extLst>
              </p:cNvPr>
              <p:cNvSpPr txBox="1">
                <a:spLocks noRot="1" noChangeAspect="1" noMove="1" noResize="1" noEditPoints="1" noAdjustHandles="1" noChangeArrowheads="1" noChangeShapeType="1" noTextEdit="1"/>
              </p:cNvSpPr>
              <p:nvPr/>
            </p:nvSpPr>
            <p:spPr>
              <a:xfrm>
                <a:off x="747933" y="1118036"/>
                <a:ext cx="3328155" cy="461665"/>
              </a:xfrm>
              <a:prstGeom prst="rect">
                <a:avLst/>
              </a:prstGeom>
              <a:blipFill>
                <a:blip r:embed="rId4"/>
                <a:stretch>
                  <a:fillRect l="-3042" t="-7895" r="-1521" b="-2894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973455" y="2153285"/>
            <a:ext cx="5931535" cy="147637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与不使用采样手段相比，使用了采样后的模型</a:t>
            </a:r>
            <a:r>
              <a:rPr lang="zh-CN" altLang="en-US" sz="2000" spc="300" dirty="0">
                <a:solidFill>
                  <a:srgbClr val="C00000"/>
                </a:solidFill>
                <a:latin typeface="微软雅黑" panose="020B0503020204020204" pitchFamily="34" charset="-122"/>
                <a:ea typeface="微软雅黑" panose="020B0503020204020204" pitchFamily="34" charset="-122"/>
              </a:rPr>
              <a:t>准确率都会有所下降</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，但</a:t>
            </a:r>
            <a:r>
              <a:rPr lang="zh-CN" altLang="en-US" sz="2000" spc="300" dirty="0">
                <a:solidFill>
                  <a:srgbClr val="C00000"/>
                </a:solidFill>
                <a:latin typeface="微软雅黑" panose="020B0503020204020204" pitchFamily="34" charset="-122"/>
                <a:ea typeface="微软雅黑" panose="020B0503020204020204" pitchFamily="34" charset="-122"/>
              </a:rPr>
              <a:t>歧视水平也都有所降低</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，其中</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框架歧视更低，准确率更高。</a:t>
            </a:r>
          </a:p>
        </p:txBody>
      </p:sp>
      <p:sp>
        <p:nvSpPr>
          <p:cNvPr id="12" name="文本框 11"/>
          <p:cNvSpPr txBox="1"/>
          <p:nvPr/>
        </p:nvSpPr>
        <p:spPr>
          <a:xfrm>
            <a:off x="973455" y="4191000"/>
            <a:ext cx="5786120" cy="147637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本文提出的</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框架与其他方式相比，更有效地降低了歧视水平，并实现了更高的模型准确率。</a:t>
            </a:r>
          </a:p>
        </p:txBody>
      </p:sp>
      <p:pic>
        <p:nvPicPr>
          <p:cNvPr id="13" name="图片 12"/>
          <p:cNvPicPr>
            <a:picLocks noChangeAspect="1"/>
          </p:cNvPicPr>
          <p:nvPr/>
        </p:nvPicPr>
        <p:blipFill>
          <a:blip r:embed="rId3"/>
          <a:stretch>
            <a:fillRect/>
          </a:stretch>
        </p:blipFill>
        <p:spPr>
          <a:xfrm>
            <a:off x="7098665" y="1083310"/>
            <a:ext cx="4556760" cy="5364480"/>
          </a:xfrm>
          <a:prstGeom prst="rect">
            <a:avLst/>
          </a:prstGeom>
        </p:spPr>
      </p:pic>
      <p:grpSp>
        <p:nvGrpSpPr>
          <p:cNvPr id="23" name="组合 22">
            <a:extLst>
              <a:ext uri="{FF2B5EF4-FFF2-40B4-BE49-F238E27FC236}">
                <a16:creationId xmlns:a16="http://schemas.microsoft.com/office/drawing/2014/main" id="{0FDA1692-90DE-7444-920F-6F0EFDA2968D}"/>
              </a:ext>
            </a:extLst>
          </p:cNvPr>
          <p:cNvGrpSpPr/>
          <p:nvPr/>
        </p:nvGrpSpPr>
        <p:grpSpPr>
          <a:xfrm>
            <a:off x="967740" y="678180"/>
            <a:ext cx="3860172" cy="131597"/>
            <a:chOff x="1005840" y="678180"/>
            <a:chExt cx="4023360" cy="137160"/>
          </a:xfrm>
        </p:grpSpPr>
        <p:cxnSp>
          <p:nvCxnSpPr>
            <p:cNvPr id="24" name="直接连接符 3">
              <a:extLst>
                <a:ext uri="{FF2B5EF4-FFF2-40B4-BE49-F238E27FC236}">
                  <a16:creationId xmlns:a16="http://schemas.microsoft.com/office/drawing/2014/main" id="{CA53A19E-9EF7-1542-BECA-8BEC03E3D42B}"/>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73611D25-A8E1-CA44-999F-489E7AA09E09}"/>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D2CB1A7C-892B-8D48-9909-24EB81E28DB2}"/>
              </a:ext>
            </a:extLst>
          </p:cNvPr>
          <p:cNvGrpSpPr/>
          <p:nvPr/>
        </p:nvGrpSpPr>
        <p:grpSpPr>
          <a:xfrm flipH="1">
            <a:off x="7372992" y="678180"/>
            <a:ext cx="3860158" cy="131596"/>
            <a:chOff x="1005840" y="678180"/>
            <a:chExt cx="4023360" cy="137160"/>
          </a:xfrm>
        </p:grpSpPr>
        <p:cxnSp>
          <p:nvCxnSpPr>
            <p:cNvPr id="27" name="直接连接符 7">
              <a:extLst>
                <a:ext uri="{FF2B5EF4-FFF2-40B4-BE49-F238E27FC236}">
                  <a16:creationId xmlns:a16="http://schemas.microsoft.com/office/drawing/2014/main" id="{A0D6EB24-FA51-D545-A7AB-2ADFAC2A833E}"/>
                </a:ext>
              </a:extLst>
            </p:cNvPr>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C2B9E237-C7E3-0940-97E9-4828A0017F71}"/>
                </a:ext>
              </a:extLst>
            </p:cNvPr>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a:extLst>
              <a:ext uri="{FF2B5EF4-FFF2-40B4-BE49-F238E27FC236}">
                <a16:creationId xmlns:a16="http://schemas.microsoft.com/office/drawing/2014/main" id="{BAAB76EE-D0CC-B947-8CC4-2B34452770D7}"/>
              </a:ext>
            </a:extLst>
          </p:cNvPr>
          <p:cNvSpPr txBox="1"/>
          <p:nvPr/>
        </p:nvSpPr>
        <p:spPr>
          <a:xfrm>
            <a:off x="4827912" y="442644"/>
            <a:ext cx="25450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数据实验分析</a:t>
            </a:r>
          </a:p>
        </p:txBody>
      </p:sp>
      <p:sp>
        <p:nvSpPr>
          <p:cNvPr id="30" name="文本框 29">
            <a:extLst>
              <a:ext uri="{FF2B5EF4-FFF2-40B4-BE49-F238E27FC236}">
                <a16:creationId xmlns:a16="http://schemas.microsoft.com/office/drawing/2014/main" id="{0C6AE8AA-A5F8-6D41-9A99-8D6E8BAC50AF}"/>
              </a:ext>
            </a:extLst>
          </p:cNvPr>
          <p:cNvSpPr txBox="1"/>
          <p:nvPr/>
        </p:nvSpPr>
        <p:spPr>
          <a:xfrm>
            <a:off x="818515" y="1716935"/>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指标表现</a:t>
            </a:r>
          </a:p>
        </p:txBody>
      </p:sp>
      <p:sp>
        <p:nvSpPr>
          <p:cNvPr id="31" name="文本框 30">
            <a:extLst>
              <a:ext uri="{FF2B5EF4-FFF2-40B4-BE49-F238E27FC236}">
                <a16:creationId xmlns:a16="http://schemas.microsoft.com/office/drawing/2014/main" id="{62C08133-823C-9E4C-93F8-A708AF767F17}"/>
              </a:ext>
            </a:extLst>
          </p:cNvPr>
          <p:cNvSpPr txBox="1"/>
          <p:nvPr/>
        </p:nvSpPr>
        <p:spPr>
          <a:xfrm>
            <a:off x="818515" y="3792220"/>
            <a:ext cx="2345052" cy="398780"/>
          </a:xfrm>
          <a:prstGeom prst="rect">
            <a:avLst/>
          </a:prstGeom>
          <a:noFill/>
        </p:spPr>
        <p:txBody>
          <a:bodyPr wrap="square">
            <a:spAutoFit/>
          </a:bodyPr>
          <a:lstStyle/>
          <a:p>
            <a:r>
              <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rPr>
              <a:t>分析</a:t>
            </a:r>
          </a:p>
        </p:txBody>
      </p:sp>
      <p:sp>
        <p:nvSpPr>
          <p:cNvPr id="32" name="文本框 31">
            <a:extLst>
              <a:ext uri="{FF2B5EF4-FFF2-40B4-BE49-F238E27FC236}">
                <a16:creationId xmlns:a16="http://schemas.microsoft.com/office/drawing/2014/main" id="{16FA1A75-51F4-B947-8F9D-2585AA1826AE}"/>
              </a:ext>
            </a:extLst>
          </p:cNvPr>
          <p:cNvSpPr txBox="1"/>
          <p:nvPr/>
        </p:nvSpPr>
        <p:spPr>
          <a:xfrm>
            <a:off x="747933" y="1118036"/>
            <a:ext cx="3308919"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与其他方法的对比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94813" y="3228945"/>
            <a:ext cx="3802380" cy="92202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结论与展望</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86336" y="2632899"/>
            <a:ext cx="2219325" cy="534035"/>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五</a:t>
            </a:r>
            <a:r>
              <a:rPr lang="en-US" altLang="zh-CN" sz="2400" b="1" dirty="0">
                <a:solidFill>
                  <a:srgbClr val="005D9D"/>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  部   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083123"/>
            <a:ext cx="3277235" cy="46037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无标记数据的使用</a:t>
            </a:r>
          </a:p>
        </p:txBody>
      </p:sp>
      <p:sp>
        <p:nvSpPr>
          <p:cNvPr id="16" name="文本框 15"/>
          <p:cNvSpPr txBox="1"/>
          <p:nvPr/>
        </p:nvSpPr>
        <p:spPr>
          <a:xfrm>
            <a:off x="5024762" y="442644"/>
            <a:ext cx="21513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结论与展望</a:t>
            </a:r>
          </a:p>
        </p:txBody>
      </p:sp>
      <p:sp>
        <p:nvSpPr>
          <p:cNvPr id="36" name="文本框 35"/>
          <p:cNvSpPr txBox="1"/>
          <p:nvPr/>
        </p:nvSpPr>
        <p:spPr>
          <a:xfrm>
            <a:off x="1254094" y="1813881"/>
            <a:ext cx="9683811" cy="147637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本文提出的</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框架使用无标记数据在预处理阶段降低了模型的歧视水平，那么能否使用无标记数据在</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in-processing</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post-processing</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阶段，通过一个</a:t>
            </a:r>
            <a:r>
              <a:rPr lang="zh-CN" altLang="en-US" sz="2000" spc="300" dirty="0">
                <a:solidFill>
                  <a:srgbClr val="C00000"/>
                </a:solidFill>
                <a:latin typeface="微软雅黑" panose="020B0503020204020204" pitchFamily="34" charset="-122"/>
                <a:ea typeface="微软雅黑" panose="020B0503020204020204" pitchFamily="34" charset="-122"/>
              </a:rPr>
              <a:t>公平约束机制</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实现模型歧视的减少？</a:t>
            </a:r>
          </a:p>
        </p:txBody>
      </p:sp>
      <p:sp>
        <p:nvSpPr>
          <p:cNvPr id="2" name="文本框 1"/>
          <p:cNvSpPr txBox="1"/>
          <p:nvPr/>
        </p:nvSpPr>
        <p:spPr>
          <a:xfrm>
            <a:off x="967740" y="3679148"/>
            <a:ext cx="1905635" cy="460375"/>
          </a:xfrm>
          <a:prstGeom prst="rect">
            <a:avLst/>
          </a:prstGeom>
          <a:noFill/>
        </p:spPr>
        <p:txBody>
          <a:bodyPr wrap="none" rtlCol="0">
            <a:spAutoFit/>
          </a:bodyPr>
          <a:lstStyle/>
          <a:p>
            <a:r>
              <a:rPr lang="en-US" altLang="zh-CN" sz="2400"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放松假设</a:t>
            </a:r>
          </a:p>
        </p:txBody>
      </p:sp>
      <p:sp>
        <p:nvSpPr>
          <p:cNvPr id="3" name="文本框 2"/>
          <p:cNvSpPr txBox="1"/>
          <p:nvPr/>
        </p:nvSpPr>
        <p:spPr>
          <a:xfrm>
            <a:off x="1254094" y="4357376"/>
            <a:ext cx="9683812" cy="147637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本文</a:t>
            </a:r>
            <a:r>
              <a:rPr sz="2000" spc="300" dirty="0">
                <a:solidFill>
                  <a:schemeClr val="tx1">
                    <a:lumMod val="85000"/>
                    <a:lumOff val="15000"/>
                  </a:schemeClr>
                </a:solidFill>
                <a:latin typeface="微软雅黑" panose="020B0503020204020204" pitchFamily="34" charset="-122"/>
                <a:ea typeface="微软雅黑" panose="020B0503020204020204" pitchFamily="34" charset="-122"/>
              </a:rPr>
              <a:t>假设未标记数据和标记数据</a:t>
            </a:r>
            <a:r>
              <a:rPr lang="zh-CN" sz="2000" spc="300" dirty="0">
                <a:solidFill>
                  <a:schemeClr val="tx1">
                    <a:lumMod val="85000"/>
                    <a:lumOff val="15000"/>
                  </a:schemeClr>
                </a:solidFill>
                <a:latin typeface="微软雅黑" panose="020B0503020204020204" pitchFamily="34" charset="-122"/>
                <a:ea typeface="微软雅黑" panose="020B0503020204020204" pitchFamily="34" charset="-122"/>
              </a:rPr>
              <a:t>在给定问题域下服从</a:t>
            </a:r>
            <a:r>
              <a:rPr sz="2000" spc="300" dirty="0">
                <a:solidFill>
                  <a:schemeClr val="tx1">
                    <a:lumMod val="85000"/>
                    <a:lumOff val="15000"/>
                  </a:schemeClr>
                </a:solidFill>
                <a:latin typeface="微软雅黑" panose="020B0503020204020204" pitchFamily="34" charset="-122"/>
                <a:ea typeface="微软雅黑" panose="020B0503020204020204" pitchFamily="34" charset="-122"/>
              </a:rPr>
              <a:t>同样的分布，</a:t>
            </a:r>
            <a:r>
              <a:rPr lang="zh-CN" sz="2000" spc="300" dirty="0">
                <a:solidFill>
                  <a:schemeClr val="tx1">
                    <a:lumMod val="85000"/>
                    <a:lumOff val="15000"/>
                  </a:schemeClr>
                </a:solidFill>
                <a:latin typeface="微软雅黑" panose="020B0503020204020204" pitchFamily="34" charset="-122"/>
                <a:ea typeface="微软雅黑" panose="020B0503020204020204" pitchFamily="34" charset="-122"/>
              </a:rPr>
              <a:t>但真实情景中往往不会这样，那么考虑如果未标记数据与标记数据</a:t>
            </a:r>
            <a:r>
              <a:rPr lang="zh-CN" altLang="en-US" sz="2000" spc="300" dirty="0">
                <a:solidFill>
                  <a:srgbClr val="C00000"/>
                </a:solidFill>
                <a:latin typeface="微软雅黑" panose="020B0503020204020204" pitchFamily="34" charset="-122"/>
                <a:ea typeface="微软雅黑" panose="020B0503020204020204" pitchFamily="34" charset="-122"/>
              </a:rPr>
              <a:t>不同分布</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的情况</a:t>
            </a:r>
            <a:r>
              <a:rPr lang="zh-CN" sz="2000"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框架是否仍有效？或提出新的改进。</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7740" y="1083123"/>
            <a:ext cx="3300904" cy="461665"/>
          </a:xfrm>
          <a:prstGeom prst="rect">
            <a:avLst/>
          </a:prstGeom>
          <a:noFill/>
        </p:spPr>
        <p:txBody>
          <a:bodyPr wrap="none" rtlCol="0">
            <a:spAutoFit/>
          </a:bodyPr>
          <a:lstStyle/>
          <a:p>
            <a:r>
              <a:rPr lang="zh-CN" altLang="en-US" sz="2400" b="1" spc="300" dirty="0">
                <a:solidFill>
                  <a:schemeClr val="tx1">
                    <a:lumMod val="85000"/>
                    <a:lumOff val="15000"/>
                  </a:schemeClr>
                </a:solidFill>
                <a:latin typeface="微软雅黑" panose="020B0503020204020204" pitchFamily="34" charset="-122"/>
                <a:ea typeface="微软雅黑" panose="020B0503020204020204" pitchFamily="34" charset="-122"/>
              </a:rPr>
              <a:t>对文章的思考和理解</a:t>
            </a:r>
          </a:p>
        </p:txBody>
      </p:sp>
      <p:sp>
        <p:nvSpPr>
          <p:cNvPr id="16" name="文本框 15"/>
          <p:cNvSpPr txBox="1"/>
          <p:nvPr/>
        </p:nvSpPr>
        <p:spPr>
          <a:xfrm>
            <a:off x="5024762" y="442644"/>
            <a:ext cx="21513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结论与展望</a:t>
            </a:r>
          </a:p>
        </p:txBody>
      </p:sp>
      <p:sp>
        <p:nvSpPr>
          <p:cNvPr id="36" name="文本框 35"/>
          <p:cNvSpPr txBox="1"/>
          <p:nvPr/>
        </p:nvSpPr>
        <p:spPr>
          <a:xfrm>
            <a:off x="1254094" y="1813881"/>
            <a:ext cx="9683811" cy="2807885"/>
          </a:xfrm>
          <a:prstGeom prst="rect">
            <a:avLst/>
          </a:prstGeom>
          <a:noFill/>
        </p:spPr>
        <p:txBody>
          <a:bodyPr wrap="square">
            <a:spAutoFit/>
          </a:bodyPr>
          <a:lstStyle/>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本文证明了</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框架可以降低机器学习模型（</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LR</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SVM</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）中的歧视问题，那么对于深度学习模型，是否也可以通过类</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框架的半监督学习</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重采样的方式降低歧视程度？</a:t>
            </a:r>
            <a:endPar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gn="just">
              <a:lnSpc>
                <a:spcPct val="150000"/>
              </a:lnSpc>
              <a:buFont typeface="+mj-lt"/>
              <a:buNone/>
            </a:pPr>
            <a:endPar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gn="just">
              <a:lnSpc>
                <a:spcPct val="15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对于更加复杂的网络，先引入无标签数据再通过集成学习降低噪声的方案所带来的提升是否值得其增加大算力资源消耗？</a:t>
            </a:r>
          </a:p>
        </p:txBody>
      </p:sp>
    </p:spTree>
    <p:extLst>
      <p:ext uri="{BB962C8B-B14F-4D97-AF65-F5344CB8AC3E}">
        <p14:creationId xmlns:p14="http://schemas.microsoft.com/office/powerpoint/2010/main" val="1158595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221612" y="442644"/>
            <a:ext cx="1757680" cy="52197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参考资料</a:t>
            </a:r>
          </a:p>
        </p:txBody>
      </p:sp>
      <p:sp>
        <p:nvSpPr>
          <p:cNvPr id="36" name="文本框 35"/>
          <p:cNvSpPr txBox="1"/>
          <p:nvPr/>
        </p:nvSpPr>
        <p:spPr>
          <a:xfrm>
            <a:off x="1254094" y="1377001"/>
            <a:ext cx="9683811" cy="4523105"/>
          </a:xfrm>
          <a:prstGeom prst="rect">
            <a:avLst/>
          </a:prstGeom>
          <a:noFill/>
        </p:spPr>
        <p:txBody>
          <a:bodyPr wrap="square">
            <a:spAutoFit/>
          </a:bodyPr>
          <a:lstStyle/>
          <a:p>
            <a:pPr indent="0" algn="just">
              <a:lnSpc>
                <a:spcPct val="18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rPr>
              <a:t>方差与偏差定义详解</a:t>
            </a: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 </a:t>
            </a:r>
          </a:p>
          <a:p>
            <a:pPr indent="0" algn="just">
              <a:lnSpc>
                <a:spcPct val="180000"/>
              </a:lnSpc>
              <a:buFont typeface="+mj-lt"/>
              <a:buNone/>
            </a:pPr>
            <a:r>
              <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hlinkClick r:id="rId3" action="ppaction://hlinkfile"/>
              </a:rPr>
              <a:t>https://zhuanlan.zhihu.com/p/38853908</a:t>
            </a:r>
            <a:endParaRPr lang="zh-CN" altLang="en-US" sz="2000"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gn="just">
              <a:lnSpc>
                <a:spcPct val="18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[2]关于 Fairness 和 Privacy 的相关研究</a:t>
            </a:r>
          </a:p>
          <a:p>
            <a:pPr indent="0" algn="just">
              <a:lnSpc>
                <a:spcPct val="18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hlinkClick r:id="rId4" action="ppaction://hlinkfile"/>
              </a:rPr>
              <a:t>https://www.zhihu.com/question/263336767</a:t>
            </a:r>
            <a:endPar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0" algn="just">
              <a:lnSpc>
                <a:spcPct val="18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[3]邓蔚,邢钰晗,李逸凡,李振华,王国胤.公平性机器学习研究综述[J].智能系统学报,2020,15(03):578-586.</a:t>
            </a:r>
          </a:p>
          <a:p>
            <a:pPr indent="0" algn="just">
              <a:lnSpc>
                <a:spcPct val="180000"/>
              </a:lnSpc>
              <a:buFont typeface="+mj-lt"/>
              <a:buNone/>
            </a:pPr>
            <a:r>
              <a:rPr lang="en-US" altLang="zh-CN" sz="2000" spc="300" dirty="0">
                <a:solidFill>
                  <a:schemeClr val="tx1">
                    <a:lumMod val="85000"/>
                    <a:lumOff val="15000"/>
                  </a:schemeClr>
                </a:solidFill>
                <a:latin typeface="微软雅黑" panose="020B0503020204020204" pitchFamily="34" charset="-122"/>
                <a:ea typeface="微软雅黑" panose="020B0503020204020204" pitchFamily="34" charset="-122"/>
              </a:rPr>
              <a:t>[4]陈晋音,陈奕芃,陈一鸣,郑海斌,纪守领,时杰,程瑶.面向深度学习的公平性研究综述[J].计算机研究与发展,2021,58(02):264-280.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1731" y="322894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latin typeface="Microsoft YaHei" panose="020B0503020204020204" pitchFamily="34" charset="-122"/>
                <a:ea typeface="Microsoft YaHei" panose="020B0503020204020204" pitchFamily="34" charset="-122"/>
              </a:rPr>
              <a:t>背景引入</a:t>
            </a:r>
          </a:p>
        </p:txBody>
      </p:sp>
      <p:cxnSp>
        <p:nvCxnSpPr>
          <p:cNvPr id="40" name="直接连接符 55">
            <a:extLst>
              <a:ext uri="{FF2B5EF4-FFF2-40B4-BE49-F238E27FC236}">
                <a16:creationId xmlns:a16="http://schemas.microsoft.com/office/drawing/2014/main" id="{DA8A9507-3588-B94C-ACB5-ED4A69554D88}"/>
              </a:ext>
            </a:extLst>
          </p:cNvPr>
          <p:cNvCxnSpPr>
            <a:cxnSpLocks/>
          </p:cNvCxnSpPr>
          <p:nvPr/>
        </p:nvCxnSpPr>
        <p:spPr>
          <a:xfrm>
            <a:off x="2709949" y="3167390"/>
            <a:ext cx="6634675" cy="0"/>
          </a:xfrm>
          <a:prstGeom prst="line">
            <a:avLst/>
          </a:prstGeom>
          <a:ln/>
        </p:spPr>
        <p:style>
          <a:lnRef idx="3">
            <a:schemeClr val="accent3"/>
          </a:lnRef>
          <a:fillRef idx="0">
            <a:schemeClr val="accent3"/>
          </a:fillRef>
          <a:effectRef idx="2">
            <a:schemeClr val="accent3"/>
          </a:effectRef>
          <a:fontRef idx="minor">
            <a:schemeClr val="tx1"/>
          </a:fontRef>
        </p:style>
      </p:cxnSp>
      <p:sp>
        <p:nvSpPr>
          <p:cNvPr id="43" name="文本框 42">
            <a:extLst>
              <a:ext uri="{FF2B5EF4-FFF2-40B4-BE49-F238E27FC236}">
                <a16:creationId xmlns:a16="http://schemas.microsoft.com/office/drawing/2014/main" id="{9804FF6E-0DBC-BA4F-9538-AB8D3C17A9AC}"/>
              </a:ext>
            </a:extLst>
          </p:cNvPr>
          <p:cNvSpPr txBox="1"/>
          <p:nvPr/>
        </p:nvSpPr>
        <p:spPr>
          <a:xfrm>
            <a:off x="4976942" y="2632899"/>
            <a:ext cx="2238113" cy="497957"/>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一   部   分</a:t>
            </a:r>
          </a:p>
        </p:txBody>
      </p:sp>
    </p:spTree>
    <p:extLst>
      <p:ext uri="{BB962C8B-B14F-4D97-AF65-F5344CB8AC3E}">
        <p14:creationId xmlns:p14="http://schemas.microsoft.com/office/powerpoint/2010/main" val="132725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FE1DB143-3197-47C5-8852-B7489EDA98F7}"/>
              </a:ext>
            </a:extLst>
          </p:cNvPr>
          <p:cNvSpPr txBox="1"/>
          <p:nvPr/>
        </p:nvSpPr>
        <p:spPr>
          <a:xfrm>
            <a:off x="967740" y="1083123"/>
            <a:ext cx="2962671"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机器学习公平性</a:t>
            </a:r>
          </a:p>
        </p:txBody>
      </p:sp>
      <p:sp>
        <p:nvSpPr>
          <p:cNvPr id="16" name="文本框 15">
            <a:extLst>
              <a:ext uri="{FF2B5EF4-FFF2-40B4-BE49-F238E27FC236}">
                <a16:creationId xmlns:a16="http://schemas.microsoft.com/office/drawing/2014/main" id="{C12C4FF9-670B-4D41-A12A-29F5DBB09D1D}"/>
              </a:ext>
            </a:extLst>
          </p:cNvPr>
          <p:cNvSpPr txBox="1"/>
          <p:nvPr/>
        </p:nvSpPr>
        <p:spPr>
          <a:xfrm>
            <a:off x="5213029" y="442644"/>
            <a:ext cx="1774845"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Microsoft YaHei" panose="020B0503020204020204" pitchFamily="34" charset="-122"/>
                <a:ea typeface="Microsoft YaHei" panose="020B0503020204020204" pitchFamily="34" charset="-122"/>
              </a:rPr>
              <a:t>背景引入</a:t>
            </a:r>
          </a:p>
        </p:txBody>
      </p:sp>
      <p:sp>
        <p:nvSpPr>
          <p:cNvPr id="30" name="文本框 29">
            <a:extLst>
              <a:ext uri="{FF2B5EF4-FFF2-40B4-BE49-F238E27FC236}">
                <a16:creationId xmlns:a16="http://schemas.microsoft.com/office/drawing/2014/main" id="{6B20533E-EB5E-114E-ACAD-216209DF504E}"/>
              </a:ext>
            </a:extLst>
          </p:cNvPr>
          <p:cNvSpPr txBox="1"/>
          <p:nvPr/>
        </p:nvSpPr>
        <p:spPr>
          <a:xfrm>
            <a:off x="1068708" y="1803152"/>
            <a:ext cx="2345052"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公平性算法分类</a:t>
            </a:r>
            <a:endParaRPr lang="zh-CN" altLang="en-US" sz="2000" b="1"/>
          </a:p>
        </p:txBody>
      </p:sp>
      <p:sp>
        <p:nvSpPr>
          <p:cNvPr id="31" name="左大括号 30">
            <a:extLst>
              <a:ext uri="{FF2B5EF4-FFF2-40B4-BE49-F238E27FC236}">
                <a16:creationId xmlns:a16="http://schemas.microsoft.com/office/drawing/2014/main" id="{59E173C9-368A-0040-AE85-C5BADED5FDBB}"/>
              </a:ext>
            </a:extLst>
          </p:cNvPr>
          <p:cNvSpPr/>
          <p:nvPr/>
        </p:nvSpPr>
        <p:spPr>
          <a:xfrm>
            <a:off x="1566740" y="2461626"/>
            <a:ext cx="153949" cy="170460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AA58893D-CBAC-6048-84D4-7E2BF39C58AC}"/>
              </a:ext>
            </a:extLst>
          </p:cNvPr>
          <p:cNvSpPr txBox="1"/>
          <p:nvPr/>
        </p:nvSpPr>
        <p:spPr>
          <a:xfrm>
            <a:off x="1696647" y="2461626"/>
            <a:ext cx="9284861"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预处理方法</a:t>
            </a:r>
            <a:r>
              <a:rPr lang="en-US" altLang="zh-CN"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(Pre-processing)</a:t>
            </a: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调整数据分布、学习新的公平表示</a:t>
            </a:r>
          </a:p>
        </p:txBody>
      </p:sp>
      <p:sp>
        <p:nvSpPr>
          <p:cNvPr id="33" name="文本框 32">
            <a:extLst>
              <a:ext uri="{FF2B5EF4-FFF2-40B4-BE49-F238E27FC236}">
                <a16:creationId xmlns:a16="http://schemas.microsoft.com/office/drawing/2014/main" id="{A2D644D7-F366-934E-A6FB-8154FA33B905}"/>
              </a:ext>
            </a:extLst>
          </p:cNvPr>
          <p:cNvSpPr txBox="1"/>
          <p:nvPr/>
        </p:nvSpPr>
        <p:spPr>
          <a:xfrm>
            <a:off x="1696648" y="3125252"/>
            <a:ext cx="8322310"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过程处理方法</a:t>
            </a:r>
            <a:r>
              <a:rPr lang="en-US" altLang="zh-CN"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(In-processing)</a:t>
            </a: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添加约束或正则化因子</a:t>
            </a:r>
            <a:endParaRPr lang="zh-CN" altLang="en-US" sz="2000"/>
          </a:p>
        </p:txBody>
      </p:sp>
      <p:sp>
        <p:nvSpPr>
          <p:cNvPr id="34" name="文本框 33">
            <a:extLst>
              <a:ext uri="{FF2B5EF4-FFF2-40B4-BE49-F238E27FC236}">
                <a16:creationId xmlns:a16="http://schemas.microsoft.com/office/drawing/2014/main" id="{9F072C14-CF5D-C246-814C-459399BC6971}"/>
              </a:ext>
            </a:extLst>
          </p:cNvPr>
          <p:cNvSpPr txBox="1"/>
          <p:nvPr/>
        </p:nvSpPr>
        <p:spPr>
          <a:xfrm>
            <a:off x="1696648" y="3788878"/>
            <a:ext cx="8683062"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后处理方法</a:t>
            </a:r>
            <a:r>
              <a:rPr lang="en-US" altLang="zh-CN"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(Post-processing)</a:t>
            </a: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校准训练结果</a:t>
            </a:r>
          </a:p>
        </p:txBody>
      </p:sp>
      <p:sp>
        <p:nvSpPr>
          <p:cNvPr id="35" name="文本框 34">
            <a:extLst>
              <a:ext uri="{FF2B5EF4-FFF2-40B4-BE49-F238E27FC236}">
                <a16:creationId xmlns:a16="http://schemas.microsoft.com/office/drawing/2014/main" id="{B5CA8347-AE91-9043-9A6E-370206384C34}"/>
              </a:ext>
            </a:extLst>
          </p:cNvPr>
          <p:cNvSpPr txBox="1"/>
          <p:nvPr/>
        </p:nvSpPr>
        <p:spPr>
          <a:xfrm>
            <a:off x="1068709" y="4493207"/>
            <a:ext cx="1648366"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公平性问题</a:t>
            </a:r>
            <a:endParaRPr lang="zh-CN" altLang="en-US" sz="2000" b="1"/>
          </a:p>
        </p:txBody>
      </p:sp>
      <p:sp>
        <p:nvSpPr>
          <p:cNvPr id="36" name="文本框 35">
            <a:extLst>
              <a:ext uri="{FF2B5EF4-FFF2-40B4-BE49-F238E27FC236}">
                <a16:creationId xmlns:a16="http://schemas.microsoft.com/office/drawing/2014/main" id="{F53247C0-06DD-7746-B705-E18C61967AC1}"/>
              </a:ext>
            </a:extLst>
          </p:cNvPr>
          <p:cNvSpPr txBox="1"/>
          <p:nvPr/>
        </p:nvSpPr>
        <p:spPr>
          <a:xfrm>
            <a:off x="1623231" y="4893317"/>
            <a:ext cx="9284861" cy="961225"/>
          </a:xfrm>
          <a:prstGeom prst="rect">
            <a:avLst/>
          </a:prstGeom>
          <a:noFill/>
        </p:spPr>
        <p:txBody>
          <a:bodyPr wrap="square">
            <a:spAutoFit/>
          </a:bodyPr>
          <a:lstStyle/>
          <a:p>
            <a:pPr marL="457200" indent="-457200">
              <a:lnSpc>
                <a:spcPct val="150000"/>
              </a:lnSpc>
              <a:buFont typeface="+mj-lt"/>
              <a:buAutoNum type="alphaLcParenR"/>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如何在机器学习任务的背景下形成</a:t>
            </a:r>
            <a:r>
              <a:rPr lang="zh-CN" altLang="en-US" sz="2000" spc="300" dirty="0">
                <a:solidFill>
                  <a:srgbClr val="C00000"/>
                </a:solidFill>
                <a:latin typeface="Microsoft YaHei" panose="020B0503020204020204" pitchFamily="34" charset="-122"/>
                <a:ea typeface="Microsoft YaHei" panose="020B0503020204020204" pitchFamily="34" charset="-122"/>
              </a:rPr>
              <a:t>公平性的概念</a:t>
            </a:r>
            <a:endParaRPr lang="en-US" altLang="zh-CN" sz="2000" spc="300" dirty="0">
              <a:solidFill>
                <a:srgbClr val="C00000"/>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lphaLcParenR"/>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如何设计有效的算法以实现</a:t>
            </a:r>
            <a:r>
              <a:rPr lang="zh-CN" altLang="en-US" sz="2000" spc="300" dirty="0">
                <a:solidFill>
                  <a:srgbClr val="C00000"/>
                </a:solidFill>
                <a:latin typeface="Microsoft YaHei" panose="020B0503020204020204" pitchFamily="34" charset="-122"/>
                <a:ea typeface="Microsoft YaHei" panose="020B0503020204020204" pitchFamily="34" charset="-122"/>
              </a:rPr>
              <a:t>准确性和公平性之间的理想折中</a:t>
            </a:r>
          </a:p>
        </p:txBody>
      </p:sp>
    </p:spTree>
    <p:extLst>
      <p:ext uri="{BB962C8B-B14F-4D97-AF65-F5344CB8AC3E}">
        <p14:creationId xmlns:p14="http://schemas.microsoft.com/office/powerpoint/2010/main" val="21202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C12C4FF9-670B-4D41-A12A-29F5DBB09D1D}"/>
              </a:ext>
            </a:extLst>
          </p:cNvPr>
          <p:cNvSpPr txBox="1"/>
          <p:nvPr/>
        </p:nvSpPr>
        <p:spPr>
          <a:xfrm>
            <a:off x="5213029" y="442644"/>
            <a:ext cx="1774845"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Microsoft YaHei" panose="020B0503020204020204" pitchFamily="34" charset="-122"/>
                <a:ea typeface="Microsoft YaHei" panose="020B0503020204020204" pitchFamily="34" charset="-122"/>
              </a:rPr>
              <a:t>背景引入</a:t>
            </a:r>
          </a:p>
        </p:txBody>
      </p:sp>
      <p:sp>
        <p:nvSpPr>
          <p:cNvPr id="14" name="文本框 13">
            <a:extLst>
              <a:ext uri="{FF2B5EF4-FFF2-40B4-BE49-F238E27FC236}">
                <a16:creationId xmlns:a16="http://schemas.microsoft.com/office/drawing/2014/main" id="{DBC7B051-C2BA-6D47-B307-769D76953DCC}"/>
              </a:ext>
            </a:extLst>
          </p:cNvPr>
          <p:cNvSpPr txBox="1"/>
          <p:nvPr/>
        </p:nvSpPr>
        <p:spPr>
          <a:xfrm>
            <a:off x="1303949" y="2623700"/>
            <a:ext cx="1356213" cy="400110"/>
          </a:xfrm>
          <a:prstGeom prst="rect">
            <a:avLst/>
          </a:prstGeom>
          <a:noFill/>
        </p:spPr>
        <p:txBody>
          <a:bodyPr wrap="square">
            <a:spAutoFit/>
          </a:bodyPr>
          <a:lstStyle/>
          <a:p>
            <a:pPr algn="ct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数据歧视</a:t>
            </a:r>
            <a:endParaRPr lang="zh-CN" altLang="en-US" sz="2000" b="1"/>
          </a:p>
        </p:txBody>
      </p:sp>
      <p:sp>
        <p:nvSpPr>
          <p:cNvPr id="15" name="文本框 14">
            <a:extLst>
              <a:ext uri="{FF2B5EF4-FFF2-40B4-BE49-F238E27FC236}">
                <a16:creationId xmlns:a16="http://schemas.microsoft.com/office/drawing/2014/main" id="{DFE3F40C-AF7F-8A4D-A295-31B8AA4AE82D}"/>
              </a:ext>
            </a:extLst>
          </p:cNvPr>
          <p:cNvSpPr txBox="1"/>
          <p:nvPr/>
        </p:nvSpPr>
        <p:spPr>
          <a:xfrm>
            <a:off x="1303948" y="4873207"/>
            <a:ext cx="1356213" cy="400110"/>
          </a:xfrm>
          <a:prstGeom prst="rect">
            <a:avLst/>
          </a:prstGeom>
          <a:noFill/>
        </p:spPr>
        <p:txBody>
          <a:bodyPr wrap="square">
            <a:spAutoFit/>
          </a:bodyPr>
          <a:lstStyle/>
          <a:p>
            <a:pPr algn="ctr"/>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模型歧视</a:t>
            </a:r>
            <a:endParaRPr lang="zh-CN" altLang="en-US" sz="2000" b="1"/>
          </a:p>
        </p:txBody>
      </p:sp>
      <p:sp>
        <p:nvSpPr>
          <p:cNvPr id="3" name="左大括号 2">
            <a:extLst>
              <a:ext uri="{FF2B5EF4-FFF2-40B4-BE49-F238E27FC236}">
                <a16:creationId xmlns:a16="http://schemas.microsoft.com/office/drawing/2014/main" id="{9460A2C6-42DF-7E44-B043-1FC06BCFFA3B}"/>
              </a:ext>
            </a:extLst>
          </p:cNvPr>
          <p:cNvSpPr/>
          <p:nvPr/>
        </p:nvSpPr>
        <p:spPr>
          <a:xfrm>
            <a:off x="2660161" y="1957294"/>
            <a:ext cx="153949" cy="170460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7" name="左大括号 16">
            <a:extLst>
              <a:ext uri="{FF2B5EF4-FFF2-40B4-BE49-F238E27FC236}">
                <a16:creationId xmlns:a16="http://schemas.microsoft.com/office/drawing/2014/main" id="{EFDB288D-2A79-A04A-946A-862A38A5A724}"/>
              </a:ext>
            </a:extLst>
          </p:cNvPr>
          <p:cNvSpPr/>
          <p:nvPr/>
        </p:nvSpPr>
        <p:spPr>
          <a:xfrm>
            <a:off x="2660161" y="4111978"/>
            <a:ext cx="129908" cy="19225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80C8132F-E702-5243-8A12-5FC2760A32F5}"/>
              </a:ext>
            </a:extLst>
          </p:cNvPr>
          <p:cNvSpPr txBox="1"/>
          <p:nvPr/>
        </p:nvSpPr>
        <p:spPr>
          <a:xfrm>
            <a:off x="2790069" y="1957294"/>
            <a:ext cx="8322310"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历史歧视：</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现实世界与模型中的价值和目标之间存在差异</a:t>
            </a:r>
            <a:endParaRPr lang="zh-CN" altLang="en-US" sz="2000"/>
          </a:p>
        </p:txBody>
      </p:sp>
      <p:sp>
        <p:nvSpPr>
          <p:cNvPr id="19" name="文本框 18">
            <a:extLst>
              <a:ext uri="{FF2B5EF4-FFF2-40B4-BE49-F238E27FC236}">
                <a16:creationId xmlns:a16="http://schemas.microsoft.com/office/drawing/2014/main" id="{8F7FA316-66F6-A042-81D8-52089CB2C02A}"/>
              </a:ext>
            </a:extLst>
          </p:cNvPr>
          <p:cNvSpPr txBox="1"/>
          <p:nvPr/>
        </p:nvSpPr>
        <p:spPr>
          <a:xfrm>
            <a:off x="2790069" y="2620920"/>
            <a:ext cx="8322310"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表示歧视：</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用于训练的数据不能准确地表示问题空间</a:t>
            </a:r>
            <a:endParaRPr lang="zh-CN" altLang="en-US" sz="2000"/>
          </a:p>
        </p:txBody>
      </p:sp>
      <p:sp>
        <p:nvSpPr>
          <p:cNvPr id="20" name="文本框 19">
            <a:extLst>
              <a:ext uri="{FF2B5EF4-FFF2-40B4-BE49-F238E27FC236}">
                <a16:creationId xmlns:a16="http://schemas.microsoft.com/office/drawing/2014/main" id="{6B903059-C6CA-7B43-A90B-9EA41ED14B2C}"/>
              </a:ext>
            </a:extLst>
          </p:cNvPr>
          <p:cNvSpPr txBox="1"/>
          <p:nvPr/>
        </p:nvSpPr>
        <p:spPr>
          <a:xfrm>
            <a:off x="2790069" y="3284546"/>
            <a:ext cx="8683062"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测量歧视：</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因选择、利用特征的方式导致遗漏重要因素或引入噪声</a:t>
            </a:r>
            <a:endParaRPr lang="zh-CN" altLang="en-US" sz="2000"/>
          </a:p>
        </p:txBody>
      </p:sp>
      <p:sp>
        <p:nvSpPr>
          <p:cNvPr id="21" name="文本框 20">
            <a:extLst>
              <a:ext uri="{FF2B5EF4-FFF2-40B4-BE49-F238E27FC236}">
                <a16:creationId xmlns:a16="http://schemas.microsoft.com/office/drawing/2014/main" id="{2378F6FC-8CF1-9C47-BE05-A94714D5CB54}"/>
              </a:ext>
            </a:extLst>
          </p:cNvPr>
          <p:cNvSpPr txBox="1"/>
          <p:nvPr/>
        </p:nvSpPr>
        <p:spPr>
          <a:xfrm>
            <a:off x="2790069" y="4094069"/>
            <a:ext cx="8322310"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聚合歧视：</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在模型构建过程中不同群体被不恰当的分组在一起</a:t>
            </a:r>
            <a:endParaRPr lang="zh-CN" altLang="en-US" sz="2000"/>
          </a:p>
        </p:txBody>
      </p:sp>
      <p:sp>
        <p:nvSpPr>
          <p:cNvPr id="22" name="文本框 21">
            <a:extLst>
              <a:ext uri="{FF2B5EF4-FFF2-40B4-BE49-F238E27FC236}">
                <a16:creationId xmlns:a16="http://schemas.microsoft.com/office/drawing/2014/main" id="{5A63C19C-72AD-B046-B2C6-CE55185004F4}"/>
              </a:ext>
            </a:extLst>
          </p:cNvPr>
          <p:cNvSpPr txBox="1"/>
          <p:nvPr/>
        </p:nvSpPr>
        <p:spPr>
          <a:xfrm>
            <a:off x="2790068" y="4757695"/>
            <a:ext cx="8683061"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评估歧视：</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在模型迭代或验证阶段的基准不能平等表示每个群体</a:t>
            </a:r>
            <a:endParaRPr lang="zh-CN" altLang="en-US" sz="2000"/>
          </a:p>
        </p:txBody>
      </p:sp>
      <p:sp>
        <p:nvSpPr>
          <p:cNvPr id="23" name="文本框 22">
            <a:extLst>
              <a:ext uri="{FF2B5EF4-FFF2-40B4-BE49-F238E27FC236}">
                <a16:creationId xmlns:a16="http://schemas.microsoft.com/office/drawing/2014/main" id="{5E83F577-56B6-A444-A353-F208BB3D4C49}"/>
              </a:ext>
            </a:extLst>
          </p:cNvPr>
          <p:cNvSpPr txBox="1"/>
          <p:nvPr/>
        </p:nvSpPr>
        <p:spPr>
          <a:xfrm>
            <a:off x="2790068" y="5634436"/>
            <a:ext cx="8683062"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部署歧视：</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以不适当的方式使用或解释系统</a:t>
            </a:r>
            <a:endParaRPr lang="zh-CN" altLang="en-US" sz="2000"/>
          </a:p>
        </p:txBody>
      </p:sp>
      <p:sp>
        <p:nvSpPr>
          <p:cNvPr id="24" name="文本框 23">
            <a:extLst>
              <a:ext uri="{FF2B5EF4-FFF2-40B4-BE49-F238E27FC236}">
                <a16:creationId xmlns:a16="http://schemas.microsoft.com/office/drawing/2014/main" id="{5D36CA21-EC2F-D440-AC8E-4CA22D54D94A}"/>
              </a:ext>
            </a:extLst>
          </p:cNvPr>
          <p:cNvSpPr txBox="1"/>
          <p:nvPr/>
        </p:nvSpPr>
        <p:spPr>
          <a:xfrm>
            <a:off x="2790067" y="5132934"/>
            <a:ext cx="8683061" cy="400110"/>
          </a:xfrm>
          <a:prstGeom prst="rect">
            <a:avLst/>
          </a:prstGeom>
          <a:noFill/>
        </p:spPr>
        <p:txBody>
          <a:bodyPr wrap="square">
            <a:spAutoFit/>
          </a:bodyPr>
          <a:lstStyle/>
          <a:p>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             或选取了不适合模型使用方法的性能评价指标</a:t>
            </a:r>
            <a:endParaRPr lang="zh-CN" altLang="en-US" sz="2000"/>
          </a:p>
        </p:txBody>
      </p:sp>
      <p:sp>
        <p:nvSpPr>
          <p:cNvPr id="25" name="文本框 24">
            <a:extLst>
              <a:ext uri="{FF2B5EF4-FFF2-40B4-BE49-F238E27FC236}">
                <a16:creationId xmlns:a16="http://schemas.microsoft.com/office/drawing/2014/main" id="{B02B812B-D964-684B-A1CB-032B4A6AFBDD}"/>
              </a:ext>
            </a:extLst>
          </p:cNvPr>
          <p:cNvSpPr txBox="1"/>
          <p:nvPr/>
        </p:nvSpPr>
        <p:spPr>
          <a:xfrm>
            <a:off x="967740" y="1083123"/>
            <a:ext cx="1923925"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歧视来源</a:t>
            </a:r>
          </a:p>
        </p:txBody>
      </p:sp>
    </p:spTree>
    <p:extLst>
      <p:ext uri="{BB962C8B-B14F-4D97-AF65-F5344CB8AC3E}">
        <p14:creationId xmlns:p14="http://schemas.microsoft.com/office/powerpoint/2010/main" val="316211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FE1DB143-3197-47C5-8852-B7489EDA98F7}"/>
              </a:ext>
            </a:extLst>
          </p:cNvPr>
          <p:cNvSpPr txBox="1"/>
          <p:nvPr/>
        </p:nvSpPr>
        <p:spPr>
          <a:xfrm>
            <a:off x="967740" y="1083123"/>
            <a:ext cx="3308919"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为什么是半监督？</a:t>
            </a:r>
          </a:p>
        </p:txBody>
      </p:sp>
      <p:sp>
        <p:nvSpPr>
          <p:cNvPr id="16" name="文本框 15">
            <a:extLst>
              <a:ext uri="{FF2B5EF4-FFF2-40B4-BE49-F238E27FC236}">
                <a16:creationId xmlns:a16="http://schemas.microsoft.com/office/drawing/2014/main" id="{C12C4FF9-670B-4D41-A12A-29F5DBB09D1D}"/>
              </a:ext>
            </a:extLst>
          </p:cNvPr>
          <p:cNvSpPr txBox="1"/>
          <p:nvPr/>
        </p:nvSpPr>
        <p:spPr>
          <a:xfrm>
            <a:off x="5213029" y="442644"/>
            <a:ext cx="1774845"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Microsoft YaHei" panose="020B0503020204020204" pitchFamily="34" charset="-122"/>
                <a:ea typeface="Microsoft YaHei" panose="020B0503020204020204" pitchFamily="34" charset="-122"/>
              </a:rPr>
              <a:t>背景引入</a:t>
            </a:r>
          </a:p>
        </p:txBody>
      </p:sp>
      <p:sp>
        <p:nvSpPr>
          <p:cNvPr id="25" name="文本框 24">
            <a:extLst>
              <a:ext uri="{FF2B5EF4-FFF2-40B4-BE49-F238E27FC236}">
                <a16:creationId xmlns:a16="http://schemas.microsoft.com/office/drawing/2014/main" id="{DE67AA51-F8EE-A245-8353-41BBF9D93655}"/>
              </a:ext>
            </a:extLst>
          </p:cNvPr>
          <p:cNvSpPr txBox="1"/>
          <p:nvPr/>
        </p:nvSpPr>
        <p:spPr>
          <a:xfrm>
            <a:off x="1669354" y="2006110"/>
            <a:ext cx="8853291" cy="1422890"/>
          </a:xfrm>
          <a:prstGeom prst="rect">
            <a:avLst/>
          </a:prstGeom>
          <a:noFill/>
        </p:spPr>
        <p:txBody>
          <a:bodyPr wrap="square">
            <a:spAutoFit/>
          </a:bodyPr>
          <a:lstStyle/>
          <a:p>
            <a:pPr marL="457200" indent="-457200" algn="just">
              <a:lnSpc>
                <a:spcPct val="150000"/>
              </a:lnSpc>
              <a:buClr>
                <a:schemeClr val="tx1"/>
              </a:buClr>
              <a:buFont typeface="+mj-lt"/>
              <a:buAutoNum type="alphaLcParenR"/>
            </a:pPr>
            <a:r>
              <a:rPr lang="zh-CN" altLang="en-US" sz="2000" spc="300" dirty="0">
                <a:solidFill>
                  <a:srgbClr val="C00000"/>
                </a:solidFill>
                <a:latin typeface="Microsoft YaHei" panose="020B0503020204020204" pitchFamily="34" charset="-122"/>
                <a:ea typeface="Microsoft YaHei" panose="020B0503020204020204" pitchFamily="34" charset="-122"/>
              </a:rPr>
              <a:t>增大</a:t>
            </a:r>
            <a:r>
              <a:rPr lang="zh-CN" altLang="en-US" sz="2000" spc="300" dirty="0">
                <a:latin typeface="Microsoft YaHei" panose="020B0503020204020204" pitchFamily="34" charset="-122"/>
                <a:ea typeface="Microsoft YaHei" panose="020B0503020204020204" pitchFamily="34" charset="-122"/>
              </a:rPr>
              <a:t>训练数据集可以更好地</a:t>
            </a:r>
            <a:r>
              <a:rPr lang="zh-CN" altLang="en-US" sz="2000" spc="300" dirty="0">
                <a:solidFill>
                  <a:srgbClr val="C00000"/>
                </a:solidFill>
                <a:latin typeface="Microsoft YaHei" panose="020B0503020204020204" pitchFamily="34" charset="-122"/>
                <a:ea typeface="Microsoft YaHei" panose="020B0503020204020204" pitchFamily="34" charset="-122"/>
              </a:rPr>
              <a:t>平衡</a:t>
            </a:r>
            <a:r>
              <a:rPr lang="zh-CN" altLang="en-US" sz="2000" spc="300" dirty="0">
                <a:latin typeface="Microsoft YaHei" panose="020B0503020204020204" pitchFamily="34" charset="-122"/>
                <a:ea typeface="Microsoft YaHei" panose="020B0503020204020204" pitchFamily="34" charset="-122"/>
              </a:rPr>
              <a:t>算法公平性和准确性</a:t>
            </a:r>
            <a:endParaRPr lang="en-US" altLang="zh-CN" sz="2000" spc="300" dirty="0">
              <a:latin typeface="Microsoft YaHei" panose="020B0503020204020204" pitchFamily="34" charset="-122"/>
              <a:ea typeface="Microsoft YaHei" panose="020B0503020204020204" pitchFamily="34" charset="-122"/>
            </a:endParaRPr>
          </a:p>
          <a:p>
            <a:pPr marL="457200" indent="-457200" algn="just">
              <a:lnSpc>
                <a:spcPct val="150000"/>
              </a:lnSpc>
              <a:buFont typeface="+mj-lt"/>
              <a:buAutoNum type="alphaLcParenR"/>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现今的强大模型一般使用</a:t>
            </a:r>
            <a:r>
              <a:rPr lang="zh-CN" altLang="en-US" sz="2000" spc="300" dirty="0">
                <a:solidFill>
                  <a:srgbClr val="C00000"/>
                </a:solidFill>
                <a:latin typeface="Microsoft YaHei" panose="020B0503020204020204" pitchFamily="34" charset="-122"/>
                <a:ea typeface="Microsoft YaHei" panose="020B0503020204020204" pitchFamily="34" charset="-122"/>
              </a:rPr>
              <a:t>大量数据</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训练，而这些数据很有可能是有标签样本与无标签样本混合组成的</a:t>
            </a:r>
            <a:endParaRPr lang="en-US" altLang="zh-CN" sz="2000" spc="3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6" name="文本框 25">
            <a:extLst>
              <a:ext uri="{FF2B5EF4-FFF2-40B4-BE49-F238E27FC236}">
                <a16:creationId xmlns:a16="http://schemas.microsoft.com/office/drawing/2014/main" id="{D7F6F2E3-E9B7-234E-A073-B0E5AAA13863}"/>
              </a:ext>
            </a:extLst>
          </p:cNvPr>
          <p:cNvSpPr txBox="1"/>
          <p:nvPr/>
        </p:nvSpPr>
        <p:spPr>
          <a:xfrm>
            <a:off x="1277469" y="1619464"/>
            <a:ext cx="1468423"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先验结论</a:t>
            </a:r>
          </a:p>
        </p:txBody>
      </p:sp>
      <p:sp>
        <p:nvSpPr>
          <p:cNvPr id="27" name="文本框 26">
            <a:extLst>
              <a:ext uri="{FF2B5EF4-FFF2-40B4-BE49-F238E27FC236}">
                <a16:creationId xmlns:a16="http://schemas.microsoft.com/office/drawing/2014/main" id="{BF16D2CD-3F5F-5D4B-A844-B2152457F412}"/>
              </a:ext>
            </a:extLst>
          </p:cNvPr>
          <p:cNvSpPr txBox="1"/>
          <p:nvPr/>
        </p:nvSpPr>
        <p:spPr>
          <a:xfrm>
            <a:off x="1669354" y="3815646"/>
            <a:ext cx="8853291" cy="1422890"/>
          </a:xfrm>
          <a:prstGeom prst="rect">
            <a:avLst/>
          </a:prstGeom>
          <a:noFill/>
        </p:spPr>
        <p:txBody>
          <a:bodyPr wrap="square">
            <a:spAutoFit/>
          </a:bodyPr>
          <a:lstStyle/>
          <a:p>
            <a:pPr marL="457200" indent="-457200" algn="just">
              <a:lnSpc>
                <a:spcPct val="150000"/>
              </a:lnSpc>
              <a:buClr>
                <a:schemeClr val="tx1"/>
              </a:buClr>
              <a:buFont typeface="+mj-lt"/>
              <a:buAutoNum type="alphaLcParenR"/>
            </a:pPr>
            <a:r>
              <a:rPr lang="zh-CN" altLang="en-US" sz="2000" spc="300" dirty="0">
                <a:latin typeface="Microsoft YaHei" panose="020B0503020204020204" pitchFamily="34" charset="-122"/>
                <a:ea typeface="Microsoft YaHei" panose="020B0503020204020204" pitchFamily="34" charset="-122"/>
              </a:rPr>
              <a:t>现有研究几乎全部针对有监督或无监督学习算法，很少有针对半监督学习算法的研究</a:t>
            </a:r>
            <a:endParaRPr lang="en-US" altLang="zh-CN" sz="2000" spc="300" dirty="0">
              <a:latin typeface="Microsoft YaHei" panose="020B0503020204020204" pitchFamily="34" charset="-122"/>
              <a:ea typeface="Microsoft YaHei" panose="020B0503020204020204" pitchFamily="34" charset="-122"/>
            </a:endParaRPr>
          </a:p>
          <a:p>
            <a:pPr marL="457200" indent="-457200" algn="just">
              <a:lnSpc>
                <a:spcPct val="150000"/>
              </a:lnSpc>
              <a:buClr>
                <a:schemeClr val="tx1"/>
              </a:buClr>
              <a:buFont typeface="+mj-lt"/>
              <a:buAutoNum type="alphaLcParenR"/>
            </a:pPr>
            <a:r>
              <a:rPr lang="zh-CN" altLang="en-US" sz="2000" spc="300" dirty="0">
                <a:latin typeface="Microsoft YaHei" panose="020B0503020204020204" pitchFamily="34" charset="-122"/>
                <a:ea typeface="Microsoft YaHei" panose="020B0503020204020204" pitchFamily="34" charset="-122"/>
              </a:rPr>
              <a:t>无标签样本数据更加丰富，可用来扩充数据集</a:t>
            </a:r>
            <a:endParaRPr lang="en-US" altLang="zh-CN" sz="2000" spc="300" dirty="0">
              <a:latin typeface="Microsoft YaHei" panose="020B0503020204020204" pitchFamily="34" charset="-122"/>
              <a:ea typeface="Microsoft YaHei" panose="020B0503020204020204" pitchFamily="34" charset="-122"/>
            </a:endParaRPr>
          </a:p>
        </p:txBody>
      </p:sp>
      <p:sp>
        <p:nvSpPr>
          <p:cNvPr id="28" name="文本框 27">
            <a:extLst>
              <a:ext uri="{FF2B5EF4-FFF2-40B4-BE49-F238E27FC236}">
                <a16:creationId xmlns:a16="http://schemas.microsoft.com/office/drawing/2014/main" id="{9295EF8B-625C-EA48-BFF5-010A22844B40}"/>
              </a:ext>
            </a:extLst>
          </p:cNvPr>
          <p:cNvSpPr txBox="1"/>
          <p:nvPr/>
        </p:nvSpPr>
        <p:spPr>
          <a:xfrm>
            <a:off x="1277468" y="3429000"/>
            <a:ext cx="1468423"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研究现状</a:t>
            </a:r>
          </a:p>
        </p:txBody>
      </p:sp>
      <p:sp>
        <p:nvSpPr>
          <p:cNvPr id="29" name="文本框 28">
            <a:extLst>
              <a:ext uri="{FF2B5EF4-FFF2-40B4-BE49-F238E27FC236}">
                <a16:creationId xmlns:a16="http://schemas.microsoft.com/office/drawing/2014/main" id="{CF54DAAF-C7B2-9348-A18F-DD2CFD25CCCB}"/>
              </a:ext>
            </a:extLst>
          </p:cNvPr>
          <p:cNvSpPr txBox="1"/>
          <p:nvPr/>
        </p:nvSpPr>
        <p:spPr>
          <a:xfrm>
            <a:off x="1277468" y="5274354"/>
            <a:ext cx="2078026" cy="400110"/>
          </a:xfrm>
          <a:prstGeom prst="rect">
            <a:avLst/>
          </a:prstGeom>
          <a:noFill/>
        </p:spPr>
        <p:txBody>
          <a:bodyPr wrap="square">
            <a:spAutoFit/>
          </a:bodyPr>
          <a:lstStyle/>
          <a:p>
            <a:r>
              <a:rPr lang="zh-CN" altLang="en-US" sz="2000" b="1" spc="300" dirty="0">
                <a:solidFill>
                  <a:schemeClr val="tx1">
                    <a:lumMod val="85000"/>
                    <a:lumOff val="15000"/>
                  </a:schemeClr>
                </a:solidFill>
                <a:latin typeface="Microsoft YaHei" panose="020B0503020204020204" pitchFamily="34" charset="-122"/>
                <a:ea typeface="Microsoft YaHei" panose="020B0503020204020204" pitchFamily="34" charset="-122"/>
              </a:rPr>
              <a:t>研究中的挑战</a:t>
            </a:r>
          </a:p>
        </p:txBody>
      </p:sp>
      <p:sp>
        <p:nvSpPr>
          <p:cNvPr id="30" name="文本框 29">
            <a:extLst>
              <a:ext uri="{FF2B5EF4-FFF2-40B4-BE49-F238E27FC236}">
                <a16:creationId xmlns:a16="http://schemas.microsoft.com/office/drawing/2014/main" id="{37B264C5-AD81-1948-AADF-ABFD0D978643}"/>
              </a:ext>
            </a:extLst>
          </p:cNvPr>
          <p:cNvSpPr txBox="1"/>
          <p:nvPr/>
        </p:nvSpPr>
        <p:spPr>
          <a:xfrm>
            <a:off x="1669353" y="5638646"/>
            <a:ext cx="8853291" cy="961225"/>
          </a:xfrm>
          <a:prstGeom prst="rect">
            <a:avLst/>
          </a:prstGeom>
          <a:noFill/>
        </p:spPr>
        <p:txBody>
          <a:bodyPr wrap="square">
            <a:spAutoFit/>
          </a:bodyPr>
          <a:lstStyle/>
          <a:p>
            <a:pPr marL="457200" indent="-457200" algn="just">
              <a:lnSpc>
                <a:spcPct val="150000"/>
              </a:lnSpc>
              <a:buClr>
                <a:schemeClr val="tx1"/>
              </a:buClr>
              <a:buFont typeface="+mj-lt"/>
              <a:buAutoNum type="alphaLcParenR"/>
            </a:pPr>
            <a:r>
              <a:rPr lang="zh-CN" altLang="en-US" sz="2000" spc="300" dirty="0">
                <a:latin typeface="Microsoft YaHei" panose="020B0503020204020204" pitchFamily="34" charset="-122"/>
                <a:ea typeface="Microsoft YaHei" panose="020B0503020204020204" pitchFamily="34" charset="-122"/>
              </a:rPr>
              <a:t>如何利用未标注数据，更好地</a:t>
            </a:r>
            <a:r>
              <a:rPr lang="zh-CN" altLang="en-US" sz="2000" spc="300" dirty="0">
                <a:solidFill>
                  <a:srgbClr val="C00000"/>
                </a:solidFill>
                <a:latin typeface="Microsoft YaHei" panose="020B0503020204020204" pitchFamily="34" charset="-122"/>
                <a:ea typeface="Microsoft YaHei" panose="020B0503020204020204" pitchFamily="34" charset="-122"/>
              </a:rPr>
              <a:t>兼顾准确性和公平性</a:t>
            </a:r>
            <a:endParaRPr lang="en-US" altLang="zh-CN" sz="2000" spc="300" dirty="0">
              <a:solidFill>
                <a:srgbClr val="C00000"/>
              </a:solidFill>
              <a:latin typeface="Microsoft YaHei" panose="020B0503020204020204" pitchFamily="34" charset="-122"/>
              <a:ea typeface="Microsoft YaHei" panose="020B0503020204020204" pitchFamily="34" charset="-122"/>
            </a:endParaRPr>
          </a:p>
          <a:p>
            <a:pPr marL="457200" indent="-457200" algn="just">
              <a:lnSpc>
                <a:spcPct val="150000"/>
              </a:lnSpc>
              <a:buClr>
                <a:schemeClr val="tx1"/>
              </a:buClr>
              <a:buFont typeface="+mj-lt"/>
              <a:buAutoNum type="alphaLcParenR"/>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如何缓解半监督学习中常见的</a:t>
            </a:r>
            <a:r>
              <a:rPr lang="zh-CN" altLang="en-US" sz="2000" spc="300" dirty="0">
                <a:solidFill>
                  <a:srgbClr val="C00000"/>
                </a:solidFill>
                <a:latin typeface="Microsoft YaHei" panose="020B0503020204020204" pitchFamily="34" charset="-122"/>
                <a:ea typeface="Microsoft YaHei" panose="020B0503020204020204" pitchFamily="34" charset="-122"/>
              </a:rPr>
              <a:t>噪声</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影响</a:t>
            </a:r>
            <a:endParaRPr lang="en-US" altLang="zh-CN" sz="2000" spc="3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1036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FE1DB143-3197-47C5-8852-B7489EDA98F7}"/>
              </a:ext>
            </a:extLst>
          </p:cNvPr>
          <p:cNvSpPr txBox="1"/>
          <p:nvPr/>
        </p:nvSpPr>
        <p:spPr>
          <a:xfrm>
            <a:off x="967740" y="1083123"/>
            <a:ext cx="2270173" cy="461665"/>
          </a:xfrm>
          <a:prstGeom prst="rect">
            <a:avLst/>
          </a:prstGeom>
          <a:noFill/>
        </p:spPr>
        <p:txBody>
          <a:bodyPr wrap="none" rtlCol="0">
            <a:spAutoFit/>
          </a:bodyPr>
          <a:lstStyle/>
          <a:p>
            <a:r>
              <a:rPr lang="en-US" altLang="zh-CN"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sz="2400" b="1" spc="300" dirty="0">
                <a:solidFill>
                  <a:schemeClr val="tx1">
                    <a:lumMod val="85000"/>
                    <a:lumOff val="15000"/>
                  </a:schemeClr>
                </a:solidFill>
                <a:latin typeface="Microsoft YaHei" panose="020B0503020204020204" pitchFamily="34" charset="-122"/>
                <a:ea typeface="Microsoft YaHei" panose="020B0503020204020204" pitchFamily="34" charset="-122"/>
              </a:rPr>
              <a:t>公平性度量</a:t>
            </a:r>
          </a:p>
        </p:txBody>
      </p:sp>
      <p:sp>
        <p:nvSpPr>
          <p:cNvPr id="16" name="文本框 15">
            <a:extLst>
              <a:ext uri="{FF2B5EF4-FFF2-40B4-BE49-F238E27FC236}">
                <a16:creationId xmlns:a16="http://schemas.microsoft.com/office/drawing/2014/main" id="{C12C4FF9-670B-4D41-A12A-29F5DBB09D1D}"/>
              </a:ext>
            </a:extLst>
          </p:cNvPr>
          <p:cNvSpPr txBox="1"/>
          <p:nvPr/>
        </p:nvSpPr>
        <p:spPr>
          <a:xfrm>
            <a:off x="5213029" y="442644"/>
            <a:ext cx="1774845" cy="523220"/>
          </a:xfrm>
          <a:prstGeom prst="rect">
            <a:avLst/>
          </a:prstGeom>
          <a:noFill/>
        </p:spPr>
        <p:txBody>
          <a:bodyPr wrap="none" rtlCol="0">
            <a:spAutoFit/>
          </a:bodyPr>
          <a:lstStyle/>
          <a:p>
            <a:pPr algn="ctr"/>
            <a:r>
              <a:rPr lang="zh-CN" altLang="en-US" sz="2800" b="1" spc="300" dirty="0">
                <a:solidFill>
                  <a:schemeClr val="tx1">
                    <a:lumMod val="85000"/>
                    <a:lumOff val="15000"/>
                  </a:schemeClr>
                </a:solidFill>
                <a:latin typeface="Microsoft YaHei" panose="020B0503020204020204" pitchFamily="34" charset="-122"/>
                <a:ea typeface="Microsoft YaHei" panose="020B0503020204020204" pitchFamily="34" charset="-122"/>
              </a:rPr>
              <a:t>背景引入</a:t>
            </a:r>
          </a:p>
        </p:txBody>
      </p:sp>
      <p:sp>
        <p:nvSpPr>
          <p:cNvPr id="31" name="文本框 30">
            <a:extLst>
              <a:ext uri="{FF2B5EF4-FFF2-40B4-BE49-F238E27FC236}">
                <a16:creationId xmlns:a16="http://schemas.microsoft.com/office/drawing/2014/main" id="{C68FFABA-E249-FC44-ACA1-83450C375CC6}"/>
              </a:ext>
            </a:extLst>
          </p:cNvPr>
          <p:cNvSpPr txBox="1"/>
          <p:nvPr/>
        </p:nvSpPr>
        <p:spPr>
          <a:xfrm>
            <a:off x="1261397" y="1681095"/>
            <a:ext cx="9669205" cy="961225"/>
          </a:xfrm>
          <a:prstGeom prst="rect">
            <a:avLst/>
          </a:prstGeom>
          <a:noFill/>
        </p:spPr>
        <p:txBody>
          <a:bodyPr wrap="square">
            <a:spAutoFit/>
          </a:bodyPr>
          <a:lstStyle/>
          <a:p>
            <a:pPr>
              <a:lnSpc>
                <a:spcPct val="150000"/>
              </a:lnSpc>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公平性可通过分析算法对</a:t>
            </a:r>
            <a:r>
              <a:rPr lang="zh-CN" altLang="en-US" sz="2000" spc="300" dirty="0">
                <a:solidFill>
                  <a:srgbClr val="C00000"/>
                </a:solidFill>
                <a:latin typeface="Microsoft YaHei" panose="020B0503020204020204" pitchFamily="34" charset="-122"/>
                <a:ea typeface="Microsoft YaHei" panose="020B0503020204020204" pitchFamily="34" charset="-122"/>
              </a:rPr>
              <a:t>受保护</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和</a:t>
            </a:r>
            <a:r>
              <a:rPr lang="zh-CN" altLang="en-US" sz="2000" spc="300" dirty="0">
                <a:solidFill>
                  <a:srgbClr val="C00000"/>
                </a:solidFill>
                <a:latin typeface="Microsoft YaHei" panose="020B0503020204020204" pitchFamily="34" charset="-122"/>
                <a:ea typeface="Microsoft YaHei" panose="020B0503020204020204" pitchFamily="34" charset="-122"/>
              </a:rPr>
              <a:t>不受保护</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群体的分类情况得出。其中受保护</a:t>
            </a:r>
            <a:r>
              <a:rPr lang="en-US" altLang="zh-CN" sz="2000" spc="3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不受保护群体由</a:t>
            </a:r>
            <a:r>
              <a:rPr lang="zh-CN" altLang="en-US" sz="2000" spc="300" dirty="0">
                <a:solidFill>
                  <a:srgbClr val="C00000"/>
                </a:solidFill>
                <a:latin typeface="Microsoft YaHei" panose="020B0503020204020204" pitchFamily="34" charset="-122"/>
                <a:ea typeface="Microsoft YaHei" panose="020B0503020204020204" pitchFamily="34" charset="-122"/>
              </a:rPr>
              <a:t>敏感属性</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定义，如性别、种族等。</a:t>
            </a:r>
          </a:p>
        </p:txBody>
      </p:sp>
      <p:sp>
        <p:nvSpPr>
          <p:cNvPr id="12" name="文本框 11">
            <a:extLst>
              <a:ext uri="{FF2B5EF4-FFF2-40B4-BE49-F238E27FC236}">
                <a16:creationId xmlns:a16="http://schemas.microsoft.com/office/drawing/2014/main" id="{AEA7874F-A420-4449-AB03-62519FCA59D1}"/>
              </a:ext>
            </a:extLst>
          </p:cNvPr>
          <p:cNvSpPr txBox="1"/>
          <p:nvPr/>
        </p:nvSpPr>
        <p:spPr>
          <a:xfrm>
            <a:off x="1113790" y="2777764"/>
            <a:ext cx="6096000" cy="499560"/>
          </a:xfrm>
          <a:prstGeom prst="rect">
            <a:avLst/>
          </a:prstGeom>
          <a:noFill/>
        </p:spPr>
        <p:txBody>
          <a:bodyPr wrap="square">
            <a:spAutoFit/>
          </a:bodyPr>
          <a:lstStyle/>
          <a:p>
            <a:pPr>
              <a:lnSpc>
                <a:spcPct val="150000"/>
              </a:lnSpc>
            </a:pP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个体公平性</a:t>
            </a: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(Demographic parity)</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A518624-EDCD-E042-8F5D-1657A1FC0A89}"/>
                  </a:ext>
                </a:extLst>
              </p:cNvPr>
              <p:cNvSpPr txBox="1"/>
              <p:nvPr/>
            </p:nvSpPr>
            <p:spPr>
              <a:xfrm>
                <a:off x="4665800" y="3429000"/>
                <a:ext cx="2860398"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a:latin typeface="Cambria Math" panose="02040503050406030204" pitchFamily="18" charset="0"/>
                              <a:ea typeface="Cambria Math" panose="02040503050406030204" pitchFamily="18" charset="0"/>
                            </a:rPr>
                          </m:ctrlPr>
                        </m:sSubPr>
                        <m:e>
                          <m:r>
                            <a:rPr kumimoji="1" lang="en-US" altLang="zh-CN" sz="2000" b="0" i="1">
                              <a:latin typeface="Cambria Math" panose="02040503050406030204" pitchFamily="18" charset="0"/>
                              <a:ea typeface="Cambria Math" panose="02040503050406030204" pitchFamily="18" charset="0"/>
                            </a:rPr>
                            <m:t>𝛾</m:t>
                          </m:r>
                        </m:e>
                        <m:sub>
                          <m:r>
                            <a:rPr kumimoji="1" lang="en-US" altLang="zh-CN" sz="2000" b="0" i="1">
                              <a:latin typeface="Cambria Math" panose="02040503050406030204" pitchFamily="18" charset="0"/>
                              <a:ea typeface="Cambria Math" panose="02040503050406030204" pitchFamily="18" charset="0"/>
                            </a:rPr>
                            <m:t>1</m:t>
                          </m:r>
                        </m:sub>
                      </m:sSub>
                      <m:d>
                        <m:dPr>
                          <m:ctrlPr>
                            <a:rPr kumimoji="1" lang="en-US" altLang="zh-CN" sz="2000" b="0" i="1">
                              <a:latin typeface="Cambria Math" panose="02040503050406030204" pitchFamily="18" charset="0"/>
                              <a:ea typeface="Cambria Math" panose="02040503050406030204" pitchFamily="18" charset="0"/>
                            </a:rPr>
                          </m:ctrlPr>
                        </m:dPr>
                        <m:e>
                          <m:acc>
                            <m:accPr>
                              <m:chr m:val="̂"/>
                              <m:ctrlPr>
                                <a:rPr kumimoji="1" lang="en-US" altLang="zh-CN" sz="2000" b="0" i="1">
                                  <a:latin typeface="Cambria Math" panose="02040503050406030204" pitchFamily="18" charset="0"/>
                                  <a:ea typeface="Cambria Math" panose="02040503050406030204" pitchFamily="18" charset="0"/>
                                </a:rPr>
                              </m:ctrlPr>
                            </m:accPr>
                            <m:e>
                              <m:r>
                                <a:rPr kumimoji="1" lang="en-US" altLang="zh-CN" sz="2000" b="0" i="1">
                                  <a:latin typeface="Cambria Math" panose="02040503050406030204" pitchFamily="18" charset="0"/>
                                  <a:ea typeface="Cambria Math" panose="02040503050406030204" pitchFamily="18" charset="0"/>
                                </a:rPr>
                                <m:t>𝑌</m:t>
                              </m:r>
                            </m:e>
                          </m:acc>
                        </m:e>
                      </m:d>
                      <m:r>
                        <a:rPr kumimoji="1" lang="en-US" altLang="zh-CN" sz="2000" b="0" i="1">
                          <a:latin typeface="Cambria Math" panose="02040503050406030204" pitchFamily="18" charset="0"/>
                          <a:ea typeface="Cambria Math" panose="02040503050406030204" pitchFamily="18" charset="0"/>
                        </a:rPr>
                        <m:t>=</m:t>
                      </m:r>
                      <m:r>
                        <m:rPr>
                          <m:sty m:val="p"/>
                        </m:rPr>
                        <a:rPr kumimoji="1" lang="en-US" altLang="zh-CN" sz="2000" b="0" i="0">
                          <a:latin typeface="Cambria Math" panose="02040503050406030204" pitchFamily="18" charset="0"/>
                          <a:ea typeface="Cambria Math" panose="02040503050406030204" pitchFamily="18" charset="0"/>
                        </a:rPr>
                        <m:t>Pr</m:t>
                      </m:r>
                      <m:r>
                        <a:rPr kumimoji="1" lang="en-US" altLang="zh-CN" sz="2000" b="0" i="1">
                          <a:latin typeface="Cambria Math" panose="02040503050406030204" pitchFamily="18" charset="0"/>
                          <a:ea typeface="Cambria Math" panose="02040503050406030204" pitchFamily="18" charset="0"/>
                        </a:rPr>
                        <m:t>⁡(</m:t>
                      </m:r>
                      <m:acc>
                        <m:accPr>
                          <m:chr m:val="̂"/>
                          <m:ctrlPr>
                            <a:rPr kumimoji="1" lang="en-US" altLang="zh-CN" sz="2000" i="1">
                              <a:latin typeface="Cambria Math" panose="02040503050406030204" pitchFamily="18" charset="0"/>
                              <a:ea typeface="Cambria Math" panose="02040503050406030204" pitchFamily="18" charset="0"/>
                            </a:rPr>
                          </m:ctrlPr>
                        </m:accPr>
                        <m:e>
                          <m:r>
                            <a:rPr kumimoji="1" lang="en-US" altLang="zh-CN" sz="2000" i="1">
                              <a:latin typeface="Cambria Math" panose="02040503050406030204" pitchFamily="18" charset="0"/>
                              <a:ea typeface="Cambria Math" panose="02040503050406030204" pitchFamily="18" charset="0"/>
                            </a:rPr>
                            <m:t>𝑌</m:t>
                          </m:r>
                        </m:e>
                      </m:acc>
                      <m:r>
                        <a:rPr kumimoji="1" lang="en-US" altLang="zh-CN" sz="2000" b="0" i="1">
                          <a:latin typeface="Cambria Math" panose="02040503050406030204" pitchFamily="18" charset="0"/>
                          <a:ea typeface="Cambria Math" panose="02040503050406030204" pitchFamily="18" charset="0"/>
                        </a:rPr>
                        <m:t>=1|</m:t>
                      </m:r>
                      <m:r>
                        <a:rPr kumimoji="1" lang="en-US" altLang="zh-CN" sz="2000" b="0" i="1">
                          <a:latin typeface="Cambria Math" panose="02040503050406030204" pitchFamily="18" charset="0"/>
                          <a:ea typeface="Cambria Math" panose="02040503050406030204" pitchFamily="18" charset="0"/>
                        </a:rPr>
                        <m:t>𝐴</m:t>
                      </m:r>
                      <m:r>
                        <a:rPr kumimoji="1" lang="en-US" altLang="zh-CN" sz="2000" b="0" i="1">
                          <a:latin typeface="Cambria Math" panose="02040503050406030204" pitchFamily="18" charset="0"/>
                          <a:ea typeface="Cambria Math" panose="02040503050406030204" pitchFamily="18" charset="0"/>
                        </a:rPr>
                        <m:t>=1)</m:t>
                      </m:r>
                    </m:oMath>
                  </m:oMathPara>
                </a14:m>
                <a:endParaRPr kumimoji="1" lang="en-US" altLang="zh-CN" sz="2000" b="0"/>
              </a:p>
            </p:txBody>
          </p:sp>
        </mc:Choice>
        <mc:Fallback xmlns="">
          <p:sp>
            <p:nvSpPr>
              <p:cNvPr id="10" name="文本框 9">
                <a:extLst>
                  <a:ext uri="{FF2B5EF4-FFF2-40B4-BE49-F238E27FC236}">
                    <a16:creationId xmlns:a16="http://schemas.microsoft.com/office/drawing/2014/main" id="{4A518624-EDCD-E042-8F5D-1657A1FC0A89}"/>
                  </a:ext>
                </a:extLst>
              </p:cNvPr>
              <p:cNvSpPr txBox="1">
                <a:spLocks noRot="1" noChangeAspect="1" noMove="1" noResize="1" noEditPoints="1" noAdjustHandles="1" noChangeArrowheads="1" noChangeShapeType="1" noTextEdit="1"/>
              </p:cNvSpPr>
              <p:nvPr/>
            </p:nvSpPr>
            <p:spPr>
              <a:xfrm>
                <a:off x="4665800" y="3429000"/>
                <a:ext cx="2860398" cy="347403"/>
              </a:xfrm>
              <a:prstGeom prst="rect">
                <a:avLst/>
              </a:prstGeom>
              <a:blipFill>
                <a:blip r:embed="rId3"/>
                <a:stretch>
                  <a:fillRect l="-1327" t="-14286" r="-2655"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E5BEE2A-7A27-DA4B-9213-C0303D64DF70}"/>
                  </a:ext>
                </a:extLst>
              </p:cNvPr>
              <p:cNvSpPr txBox="1"/>
              <p:nvPr/>
            </p:nvSpPr>
            <p:spPr>
              <a:xfrm>
                <a:off x="4659836" y="3927216"/>
                <a:ext cx="2866362"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a:latin typeface="Cambria Math" panose="02040503050406030204" pitchFamily="18" charset="0"/>
                              <a:ea typeface="Cambria Math" panose="02040503050406030204" pitchFamily="18" charset="0"/>
                            </a:rPr>
                          </m:ctrlPr>
                        </m:sSubPr>
                        <m:e>
                          <m:r>
                            <a:rPr kumimoji="1" lang="en-US" altLang="zh-CN" sz="2000" b="0" i="1">
                              <a:latin typeface="Cambria Math" panose="02040503050406030204" pitchFamily="18" charset="0"/>
                              <a:ea typeface="Cambria Math" panose="02040503050406030204" pitchFamily="18" charset="0"/>
                            </a:rPr>
                            <m:t>𝛾</m:t>
                          </m:r>
                        </m:e>
                        <m:sub>
                          <m:r>
                            <a:rPr kumimoji="1" lang="en-US" altLang="zh-CN" sz="2000" b="0" i="1">
                              <a:latin typeface="Cambria Math" panose="02040503050406030204" pitchFamily="18" charset="0"/>
                              <a:ea typeface="Cambria Math" panose="02040503050406030204" pitchFamily="18" charset="0"/>
                            </a:rPr>
                            <m:t>0</m:t>
                          </m:r>
                        </m:sub>
                      </m:sSub>
                      <m:d>
                        <m:dPr>
                          <m:ctrlPr>
                            <a:rPr kumimoji="1" lang="en-US" altLang="zh-CN" sz="2000" b="0" i="1">
                              <a:latin typeface="Cambria Math" panose="02040503050406030204" pitchFamily="18" charset="0"/>
                              <a:ea typeface="Cambria Math" panose="02040503050406030204" pitchFamily="18" charset="0"/>
                            </a:rPr>
                          </m:ctrlPr>
                        </m:dPr>
                        <m:e>
                          <m:acc>
                            <m:accPr>
                              <m:chr m:val="̂"/>
                              <m:ctrlPr>
                                <a:rPr kumimoji="1" lang="en-US" altLang="zh-CN" sz="2000" b="0" i="1">
                                  <a:latin typeface="Cambria Math" panose="02040503050406030204" pitchFamily="18" charset="0"/>
                                  <a:ea typeface="Cambria Math" panose="02040503050406030204" pitchFamily="18" charset="0"/>
                                </a:rPr>
                              </m:ctrlPr>
                            </m:accPr>
                            <m:e>
                              <m:r>
                                <a:rPr kumimoji="1" lang="en-US" altLang="zh-CN" sz="2000" b="0" i="1">
                                  <a:latin typeface="Cambria Math" panose="02040503050406030204" pitchFamily="18" charset="0"/>
                                  <a:ea typeface="Cambria Math" panose="02040503050406030204" pitchFamily="18" charset="0"/>
                                </a:rPr>
                                <m:t>𝑌</m:t>
                              </m:r>
                            </m:e>
                          </m:acc>
                        </m:e>
                      </m:d>
                      <m:r>
                        <a:rPr kumimoji="1" lang="en-US" altLang="zh-CN" sz="2000" b="0" i="1">
                          <a:latin typeface="Cambria Math" panose="02040503050406030204" pitchFamily="18" charset="0"/>
                          <a:ea typeface="Cambria Math" panose="02040503050406030204" pitchFamily="18" charset="0"/>
                        </a:rPr>
                        <m:t>=</m:t>
                      </m:r>
                      <m:r>
                        <m:rPr>
                          <m:sty m:val="p"/>
                        </m:rPr>
                        <a:rPr kumimoji="1" lang="en-US" altLang="zh-CN" sz="2000" b="0" i="0">
                          <a:latin typeface="Cambria Math" panose="02040503050406030204" pitchFamily="18" charset="0"/>
                          <a:ea typeface="Cambria Math" panose="02040503050406030204" pitchFamily="18" charset="0"/>
                        </a:rPr>
                        <m:t>Pr</m:t>
                      </m:r>
                      <m:r>
                        <a:rPr kumimoji="1" lang="en-US" altLang="zh-CN" sz="2000" b="0" i="1">
                          <a:latin typeface="Cambria Math" panose="02040503050406030204" pitchFamily="18" charset="0"/>
                          <a:ea typeface="Cambria Math" panose="02040503050406030204" pitchFamily="18" charset="0"/>
                        </a:rPr>
                        <m:t>⁡(</m:t>
                      </m:r>
                      <m:acc>
                        <m:accPr>
                          <m:chr m:val="̂"/>
                          <m:ctrlPr>
                            <a:rPr kumimoji="1" lang="en-US" altLang="zh-CN" sz="2000" i="1">
                              <a:latin typeface="Cambria Math" panose="02040503050406030204" pitchFamily="18" charset="0"/>
                              <a:ea typeface="Cambria Math" panose="02040503050406030204" pitchFamily="18" charset="0"/>
                            </a:rPr>
                          </m:ctrlPr>
                        </m:accPr>
                        <m:e>
                          <m:r>
                            <a:rPr kumimoji="1" lang="en-US" altLang="zh-CN" sz="2000" i="1">
                              <a:latin typeface="Cambria Math" panose="02040503050406030204" pitchFamily="18" charset="0"/>
                              <a:ea typeface="Cambria Math" panose="02040503050406030204" pitchFamily="18" charset="0"/>
                            </a:rPr>
                            <m:t>𝑌</m:t>
                          </m:r>
                        </m:e>
                      </m:acc>
                      <m:r>
                        <a:rPr kumimoji="1" lang="en-US" altLang="zh-CN" sz="2000" b="0" i="1">
                          <a:latin typeface="Cambria Math" panose="02040503050406030204" pitchFamily="18" charset="0"/>
                          <a:ea typeface="Cambria Math" panose="02040503050406030204" pitchFamily="18" charset="0"/>
                        </a:rPr>
                        <m:t>=1|</m:t>
                      </m:r>
                      <m:r>
                        <a:rPr kumimoji="1" lang="en-US" altLang="zh-CN" sz="2000" b="0" i="1">
                          <a:latin typeface="Cambria Math" panose="02040503050406030204" pitchFamily="18" charset="0"/>
                          <a:ea typeface="Cambria Math" panose="02040503050406030204" pitchFamily="18" charset="0"/>
                        </a:rPr>
                        <m:t>𝐴</m:t>
                      </m:r>
                      <m:r>
                        <a:rPr kumimoji="1" lang="en-US" altLang="zh-CN" sz="2000" b="0" i="1">
                          <a:latin typeface="Cambria Math" panose="02040503050406030204" pitchFamily="18" charset="0"/>
                          <a:ea typeface="Cambria Math" panose="02040503050406030204" pitchFamily="18" charset="0"/>
                        </a:rPr>
                        <m:t>=0)</m:t>
                      </m:r>
                    </m:oMath>
                  </m:oMathPara>
                </a14:m>
                <a:endParaRPr kumimoji="1" lang="en-US" altLang="zh-CN" sz="2000" b="0"/>
              </a:p>
            </p:txBody>
          </p:sp>
        </mc:Choice>
        <mc:Fallback xmlns="">
          <p:sp>
            <p:nvSpPr>
              <p:cNvPr id="15" name="文本框 14">
                <a:extLst>
                  <a:ext uri="{FF2B5EF4-FFF2-40B4-BE49-F238E27FC236}">
                    <a16:creationId xmlns:a16="http://schemas.microsoft.com/office/drawing/2014/main" id="{7E5BEE2A-7A27-DA4B-9213-C0303D64DF70}"/>
                  </a:ext>
                </a:extLst>
              </p:cNvPr>
              <p:cNvSpPr txBox="1">
                <a:spLocks noRot="1" noChangeAspect="1" noMove="1" noResize="1" noEditPoints="1" noAdjustHandles="1" noChangeArrowheads="1" noChangeShapeType="1" noTextEdit="1"/>
              </p:cNvSpPr>
              <p:nvPr/>
            </p:nvSpPr>
            <p:spPr>
              <a:xfrm>
                <a:off x="4659836" y="3927216"/>
                <a:ext cx="2866362" cy="347403"/>
              </a:xfrm>
              <a:prstGeom prst="rect">
                <a:avLst/>
              </a:prstGeom>
              <a:blipFill>
                <a:blip r:embed="rId4"/>
                <a:stretch>
                  <a:fillRect l="-1322" t="-10714" r="-2643" b="-3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9C66B67-4364-FC47-9074-D2D26DA88D5A}"/>
                  </a:ext>
                </a:extLst>
              </p:cNvPr>
              <p:cNvSpPr txBox="1"/>
              <p:nvPr/>
            </p:nvSpPr>
            <p:spPr>
              <a:xfrm>
                <a:off x="1265848" y="4425432"/>
                <a:ext cx="9669205" cy="508216"/>
              </a:xfrm>
              <a:prstGeom prst="rect">
                <a:avLst/>
              </a:prstGeom>
              <a:noFill/>
            </p:spPr>
            <p:txBody>
              <a:bodyPr wrap="square">
                <a:spAutoFit/>
              </a:bodyPr>
              <a:lstStyle/>
              <a:p>
                <a:pPr>
                  <a:lnSpc>
                    <a:spcPct val="150000"/>
                  </a:lnSpc>
                </a:pP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其中</a:t>
                </a:r>
                <a14:m>
                  <m:oMath xmlns:m="http://schemas.openxmlformats.org/officeDocument/2006/math">
                    <m:acc>
                      <m:accPr>
                        <m:chr m:val="̂"/>
                        <m:ctrlPr>
                          <a:rPr lang="zh-CN" altLang="en-US" sz="2000" i="1" spc="300" dirty="0">
                            <a:solidFill>
                              <a:schemeClr val="tx1">
                                <a:lumMod val="85000"/>
                                <a:lumOff val="15000"/>
                              </a:schemeClr>
                            </a:solidFill>
                            <a:latin typeface="Cambria Math" panose="02040503050406030204" pitchFamily="18" charset="0"/>
                            <a:ea typeface="Microsoft YaHei" panose="020B0503020204020204" pitchFamily="34" charset="-122"/>
                          </a:rPr>
                        </m:ctrlPr>
                      </m:accPr>
                      <m:e>
                        <m:r>
                          <a:rPr lang="en-US" altLang="zh-CN" sz="2000" b="0" i="1" spc="300" dirty="0">
                            <a:solidFill>
                              <a:schemeClr val="tx1">
                                <a:lumMod val="85000"/>
                                <a:lumOff val="15000"/>
                              </a:schemeClr>
                            </a:solidFill>
                            <a:latin typeface="Cambria Math" panose="02040503050406030204" pitchFamily="18" charset="0"/>
                            <a:ea typeface="Microsoft YaHei" panose="020B0503020204020204" pitchFamily="34" charset="-122"/>
                          </a:rPr>
                          <m:t>𝑌</m:t>
                        </m:r>
                      </m:e>
                    </m:acc>
                  </m:oMath>
                </a14:m>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为预测标签（此处为阳性样本标签），</a:t>
                </a:r>
                <a14:m>
                  <m:oMath xmlns:m="http://schemas.openxmlformats.org/officeDocument/2006/math">
                    <m:r>
                      <a:rPr lang="en-US" altLang="zh-CN" sz="2000" i="1" spc="300" dirty="0">
                        <a:solidFill>
                          <a:schemeClr val="tx1">
                            <a:lumMod val="85000"/>
                            <a:lumOff val="15000"/>
                          </a:schemeClr>
                        </a:solidFill>
                        <a:latin typeface="Cambria Math" panose="02040503050406030204" pitchFamily="18" charset="0"/>
                        <a:ea typeface="Microsoft YaHei" panose="020B0503020204020204" pitchFamily="34" charset="-122"/>
                      </a:rPr>
                      <m:t>𝐴</m:t>
                    </m:r>
                  </m:oMath>
                </a14:m>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为敏感属性</a:t>
                </a:r>
              </a:p>
            </p:txBody>
          </p:sp>
        </mc:Choice>
        <mc:Fallback xmlns="">
          <p:sp>
            <p:nvSpPr>
              <p:cNvPr id="17" name="文本框 16">
                <a:extLst>
                  <a:ext uri="{FF2B5EF4-FFF2-40B4-BE49-F238E27FC236}">
                    <a16:creationId xmlns:a16="http://schemas.microsoft.com/office/drawing/2014/main" id="{49C66B67-4364-FC47-9074-D2D26DA88D5A}"/>
                  </a:ext>
                </a:extLst>
              </p:cNvPr>
              <p:cNvSpPr txBox="1">
                <a:spLocks noRot="1" noChangeAspect="1" noMove="1" noResize="1" noEditPoints="1" noAdjustHandles="1" noChangeArrowheads="1" noChangeShapeType="1" noTextEdit="1"/>
              </p:cNvSpPr>
              <p:nvPr/>
            </p:nvSpPr>
            <p:spPr>
              <a:xfrm>
                <a:off x="1265848" y="4425432"/>
                <a:ext cx="9669205" cy="508216"/>
              </a:xfrm>
              <a:prstGeom prst="rect">
                <a:avLst/>
              </a:prstGeom>
              <a:blipFill>
                <a:blip r:embed="rId5"/>
                <a:stretch>
                  <a:fillRect l="-655" b="-21951"/>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D812F190-000A-0C4A-9E8C-6BBA89CB5A9D}"/>
              </a:ext>
            </a:extLst>
          </p:cNvPr>
          <p:cNvSpPr txBox="1"/>
          <p:nvPr/>
        </p:nvSpPr>
        <p:spPr>
          <a:xfrm>
            <a:off x="1113790" y="4947061"/>
            <a:ext cx="6096000" cy="499560"/>
          </a:xfrm>
          <a:prstGeom prst="rect">
            <a:avLst/>
          </a:prstGeom>
          <a:noFill/>
        </p:spPr>
        <p:txBody>
          <a:bodyPr wrap="square">
            <a:spAutoFit/>
          </a:bodyPr>
          <a:lstStyle/>
          <a:p>
            <a:pPr>
              <a:lnSpc>
                <a:spcPct val="150000"/>
              </a:lnSpc>
            </a:pP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歧视程度</a:t>
            </a: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(Discrimination level)</a:t>
            </a:r>
            <a:endPar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8B01496-EE84-184C-B8AE-D36CE1AF9F66}"/>
                  </a:ext>
                </a:extLst>
              </p:cNvPr>
              <p:cNvSpPr txBox="1"/>
              <p:nvPr/>
            </p:nvSpPr>
            <p:spPr>
              <a:xfrm>
                <a:off x="4670251" y="5596953"/>
                <a:ext cx="2855947" cy="3474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sz="2000" i="1">
                          <a:latin typeface="Cambria Math" panose="02040503050406030204" pitchFamily="18" charset="0"/>
                          <a:ea typeface="Cambria Math" panose="02040503050406030204" pitchFamily="18" charset="0"/>
                        </a:rPr>
                        <m:t>Γ</m:t>
                      </m:r>
                      <m:d>
                        <m:dPr>
                          <m:ctrlPr>
                            <a:rPr kumimoji="1" lang="en-US" altLang="zh-CN" sz="2000" i="1">
                              <a:latin typeface="Cambria Math" panose="02040503050406030204" pitchFamily="18" charset="0"/>
                              <a:ea typeface="Cambria Math" panose="02040503050406030204" pitchFamily="18" charset="0"/>
                            </a:rPr>
                          </m:ctrlPr>
                        </m:dPr>
                        <m:e>
                          <m:acc>
                            <m:accPr>
                              <m:chr m:val="̂"/>
                              <m:ctrlPr>
                                <a:rPr kumimoji="1" lang="en-US" altLang="zh-CN" sz="2000" i="1">
                                  <a:latin typeface="Cambria Math" panose="02040503050406030204" pitchFamily="18" charset="0"/>
                                  <a:ea typeface="Cambria Math" panose="02040503050406030204" pitchFamily="18" charset="0"/>
                                </a:rPr>
                              </m:ctrlPr>
                            </m:accPr>
                            <m:e>
                              <m:r>
                                <a:rPr kumimoji="1" lang="en-US" altLang="zh-CN" sz="2000" i="1">
                                  <a:latin typeface="Cambria Math" panose="02040503050406030204" pitchFamily="18" charset="0"/>
                                  <a:ea typeface="Cambria Math" panose="02040503050406030204" pitchFamily="18" charset="0"/>
                                </a:rPr>
                                <m:t>𝑌</m:t>
                              </m:r>
                            </m:e>
                          </m:acc>
                        </m:e>
                      </m:d>
                      <m:r>
                        <a:rPr kumimoji="1" lang="en-US" altLang="zh-CN" sz="2000" b="0" i="1">
                          <a:latin typeface="Cambria Math" panose="02040503050406030204" pitchFamily="18" charset="0"/>
                          <a:ea typeface="Cambria Math" panose="02040503050406030204" pitchFamily="18" charset="0"/>
                        </a:rPr>
                        <m:t>=</m:t>
                      </m:r>
                      <m:d>
                        <m:dPr>
                          <m:begChr m:val="|"/>
                          <m:endChr m:val="|"/>
                          <m:ctrlPr>
                            <a:rPr kumimoji="1" lang="en-US" altLang="zh-CN" sz="2000" i="1">
                              <a:latin typeface="Cambria Math" panose="02040503050406030204" pitchFamily="18" charset="0"/>
                              <a:ea typeface="Cambria Math" panose="02040503050406030204" pitchFamily="18" charset="0"/>
                            </a:rPr>
                          </m:ctrlPr>
                        </m:dPr>
                        <m:e>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0</m:t>
                              </m:r>
                            </m:sub>
                          </m:sSub>
                          <m:d>
                            <m:dPr>
                              <m:ctrlPr>
                                <a:rPr kumimoji="1" lang="en-US" altLang="zh-CN" sz="2000" i="1">
                                  <a:latin typeface="Cambria Math" panose="02040503050406030204" pitchFamily="18" charset="0"/>
                                  <a:ea typeface="Cambria Math" panose="02040503050406030204" pitchFamily="18" charset="0"/>
                                </a:rPr>
                              </m:ctrlPr>
                            </m:dPr>
                            <m:e>
                              <m:acc>
                                <m:accPr>
                                  <m:chr m:val="̂"/>
                                  <m:ctrlPr>
                                    <a:rPr kumimoji="1" lang="en-US" altLang="zh-CN" sz="2000" i="1">
                                      <a:latin typeface="Cambria Math" panose="02040503050406030204" pitchFamily="18" charset="0"/>
                                      <a:ea typeface="Cambria Math" panose="02040503050406030204" pitchFamily="18" charset="0"/>
                                    </a:rPr>
                                  </m:ctrlPr>
                                </m:accPr>
                                <m:e>
                                  <m:r>
                                    <a:rPr kumimoji="1" lang="en-US" altLang="zh-CN" sz="2000" i="1">
                                      <a:latin typeface="Cambria Math" panose="02040503050406030204" pitchFamily="18" charset="0"/>
                                      <a:ea typeface="Cambria Math" panose="02040503050406030204" pitchFamily="18" charset="0"/>
                                    </a:rPr>
                                    <m:t>𝑌</m:t>
                                  </m:r>
                                </m:e>
                              </m:acc>
                            </m:e>
                          </m:d>
                          <m:r>
                            <a:rPr kumimoji="1" lang="en-US" altLang="zh-CN" sz="2000">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𝛾</m:t>
                              </m:r>
                            </m:e>
                            <m:sub>
                              <m:r>
                                <a:rPr kumimoji="1" lang="en-US" altLang="zh-CN" sz="2000" i="1">
                                  <a:latin typeface="Cambria Math" panose="02040503050406030204" pitchFamily="18" charset="0"/>
                                  <a:ea typeface="Cambria Math" panose="02040503050406030204" pitchFamily="18" charset="0"/>
                                </a:rPr>
                                <m:t>1</m:t>
                              </m:r>
                            </m:sub>
                          </m:sSub>
                          <m:d>
                            <m:dPr>
                              <m:ctrlPr>
                                <a:rPr kumimoji="1" lang="en-US" altLang="zh-CN" sz="2000" i="1">
                                  <a:latin typeface="Cambria Math" panose="02040503050406030204" pitchFamily="18" charset="0"/>
                                  <a:ea typeface="Cambria Math" panose="02040503050406030204" pitchFamily="18" charset="0"/>
                                </a:rPr>
                              </m:ctrlPr>
                            </m:dPr>
                            <m:e>
                              <m:acc>
                                <m:accPr>
                                  <m:chr m:val="̂"/>
                                  <m:ctrlPr>
                                    <a:rPr kumimoji="1" lang="en-US" altLang="zh-CN" sz="2000" i="1">
                                      <a:latin typeface="Cambria Math" panose="02040503050406030204" pitchFamily="18" charset="0"/>
                                      <a:ea typeface="Cambria Math" panose="02040503050406030204" pitchFamily="18" charset="0"/>
                                    </a:rPr>
                                  </m:ctrlPr>
                                </m:accPr>
                                <m:e>
                                  <m:r>
                                    <a:rPr kumimoji="1" lang="en-US" altLang="zh-CN" sz="2000" i="1">
                                      <a:latin typeface="Cambria Math" panose="02040503050406030204" pitchFamily="18" charset="0"/>
                                      <a:ea typeface="Cambria Math" panose="02040503050406030204" pitchFamily="18" charset="0"/>
                                    </a:rPr>
                                    <m:t>𝑌</m:t>
                                  </m:r>
                                </m:e>
                              </m:acc>
                            </m:e>
                          </m:d>
                        </m:e>
                      </m:d>
                    </m:oMath>
                  </m:oMathPara>
                </a14:m>
                <a:endParaRPr kumimoji="1" lang="en-US" altLang="zh-CN" sz="2000" b="0"/>
              </a:p>
            </p:txBody>
          </p:sp>
        </mc:Choice>
        <mc:Fallback xmlns="">
          <p:sp>
            <p:nvSpPr>
              <p:cNvPr id="19" name="文本框 18">
                <a:extLst>
                  <a:ext uri="{FF2B5EF4-FFF2-40B4-BE49-F238E27FC236}">
                    <a16:creationId xmlns:a16="http://schemas.microsoft.com/office/drawing/2014/main" id="{D8B01496-EE84-184C-B8AE-D36CE1AF9F66}"/>
                  </a:ext>
                </a:extLst>
              </p:cNvPr>
              <p:cNvSpPr txBox="1">
                <a:spLocks noRot="1" noChangeAspect="1" noMove="1" noResize="1" noEditPoints="1" noAdjustHandles="1" noChangeArrowheads="1" noChangeShapeType="1" noTextEdit="1"/>
              </p:cNvSpPr>
              <p:nvPr/>
            </p:nvSpPr>
            <p:spPr>
              <a:xfrm>
                <a:off x="4670251" y="5596953"/>
                <a:ext cx="2855947" cy="347403"/>
              </a:xfrm>
              <a:prstGeom prst="rect">
                <a:avLst/>
              </a:prstGeom>
              <a:blipFill>
                <a:blip r:embed="rId6"/>
                <a:stretch>
                  <a:fillRect t="-10345" b="-13793"/>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48863" y="3228945"/>
            <a:ext cx="2494280" cy="922020"/>
          </a:xfrm>
          <a:prstGeom prst="rect">
            <a:avLst/>
          </a:prstGeom>
          <a:noFill/>
        </p:spPr>
        <p:txBody>
          <a:bodyPr wrap="none" rtlCol="0">
            <a:spAutoFit/>
          </a:bodyPr>
          <a:lstStyle/>
          <a:p>
            <a:pPr algn="ctr"/>
            <a:r>
              <a:rPr lang="en-US" altLang="zh-CN" sz="54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54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cxnSp>
        <p:nvCxnSpPr>
          <p:cNvPr id="40" name="直接连接符 55"/>
          <p:cNvCxnSpPr/>
          <p:nvPr/>
        </p:nvCxnSpPr>
        <p:spPr>
          <a:xfrm>
            <a:off x="2709949" y="3167390"/>
            <a:ext cx="6634675" cy="0"/>
          </a:xfrm>
          <a:prstGeom prst="line">
            <a:avLst/>
          </a:prstGeom>
        </p:spPr>
        <p:style>
          <a:lnRef idx="3">
            <a:schemeClr val="accent3"/>
          </a:lnRef>
          <a:fillRef idx="0">
            <a:schemeClr val="accent3"/>
          </a:fillRef>
          <a:effectRef idx="2">
            <a:schemeClr val="accent3"/>
          </a:effectRef>
          <a:fontRef idx="minor">
            <a:schemeClr val="tx1"/>
          </a:fontRef>
        </p:style>
      </p:cxnSp>
      <p:sp>
        <p:nvSpPr>
          <p:cNvPr id="43" name="文本框 42"/>
          <p:cNvSpPr txBox="1"/>
          <p:nvPr/>
        </p:nvSpPr>
        <p:spPr>
          <a:xfrm>
            <a:off x="4986336" y="2632899"/>
            <a:ext cx="2219325" cy="534035"/>
          </a:xfrm>
          <a:prstGeom prst="rect">
            <a:avLst/>
          </a:prstGeom>
          <a:noFill/>
        </p:spPr>
        <p:txBody>
          <a:bodyPr wrap="none" rtlCol="0">
            <a:spAutoFit/>
          </a:bodyPr>
          <a:lstStyle/>
          <a:p>
            <a:pPr algn="ctr">
              <a:lnSpc>
                <a:spcPct val="120000"/>
              </a:lnSpc>
            </a:pPr>
            <a:r>
              <a:rPr lang="zh-CN" altLang="en-US" sz="2400" b="1" dirty="0">
                <a:solidFill>
                  <a:srgbClr val="005D9D"/>
                </a:solidFill>
                <a:latin typeface="微软雅黑" panose="020B0503020204020204" pitchFamily="34" charset="-122"/>
                <a:ea typeface="微软雅黑" panose="020B0503020204020204" pitchFamily="34" charset="-122"/>
                <a:cs typeface="+mn-ea"/>
                <a:sym typeface="+mn-lt"/>
              </a:rPr>
              <a:t>第   二   部   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373059" y="442644"/>
            <a:ext cx="1454785" cy="521970"/>
          </a:xfrm>
          <a:prstGeom prst="rect">
            <a:avLst/>
          </a:prstGeom>
          <a:noFill/>
        </p:spPr>
        <p:txBody>
          <a:bodyPr wrap="non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FS</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框架</a:t>
            </a:r>
          </a:p>
        </p:txBody>
      </p:sp>
      <p:sp>
        <p:nvSpPr>
          <p:cNvPr id="100" name="文本框 99"/>
          <p:cNvSpPr txBox="1"/>
          <p:nvPr/>
        </p:nvSpPr>
        <p:spPr>
          <a:xfrm>
            <a:off x="1129671" y="3954443"/>
            <a:ext cx="9817003" cy="1846083"/>
          </a:xfrm>
          <a:prstGeom prst="rect">
            <a:avLst/>
          </a:prstGeom>
          <a:noFill/>
          <a:ln w="9525">
            <a:noFill/>
          </a:ln>
        </p:spPr>
        <p:txBody>
          <a:bodyPr wrap="square">
            <a:spAutoFit/>
          </a:bodyPr>
          <a:lstStyle/>
          <a:p>
            <a:pPr>
              <a:lnSpc>
                <a:spcPct val="200000"/>
              </a:lnSpc>
            </a:pPr>
            <a:r>
              <a:rPr lang="en-US" altLang="zh-CN" sz="2000" b="1" spc="300" dirty="0">
                <a:latin typeface="微软雅黑" panose="020B0503020204020204" pitchFamily="34" charset="-122"/>
                <a:ea typeface="微软雅黑" panose="020B0503020204020204" pitchFamily="34" charset="-122"/>
              </a:rPr>
              <a:t>1.</a:t>
            </a:r>
            <a:r>
              <a:rPr lang="zh-CN" altLang="en-US" sz="2000" b="1" spc="300" dirty="0">
                <a:latin typeface="微软雅黑" panose="020B0503020204020204" pitchFamily="34" charset="-122"/>
                <a:ea typeface="微软雅黑" panose="020B0503020204020204" pitchFamily="34" charset="-122"/>
              </a:rPr>
              <a:t>在哪采样</a:t>
            </a:r>
            <a:r>
              <a:rPr lang="en-US" altLang="zh-CN" sz="2000" b="1" spc="300" dirty="0">
                <a:latin typeface="微软雅黑" panose="020B0503020204020204" pitchFamily="34" charset="-122"/>
                <a:ea typeface="微软雅黑" panose="020B0503020204020204" pitchFamily="34" charset="-122"/>
              </a:rPr>
              <a:t>-</a:t>
            </a:r>
            <a:r>
              <a:rPr lang="zh-CN" altLang="en-US" sz="2000" b="1" spc="300" dirty="0">
                <a:latin typeface="微软雅黑" panose="020B0503020204020204" pitchFamily="34" charset="-122"/>
                <a:ea typeface="微软雅黑" panose="020B0503020204020204" pitchFamily="34" charset="-122"/>
              </a:rPr>
              <a:t>伪标记：</a:t>
            </a:r>
            <a:r>
              <a:rPr lang="zh-CN" altLang="en-US" sz="2000" spc="300" dirty="0">
                <a:solidFill>
                  <a:schemeClr val="tx1">
                    <a:lumMod val="85000"/>
                    <a:lumOff val="15000"/>
                  </a:schemeClr>
                </a:solidFill>
                <a:latin typeface="Microsoft YaHei" panose="020B0503020204020204" pitchFamily="34" charset="-122"/>
                <a:ea typeface="Microsoft YaHei" panose="020B0503020204020204" pitchFamily="34" charset="-122"/>
              </a:rPr>
              <a:t>使用伪标记来预测未标记数据的标签，扩大数据集；</a:t>
            </a:r>
            <a:endParaRPr lang="zh-CN" altLang="en-US" sz="2000" b="0" spc="300" dirty="0">
              <a:latin typeface="微软雅黑" panose="020B0503020204020204" pitchFamily="34" charset="-122"/>
              <a:ea typeface="微软雅黑" panose="020B0503020204020204" pitchFamily="34" charset="-122"/>
            </a:endParaRPr>
          </a:p>
          <a:p>
            <a:pPr>
              <a:lnSpc>
                <a:spcPct val="200000"/>
              </a:lnSpc>
            </a:pPr>
            <a:r>
              <a:rPr lang="en-US" altLang="zh-CN" sz="2000" b="1" spc="300" dirty="0">
                <a:latin typeface="微软雅黑" panose="020B0503020204020204" pitchFamily="34" charset="-122"/>
                <a:ea typeface="微软雅黑" panose="020B0503020204020204" pitchFamily="34" charset="-122"/>
              </a:rPr>
              <a:t>2.</a:t>
            </a:r>
            <a:r>
              <a:rPr lang="zh-CN" altLang="en-US" sz="2000" b="1" spc="300" dirty="0">
                <a:latin typeface="微软雅黑" panose="020B0503020204020204" pitchFamily="34" charset="-122"/>
                <a:ea typeface="微软雅黑" panose="020B0503020204020204" pitchFamily="34" charset="-122"/>
              </a:rPr>
              <a:t>如何采样</a:t>
            </a:r>
            <a:r>
              <a:rPr lang="en-US" altLang="zh-CN" sz="2000" b="1" spc="300" dirty="0">
                <a:latin typeface="微软雅黑" panose="020B0503020204020204" pitchFamily="34" charset="-122"/>
                <a:ea typeface="微软雅黑" panose="020B0503020204020204" pitchFamily="34" charset="-122"/>
              </a:rPr>
              <a:t>-</a:t>
            </a:r>
            <a:r>
              <a:rPr lang="zh-CN" altLang="en-US" sz="2000" b="1" spc="300" dirty="0">
                <a:latin typeface="微软雅黑" panose="020B0503020204020204" pitchFamily="34" charset="-122"/>
                <a:ea typeface="微软雅黑" panose="020B0503020204020204" pitchFamily="34" charset="-122"/>
              </a:rPr>
              <a:t>重采样：</a:t>
            </a:r>
            <a:r>
              <a:rPr lang="zh-CN" altLang="en-US" sz="2000" b="0" spc="300" dirty="0">
                <a:latin typeface="微软雅黑" panose="020B0503020204020204" pitchFamily="34" charset="-122"/>
                <a:ea typeface="微软雅黑" panose="020B0503020204020204" pitchFamily="34" charset="-122"/>
              </a:rPr>
              <a:t>分组并重新定额采样以获得多个公平数据集；</a:t>
            </a:r>
            <a:endParaRPr lang="en-US" altLang="zh-CN" sz="2000" b="0" spc="300" dirty="0">
              <a:latin typeface="微软雅黑" panose="020B0503020204020204" pitchFamily="34" charset="-122"/>
              <a:ea typeface="微软雅黑" panose="020B0503020204020204" pitchFamily="34" charset="-122"/>
            </a:endParaRPr>
          </a:p>
          <a:p>
            <a:pPr>
              <a:lnSpc>
                <a:spcPct val="200000"/>
              </a:lnSpc>
            </a:pPr>
            <a:r>
              <a:rPr lang="en-US" altLang="zh-CN" sz="2000" b="1" spc="300" dirty="0">
                <a:latin typeface="微软雅黑" panose="020B0503020204020204" pitchFamily="34" charset="-122"/>
                <a:ea typeface="微软雅黑" panose="020B0503020204020204" pitchFamily="34" charset="-122"/>
              </a:rPr>
              <a:t>3.</a:t>
            </a:r>
            <a:r>
              <a:rPr lang="zh-CN" altLang="en-US" sz="2000" b="1" spc="300" dirty="0">
                <a:latin typeface="微软雅黑" panose="020B0503020204020204" pitchFamily="34" charset="-122"/>
                <a:ea typeface="微软雅黑" panose="020B0503020204020204" pitchFamily="34" charset="-122"/>
              </a:rPr>
              <a:t>如何训练模型</a:t>
            </a:r>
            <a:r>
              <a:rPr lang="en-US" altLang="zh-CN" sz="2000" b="1" spc="300" dirty="0">
                <a:latin typeface="微软雅黑" panose="020B0503020204020204" pitchFamily="34" charset="-122"/>
                <a:ea typeface="微软雅黑" panose="020B0503020204020204" pitchFamily="34" charset="-122"/>
              </a:rPr>
              <a:t>-</a:t>
            </a:r>
            <a:r>
              <a:rPr lang="zh-CN" altLang="en-US" sz="2000" b="1" spc="300" dirty="0">
                <a:latin typeface="微软雅黑" panose="020B0503020204020204" pitchFamily="34" charset="-122"/>
                <a:ea typeface="微软雅黑" panose="020B0503020204020204" pitchFamily="34" charset="-122"/>
              </a:rPr>
              <a:t>集成学习：</a:t>
            </a:r>
            <a:r>
              <a:rPr lang="zh-CN" altLang="en-US" sz="2000" spc="300" dirty="0">
                <a:latin typeface="微软雅黑" panose="020B0503020204020204" pitchFamily="34" charset="-122"/>
                <a:ea typeface="微软雅黑" panose="020B0503020204020204" pitchFamily="34" charset="-122"/>
              </a:rPr>
              <a:t>使用集成学习来提高准确性并降低歧视水平。</a:t>
            </a:r>
            <a:endParaRPr lang="en-US" altLang="zh-CN" sz="2000" spc="300" dirty="0">
              <a:latin typeface="微软雅黑" panose="020B0503020204020204" pitchFamily="34" charset="-122"/>
              <a:ea typeface="微软雅黑" panose="020B0503020204020204" pitchFamily="34" charset="-122"/>
            </a:endParaRPr>
          </a:p>
        </p:txBody>
      </p:sp>
      <p:pic>
        <p:nvPicPr>
          <p:cNvPr id="10" name="图片 3"/>
          <p:cNvPicPr>
            <a:picLocks noChangeAspect="1"/>
          </p:cNvPicPr>
          <p:nvPr>
            <p:custDataLst>
              <p:tags r:id="rId1"/>
            </p:custDataLst>
          </p:nvPr>
        </p:nvPicPr>
        <p:blipFill>
          <a:blip r:embed="rId4"/>
          <a:stretch>
            <a:fillRect/>
          </a:stretch>
        </p:blipFill>
        <p:spPr>
          <a:xfrm>
            <a:off x="760730" y="964565"/>
            <a:ext cx="10532745" cy="2499360"/>
          </a:xfrm>
          <a:prstGeom prst="rect">
            <a:avLst/>
          </a:prstGeom>
        </p:spPr>
      </p:pic>
      <p:sp>
        <p:nvSpPr>
          <p:cNvPr id="11" name="文本框 10">
            <a:extLst>
              <a:ext uri="{FF2B5EF4-FFF2-40B4-BE49-F238E27FC236}">
                <a16:creationId xmlns:a16="http://schemas.microsoft.com/office/drawing/2014/main" id="{440BD908-C9E2-D94D-B221-F15082088BDD}"/>
              </a:ext>
            </a:extLst>
          </p:cNvPr>
          <p:cNvSpPr txBox="1"/>
          <p:nvPr/>
        </p:nvSpPr>
        <p:spPr>
          <a:xfrm>
            <a:off x="967739" y="3486286"/>
            <a:ext cx="6478089" cy="499560"/>
          </a:xfrm>
          <a:prstGeom prst="rect">
            <a:avLst/>
          </a:prstGeom>
          <a:noFill/>
        </p:spPr>
        <p:txBody>
          <a:bodyPr wrap="square">
            <a:spAutoFit/>
          </a:bodyPr>
          <a:lstStyle/>
          <a:p>
            <a:pPr>
              <a:lnSpc>
                <a:spcPct val="150000"/>
              </a:lnSpc>
            </a:pP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Fairness-enhanced Sampling</a:t>
            </a: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a:t>
            </a:r>
            <a:r>
              <a:rPr lang="en-US" altLang="zh-CN" sz="2000" b="1" spc="300">
                <a:solidFill>
                  <a:schemeClr val="tx1">
                    <a:lumMod val="85000"/>
                    <a:lumOff val="15000"/>
                  </a:schemeClr>
                </a:solidFill>
                <a:latin typeface="Microsoft YaHei" panose="020B0503020204020204" pitchFamily="34" charset="-122"/>
                <a:ea typeface="Microsoft YaHei" panose="020B0503020204020204" pitchFamily="34" charset="-122"/>
              </a:rPr>
              <a:t>FS</a:t>
            </a:r>
            <a:r>
              <a:rPr lang="zh-CN" altLang="en-US" sz="2000" b="1" spc="300">
                <a:solidFill>
                  <a:schemeClr val="tx1">
                    <a:lumMod val="85000"/>
                    <a:lumOff val="15000"/>
                  </a:schemeClr>
                </a:solidFill>
                <a:latin typeface="Microsoft YaHei" panose="020B0503020204020204" pitchFamily="34" charset="-122"/>
                <a:ea typeface="Microsoft YaHei" panose="020B0503020204020204" pitchFamily="34" charset="-122"/>
              </a:rPr>
              <a:t>）框架</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89,&quot;width&quot;:176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1858</Words>
  <Application>Microsoft Office PowerPoint</Application>
  <PresentationFormat>宽屏</PresentationFormat>
  <Paragraphs>191</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SimHei</vt:lpstr>
      <vt:lpstr>SimHei</vt:lpstr>
      <vt:lpstr>Microsoft YaHei</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ozawaoy_xyz@163.com</dc:creator>
  <cp:lastModifiedBy>ozawaoy_xyz@163.com</cp:lastModifiedBy>
  <cp:revision>71</cp:revision>
  <dcterms:created xsi:type="dcterms:W3CDTF">2021-10-17T04:43:25Z</dcterms:created>
  <dcterms:modified xsi:type="dcterms:W3CDTF">2021-10-18T08:20:44Z</dcterms:modified>
</cp:coreProperties>
</file>