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9" r:id="rId3"/>
    <p:sldId id="260" r:id="rId4"/>
    <p:sldId id="278" r:id="rId5"/>
    <p:sldId id="292" r:id="rId6"/>
    <p:sldId id="264" r:id="rId7"/>
    <p:sldId id="289" r:id="rId8"/>
    <p:sldId id="265" r:id="rId9"/>
    <p:sldId id="263" r:id="rId10"/>
    <p:sldId id="306" r:id="rId11"/>
    <p:sldId id="266" r:id="rId12"/>
    <p:sldId id="298" r:id="rId13"/>
    <p:sldId id="293" r:id="rId14"/>
    <p:sldId id="270" r:id="rId15"/>
    <p:sldId id="302" r:id="rId16"/>
    <p:sldId id="303" r:id="rId17"/>
    <p:sldId id="304" r:id="rId18"/>
    <p:sldId id="305" r:id="rId19"/>
    <p:sldId id="268" r:id="rId20"/>
    <p:sldId id="271" r:id="rId21"/>
    <p:sldId id="297" r:id="rId22"/>
    <p:sldId id="296" r:id="rId23"/>
    <p:sldId id="300" r:id="rId24"/>
    <p:sldId id="301" r:id="rId25"/>
    <p:sldId id="27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3" orient="horz" pos="218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5A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65293" autoAdjust="0"/>
  </p:normalViewPr>
  <p:slideViewPr>
    <p:cSldViewPr snapToGrid="0" showGuides="1">
      <p:cViewPr varScale="1">
        <p:scale>
          <a:sx n="56" d="100"/>
          <a:sy n="56" d="100"/>
        </p:scale>
        <p:origin x="1685" y="48"/>
      </p:cViewPr>
      <p:guideLst>
        <p:guide pos="3840"/>
        <p:guide orient="horz" pos="2183"/>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F3128F-D6CD-4205-9E36-BED2535D8DBC}" type="doc">
      <dgm:prSet loTypeId="urn:microsoft.com/office/officeart/2005/8/layout/chevron1" loCatId="process" qsTypeId="urn:microsoft.com/office/officeart/2005/8/quickstyle/simple1" qsCatId="simple" csTypeId="urn:microsoft.com/office/officeart/2005/8/colors/colorful2" csCatId="colorful" phldr="1"/>
      <dgm:spPr/>
    </dgm:pt>
    <dgm:pt modelId="{3B47D616-2184-47ED-ADA1-C0A1F74FA42A}">
      <dgm:prSet phldrT="[文本]" custT="1"/>
      <dgm:spPr>
        <a:solidFill>
          <a:schemeClr val="accent1"/>
        </a:solidFill>
      </dgm:spPr>
      <dgm:t>
        <a:bodyPr/>
        <a:lstStyle/>
        <a:p>
          <a:r>
            <a:rPr lang="zh-CN" altLang="en-US" sz="1600" dirty="0"/>
            <a:t>介绍</a:t>
          </a:r>
          <a:r>
            <a:rPr lang="en-US" altLang="zh-CN" sz="1600" dirty="0"/>
            <a:t>1</a:t>
          </a:r>
          <a:endParaRPr lang="zh-CN" altLang="en-US" sz="1600" dirty="0"/>
        </a:p>
      </dgm:t>
    </dgm:pt>
    <dgm:pt modelId="{E84ACAF6-EA64-49A9-B50C-EEA418F632B7}" type="parTrans" cxnId="{2DD0514C-6993-4506-8693-D80400A310DF}">
      <dgm:prSet/>
      <dgm:spPr/>
      <dgm:t>
        <a:bodyPr/>
        <a:lstStyle/>
        <a:p>
          <a:endParaRPr lang="zh-CN" altLang="en-US" sz="1600"/>
        </a:p>
      </dgm:t>
    </dgm:pt>
    <dgm:pt modelId="{6BF2A458-7A6A-4ECB-8CE7-0354A1C7A90F}" type="sibTrans" cxnId="{2DD0514C-6993-4506-8693-D80400A310DF}">
      <dgm:prSet/>
      <dgm:spPr/>
      <dgm:t>
        <a:bodyPr/>
        <a:lstStyle/>
        <a:p>
          <a:endParaRPr lang="zh-CN" altLang="en-US" sz="1600"/>
        </a:p>
      </dgm:t>
    </dgm:pt>
    <dgm:pt modelId="{5B853FA5-470A-4400-94C7-2C6FB6411F4A}">
      <dgm:prSet phldrT="[文本]" custT="1"/>
      <dgm:spPr>
        <a:solidFill>
          <a:schemeClr val="accent1"/>
        </a:solidFill>
      </dgm:spPr>
      <dgm:t>
        <a:bodyPr/>
        <a:lstStyle/>
        <a:p>
          <a:r>
            <a:rPr lang="zh-CN" altLang="en-US" sz="1600" dirty="0"/>
            <a:t>介绍</a:t>
          </a:r>
          <a:r>
            <a:rPr lang="en-US" altLang="zh-CN" sz="1600" dirty="0"/>
            <a:t>2</a:t>
          </a:r>
          <a:endParaRPr lang="zh-CN" altLang="en-US" sz="1600" dirty="0"/>
        </a:p>
      </dgm:t>
    </dgm:pt>
    <dgm:pt modelId="{5355E648-B6F3-4A58-A385-F6DBBD6A2AF7}" type="parTrans" cxnId="{607FCA86-507D-4C9C-A6B7-325A024C4969}">
      <dgm:prSet/>
      <dgm:spPr/>
      <dgm:t>
        <a:bodyPr/>
        <a:lstStyle/>
        <a:p>
          <a:endParaRPr lang="zh-CN" altLang="en-US" sz="1600"/>
        </a:p>
      </dgm:t>
    </dgm:pt>
    <dgm:pt modelId="{280BB8CD-3F42-4994-B730-913AB04D0607}" type="sibTrans" cxnId="{607FCA86-507D-4C9C-A6B7-325A024C4969}">
      <dgm:prSet/>
      <dgm:spPr/>
      <dgm:t>
        <a:bodyPr/>
        <a:lstStyle/>
        <a:p>
          <a:endParaRPr lang="zh-CN" altLang="en-US" sz="1600"/>
        </a:p>
      </dgm:t>
    </dgm:pt>
    <dgm:pt modelId="{68D8EC80-F430-4251-BF91-34D1F73BD88A}">
      <dgm:prSet phldrT="[文本]" custT="1"/>
      <dgm:spPr>
        <a:solidFill>
          <a:schemeClr val="accent1"/>
        </a:solidFill>
      </dgm:spPr>
      <dgm:t>
        <a:bodyPr/>
        <a:lstStyle/>
        <a:p>
          <a:r>
            <a:rPr lang="zh-CN" altLang="en-US" sz="1600" dirty="0"/>
            <a:t>介绍</a:t>
          </a:r>
          <a:r>
            <a:rPr lang="en-US" altLang="zh-CN" sz="1600" dirty="0"/>
            <a:t>3</a:t>
          </a:r>
          <a:endParaRPr lang="zh-CN" altLang="en-US" sz="1600" dirty="0"/>
        </a:p>
      </dgm:t>
    </dgm:pt>
    <dgm:pt modelId="{63353E7B-0E1A-4DC6-BE87-180E48F96654}" type="parTrans" cxnId="{0F1EF725-A28D-4E0E-8265-799364E2CEF0}">
      <dgm:prSet/>
      <dgm:spPr/>
      <dgm:t>
        <a:bodyPr/>
        <a:lstStyle/>
        <a:p>
          <a:endParaRPr lang="zh-CN" altLang="en-US" sz="1600"/>
        </a:p>
      </dgm:t>
    </dgm:pt>
    <dgm:pt modelId="{CDB9D262-0460-4883-9691-B3E84702DA90}" type="sibTrans" cxnId="{0F1EF725-A28D-4E0E-8265-799364E2CEF0}">
      <dgm:prSet/>
      <dgm:spPr/>
      <dgm:t>
        <a:bodyPr/>
        <a:lstStyle/>
        <a:p>
          <a:endParaRPr lang="zh-CN" altLang="en-US" sz="1600"/>
        </a:p>
      </dgm:t>
    </dgm:pt>
    <dgm:pt modelId="{9216A479-851B-43E7-85D9-3F5EE445BD3A}">
      <dgm:prSet phldrT="[文本]" custT="1"/>
      <dgm:spPr>
        <a:solidFill>
          <a:schemeClr val="accent1"/>
        </a:solidFill>
      </dgm:spPr>
      <dgm:t>
        <a:bodyPr/>
        <a:lstStyle/>
        <a:p>
          <a:r>
            <a:rPr lang="zh-CN" altLang="en-US" sz="1600" dirty="0"/>
            <a:t>介绍</a:t>
          </a:r>
          <a:r>
            <a:rPr lang="en-US" altLang="zh-CN" sz="1600" dirty="0"/>
            <a:t>6</a:t>
          </a:r>
          <a:endParaRPr lang="zh-CN" altLang="en-US" sz="1600" dirty="0"/>
        </a:p>
      </dgm:t>
    </dgm:pt>
    <dgm:pt modelId="{AD17F8CF-DA7F-4A61-B28E-11C82ABB92E1}" type="parTrans" cxnId="{80EF3A2D-48B5-438D-8EFC-1E3AB2362729}">
      <dgm:prSet/>
      <dgm:spPr/>
      <dgm:t>
        <a:bodyPr/>
        <a:lstStyle/>
        <a:p>
          <a:endParaRPr lang="zh-CN" altLang="en-US" sz="1600"/>
        </a:p>
      </dgm:t>
    </dgm:pt>
    <dgm:pt modelId="{AFB34C7A-6A26-40E4-BC0B-F6F695FF0980}" type="sibTrans" cxnId="{80EF3A2D-48B5-438D-8EFC-1E3AB2362729}">
      <dgm:prSet/>
      <dgm:spPr/>
      <dgm:t>
        <a:bodyPr/>
        <a:lstStyle/>
        <a:p>
          <a:endParaRPr lang="zh-CN" altLang="en-US" sz="1600"/>
        </a:p>
      </dgm:t>
    </dgm:pt>
    <dgm:pt modelId="{C6676700-6DBD-45ED-81C8-904FE60E5820}">
      <dgm:prSet phldrT="[文本]" custT="1"/>
      <dgm:spPr>
        <a:solidFill>
          <a:schemeClr val="accent1"/>
        </a:solidFill>
      </dgm:spPr>
      <dgm:t>
        <a:bodyPr/>
        <a:lstStyle/>
        <a:p>
          <a:r>
            <a:rPr lang="zh-CN" altLang="en-US" sz="1600" dirty="0"/>
            <a:t>介绍</a:t>
          </a:r>
          <a:r>
            <a:rPr lang="en-US" altLang="zh-CN" sz="1600" dirty="0"/>
            <a:t>4</a:t>
          </a:r>
          <a:endParaRPr lang="zh-CN" altLang="en-US" sz="1600" dirty="0"/>
        </a:p>
      </dgm:t>
    </dgm:pt>
    <dgm:pt modelId="{ECCCD72E-40FA-4773-B13C-E76B9F2D939D}" type="parTrans" cxnId="{0EED016B-0DB6-44FE-B97F-E02C7F11860C}">
      <dgm:prSet/>
      <dgm:spPr/>
      <dgm:t>
        <a:bodyPr/>
        <a:lstStyle/>
        <a:p>
          <a:endParaRPr lang="zh-CN" altLang="en-US" sz="1600"/>
        </a:p>
      </dgm:t>
    </dgm:pt>
    <dgm:pt modelId="{7511C4AC-0080-49DD-9C81-D9CB80955FAC}" type="sibTrans" cxnId="{0EED016B-0DB6-44FE-B97F-E02C7F11860C}">
      <dgm:prSet/>
      <dgm:spPr/>
      <dgm:t>
        <a:bodyPr/>
        <a:lstStyle/>
        <a:p>
          <a:endParaRPr lang="zh-CN" altLang="en-US" sz="1600"/>
        </a:p>
      </dgm:t>
    </dgm:pt>
    <dgm:pt modelId="{1133C079-0AB1-4048-B663-89757CA236AB}">
      <dgm:prSet phldrT="[文本]" custT="1"/>
      <dgm:spPr>
        <a:solidFill>
          <a:schemeClr val="accent1"/>
        </a:solidFill>
      </dgm:spPr>
      <dgm:t>
        <a:bodyPr/>
        <a:lstStyle/>
        <a:p>
          <a:r>
            <a:rPr lang="zh-CN" altLang="en-US" sz="1600" dirty="0"/>
            <a:t>介绍</a:t>
          </a:r>
          <a:r>
            <a:rPr lang="en-US" altLang="zh-CN" sz="1600" dirty="0"/>
            <a:t>5</a:t>
          </a:r>
          <a:endParaRPr lang="zh-CN" altLang="en-US" sz="1600" dirty="0"/>
        </a:p>
      </dgm:t>
    </dgm:pt>
    <dgm:pt modelId="{FA8D80A4-A0BA-401A-945F-505CDA75C77F}" type="parTrans" cxnId="{05441242-A8A2-4B38-B794-F3D0F411A5DF}">
      <dgm:prSet/>
      <dgm:spPr/>
      <dgm:t>
        <a:bodyPr/>
        <a:lstStyle/>
        <a:p>
          <a:endParaRPr lang="zh-CN" altLang="en-US" sz="1600"/>
        </a:p>
      </dgm:t>
    </dgm:pt>
    <dgm:pt modelId="{CAEAFA95-16DB-49E1-9841-0E695C837D71}" type="sibTrans" cxnId="{05441242-A8A2-4B38-B794-F3D0F411A5DF}">
      <dgm:prSet/>
      <dgm:spPr/>
      <dgm:t>
        <a:bodyPr/>
        <a:lstStyle/>
        <a:p>
          <a:endParaRPr lang="zh-CN" altLang="en-US" sz="1600"/>
        </a:p>
      </dgm:t>
    </dgm:pt>
    <dgm:pt modelId="{B07D6AE9-1FD4-4CE9-87F7-B070CCF4AE1B}" type="pres">
      <dgm:prSet presAssocID="{83F3128F-D6CD-4205-9E36-BED2535D8DBC}" presName="Name0" presStyleCnt="0">
        <dgm:presLayoutVars>
          <dgm:dir/>
          <dgm:animLvl val="lvl"/>
          <dgm:resizeHandles val="exact"/>
        </dgm:presLayoutVars>
      </dgm:prSet>
      <dgm:spPr/>
    </dgm:pt>
    <dgm:pt modelId="{27F6392C-DA8F-45E9-BA99-EC6302DC178A}" type="pres">
      <dgm:prSet presAssocID="{3B47D616-2184-47ED-ADA1-C0A1F74FA42A}" presName="parTxOnly" presStyleLbl="node1" presStyleIdx="0" presStyleCnt="6">
        <dgm:presLayoutVars>
          <dgm:chMax val="0"/>
          <dgm:chPref val="0"/>
          <dgm:bulletEnabled val="1"/>
        </dgm:presLayoutVars>
      </dgm:prSet>
      <dgm:spPr/>
    </dgm:pt>
    <dgm:pt modelId="{37623CD9-F404-439D-9C9F-3E08A23EA224}" type="pres">
      <dgm:prSet presAssocID="{6BF2A458-7A6A-4ECB-8CE7-0354A1C7A90F}" presName="parTxOnlySpace" presStyleCnt="0"/>
      <dgm:spPr/>
    </dgm:pt>
    <dgm:pt modelId="{92FDFB42-59A8-4EA7-9A62-C1C3D92E149D}" type="pres">
      <dgm:prSet presAssocID="{5B853FA5-470A-4400-94C7-2C6FB6411F4A}" presName="parTxOnly" presStyleLbl="node1" presStyleIdx="1" presStyleCnt="6">
        <dgm:presLayoutVars>
          <dgm:chMax val="0"/>
          <dgm:chPref val="0"/>
          <dgm:bulletEnabled val="1"/>
        </dgm:presLayoutVars>
      </dgm:prSet>
      <dgm:spPr/>
    </dgm:pt>
    <dgm:pt modelId="{85E4B25D-DF0A-472F-93A4-E12DAA9B2769}" type="pres">
      <dgm:prSet presAssocID="{280BB8CD-3F42-4994-B730-913AB04D0607}" presName="parTxOnlySpace" presStyleCnt="0"/>
      <dgm:spPr/>
    </dgm:pt>
    <dgm:pt modelId="{8B169E5D-7DB8-4FD0-B667-850F20130036}" type="pres">
      <dgm:prSet presAssocID="{68D8EC80-F430-4251-BF91-34D1F73BD88A}" presName="parTxOnly" presStyleLbl="node1" presStyleIdx="2" presStyleCnt="6">
        <dgm:presLayoutVars>
          <dgm:chMax val="0"/>
          <dgm:chPref val="0"/>
          <dgm:bulletEnabled val="1"/>
        </dgm:presLayoutVars>
      </dgm:prSet>
      <dgm:spPr/>
    </dgm:pt>
    <dgm:pt modelId="{A1B659D7-A284-4AA3-B049-2DF96013AD11}" type="pres">
      <dgm:prSet presAssocID="{CDB9D262-0460-4883-9691-B3E84702DA90}" presName="parTxOnlySpace" presStyleCnt="0"/>
      <dgm:spPr/>
    </dgm:pt>
    <dgm:pt modelId="{013C1C11-D495-4ABC-B492-FA61D24A703F}" type="pres">
      <dgm:prSet presAssocID="{C6676700-6DBD-45ED-81C8-904FE60E5820}" presName="parTxOnly" presStyleLbl="node1" presStyleIdx="3" presStyleCnt="6">
        <dgm:presLayoutVars>
          <dgm:chMax val="0"/>
          <dgm:chPref val="0"/>
          <dgm:bulletEnabled val="1"/>
        </dgm:presLayoutVars>
      </dgm:prSet>
      <dgm:spPr/>
    </dgm:pt>
    <dgm:pt modelId="{C3A90351-2F3E-4A52-ABAF-06BDED6CE1F8}" type="pres">
      <dgm:prSet presAssocID="{7511C4AC-0080-49DD-9C81-D9CB80955FAC}" presName="parTxOnlySpace" presStyleCnt="0"/>
      <dgm:spPr/>
    </dgm:pt>
    <dgm:pt modelId="{48C93D0D-9C44-4911-BD71-9D8FA624CBCF}" type="pres">
      <dgm:prSet presAssocID="{1133C079-0AB1-4048-B663-89757CA236AB}" presName="parTxOnly" presStyleLbl="node1" presStyleIdx="4" presStyleCnt="6">
        <dgm:presLayoutVars>
          <dgm:chMax val="0"/>
          <dgm:chPref val="0"/>
          <dgm:bulletEnabled val="1"/>
        </dgm:presLayoutVars>
      </dgm:prSet>
      <dgm:spPr/>
    </dgm:pt>
    <dgm:pt modelId="{C5756335-30B8-405F-A9C7-614F42E2ACD3}" type="pres">
      <dgm:prSet presAssocID="{CAEAFA95-16DB-49E1-9841-0E695C837D71}" presName="parTxOnlySpace" presStyleCnt="0"/>
      <dgm:spPr/>
    </dgm:pt>
    <dgm:pt modelId="{0A75FD07-5E03-4A05-A6B8-4422968D57C5}" type="pres">
      <dgm:prSet presAssocID="{9216A479-851B-43E7-85D9-3F5EE445BD3A}" presName="parTxOnly" presStyleLbl="node1" presStyleIdx="5" presStyleCnt="6">
        <dgm:presLayoutVars>
          <dgm:chMax val="0"/>
          <dgm:chPref val="0"/>
          <dgm:bulletEnabled val="1"/>
        </dgm:presLayoutVars>
      </dgm:prSet>
      <dgm:spPr/>
    </dgm:pt>
  </dgm:ptLst>
  <dgm:cxnLst>
    <dgm:cxn modelId="{0F1EF725-A28D-4E0E-8265-799364E2CEF0}" srcId="{83F3128F-D6CD-4205-9E36-BED2535D8DBC}" destId="{68D8EC80-F430-4251-BF91-34D1F73BD88A}" srcOrd="2" destOrd="0" parTransId="{63353E7B-0E1A-4DC6-BE87-180E48F96654}" sibTransId="{CDB9D262-0460-4883-9691-B3E84702DA90}"/>
    <dgm:cxn modelId="{80EF3A2D-48B5-438D-8EFC-1E3AB2362729}" srcId="{83F3128F-D6CD-4205-9E36-BED2535D8DBC}" destId="{9216A479-851B-43E7-85D9-3F5EE445BD3A}" srcOrd="5" destOrd="0" parTransId="{AD17F8CF-DA7F-4A61-B28E-11C82ABB92E1}" sibTransId="{AFB34C7A-6A26-40E4-BC0B-F6F695FF0980}"/>
    <dgm:cxn modelId="{9A177A2D-019B-47E7-B03E-5E43B336470F}" type="presOf" srcId="{9216A479-851B-43E7-85D9-3F5EE445BD3A}" destId="{0A75FD07-5E03-4A05-A6B8-4422968D57C5}" srcOrd="0" destOrd="0" presId="urn:microsoft.com/office/officeart/2005/8/layout/chevron1"/>
    <dgm:cxn modelId="{E0DAFF3F-7ABA-43AE-9F51-7EB7F74CBE5F}" type="presOf" srcId="{C6676700-6DBD-45ED-81C8-904FE60E5820}" destId="{013C1C11-D495-4ABC-B492-FA61D24A703F}" srcOrd="0" destOrd="0" presId="urn:microsoft.com/office/officeart/2005/8/layout/chevron1"/>
    <dgm:cxn modelId="{D5C5385E-9672-486B-AAC2-7F9315C44944}" type="presOf" srcId="{1133C079-0AB1-4048-B663-89757CA236AB}" destId="{48C93D0D-9C44-4911-BD71-9D8FA624CBCF}" srcOrd="0" destOrd="0" presId="urn:microsoft.com/office/officeart/2005/8/layout/chevron1"/>
    <dgm:cxn modelId="{713AC360-ACF1-44E0-8F9F-82F87F3F5AAA}" type="presOf" srcId="{5B853FA5-470A-4400-94C7-2C6FB6411F4A}" destId="{92FDFB42-59A8-4EA7-9A62-C1C3D92E149D}" srcOrd="0" destOrd="0" presId="urn:microsoft.com/office/officeart/2005/8/layout/chevron1"/>
    <dgm:cxn modelId="{05441242-A8A2-4B38-B794-F3D0F411A5DF}" srcId="{83F3128F-D6CD-4205-9E36-BED2535D8DBC}" destId="{1133C079-0AB1-4048-B663-89757CA236AB}" srcOrd="4" destOrd="0" parTransId="{FA8D80A4-A0BA-401A-945F-505CDA75C77F}" sibTransId="{CAEAFA95-16DB-49E1-9841-0E695C837D71}"/>
    <dgm:cxn modelId="{58F13F48-B62B-4E91-B9FF-7A59D0239F9B}" type="presOf" srcId="{83F3128F-D6CD-4205-9E36-BED2535D8DBC}" destId="{B07D6AE9-1FD4-4CE9-87F7-B070CCF4AE1B}" srcOrd="0" destOrd="0" presId="urn:microsoft.com/office/officeart/2005/8/layout/chevron1"/>
    <dgm:cxn modelId="{8B1E8B6A-52C7-4710-A139-70ED22AD3F6B}" type="presOf" srcId="{68D8EC80-F430-4251-BF91-34D1F73BD88A}" destId="{8B169E5D-7DB8-4FD0-B667-850F20130036}" srcOrd="0" destOrd="0" presId="urn:microsoft.com/office/officeart/2005/8/layout/chevron1"/>
    <dgm:cxn modelId="{0EED016B-0DB6-44FE-B97F-E02C7F11860C}" srcId="{83F3128F-D6CD-4205-9E36-BED2535D8DBC}" destId="{C6676700-6DBD-45ED-81C8-904FE60E5820}" srcOrd="3" destOrd="0" parTransId="{ECCCD72E-40FA-4773-B13C-E76B9F2D939D}" sibTransId="{7511C4AC-0080-49DD-9C81-D9CB80955FAC}"/>
    <dgm:cxn modelId="{2DD0514C-6993-4506-8693-D80400A310DF}" srcId="{83F3128F-D6CD-4205-9E36-BED2535D8DBC}" destId="{3B47D616-2184-47ED-ADA1-C0A1F74FA42A}" srcOrd="0" destOrd="0" parTransId="{E84ACAF6-EA64-49A9-B50C-EEA418F632B7}" sibTransId="{6BF2A458-7A6A-4ECB-8CE7-0354A1C7A90F}"/>
    <dgm:cxn modelId="{607FCA86-507D-4C9C-A6B7-325A024C4969}" srcId="{83F3128F-D6CD-4205-9E36-BED2535D8DBC}" destId="{5B853FA5-470A-4400-94C7-2C6FB6411F4A}" srcOrd="1" destOrd="0" parTransId="{5355E648-B6F3-4A58-A385-F6DBBD6A2AF7}" sibTransId="{280BB8CD-3F42-4994-B730-913AB04D0607}"/>
    <dgm:cxn modelId="{276357CE-45ED-4FD1-B53B-1DDCD44794F6}" type="presOf" srcId="{3B47D616-2184-47ED-ADA1-C0A1F74FA42A}" destId="{27F6392C-DA8F-45E9-BA99-EC6302DC178A}" srcOrd="0" destOrd="0" presId="urn:microsoft.com/office/officeart/2005/8/layout/chevron1"/>
    <dgm:cxn modelId="{25E658D9-85F1-442F-A3C3-28A078F32141}" type="presParOf" srcId="{B07D6AE9-1FD4-4CE9-87F7-B070CCF4AE1B}" destId="{27F6392C-DA8F-45E9-BA99-EC6302DC178A}" srcOrd="0" destOrd="0" presId="urn:microsoft.com/office/officeart/2005/8/layout/chevron1"/>
    <dgm:cxn modelId="{35F69F07-E86E-430F-B392-E025F97E7FCD}" type="presParOf" srcId="{B07D6AE9-1FD4-4CE9-87F7-B070CCF4AE1B}" destId="{37623CD9-F404-439D-9C9F-3E08A23EA224}" srcOrd="1" destOrd="0" presId="urn:microsoft.com/office/officeart/2005/8/layout/chevron1"/>
    <dgm:cxn modelId="{766F0E56-40D2-4F9C-8E37-F221DCC3A57E}" type="presParOf" srcId="{B07D6AE9-1FD4-4CE9-87F7-B070CCF4AE1B}" destId="{92FDFB42-59A8-4EA7-9A62-C1C3D92E149D}" srcOrd="2" destOrd="0" presId="urn:microsoft.com/office/officeart/2005/8/layout/chevron1"/>
    <dgm:cxn modelId="{27C0742B-4123-4D47-AEDB-61A47DA4B0AB}" type="presParOf" srcId="{B07D6AE9-1FD4-4CE9-87F7-B070CCF4AE1B}" destId="{85E4B25D-DF0A-472F-93A4-E12DAA9B2769}" srcOrd="3" destOrd="0" presId="urn:microsoft.com/office/officeart/2005/8/layout/chevron1"/>
    <dgm:cxn modelId="{B7571A24-5D8E-40E7-AA1A-08CC667F359C}" type="presParOf" srcId="{B07D6AE9-1FD4-4CE9-87F7-B070CCF4AE1B}" destId="{8B169E5D-7DB8-4FD0-B667-850F20130036}" srcOrd="4" destOrd="0" presId="urn:microsoft.com/office/officeart/2005/8/layout/chevron1"/>
    <dgm:cxn modelId="{4758A55F-044B-4A60-8988-062FC4CF30CA}" type="presParOf" srcId="{B07D6AE9-1FD4-4CE9-87F7-B070CCF4AE1B}" destId="{A1B659D7-A284-4AA3-B049-2DF96013AD11}" srcOrd="5" destOrd="0" presId="urn:microsoft.com/office/officeart/2005/8/layout/chevron1"/>
    <dgm:cxn modelId="{4BC87E55-A8EE-492A-BD78-F469B7300958}" type="presParOf" srcId="{B07D6AE9-1FD4-4CE9-87F7-B070CCF4AE1B}" destId="{013C1C11-D495-4ABC-B492-FA61D24A703F}" srcOrd="6" destOrd="0" presId="urn:microsoft.com/office/officeart/2005/8/layout/chevron1"/>
    <dgm:cxn modelId="{1A841BB4-FDCC-437C-B8BB-7FEDF1777141}" type="presParOf" srcId="{B07D6AE9-1FD4-4CE9-87F7-B070CCF4AE1B}" destId="{C3A90351-2F3E-4A52-ABAF-06BDED6CE1F8}" srcOrd="7" destOrd="0" presId="urn:microsoft.com/office/officeart/2005/8/layout/chevron1"/>
    <dgm:cxn modelId="{3031B20F-ABA7-4DAD-B061-F231DE069586}" type="presParOf" srcId="{B07D6AE9-1FD4-4CE9-87F7-B070CCF4AE1B}" destId="{48C93D0D-9C44-4911-BD71-9D8FA624CBCF}" srcOrd="8" destOrd="0" presId="urn:microsoft.com/office/officeart/2005/8/layout/chevron1"/>
    <dgm:cxn modelId="{CC14B9CE-C6CC-4BE8-9C0F-1425BEDA55AF}" type="presParOf" srcId="{B07D6AE9-1FD4-4CE9-87F7-B070CCF4AE1B}" destId="{C5756335-30B8-405F-A9C7-614F42E2ACD3}" srcOrd="9" destOrd="0" presId="urn:microsoft.com/office/officeart/2005/8/layout/chevron1"/>
    <dgm:cxn modelId="{21F35AC9-87F3-4B0F-99EA-A6F2AFF71FAF}" type="presParOf" srcId="{B07D6AE9-1FD4-4CE9-87F7-B070CCF4AE1B}" destId="{0A75FD07-5E03-4A05-A6B8-4422968D57C5}"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6392C-DA8F-45E9-BA99-EC6302DC178A}">
      <dsp:nvSpPr>
        <dsp:cNvPr id="0" name=""/>
        <dsp:cNvSpPr/>
      </dsp:nvSpPr>
      <dsp:spPr>
        <a:xfrm>
          <a:off x="4486" y="0"/>
          <a:ext cx="1669140" cy="452944"/>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介绍</a:t>
          </a:r>
          <a:r>
            <a:rPr lang="en-US" altLang="zh-CN" sz="1600" kern="1200" dirty="0"/>
            <a:t>1</a:t>
          </a:r>
          <a:endParaRPr lang="zh-CN" altLang="en-US" sz="1600" kern="1200" dirty="0"/>
        </a:p>
      </dsp:txBody>
      <dsp:txXfrm>
        <a:off x="230958" y="0"/>
        <a:ext cx="1216196" cy="452944"/>
      </dsp:txXfrm>
    </dsp:sp>
    <dsp:sp modelId="{92FDFB42-59A8-4EA7-9A62-C1C3D92E149D}">
      <dsp:nvSpPr>
        <dsp:cNvPr id="0" name=""/>
        <dsp:cNvSpPr/>
      </dsp:nvSpPr>
      <dsp:spPr>
        <a:xfrm>
          <a:off x="1506713" y="0"/>
          <a:ext cx="1669140" cy="452944"/>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介绍</a:t>
          </a:r>
          <a:r>
            <a:rPr lang="en-US" altLang="zh-CN" sz="1600" kern="1200" dirty="0"/>
            <a:t>2</a:t>
          </a:r>
          <a:endParaRPr lang="zh-CN" altLang="en-US" sz="1600" kern="1200" dirty="0"/>
        </a:p>
      </dsp:txBody>
      <dsp:txXfrm>
        <a:off x="1733185" y="0"/>
        <a:ext cx="1216196" cy="452944"/>
      </dsp:txXfrm>
    </dsp:sp>
    <dsp:sp modelId="{8B169E5D-7DB8-4FD0-B667-850F20130036}">
      <dsp:nvSpPr>
        <dsp:cNvPr id="0" name=""/>
        <dsp:cNvSpPr/>
      </dsp:nvSpPr>
      <dsp:spPr>
        <a:xfrm>
          <a:off x="3008939" y="0"/>
          <a:ext cx="1669140" cy="452944"/>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介绍</a:t>
          </a:r>
          <a:r>
            <a:rPr lang="en-US" altLang="zh-CN" sz="1600" kern="1200" dirty="0"/>
            <a:t>3</a:t>
          </a:r>
          <a:endParaRPr lang="zh-CN" altLang="en-US" sz="1600" kern="1200" dirty="0"/>
        </a:p>
      </dsp:txBody>
      <dsp:txXfrm>
        <a:off x="3235411" y="0"/>
        <a:ext cx="1216196" cy="452944"/>
      </dsp:txXfrm>
    </dsp:sp>
    <dsp:sp modelId="{013C1C11-D495-4ABC-B492-FA61D24A703F}">
      <dsp:nvSpPr>
        <dsp:cNvPr id="0" name=""/>
        <dsp:cNvSpPr/>
      </dsp:nvSpPr>
      <dsp:spPr>
        <a:xfrm>
          <a:off x="4511166" y="0"/>
          <a:ext cx="1669140" cy="452944"/>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介绍</a:t>
          </a:r>
          <a:r>
            <a:rPr lang="en-US" altLang="zh-CN" sz="1600" kern="1200" dirty="0"/>
            <a:t>4</a:t>
          </a:r>
          <a:endParaRPr lang="zh-CN" altLang="en-US" sz="1600" kern="1200" dirty="0"/>
        </a:p>
      </dsp:txBody>
      <dsp:txXfrm>
        <a:off x="4737638" y="0"/>
        <a:ext cx="1216196" cy="452944"/>
      </dsp:txXfrm>
    </dsp:sp>
    <dsp:sp modelId="{48C93D0D-9C44-4911-BD71-9D8FA624CBCF}">
      <dsp:nvSpPr>
        <dsp:cNvPr id="0" name=""/>
        <dsp:cNvSpPr/>
      </dsp:nvSpPr>
      <dsp:spPr>
        <a:xfrm>
          <a:off x="6013392" y="0"/>
          <a:ext cx="1669140" cy="452944"/>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介绍</a:t>
          </a:r>
          <a:r>
            <a:rPr lang="en-US" altLang="zh-CN" sz="1600" kern="1200" dirty="0"/>
            <a:t>5</a:t>
          </a:r>
          <a:endParaRPr lang="zh-CN" altLang="en-US" sz="1600" kern="1200" dirty="0"/>
        </a:p>
      </dsp:txBody>
      <dsp:txXfrm>
        <a:off x="6239864" y="0"/>
        <a:ext cx="1216196" cy="452944"/>
      </dsp:txXfrm>
    </dsp:sp>
    <dsp:sp modelId="{0A75FD07-5E03-4A05-A6B8-4422968D57C5}">
      <dsp:nvSpPr>
        <dsp:cNvPr id="0" name=""/>
        <dsp:cNvSpPr/>
      </dsp:nvSpPr>
      <dsp:spPr>
        <a:xfrm>
          <a:off x="7515619" y="0"/>
          <a:ext cx="1669140" cy="452944"/>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介绍</a:t>
          </a:r>
          <a:r>
            <a:rPr lang="en-US" altLang="zh-CN" sz="1600" kern="1200" dirty="0"/>
            <a:t>6</a:t>
          </a:r>
          <a:endParaRPr lang="zh-CN" altLang="en-US" sz="1600" kern="1200" dirty="0"/>
        </a:p>
      </dsp:txBody>
      <dsp:txXfrm>
        <a:off x="7742091" y="0"/>
        <a:ext cx="1216196" cy="45294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15T02:52:42.906"/>
    </inkml:context>
    <inkml:brush xml:id="br0">
      <inkml:brushProperty name="width" value="0.2" units="cm"/>
      <inkml:brushProperty name="height" value="0.2" units="cm"/>
      <inkml:brushProperty name="color" value="#FFFFFF"/>
      <inkml:brushProperty name="ignorePressure" value="1"/>
    </inkml:brush>
  </inkml:definitions>
  <inkml:trace contextRef="#ctx0" brushRef="#br0">0 1,'1592'1592,"-1733"-1734,133 134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15T02:52:44.751"/>
    </inkml:context>
    <inkml:brush xml:id="br0">
      <inkml:brushProperty name="width" value="0.2" units="cm"/>
      <inkml:brushProperty name="height" value="0.2" units="cm"/>
      <inkml:brushProperty name="color" value="#FFFFFF"/>
      <inkml:brushProperty name="ignorePressure" value="1"/>
    </inkml:brush>
  </inkml:definitions>
  <inkml:trace contextRef="#ctx0" brushRef="#br0">0 1,'1074'1074,"-1067"-1067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15T02:52:46.775"/>
    </inkml:context>
    <inkml:brush xml:id="br0">
      <inkml:brushProperty name="width" value="0.2" units="cm"/>
      <inkml:brushProperty name="height" value="0.2" units="cm"/>
      <inkml:brushProperty name="color" value="#FFFFFF"/>
      <inkml:brushProperty name="ignorePressure" value="1"/>
    </inkml:brush>
  </inkml:definitions>
  <inkml:trace contextRef="#ctx0" brushRef="#br0">1 0,'2682'2682,"-2698"-2697,15 13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02:52:47.138"/>
    </inkml:context>
    <inkml:brush xml:id="br0">
      <inkml:brushProperty name="width" value="0.2" units="cm"/>
      <inkml:brushProperty name="height" value="0.2" units="cm"/>
      <inkml:brushProperty name="color" value="#FFFFFF"/>
    </inkml:brush>
  </inkml:definitions>
  <inkml:trace contextRef="#ctx0" brushRef="#br0">3961 68 24575,'0'-1'0,"0"1"0,0-1 0,-1 0 0,1 1 0,0-1 0,-1 0 0,1 1 0,-1-1 0,1 0 0,-1 1 0,1-1 0,-1 1 0,1-1 0,-1 1 0,0-1 0,1 1 0,-1-1 0,0 1 0,1 0 0,-1-1 0,0 1 0,0 0 0,1 0 0,-1 0 0,0-1 0,0 1 0,-1 0 0,-25-3 0,24 3 0,-126-2-595,-34-3-248,-302-7-4184,307 14 2950,12-1 876,-181-3-1112,131-13 2313,-31-1 0,-563 13-2087,406 5 1786,16 11 1376,232-11-1149,89-3 1009,1 1 0,-1 3 0,-66 12 0,98-12-675,1 1 1,-1 0-1,1 1 0,0 1 1,0 0-1,1 1 0,0 0 0,0 1 1,-22 18-1,23-16 1706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15T02:52:42.906"/>
    </inkml:context>
    <inkml:brush xml:id="br0">
      <inkml:brushProperty name="width" value="0.2" units="cm"/>
      <inkml:brushProperty name="height" value="0.2" units="cm"/>
      <inkml:brushProperty name="color" value="#FFFFFF"/>
      <inkml:brushProperty name="ignorePressure" value="1"/>
    </inkml:brush>
  </inkml:definitions>
  <inkml:trace contextRef="#ctx0" brushRef="#br0">0 1,'1592'1592,"-1733"-1734,133 134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15T02:52:44.751"/>
    </inkml:context>
    <inkml:brush xml:id="br0">
      <inkml:brushProperty name="width" value="0.2" units="cm"/>
      <inkml:brushProperty name="height" value="0.2" units="cm"/>
      <inkml:brushProperty name="color" value="#FFFFFF"/>
      <inkml:brushProperty name="ignorePressure" value="1"/>
    </inkml:brush>
  </inkml:definitions>
  <inkml:trace contextRef="#ctx0" brushRef="#br0">0 1,'1074'1074,"-1067"-1067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15T02:52:46.775"/>
    </inkml:context>
    <inkml:brush xml:id="br0">
      <inkml:brushProperty name="width" value="0.2" units="cm"/>
      <inkml:brushProperty name="height" value="0.2" units="cm"/>
      <inkml:brushProperty name="color" value="#FFFFFF"/>
      <inkml:brushProperty name="ignorePressure" value="1"/>
    </inkml:brush>
  </inkml:definitions>
  <inkml:trace contextRef="#ctx0" brushRef="#br0">1 0,'2682'2682,"-2698"-2697,15 13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02:52:47.138"/>
    </inkml:context>
    <inkml:brush xml:id="br0">
      <inkml:brushProperty name="width" value="0.2" units="cm"/>
      <inkml:brushProperty name="height" value="0.2" units="cm"/>
      <inkml:brushProperty name="color" value="#FFFFFF"/>
    </inkml:brush>
  </inkml:definitions>
  <inkml:trace contextRef="#ctx0" brushRef="#br0">3961 68 24575,'0'-1'0,"0"1"0,0-1 0,-1 0 0,1 1 0,0-1 0,-1 0 0,1 1 0,-1-1 0,1 0 0,-1 1 0,1-1 0,-1 1 0,1-1 0,-1 1 0,0-1 0,1 1 0,-1-1 0,0 1 0,1 0 0,-1-1 0,0 1 0,0 0 0,1 0 0,-1 0 0,0-1 0,0 1 0,-1 0 0,-25-3 0,24 3 0,-126-2-595,-34-3-248,-302-7-4184,307 14 2950,12-1 876,-181-3-1112,131-13 2313,-31-1 0,-563 13-2087,406 5 1786,16 11 1376,232-11-1149,89-3 1009,1 1 0,-1 3 0,-66 12 0,98-12-675,1 1 1,-1 0-1,1 1 0,0 1 1,0 0-1,1 1 0,0 0 0,0 1 1,-22 18-1,23-16 1706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C32EA-E1AD-4B9E-9EE4-CBA563AF07EB}" type="datetimeFigureOut">
              <a:rPr lang="zh-CN" altLang="en-US" smtClean="0"/>
              <a:t>2021/10/18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5EC72-9A4B-4EC1-BC94-AA6EDB5BEA6F}" type="slidenum">
              <a:rPr lang="zh-CN" altLang="en-US" smtClean="0"/>
              <a:t>‹#›</a:t>
            </a:fld>
            <a:endParaRPr lang="zh-CN" altLang="en-US"/>
          </a:p>
        </p:txBody>
      </p:sp>
    </p:spTree>
    <p:extLst>
      <p:ext uri="{BB962C8B-B14F-4D97-AF65-F5344CB8AC3E}">
        <p14:creationId xmlns:p14="http://schemas.microsoft.com/office/powerpoint/2010/main" val="3656505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F332AE-CF90-437C-9F1F-BE6050743CDA}"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6476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是受保护的特征，就是严格规定的不能作为算法输入的那一类特征</a:t>
            </a:r>
            <a:r>
              <a:rPr lang="en-US" altLang="zh-CN" dirty="0"/>
              <a:t>(</a:t>
            </a:r>
            <a:r>
              <a:rPr lang="zh-CN" altLang="en-US" dirty="0"/>
              <a:t>否则会很容易引起歧视</a:t>
            </a:r>
            <a:endParaRPr lang="en-US" altLang="zh-CN" dirty="0"/>
          </a:p>
          <a:p>
            <a:r>
              <a:rPr lang="en-US" altLang="zh-CN" dirty="0"/>
              <a:t>B</a:t>
            </a:r>
            <a:r>
              <a:rPr lang="zh-CN" altLang="en-US" dirty="0"/>
              <a:t>是算法的实际输入的特征，但是在这些特征中，总有一部分会与</a:t>
            </a:r>
            <a:r>
              <a:rPr lang="en-US" altLang="zh-CN" dirty="0"/>
              <a:t>A</a:t>
            </a:r>
            <a:r>
              <a:rPr lang="zh-CN" altLang="en-US" dirty="0"/>
              <a:t>中的特征有一定关系，从而导致算法中歧视的发生。</a:t>
            </a:r>
            <a:endParaRPr lang="en-US" altLang="zh-CN" dirty="0"/>
          </a:p>
          <a:p>
            <a:r>
              <a:rPr lang="zh-CN" altLang="en-US" dirty="0"/>
              <a:t>在黑人的那个贷款的例子中（种族就是一个受保护的特征，这是被禁止作为输入特征的，属于</a:t>
            </a:r>
            <a:r>
              <a:rPr lang="en-US" altLang="zh-CN" dirty="0"/>
              <a:t>A</a:t>
            </a:r>
            <a:r>
              <a:rPr lang="zh-CN" altLang="en-US" dirty="0"/>
              <a:t>。但是邮政编码可以作为输入，而且他是与种族高度相关的特征，属于</a:t>
            </a:r>
            <a:r>
              <a:rPr lang="en-US" altLang="zh-CN" dirty="0"/>
              <a:t>BC</a:t>
            </a:r>
            <a:r>
              <a:rPr lang="zh-CN" altLang="en-US" dirty="0"/>
              <a:t>，其他的特征比如姓名可以与之并不相关，属于</a:t>
            </a:r>
            <a:r>
              <a:rPr lang="en-US" altLang="zh-CN" dirty="0"/>
              <a:t>BNC</a:t>
            </a:r>
            <a:r>
              <a:rPr lang="zh-CN" altLang="en-US" dirty="0"/>
              <a:t>）。</a:t>
            </a:r>
            <a:endParaRPr lang="en-US" altLang="zh-CN" dirty="0"/>
          </a:p>
          <a:p>
            <a:endParaRPr lang="en-US" altLang="zh-CN" dirty="0"/>
          </a:p>
          <a:p>
            <a:r>
              <a:rPr lang="zh-CN" altLang="en-US" dirty="0"/>
              <a:t>我们的任务一共分为两步，首先是找出与</a:t>
            </a:r>
            <a:r>
              <a:rPr lang="en-US" altLang="zh-CN" dirty="0"/>
              <a:t>A</a:t>
            </a:r>
            <a:r>
              <a:rPr lang="zh-CN" altLang="en-US" dirty="0"/>
              <a:t>具有紧密联系的</a:t>
            </a:r>
            <a:r>
              <a:rPr lang="en-US" altLang="zh-CN" dirty="0"/>
              <a:t>BC</a:t>
            </a:r>
            <a:r>
              <a:rPr lang="zh-CN" altLang="en-US" dirty="0"/>
              <a:t>。 第二步是判断这个模型是否真的有歧视的存在。</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806ED0-6A6D-4D8C-8DC9-8C070406D27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637054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A75D99-2AE7-49F1-BB03-59E2BF5579C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39344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806ED0-6A6D-4D8C-8DC9-8C070406D27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45816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806ED0-6A6D-4D8C-8DC9-8C070406D27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258438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这里找出了与</a:t>
            </a:r>
            <a:r>
              <a:rPr lang="en-US" altLang="zh-CN" dirty="0"/>
              <a:t>A</a:t>
            </a:r>
            <a:r>
              <a:rPr lang="zh-CN" altLang="en-US" dirty="0"/>
              <a:t>高度相关的特征</a:t>
            </a:r>
            <a:r>
              <a:rPr lang="en-US" altLang="zh-CN" dirty="0" err="1"/>
              <a:t>Bc</a:t>
            </a:r>
            <a:r>
              <a:rPr lang="zh-CN" altLang="en-US" dirty="0"/>
              <a:t>的集合，这是算法的第一步。 但是在我们认为，本文的目标是发现歧视，所以文章的重心应该是在于发现了这些</a:t>
            </a:r>
            <a:r>
              <a:rPr lang="en-US" altLang="zh-CN" dirty="0" err="1"/>
              <a:t>Bc</a:t>
            </a:r>
            <a:r>
              <a:rPr lang="zh-CN" altLang="en-US" dirty="0"/>
              <a:t>特征之后，如何才能判断这个模型是否存在歧视呢。这是我们下一步该做的事情了。</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806ED0-6A6D-4D8C-8DC9-8C070406D27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49191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806ED0-6A6D-4D8C-8DC9-8C070406D27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1128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806ED0-6A6D-4D8C-8DC9-8C070406D27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68285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806ED0-6A6D-4D8C-8DC9-8C070406D27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460756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（但是这组数据中我们只有少量特征是处在</a:t>
                </a:r>
                <a:r>
                  <a:rPr lang="en-US" altLang="zh-CN" dirty="0"/>
                  <a:t>BC</a:t>
                </a:r>
                <a:r>
                  <a:rPr lang="zh-CN" altLang="en-US" dirty="0"/>
                  <a:t>中的，所以说明这个模型有歧视，因为少量的</a:t>
                </a:r>
                <a:r>
                  <a:rPr lang="en-US" altLang="zh-CN" dirty="0"/>
                  <a:t>BC</a:t>
                </a:r>
                <a:r>
                  <a:rPr lang="zh-CN" altLang="en-US" dirty="0"/>
                  <a:t>特征就能够让他被判定为坏的）</a:t>
                </a:r>
                <a:endParaRPr lang="en-US" altLang="zh-CN" dirty="0"/>
              </a:p>
              <a:p>
                <a:r>
                  <a:rPr lang="zh-CN" altLang="en-US" dirty="0"/>
                  <a:t>（高偏见）也就是说，因为对某特征选取在</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𝑐</m:t>
                        </m:r>
                      </m:sup>
                    </m:sSup>
                  </m:oMath>
                </a14:m>
                <a:r>
                  <a:rPr lang="zh-CN" altLang="en-US" dirty="0"/>
                  <a:t>中采样，即使其他特征是从</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𝐵</m:t>
                        </m:r>
                      </m:e>
                      <m:sup>
                        <m:r>
                          <a:rPr lang="en-US" altLang="zh-CN" b="0" i="1" smtClean="0">
                            <a:latin typeface="Cambria Math" panose="02040503050406030204" pitchFamily="18" charset="0"/>
                          </a:rPr>
                          <m:t>𝑛</m:t>
                        </m:r>
                        <m:r>
                          <a:rPr lang="en-US" altLang="zh-CN" i="1">
                            <a:latin typeface="Cambria Math" panose="02040503050406030204" pitchFamily="18" charset="0"/>
                          </a:rPr>
                          <m:t>𝑐</m:t>
                        </m:r>
                      </m:sup>
                    </m:sSup>
                    <m:r>
                      <a:rPr lang="en-US" altLang="zh-CN" i="1">
                        <a:latin typeface="Cambria Math" panose="02040503050406030204" pitchFamily="18" charset="0"/>
                      </a:rPr>
                      <m:t> </m:t>
                    </m:r>
                  </m:oMath>
                </a14:m>
                <a:r>
                  <a:rPr lang="zh-CN" altLang="en-US" dirty="0"/>
                  <a:t>中选取，黑盒模型仍对其判断为坏样本“信贷拒绝”</a:t>
                </a:r>
                <a:endParaRPr lang="en-US" altLang="zh-CN" dirty="0"/>
              </a:p>
              <a:p>
                <a:r>
                  <a:rPr lang="zh-CN" altLang="en-US" dirty="0"/>
                  <a:t>如果</a:t>
                </a:r>
                <a:r>
                  <a:rPr lang="en-US" altLang="zh-CN" dirty="0"/>
                  <a:t>score(</a:t>
                </a:r>
                <a:r>
                  <a:rPr lang="en-US" altLang="zh-CN" dirty="0" err="1"/>
                  <a:t>mnr</a:t>
                </a:r>
                <a:r>
                  <a:rPr lang="en-US" altLang="zh-CN" dirty="0"/>
                  <a:t>)-score(</a:t>
                </a:r>
                <a:r>
                  <a:rPr lang="en-US" altLang="zh-CN" dirty="0" err="1"/>
                  <a:t>mjr</a:t>
                </a:r>
                <a:r>
                  <a:rPr lang="en-US" altLang="zh-CN" dirty="0"/>
                  <a:t>)</a:t>
                </a:r>
                <a:r>
                  <a:rPr lang="zh-CN" altLang="en-US" dirty="0"/>
                  <a:t>这个值很大，那这么说就说明这个模型确实只针对</a:t>
                </a:r>
                <a:r>
                  <a:rPr lang="en-US" altLang="zh-CN" dirty="0"/>
                  <a:t>BC</a:t>
                </a:r>
                <a:r>
                  <a:rPr lang="zh-CN" altLang="en-US" dirty="0"/>
                  <a:t>中的那些特征有歧视。</a:t>
                </a:r>
              </a:p>
            </p:txBody>
          </p:sp>
        </mc:Choice>
        <mc:Fallback xmlns="">
          <p:sp>
            <p:nvSpPr>
              <p:cNvPr id="3" name="备注占位符 2"/>
              <p:cNvSpPr>
                <a:spLocks noGrp="1"/>
              </p:cNvSpPr>
              <p:nvPr>
                <p:ph type="body" idx="1"/>
              </p:nvPr>
            </p:nvSpPr>
            <p:spPr/>
            <p:txBody>
              <a:bodyPr/>
              <a:lstStyle/>
              <a:p>
                <a:r>
                  <a:rPr lang="zh-CN" altLang="en-US" dirty="0"/>
                  <a:t>（但是这组数据中我们只有少量特征是处在</a:t>
                </a:r>
                <a:r>
                  <a:rPr lang="en-US" altLang="zh-CN" dirty="0"/>
                  <a:t>BC</a:t>
                </a:r>
                <a:r>
                  <a:rPr lang="zh-CN" altLang="en-US" dirty="0"/>
                  <a:t>中的，所以说明这个模型有歧视，因为少量的</a:t>
                </a:r>
                <a:r>
                  <a:rPr lang="en-US" altLang="zh-CN" dirty="0"/>
                  <a:t>BC</a:t>
                </a:r>
                <a:r>
                  <a:rPr lang="zh-CN" altLang="en-US" dirty="0"/>
                  <a:t>特征就能够让他被判定为坏的）</a:t>
                </a:r>
                <a:endParaRPr lang="en-US" altLang="zh-CN" dirty="0"/>
              </a:p>
              <a:p>
                <a:r>
                  <a:rPr lang="zh-CN" altLang="en-US" dirty="0"/>
                  <a:t>（高偏见）也就是说，因为对某特征选取在</a:t>
                </a:r>
                <a:r>
                  <a:rPr lang="en-US" altLang="zh-CN" b="0" i="0">
                    <a:latin typeface="Cambria Math" panose="02040503050406030204" pitchFamily="18" charset="0"/>
                  </a:rPr>
                  <a:t>𝐵^𝑐</a:t>
                </a:r>
                <a:r>
                  <a:rPr lang="zh-CN" altLang="en-US" dirty="0"/>
                  <a:t>中采样，即使其他特征是从</a:t>
                </a:r>
                <a:r>
                  <a:rPr lang="en-US" altLang="zh-CN" i="0">
                    <a:latin typeface="Cambria Math" panose="02040503050406030204" pitchFamily="18" charset="0"/>
                  </a:rPr>
                  <a:t>𝐵^</a:t>
                </a:r>
                <a:r>
                  <a:rPr lang="en-US" altLang="zh-CN" b="0" i="0">
                    <a:latin typeface="Cambria Math" panose="02040503050406030204" pitchFamily="18" charset="0"/>
                  </a:rPr>
                  <a:t>𝑛</a:t>
                </a:r>
                <a:r>
                  <a:rPr lang="en-US" altLang="zh-CN" i="0">
                    <a:latin typeface="Cambria Math" panose="02040503050406030204" pitchFamily="18" charset="0"/>
                  </a:rPr>
                  <a:t>𝑐  </a:t>
                </a:r>
                <a:r>
                  <a:rPr lang="zh-CN" altLang="en-US" dirty="0"/>
                  <a:t>中选取，黑盒模型仍对其判断为坏样本“信贷拒绝”</a:t>
                </a:r>
                <a:endParaRPr lang="en-US" altLang="zh-CN" dirty="0"/>
              </a:p>
              <a:p>
                <a:r>
                  <a:rPr lang="zh-CN" altLang="en-US" dirty="0"/>
                  <a:t>如果</a:t>
                </a:r>
                <a:r>
                  <a:rPr lang="en-US" altLang="zh-CN" dirty="0"/>
                  <a:t>score(</a:t>
                </a:r>
                <a:r>
                  <a:rPr lang="en-US" altLang="zh-CN" dirty="0" err="1"/>
                  <a:t>mnr</a:t>
                </a:r>
                <a:r>
                  <a:rPr lang="en-US" altLang="zh-CN" dirty="0"/>
                  <a:t>)-score(</a:t>
                </a:r>
                <a:r>
                  <a:rPr lang="en-US" altLang="zh-CN" dirty="0" err="1"/>
                  <a:t>mjr</a:t>
                </a:r>
                <a:r>
                  <a:rPr lang="en-US" altLang="zh-CN" dirty="0"/>
                  <a:t>)</a:t>
                </a:r>
                <a:r>
                  <a:rPr lang="zh-CN" altLang="en-US" dirty="0"/>
                  <a:t>这个值很大，那这么说就说明这个模型确实只针对</a:t>
                </a:r>
                <a:r>
                  <a:rPr lang="en-US" altLang="zh-CN" dirty="0"/>
                  <a:t>BC</a:t>
                </a:r>
                <a:r>
                  <a:rPr lang="zh-CN" altLang="en-US" dirty="0"/>
                  <a:t>中的那些特征有歧视。</a:t>
                </a:r>
              </a:p>
            </p:txBody>
          </p:sp>
        </mc:Fallback>
      </mc:AlternateContent>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806ED0-6A6D-4D8C-8DC9-8C070406D27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95369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A75D99-2AE7-49F1-BB03-59E2BF5579C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76697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AAE164-4D3F-408A-AF63-C73293295C8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70605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本文探讨了黑匣子分类器中发现歧视的新问题。</a:t>
            </a:r>
            <a:endParaRPr lang="en-US" altLang="zh-CN" dirty="0"/>
          </a:p>
          <a:p>
            <a:r>
              <a:rPr lang="zh-CN" altLang="en-US" dirty="0"/>
              <a:t>我们创建了一个相关性发现模型，该模型可以识别与受保护子组关联最大的特征。</a:t>
            </a:r>
            <a:endParaRPr lang="en-US" altLang="zh-CN" dirty="0"/>
          </a:p>
          <a:p>
            <a:endParaRPr lang="en-US" altLang="zh-CN" dirty="0"/>
          </a:p>
          <a:p>
            <a:r>
              <a:rPr lang="zh-CN" altLang="en-US" dirty="0"/>
              <a:t>我们还提出了两种不同的措施来检测间接歧视：</a:t>
            </a:r>
            <a:r>
              <a:rPr lang="en-US" altLang="zh-CN" dirty="0" err="1"/>
              <a:t>MLlift</a:t>
            </a:r>
            <a:r>
              <a:rPr lang="zh-CN" altLang="en-US" dirty="0"/>
              <a:t>和</a:t>
            </a:r>
            <a:r>
              <a:rPr lang="en-US" altLang="zh-CN" dirty="0"/>
              <a:t>FTS</a:t>
            </a:r>
            <a:r>
              <a:rPr lang="zh-CN" altLang="en-US" dirty="0"/>
              <a:t>。</a:t>
            </a:r>
            <a:endParaRPr lang="en-US" altLang="zh-CN" dirty="0"/>
          </a:p>
          <a:p>
            <a:endParaRPr lang="en-US" altLang="zh-CN" dirty="0"/>
          </a:p>
          <a:p>
            <a:r>
              <a:rPr lang="zh-CN" altLang="en-US" dirty="0"/>
              <a:t>我们在实验结果中证明了我们措施的成功。我们通过将结果与 </a:t>
            </a:r>
            <a:r>
              <a:rPr lang="en-US" altLang="zh-CN" dirty="0"/>
              <a:t>EEOC </a:t>
            </a:r>
            <a:r>
              <a:rPr lang="zh-CN" altLang="en-US" dirty="0"/>
              <a:t>建议的 </a:t>
            </a:r>
            <a:r>
              <a:rPr lang="en-US" altLang="zh-CN" dirty="0"/>
              <a:t>80% </a:t>
            </a:r>
            <a:r>
              <a:rPr lang="zh-CN" altLang="en-US" dirty="0"/>
              <a:t>规则所衡量的不同影响进行比较来验证我们的衡量标准。</a:t>
            </a:r>
            <a:endParaRPr lang="en-US" altLang="zh-CN" dirty="0"/>
          </a:p>
          <a:p>
            <a:endParaRPr lang="en-US" altLang="zh-CN" dirty="0"/>
          </a:p>
          <a:p>
            <a:r>
              <a:rPr lang="zh-CN" altLang="en-US" dirty="0"/>
              <a:t>当我们有一个公平的数据，所有的黑匣子模型也显示了公平的结果。 </a:t>
            </a:r>
            <a:endParaRPr lang="en-US" altLang="zh-CN" dirty="0"/>
          </a:p>
          <a:p>
            <a:endParaRPr lang="en-US" altLang="zh-CN" dirty="0"/>
          </a:p>
          <a:p>
            <a:r>
              <a:rPr lang="zh-CN" altLang="en-US" dirty="0"/>
              <a:t>我们也有歧视性的数据集，我们展示了所有的黑匣子模型如何继承使用</a:t>
            </a:r>
            <a:r>
              <a:rPr lang="en-US" altLang="zh-CN" dirty="0" err="1"/>
              <a:t>MLlift</a:t>
            </a:r>
            <a:r>
              <a:rPr lang="zh-CN" altLang="en-US" dirty="0"/>
              <a:t>和</a:t>
            </a:r>
            <a:r>
              <a:rPr lang="en-US" altLang="zh-CN" dirty="0"/>
              <a:t>FTS</a:t>
            </a:r>
            <a:r>
              <a:rPr lang="zh-CN" altLang="en-US" dirty="0"/>
              <a:t>的歧视。</a:t>
            </a:r>
            <a:endParaRPr lang="en-US" altLang="zh-CN" dirty="0"/>
          </a:p>
          <a:p>
            <a:endParaRPr lang="en-US" altLang="zh-CN" dirty="0"/>
          </a:p>
          <a:p>
            <a:r>
              <a:rPr lang="en-US" altLang="zh-CN" dirty="0" err="1"/>
              <a:t>MLlift</a:t>
            </a:r>
            <a:r>
              <a:rPr lang="en-US" altLang="zh-CN" dirty="0"/>
              <a:t> </a:t>
            </a:r>
            <a:r>
              <a:rPr lang="zh-CN" altLang="en-US" dirty="0"/>
              <a:t>使用机器学习模型来估计类概率。</a:t>
            </a:r>
            <a:endParaRPr lang="en-US" altLang="zh-CN" dirty="0"/>
          </a:p>
          <a:p>
            <a:endParaRPr lang="en-US" altLang="zh-CN" dirty="0"/>
          </a:p>
          <a:p>
            <a:r>
              <a:rPr lang="zh-CN" altLang="en-US" dirty="0"/>
              <a:t>选择使用哪种模式是具有挑战性的，因为每个模型都有其自身的偏见，以添加到最终的歧视结果中。</a:t>
            </a:r>
            <a:endParaRPr lang="en-US" altLang="zh-CN" dirty="0"/>
          </a:p>
          <a:p>
            <a:endParaRPr lang="en-US" altLang="zh-CN" dirty="0"/>
          </a:p>
          <a:p>
            <a:endParaRPr lang="en-US" altLang="zh-CN" dirty="0"/>
          </a:p>
          <a:p>
            <a:r>
              <a:rPr lang="zh-CN" altLang="en-US" dirty="0"/>
              <a:t>通过实证评估，我们发现最终的歧视结果主要是由于黑匣子分类器造成的偏见。这是因为采用的其他措施，</a:t>
            </a:r>
            <a:r>
              <a:rPr lang="en-US" altLang="zh-CN" dirty="0"/>
              <a:t>FTS</a:t>
            </a:r>
            <a:r>
              <a:rPr lang="zh-CN" altLang="en-US" dirty="0"/>
              <a:t>和</a:t>
            </a:r>
            <a:r>
              <a:rPr lang="en-US" altLang="zh-CN" dirty="0"/>
              <a:t>DI</a:t>
            </a:r>
            <a:r>
              <a:rPr lang="zh-CN" altLang="en-US" dirty="0"/>
              <a:t>，也同意相同的结论，无论黑匣子是歧视性的还是公平的</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806ED0-6A6D-4D8C-8DC9-8C070406D27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41898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prstClr val="black">
                    <a:lumMod val="65000"/>
                    <a:lumOff val="35000"/>
                  </a:prstClr>
                </a:solidFill>
                <a:latin typeface="微软雅黑"/>
                <a:ea typeface="微软雅黑"/>
              </a:rPr>
              <a:t>因为任何措施本身都会有偏见</a:t>
            </a:r>
            <a:endParaRPr lang="en-US" altLang="zh-CN" sz="1200" dirty="0">
              <a:solidFill>
                <a:prstClr val="black">
                  <a:lumMod val="65000"/>
                  <a:lumOff val="35000"/>
                </a:prstClr>
              </a:solidFill>
              <a:latin typeface="微软雅黑"/>
              <a:ea typeface="微软雅黑"/>
            </a:endParaRPr>
          </a:p>
          <a:p>
            <a:r>
              <a:rPr lang="zh-CN" altLang="en-US" sz="1200" dirty="0">
                <a:solidFill>
                  <a:prstClr val="black">
                    <a:lumMod val="65000"/>
                    <a:lumOff val="35000"/>
                  </a:prstClr>
                </a:solidFill>
                <a:latin typeface="微软雅黑"/>
                <a:ea typeface="微软雅黑"/>
              </a:rPr>
              <a:t>使用两种方法，我们可以发现由算法弱点或数据偏差引起的歧视</a:t>
            </a:r>
            <a:endParaRPr lang="en-US" altLang="zh-CN" sz="1200" dirty="0">
              <a:solidFill>
                <a:prstClr val="black">
                  <a:lumMod val="65000"/>
                  <a:lumOff val="35000"/>
                </a:prstClr>
              </a:solidFill>
              <a:latin typeface="微软雅黑"/>
              <a:ea typeface="微软雅黑"/>
            </a:endParaRPr>
          </a:p>
          <a:p>
            <a:endParaRPr lang="en-US" altLang="zh-CN" sz="1200" dirty="0">
              <a:solidFill>
                <a:prstClr val="black">
                  <a:lumMod val="65000"/>
                  <a:lumOff val="35000"/>
                </a:prstClr>
              </a:solidFill>
              <a:latin typeface="微软雅黑"/>
              <a:ea typeface="微软雅黑"/>
            </a:endParaRPr>
          </a:p>
          <a:p>
            <a:r>
              <a:rPr lang="zh-CN" altLang="en-US" sz="1200" dirty="0">
                <a:solidFill>
                  <a:prstClr val="black">
                    <a:lumMod val="65000"/>
                    <a:lumOff val="35000"/>
                  </a:prstClr>
                </a:solidFill>
                <a:latin typeface="微软雅黑"/>
                <a:ea typeface="微软雅黑"/>
              </a:rPr>
              <a:t>使用光谱双聚类模型查找相关性比统计方法（例如独立测试）具有优势，原因主要有两个。首先，为了使用统计方法来识别 </a:t>
            </a:r>
            <a:r>
              <a:rPr lang="en-US" altLang="zh-CN" sz="1200" dirty="0">
                <a:solidFill>
                  <a:prstClr val="black">
                    <a:lumMod val="65000"/>
                    <a:lumOff val="35000"/>
                  </a:prstClr>
                </a:solidFill>
                <a:latin typeface="微软雅黑"/>
                <a:ea typeface="微软雅黑"/>
              </a:rPr>
              <a:t>A </a:t>
            </a:r>
            <a:r>
              <a:rPr lang="zh-CN" altLang="en-US" sz="1200" dirty="0">
                <a:solidFill>
                  <a:prstClr val="black">
                    <a:lumMod val="65000"/>
                    <a:lumOff val="35000"/>
                  </a:prstClr>
                </a:solidFill>
                <a:latin typeface="微软雅黑"/>
                <a:ea typeface="微软雅黑"/>
              </a:rPr>
              <a:t>和 </a:t>
            </a:r>
            <a:r>
              <a:rPr lang="en-US" altLang="zh-CN" sz="1200" dirty="0" err="1">
                <a:solidFill>
                  <a:prstClr val="black">
                    <a:lumMod val="65000"/>
                    <a:lumOff val="35000"/>
                  </a:prstClr>
                </a:solidFill>
                <a:latin typeface="微软雅黑"/>
                <a:ea typeface="微软雅黑"/>
              </a:rPr>
              <a:t>Bc</a:t>
            </a:r>
            <a:r>
              <a:rPr lang="en-US" altLang="zh-CN" sz="1200" dirty="0">
                <a:solidFill>
                  <a:prstClr val="black">
                    <a:lumMod val="65000"/>
                    <a:lumOff val="35000"/>
                  </a:prstClr>
                </a:solidFill>
                <a:latin typeface="微软雅黑"/>
                <a:ea typeface="微软雅黑"/>
              </a:rPr>
              <a:t> </a:t>
            </a:r>
            <a:r>
              <a:rPr lang="zh-CN" altLang="en-US" sz="1200" dirty="0">
                <a:solidFill>
                  <a:prstClr val="black">
                    <a:lumMod val="65000"/>
                    <a:lumOff val="35000"/>
                  </a:prstClr>
                </a:solidFill>
                <a:latin typeface="微软雅黑"/>
                <a:ea typeface="微软雅黑"/>
              </a:rPr>
              <a:t>之间的相关性，我们需要了解 </a:t>
            </a:r>
            <a:r>
              <a:rPr lang="en-US" altLang="zh-CN" sz="1200" dirty="0" err="1">
                <a:solidFill>
                  <a:prstClr val="black">
                    <a:lumMod val="65000"/>
                    <a:lumOff val="35000"/>
                  </a:prstClr>
                </a:solidFill>
                <a:latin typeface="微软雅黑"/>
                <a:ea typeface="微软雅黑"/>
              </a:rPr>
              <a:t>Bc</a:t>
            </a:r>
            <a:r>
              <a:rPr lang="en-US" altLang="zh-CN" sz="1200" dirty="0">
                <a:solidFill>
                  <a:prstClr val="black">
                    <a:lumMod val="65000"/>
                    <a:lumOff val="35000"/>
                  </a:prstClr>
                </a:solidFill>
                <a:latin typeface="微软雅黑"/>
                <a:ea typeface="微软雅黑"/>
              </a:rPr>
              <a:t> </a:t>
            </a:r>
            <a:r>
              <a:rPr lang="zh-CN" altLang="en-US" sz="1200" dirty="0">
                <a:solidFill>
                  <a:prstClr val="black">
                    <a:lumMod val="65000"/>
                    <a:lumOff val="35000"/>
                  </a:prstClr>
                </a:solidFill>
                <a:latin typeface="微软雅黑"/>
                <a:ea typeface="微软雅黑"/>
              </a:rPr>
              <a:t>的确切特征。由于我们的最初目标是识别 </a:t>
            </a:r>
            <a:r>
              <a:rPr lang="en-US" altLang="zh-CN" sz="1200" dirty="0" err="1">
                <a:solidFill>
                  <a:prstClr val="black">
                    <a:lumMod val="65000"/>
                    <a:lumOff val="35000"/>
                  </a:prstClr>
                </a:solidFill>
                <a:latin typeface="微软雅黑"/>
                <a:ea typeface="微软雅黑"/>
              </a:rPr>
              <a:t>Bc</a:t>
            </a:r>
            <a:r>
              <a:rPr lang="en-US" altLang="zh-CN" sz="1200" dirty="0">
                <a:solidFill>
                  <a:prstClr val="black">
                    <a:lumMod val="65000"/>
                    <a:lumOff val="35000"/>
                  </a:prstClr>
                </a:solidFill>
                <a:latin typeface="微软雅黑"/>
                <a:ea typeface="微软雅黑"/>
              </a:rPr>
              <a:t> </a:t>
            </a:r>
            <a:r>
              <a:rPr lang="zh-CN" altLang="en-US" sz="1200" dirty="0">
                <a:solidFill>
                  <a:prstClr val="black">
                    <a:lumMod val="65000"/>
                    <a:lumOff val="35000"/>
                  </a:prstClr>
                </a:solidFill>
                <a:latin typeface="微软雅黑"/>
                <a:ea typeface="微软雅黑"/>
              </a:rPr>
              <a:t>中的特征子集，因此我们需要用计算不可行的统计方法计算 </a:t>
            </a:r>
            <a:r>
              <a:rPr lang="en-US" altLang="zh-CN" sz="1200" dirty="0">
                <a:solidFill>
                  <a:prstClr val="black">
                    <a:lumMod val="65000"/>
                    <a:lumOff val="35000"/>
                  </a:prstClr>
                </a:solidFill>
                <a:latin typeface="微软雅黑"/>
                <a:ea typeface="微软雅黑"/>
              </a:rPr>
              <a:t>B </a:t>
            </a:r>
            <a:r>
              <a:rPr lang="zh-CN" altLang="en-US" sz="1200" dirty="0">
                <a:solidFill>
                  <a:prstClr val="black">
                    <a:lumMod val="65000"/>
                    <a:lumOff val="35000"/>
                  </a:prstClr>
                </a:solidFill>
                <a:latin typeface="微软雅黑"/>
                <a:ea typeface="微软雅黑"/>
              </a:rPr>
              <a:t>和 </a:t>
            </a:r>
            <a:r>
              <a:rPr lang="en-US" altLang="zh-CN" sz="1200" dirty="0">
                <a:solidFill>
                  <a:prstClr val="black">
                    <a:lumMod val="65000"/>
                    <a:lumOff val="35000"/>
                  </a:prstClr>
                </a:solidFill>
                <a:latin typeface="微软雅黑"/>
                <a:ea typeface="微软雅黑"/>
              </a:rPr>
              <a:t>A </a:t>
            </a:r>
            <a:r>
              <a:rPr lang="zh-CN" altLang="en-US" sz="1200" dirty="0">
                <a:solidFill>
                  <a:prstClr val="black">
                    <a:lumMod val="65000"/>
                    <a:lumOff val="35000"/>
                  </a:prstClr>
                </a:solidFill>
                <a:latin typeface="微软雅黑"/>
                <a:ea typeface="微软雅黑"/>
              </a:rPr>
              <a:t>中每个可能的特征子集之间的相关性。第二个也是最重要的原因是，双聚类能够揭示跨列子集的行子集之间的类似行为模式 。这有助于我们找到与 </a:t>
            </a:r>
            <a:r>
              <a:rPr lang="en-US" altLang="zh-CN" sz="1200" dirty="0">
                <a:solidFill>
                  <a:prstClr val="black">
                    <a:lumMod val="65000"/>
                    <a:lumOff val="35000"/>
                  </a:prstClr>
                </a:solidFill>
                <a:latin typeface="微软雅黑"/>
                <a:ea typeface="微软雅黑"/>
              </a:rPr>
              <a:t>A </a:t>
            </a:r>
            <a:r>
              <a:rPr lang="zh-CN" altLang="en-US" sz="1200" dirty="0">
                <a:solidFill>
                  <a:prstClr val="black">
                    <a:lumMod val="65000"/>
                    <a:lumOff val="35000"/>
                  </a:prstClr>
                </a:solidFill>
                <a:latin typeface="微软雅黑"/>
                <a:ea typeface="微软雅黑"/>
              </a:rPr>
              <a:t>和 </a:t>
            </a:r>
            <a:r>
              <a:rPr lang="en-US" altLang="zh-CN" sz="1200" dirty="0" err="1">
                <a:solidFill>
                  <a:prstClr val="black">
                    <a:lumMod val="65000"/>
                    <a:lumOff val="35000"/>
                  </a:prstClr>
                </a:solidFill>
                <a:latin typeface="微软雅黑"/>
                <a:ea typeface="微软雅黑"/>
              </a:rPr>
              <a:t>Bc</a:t>
            </a:r>
            <a:r>
              <a:rPr lang="en-US" altLang="zh-CN" sz="1200" dirty="0">
                <a:solidFill>
                  <a:prstClr val="black">
                    <a:lumMod val="65000"/>
                    <a:lumOff val="35000"/>
                  </a:prstClr>
                </a:solidFill>
                <a:latin typeface="微软雅黑"/>
                <a:ea typeface="微软雅黑"/>
              </a:rPr>
              <a:t> </a:t>
            </a:r>
            <a:r>
              <a:rPr lang="zh-CN" altLang="en-US" sz="1200" dirty="0">
                <a:solidFill>
                  <a:prstClr val="black">
                    <a:lumMod val="65000"/>
                    <a:lumOff val="35000"/>
                  </a:prstClr>
                </a:solidFill>
                <a:latin typeface="微软雅黑"/>
                <a:ea typeface="微软雅黑"/>
              </a:rPr>
              <a:t>功能相互关联的受歧视实例。</a:t>
            </a:r>
            <a:endParaRPr lang="en-US" altLang="zh-CN" sz="1200" dirty="0">
              <a:solidFill>
                <a:prstClr val="black">
                  <a:lumMod val="65000"/>
                  <a:lumOff val="35000"/>
                </a:prstClr>
              </a:solidFill>
              <a:latin typeface="微软雅黑"/>
              <a:ea typeface="微软雅黑"/>
            </a:endParaRPr>
          </a:p>
          <a:p>
            <a:endParaRPr lang="en-US" altLang="zh-CN" sz="1200" dirty="0">
              <a:solidFill>
                <a:prstClr val="black">
                  <a:lumMod val="65000"/>
                  <a:lumOff val="35000"/>
                </a:prstClr>
              </a:solidFill>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prstClr val="black">
                    <a:lumMod val="65000"/>
                    <a:lumOff val="35000"/>
                  </a:prstClr>
                </a:solidFill>
                <a:latin typeface="微软雅黑"/>
                <a:ea typeface="微软雅黑"/>
              </a:rPr>
              <a:t>使用这两种措施，我们可以发现由算法弱点或数据导向偏差引起的黑匣子分类器偏差。因为任何措施本身都会有偏见，因此使用两种不同的措施可以增加我们关于黑匣子分类器是歧视性的还是公平性的结论的有效性</a:t>
            </a:r>
          </a:p>
          <a:p>
            <a:endParaRPr lang="en-US" altLang="zh-CN" dirty="0"/>
          </a:p>
          <a:p>
            <a:r>
              <a:rPr lang="zh-CN" altLang="en-US" dirty="0"/>
              <a:t>我们通过将结果与 </a:t>
            </a:r>
            <a:r>
              <a:rPr lang="en-US" altLang="zh-CN" dirty="0"/>
              <a:t>EEOC </a:t>
            </a:r>
            <a:r>
              <a:rPr lang="zh-CN" altLang="en-US" dirty="0"/>
              <a:t>建议的 </a:t>
            </a:r>
            <a:r>
              <a:rPr lang="en-US" altLang="zh-CN" dirty="0"/>
              <a:t>80% </a:t>
            </a:r>
            <a:r>
              <a:rPr lang="zh-CN" altLang="en-US" dirty="0"/>
              <a:t>规则所衡量的不同影响进行比较来验证我们的衡量标准。当我们有一个公平的数据，所有的黑匣子模型也显示了公平的结果。 我们也有歧视性的数据集，我们展示了所有的黑匣子模型如何继承使用</a:t>
            </a:r>
            <a:r>
              <a:rPr lang="en-US" altLang="zh-CN" dirty="0" err="1"/>
              <a:t>MLlift</a:t>
            </a:r>
            <a:r>
              <a:rPr lang="zh-CN" altLang="en-US" dirty="0"/>
              <a:t>和</a:t>
            </a:r>
            <a:r>
              <a:rPr lang="en-US" altLang="zh-CN" dirty="0"/>
              <a:t>FTS</a:t>
            </a:r>
            <a:r>
              <a:rPr lang="zh-CN" altLang="en-US" dirty="0"/>
              <a:t>的歧视。</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806ED0-6A6D-4D8C-8DC9-8C070406D27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174829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算法模型的偏差要么来自用于训练机器学习 （</a:t>
            </a:r>
            <a:r>
              <a:rPr lang="en-US" altLang="zh-CN" dirty="0"/>
              <a:t>ML</a:t>
            </a:r>
            <a:r>
              <a:rPr lang="zh-CN" altLang="en-US" dirty="0"/>
              <a:t>） 算法的数据，要么来自算法本身 </a:t>
            </a:r>
            <a:r>
              <a:rPr lang="en-US" altLang="zh-CN" dirty="0"/>
              <a:t>[6]</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我们改进方向是通过</a:t>
            </a:r>
            <a:r>
              <a:rPr lang="en-US" altLang="zh-CN" dirty="0">
                <a:effectLst/>
              </a:rPr>
              <a:t>【</a:t>
            </a:r>
            <a:r>
              <a:rPr lang="zh-CN" altLang="en-US" dirty="0">
                <a:effectLst/>
              </a:rPr>
              <a:t>数据</a:t>
            </a:r>
            <a:r>
              <a:rPr lang="en-US" altLang="zh-CN" dirty="0">
                <a:effectLst/>
              </a:rPr>
              <a:t>】</a:t>
            </a:r>
            <a:r>
              <a:rPr lang="zh-CN" altLang="en-US" dirty="0">
                <a:effectLst/>
              </a:rPr>
              <a:t>方面下手，来更好的发现算法是否存在歧视：</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在输入数据中通常没有观察到受保护的属性。由于冗余编码，其他看似无害的功能可能与受保护属性高度相关，并导致模型偏差。</a:t>
            </a:r>
            <a:endParaRPr lang="en-US" altLang="zh-CN" dirty="0">
              <a:effectLst/>
            </a:endParaRPr>
          </a:p>
          <a:p>
            <a:r>
              <a:rPr lang="zh-CN" altLang="en-US" dirty="0"/>
              <a:t>第一个解决方案以自上而下的方式执行，其中采用本地解释来生成功能重要性载体。在获得所有输入功能的功能重要性后，我们可以拿出那些具有相对较高的重要性分数，并进一步分析它们。在此子功能集中，重点是识别这些公平敏感功能（与任务相关功能相反）。</a:t>
            </a:r>
            <a:endParaRPr lang="en-US" altLang="zh-CN" dirty="0"/>
          </a:p>
          <a:p>
            <a:endParaRPr lang="en-US" altLang="zh-CN" sz="6600" dirty="0">
              <a:solidFill>
                <a:srgbClr val="FF0000"/>
              </a:solidFill>
            </a:endParaRPr>
          </a:p>
          <a:p>
            <a:r>
              <a:rPr lang="zh-CN" altLang="en-US" sz="6600" dirty="0">
                <a:solidFill>
                  <a:srgbClr val="FF0000"/>
                </a:solidFill>
              </a:rPr>
              <a:t>以贷款申请为例。如果对 </a:t>
            </a:r>
            <a:r>
              <a:rPr lang="en-US" altLang="zh-CN" sz="6600" dirty="0">
                <a:solidFill>
                  <a:srgbClr val="FF0000"/>
                </a:solidFill>
              </a:rPr>
              <a:t>DNN </a:t>
            </a:r>
            <a:r>
              <a:rPr lang="zh-CN" altLang="en-US" sz="6600" dirty="0">
                <a:solidFill>
                  <a:srgbClr val="FF0000"/>
                </a:solidFill>
              </a:rPr>
              <a:t>预测贡献最大的功能包括申请人的姓氏和邮政编码，我们可以断言此模型对某些种族有歧视，而此处的姓氏和邮政编码是公平敏感功能。</a:t>
            </a:r>
            <a:endParaRPr lang="en-US" altLang="zh-CN" sz="6600" dirty="0">
              <a:solidFill>
                <a:srgbClr val="FF0000"/>
              </a:solidFill>
            </a:endParaRPr>
          </a:p>
          <a:p>
            <a:endParaRPr lang="en-US" altLang="zh-CN" sz="6600" dirty="0">
              <a:solidFill>
                <a:srgbClr val="FF0000"/>
              </a:solidFill>
            </a:endParaRPr>
          </a:p>
          <a:p>
            <a:r>
              <a:rPr lang="zh-CN" altLang="en-US" dirty="0"/>
              <a:t>在获得所有输入的特征后，我们可以拿出那些具有相对较高的重要性分数，并进一步分析它们。在此子功能集中，重点是识别这些公平敏感特征（与任务相关功能相反）。</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806ED0-6A6D-4D8C-8DC9-8C070406D27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977571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806ED0-6A6D-4D8C-8DC9-8C070406D27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20556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806ED0-6A6D-4D8C-8DC9-8C070406D27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293527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F332AE-CF90-437C-9F1F-BE6050743CDA}"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564974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A75D99-2AE7-49F1-BB03-59E2BF5579C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18328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806ED0-6A6D-4D8C-8DC9-8C070406D27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475527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806ED0-6A6D-4D8C-8DC9-8C070406D27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244146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A75D99-2AE7-49F1-BB03-59E2BF5579C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65526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806ED0-6A6D-4D8C-8DC9-8C070406D27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00731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A75D99-2AE7-49F1-BB03-59E2BF5579C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90604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806ED0-6A6D-4D8C-8DC9-8C070406D27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97773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58A7BBE-BDDA-4341-BB73-9B6B5E868C0A}"/>
              </a:ext>
            </a:extLst>
          </p:cNvPr>
          <p:cNvCxnSpPr/>
          <p:nvPr userDrawn="1"/>
        </p:nvCxnSpPr>
        <p:spPr>
          <a:xfrm>
            <a:off x="306860" y="679622"/>
            <a:ext cx="1157828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0A018D9F-28FE-45FA-8A81-0A80600F33C8}"/>
              </a:ext>
            </a:extLst>
          </p:cNvPr>
          <p:cNvGrpSpPr/>
          <p:nvPr userDrawn="1"/>
        </p:nvGrpSpPr>
        <p:grpSpPr>
          <a:xfrm>
            <a:off x="319903" y="152177"/>
            <a:ext cx="503396" cy="432022"/>
            <a:chOff x="319903" y="81316"/>
            <a:chExt cx="585965" cy="502884"/>
          </a:xfrm>
        </p:grpSpPr>
        <p:sp>
          <p:nvSpPr>
            <p:cNvPr id="7" name="矩形 6">
              <a:extLst>
                <a:ext uri="{FF2B5EF4-FFF2-40B4-BE49-F238E27FC236}">
                  <a16:creationId xmlns:a16="http://schemas.microsoft.com/office/drawing/2014/main" id="{73DE2169-EEC6-4B43-BCB5-75E8DE8C9E7A}"/>
                </a:ext>
              </a:extLst>
            </p:cNvPr>
            <p:cNvSpPr/>
            <p:nvPr userDrawn="1"/>
          </p:nvSpPr>
          <p:spPr>
            <a:xfrm>
              <a:off x="319903" y="252528"/>
              <a:ext cx="331672" cy="3316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7BC40F6-631A-46A8-A799-66AC91544C4B}"/>
                </a:ext>
              </a:extLst>
            </p:cNvPr>
            <p:cNvSpPr/>
            <p:nvPr userDrawn="1"/>
          </p:nvSpPr>
          <p:spPr>
            <a:xfrm>
              <a:off x="673836" y="81316"/>
              <a:ext cx="232032" cy="232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a:extLst>
              <a:ext uri="{FF2B5EF4-FFF2-40B4-BE49-F238E27FC236}">
                <a16:creationId xmlns:a16="http://schemas.microsoft.com/office/drawing/2014/main" id="{886078CB-55B6-4BFE-9563-0B23D042F02B}"/>
              </a:ext>
            </a:extLst>
          </p:cNvPr>
          <p:cNvSpPr/>
          <p:nvPr userDrawn="1"/>
        </p:nvSpPr>
        <p:spPr>
          <a:xfrm>
            <a:off x="-14033" y="6570000"/>
            <a:ext cx="12218400" cy="293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endParaRPr lang="zh-CN" altLang="en-US" dirty="0"/>
          </a:p>
        </p:txBody>
      </p:sp>
    </p:spTree>
    <p:extLst>
      <p:ext uri="{BB962C8B-B14F-4D97-AF65-F5344CB8AC3E}">
        <p14:creationId xmlns:p14="http://schemas.microsoft.com/office/powerpoint/2010/main" val="169050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1FDD892-9E1A-43CD-BF5B-47F333DC2600}"/>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07969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4124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校徽空白">
    <p:bg>
      <p:bgPr>
        <a:solidFill>
          <a:schemeClr val="bg1">
            <a:alpha val="99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02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书馆">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1021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1D3B46-B688-4075-A083-CD97F4D2B800}" type="datetimeFigureOut">
              <a:rPr lang="zh-CN" altLang="en-US" smtClean="0"/>
              <a:t>2021/10/18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CB8AB-3E62-4AE2-99FF-B671FC8A2687}" type="slidenum">
              <a:rPr lang="zh-CN" altLang="en-US" smtClean="0"/>
              <a:t>‹#›</a:t>
            </a:fld>
            <a:endParaRPr lang="zh-CN" altLang="en-US"/>
          </a:p>
        </p:txBody>
      </p:sp>
    </p:spTree>
    <p:extLst>
      <p:ext uri="{BB962C8B-B14F-4D97-AF65-F5344CB8AC3E}">
        <p14:creationId xmlns:p14="http://schemas.microsoft.com/office/powerpoint/2010/main" val="249445056"/>
      </p:ext>
    </p:extLst>
  </p:cSld>
  <p:clrMap bg1="lt1" tx1="dk1" bg2="lt2" tx2="dk2" accent1="accent1" accent2="accent2" accent3="accent3" accent4="accent4" accent5="accent5" accent6="accent6" hlink="hlink" folHlink="folHlink"/>
  <p:sldLayoutIdLst>
    <p:sldLayoutId id="2147483655" r:id="rId1"/>
    <p:sldLayoutId id="2147483666" r:id="rId2"/>
    <p:sldLayoutId id="2147483661" r:id="rId3"/>
    <p:sldLayoutId id="2147483662" r:id="rId4"/>
    <p:sldLayoutId id="214748366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0.png"/><Relationship Id="rId11" Type="http://schemas.openxmlformats.org/officeDocument/2006/relationships/image" Target="../media/image11.png"/><Relationship Id="rId5" Type="http://schemas.openxmlformats.org/officeDocument/2006/relationships/customXml" Target="../ink/ink2.xml"/><Relationship Id="rId10" Type="http://schemas.openxmlformats.org/officeDocument/2006/relationships/image" Target="../media/image90.png"/><Relationship Id="rId4" Type="http://schemas.openxmlformats.org/officeDocument/2006/relationships/image" Target="../media/image60.png"/><Relationship Id="rId9" Type="http://schemas.openxmlformats.org/officeDocument/2006/relationships/customXml" Target="../ink/ink4.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28.png"/><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27.png"/><Relationship Id="rId2" Type="http://schemas.openxmlformats.org/officeDocument/2006/relationships/notesSlide" Target="../notesSlides/notesSlide17.xml"/><Relationship Id="rId16"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15.emf"/><Relationship Id="rId11" Type="http://schemas.openxmlformats.org/officeDocument/2006/relationships/image" Target="../media/image26.png"/><Relationship Id="rId5" Type="http://schemas.openxmlformats.org/officeDocument/2006/relationships/customXml" Target="../ink/ink6.xml"/><Relationship Id="rId15" Type="http://schemas.openxmlformats.org/officeDocument/2006/relationships/image" Target="../media/image30.png"/><Relationship Id="rId10" Type="http://schemas.openxmlformats.org/officeDocument/2006/relationships/image" Target="../media/image12.emf"/><Relationship Id="rId4" Type="http://schemas.openxmlformats.org/officeDocument/2006/relationships/image" Target="../media/image14.emf"/><Relationship Id="rId9" Type="http://schemas.openxmlformats.org/officeDocument/2006/relationships/customXml" Target="../ink/ink8.xml"/><Relationship Id="rId1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D33A29E-0234-45E6-A965-2F44A3D29A7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351" t="21608" r="351" b="40065"/>
          <a:stretch/>
        </p:blipFill>
        <p:spPr>
          <a:xfrm>
            <a:off x="1" y="1711514"/>
            <a:ext cx="12191999" cy="3137165"/>
          </a:xfrm>
          <a:prstGeom prst="rect">
            <a:avLst/>
          </a:prstGeom>
        </p:spPr>
      </p:pic>
      <p:sp>
        <p:nvSpPr>
          <p:cNvPr id="8" name="矩形 7">
            <a:extLst>
              <a:ext uri="{FF2B5EF4-FFF2-40B4-BE49-F238E27FC236}">
                <a16:creationId xmlns:a16="http://schemas.microsoft.com/office/drawing/2014/main" id="{3CB205BA-4361-4E5B-9711-477C74B88BC8}"/>
              </a:ext>
            </a:extLst>
          </p:cNvPr>
          <p:cNvSpPr/>
          <p:nvPr/>
        </p:nvSpPr>
        <p:spPr>
          <a:xfrm>
            <a:off x="-41580" y="1709704"/>
            <a:ext cx="12191999" cy="3138975"/>
          </a:xfrm>
          <a:prstGeom prst="rect">
            <a:avLst/>
          </a:prstGeom>
          <a:solidFill>
            <a:schemeClr val="accent1">
              <a:alpha val="92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4" name="标题 1">
            <a:extLst>
              <a:ext uri="{FF2B5EF4-FFF2-40B4-BE49-F238E27FC236}">
                <a16:creationId xmlns:a16="http://schemas.microsoft.com/office/drawing/2014/main" id="{C6B3EA26-E452-4E7D-8C5F-EA642BED2248}"/>
              </a:ext>
            </a:extLst>
          </p:cNvPr>
          <p:cNvSpPr txBox="1">
            <a:spLocks/>
          </p:cNvSpPr>
          <p:nvPr/>
        </p:nvSpPr>
        <p:spPr>
          <a:xfrm>
            <a:off x="-27" y="2730428"/>
            <a:ext cx="12192026" cy="461665"/>
          </a:xfrm>
          <a:prstGeom prst="rect">
            <a:avLst/>
          </a:prstGeom>
        </p:spPr>
        <p:txBody>
          <a:bodyPr vert="horz" wrap="square" lIns="91440" tIns="45720" rIns="91440" bIns="45720" rtlCol="0" anchor="ctr">
            <a:spAutoFit/>
          </a:bodyPr>
          <a:lstStyle>
            <a:lvl1pPr algn="ctr" defTabSz="914400" rtl="0" eaLnBrk="1" latinLnBrk="0" hangingPunct="1">
              <a:lnSpc>
                <a:spcPct val="100000"/>
              </a:lnSpc>
              <a:spcBef>
                <a:spcPct val="0"/>
              </a:spcBef>
              <a:buNone/>
              <a:defRPr sz="4000" b="1" kern="1200" spc="600">
                <a:solidFill>
                  <a:schemeClr val="bg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6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Detecting Discrimination in a Black-box Classifier</a:t>
            </a:r>
            <a:endParaRPr kumimoji="0" lang="zh-CN" altLang="en-US" sz="2400" b="1" i="0" u="none" strike="noStrike" kern="1200" cap="none" spc="6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9" name="等腰三角形 8">
            <a:extLst>
              <a:ext uri="{FF2B5EF4-FFF2-40B4-BE49-F238E27FC236}">
                <a16:creationId xmlns:a16="http://schemas.microsoft.com/office/drawing/2014/main" id="{840A8DA7-8FF0-4E4C-BA04-BA833EF3BCF5}"/>
              </a:ext>
            </a:extLst>
          </p:cNvPr>
          <p:cNvSpPr/>
          <p:nvPr/>
        </p:nvSpPr>
        <p:spPr>
          <a:xfrm rot="10800000">
            <a:off x="5769119" y="4519255"/>
            <a:ext cx="653762" cy="5635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6" name="文本占位符 5">
            <a:extLst>
              <a:ext uri="{FF2B5EF4-FFF2-40B4-BE49-F238E27FC236}">
                <a16:creationId xmlns:a16="http://schemas.microsoft.com/office/drawing/2014/main" id="{13A5A2E5-FFA1-4A32-A67F-0FA7FD143D2C}"/>
              </a:ext>
            </a:extLst>
          </p:cNvPr>
          <p:cNvSpPr>
            <a:spLocks noGrp="1"/>
          </p:cNvSpPr>
          <p:nvPr>
            <p:ph type="body" sz="quarter" idx="4294967295"/>
          </p:nvPr>
        </p:nvSpPr>
        <p:spPr>
          <a:xfrm>
            <a:off x="2976562" y="5253295"/>
            <a:ext cx="6238875" cy="1526500"/>
          </a:xfrm>
        </p:spPr>
        <p:txBody>
          <a:bodyPr>
            <a:noAutofit/>
          </a:bodyPr>
          <a:lstStyle/>
          <a:p>
            <a:pPr marL="0" indent="0" algn="ctr">
              <a:lnSpc>
                <a:spcPct val="110000"/>
              </a:lnSpc>
              <a:buNone/>
            </a:pPr>
            <a:r>
              <a:rPr lang="zh-CN" altLang="en-US" sz="1800" dirty="0">
                <a:solidFill>
                  <a:schemeClr val="tx1">
                    <a:lumMod val="95000"/>
                    <a:lumOff val="5000"/>
                  </a:schemeClr>
                </a:solidFill>
                <a:latin typeface="微软雅黑" panose="020B0503020204020204" pitchFamily="34" charset="-122"/>
                <a:ea typeface="微软雅黑" panose="020B0503020204020204" pitchFamily="34" charset="-122"/>
              </a:rPr>
              <a:t>汇报小组：张豪、郑宇琦、郝晓虎、于茜、张硕</a:t>
            </a:r>
            <a:endParaRPr lang="en-US" altLang="zh-CN" sz="1800" dirty="0">
              <a:solidFill>
                <a:schemeClr val="tx1">
                  <a:lumMod val="95000"/>
                  <a:lumOff val="5000"/>
                </a:schemeClr>
              </a:solidFill>
              <a:latin typeface="微软雅黑" panose="020B0503020204020204" pitchFamily="34" charset="-122"/>
              <a:ea typeface="微软雅黑" panose="020B0503020204020204" pitchFamily="34" charset="-122"/>
            </a:endParaRPr>
          </a:p>
          <a:p>
            <a:pPr marL="0" indent="0" algn="ctr">
              <a:lnSpc>
                <a:spcPct val="110000"/>
              </a:lnSpc>
              <a:buNone/>
            </a:pPr>
            <a:r>
              <a:rPr lang="zh-CN" altLang="en-US" sz="1800" dirty="0">
                <a:solidFill>
                  <a:schemeClr val="tx1">
                    <a:lumMod val="95000"/>
                    <a:lumOff val="5000"/>
                  </a:schemeClr>
                </a:solidFill>
                <a:latin typeface="微软雅黑" panose="020B0503020204020204" pitchFamily="34" charset="-122"/>
                <a:ea typeface="微软雅黑" panose="020B0503020204020204" pitchFamily="34" charset="-122"/>
              </a:rPr>
              <a:t>指导老师：袁开国</a:t>
            </a:r>
            <a:endParaRPr lang="en-US" altLang="zh-CN" sz="1800" dirty="0">
              <a:solidFill>
                <a:schemeClr val="tx1">
                  <a:lumMod val="95000"/>
                  <a:lumOff val="5000"/>
                </a:schemeClr>
              </a:solidFill>
              <a:latin typeface="微软雅黑" panose="020B0503020204020204" pitchFamily="34" charset="-122"/>
              <a:ea typeface="微软雅黑" panose="020B0503020204020204" pitchFamily="34" charset="-122"/>
            </a:endParaRPr>
          </a:p>
          <a:p>
            <a:pPr marL="0" indent="0" algn="ctr">
              <a:lnSpc>
                <a:spcPct val="110000"/>
              </a:lnSpc>
              <a:buNone/>
            </a:pPr>
            <a:r>
              <a:rPr lang="zh-CN" altLang="en-US" sz="1800" dirty="0">
                <a:solidFill>
                  <a:schemeClr val="tx1">
                    <a:lumMod val="95000"/>
                    <a:lumOff val="5000"/>
                  </a:schemeClr>
                </a:solidFill>
                <a:latin typeface="微软雅黑" panose="020B0503020204020204" pitchFamily="34" charset="-122"/>
                <a:ea typeface="微软雅黑" panose="020B0503020204020204" pitchFamily="34" charset="-122"/>
              </a:rPr>
              <a:t>汇报时间：</a:t>
            </a:r>
            <a:r>
              <a:rPr lang="en-US" altLang="zh-CN" sz="1800" dirty="0">
                <a:solidFill>
                  <a:schemeClr val="tx1">
                    <a:lumMod val="95000"/>
                    <a:lumOff val="5000"/>
                  </a:schemeClr>
                </a:solidFill>
                <a:latin typeface="微软雅黑" panose="020B0503020204020204" pitchFamily="34" charset="-122"/>
                <a:ea typeface="微软雅黑" panose="020B0503020204020204" pitchFamily="34" charset="-122"/>
              </a:rPr>
              <a:t>2021</a:t>
            </a:r>
            <a:r>
              <a:rPr lang="zh-CN" altLang="en-US" sz="1800" dirty="0">
                <a:solidFill>
                  <a:schemeClr val="tx1">
                    <a:lumMod val="95000"/>
                    <a:lumOff val="5000"/>
                  </a:schemeClr>
                </a:solidFill>
                <a:latin typeface="微软雅黑" panose="020B0503020204020204" pitchFamily="34" charset="-122"/>
                <a:ea typeface="微软雅黑" panose="020B0503020204020204" pitchFamily="34" charset="-122"/>
              </a:rPr>
              <a:t>年</a:t>
            </a:r>
            <a:r>
              <a:rPr lang="en-US" altLang="zh-CN" sz="1800" dirty="0">
                <a:solidFill>
                  <a:schemeClr val="tx1">
                    <a:lumMod val="95000"/>
                    <a:lumOff val="5000"/>
                  </a:schemeClr>
                </a:solidFill>
                <a:latin typeface="微软雅黑" panose="020B0503020204020204" pitchFamily="34" charset="-122"/>
                <a:ea typeface="微软雅黑" panose="020B0503020204020204" pitchFamily="34" charset="-122"/>
              </a:rPr>
              <a:t>10</a:t>
            </a:r>
            <a:r>
              <a:rPr lang="zh-CN" altLang="en-US" sz="1800" dirty="0">
                <a:solidFill>
                  <a:schemeClr val="tx1">
                    <a:lumMod val="95000"/>
                    <a:lumOff val="5000"/>
                  </a:schemeClr>
                </a:solidFill>
                <a:latin typeface="微软雅黑" panose="020B0503020204020204" pitchFamily="34" charset="-122"/>
                <a:ea typeface="微软雅黑" panose="020B0503020204020204" pitchFamily="34" charset="-122"/>
              </a:rPr>
              <a:t>月</a:t>
            </a:r>
            <a:r>
              <a:rPr lang="en-US" altLang="zh-CN" sz="1800" dirty="0">
                <a:solidFill>
                  <a:schemeClr val="tx1">
                    <a:lumMod val="95000"/>
                    <a:lumOff val="5000"/>
                  </a:schemeClr>
                </a:solidFill>
                <a:latin typeface="微软雅黑" panose="020B0503020204020204" pitchFamily="34" charset="-122"/>
                <a:ea typeface="微软雅黑" panose="020B0503020204020204" pitchFamily="34" charset="-122"/>
              </a:rPr>
              <a:t>18</a:t>
            </a:r>
            <a:r>
              <a:rPr lang="zh-CN" altLang="en-US" sz="1800" dirty="0">
                <a:solidFill>
                  <a:schemeClr val="tx1">
                    <a:lumMod val="95000"/>
                    <a:lumOff val="5000"/>
                  </a:schemeClr>
                </a:solidFill>
                <a:latin typeface="微软雅黑" panose="020B0503020204020204" pitchFamily="34" charset="-122"/>
                <a:ea typeface="微软雅黑" panose="020B0503020204020204" pitchFamily="34" charset="-122"/>
              </a:rPr>
              <a:t>日</a:t>
            </a:r>
          </a:p>
          <a:p>
            <a:pPr marL="0" indent="0" algn="ctr">
              <a:lnSpc>
                <a:spcPct val="110000"/>
              </a:lnSpc>
              <a:buNone/>
            </a:pPr>
            <a:endParaRPr lang="zh-CN" altLang="en-US" sz="1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9803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内容占位符 34">
            <a:extLst>
              <a:ext uri="{FF2B5EF4-FFF2-40B4-BE49-F238E27FC236}">
                <a16:creationId xmlns:a16="http://schemas.microsoft.com/office/drawing/2014/main" id="{FA461DF2-2AB3-4FDD-BB95-AF226534B12E}"/>
              </a:ext>
            </a:extLst>
          </p:cNvPr>
          <p:cNvSpPr txBox="1">
            <a:spLocks/>
          </p:cNvSpPr>
          <p:nvPr/>
        </p:nvSpPr>
        <p:spPr>
          <a:xfrm>
            <a:off x="1041760" y="190449"/>
            <a:ext cx="5113939" cy="441462"/>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问题说明</a:t>
            </a:r>
          </a:p>
        </p:txBody>
      </p:sp>
      <p:sp>
        <p:nvSpPr>
          <p:cNvPr id="32" name="文本框 31">
            <a:extLst>
              <a:ext uri="{FF2B5EF4-FFF2-40B4-BE49-F238E27FC236}">
                <a16:creationId xmlns:a16="http://schemas.microsoft.com/office/drawing/2014/main" id="{555B08BC-48E1-49F8-B7FF-50DA64CA5DBF}"/>
              </a:ext>
            </a:extLst>
          </p:cNvPr>
          <p:cNvSpPr txBox="1"/>
          <p:nvPr/>
        </p:nvSpPr>
        <p:spPr>
          <a:xfrm>
            <a:off x="181404" y="939432"/>
            <a:ext cx="6626451" cy="369332"/>
          </a:xfrm>
          <a:prstGeom prst="rect">
            <a:avLst/>
          </a:prstGeom>
          <a:noFill/>
        </p:spPr>
        <p:txBody>
          <a:bodyPr wrap="square">
            <a:spAutoFit/>
          </a:bodyPr>
          <a:lstStyle/>
          <a:p>
            <a:r>
              <a:rPr lang="zh-CN" altLang="en-US" dirty="0"/>
              <a:t>以申请贷款为例：输出为批准（</a:t>
            </a:r>
            <a:r>
              <a:rPr lang="en-US" altLang="zh-CN" dirty="0"/>
              <a:t>C=1</a:t>
            </a:r>
            <a:r>
              <a:rPr lang="zh-CN" altLang="en-US" dirty="0"/>
              <a:t>）或者不批准（</a:t>
            </a:r>
            <a:r>
              <a:rPr lang="en-US" altLang="zh-CN" dirty="0"/>
              <a:t>C=-1</a:t>
            </a:r>
            <a:r>
              <a:rPr lang="zh-CN" altLang="en-US" dirty="0"/>
              <a:t>）。</a:t>
            </a:r>
          </a:p>
        </p:txBody>
      </p:sp>
      <p:sp>
        <p:nvSpPr>
          <p:cNvPr id="33" name="椭圆 32">
            <a:extLst>
              <a:ext uri="{FF2B5EF4-FFF2-40B4-BE49-F238E27FC236}">
                <a16:creationId xmlns:a16="http://schemas.microsoft.com/office/drawing/2014/main" id="{25587586-3978-43EC-988A-9C837D2F11A5}"/>
              </a:ext>
            </a:extLst>
          </p:cNvPr>
          <p:cNvSpPr/>
          <p:nvPr/>
        </p:nvSpPr>
        <p:spPr>
          <a:xfrm>
            <a:off x="2448298" y="36704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微软雅黑" panose="020B0503020204020204" pitchFamily="34" charset="-122"/>
                <a:ea typeface="微软雅黑" panose="020B0503020204020204" pitchFamily="34" charset="-122"/>
              </a:rPr>
              <a:t>B</a:t>
            </a:r>
            <a:r>
              <a:rPr lang="en-US" altLang="zh-CN" baseline="30000" dirty="0" err="1">
                <a:latin typeface="微软雅黑" panose="020B0503020204020204" pitchFamily="34" charset="-122"/>
                <a:ea typeface="微软雅黑" panose="020B0503020204020204" pitchFamily="34" charset="-122"/>
              </a:rPr>
              <a:t>nc</a:t>
            </a:r>
            <a:endParaRPr lang="zh-CN" altLang="en-US" baseline="30000" dirty="0">
              <a:latin typeface="微软雅黑" panose="020B0503020204020204" pitchFamily="34" charset="-122"/>
              <a:ea typeface="微软雅黑" panose="020B0503020204020204" pitchFamily="34" charset="-122"/>
            </a:endParaRPr>
          </a:p>
        </p:txBody>
      </p:sp>
      <p:sp>
        <p:nvSpPr>
          <p:cNvPr id="34" name="椭圆 33">
            <a:extLst>
              <a:ext uri="{FF2B5EF4-FFF2-40B4-BE49-F238E27FC236}">
                <a16:creationId xmlns:a16="http://schemas.microsoft.com/office/drawing/2014/main" id="{043D9470-0EEA-48E4-BDC5-5A6308A3C22E}"/>
              </a:ext>
            </a:extLst>
          </p:cNvPr>
          <p:cNvSpPr/>
          <p:nvPr/>
        </p:nvSpPr>
        <p:spPr>
          <a:xfrm>
            <a:off x="2448298" y="257533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微软雅黑" panose="020B0503020204020204" pitchFamily="34" charset="-122"/>
                <a:ea typeface="微软雅黑" panose="020B0503020204020204" pitchFamily="34" charset="-122"/>
              </a:rPr>
              <a:t>B</a:t>
            </a:r>
            <a:r>
              <a:rPr lang="en-US" altLang="zh-CN" baseline="30000" dirty="0" err="1">
                <a:latin typeface="微软雅黑" panose="020B0503020204020204" pitchFamily="34" charset="-122"/>
                <a:ea typeface="微软雅黑" panose="020B0503020204020204" pitchFamily="34" charset="-122"/>
              </a:rPr>
              <a:t>c</a:t>
            </a:r>
            <a:endParaRPr lang="zh-CN" altLang="en-US" baseline="30000" dirty="0">
              <a:latin typeface="微软雅黑" panose="020B0503020204020204" pitchFamily="34" charset="-122"/>
              <a:ea typeface="微软雅黑" panose="020B0503020204020204" pitchFamily="34" charset="-122"/>
            </a:endParaRPr>
          </a:p>
        </p:txBody>
      </p:sp>
      <p:sp>
        <p:nvSpPr>
          <p:cNvPr id="35" name="椭圆 34">
            <a:extLst>
              <a:ext uri="{FF2B5EF4-FFF2-40B4-BE49-F238E27FC236}">
                <a16:creationId xmlns:a16="http://schemas.microsoft.com/office/drawing/2014/main" id="{0907B51D-5548-4A7B-80B6-081EEE6F4CA3}"/>
              </a:ext>
            </a:extLst>
          </p:cNvPr>
          <p:cNvSpPr/>
          <p:nvPr/>
        </p:nvSpPr>
        <p:spPr>
          <a:xfrm>
            <a:off x="2450393" y="1480248"/>
            <a:ext cx="91440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6" name="左大括号 35">
            <a:extLst>
              <a:ext uri="{FF2B5EF4-FFF2-40B4-BE49-F238E27FC236}">
                <a16:creationId xmlns:a16="http://schemas.microsoft.com/office/drawing/2014/main" id="{DEBBCA10-D9AB-4F6B-AC8D-9B934ECF256A}"/>
              </a:ext>
            </a:extLst>
          </p:cNvPr>
          <p:cNvSpPr/>
          <p:nvPr/>
        </p:nvSpPr>
        <p:spPr>
          <a:xfrm>
            <a:off x="2143434" y="2889619"/>
            <a:ext cx="247772" cy="14689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4515D627-3FB9-4301-8233-F3DDE51099E6}"/>
              </a:ext>
            </a:extLst>
          </p:cNvPr>
          <p:cNvSpPr/>
          <p:nvPr/>
        </p:nvSpPr>
        <p:spPr>
          <a:xfrm>
            <a:off x="1517942" y="1462902"/>
            <a:ext cx="625492"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A</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9" name="矩形 38">
            <a:extLst>
              <a:ext uri="{FF2B5EF4-FFF2-40B4-BE49-F238E27FC236}">
                <a16:creationId xmlns:a16="http://schemas.microsoft.com/office/drawing/2014/main" id="{B5F1CFD7-1F1F-41CE-9B0F-431BF16BCAEC}"/>
              </a:ext>
            </a:extLst>
          </p:cNvPr>
          <p:cNvSpPr/>
          <p:nvPr/>
        </p:nvSpPr>
        <p:spPr>
          <a:xfrm>
            <a:off x="1543899" y="3162423"/>
            <a:ext cx="570989"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B</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40" name="矩形 39">
            <a:extLst>
              <a:ext uri="{FF2B5EF4-FFF2-40B4-BE49-F238E27FC236}">
                <a16:creationId xmlns:a16="http://schemas.microsoft.com/office/drawing/2014/main" id="{2462823E-0B51-43C5-8C0C-36BC8AD8C8C1}"/>
              </a:ext>
            </a:extLst>
          </p:cNvPr>
          <p:cNvSpPr/>
          <p:nvPr/>
        </p:nvSpPr>
        <p:spPr>
          <a:xfrm>
            <a:off x="4756847" y="3205951"/>
            <a:ext cx="1805203" cy="836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a:t>
            </a:r>
            <a:endParaRPr lang="zh-CN" altLang="en-US" dirty="0"/>
          </a:p>
        </p:txBody>
      </p:sp>
      <p:cxnSp>
        <p:nvCxnSpPr>
          <p:cNvPr id="42" name="直接箭头连接符 41">
            <a:extLst>
              <a:ext uri="{FF2B5EF4-FFF2-40B4-BE49-F238E27FC236}">
                <a16:creationId xmlns:a16="http://schemas.microsoft.com/office/drawing/2014/main" id="{E5BA89CF-73AE-4639-9777-E4BDBA390067}"/>
              </a:ext>
            </a:extLst>
          </p:cNvPr>
          <p:cNvCxnSpPr>
            <a:cxnSpLocks/>
          </p:cNvCxnSpPr>
          <p:nvPr/>
        </p:nvCxnSpPr>
        <p:spPr>
          <a:xfrm>
            <a:off x="3362698" y="3236385"/>
            <a:ext cx="1394149" cy="402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3300FA51-E7E2-4881-8914-87597DC9C378}"/>
              </a:ext>
            </a:extLst>
          </p:cNvPr>
          <p:cNvCxnSpPr>
            <a:cxnSpLocks/>
          </p:cNvCxnSpPr>
          <p:nvPr/>
        </p:nvCxnSpPr>
        <p:spPr>
          <a:xfrm flipV="1">
            <a:off x="3379107" y="3662896"/>
            <a:ext cx="1394149" cy="33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6433B336-FF6E-4336-ABD9-B6828BD3E731}"/>
              </a:ext>
            </a:extLst>
          </p:cNvPr>
          <p:cNvSpPr txBox="1"/>
          <p:nvPr/>
        </p:nvSpPr>
        <p:spPr>
          <a:xfrm>
            <a:off x="4972824" y="4183322"/>
            <a:ext cx="1394149" cy="369332"/>
          </a:xfrm>
          <a:prstGeom prst="rect">
            <a:avLst/>
          </a:prstGeom>
          <a:noFill/>
        </p:spPr>
        <p:txBody>
          <a:bodyPr wrap="square">
            <a:spAutoFit/>
          </a:bodyPr>
          <a:lstStyle/>
          <a:p>
            <a:r>
              <a:rPr lang="zh-CN" altLang="en-US" dirty="0"/>
              <a:t> </a:t>
            </a:r>
            <a:r>
              <a:rPr lang="zh-CN" altLang="en-US" dirty="0">
                <a:latin typeface="微软雅黑" panose="020B0503020204020204" pitchFamily="34" charset="-122"/>
                <a:ea typeface="微软雅黑" panose="020B0503020204020204" pitchFamily="34" charset="-122"/>
              </a:rPr>
              <a:t>决策分类器</a:t>
            </a:r>
          </a:p>
        </p:txBody>
      </p:sp>
      <p:sp>
        <p:nvSpPr>
          <p:cNvPr id="51" name="椭圆 50">
            <a:extLst>
              <a:ext uri="{FF2B5EF4-FFF2-40B4-BE49-F238E27FC236}">
                <a16:creationId xmlns:a16="http://schemas.microsoft.com/office/drawing/2014/main" id="{EA464BB6-3BCE-4073-8639-56232DAC5650}"/>
              </a:ext>
            </a:extLst>
          </p:cNvPr>
          <p:cNvSpPr/>
          <p:nvPr/>
        </p:nvSpPr>
        <p:spPr>
          <a:xfrm>
            <a:off x="7738694" y="3269318"/>
            <a:ext cx="725621" cy="709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cxnSp>
        <p:nvCxnSpPr>
          <p:cNvPr id="53" name="直接箭头连接符 52">
            <a:extLst>
              <a:ext uri="{FF2B5EF4-FFF2-40B4-BE49-F238E27FC236}">
                <a16:creationId xmlns:a16="http://schemas.microsoft.com/office/drawing/2014/main" id="{176FF3C5-FBA8-4352-BE10-6C71547414C8}"/>
              </a:ext>
            </a:extLst>
          </p:cNvPr>
          <p:cNvCxnSpPr>
            <a:stCxn id="40" idx="3"/>
            <a:endCxn id="51" idx="2"/>
          </p:cNvCxnSpPr>
          <p:nvPr/>
        </p:nvCxnSpPr>
        <p:spPr>
          <a:xfrm flipV="1">
            <a:off x="6562050" y="3624087"/>
            <a:ext cx="11766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E9F25ABF-8679-4F46-BC55-20A8D846B8D4}"/>
              </a:ext>
            </a:extLst>
          </p:cNvPr>
          <p:cNvCxnSpPr>
            <a:stCxn id="35" idx="4"/>
            <a:endCxn id="34" idx="0"/>
          </p:cNvCxnSpPr>
          <p:nvPr/>
        </p:nvCxnSpPr>
        <p:spPr>
          <a:xfrm flipH="1">
            <a:off x="2905498" y="2394648"/>
            <a:ext cx="2095" cy="180691"/>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14A7994F-5929-4ACC-AE2B-C735C81246C5}"/>
              </a:ext>
            </a:extLst>
          </p:cNvPr>
          <p:cNvSpPr txBox="1"/>
          <p:nvPr/>
        </p:nvSpPr>
        <p:spPr>
          <a:xfrm>
            <a:off x="2975242" y="2267077"/>
            <a:ext cx="6241516" cy="369332"/>
          </a:xfrm>
          <a:prstGeom prst="rect">
            <a:avLst/>
          </a:prstGeom>
          <a:noFill/>
        </p:spPr>
        <p:txBody>
          <a:bodyPr wrap="square">
            <a:spAutoFit/>
          </a:bodyPr>
          <a:lstStyle/>
          <a:p>
            <a:r>
              <a:rPr lang="en-US" altLang="zh-CN" b="1" i="0" u="none" strike="noStrike" dirty="0">
                <a:solidFill>
                  <a:srgbClr val="2B77C5"/>
                </a:solidFill>
                <a:effectLst/>
                <a:latin typeface="微软雅黑" panose="020B0503020204020204" pitchFamily="34" charset="-122"/>
                <a:ea typeface="微软雅黑" panose="020B0503020204020204" pitchFamily="34" charset="-122"/>
              </a:rPr>
              <a:t>high</a:t>
            </a:r>
            <a:r>
              <a:rPr lang="en-US" altLang="zh-CN" b="0" i="0" dirty="0">
                <a:solidFill>
                  <a:srgbClr val="999999"/>
                </a:solidFill>
                <a:effectLst/>
                <a:latin typeface="微软雅黑" panose="020B0503020204020204" pitchFamily="34" charset="-122"/>
                <a:ea typeface="微软雅黑" panose="020B0503020204020204" pitchFamily="34" charset="-122"/>
              </a:rPr>
              <a:t> </a:t>
            </a:r>
            <a:r>
              <a:rPr lang="en-US" altLang="zh-CN" b="1" i="0" u="none" strike="noStrike" dirty="0">
                <a:solidFill>
                  <a:srgbClr val="2B77C5"/>
                </a:solidFill>
                <a:effectLst/>
                <a:latin typeface="微软雅黑" panose="020B0503020204020204" pitchFamily="34" charset="-122"/>
                <a:ea typeface="微软雅黑" panose="020B0503020204020204" pitchFamily="34" charset="-122"/>
              </a:rPr>
              <a:t>correlation</a:t>
            </a:r>
            <a:endParaRPr lang="zh-CN" altLang="en-US" dirty="0">
              <a:latin typeface="微软雅黑" panose="020B0503020204020204" pitchFamily="34" charset="-122"/>
              <a:ea typeface="微软雅黑" panose="020B0503020204020204" pitchFamily="34" charset="-122"/>
            </a:endParaRPr>
          </a:p>
        </p:txBody>
      </p:sp>
      <p:sp>
        <p:nvSpPr>
          <p:cNvPr id="59" name="文本框 58">
            <a:extLst>
              <a:ext uri="{FF2B5EF4-FFF2-40B4-BE49-F238E27FC236}">
                <a16:creationId xmlns:a16="http://schemas.microsoft.com/office/drawing/2014/main" id="{29AF34AA-A485-4674-AE46-6FC09BCEBC83}"/>
              </a:ext>
            </a:extLst>
          </p:cNvPr>
          <p:cNvSpPr txBox="1"/>
          <p:nvPr/>
        </p:nvSpPr>
        <p:spPr>
          <a:xfrm>
            <a:off x="181404" y="4626192"/>
            <a:ext cx="11572439" cy="1938992"/>
          </a:xfrm>
          <a:prstGeom prst="rect">
            <a:avLst/>
          </a:prstGeom>
          <a:noFill/>
        </p:spPr>
        <p:txBody>
          <a:bodyPr wrap="square" rtlCol="0">
            <a:spAutoFit/>
          </a:bodyPr>
          <a:lstStyle/>
          <a:p>
            <a:r>
              <a:rPr lang="en-US" altLang="zh-CN" sz="2000" dirty="0"/>
              <a:t>A</a:t>
            </a:r>
            <a:r>
              <a:rPr lang="zh-CN" altLang="en-US" sz="2000" dirty="0"/>
              <a:t>是受保护的特征，就是严格规定的不能作为算法输入的那一类特征</a:t>
            </a:r>
            <a:r>
              <a:rPr lang="en-US" altLang="zh-CN" sz="2000" dirty="0"/>
              <a:t>(</a:t>
            </a:r>
            <a:r>
              <a:rPr lang="zh-CN" altLang="en-US" sz="2000" dirty="0"/>
              <a:t>否则会很容易引起歧视</a:t>
            </a:r>
            <a:r>
              <a:rPr lang="en-US" altLang="zh-CN" sz="2000" dirty="0"/>
              <a:t>)</a:t>
            </a:r>
          </a:p>
          <a:p>
            <a:r>
              <a:rPr lang="en-US" altLang="zh-CN" sz="2000" dirty="0"/>
              <a:t>B</a:t>
            </a:r>
            <a:r>
              <a:rPr lang="zh-CN" altLang="en-US" sz="2000" dirty="0"/>
              <a:t>是算法的实际输入的特征，但是在这些特征中，总有一部分会与</a:t>
            </a:r>
            <a:r>
              <a:rPr lang="en-US" altLang="zh-CN" sz="2000" dirty="0"/>
              <a:t>A</a:t>
            </a:r>
            <a:r>
              <a:rPr lang="zh-CN" altLang="en-US" sz="2000" dirty="0"/>
              <a:t>中的特征有一定关系</a:t>
            </a:r>
            <a:r>
              <a:rPr lang="en-US" altLang="zh-CN" sz="2000" dirty="0"/>
              <a:t>(</a:t>
            </a:r>
            <a:r>
              <a:rPr lang="zh-CN" altLang="en-US" sz="2000" dirty="0"/>
              <a:t>称为</a:t>
            </a:r>
            <a:r>
              <a:rPr lang="en-US" altLang="zh-CN" sz="2000" dirty="0" err="1">
                <a:latin typeface="微软雅黑" panose="020B0503020204020204" pitchFamily="34" charset="-122"/>
                <a:ea typeface="微软雅黑" panose="020B0503020204020204" pitchFamily="34" charset="-122"/>
              </a:rPr>
              <a:t>B</a:t>
            </a:r>
            <a:r>
              <a:rPr lang="en-US" altLang="zh-CN" sz="2000" baseline="30000" dirty="0" err="1">
                <a:latin typeface="微软雅黑" panose="020B0503020204020204" pitchFamily="34" charset="-122"/>
                <a:ea typeface="微软雅黑" panose="020B0503020204020204" pitchFamily="34" charset="-122"/>
              </a:rPr>
              <a:t>c</a:t>
            </a:r>
            <a:r>
              <a:rPr lang="en-US" altLang="zh-CN" sz="2000" dirty="0"/>
              <a:t>)</a:t>
            </a:r>
            <a:r>
              <a:rPr lang="zh-CN" altLang="en-US" sz="2000" dirty="0"/>
              <a:t>，从而导致算法中歧视的发生。</a:t>
            </a:r>
            <a:endParaRPr lang="en-US" altLang="zh-CN" sz="2000" dirty="0"/>
          </a:p>
          <a:p>
            <a:r>
              <a:rPr lang="zh-CN" altLang="en-US" sz="2000" dirty="0"/>
              <a:t>在黑人的那个贷款的例子中（种族就是一个受保护的特征，这是被禁止作为输入特征的，属于</a:t>
            </a:r>
            <a:r>
              <a:rPr lang="en-US" altLang="zh-CN" sz="2000" dirty="0"/>
              <a:t>A</a:t>
            </a:r>
            <a:r>
              <a:rPr lang="zh-CN" altLang="en-US" sz="2000" dirty="0"/>
              <a:t>。但是邮政编码可以作为输入，而且他是与种族高度相关的特征，属于</a:t>
            </a:r>
            <a:r>
              <a:rPr lang="en-US" altLang="zh-CN" sz="2000" dirty="0"/>
              <a:t>BC</a:t>
            </a:r>
            <a:r>
              <a:rPr lang="zh-CN" altLang="en-US" sz="2000" dirty="0"/>
              <a:t>，其他的特征比如姓名可以与之并不相关，属于</a:t>
            </a:r>
            <a:r>
              <a:rPr lang="en-US" altLang="zh-CN" sz="2000" dirty="0" err="1">
                <a:latin typeface="微软雅黑" panose="020B0503020204020204" pitchFamily="34" charset="-122"/>
                <a:ea typeface="微软雅黑" panose="020B0503020204020204" pitchFamily="34" charset="-122"/>
              </a:rPr>
              <a:t>B</a:t>
            </a:r>
            <a:r>
              <a:rPr lang="en-US" altLang="zh-CN" sz="2000" baseline="30000" dirty="0" err="1">
                <a:latin typeface="微软雅黑" panose="020B0503020204020204" pitchFamily="34" charset="-122"/>
                <a:ea typeface="微软雅黑" panose="020B0503020204020204" pitchFamily="34" charset="-122"/>
              </a:rPr>
              <a:t>nc</a:t>
            </a:r>
            <a:r>
              <a:rPr lang="zh-CN" altLang="en-US" sz="2000" dirty="0"/>
              <a:t>）。</a:t>
            </a:r>
            <a:endParaRPr lang="en-US" altLang="zh-CN" sz="2000" dirty="0"/>
          </a:p>
        </p:txBody>
      </p:sp>
      <p:sp>
        <p:nvSpPr>
          <p:cNvPr id="19" name="文本框 18">
            <a:extLst>
              <a:ext uri="{FF2B5EF4-FFF2-40B4-BE49-F238E27FC236}">
                <a16:creationId xmlns:a16="http://schemas.microsoft.com/office/drawing/2014/main" id="{99FFF7AA-5117-493A-B864-E13A2AD33A33}"/>
              </a:ext>
            </a:extLst>
          </p:cNvPr>
          <p:cNvSpPr txBox="1"/>
          <p:nvPr/>
        </p:nvSpPr>
        <p:spPr>
          <a:xfrm>
            <a:off x="3362698" y="1665055"/>
            <a:ext cx="1394149" cy="369332"/>
          </a:xfrm>
          <a:prstGeom prst="rect">
            <a:avLst/>
          </a:prstGeom>
          <a:noFill/>
        </p:spPr>
        <p:txBody>
          <a:bodyPr wrap="square">
            <a:spAutoFit/>
          </a:bodyPr>
          <a:lstStyle/>
          <a:p>
            <a:r>
              <a:rPr lang="zh-CN" altLang="en-US" dirty="0"/>
              <a:t> </a:t>
            </a:r>
            <a:r>
              <a:rPr lang="zh-CN" altLang="en-US" dirty="0">
                <a:latin typeface="微软雅黑" panose="020B0503020204020204" pitchFamily="34" charset="-122"/>
                <a:ea typeface="微软雅黑" panose="020B0503020204020204" pitchFamily="34" charset="-122"/>
              </a:rPr>
              <a:t>种族</a:t>
            </a:r>
            <a:endParaRPr lang="en-US" altLang="zh-CN"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37E14E0C-E0E8-4A39-9D9C-EA3D0629B182}"/>
              </a:ext>
            </a:extLst>
          </p:cNvPr>
          <p:cNvSpPr txBox="1"/>
          <p:nvPr/>
        </p:nvSpPr>
        <p:spPr>
          <a:xfrm>
            <a:off x="3418957" y="2732620"/>
            <a:ext cx="1394149" cy="369332"/>
          </a:xfrm>
          <a:prstGeom prst="rect">
            <a:avLst/>
          </a:prstGeom>
          <a:noFill/>
        </p:spPr>
        <p:txBody>
          <a:bodyPr wrap="square">
            <a:spAutoFit/>
          </a:bodyPr>
          <a:lstStyle/>
          <a:p>
            <a:r>
              <a:rPr lang="zh-CN" altLang="en-US" dirty="0"/>
              <a:t> </a:t>
            </a:r>
            <a:r>
              <a:rPr lang="zh-CN" altLang="en-US" dirty="0">
                <a:latin typeface="微软雅黑" panose="020B0503020204020204" pitchFamily="34" charset="-122"/>
                <a:ea typeface="微软雅黑" panose="020B0503020204020204" pitchFamily="34" charset="-122"/>
              </a:rPr>
              <a:t>邮编，等</a:t>
            </a:r>
            <a:endParaRPr lang="en-US" altLang="zh-CN"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D58E8632-EA38-469B-A171-7686B92D110B}"/>
              </a:ext>
            </a:extLst>
          </p:cNvPr>
          <p:cNvSpPr txBox="1"/>
          <p:nvPr/>
        </p:nvSpPr>
        <p:spPr>
          <a:xfrm>
            <a:off x="3362024" y="4145518"/>
            <a:ext cx="1394149" cy="369332"/>
          </a:xfrm>
          <a:prstGeom prst="rect">
            <a:avLst/>
          </a:prstGeom>
          <a:noFill/>
        </p:spPr>
        <p:txBody>
          <a:bodyPr wrap="square">
            <a:spAutoFit/>
          </a:bodyPr>
          <a:lstStyle/>
          <a:p>
            <a:r>
              <a:rPr lang="zh-CN" altLang="en-US" dirty="0"/>
              <a:t> </a:t>
            </a:r>
            <a:r>
              <a:rPr lang="zh-CN" altLang="en-US" dirty="0">
                <a:latin typeface="微软雅黑" panose="020B0503020204020204" pitchFamily="34" charset="-122"/>
                <a:ea typeface="微软雅黑" panose="020B0503020204020204" pitchFamily="34" charset="-122"/>
              </a:rPr>
              <a:t>姓名，等</a:t>
            </a:r>
            <a:endParaRPr lang="en-US" altLang="zh-CN"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B0659FDE-809D-4218-9353-E667455E4F36}"/>
              </a:ext>
            </a:extLst>
          </p:cNvPr>
          <p:cNvSpPr txBox="1"/>
          <p:nvPr/>
        </p:nvSpPr>
        <p:spPr>
          <a:xfrm>
            <a:off x="8568018" y="3459945"/>
            <a:ext cx="2461932" cy="369332"/>
          </a:xfrm>
          <a:prstGeom prst="rect">
            <a:avLst/>
          </a:prstGeom>
          <a:noFill/>
        </p:spPr>
        <p:txBody>
          <a:bodyPr wrap="square">
            <a:spAutoFit/>
          </a:bodyPr>
          <a:lstStyle/>
          <a:p>
            <a:r>
              <a:rPr lang="zh-CN" altLang="en-US" dirty="0"/>
              <a:t> </a:t>
            </a:r>
            <a:r>
              <a:rPr lang="zh-CN" altLang="en-US" dirty="0">
                <a:latin typeface="微软雅黑" panose="020B0503020204020204" pitchFamily="34" charset="-122"/>
                <a:ea typeface="微软雅黑" panose="020B0503020204020204" pitchFamily="34" charset="-122"/>
              </a:rPr>
              <a:t>结果：批准</a:t>
            </a:r>
            <a:r>
              <a:rPr lang="en-US" altLang="zh-CN" dirty="0">
                <a:latin typeface="微软雅黑" panose="020B0503020204020204" pitchFamily="34" charset="-122"/>
                <a:ea typeface="微软雅黑" panose="020B0503020204020204" pitchFamily="34" charset="-122"/>
              </a:rPr>
              <a:t>or</a:t>
            </a:r>
            <a:r>
              <a:rPr lang="zh-CN" altLang="en-US" dirty="0">
                <a:latin typeface="微软雅黑" panose="020B0503020204020204" pitchFamily="34" charset="-122"/>
                <a:ea typeface="微软雅黑" panose="020B0503020204020204" pitchFamily="34" charset="-122"/>
              </a:rPr>
              <a:t>不批准</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9332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782960B-0298-40C0-9193-B28F17C2A53C}"/>
              </a:ext>
            </a:extLst>
          </p:cNvPr>
          <p:cNvSpPr/>
          <p:nvPr/>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cxnSp>
        <p:nvCxnSpPr>
          <p:cNvPr id="5" name="直接连接符 4">
            <a:extLst>
              <a:ext uri="{FF2B5EF4-FFF2-40B4-BE49-F238E27FC236}">
                <a16:creationId xmlns:a16="http://schemas.microsoft.com/office/drawing/2014/main" id="{52622493-1C1B-4EB2-862A-4E4822408AA0}"/>
              </a:ext>
            </a:extLst>
          </p:cNvPr>
          <p:cNvCxnSpPr/>
          <p:nvPr/>
        </p:nvCxnSpPr>
        <p:spPr>
          <a:xfrm>
            <a:off x="996403" y="3428999"/>
            <a:ext cx="3773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占位符 3">
            <a:extLst>
              <a:ext uri="{FF2B5EF4-FFF2-40B4-BE49-F238E27FC236}">
                <a16:creationId xmlns:a16="http://schemas.microsoft.com/office/drawing/2014/main" id="{8AA9FB39-26D8-421B-89F7-86CD2AE08CD8}"/>
              </a:ext>
            </a:extLst>
          </p:cNvPr>
          <p:cNvSpPr txBox="1">
            <a:spLocks/>
          </p:cNvSpPr>
          <p:nvPr/>
        </p:nvSpPr>
        <p:spPr>
          <a:xfrm>
            <a:off x="2465501" y="2552244"/>
            <a:ext cx="5716686" cy="707886"/>
          </a:xfrm>
          <a:prstGeom prst="rect">
            <a:avLst/>
          </a:prstGeom>
        </p:spPr>
        <p:txBody>
          <a:bodyPr anchor="ctr" anchorCtr="0">
            <a:normAutofit/>
          </a:bodyPr>
          <a:lstStyle>
            <a:lvl1pPr marL="0" indent="0" algn="l" defTabSz="914400" rtl="0" eaLnBrk="1" latinLnBrk="0" hangingPunct="1">
              <a:lnSpc>
                <a:spcPct val="90000"/>
              </a:lnSpc>
              <a:spcBef>
                <a:spcPts val="1000"/>
              </a:spcBef>
              <a:buFontTx/>
              <a:buNone/>
              <a:defRPr kumimoji="0" lang="zh-CN" altLang="en-US" sz="4000" b="1" i="0" u="none" strike="noStrike" kern="1200" cap="none" spc="0" normalizeH="0" baseline="0" dirty="0" smtClean="0">
                <a:ln>
                  <a:noFill/>
                </a:ln>
                <a:solidFill>
                  <a:prstClr val="white"/>
                </a:solidFill>
                <a:effectLst/>
                <a:uLnTx/>
                <a:uFillTx/>
                <a:latin typeface="Arial" panose="020F0502020204030204"/>
                <a:ea typeface="Microsoft YaHei"/>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defRPr/>
            </a:pPr>
            <a:r>
              <a:rPr lang="en-US" altLang="zh-CN" dirty="0"/>
              <a:t>04</a:t>
            </a:r>
            <a:endParaRPr lang="en-US" dirty="0"/>
          </a:p>
        </p:txBody>
      </p:sp>
      <p:sp>
        <p:nvSpPr>
          <p:cNvPr id="7" name="文本占位符 3">
            <a:extLst>
              <a:ext uri="{FF2B5EF4-FFF2-40B4-BE49-F238E27FC236}">
                <a16:creationId xmlns:a16="http://schemas.microsoft.com/office/drawing/2014/main" id="{2233AA7D-0112-4B75-9284-9FC6FC0D1D63}"/>
              </a:ext>
            </a:extLst>
          </p:cNvPr>
          <p:cNvSpPr txBox="1">
            <a:spLocks/>
          </p:cNvSpPr>
          <p:nvPr/>
        </p:nvSpPr>
        <p:spPr>
          <a:xfrm>
            <a:off x="882188" y="3684327"/>
            <a:ext cx="7299999" cy="887667"/>
          </a:xfrm>
          <a:prstGeom prst="rect">
            <a:avLst/>
          </a:prstGeom>
        </p:spPr>
        <p:txBody>
          <a:bodyPr>
            <a:noAutofit/>
          </a:bodyPr>
          <a:lstStyle>
            <a:lvl1pPr marL="0" indent="0" algn="l" defTabSz="914400" rtl="0" eaLnBrk="1" latinLnBrk="0" hangingPunct="1">
              <a:lnSpc>
                <a:spcPct val="90000"/>
              </a:lnSpc>
              <a:spcBef>
                <a:spcPts val="1000"/>
              </a:spcBef>
              <a:buFontTx/>
              <a:buNone/>
              <a:defRPr lang="zh-CN" altLang="en-US" sz="4800" b="1" kern="1200" spc="400" dirty="0" smtClean="0">
                <a:solidFill>
                  <a:prstClr val="white"/>
                </a:solidFill>
                <a:latin typeface="Arial" panose="020F0502020204030204"/>
                <a:ea typeface="Microsoft YaHei"/>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defRPr/>
            </a:pPr>
            <a:r>
              <a:rPr lang="zh-CN" altLang="en-US" dirty="0"/>
              <a:t>歧视检测模型</a:t>
            </a:r>
          </a:p>
        </p:txBody>
      </p:sp>
      <p:pic>
        <p:nvPicPr>
          <p:cNvPr id="8" name="图形 127">
            <a:extLst>
              <a:ext uri="{FF2B5EF4-FFF2-40B4-BE49-F238E27FC236}">
                <a16:creationId xmlns:a16="http://schemas.microsoft.com/office/drawing/2014/main" id="{B6E5D4A0-9D5F-45D9-899A-F03F9DFF710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863687" y="1559486"/>
            <a:ext cx="5172316" cy="3739027"/>
          </a:xfrm>
          <a:prstGeom prst="rect">
            <a:avLst/>
          </a:prstGeom>
        </p:spPr>
      </p:pic>
      <p:sp>
        <p:nvSpPr>
          <p:cNvPr id="65" name="矩形 64">
            <a:extLst>
              <a:ext uri="{FF2B5EF4-FFF2-40B4-BE49-F238E27FC236}">
                <a16:creationId xmlns:a16="http://schemas.microsoft.com/office/drawing/2014/main" id="{3701D6A2-E0B4-4D59-BD49-A67266448E1E}"/>
              </a:ext>
            </a:extLst>
          </p:cNvPr>
          <p:cNvSpPr/>
          <p:nvPr/>
        </p:nvSpPr>
        <p:spPr>
          <a:xfrm>
            <a:off x="875308" y="2536911"/>
            <a:ext cx="1503040" cy="707886"/>
          </a:xfrm>
          <a:prstGeom prst="rect">
            <a:avLst/>
          </a:prstGeom>
        </p:spPr>
        <p:txBody>
          <a:bodyPr wrap="none">
            <a:spAutoFit/>
          </a:bodyPr>
          <a:lstStyle/>
          <a:p>
            <a:r>
              <a:rPr kumimoji="0" lang="en-US" altLang="zh-CN" sz="4000" b="0" i="0" u="none" strike="noStrike" kern="1200" cap="none" spc="0" normalizeH="0" baseline="0" dirty="0">
                <a:ln>
                  <a:noFill/>
                </a:ln>
                <a:solidFill>
                  <a:prstClr val="white"/>
                </a:solidFill>
                <a:effectLst/>
                <a:uLnTx/>
                <a:uFillTx/>
                <a:latin typeface="Arial" panose="020F0502020204030204"/>
                <a:ea typeface="Microsoft YaHei"/>
                <a:cs typeface="+mn-ea"/>
              </a:rPr>
              <a:t>PART</a:t>
            </a:r>
            <a:endParaRPr kumimoji="0" lang="zh-CN" altLang="en-US" sz="4000" b="0" i="0" u="none" strike="noStrike" kern="1200" cap="none" spc="0" normalizeH="0" baseline="0" dirty="0">
              <a:ln>
                <a:noFill/>
              </a:ln>
              <a:solidFill>
                <a:prstClr val="white"/>
              </a:solidFill>
              <a:effectLst/>
              <a:uLnTx/>
              <a:uFillTx/>
              <a:latin typeface="Arial" panose="020F0502020204030204"/>
              <a:ea typeface="Microsoft YaHei"/>
              <a:cs typeface="+mn-ea"/>
            </a:endParaRPr>
          </a:p>
        </p:txBody>
      </p:sp>
    </p:spTree>
    <p:extLst>
      <p:ext uri="{BB962C8B-B14F-4D97-AF65-F5344CB8AC3E}">
        <p14:creationId xmlns:p14="http://schemas.microsoft.com/office/powerpoint/2010/main" val="134025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内容占位符 34">
            <a:extLst>
              <a:ext uri="{FF2B5EF4-FFF2-40B4-BE49-F238E27FC236}">
                <a16:creationId xmlns:a16="http://schemas.microsoft.com/office/drawing/2014/main" id="{FA461DF2-2AB3-4FDD-BB95-AF226534B12E}"/>
              </a:ext>
            </a:extLst>
          </p:cNvPr>
          <p:cNvSpPr txBox="1">
            <a:spLocks/>
          </p:cNvSpPr>
          <p:nvPr/>
        </p:nvSpPr>
        <p:spPr>
          <a:xfrm>
            <a:off x="1041760" y="190449"/>
            <a:ext cx="5113939" cy="441462"/>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dirty="0">
                <a:solidFill>
                  <a:prstClr val="black"/>
                </a:solidFill>
                <a:latin typeface="微软雅黑" panose="020B0503020204020204" pitchFamily="34" charset="-122"/>
                <a:ea typeface="微软雅黑" panose="020B0503020204020204" pitchFamily="34" charset="-122"/>
              </a:rPr>
              <a:t>歧视检测模型</a:t>
            </a:r>
          </a:p>
        </p:txBody>
      </p:sp>
      <p:cxnSp>
        <p:nvCxnSpPr>
          <p:cNvPr id="47" name="直接连接符 46">
            <a:extLst>
              <a:ext uri="{FF2B5EF4-FFF2-40B4-BE49-F238E27FC236}">
                <a16:creationId xmlns:a16="http://schemas.microsoft.com/office/drawing/2014/main" id="{E502A0D6-09FA-47E2-8FFE-56693534926A}"/>
              </a:ext>
            </a:extLst>
          </p:cNvPr>
          <p:cNvCxnSpPr>
            <a:cxnSpLocks/>
          </p:cNvCxnSpPr>
          <p:nvPr/>
        </p:nvCxnSpPr>
        <p:spPr>
          <a:xfrm>
            <a:off x="6066971" y="1868061"/>
            <a:ext cx="0" cy="4013340"/>
          </a:xfrm>
          <a:prstGeom prst="line">
            <a:avLst/>
          </a:prstGeom>
          <a:noFill/>
          <a:ln w="6350" cap="flat" cmpd="sng" algn="ctr">
            <a:solidFill>
              <a:srgbClr val="36456E">
                <a:lumMod val="60000"/>
                <a:lumOff val="40000"/>
              </a:srgbClr>
            </a:solidFill>
            <a:prstDash val="lgDash"/>
            <a:miter lim="800000"/>
          </a:ln>
          <a:effectLst/>
        </p:spPr>
      </p:cxnSp>
      <p:sp>
        <p:nvSpPr>
          <p:cNvPr id="48" name="矩形 47">
            <a:extLst>
              <a:ext uri="{FF2B5EF4-FFF2-40B4-BE49-F238E27FC236}">
                <a16:creationId xmlns:a16="http://schemas.microsoft.com/office/drawing/2014/main" id="{89BC935D-F984-43AD-BD79-40478162F8F0}"/>
              </a:ext>
            </a:extLst>
          </p:cNvPr>
          <p:cNvSpPr/>
          <p:nvPr/>
        </p:nvSpPr>
        <p:spPr>
          <a:xfrm>
            <a:off x="1455271" y="2462481"/>
            <a:ext cx="3898724" cy="3299614"/>
          </a:xfrm>
          <a:prstGeom prst="rect">
            <a:avLst/>
          </a:prstGeom>
          <a:solidFill>
            <a:sysClr val="window" lastClr="FFFFFF">
              <a:lumMod val="95000"/>
              <a:alpha val="40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49" name="矩形 48">
            <a:extLst>
              <a:ext uri="{FF2B5EF4-FFF2-40B4-BE49-F238E27FC236}">
                <a16:creationId xmlns:a16="http://schemas.microsoft.com/office/drawing/2014/main" id="{B84079D9-7790-4DD6-9054-50AC9A6212D6}"/>
              </a:ext>
            </a:extLst>
          </p:cNvPr>
          <p:cNvSpPr/>
          <p:nvPr/>
        </p:nvSpPr>
        <p:spPr>
          <a:xfrm>
            <a:off x="1455271" y="1868061"/>
            <a:ext cx="3898724" cy="810246"/>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50" name="矩形 49">
                <a:extLst>
                  <a:ext uri="{FF2B5EF4-FFF2-40B4-BE49-F238E27FC236}">
                    <a16:creationId xmlns:a16="http://schemas.microsoft.com/office/drawing/2014/main" id="{6B56B72B-00FA-4700-993E-5AC71325539C}"/>
                  </a:ext>
                </a:extLst>
              </p:cNvPr>
              <p:cNvSpPr/>
              <p:nvPr/>
            </p:nvSpPr>
            <p:spPr>
              <a:xfrm>
                <a:off x="1544051" y="2879490"/>
                <a:ext cx="3421097" cy="1941429"/>
              </a:xfrm>
              <a:prstGeom prst="rect">
                <a:avLst/>
              </a:prstGeom>
            </p:spPr>
            <p:txBody>
              <a:bodyPr wrap="square">
                <a:spAutoFit/>
              </a:bodyPr>
              <a:lstStyle/>
              <a:p>
                <a:pPr lvl="0" algn="just">
                  <a:lnSpc>
                    <a:spcPct val="125000"/>
                  </a:lnSpc>
                  <a:defRPr/>
                </a:pPr>
                <a:r>
                  <a:rPr lang="zh-CN" altLang="en-US" sz="1600" dirty="0">
                    <a:effectLst/>
                    <a:latin typeface="微软雅黑" panose="020B0503020204020204" pitchFamily="34" charset="-122"/>
                    <a:ea typeface="微软雅黑" panose="020B0503020204020204" pitchFamily="34" charset="-122"/>
                  </a:rPr>
                  <a:t>寻找到与少数子群</a:t>
                </a:r>
                <a:r>
                  <a:rPr lang="en-US" altLang="zh-CN" sz="1600" dirty="0">
                    <a:effectLst/>
                    <a:latin typeface="微软雅黑" panose="020B0503020204020204" pitchFamily="34" charset="-122"/>
                    <a:ea typeface="微软雅黑" panose="020B0503020204020204" pitchFamily="34" charset="-122"/>
                  </a:rPr>
                  <a:t>W</a:t>
                </a:r>
                <a:r>
                  <a:rPr lang="zh-CN" altLang="en-US" sz="1600" dirty="0">
                    <a:effectLst/>
                    <a:latin typeface="微软雅黑" panose="020B0503020204020204" pitchFamily="34" charset="-122"/>
                    <a:ea typeface="微软雅黑" panose="020B0503020204020204" pitchFamily="34" charset="-122"/>
                  </a:rPr>
                  <a:t>高度相关的特征集</a:t>
                </a:r>
                <a14:m>
                  <m:oMath xmlns:m="http://schemas.openxmlformats.org/officeDocument/2006/math">
                    <m:sSup>
                      <m:sSupPr>
                        <m:ctrlPr>
                          <a:rPr lang="zh-CN" altLang="zh-CN" sz="1600" b="1" i="1">
                            <a:latin typeface="Cambria Math" panose="02040503050406030204" pitchFamily="18" charset="0"/>
                            <a:ea typeface="Cambria Math" panose="02040503050406030204" pitchFamily="18" charset="0"/>
                          </a:rPr>
                        </m:ctrlPr>
                      </m:sSupPr>
                      <m:e>
                        <m:r>
                          <a:rPr lang="en-US" altLang="zh-CN" sz="1600" b="1" i="1">
                            <a:latin typeface="Cambria Math" panose="02040503050406030204" pitchFamily="18" charset="0"/>
                            <a:cs typeface="Times New Roman" panose="02020603050405020304" pitchFamily="18" charset="0"/>
                          </a:rPr>
                          <m:t>𝑩</m:t>
                        </m:r>
                      </m:e>
                      <m:sup>
                        <m:r>
                          <a:rPr lang="en-US" altLang="zh-CN" sz="1600" b="1" i="1">
                            <a:latin typeface="Cambria Math" panose="02040503050406030204" pitchFamily="18" charset="0"/>
                            <a:cs typeface="Times New Roman" panose="02020603050405020304" pitchFamily="18" charset="0"/>
                          </a:rPr>
                          <m:t>𝒄</m:t>
                        </m:r>
                      </m:sup>
                    </m:sSup>
                    <m:r>
                      <a:rPr lang="en-US" altLang="zh-CN" sz="1600" b="1" i="1">
                        <a:latin typeface="Cambria Math" panose="02040503050406030204" pitchFamily="18" charset="0"/>
                        <a:cs typeface="Times New Roman" panose="02020603050405020304" pitchFamily="18" charset="0"/>
                      </a:rPr>
                      <m:t> </m:t>
                    </m:r>
                  </m:oMath>
                </a14:m>
                <a:r>
                  <a:rPr lang="zh-CN" altLang="en-US" sz="1600" dirty="0">
                    <a:effectLst/>
                    <a:latin typeface="微软雅黑" panose="020B0503020204020204" pitchFamily="34" charset="-122"/>
                    <a:ea typeface="微软雅黑" panose="020B0503020204020204" pitchFamily="34" charset="-122"/>
                  </a:rPr>
                  <a:t>，少数子群对应着受歧视实例。通过受保护特征可以区分出少数群体</a:t>
                </a:r>
                <a:r>
                  <a:rPr lang="en-US" altLang="zh-CN" sz="1600" dirty="0">
                    <a:effectLst/>
                    <a:latin typeface="微软雅黑" panose="020B0503020204020204" pitchFamily="34" charset="-122"/>
                    <a:ea typeface="微软雅黑" panose="020B0503020204020204" pitchFamily="34" charset="-122"/>
                  </a:rPr>
                  <a:t>W</a:t>
                </a:r>
                <a:r>
                  <a:rPr lang="zh-CN" altLang="en-US" sz="1600" dirty="0">
                    <a:effectLst/>
                    <a:latin typeface="微软雅黑" panose="020B0503020204020204" pitchFamily="34" charset="-122"/>
                    <a:ea typeface="微软雅黑" panose="020B0503020204020204" pitchFamily="34" charset="-122"/>
                  </a:rPr>
                  <a:t>。但在黑盒输入中并不会出现受保护特征</a:t>
                </a:r>
                <a:r>
                  <a:rPr lang="en-US" altLang="zh-CN" sz="1600" dirty="0">
                    <a:effectLst/>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，因此需要寻找与歧视实例高度相关的子特征子集</a:t>
                </a:r>
                <a14:m>
                  <m:oMath xmlns:m="http://schemas.openxmlformats.org/officeDocument/2006/math">
                    <m:sSup>
                      <m:sSupPr>
                        <m:ctrlPr>
                          <a:rPr lang="zh-CN" altLang="zh-CN" sz="1600" b="1" i="1" smtClean="0">
                            <a:latin typeface="Cambria Math" panose="02040503050406030204" pitchFamily="18" charset="0"/>
                            <a:ea typeface="Cambria Math" panose="02040503050406030204" pitchFamily="18" charset="0"/>
                          </a:rPr>
                        </m:ctrlPr>
                      </m:sSupPr>
                      <m:e>
                        <m:r>
                          <a:rPr lang="en-US" altLang="zh-CN" sz="1600" b="1" i="1">
                            <a:latin typeface="Cambria Math" panose="02040503050406030204" pitchFamily="18" charset="0"/>
                            <a:cs typeface="Times New Roman" panose="02020603050405020304" pitchFamily="18" charset="0"/>
                          </a:rPr>
                          <m:t>𝑩</m:t>
                        </m:r>
                      </m:e>
                      <m:sup>
                        <m:r>
                          <a:rPr lang="en-US" altLang="zh-CN" sz="1600" b="1" i="1">
                            <a:latin typeface="Cambria Math" panose="02040503050406030204" pitchFamily="18" charset="0"/>
                            <a:cs typeface="Times New Roman" panose="02020603050405020304" pitchFamily="18" charset="0"/>
                          </a:rPr>
                          <m:t>𝒄</m:t>
                        </m:r>
                      </m:sup>
                    </m:sSup>
                    <m:r>
                      <a:rPr lang="en-US" altLang="zh-CN" sz="1600" b="1" i="1">
                        <a:latin typeface="Cambria Math" panose="02040503050406030204" pitchFamily="18" charset="0"/>
                        <a:cs typeface="Times New Roman" panose="02020603050405020304" pitchFamily="18" charset="0"/>
                      </a:rPr>
                      <m:t> </m:t>
                    </m:r>
                  </m:oMath>
                </a14:m>
                <a:r>
                  <a:rPr lang="zh-CN" altLang="en-US" sz="1600" dirty="0">
                    <a:latin typeface="微软雅黑" panose="020B0503020204020204" pitchFamily="34" charset="-122"/>
                    <a:ea typeface="微软雅黑" panose="020B0503020204020204" pitchFamily="34" charset="-122"/>
                  </a:rPr>
                  <a:t>。</a:t>
                </a:r>
                <a:endParaRPr kumimoji="0" lang="zh-CN" altLang="en-US" sz="1600" b="0" i="0" u="none" strike="noStrike" kern="1200" cap="none" spc="0" normalizeH="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endParaRPr>
              </a:p>
            </p:txBody>
          </p:sp>
        </mc:Choice>
        <mc:Fallback xmlns="">
          <p:sp>
            <p:nvSpPr>
              <p:cNvPr id="50" name="矩形 49">
                <a:extLst>
                  <a:ext uri="{FF2B5EF4-FFF2-40B4-BE49-F238E27FC236}">
                    <a16:creationId xmlns:a16="http://schemas.microsoft.com/office/drawing/2014/main" id="{6B56B72B-00FA-4700-993E-5AC71325539C}"/>
                  </a:ext>
                </a:extLst>
              </p:cNvPr>
              <p:cNvSpPr>
                <a:spLocks noRot="1" noChangeAspect="1" noMove="1" noResize="1" noEditPoints="1" noAdjustHandles="1" noChangeArrowheads="1" noChangeShapeType="1" noTextEdit="1"/>
              </p:cNvSpPr>
              <p:nvPr/>
            </p:nvSpPr>
            <p:spPr>
              <a:xfrm>
                <a:off x="1544051" y="2879490"/>
                <a:ext cx="3421097" cy="1941429"/>
              </a:xfrm>
              <a:prstGeom prst="rect">
                <a:avLst/>
              </a:prstGeom>
              <a:blipFill>
                <a:blip r:embed="rId3"/>
                <a:stretch>
                  <a:fillRect l="-891" r="-6952" b="-1567"/>
                </a:stretch>
              </a:blipFill>
            </p:spPr>
            <p:txBody>
              <a:bodyPr/>
              <a:lstStyle/>
              <a:p>
                <a:r>
                  <a:rPr lang="zh-CN" altLang="en-US">
                    <a:noFill/>
                  </a:rPr>
                  <a:t> </a:t>
                </a:r>
              </a:p>
            </p:txBody>
          </p:sp>
        </mc:Fallback>
      </mc:AlternateContent>
      <p:sp>
        <p:nvSpPr>
          <p:cNvPr id="53" name="等腰三角形 52">
            <a:extLst>
              <a:ext uri="{FF2B5EF4-FFF2-40B4-BE49-F238E27FC236}">
                <a16:creationId xmlns:a16="http://schemas.microsoft.com/office/drawing/2014/main" id="{3A5693AD-7918-4F63-AE9B-66AB3C46C373}"/>
              </a:ext>
            </a:extLst>
          </p:cNvPr>
          <p:cNvSpPr/>
          <p:nvPr/>
        </p:nvSpPr>
        <p:spPr>
          <a:xfrm flipV="1">
            <a:off x="4785761" y="2196498"/>
            <a:ext cx="358774" cy="265983"/>
          </a:xfrm>
          <a:prstGeom prst="triangle">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54" name="矩形 53">
            <a:extLst>
              <a:ext uri="{FF2B5EF4-FFF2-40B4-BE49-F238E27FC236}">
                <a16:creationId xmlns:a16="http://schemas.microsoft.com/office/drawing/2014/main" id="{1A17B091-6AC9-4F34-B6CB-E9F35E7D9F21}"/>
              </a:ext>
            </a:extLst>
          </p:cNvPr>
          <p:cNvSpPr/>
          <p:nvPr/>
        </p:nvSpPr>
        <p:spPr>
          <a:xfrm>
            <a:off x="1426562" y="2065892"/>
            <a:ext cx="2770182"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a:ea typeface="微软雅黑"/>
              </a:rPr>
              <a:t>Correlation Discovery </a:t>
            </a:r>
            <a:endParaRPr kumimoji="0" lang="zh-CN" altLang="en-US"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55" name="矩形 54">
            <a:extLst>
              <a:ext uri="{FF2B5EF4-FFF2-40B4-BE49-F238E27FC236}">
                <a16:creationId xmlns:a16="http://schemas.microsoft.com/office/drawing/2014/main" id="{994F1633-5C7D-46B8-9609-F4EA7F39D273}"/>
              </a:ext>
            </a:extLst>
          </p:cNvPr>
          <p:cNvSpPr/>
          <p:nvPr/>
        </p:nvSpPr>
        <p:spPr>
          <a:xfrm>
            <a:off x="6806757" y="2462481"/>
            <a:ext cx="3898724" cy="3299614"/>
          </a:xfrm>
          <a:prstGeom prst="rect">
            <a:avLst/>
          </a:prstGeom>
          <a:solidFill>
            <a:sysClr val="window" lastClr="FFFFFF">
              <a:lumMod val="95000"/>
              <a:alpha val="40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56" name="矩形 55">
            <a:extLst>
              <a:ext uri="{FF2B5EF4-FFF2-40B4-BE49-F238E27FC236}">
                <a16:creationId xmlns:a16="http://schemas.microsoft.com/office/drawing/2014/main" id="{D38FC92D-6CE3-4C0E-B99E-414B6D61CED1}"/>
              </a:ext>
            </a:extLst>
          </p:cNvPr>
          <p:cNvSpPr/>
          <p:nvPr/>
        </p:nvSpPr>
        <p:spPr>
          <a:xfrm>
            <a:off x="6806757" y="1868061"/>
            <a:ext cx="3898724" cy="816285"/>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B31BEF18-3C3D-4894-811D-5A1C8C9EFF66}"/>
                  </a:ext>
                </a:extLst>
              </p:cNvPr>
              <p:cNvSpPr/>
              <p:nvPr/>
            </p:nvSpPr>
            <p:spPr>
              <a:xfrm>
                <a:off x="6974736" y="2882177"/>
                <a:ext cx="3500003" cy="2526461"/>
              </a:xfrm>
              <a:prstGeom prst="rect">
                <a:avLst/>
              </a:prstGeom>
            </p:spPr>
            <p:txBody>
              <a:bodyPr wrap="square">
                <a:spAutoFit/>
              </a:bodyPr>
              <a:lstStyle/>
              <a:p>
                <a:pPr marL="0" marR="0" lvl="0" indent="0" algn="just" defTabSz="914400" rtl="0" eaLnBrk="1" fontAlgn="auto" latinLnBrk="0" hangingPunct="1">
                  <a:lnSpc>
                    <a:spcPct val="125000"/>
                  </a:lnSpc>
                  <a:spcBef>
                    <a:spcPts val="0"/>
                  </a:spcBef>
                  <a:spcAft>
                    <a:spcPts val="0"/>
                  </a:spcAft>
                  <a:buClrTx/>
                  <a:buSzTx/>
                  <a:buFontTx/>
                  <a:buNone/>
                  <a:tabLst/>
                  <a:defRPr/>
                </a:pPr>
                <a:r>
                  <a:rPr lang="zh-CN" altLang="en-US" sz="1600" dirty="0">
                    <a:effectLst/>
                    <a:latin typeface="微软雅黑" panose="020B0503020204020204" pitchFamily="34" charset="-122"/>
                    <a:ea typeface="微软雅黑" panose="020B0503020204020204" pitchFamily="34" charset="-122"/>
                  </a:rPr>
                  <a:t>定义了两种不同的度量，</a:t>
                </a:r>
                <a14:m>
                  <m:oMath xmlns:m="http://schemas.openxmlformats.org/officeDocument/2006/math">
                    <m:r>
                      <m:rPr>
                        <m:sty m:val="p"/>
                      </m:rPr>
                      <a:rPr kumimoji="0" lang="en-US" altLang="zh-CN" sz="1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mn-cs"/>
                      </a:rPr>
                      <m:t>MLlif</m:t>
                    </m:r>
                    <m:r>
                      <m:rPr>
                        <m:sty m:val="p"/>
                      </m:rPr>
                      <a:rPr kumimoji="0" lang="zh-CN" altLang="en-US" sz="1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mn-cs"/>
                      </a:rPr>
                      <m:t>t</m:t>
                    </m:r>
                  </m:oMath>
                </a14:m>
                <a:r>
                  <a:rPr lang="zh-CN" altLang="en-US" sz="1600" dirty="0">
                    <a:effectLst/>
                    <a:latin typeface="微软雅黑" panose="020B0503020204020204" pitchFamily="34" charset="-122"/>
                    <a:ea typeface="微软雅黑" panose="020B0503020204020204" pitchFamily="34" charset="-122"/>
                  </a:rPr>
                  <a:t>和</a:t>
                </a:r>
                <a:r>
                  <a:rPr lang="en-US" altLang="zh-CN" sz="1600" dirty="0">
                    <a:effectLst/>
                    <a:latin typeface="微软雅黑" panose="020B0503020204020204" pitchFamily="34" charset="-122"/>
                    <a:ea typeface="微软雅黑" panose="020B0503020204020204" pitchFamily="34" charset="-122"/>
                  </a:rPr>
                  <a:t>FTS</a:t>
                </a:r>
                <a:r>
                  <a:rPr lang="zh-CN" altLang="en-US" sz="1600" dirty="0">
                    <a:effectLst/>
                    <a:latin typeface="微软雅黑" panose="020B0503020204020204" pitchFamily="34" charset="-122"/>
                    <a:ea typeface="微软雅黑" panose="020B0503020204020204" pitchFamily="34" charset="-122"/>
                  </a:rPr>
                  <a:t>，使用这两种方法，我们可以发现由</a:t>
                </a:r>
                <a:r>
                  <a:rPr lang="zh-CN" altLang="en-US" sz="1600" b="1" dirty="0">
                    <a:effectLst/>
                    <a:latin typeface="微软雅黑" panose="020B0503020204020204" pitchFamily="34" charset="-122"/>
                    <a:ea typeface="微软雅黑" panose="020B0503020204020204" pitchFamily="34" charset="-122"/>
                  </a:rPr>
                  <a:t>算法弱点</a:t>
                </a:r>
                <a:r>
                  <a:rPr lang="zh-CN" altLang="en-US" sz="1600" dirty="0">
                    <a:effectLst/>
                    <a:latin typeface="微软雅黑" panose="020B0503020204020204" pitchFamily="34" charset="-122"/>
                    <a:ea typeface="微软雅黑" panose="020B0503020204020204" pitchFamily="34" charset="-122"/>
                  </a:rPr>
                  <a:t>或</a:t>
                </a:r>
                <a:r>
                  <a:rPr lang="zh-CN" altLang="en-US" sz="1600" b="1" dirty="0">
                    <a:effectLst/>
                    <a:latin typeface="微软雅黑" panose="020B0503020204020204" pitchFamily="34" charset="-122"/>
                    <a:ea typeface="微软雅黑" panose="020B0503020204020204" pitchFamily="34" charset="-122"/>
                  </a:rPr>
                  <a:t>数据导向偏差</a:t>
                </a:r>
                <a:r>
                  <a:rPr lang="zh-CN" altLang="en-US" sz="1600" dirty="0">
                    <a:effectLst/>
                    <a:latin typeface="微软雅黑" panose="020B0503020204020204" pitchFamily="34" charset="-122"/>
                    <a:ea typeface="微软雅黑" panose="020B0503020204020204" pitchFamily="34" charset="-122"/>
                  </a:rPr>
                  <a:t>引起的黑匣子分类器偏差。因为任何度量本身都可能存在偏差，所以使用两种不同的度量可以提高我们关于</a:t>
                </a:r>
                <a:r>
                  <a:rPr lang="en-US" altLang="zh-CN" sz="1600" dirty="0">
                    <a:effectLst/>
                    <a:latin typeface="微软雅黑" panose="020B0503020204020204" pitchFamily="34" charset="-122"/>
                    <a:ea typeface="微软雅黑" panose="020B0503020204020204" pitchFamily="34" charset="-122"/>
                  </a:rPr>
                  <a:t>”</a:t>
                </a:r>
                <a:r>
                  <a:rPr lang="zh-CN" altLang="en-US" sz="1600" dirty="0">
                    <a:effectLst/>
                    <a:latin typeface="微软雅黑" panose="020B0503020204020204" pitchFamily="34" charset="-122"/>
                    <a:ea typeface="微软雅黑" panose="020B0503020204020204" pitchFamily="34" charset="-122"/>
                  </a:rPr>
                  <a:t>黑匣子分类器是</a:t>
                </a:r>
                <a:r>
                  <a:rPr lang="zh-CN" altLang="en-US" sz="1600" dirty="0">
                    <a:latin typeface="微软雅黑" panose="020B0503020204020204" pitchFamily="34" charset="-122"/>
                    <a:ea typeface="微软雅黑" panose="020B0503020204020204" pitchFamily="34" charset="-122"/>
                  </a:rPr>
                  <a:t>歧视</a:t>
                </a:r>
                <a:r>
                  <a:rPr lang="zh-CN" altLang="en-US" sz="1600" dirty="0">
                    <a:effectLst/>
                    <a:latin typeface="微软雅黑" panose="020B0503020204020204" pitchFamily="34" charset="-122"/>
                    <a:ea typeface="微软雅黑" panose="020B0503020204020204" pitchFamily="34" charset="-122"/>
                  </a:rPr>
                  <a:t>性还是公平性的结论“的有效性。</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endParaRPr>
              </a:p>
            </p:txBody>
          </p:sp>
        </mc:Choice>
        <mc:Fallback xmlns="">
          <p:sp>
            <p:nvSpPr>
              <p:cNvPr id="57" name="矩形 56">
                <a:extLst>
                  <a:ext uri="{FF2B5EF4-FFF2-40B4-BE49-F238E27FC236}">
                    <a16:creationId xmlns:a16="http://schemas.microsoft.com/office/drawing/2014/main" id="{B31BEF18-3C3D-4894-811D-5A1C8C9EFF66}"/>
                  </a:ext>
                </a:extLst>
              </p:cNvPr>
              <p:cNvSpPr>
                <a:spLocks noRot="1" noChangeAspect="1" noMove="1" noResize="1" noEditPoints="1" noAdjustHandles="1" noChangeArrowheads="1" noChangeShapeType="1" noTextEdit="1"/>
              </p:cNvSpPr>
              <p:nvPr/>
            </p:nvSpPr>
            <p:spPr>
              <a:xfrm>
                <a:off x="6974736" y="2882177"/>
                <a:ext cx="3500003" cy="2526461"/>
              </a:xfrm>
              <a:prstGeom prst="rect">
                <a:avLst/>
              </a:prstGeom>
              <a:blipFill>
                <a:blip r:embed="rId4"/>
                <a:stretch>
                  <a:fillRect l="-871" r="-6969" b="-2415"/>
                </a:stretch>
              </a:blipFill>
            </p:spPr>
            <p:txBody>
              <a:bodyPr/>
              <a:lstStyle/>
              <a:p>
                <a:r>
                  <a:rPr lang="zh-CN" altLang="en-US">
                    <a:noFill/>
                  </a:rPr>
                  <a:t> </a:t>
                </a:r>
              </a:p>
            </p:txBody>
          </p:sp>
        </mc:Fallback>
      </mc:AlternateContent>
      <p:sp>
        <p:nvSpPr>
          <p:cNvPr id="60" name="等腰三角形 59">
            <a:extLst>
              <a:ext uri="{FF2B5EF4-FFF2-40B4-BE49-F238E27FC236}">
                <a16:creationId xmlns:a16="http://schemas.microsoft.com/office/drawing/2014/main" id="{5A101B55-579A-48F3-BA2A-5BAEB521D970}"/>
              </a:ext>
            </a:extLst>
          </p:cNvPr>
          <p:cNvSpPr/>
          <p:nvPr/>
        </p:nvSpPr>
        <p:spPr>
          <a:xfrm flipV="1">
            <a:off x="10168675" y="2147338"/>
            <a:ext cx="358774" cy="265983"/>
          </a:xfrm>
          <a:prstGeom prst="triangle">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61" name="矩形 60">
            <a:extLst>
              <a:ext uri="{FF2B5EF4-FFF2-40B4-BE49-F238E27FC236}">
                <a16:creationId xmlns:a16="http://schemas.microsoft.com/office/drawing/2014/main" id="{AD326A91-663E-4A9C-B9A7-9A64FF5CCA74}"/>
              </a:ext>
            </a:extLst>
          </p:cNvPr>
          <p:cNvSpPr/>
          <p:nvPr/>
        </p:nvSpPr>
        <p:spPr>
          <a:xfrm>
            <a:off x="6809467" y="2065892"/>
            <a:ext cx="3091103"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a:ln>
                  <a:noFill/>
                </a:ln>
                <a:solidFill>
                  <a:prstClr val="white"/>
                </a:solidFill>
                <a:effectLst/>
                <a:uLnTx/>
                <a:uFillTx/>
                <a:latin typeface="微软雅黑"/>
                <a:ea typeface="微软雅黑"/>
                <a:cs typeface="+mn-cs"/>
              </a:rPr>
              <a:t>Discrimination Discovery</a:t>
            </a:r>
            <a:endParaRPr kumimoji="0" lang="zh-CN" altLang="en-US" b="1" i="0" u="none" strike="noStrike" kern="1200" cap="none" spc="0" normalizeH="0" baseline="0" noProof="0" dirty="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4228252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内容占位符 34">
            <a:extLst>
              <a:ext uri="{FF2B5EF4-FFF2-40B4-BE49-F238E27FC236}">
                <a16:creationId xmlns:a16="http://schemas.microsoft.com/office/drawing/2014/main" id="{FA461DF2-2AB3-4FDD-BB95-AF226534B12E}"/>
              </a:ext>
            </a:extLst>
          </p:cNvPr>
          <p:cNvSpPr txBox="1">
            <a:spLocks/>
          </p:cNvSpPr>
          <p:nvPr/>
        </p:nvSpPr>
        <p:spPr>
          <a:xfrm>
            <a:off x="398730" y="945566"/>
            <a:ext cx="5113939" cy="441462"/>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Correlation Discovery</a:t>
            </a:r>
            <a:endParaRPr lang="zh-CN" altLang="en-US" sz="2400"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D9F3842-7F61-4102-A5F1-19D6160D6BEE}"/>
              </a:ext>
            </a:extLst>
          </p:cNvPr>
          <p:cNvSpPr txBox="1"/>
          <p:nvPr/>
        </p:nvSpPr>
        <p:spPr>
          <a:xfrm>
            <a:off x="345635" y="1552210"/>
            <a:ext cx="11394541" cy="646331"/>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这是一种新的技术来检测非保护特征子集与隐藏保护特征之间的相关性。为了找到与少数子群</a:t>
            </a:r>
            <a:r>
              <a:rPr lang="en-US" altLang="zh-CN" dirty="0">
                <a:latin typeface="微软雅黑" panose="020B0503020204020204" pitchFamily="34" charset="-122"/>
                <a:ea typeface="微软雅黑" panose="020B0503020204020204" pitchFamily="34" charset="-122"/>
              </a:rPr>
              <a:t>W</a:t>
            </a:r>
            <a:r>
              <a:rPr lang="zh-CN" altLang="en-US" dirty="0">
                <a:latin typeface="微软雅黑" panose="020B0503020204020204" pitchFamily="34" charset="-122"/>
                <a:ea typeface="微软雅黑" panose="020B0503020204020204" pitchFamily="34" charset="-122"/>
              </a:rPr>
              <a:t>相关的最小特征集，使用光谱双聚类模型。</a:t>
            </a:r>
          </a:p>
        </p:txBody>
      </p:sp>
      <p:sp>
        <p:nvSpPr>
          <p:cNvPr id="29" name="内容占位符 34">
            <a:extLst>
              <a:ext uri="{FF2B5EF4-FFF2-40B4-BE49-F238E27FC236}">
                <a16:creationId xmlns:a16="http://schemas.microsoft.com/office/drawing/2014/main" id="{B59072DF-AA6E-45C8-A836-DA55F96C8EC4}"/>
              </a:ext>
            </a:extLst>
          </p:cNvPr>
          <p:cNvSpPr txBox="1">
            <a:spLocks/>
          </p:cNvSpPr>
          <p:nvPr/>
        </p:nvSpPr>
        <p:spPr>
          <a:xfrm>
            <a:off x="1041760" y="190449"/>
            <a:ext cx="5113939" cy="441462"/>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dirty="0">
                <a:solidFill>
                  <a:prstClr val="black"/>
                </a:solidFill>
                <a:latin typeface="微软雅黑" panose="020B0503020204020204" pitchFamily="34" charset="-122"/>
                <a:ea typeface="微软雅黑" panose="020B0503020204020204" pitchFamily="34" charset="-122"/>
              </a:rPr>
              <a:t>歧视检测模型</a:t>
            </a:r>
          </a:p>
        </p:txBody>
      </p:sp>
      <p:sp>
        <p:nvSpPr>
          <p:cNvPr id="27" name="文本框 26">
            <a:extLst>
              <a:ext uri="{FF2B5EF4-FFF2-40B4-BE49-F238E27FC236}">
                <a16:creationId xmlns:a16="http://schemas.microsoft.com/office/drawing/2014/main" id="{E18052FB-933B-4A5B-87BC-C01B8E85EF22}"/>
              </a:ext>
            </a:extLst>
          </p:cNvPr>
          <p:cNvSpPr txBox="1"/>
          <p:nvPr/>
        </p:nvSpPr>
        <p:spPr>
          <a:xfrm>
            <a:off x="345635" y="2390544"/>
            <a:ext cx="7984254" cy="461665"/>
          </a:xfrm>
          <a:prstGeom prst="rect">
            <a:avLst/>
          </a:prstGeom>
          <a:noFill/>
        </p:spPr>
        <p:txBody>
          <a:bodyPr wrap="square" rtlCol="0">
            <a:spAutoFit/>
          </a:bodyPr>
          <a:lstStyle/>
          <a:p>
            <a:r>
              <a:rPr lang="zh-CN" altLang="en-US" sz="2400" b="1" dirty="0">
                <a:effectLst/>
                <a:latin typeface="微软雅黑" panose="020B0503020204020204" pitchFamily="34" charset="-122"/>
                <a:ea typeface="微软雅黑" panose="020B0503020204020204" pitchFamily="34" charset="-122"/>
              </a:rPr>
              <a:t>光谱双聚类模型（</a:t>
            </a:r>
            <a:r>
              <a:rPr lang="en-US" altLang="zh-CN" sz="2400" b="1" dirty="0">
                <a:effectLst/>
                <a:latin typeface="微软雅黑" panose="020B0503020204020204" pitchFamily="34" charset="-122"/>
                <a:ea typeface="微软雅黑" panose="020B0503020204020204" pitchFamily="34" charset="-122"/>
              </a:rPr>
              <a:t>spectral bi-clustering model</a:t>
            </a:r>
            <a:r>
              <a:rPr lang="zh-CN" altLang="en-US" sz="2400" b="1" dirty="0">
                <a:effectLst/>
                <a:latin typeface="微软雅黑" panose="020B0503020204020204" pitchFamily="34" charset="-122"/>
                <a:ea typeface="微软雅黑" panose="020B0503020204020204" pitchFamily="34" charset="-122"/>
              </a:rPr>
              <a:t>）</a:t>
            </a:r>
            <a:endParaRPr lang="zh-CN" altLang="en-US" sz="2400" b="1" dirty="0"/>
          </a:p>
        </p:txBody>
      </p:sp>
      <p:sp>
        <p:nvSpPr>
          <p:cNvPr id="30" name="文本框 29">
            <a:extLst>
              <a:ext uri="{FF2B5EF4-FFF2-40B4-BE49-F238E27FC236}">
                <a16:creationId xmlns:a16="http://schemas.microsoft.com/office/drawing/2014/main" id="{C672CCF3-381D-4434-8198-A248EC729796}"/>
              </a:ext>
            </a:extLst>
          </p:cNvPr>
          <p:cNvSpPr txBox="1"/>
          <p:nvPr/>
        </p:nvSpPr>
        <p:spPr>
          <a:xfrm>
            <a:off x="345635" y="3044212"/>
            <a:ext cx="11394541"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该算法假定输入的数据矩阵具有隐藏的棋盘结构，因此可以对其中的行和列进行划分，使得行簇和列簇的笛卡尔积中的任何双聚类的条目近似恒定。例如，如果有两个行分区和三个列分区，则每行将属于三个双聚集，而每列将属于两个双聚集。</a:t>
            </a:r>
          </a:p>
        </p:txBody>
      </p:sp>
      <p:pic>
        <p:nvPicPr>
          <p:cNvPr id="32" name="图片 31">
            <a:extLst>
              <a:ext uri="{FF2B5EF4-FFF2-40B4-BE49-F238E27FC236}">
                <a16:creationId xmlns:a16="http://schemas.microsoft.com/office/drawing/2014/main" id="{A14C5BDF-8409-4057-96F0-800D64A05C8B}"/>
              </a:ext>
            </a:extLst>
          </p:cNvPr>
          <p:cNvPicPr>
            <a:picLocks noChangeAspect="1"/>
          </p:cNvPicPr>
          <p:nvPr/>
        </p:nvPicPr>
        <p:blipFill>
          <a:blip r:embed="rId3"/>
          <a:stretch>
            <a:fillRect/>
          </a:stretch>
        </p:blipFill>
        <p:spPr>
          <a:xfrm>
            <a:off x="2286523" y="4027604"/>
            <a:ext cx="6769448" cy="2248016"/>
          </a:xfrm>
          <a:prstGeom prst="rect">
            <a:avLst/>
          </a:prstGeom>
        </p:spPr>
      </p:pic>
    </p:spTree>
    <p:extLst>
      <p:ext uri="{BB962C8B-B14F-4D97-AF65-F5344CB8AC3E}">
        <p14:creationId xmlns:p14="http://schemas.microsoft.com/office/powerpoint/2010/main" val="3421266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内容占位符 34">
            <a:extLst>
              <a:ext uri="{FF2B5EF4-FFF2-40B4-BE49-F238E27FC236}">
                <a16:creationId xmlns:a16="http://schemas.microsoft.com/office/drawing/2014/main" id="{FA461DF2-2AB3-4FDD-BB95-AF226534B12E}"/>
              </a:ext>
            </a:extLst>
          </p:cNvPr>
          <p:cNvSpPr txBox="1">
            <a:spLocks/>
          </p:cNvSpPr>
          <p:nvPr/>
        </p:nvSpPr>
        <p:spPr>
          <a:xfrm>
            <a:off x="1041760" y="190449"/>
            <a:ext cx="5113939" cy="441462"/>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dirty="0">
                <a:solidFill>
                  <a:prstClr val="black"/>
                </a:solidFill>
                <a:latin typeface="微软雅黑" panose="020B0503020204020204" pitchFamily="34" charset="-122"/>
                <a:ea typeface="微软雅黑" panose="020B0503020204020204" pitchFamily="34" charset="-122"/>
              </a:rPr>
              <a:t>歧视检测模型</a:t>
            </a:r>
          </a:p>
        </p:txBody>
      </p:sp>
      <p:sp>
        <p:nvSpPr>
          <p:cNvPr id="4" name="文本框 3">
            <a:extLst>
              <a:ext uri="{FF2B5EF4-FFF2-40B4-BE49-F238E27FC236}">
                <a16:creationId xmlns:a16="http://schemas.microsoft.com/office/drawing/2014/main" id="{7C86B3C9-0A2F-401A-B64B-D6F848C19CF9}"/>
              </a:ext>
            </a:extLst>
          </p:cNvPr>
          <p:cNvSpPr txBox="1"/>
          <p:nvPr/>
        </p:nvSpPr>
        <p:spPr>
          <a:xfrm>
            <a:off x="370675" y="1001105"/>
            <a:ext cx="11450649"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在相关性发现过程中，通过将测试数据矩阵划分为两个分区，实例将放置在一个分区中，而特征集将放置在另一个分区中。</a:t>
            </a:r>
          </a:p>
        </p:txBody>
      </p:sp>
      <p:grpSp>
        <p:nvGrpSpPr>
          <p:cNvPr id="7" name="组合 6">
            <a:extLst>
              <a:ext uri="{FF2B5EF4-FFF2-40B4-BE49-F238E27FC236}">
                <a16:creationId xmlns:a16="http://schemas.microsoft.com/office/drawing/2014/main" id="{41C20881-3CDE-430F-A422-57AF5028B7D2}"/>
              </a:ext>
            </a:extLst>
          </p:cNvPr>
          <p:cNvGrpSpPr/>
          <p:nvPr/>
        </p:nvGrpSpPr>
        <p:grpSpPr>
          <a:xfrm>
            <a:off x="2441880" y="1976191"/>
            <a:ext cx="926280" cy="926280"/>
            <a:chOff x="2441880" y="1976191"/>
            <a:chExt cx="926280" cy="926280"/>
          </a:xfrm>
        </p:grpSpPr>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846AFB5E-F0AA-4CDB-8C0B-554B349F09BC}"/>
                    </a:ext>
                  </a:extLst>
                </p14:cNvPr>
                <p14:cNvContentPartPr/>
                <p14:nvPr/>
              </p14:nvContentPartPr>
              <p14:xfrm>
                <a:off x="2441880" y="1976191"/>
                <a:ext cx="573480" cy="573480"/>
              </p14:xfrm>
            </p:contentPart>
          </mc:Choice>
          <mc:Fallback xmlns="">
            <p:pic>
              <p:nvPicPr>
                <p:cNvPr id="5" name="墨迹 4">
                  <a:extLst>
                    <a:ext uri="{FF2B5EF4-FFF2-40B4-BE49-F238E27FC236}">
                      <a16:creationId xmlns:a16="http://schemas.microsoft.com/office/drawing/2014/main" id="{846AFB5E-F0AA-4CDB-8C0B-554B349F09BC}"/>
                    </a:ext>
                  </a:extLst>
                </p:cNvPr>
                <p:cNvPicPr/>
                <p:nvPr/>
              </p:nvPicPr>
              <p:blipFill>
                <a:blip r:embed="rId4"/>
                <a:stretch>
                  <a:fillRect/>
                </a:stretch>
              </p:blipFill>
              <p:spPr>
                <a:xfrm>
                  <a:off x="2405880" y="1940551"/>
                  <a:ext cx="645120" cy="645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A3ACE129-2F83-4355-AC9D-37A3E19CD13F}"/>
                    </a:ext>
                  </a:extLst>
                </p14:cNvPr>
                <p14:cNvContentPartPr/>
                <p14:nvPr/>
              </p14:nvContentPartPr>
              <p14:xfrm>
                <a:off x="2978640" y="2512951"/>
                <a:ext cx="389520" cy="389520"/>
              </p14:xfrm>
            </p:contentPart>
          </mc:Choice>
          <mc:Fallback xmlns="">
            <p:pic>
              <p:nvPicPr>
                <p:cNvPr id="6" name="墨迹 5">
                  <a:extLst>
                    <a:ext uri="{FF2B5EF4-FFF2-40B4-BE49-F238E27FC236}">
                      <a16:creationId xmlns:a16="http://schemas.microsoft.com/office/drawing/2014/main" id="{A3ACE129-2F83-4355-AC9D-37A3E19CD13F}"/>
                    </a:ext>
                  </a:extLst>
                </p:cNvPr>
                <p:cNvPicPr/>
                <p:nvPr/>
              </p:nvPicPr>
              <p:blipFill>
                <a:blip r:embed="rId6"/>
                <a:stretch>
                  <a:fillRect/>
                </a:stretch>
              </p:blipFill>
              <p:spPr>
                <a:xfrm>
                  <a:off x="2942640" y="2477311"/>
                  <a:ext cx="461160" cy="461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14" name="墨迹 13">
                <a:extLst>
                  <a:ext uri="{FF2B5EF4-FFF2-40B4-BE49-F238E27FC236}">
                    <a16:creationId xmlns:a16="http://schemas.microsoft.com/office/drawing/2014/main" id="{0137741F-C1BB-423A-99BB-E390F87F4ECC}"/>
                  </a:ext>
                </a:extLst>
              </p14:cNvPr>
              <p14:cNvContentPartPr/>
              <p14:nvPr/>
            </p14:nvContentPartPr>
            <p14:xfrm>
              <a:off x="2860560" y="2755231"/>
              <a:ext cx="965880" cy="965880"/>
            </p14:xfrm>
          </p:contentPart>
        </mc:Choice>
        <mc:Fallback xmlns="">
          <p:pic>
            <p:nvPicPr>
              <p:cNvPr id="14" name="墨迹 13">
                <a:extLst>
                  <a:ext uri="{FF2B5EF4-FFF2-40B4-BE49-F238E27FC236}">
                    <a16:creationId xmlns:a16="http://schemas.microsoft.com/office/drawing/2014/main" id="{0137741F-C1BB-423A-99BB-E390F87F4ECC}"/>
                  </a:ext>
                </a:extLst>
              </p:cNvPr>
              <p:cNvPicPr/>
              <p:nvPr/>
            </p:nvPicPr>
            <p:blipFill>
              <a:blip r:embed="rId8"/>
              <a:stretch>
                <a:fillRect/>
              </a:stretch>
            </p:blipFill>
            <p:spPr>
              <a:xfrm>
                <a:off x="2824920" y="2719231"/>
                <a:ext cx="1037520" cy="103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墨迹 14">
                <a:extLst>
                  <a:ext uri="{FF2B5EF4-FFF2-40B4-BE49-F238E27FC236}">
                    <a16:creationId xmlns:a16="http://schemas.microsoft.com/office/drawing/2014/main" id="{F04A9B70-46CD-4EA1-A3B8-8FD17391EAD3}"/>
                  </a:ext>
                </a:extLst>
              </p14:cNvPr>
              <p14:cNvContentPartPr/>
              <p14:nvPr/>
            </p14:nvContentPartPr>
            <p14:xfrm>
              <a:off x="3364426" y="3085885"/>
              <a:ext cx="1426320" cy="43200"/>
            </p14:xfrm>
          </p:contentPart>
        </mc:Choice>
        <mc:Fallback xmlns="">
          <p:pic>
            <p:nvPicPr>
              <p:cNvPr id="15" name="墨迹 14">
                <a:extLst>
                  <a:ext uri="{FF2B5EF4-FFF2-40B4-BE49-F238E27FC236}">
                    <a16:creationId xmlns:a16="http://schemas.microsoft.com/office/drawing/2014/main" id="{F04A9B70-46CD-4EA1-A3B8-8FD17391EAD3}"/>
                  </a:ext>
                </a:extLst>
              </p:cNvPr>
              <p:cNvPicPr/>
              <p:nvPr/>
            </p:nvPicPr>
            <p:blipFill>
              <a:blip r:embed="rId10"/>
              <a:stretch>
                <a:fillRect/>
              </a:stretch>
            </p:blipFill>
            <p:spPr>
              <a:xfrm>
                <a:off x="3328426" y="3050183"/>
                <a:ext cx="1497960" cy="114248"/>
              </a:xfrm>
              <a:prstGeom prst="rect">
                <a:avLst/>
              </a:prstGeom>
            </p:spPr>
          </p:pic>
        </mc:Fallback>
      </mc:AlternateContent>
      <p:sp>
        <p:nvSpPr>
          <p:cNvPr id="24" name="矩形 23">
            <a:extLst>
              <a:ext uri="{FF2B5EF4-FFF2-40B4-BE49-F238E27FC236}">
                <a16:creationId xmlns:a16="http://schemas.microsoft.com/office/drawing/2014/main" id="{1A44EC23-F6E9-4502-8CFD-B209B952496E}"/>
              </a:ext>
            </a:extLst>
          </p:cNvPr>
          <p:cNvSpPr/>
          <p:nvPr/>
        </p:nvSpPr>
        <p:spPr>
          <a:xfrm>
            <a:off x="4048066" y="2443807"/>
            <a:ext cx="2777888" cy="1970385"/>
          </a:xfrm>
          <a:prstGeom prst="rect">
            <a:avLst/>
          </a:prstGeom>
          <a:solidFill>
            <a:schemeClr val="accent3">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37CBF3A2-A947-4E85-B0D0-4C680BE357A9}"/>
              </a:ext>
            </a:extLst>
          </p:cNvPr>
          <p:cNvSpPr/>
          <p:nvPr/>
        </p:nvSpPr>
        <p:spPr>
          <a:xfrm>
            <a:off x="4048066" y="2442658"/>
            <a:ext cx="96588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左大括号 27">
            <a:extLst>
              <a:ext uri="{FF2B5EF4-FFF2-40B4-BE49-F238E27FC236}">
                <a16:creationId xmlns:a16="http://schemas.microsoft.com/office/drawing/2014/main" id="{3E8A334E-B06E-4D5E-95DB-3D0C5AC82DC8}"/>
              </a:ext>
            </a:extLst>
          </p:cNvPr>
          <p:cNvSpPr/>
          <p:nvPr/>
        </p:nvSpPr>
        <p:spPr>
          <a:xfrm>
            <a:off x="3629386" y="2442658"/>
            <a:ext cx="234720" cy="6857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CB8E513D-7458-4734-851D-6CC3E60A381E}"/>
              </a:ext>
            </a:extLst>
          </p:cNvPr>
          <p:cNvSpPr txBox="1"/>
          <p:nvPr/>
        </p:nvSpPr>
        <p:spPr>
          <a:xfrm>
            <a:off x="3133440" y="2623752"/>
            <a:ext cx="1645293"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B</a:t>
            </a:r>
            <a:r>
              <a:rPr lang="en-US" altLang="zh-CN" baseline="30000" dirty="0">
                <a:latin typeface="微软雅黑" panose="020B0503020204020204" pitchFamily="34" charset="-122"/>
                <a:ea typeface="微软雅黑" panose="020B0503020204020204" pitchFamily="34" charset="-122"/>
              </a:rPr>
              <a:t>C</a:t>
            </a:r>
            <a:endParaRPr lang="zh-CN" altLang="en-US" baseline="30000" dirty="0">
              <a:latin typeface="微软雅黑" panose="020B0503020204020204" pitchFamily="34" charset="-122"/>
              <a:ea typeface="微软雅黑" panose="020B0503020204020204" pitchFamily="34" charset="-122"/>
            </a:endParaRPr>
          </a:p>
        </p:txBody>
      </p:sp>
      <p:sp>
        <p:nvSpPr>
          <p:cNvPr id="2" name="左大括号 1">
            <a:extLst>
              <a:ext uri="{FF2B5EF4-FFF2-40B4-BE49-F238E27FC236}">
                <a16:creationId xmlns:a16="http://schemas.microsoft.com/office/drawing/2014/main" id="{7DA47B12-F618-4363-9C07-61DEE10B8C01}"/>
              </a:ext>
            </a:extLst>
          </p:cNvPr>
          <p:cNvSpPr/>
          <p:nvPr/>
        </p:nvSpPr>
        <p:spPr>
          <a:xfrm rot="5400000">
            <a:off x="4457062" y="1773840"/>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A429CF65-66E9-4854-858F-66F45B998C1E}"/>
              </a:ext>
            </a:extLst>
          </p:cNvPr>
          <p:cNvSpPr txBox="1"/>
          <p:nvPr/>
        </p:nvSpPr>
        <p:spPr>
          <a:xfrm>
            <a:off x="3356506" y="1759903"/>
            <a:ext cx="6108782"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the set of instances in W</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F98823E-2A7C-4516-89A1-E5C29B95E6D7}"/>
                  </a:ext>
                </a:extLst>
              </p:cNvPr>
              <p:cNvSpPr txBox="1"/>
              <p:nvPr/>
            </p:nvSpPr>
            <p:spPr>
              <a:xfrm>
                <a:off x="607633" y="4825672"/>
                <a:ext cx="11450649" cy="203132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相较于统计方法来说，光谱双聚类更具有优势，原因如下：</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使用统计方法来识别受保护特征</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和特征子集</a:t>
                </a:r>
                <a14:m>
                  <m:oMath xmlns:m="http://schemas.openxmlformats.org/officeDocument/2006/math">
                    <m:sSup>
                      <m:sSupPr>
                        <m:ctrlPr>
                          <a:rPr lang="zh-CN" altLang="zh-CN" i="1" smtClean="0">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𝑩</m:t>
                        </m:r>
                      </m:e>
                      <m:sup>
                        <m:r>
                          <a:rPr lang="en-US" altLang="zh-CN">
                            <a:latin typeface="Cambria Math" panose="02040503050406030204" pitchFamily="18" charset="0"/>
                            <a:ea typeface="微软雅黑" panose="020B0503020204020204" pitchFamily="34" charset="-122"/>
                          </a:rPr>
                          <m:t>𝒄</m:t>
                        </m:r>
                      </m:sup>
                    </m:sSup>
                  </m:oMath>
                </a14:m>
                <a:r>
                  <a:rPr lang="zh-CN" altLang="en-US" dirty="0">
                    <a:latin typeface="微软雅黑" panose="020B0503020204020204" pitchFamily="34" charset="-122"/>
                    <a:ea typeface="微软雅黑" panose="020B0503020204020204" pitchFamily="34" charset="-122"/>
                  </a:rPr>
                  <a:t>的相关性，需要知道</a:t>
                </a:r>
                <a14:m>
                  <m:oMath xmlns:m="http://schemas.openxmlformats.org/officeDocument/2006/math">
                    <m:sSup>
                      <m:sSupPr>
                        <m:ctrlPr>
                          <a:rPr lang="zh-CN" altLang="zh-CN" i="1">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𝑩</m:t>
                        </m:r>
                      </m:e>
                      <m:sup>
                        <m:r>
                          <a:rPr lang="en-US" altLang="zh-CN">
                            <a:latin typeface="Cambria Math" panose="02040503050406030204" pitchFamily="18" charset="0"/>
                            <a:ea typeface="微软雅黑" panose="020B0503020204020204" pitchFamily="34" charset="-122"/>
                          </a:rPr>
                          <m:t>𝒄</m:t>
                        </m:r>
                      </m:sup>
                    </m:sSup>
                  </m:oMath>
                </a14:m>
                <a:r>
                  <a:rPr lang="zh-CN" altLang="en-US" dirty="0">
                    <a:latin typeface="微软雅黑" panose="020B0503020204020204" pitchFamily="34" charset="-122"/>
                    <a:ea typeface="微软雅黑" panose="020B0503020204020204" pitchFamily="34" charset="-122"/>
                  </a:rPr>
                  <a:t>的确切信息。因此使用统计方法计算</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中每个可能的特征子集与</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之间相关性是不可行的。另外，双聚类能够在列的子集中发现行的子集之间的类似行为模式。这可以帮助我们找到特征</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和</a:t>
                </a:r>
                <a14:m>
                  <m:oMath xmlns:m="http://schemas.openxmlformats.org/officeDocument/2006/math">
                    <m:sSup>
                      <m:sSupPr>
                        <m:ctrlPr>
                          <a:rPr lang="zh-CN" altLang="zh-CN" i="1">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𝑩</m:t>
                        </m:r>
                      </m:e>
                      <m:sup>
                        <m:r>
                          <a:rPr lang="en-US" altLang="zh-CN">
                            <a:latin typeface="Cambria Math" panose="02040503050406030204" pitchFamily="18" charset="0"/>
                            <a:ea typeface="微软雅黑" panose="020B0503020204020204" pitchFamily="34" charset="-122"/>
                          </a:rPr>
                          <m:t>𝒄</m:t>
                        </m:r>
                      </m:sup>
                    </m:sSup>
                  </m:oMath>
                </a14:m>
                <a:r>
                  <a:rPr lang="zh-CN" altLang="en-US" dirty="0">
                    <a:latin typeface="微软雅黑" panose="020B0503020204020204" pitchFamily="34" charset="-122"/>
                    <a:ea typeface="微软雅黑" panose="020B0503020204020204" pitchFamily="34" charset="-122"/>
                  </a:rPr>
                  <a:t>的关联的歧视实例。</a:t>
                </a:r>
              </a:p>
              <a:p>
                <a:endParaRPr lang="en-US" altLang="zh-CN" dirty="0"/>
              </a:p>
              <a:p>
                <a:endParaRPr lang="zh-CN" altLang="en-US" dirty="0"/>
              </a:p>
            </p:txBody>
          </p:sp>
        </mc:Choice>
        <mc:Fallback xmlns="">
          <p:sp>
            <p:nvSpPr>
              <p:cNvPr id="8" name="文本框 7">
                <a:extLst>
                  <a:ext uri="{FF2B5EF4-FFF2-40B4-BE49-F238E27FC236}">
                    <a16:creationId xmlns:a16="http://schemas.microsoft.com/office/drawing/2014/main" id="{4F98823E-2A7C-4516-89A1-E5C29B95E6D7}"/>
                  </a:ext>
                </a:extLst>
              </p:cNvPr>
              <p:cNvSpPr txBox="1">
                <a:spLocks noRot="1" noChangeAspect="1" noMove="1" noResize="1" noEditPoints="1" noAdjustHandles="1" noChangeArrowheads="1" noChangeShapeType="1" noTextEdit="1"/>
              </p:cNvSpPr>
              <p:nvPr/>
            </p:nvSpPr>
            <p:spPr>
              <a:xfrm>
                <a:off x="607633" y="4825672"/>
                <a:ext cx="11450649" cy="2031325"/>
              </a:xfrm>
              <a:prstGeom prst="rect">
                <a:avLst/>
              </a:prstGeom>
              <a:blipFill>
                <a:blip r:embed="rId11"/>
                <a:stretch>
                  <a:fillRect l="-479" t="-18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52718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内容占位符 34">
            <a:extLst>
              <a:ext uri="{FF2B5EF4-FFF2-40B4-BE49-F238E27FC236}">
                <a16:creationId xmlns:a16="http://schemas.microsoft.com/office/drawing/2014/main" id="{FA461DF2-2AB3-4FDD-BB95-AF226534B12E}"/>
              </a:ext>
            </a:extLst>
          </p:cNvPr>
          <p:cNvSpPr txBox="1">
            <a:spLocks/>
          </p:cNvSpPr>
          <p:nvPr/>
        </p:nvSpPr>
        <p:spPr>
          <a:xfrm>
            <a:off x="398730" y="945566"/>
            <a:ext cx="5113939" cy="441462"/>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fontAlgn="auto">
              <a:spcAft>
                <a:spcPts val="0"/>
              </a:spcAft>
              <a:buClrTx/>
              <a:buSzTx/>
              <a:tabLst/>
              <a:defRPr/>
            </a:pPr>
            <a:r>
              <a:rPr lang="en-US" altLang="zh-CN" sz="2400" dirty="0">
                <a:latin typeface="微软雅黑" panose="020B0503020204020204" pitchFamily="34" charset="-122"/>
                <a:ea typeface="微软雅黑" panose="020B0503020204020204" pitchFamily="34" charset="-122"/>
              </a:rPr>
              <a:t>Discrimination Discovery</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FD9F3842-7F61-4102-A5F1-19D6160D6BEE}"/>
                  </a:ext>
                </a:extLst>
              </p:cNvPr>
              <p:cNvSpPr txBox="1"/>
              <p:nvPr/>
            </p:nvSpPr>
            <p:spPr>
              <a:xfrm>
                <a:off x="345635" y="1497245"/>
                <a:ext cx="11394541" cy="646331"/>
              </a:xfrm>
              <a:prstGeom prst="rect">
                <a:avLst/>
              </a:prstGeom>
              <a:noFill/>
            </p:spPr>
            <p:txBody>
              <a:bodyPr wrap="square">
                <a:spAutoFit/>
              </a:bodyPr>
              <a:lstStyle/>
              <a:p>
                <a:r>
                  <a:rPr lang="zh-CN" altLang="zh-CN" dirty="0">
                    <a:latin typeface="微软雅黑" panose="020B0503020204020204" pitchFamily="34" charset="-122"/>
                    <a:ea typeface="微软雅黑" panose="020B0503020204020204" pitchFamily="34" charset="-122"/>
                  </a:rPr>
                  <a:t>我们定义了两种不同的度量：</a:t>
                </a:r>
                <a:r>
                  <a:rPr lang="zh-CN" altLang="en-US" dirty="0">
                    <a:latin typeface="微软雅黑" panose="020B0503020204020204" pitchFamily="34" charset="-122"/>
                    <a:ea typeface="微软雅黑" panose="020B0503020204020204" pitchFamily="34" charset="-122"/>
                  </a:rPr>
                  <a:t>基于</a:t>
                </a:r>
                <a:r>
                  <a:rPr lang="zh-CN" altLang="zh-CN" dirty="0">
                    <a:latin typeface="微软雅黑" panose="020B0503020204020204" pitchFamily="34" charset="-122"/>
                    <a:ea typeface="微软雅黑" panose="020B0503020204020204" pitchFamily="34" charset="-122"/>
                  </a:rPr>
                  <a:t>机器学习</a:t>
                </a:r>
                <a:r>
                  <a:rPr lang="zh-CN" altLang="en-US" dirty="0">
                    <a:latin typeface="微软雅黑" panose="020B0503020204020204" pitchFamily="34" charset="-122"/>
                    <a:ea typeface="微软雅黑" panose="020B0503020204020204" pitchFamily="34" charset="-122"/>
                  </a:rPr>
                  <a:t>可</a:t>
                </a:r>
                <a:r>
                  <a:rPr lang="zh-CN" altLang="zh-CN" dirty="0">
                    <a:latin typeface="微软雅黑" panose="020B0503020204020204" pitchFamily="34" charset="-122"/>
                    <a:ea typeface="微软雅黑" panose="020B0503020204020204" pitchFamily="34" charset="-122"/>
                  </a:rPr>
                  <a:t>扩展</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lift</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r>
                      <m:rPr>
                        <m:sty m:val="p"/>
                      </m:rPr>
                      <a:rPr lang="en-US" altLang="zh-CN">
                        <a:latin typeface="Cambria Math" panose="02040503050406030204" pitchFamily="18" charset="0"/>
                        <a:ea typeface="微软雅黑" panose="020B0503020204020204" pitchFamily="34" charset="-122"/>
                      </a:rPr>
                      <m:t>MLlif</m:t>
                    </m:r>
                    <m:r>
                      <m:rPr>
                        <m:sty m:val="p"/>
                      </m:rPr>
                      <a:rPr lang="zh-CN" altLang="en-US">
                        <a:latin typeface="Cambria Math" panose="02040503050406030204" pitchFamily="18" charset="0"/>
                        <a:ea typeface="微软雅黑" panose="020B0503020204020204" pitchFamily="34" charset="-122"/>
                      </a:rPr>
                      <m:t>t</m:t>
                    </m:r>
                    <m:r>
                      <a:rPr lang="en-US" altLang="zh-CN">
                        <a:latin typeface="Cambria Math" panose="02040503050406030204" pitchFamily="18" charset="0"/>
                        <a:ea typeface="微软雅黑" panose="020B0503020204020204" pitchFamily="34" charset="-122"/>
                      </a:rPr>
                      <m:t> </m:t>
                    </m:r>
                  </m:oMath>
                </a14:m>
                <a:r>
                  <a:rPr lang="zh-CN" altLang="zh-CN" dirty="0">
                    <a:latin typeface="微软雅黑" panose="020B0503020204020204" pitchFamily="34" charset="-122"/>
                    <a:ea typeface="微软雅黑" panose="020B0503020204020204" pitchFamily="34" charset="-122"/>
                  </a:rPr>
                  <a:t>）和基于特征的目标采样（</a:t>
                </a:r>
                <a:r>
                  <a:rPr lang="en-US" altLang="zh-CN" dirty="0">
                    <a:latin typeface="微软雅黑" panose="020B0503020204020204" pitchFamily="34" charset="-122"/>
                    <a:ea typeface="微软雅黑" panose="020B0503020204020204" pitchFamily="34" charset="-122"/>
                  </a:rPr>
                  <a:t>FTS</a:t>
                </a:r>
                <a:r>
                  <a:rPr lang="zh-CN" altLang="zh-CN" dirty="0">
                    <a:latin typeface="微软雅黑" panose="020B0503020204020204" pitchFamily="34" charset="-122"/>
                    <a:ea typeface="微软雅黑" panose="020B0503020204020204" pitchFamily="34" charset="-122"/>
                  </a:rPr>
                  <a:t>）。使用这两种方法，我们可以发现由算法缺陷或面向数据的偏差引起的黑盒分类器偏差。</a:t>
                </a:r>
                <a:endParaRPr lang="en-US" altLang="zh-CN" dirty="0">
                  <a:latin typeface="微软雅黑" panose="020B0503020204020204" pitchFamily="34" charset="-122"/>
                  <a:ea typeface="微软雅黑" panose="020B0503020204020204" pitchFamily="34" charset="-122"/>
                </a:endParaRPr>
              </a:p>
            </p:txBody>
          </p:sp>
        </mc:Choice>
        <mc:Fallback xmlns="">
          <p:sp>
            <p:nvSpPr>
              <p:cNvPr id="28" name="文本框 27">
                <a:extLst>
                  <a:ext uri="{FF2B5EF4-FFF2-40B4-BE49-F238E27FC236}">
                    <a16:creationId xmlns:a16="http://schemas.microsoft.com/office/drawing/2014/main" id="{FD9F3842-7F61-4102-A5F1-19D6160D6BEE}"/>
                  </a:ext>
                </a:extLst>
              </p:cNvPr>
              <p:cNvSpPr txBox="1">
                <a:spLocks noRot="1" noChangeAspect="1" noMove="1" noResize="1" noEditPoints="1" noAdjustHandles="1" noChangeArrowheads="1" noChangeShapeType="1" noTextEdit="1"/>
              </p:cNvSpPr>
              <p:nvPr/>
            </p:nvSpPr>
            <p:spPr>
              <a:xfrm>
                <a:off x="345635" y="1497245"/>
                <a:ext cx="11394541" cy="646331"/>
              </a:xfrm>
              <a:prstGeom prst="rect">
                <a:avLst/>
              </a:prstGeom>
              <a:blipFill>
                <a:blip r:embed="rId3"/>
                <a:stretch>
                  <a:fillRect l="-482" t="-5660" r="-428" b="-14151"/>
                </a:stretch>
              </a:blipFill>
            </p:spPr>
            <p:txBody>
              <a:bodyPr/>
              <a:lstStyle/>
              <a:p>
                <a:r>
                  <a:rPr lang="zh-CN" altLang="en-US">
                    <a:noFill/>
                  </a:rPr>
                  <a:t> </a:t>
                </a:r>
              </a:p>
            </p:txBody>
          </p:sp>
        </mc:Fallback>
      </mc:AlternateContent>
      <p:sp>
        <p:nvSpPr>
          <p:cNvPr id="29" name="内容占位符 34">
            <a:extLst>
              <a:ext uri="{FF2B5EF4-FFF2-40B4-BE49-F238E27FC236}">
                <a16:creationId xmlns:a16="http://schemas.microsoft.com/office/drawing/2014/main" id="{B59072DF-AA6E-45C8-A836-DA55F96C8EC4}"/>
              </a:ext>
            </a:extLst>
          </p:cNvPr>
          <p:cNvSpPr txBox="1">
            <a:spLocks/>
          </p:cNvSpPr>
          <p:nvPr/>
        </p:nvSpPr>
        <p:spPr>
          <a:xfrm>
            <a:off x="1041760" y="190449"/>
            <a:ext cx="5113939" cy="441462"/>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dirty="0">
                <a:solidFill>
                  <a:prstClr val="black"/>
                </a:solidFill>
                <a:latin typeface="微软雅黑" panose="020B0503020204020204" pitchFamily="34" charset="-122"/>
                <a:ea typeface="微软雅黑" panose="020B0503020204020204" pitchFamily="34" charset="-122"/>
              </a:rPr>
              <a:t>歧视检测模型</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D64A78C-C5C5-4FB9-B495-7709AB988BA5}"/>
                  </a:ext>
                </a:extLst>
              </p:cNvPr>
              <p:cNvSpPr txBox="1"/>
              <p:nvPr/>
            </p:nvSpPr>
            <p:spPr>
              <a:xfrm>
                <a:off x="345635" y="2348261"/>
                <a:ext cx="611008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mn-cs"/>
                        </a:rPr>
                        <m:t>MLlif</m:t>
                      </m:r>
                      <m:r>
                        <m:rPr>
                          <m:sty m:val="p"/>
                        </m:rPr>
                        <a:rPr kumimoji="0" lang="zh-CN" altLang="en-US" sz="24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mn-cs"/>
                        </a:rPr>
                        <m:t>t</m:t>
                      </m:r>
                      <m:r>
                        <a:rPr kumimoji="0" lang="en-US" altLang="zh-CN" sz="2400" b="1"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mn-cs"/>
                        </a:rPr>
                        <m:t> </m:t>
                      </m:r>
                      <m:r>
                        <m:rPr>
                          <m:sty m:val="p"/>
                        </m:r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mn-cs"/>
                        </a:rPr>
                        <m:t>Model</m:t>
                      </m:r>
                    </m:oMath>
                  </m:oMathPara>
                </a14:m>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31" name="文本框 30">
                <a:extLst>
                  <a:ext uri="{FF2B5EF4-FFF2-40B4-BE49-F238E27FC236}">
                    <a16:creationId xmlns:a16="http://schemas.microsoft.com/office/drawing/2014/main" id="{4D64A78C-C5C5-4FB9-B495-7709AB988BA5}"/>
                  </a:ext>
                </a:extLst>
              </p:cNvPr>
              <p:cNvSpPr txBox="1">
                <a:spLocks noRot="1" noChangeAspect="1" noMove="1" noResize="1" noEditPoints="1" noAdjustHandles="1" noChangeArrowheads="1" noChangeShapeType="1" noTextEdit="1"/>
              </p:cNvSpPr>
              <p:nvPr/>
            </p:nvSpPr>
            <p:spPr>
              <a:xfrm>
                <a:off x="345635" y="2348261"/>
                <a:ext cx="6110080" cy="461665"/>
              </a:xfrm>
              <a:prstGeom prst="rect">
                <a:avLst/>
              </a:prstGeom>
              <a:blipFill>
                <a:blip r:embed="rId4"/>
                <a:stretch>
                  <a:fillRect l="-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D0B95931-15D1-47DC-9204-5FE60939EDF6}"/>
                  </a:ext>
                </a:extLst>
              </p:cNvPr>
              <p:cNvSpPr txBox="1"/>
              <p:nvPr/>
            </p:nvSpPr>
            <p:spPr>
              <a:xfrm>
                <a:off x="345635" y="2825380"/>
                <a:ext cx="11521688" cy="646331"/>
              </a:xfrm>
              <a:prstGeom prst="rect">
                <a:avLst/>
              </a:prstGeom>
              <a:noFill/>
            </p:spPr>
            <p:txBody>
              <a:bodyPr wrap="square">
                <a:spAutoFit/>
              </a:bodyPr>
              <a:lstStyle/>
              <a:p>
                <a:pPr lvl="0">
                  <a:defRPr/>
                </a:pPr>
                <a:r>
                  <a:rPr kumimoji="0" lang="zh-CN" altLang="zh-CN"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目标</a:t>
                </a:r>
                <a:r>
                  <a:rPr kumimoji="0" lang="zh-CN" altLang="en-US"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zh-CN"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测量少数</a:t>
                </a:r>
                <a:r>
                  <a:rPr kumimoji="0" lang="zh-CN" altLang="en-US"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群体</a:t>
                </a:r>
                <a:r>
                  <a:rPr kumimoji="0" lang="en-US" altLang="zh-CN"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a:t>
                </a:r>
                <a:r>
                  <a:rPr kumimoji="0" lang="zh-CN" altLang="zh-CN"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中的</a:t>
                </a:r>
                <a:r>
                  <a:rPr kumimoji="0" lang="zh-CN" altLang="en-US"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受到</a:t>
                </a:r>
                <a:r>
                  <a:rPr kumimoji="0" lang="zh-CN" altLang="zh-CN"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歧视</a:t>
                </a:r>
                <a:r>
                  <a:rPr kumimoji="0" lang="zh-CN" altLang="en-US"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样本数量占</a:t>
                </a:r>
                <a:r>
                  <a:rPr lang="en-US" altLang="zh-CN" b="1" dirty="0">
                    <a:solidFill>
                      <a:prstClr val="black"/>
                    </a:solidFill>
                  </a:rPr>
                  <a:t>W</a:t>
                </a:r>
                <a:r>
                  <a:rPr lang="zh-CN" altLang="en-US" b="1" dirty="0">
                    <a:solidFill>
                      <a:prstClr val="black"/>
                    </a:solidFill>
                  </a:rPr>
                  <a:t>总样本数量的百分比</a:t>
                </a:r>
                <a:r>
                  <a:rPr lang="zh-CN" altLang="en-US" b="1" dirty="0">
                    <a:solidFill>
                      <a:prstClr val="black"/>
                    </a:solidFill>
                    <a:latin typeface="等线" panose="020F0502020204030204"/>
                    <a:ea typeface="等线" panose="02010600030101010101" pitchFamily="2" charset="-122"/>
                  </a:rPr>
                  <a:t>；</a:t>
                </a:r>
                <a:endParaRPr kumimoji="0" lang="en-US" altLang="zh-CN"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lvl="0">
                  <a:defRPr/>
                </a:pPr>
                <a:r>
                  <a:rPr kumimoji="0" lang="zh-CN" altLang="zh-CN"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假设</a:t>
                </a:r>
                <a:r>
                  <a:rPr kumimoji="0" lang="zh-CN" altLang="en-US"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14:m>
                  <m:oMath xmlns:m="http://schemas.openxmlformats.org/officeDocument/2006/math">
                    <m:sSub>
                      <m:sSubPr>
                        <m:ctrlPr>
                          <a:rPr kumimoji="0" lang="zh-CN" altLang="zh-CN" sz="1800" b="1"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prstClr val="black"/>
                            </a:solidFill>
                            <a:effectLst/>
                            <a:uLnTx/>
                            <a:uFillTx/>
                            <a:latin typeface="Cambria Math" panose="02040503050406030204" pitchFamily="18" charset="0"/>
                            <a:cs typeface="+mn-cs"/>
                          </a:rPr>
                          <m:t>𝒙</m:t>
                        </m:r>
                      </m:e>
                      <m:sub>
                        <m:r>
                          <a:rPr kumimoji="0" lang="en-US" altLang="zh-CN" sz="1800" b="1" i="1" u="none" strike="noStrike" kern="1200" cap="none" spc="0" normalizeH="0" baseline="0" noProof="0">
                            <a:ln>
                              <a:noFill/>
                            </a:ln>
                            <a:solidFill>
                              <a:prstClr val="black"/>
                            </a:solidFill>
                            <a:effectLst/>
                            <a:uLnTx/>
                            <a:uFillTx/>
                            <a:latin typeface="Cambria Math" panose="02040503050406030204" pitchFamily="18" charset="0"/>
                            <a:cs typeface="+mn-cs"/>
                          </a:rPr>
                          <m:t>𝒊</m:t>
                        </m:r>
                      </m:sub>
                    </m:sSub>
                  </m:oMath>
                </a14:m>
                <a:r>
                  <a:rPr kumimoji="0" lang="zh-CN" altLang="en-US"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a:t>
                </a:r>
                <a:r>
                  <a:rPr kumimoji="0" lang="zh-CN" altLang="zh-CN"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a:t>
                </a:r>
                <a:r>
                  <a:rPr kumimoji="0" lang="en-US" altLang="zh-CN"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a:t>
                </a:r>
                <a:r>
                  <a:rPr kumimoji="0" lang="zh-CN" altLang="zh-CN"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中</a:t>
                </a:r>
                <a:r>
                  <a:rPr kumimoji="0" lang="zh-CN" altLang="en-US"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的样本，特别的，</a:t>
                </a:r>
                <a:r>
                  <a:rPr kumimoji="0" lang="zh-CN" altLang="zh-CN"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我们只考虑</a:t>
                </a:r>
                <a14:m>
                  <m:oMath xmlns:m="http://schemas.openxmlformats.org/officeDocument/2006/math">
                    <m:sSub>
                      <m:sSubPr>
                        <m:ctrlPr>
                          <a:rPr kumimoji="0" lang="zh-CN" altLang="zh-CN" sz="1800" b="1"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prstClr val="black"/>
                            </a:solidFill>
                            <a:effectLst/>
                            <a:uLnTx/>
                            <a:uFillTx/>
                            <a:latin typeface="Cambria Math" panose="02040503050406030204" pitchFamily="18" charset="0"/>
                            <a:cs typeface="+mn-cs"/>
                          </a:rPr>
                          <m:t>𝒙</m:t>
                        </m:r>
                      </m:e>
                      <m:sub>
                        <m:r>
                          <a:rPr kumimoji="0" lang="en-US" altLang="zh-CN" sz="1800" b="1" i="1" u="none" strike="noStrike" kern="1200" cap="none" spc="0" normalizeH="0" baseline="0" noProof="0">
                            <a:ln>
                              <a:noFill/>
                            </a:ln>
                            <a:solidFill>
                              <a:prstClr val="black"/>
                            </a:solidFill>
                            <a:effectLst/>
                            <a:uLnTx/>
                            <a:uFillTx/>
                            <a:latin typeface="Cambria Math" panose="02040503050406030204" pitchFamily="18" charset="0"/>
                            <a:cs typeface="+mn-cs"/>
                          </a:rPr>
                          <m:t>𝒊</m:t>
                        </m:r>
                      </m:sub>
                    </m:sSub>
                  </m:oMath>
                </a14:m>
                <a:r>
                  <a:rPr kumimoji="0" lang="zh-CN" altLang="zh-CN"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被置于坏</a:t>
                </a:r>
                <a:r>
                  <a:rPr kumimoji="0" lang="zh-CN" altLang="en-US"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a:t>
                </a:r>
                <a:r>
                  <a:rPr kumimoji="0" lang="zh-CN" altLang="zh-CN"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类别的置信度，即</a:t>
                </a:r>
                <a:r>
                  <a:rPr kumimoji="0" lang="en-US" altLang="zh-CN"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a:t>
                </a:r>
                <a:r>
                  <a:rPr kumimoji="0" lang="zh-CN" altLang="zh-CN"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zh-CN"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p>
            </p:txBody>
          </p:sp>
        </mc:Choice>
        <mc:Fallback xmlns="">
          <p:sp>
            <p:nvSpPr>
              <p:cNvPr id="34" name="文本框 33">
                <a:extLst>
                  <a:ext uri="{FF2B5EF4-FFF2-40B4-BE49-F238E27FC236}">
                    <a16:creationId xmlns:a16="http://schemas.microsoft.com/office/drawing/2014/main" id="{D0B95931-15D1-47DC-9204-5FE60939EDF6}"/>
                  </a:ext>
                </a:extLst>
              </p:cNvPr>
              <p:cNvSpPr txBox="1">
                <a:spLocks noRot="1" noChangeAspect="1" noMove="1" noResize="1" noEditPoints="1" noAdjustHandles="1" noChangeArrowheads="1" noChangeShapeType="1" noTextEdit="1"/>
              </p:cNvSpPr>
              <p:nvPr/>
            </p:nvSpPr>
            <p:spPr>
              <a:xfrm>
                <a:off x="345635" y="2825380"/>
                <a:ext cx="11521688" cy="646331"/>
              </a:xfrm>
              <a:prstGeom prst="rect">
                <a:avLst/>
              </a:prstGeom>
              <a:blipFill>
                <a:blip r:embed="rId5"/>
                <a:stretch>
                  <a:fillRect l="-476" t="-4673" b="-13084"/>
                </a:stretch>
              </a:blipFill>
            </p:spPr>
            <p:txBody>
              <a:bodyPr/>
              <a:lstStyle/>
              <a:p>
                <a:r>
                  <a:rPr lang="zh-CN" altLang="en-US">
                    <a:noFill/>
                  </a:rPr>
                  <a:t> </a:t>
                </a:r>
              </a:p>
            </p:txBody>
          </p:sp>
        </mc:Fallback>
      </mc:AlternateContent>
      <p:grpSp>
        <p:nvGrpSpPr>
          <p:cNvPr id="20" name="组合 19">
            <a:extLst>
              <a:ext uri="{FF2B5EF4-FFF2-40B4-BE49-F238E27FC236}">
                <a16:creationId xmlns:a16="http://schemas.microsoft.com/office/drawing/2014/main" id="{24C67AAB-8539-4BB3-B34E-5524B903FEBC}"/>
              </a:ext>
            </a:extLst>
          </p:cNvPr>
          <p:cNvGrpSpPr/>
          <p:nvPr/>
        </p:nvGrpSpPr>
        <p:grpSpPr>
          <a:xfrm>
            <a:off x="552786" y="3466966"/>
            <a:ext cx="10987709" cy="2905998"/>
            <a:chOff x="552786" y="3466966"/>
            <a:chExt cx="10987709" cy="2905998"/>
          </a:xfrm>
        </p:grpSpPr>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136508C1-7CF0-4DCB-89EC-71FE88B86313}"/>
                    </a:ext>
                  </a:extLst>
                </p:cNvPr>
                <p:cNvSpPr txBox="1"/>
                <p:nvPr/>
              </p:nvSpPr>
              <p:spPr>
                <a:xfrm>
                  <a:off x="809960" y="4365712"/>
                  <a:ext cx="6110080" cy="7290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zh-CN" altLang="en-US" i="1">
                                <a:latin typeface="Cambria Math" panose="02040503050406030204" pitchFamily="18" charset="0"/>
                              </a:rPr>
                            </m:ctrlPr>
                          </m:funcPr>
                          <m:fName>
                            <m:r>
                              <m:rPr>
                                <m:sty m:val="p"/>
                              </m:rPr>
                              <a:rPr lang="en-US" altLang="zh-CN" i="1">
                                <a:latin typeface="Cambria Math" panose="02040503050406030204" pitchFamily="18" charset="0"/>
                              </a:rPr>
                              <m:t>MLlif</m:t>
                            </m:r>
                            <m:r>
                              <m:rPr>
                                <m:sty m:val="p"/>
                              </m:rPr>
                              <a:rPr lang="zh-CN" altLang="en-US">
                                <a:latin typeface="Cambria Math" panose="02040503050406030204" pitchFamily="18" charset="0"/>
                              </a:rPr>
                              <m:t>t</m:t>
                            </m:r>
                          </m:fName>
                          <m:e>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e>
                            </m:d>
                          </m:e>
                        </m:func>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𝐶</m:t>
                                </m:r>
                                <m:r>
                                  <a:rPr lang="zh-CN" altLang="en-US"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𝑏</m:t>
                                    </m:r>
                                  </m:e>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𝑐</m:t>
                                    </m:r>
                                  </m:sup>
                                </m:sSubSup>
                                <m:r>
                                  <a:rPr lang="zh-CN" altLang="en-US"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𝑏</m:t>
                                    </m:r>
                                  </m:e>
                                  <m:sub>
                                    <m:r>
                                      <a:rPr lang="zh-CN" altLang="en-US" i="1">
                                        <a:latin typeface="Cambria Math" panose="02040503050406030204" pitchFamily="18" charset="0"/>
                                      </a:rPr>
                                      <m:t>𝑖</m:t>
                                    </m:r>
                                    <m:r>
                                      <a:rPr lang="zh-CN" altLang="en-US" i="0">
                                        <a:latin typeface="Cambria Math" panose="02040503050406030204" pitchFamily="18" charset="0"/>
                                      </a:rPr>
                                      <m:t>2</m:t>
                                    </m:r>
                                  </m:sub>
                                  <m:sup>
                                    <m:r>
                                      <a:rPr lang="zh-CN" altLang="en-US" i="1">
                                        <a:latin typeface="Cambria Math" panose="02040503050406030204" pitchFamily="18" charset="0"/>
                                      </a:rPr>
                                      <m:t>𝑐</m:t>
                                    </m:r>
                                  </m:sup>
                                </m:sSubSup>
                                <m:r>
                                  <a:rPr lang="zh-CN" altLang="en-US"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𝑏</m:t>
                                    </m:r>
                                  </m:e>
                                  <m:sub>
                                    <m:r>
                                      <a:rPr lang="zh-CN" altLang="en-US" i="1">
                                        <a:latin typeface="Cambria Math" panose="02040503050406030204" pitchFamily="18" charset="0"/>
                                      </a:rPr>
                                      <m:t>𝑖𝑤</m:t>
                                    </m:r>
                                  </m:sub>
                                  <m:sup>
                                    <m:r>
                                      <a:rPr lang="zh-CN" altLang="en-US" i="1">
                                        <a:latin typeface="Cambria Math" panose="02040503050406030204" pitchFamily="18" charset="0"/>
                                      </a:rPr>
                                      <m:t>𝑐</m:t>
                                    </m:r>
                                  </m:sup>
                                </m:sSubSup>
                                <m:r>
                                  <a:rPr lang="zh-CN" altLang="en-US"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𝑏</m:t>
                                    </m:r>
                                  </m:e>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𝑛𝑐</m:t>
                                    </m:r>
                                  </m:sup>
                                </m:sSubSup>
                                <m:r>
                                  <a:rPr lang="zh-CN" altLang="en-US"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𝑏</m:t>
                                    </m:r>
                                  </m:e>
                                  <m:sub>
                                    <m:r>
                                      <a:rPr lang="zh-CN" altLang="en-US" i="1">
                                        <a:latin typeface="Cambria Math" panose="02040503050406030204" pitchFamily="18" charset="0"/>
                                      </a:rPr>
                                      <m:t>𝑖</m:t>
                                    </m:r>
                                    <m:r>
                                      <a:rPr lang="zh-CN" altLang="en-US" i="0">
                                        <a:latin typeface="Cambria Math" panose="02040503050406030204" pitchFamily="18" charset="0"/>
                                      </a:rPr>
                                      <m:t>2</m:t>
                                    </m:r>
                                  </m:sub>
                                  <m:sup>
                                    <m:r>
                                      <a:rPr lang="zh-CN" altLang="en-US" i="1">
                                        <a:latin typeface="Cambria Math" panose="02040503050406030204" pitchFamily="18" charset="0"/>
                                      </a:rPr>
                                      <m:t>𝑛𝑐</m:t>
                                    </m:r>
                                  </m:sup>
                                </m:sSubSup>
                                <m:r>
                                  <a:rPr lang="zh-CN" altLang="en-US"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𝑏</m:t>
                                    </m:r>
                                  </m:e>
                                  <m:sub>
                                    <m:r>
                                      <a:rPr lang="zh-CN" altLang="en-US" i="1">
                                        <a:latin typeface="Cambria Math" panose="02040503050406030204" pitchFamily="18" charset="0"/>
                                      </a:rPr>
                                      <m:t>𝑖𝑢</m:t>
                                    </m:r>
                                  </m:sub>
                                  <m:sup>
                                    <m:r>
                                      <a:rPr lang="zh-CN" altLang="en-US" i="1">
                                        <a:latin typeface="Cambria Math" panose="02040503050406030204" pitchFamily="18" charset="0"/>
                                      </a:rPr>
                                      <m:t>𝑛𝑐</m:t>
                                    </m:r>
                                  </m:sup>
                                </m:sSubSup>
                              </m:e>
                            </m:d>
                          </m:num>
                          <m:den>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𝐶</m:t>
                                </m:r>
                                <m:r>
                                  <a:rPr lang="zh-CN" altLang="en-US"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𝑏</m:t>
                                    </m:r>
                                  </m:e>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𝑛𝑐</m:t>
                                    </m:r>
                                  </m:sup>
                                </m:sSubSup>
                                <m:r>
                                  <a:rPr lang="zh-CN" altLang="en-US"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𝑏</m:t>
                                    </m:r>
                                  </m:e>
                                  <m:sub>
                                    <m:r>
                                      <a:rPr lang="zh-CN" altLang="en-US" i="1">
                                        <a:latin typeface="Cambria Math" panose="02040503050406030204" pitchFamily="18" charset="0"/>
                                      </a:rPr>
                                      <m:t>𝑖</m:t>
                                    </m:r>
                                    <m:r>
                                      <a:rPr lang="zh-CN" altLang="en-US" i="0">
                                        <a:latin typeface="Cambria Math" panose="02040503050406030204" pitchFamily="18" charset="0"/>
                                      </a:rPr>
                                      <m:t>2</m:t>
                                    </m:r>
                                  </m:sub>
                                  <m:sup>
                                    <m:r>
                                      <a:rPr lang="zh-CN" altLang="en-US" i="1">
                                        <a:latin typeface="Cambria Math" panose="02040503050406030204" pitchFamily="18" charset="0"/>
                                      </a:rPr>
                                      <m:t>𝑛𝑐</m:t>
                                    </m:r>
                                  </m:sup>
                                </m:sSubSup>
                                <m:r>
                                  <a:rPr lang="zh-CN" altLang="en-US"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𝑏</m:t>
                                    </m:r>
                                  </m:e>
                                  <m:sub>
                                    <m:r>
                                      <a:rPr lang="zh-CN" altLang="en-US" i="1">
                                        <a:latin typeface="Cambria Math" panose="02040503050406030204" pitchFamily="18" charset="0"/>
                                      </a:rPr>
                                      <m:t>𝑖𝑢</m:t>
                                    </m:r>
                                  </m:sub>
                                  <m:sup>
                                    <m:r>
                                      <a:rPr lang="zh-CN" altLang="en-US" i="1">
                                        <a:latin typeface="Cambria Math" panose="02040503050406030204" pitchFamily="18" charset="0"/>
                                      </a:rPr>
                                      <m:t>𝑛𝑐</m:t>
                                    </m:r>
                                  </m:sup>
                                </m:sSubSup>
                              </m:e>
                            </m:d>
                          </m:den>
                        </m:f>
                      </m:oMath>
                    </m:oMathPara>
                  </a14:m>
                  <a:endParaRPr lang="zh-CN" altLang="en-US" dirty="0"/>
                </a:p>
              </p:txBody>
            </p:sp>
          </mc:Choice>
          <mc:Fallback xmlns="">
            <p:sp>
              <p:nvSpPr>
                <p:cNvPr id="35" name="文本框 34">
                  <a:extLst>
                    <a:ext uri="{FF2B5EF4-FFF2-40B4-BE49-F238E27FC236}">
                      <a16:creationId xmlns:a16="http://schemas.microsoft.com/office/drawing/2014/main" id="{136508C1-7CF0-4DCB-89EC-71FE88B86313}"/>
                    </a:ext>
                  </a:extLst>
                </p:cNvPr>
                <p:cNvSpPr txBox="1">
                  <a:spLocks noRot="1" noChangeAspect="1" noMove="1" noResize="1" noEditPoints="1" noAdjustHandles="1" noChangeArrowheads="1" noChangeShapeType="1" noTextEdit="1"/>
                </p:cNvSpPr>
                <p:nvPr/>
              </p:nvSpPr>
              <p:spPr>
                <a:xfrm>
                  <a:off x="809960" y="4365712"/>
                  <a:ext cx="6110080" cy="729046"/>
                </a:xfrm>
                <a:prstGeom prst="rect">
                  <a:avLst/>
                </a:prstGeom>
                <a:blipFill>
                  <a:blip r:embed="rId6"/>
                  <a:stretch>
                    <a:fillRect/>
                  </a:stretch>
                </a:blipFill>
              </p:spPr>
              <p:txBody>
                <a:bodyPr/>
                <a:lstStyle/>
                <a:p>
                  <a:r>
                    <a:rPr lang="zh-CN" altLang="en-US">
                      <a:noFill/>
                    </a:rPr>
                    <a:t> </a:t>
                  </a:r>
                </a:p>
              </p:txBody>
            </p:sp>
          </mc:Fallback>
        </mc:AlternateContent>
        <p:cxnSp>
          <p:nvCxnSpPr>
            <p:cNvPr id="36" name="直接箭头连接符 35">
              <a:extLst>
                <a:ext uri="{FF2B5EF4-FFF2-40B4-BE49-F238E27FC236}">
                  <a16:creationId xmlns:a16="http://schemas.microsoft.com/office/drawing/2014/main" id="{D64A93D7-BD56-48F1-8994-AF7E2071B080}"/>
                </a:ext>
              </a:extLst>
            </p:cNvPr>
            <p:cNvCxnSpPr/>
            <p:nvPr/>
          </p:nvCxnSpPr>
          <p:spPr>
            <a:xfrm flipH="1">
              <a:off x="5843781" y="3783533"/>
              <a:ext cx="1581914" cy="54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8D81FABD-1CF9-4B8A-B674-C28967E2DC82}"/>
                </a:ext>
              </a:extLst>
            </p:cNvPr>
            <p:cNvCxnSpPr/>
            <p:nvPr/>
          </p:nvCxnSpPr>
          <p:spPr>
            <a:xfrm flipH="1" flipV="1">
              <a:off x="5547199" y="5130285"/>
              <a:ext cx="1466022" cy="879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1E6C0EF9-0532-4504-AF30-28F543D5DF37}"/>
                    </a:ext>
                  </a:extLst>
                </p:cNvPr>
                <p:cNvSpPr txBox="1"/>
                <p:nvPr/>
              </p:nvSpPr>
              <p:spPr>
                <a:xfrm>
                  <a:off x="7423210" y="3466966"/>
                  <a:ext cx="3950804"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使用与</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相关的特性集</a:t>
                  </a:r>
                  <a14:m>
                    <m:oMath xmlns:m="http://schemas.openxmlformats.org/officeDocument/2006/math">
                      <m:sSup>
                        <m:sSupPr>
                          <m:ctrlPr>
                            <a:rPr lang="zh-CN" altLang="zh-CN" i="1">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𝑩</m:t>
                          </m:r>
                        </m:e>
                        <m:sup>
                          <m:r>
                            <a:rPr lang="en-US" altLang="zh-CN">
                              <a:latin typeface="Cambria Math" panose="02040503050406030204" pitchFamily="18" charset="0"/>
                              <a:ea typeface="微软雅黑" panose="020B0503020204020204" pitchFamily="34" charset="-122"/>
                            </a:rPr>
                            <m:t>𝒄</m:t>
                          </m:r>
                        </m:sup>
                      </m:sSup>
                      <m:r>
                        <a:rPr lang="zh-CN" altLang="en-US">
                          <a:latin typeface="Cambria Math" panose="02040503050406030204" pitchFamily="18" charset="0"/>
                          <a:ea typeface="微软雅黑" panose="020B0503020204020204" pitchFamily="34" charset="-122"/>
                        </a:rPr>
                        <m:t>和</m:t>
                      </m:r>
                    </m:oMath>
                  </a14:m>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不相关的特征集</a:t>
                  </a:r>
                  <a14:m>
                    <m:oMath xmlns:m="http://schemas.openxmlformats.org/officeDocument/2006/math">
                      <m:sSup>
                        <m:sSupPr>
                          <m:ctrlPr>
                            <a:rPr lang="zh-CN" altLang="zh-CN" i="1">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𝑩</m:t>
                          </m:r>
                        </m:e>
                        <m:sup>
                          <m:r>
                            <a:rPr lang="en-US" altLang="zh-CN">
                              <a:latin typeface="Cambria Math" panose="02040503050406030204" pitchFamily="18" charset="0"/>
                              <a:ea typeface="微软雅黑" panose="020B0503020204020204" pitchFamily="34" charset="-122"/>
                            </a:rPr>
                            <m:t>𝒏𝒄</m:t>
                          </m:r>
                        </m:sup>
                      </m:sSup>
                    </m:oMath>
                  </a14:m>
                  <a:r>
                    <a:rPr lang="zh-CN" altLang="en-US" dirty="0">
                      <a:latin typeface="微软雅黑" panose="020B0503020204020204" pitchFamily="34" charset="-122"/>
                      <a:ea typeface="微软雅黑" panose="020B0503020204020204" pitchFamily="34" charset="-122"/>
                    </a:rPr>
                    <a:t>进行分类任务</a:t>
                  </a:r>
                </a:p>
              </p:txBody>
            </p:sp>
          </mc:Choice>
          <mc:Fallback xmlns="">
            <p:sp>
              <p:nvSpPr>
                <p:cNvPr id="39" name="文本框 38">
                  <a:extLst>
                    <a:ext uri="{FF2B5EF4-FFF2-40B4-BE49-F238E27FC236}">
                      <a16:creationId xmlns:a16="http://schemas.microsoft.com/office/drawing/2014/main" id="{1E6C0EF9-0532-4504-AF30-28F543D5DF37}"/>
                    </a:ext>
                  </a:extLst>
                </p:cNvPr>
                <p:cNvSpPr txBox="1">
                  <a:spLocks noRot="1" noChangeAspect="1" noMove="1" noResize="1" noEditPoints="1" noAdjustHandles="1" noChangeArrowheads="1" noChangeShapeType="1" noTextEdit="1"/>
                </p:cNvSpPr>
                <p:nvPr/>
              </p:nvSpPr>
              <p:spPr>
                <a:xfrm>
                  <a:off x="7423210" y="3466966"/>
                  <a:ext cx="3950804" cy="646331"/>
                </a:xfrm>
                <a:prstGeom prst="rect">
                  <a:avLst/>
                </a:prstGeom>
                <a:blipFill>
                  <a:blip r:embed="rId7"/>
                  <a:stretch>
                    <a:fillRect l="-1389" t="-5660"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A6D29DB7-ABEF-4B64-8150-88433C993B88}"/>
                    </a:ext>
                  </a:extLst>
                </p:cNvPr>
                <p:cNvSpPr txBox="1"/>
                <p:nvPr/>
              </p:nvSpPr>
              <p:spPr>
                <a:xfrm>
                  <a:off x="7256730" y="5726633"/>
                  <a:ext cx="4283765"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仅使用与</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不相关的特征集</a:t>
                  </a:r>
                  <a14:m>
                    <m:oMath xmlns:m="http://schemas.openxmlformats.org/officeDocument/2006/math">
                      <m:sSup>
                        <m:sSupPr>
                          <m:ctrlPr>
                            <a:rPr lang="zh-CN" altLang="zh-CN" i="1">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𝑩</m:t>
                          </m:r>
                        </m:e>
                        <m:sup>
                          <m:r>
                            <a:rPr lang="en-US" altLang="zh-CN">
                              <a:latin typeface="Cambria Math" panose="02040503050406030204" pitchFamily="18" charset="0"/>
                              <a:ea typeface="微软雅黑" panose="020B0503020204020204" pitchFamily="34" charset="-122"/>
                            </a:rPr>
                            <m:t>𝒏𝒄</m:t>
                          </m:r>
                        </m:sup>
                      </m:sSup>
                    </m:oMath>
                  </a14:m>
                  <a:r>
                    <a:rPr lang="zh-CN" altLang="en-US" dirty="0">
                      <a:latin typeface="微软雅黑" panose="020B0503020204020204" pitchFamily="34" charset="-122"/>
                      <a:ea typeface="微软雅黑" panose="020B0503020204020204" pitchFamily="34" charset="-122"/>
                    </a:rPr>
                    <a:t>进行分类任务</a:t>
                  </a:r>
                </a:p>
              </p:txBody>
            </p:sp>
          </mc:Choice>
          <mc:Fallback xmlns="">
            <p:sp>
              <p:nvSpPr>
                <p:cNvPr id="40" name="文本框 39">
                  <a:extLst>
                    <a:ext uri="{FF2B5EF4-FFF2-40B4-BE49-F238E27FC236}">
                      <a16:creationId xmlns:a16="http://schemas.microsoft.com/office/drawing/2014/main" id="{A6D29DB7-ABEF-4B64-8150-88433C993B88}"/>
                    </a:ext>
                  </a:extLst>
                </p:cNvPr>
                <p:cNvSpPr txBox="1">
                  <a:spLocks noRot="1" noChangeAspect="1" noMove="1" noResize="1" noEditPoints="1" noAdjustHandles="1" noChangeArrowheads="1" noChangeShapeType="1" noTextEdit="1"/>
                </p:cNvSpPr>
                <p:nvPr/>
              </p:nvSpPr>
              <p:spPr>
                <a:xfrm>
                  <a:off x="7256730" y="5726633"/>
                  <a:ext cx="4283765" cy="646331"/>
                </a:xfrm>
                <a:prstGeom prst="rect">
                  <a:avLst/>
                </a:prstGeom>
                <a:blipFill>
                  <a:blip r:embed="rId8"/>
                  <a:stretch>
                    <a:fillRect l="-1138" t="-4717" b="-14151"/>
                  </a:stretch>
                </a:blipFill>
              </p:spPr>
              <p:txBody>
                <a:bodyPr/>
                <a:lstStyle/>
                <a:p>
                  <a:r>
                    <a:rPr lang="zh-CN" altLang="en-US">
                      <a:noFill/>
                    </a:rPr>
                    <a:t> </a:t>
                  </a:r>
                </a:p>
              </p:txBody>
            </p:sp>
          </mc:Fallback>
        </mc:AlternateContent>
        <p:cxnSp>
          <p:nvCxnSpPr>
            <p:cNvPr id="41" name="直接箭头连接符 40">
              <a:extLst>
                <a:ext uri="{FF2B5EF4-FFF2-40B4-BE49-F238E27FC236}">
                  <a16:creationId xmlns:a16="http://schemas.microsoft.com/office/drawing/2014/main" id="{3E0F34C9-8572-4738-B579-47CA3C479BEC}"/>
                </a:ext>
              </a:extLst>
            </p:cNvPr>
            <p:cNvCxnSpPr/>
            <p:nvPr/>
          </p:nvCxnSpPr>
          <p:spPr>
            <a:xfrm flipV="1">
              <a:off x="1169012" y="4966290"/>
              <a:ext cx="347870" cy="700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806F36E8-1D92-4981-9B45-2D0B413573C5}"/>
                    </a:ext>
                  </a:extLst>
                </p:cNvPr>
                <p:cNvSpPr txBox="1"/>
                <p:nvPr/>
              </p:nvSpPr>
              <p:spPr>
                <a:xfrm>
                  <a:off x="552786" y="5855842"/>
                  <a:ext cx="4166269" cy="369332"/>
                </a:xfrm>
                <a:prstGeom prst="rect">
                  <a:avLst/>
                </a:prstGeom>
                <a:noFill/>
              </p:spPr>
              <p:txBody>
                <a:bodyPr wrap="none" rtlCol="0">
                  <a:spAutoFit/>
                </a:bodyPr>
                <a:lstStyle/>
                <a:p>
                  <a14:m>
                    <m:oMath xmlns:m="http://schemas.openxmlformats.org/officeDocument/2006/math">
                      <m:func>
                        <m:funcPr>
                          <m:ctrlPr>
                            <a:rPr lang="zh-CN" altLang="en-US"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MLlif</m:t>
                          </m:r>
                          <m:r>
                            <m:rPr>
                              <m:sty m:val="p"/>
                            </m:rPr>
                            <a:rPr lang="zh-CN" altLang="en-US">
                              <a:latin typeface="Cambria Math" panose="02040503050406030204" pitchFamily="18" charset="0"/>
                              <a:ea typeface="微软雅黑" panose="020B0503020204020204" pitchFamily="34" charset="-122"/>
                            </a:rPr>
                            <m:t>t</m:t>
                          </m:r>
                        </m:fName>
                        <m:e>
                          <m:d>
                            <m:dPr>
                              <m:ctrlPr>
                                <a:rPr lang="zh-CN" altLang="en-US" i="1">
                                  <a:latin typeface="Cambria Math" panose="02040503050406030204" pitchFamily="18" charset="0"/>
                                  <a:ea typeface="微软雅黑" panose="020B0503020204020204" pitchFamily="34" charset="-122"/>
                                </a:rPr>
                              </m:ctrlPr>
                            </m:dPr>
                            <m:e>
                              <m:sSub>
                                <m:sSubPr>
                                  <m:ctrlPr>
                                    <a:rPr lang="zh-CN" altLang="en-US" i="1">
                                      <a:latin typeface="Cambria Math" panose="02040503050406030204" pitchFamily="18" charset="0"/>
                                      <a:ea typeface="微软雅黑" panose="020B0503020204020204" pitchFamily="34" charset="-122"/>
                                    </a:rPr>
                                  </m:ctrlPr>
                                </m:sSubPr>
                                <m:e>
                                  <m:r>
                                    <a:rPr lang="zh-CN" altLang="en-US">
                                      <a:latin typeface="Cambria Math" panose="02040503050406030204" pitchFamily="18" charset="0"/>
                                      <a:ea typeface="微软雅黑" panose="020B0503020204020204" pitchFamily="34" charset="-122"/>
                                    </a:rPr>
                                    <m:t>𝑥</m:t>
                                  </m:r>
                                </m:e>
                                <m:sub>
                                  <m:r>
                                    <a:rPr lang="zh-CN" altLang="en-US">
                                      <a:latin typeface="Cambria Math" panose="02040503050406030204" pitchFamily="18" charset="0"/>
                                      <a:ea typeface="微软雅黑" panose="020B0503020204020204" pitchFamily="34" charset="-122"/>
                                    </a:rPr>
                                    <m:t>𝑖</m:t>
                                  </m:r>
                                </m:sub>
                              </m:sSub>
                            </m:e>
                          </m:d>
                          <m:r>
                            <a:rPr lang="en-US" altLang="zh-CN">
                              <a:latin typeface="Cambria Math" panose="02040503050406030204" pitchFamily="18" charset="0"/>
                              <a:ea typeface="微软雅黑" panose="020B0503020204020204" pitchFamily="34" charset="-122"/>
                            </a:rPr>
                            <m:t>&gt;</m:t>
                          </m:r>
                        </m:e>
                      </m:func>
                      <m:r>
                        <a:rPr lang="zh-CN" altLang="en-US">
                          <a:latin typeface="Cambria Math" panose="02040503050406030204" pitchFamily="18" charset="0"/>
                          <a:ea typeface="微软雅黑" panose="020B0503020204020204" pitchFamily="34" charset="-122"/>
                        </a:rPr>
                        <m:t>𝜖</m:t>
                      </m:r>
                    </m:oMath>
                  </a14:m>
                  <a:r>
                    <a:rPr lang="zh-CN" altLang="zh-CN" dirty="0">
                      <a:latin typeface="微软雅黑" panose="020B0503020204020204" pitchFamily="34" charset="-122"/>
                      <a:ea typeface="微软雅黑" panose="020B0503020204020204" pitchFamily="34" charset="-122"/>
                    </a:rPr>
                    <a:t>，则认为</a:t>
                  </a:r>
                  <a:r>
                    <a:rPr lang="zh-CN" altLang="en-US" dirty="0">
                      <a:latin typeface="微软雅黑" panose="020B0503020204020204" pitchFamily="34" charset="-122"/>
                      <a:ea typeface="微软雅黑" panose="020B0503020204020204" pitchFamily="34" charset="-122"/>
                    </a:rPr>
                    <a:t>样本</a:t>
                  </a:r>
                  <a14:m>
                    <m:oMath xmlns:m="http://schemas.openxmlformats.org/officeDocument/2006/math">
                      <m:sSub>
                        <m:sSubPr>
                          <m:ctrlPr>
                            <a:rPr lang="zh-CN" altLang="en-US" i="1">
                              <a:latin typeface="Cambria Math" panose="02040503050406030204" pitchFamily="18" charset="0"/>
                              <a:ea typeface="微软雅黑" panose="020B0503020204020204" pitchFamily="34" charset="-122"/>
                            </a:rPr>
                          </m:ctrlPr>
                        </m:sSubPr>
                        <m:e>
                          <m:r>
                            <a:rPr lang="zh-CN" altLang="en-US">
                              <a:latin typeface="Cambria Math" panose="02040503050406030204" pitchFamily="18" charset="0"/>
                              <a:ea typeface="微软雅黑" panose="020B0503020204020204" pitchFamily="34" charset="-122"/>
                            </a:rPr>
                            <m:t>𝑥</m:t>
                          </m:r>
                        </m:e>
                        <m:sub>
                          <m:r>
                            <a:rPr lang="zh-CN" altLang="en-US">
                              <a:latin typeface="Cambria Math" panose="02040503050406030204" pitchFamily="18" charset="0"/>
                              <a:ea typeface="微软雅黑" panose="020B0503020204020204" pitchFamily="34" charset="-122"/>
                            </a:rPr>
                            <m:t>𝑖</m:t>
                          </m:r>
                        </m:sub>
                      </m:sSub>
                    </m:oMath>
                  </a14:m>
                  <a:r>
                    <a:rPr lang="zh-CN" altLang="en-US" dirty="0">
                      <a:latin typeface="微软雅黑" panose="020B0503020204020204" pitchFamily="34" charset="-122"/>
                      <a:ea typeface="微软雅黑" panose="020B0503020204020204" pitchFamily="34" charset="-122"/>
                    </a:rPr>
                    <a:t>受到</a:t>
                  </a:r>
                  <a:r>
                    <a:rPr lang="zh-CN" altLang="zh-CN" dirty="0">
                      <a:latin typeface="微软雅黑" panose="020B0503020204020204" pitchFamily="34" charset="-122"/>
                      <a:ea typeface="微软雅黑" panose="020B0503020204020204" pitchFamily="34" charset="-122"/>
                    </a:rPr>
                    <a:t>歧视</a:t>
                  </a:r>
                  <a:endParaRPr lang="zh-CN" altLang="en-US" dirty="0">
                    <a:latin typeface="微软雅黑" panose="020B0503020204020204" pitchFamily="34" charset="-122"/>
                    <a:ea typeface="微软雅黑" panose="020B0503020204020204" pitchFamily="34" charset="-122"/>
                  </a:endParaRPr>
                </a:p>
              </p:txBody>
            </p:sp>
          </mc:Choice>
          <mc:Fallback xmlns="">
            <p:sp>
              <p:nvSpPr>
                <p:cNvPr id="42" name="文本框 41">
                  <a:extLst>
                    <a:ext uri="{FF2B5EF4-FFF2-40B4-BE49-F238E27FC236}">
                      <a16:creationId xmlns:a16="http://schemas.microsoft.com/office/drawing/2014/main" id="{806F36E8-1D92-4981-9B45-2D0B413573C5}"/>
                    </a:ext>
                  </a:extLst>
                </p:cNvPr>
                <p:cNvSpPr txBox="1">
                  <a:spLocks noRot="1" noChangeAspect="1" noMove="1" noResize="1" noEditPoints="1" noAdjustHandles="1" noChangeArrowheads="1" noChangeShapeType="1" noTextEdit="1"/>
                </p:cNvSpPr>
                <p:nvPr/>
              </p:nvSpPr>
              <p:spPr>
                <a:xfrm>
                  <a:off x="552786" y="5855842"/>
                  <a:ext cx="4166269" cy="369332"/>
                </a:xfrm>
                <a:prstGeom prst="rect">
                  <a:avLst/>
                </a:prstGeom>
                <a:blipFill>
                  <a:blip r:embed="rId9"/>
                  <a:stretch>
                    <a:fillRect t="-10000" b="-2666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CFB1D27-3B2A-4E3B-A8F1-AED9D2F69D54}"/>
                  </a:ext>
                </a:extLst>
              </p:cNvPr>
              <p:cNvSpPr txBox="1"/>
              <p:nvPr/>
            </p:nvSpPr>
            <p:spPr>
              <a:xfrm>
                <a:off x="552786" y="3880757"/>
                <a:ext cx="3435492" cy="369332"/>
              </a:xfrm>
              <a:prstGeom prst="rect">
                <a:avLst/>
              </a:prstGeom>
              <a:noFill/>
            </p:spPr>
            <p:txBody>
              <a:bodyPr wrap="none" rtlCol="0">
                <a:spAutoFit/>
              </a:bodyPr>
              <a:lstStyle/>
              <a:p>
                <a14:m>
                  <m:oMath xmlns:m="http://schemas.openxmlformats.org/officeDocument/2006/math">
                    <m:r>
                      <a:rPr lang="en-US" altLang="zh-CN" b="1">
                        <a:solidFill>
                          <a:prstClr val="black"/>
                        </a:solidFill>
                        <a:latin typeface="Cambria Math" panose="02040503050406030204" pitchFamily="18" charset="0"/>
                        <a:ea typeface="等线" panose="02010600030101010101" pitchFamily="2" charset="-122"/>
                      </a:rPr>
                      <m:t>𝟏</m:t>
                    </m:r>
                    <m:r>
                      <a:rPr lang="en-US" altLang="zh-CN" b="1">
                        <a:solidFill>
                          <a:prstClr val="black"/>
                        </a:solidFill>
                        <a:latin typeface="Cambria Math" panose="02040503050406030204" pitchFamily="18" charset="0"/>
                        <a:ea typeface="等线" panose="02010600030101010101" pitchFamily="2" charset="-122"/>
                      </a:rPr>
                      <m:t>.  </m:t>
                    </m:r>
                    <m:sSub>
                      <m:sSubPr>
                        <m:ctrlPr>
                          <a:rPr lang="zh-CN" altLang="zh-CN" b="1" i="1">
                            <a:solidFill>
                              <a:prstClr val="black"/>
                            </a:solidFill>
                            <a:latin typeface="Cambria Math" panose="02040503050406030204" pitchFamily="18" charset="0"/>
                            <a:ea typeface="等线" panose="02010600030101010101" pitchFamily="2" charset="-122"/>
                          </a:rPr>
                        </m:ctrlPr>
                      </m:sSubPr>
                      <m:e>
                        <m:r>
                          <a:rPr lang="en-US" altLang="zh-CN" b="1">
                            <a:solidFill>
                              <a:prstClr val="black"/>
                            </a:solidFill>
                            <a:latin typeface="Cambria Math" panose="02040503050406030204" pitchFamily="18" charset="0"/>
                            <a:ea typeface="等线" panose="02010600030101010101" pitchFamily="2" charset="-122"/>
                          </a:rPr>
                          <m:t>𝒙</m:t>
                        </m:r>
                      </m:e>
                      <m:sub>
                        <m:r>
                          <a:rPr lang="en-US" altLang="zh-CN" b="1">
                            <a:solidFill>
                              <a:prstClr val="black"/>
                            </a:solidFill>
                            <a:latin typeface="Cambria Math" panose="02040503050406030204" pitchFamily="18" charset="0"/>
                            <a:ea typeface="等线" panose="02010600030101010101" pitchFamily="2" charset="-122"/>
                          </a:rPr>
                          <m:t>𝒊</m:t>
                        </m:r>
                      </m:sub>
                    </m:sSub>
                  </m:oMath>
                </a14:m>
                <a:r>
                  <a:rPr lang="zh-CN" altLang="en-US" b="1" dirty="0">
                    <a:solidFill>
                      <a:prstClr val="black"/>
                    </a:solidFill>
                    <a:latin typeface="等线" panose="020F0502020204030204"/>
                    <a:ea typeface="等线" panose="02010600030101010101" pitchFamily="2" charset="-122"/>
                  </a:rPr>
                  <a:t>样本的是否受歧视的定义：</a:t>
                </a:r>
              </a:p>
            </p:txBody>
          </p:sp>
        </mc:Choice>
        <mc:Fallback xmlns="">
          <p:sp>
            <p:nvSpPr>
              <p:cNvPr id="24" name="文本框 23">
                <a:extLst>
                  <a:ext uri="{FF2B5EF4-FFF2-40B4-BE49-F238E27FC236}">
                    <a16:creationId xmlns:a16="http://schemas.microsoft.com/office/drawing/2014/main" id="{FCFB1D27-3B2A-4E3B-A8F1-AED9D2F69D54}"/>
                  </a:ext>
                </a:extLst>
              </p:cNvPr>
              <p:cNvSpPr txBox="1">
                <a:spLocks noRot="1" noChangeAspect="1" noMove="1" noResize="1" noEditPoints="1" noAdjustHandles="1" noChangeArrowheads="1" noChangeShapeType="1" noTextEdit="1"/>
              </p:cNvSpPr>
              <p:nvPr/>
            </p:nvSpPr>
            <p:spPr>
              <a:xfrm>
                <a:off x="552786" y="3880757"/>
                <a:ext cx="3435492" cy="369332"/>
              </a:xfrm>
              <a:prstGeom prst="rect">
                <a:avLst/>
              </a:prstGeom>
              <a:blipFill>
                <a:blip r:embed="rId10"/>
                <a:stretch>
                  <a:fillRect t="-10000" r="-1066"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7861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内容占位符 34">
                <a:extLst>
                  <a:ext uri="{FF2B5EF4-FFF2-40B4-BE49-F238E27FC236}">
                    <a16:creationId xmlns:a16="http://schemas.microsoft.com/office/drawing/2014/main" id="{FA461DF2-2AB3-4FDD-BB95-AF226534B12E}"/>
                  </a:ext>
                </a:extLst>
              </p:cNvPr>
              <p:cNvSpPr txBox="1">
                <a:spLocks/>
              </p:cNvSpPr>
              <p:nvPr/>
            </p:nvSpPr>
            <p:spPr>
              <a:xfrm>
                <a:off x="398730" y="945566"/>
                <a:ext cx="5113939" cy="441462"/>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fontAlgn="auto">
                  <a:spcAft>
                    <a:spcPts val="0"/>
                  </a:spcAft>
                  <a:buClrTx/>
                  <a:buSzTx/>
                  <a:tabLst/>
                  <a:defRPr/>
                </a:pPr>
                <a14:m>
                  <m:oMathPara xmlns:m="http://schemas.openxmlformats.org/officeDocument/2006/math">
                    <m:oMathParaPr>
                      <m:jc m:val="left"/>
                    </m:oMathParaPr>
                    <m:oMath xmlns:m="http://schemas.openxmlformats.org/officeDocument/2006/math">
                      <m:r>
                        <m:rPr>
                          <m:sty m:val="p"/>
                        </m:rPr>
                        <a:rPr lang="en-US" altLang="zh-CN" sz="2400" smtClean="0">
                          <a:latin typeface="Cambria Math" panose="02040503050406030204" pitchFamily="18" charset="0"/>
                          <a:ea typeface="微软雅黑" panose="020B0503020204020204" pitchFamily="34" charset="-122"/>
                        </a:rPr>
                        <m:t>MLlif</m:t>
                      </m:r>
                      <m:r>
                        <m:rPr>
                          <m:sty m:val="p"/>
                        </m:rPr>
                        <a:rPr lang="zh-CN" altLang="en-US" sz="2400" smtClean="0">
                          <a:latin typeface="Cambria Math" panose="02040503050406030204" pitchFamily="18" charset="0"/>
                          <a:ea typeface="微软雅黑" panose="020B0503020204020204" pitchFamily="34" charset="-122"/>
                        </a:rPr>
                        <m:t>t</m:t>
                      </m:r>
                      <m:r>
                        <a:rPr lang="en-US" altLang="zh-CN" sz="2400" b="1" i="0" smtClean="0">
                          <a:latin typeface="Cambria Math" panose="02040503050406030204" pitchFamily="18" charset="0"/>
                          <a:ea typeface="微软雅黑" panose="020B0503020204020204" pitchFamily="34" charset="-122"/>
                        </a:rPr>
                        <m:t> </m:t>
                      </m:r>
                      <m:r>
                        <m:rPr>
                          <m:sty m:val="p"/>
                        </m:rPr>
                        <a:rPr lang="en-US" altLang="zh-CN" sz="2400" i="1">
                          <a:latin typeface="Cambria Math" panose="02040503050406030204" pitchFamily="18" charset="0"/>
                          <a:ea typeface="微软雅黑" panose="020B0503020204020204" pitchFamily="34" charset="-122"/>
                        </a:rPr>
                        <m:t>Model</m:t>
                      </m:r>
                    </m:oMath>
                  </m:oMathPara>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37" name="内容占位符 34">
                <a:extLst>
                  <a:ext uri="{FF2B5EF4-FFF2-40B4-BE49-F238E27FC236}">
                    <a16:creationId xmlns:a16="http://schemas.microsoft.com/office/drawing/2014/main" id="{FA461DF2-2AB3-4FDD-BB95-AF226534B12E}"/>
                  </a:ext>
                </a:extLst>
              </p:cNvPr>
              <p:cNvSpPr txBox="1">
                <a:spLocks noRot="1" noChangeAspect="1" noMove="1" noResize="1" noEditPoints="1" noAdjustHandles="1" noChangeArrowheads="1" noChangeShapeType="1" noTextEdit="1"/>
              </p:cNvSpPr>
              <p:nvPr/>
            </p:nvSpPr>
            <p:spPr>
              <a:xfrm>
                <a:off x="398730" y="945566"/>
                <a:ext cx="5113939" cy="441462"/>
              </a:xfrm>
              <a:prstGeom prst="rect">
                <a:avLst/>
              </a:prstGeom>
              <a:blipFill>
                <a:blip r:embed="rId3"/>
                <a:stretch>
                  <a:fillRect l="-2145"/>
                </a:stretch>
              </a:blipFill>
            </p:spPr>
            <p:txBody>
              <a:bodyPr/>
              <a:lstStyle/>
              <a:p>
                <a:r>
                  <a:rPr lang="zh-CN" altLang="en-US">
                    <a:noFill/>
                  </a:rPr>
                  <a:t> </a:t>
                </a:r>
              </a:p>
            </p:txBody>
          </p:sp>
        </mc:Fallback>
      </mc:AlternateContent>
      <p:sp>
        <p:nvSpPr>
          <p:cNvPr id="29" name="内容占位符 34">
            <a:extLst>
              <a:ext uri="{FF2B5EF4-FFF2-40B4-BE49-F238E27FC236}">
                <a16:creationId xmlns:a16="http://schemas.microsoft.com/office/drawing/2014/main" id="{B59072DF-AA6E-45C8-A836-DA55F96C8EC4}"/>
              </a:ext>
            </a:extLst>
          </p:cNvPr>
          <p:cNvSpPr txBox="1">
            <a:spLocks/>
          </p:cNvSpPr>
          <p:nvPr/>
        </p:nvSpPr>
        <p:spPr>
          <a:xfrm>
            <a:off x="1041760" y="190449"/>
            <a:ext cx="5113939" cy="441462"/>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dirty="0">
                <a:solidFill>
                  <a:prstClr val="black"/>
                </a:solidFill>
                <a:latin typeface="微软雅黑" panose="020B0503020204020204" pitchFamily="34" charset="-122"/>
                <a:ea typeface="微软雅黑" panose="020B0503020204020204" pitchFamily="34" charset="-122"/>
              </a:rPr>
              <a:t>歧视检测模型</a:t>
            </a:r>
          </a:p>
        </p:txBody>
      </p:sp>
      <p:sp>
        <p:nvSpPr>
          <p:cNvPr id="18" name="文本框 17">
            <a:extLst>
              <a:ext uri="{FF2B5EF4-FFF2-40B4-BE49-F238E27FC236}">
                <a16:creationId xmlns:a16="http://schemas.microsoft.com/office/drawing/2014/main" id="{722E691E-564D-4598-B8F1-9F13E1BBEC9B}"/>
              </a:ext>
            </a:extLst>
          </p:cNvPr>
          <p:cNvSpPr txBox="1"/>
          <p:nvPr/>
        </p:nvSpPr>
        <p:spPr>
          <a:xfrm>
            <a:off x="488182" y="1516017"/>
            <a:ext cx="4810932" cy="369332"/>
          </a:xfrm>
          <a:prstGeom prst="rect">
            <a:avLst/>
          </a:prstGeom>
          <a:noFill/>
        </p:spPr>
        <p:txBody>
          <a:bodyPr wrap="none" rtlCol="0">
            <a:spAutoFit/>
          </a:bodyPr>
          <a:lstStyle/>
          <a:p>
            <a:r>
              <a:rPr lang="en-US" altLang="zh-CN" b="1" dirty="0">
                <a:solidFill>
                  <a:prstClr val="black"/>
                </a:solidFill>
                <a:latin typeface="等线" panose="020F0502020204030204"/>
                <a:ea typeface="等线" panose="02010600030101010101" pitchFamily="2" charset="-122"/>
              </a:rPr>
              <a:t>2. </a:t>
            </a:r>
            <a:r>
              <a:rPr lang="zh-CN" altLang="zh-CN" b="1" dirty="0">
                <a:solidFill>
                  <a:prstClr val="black"/>
                </a:solidFill>
                <a:latin typeface="等线" panose="020F0502020204030204"/>
                <a:ea typeface="等线" panose="02010600030101010101" pitchFamily="2" charset="-122"/>
              </a:rPr>
              <a:t>计算为少数群体</a:t>
            </a:r>
            <a:r>
              <a:rPr lang="en-US" altLang="zh-CN" b="1" dirty="0">
                <a:solidFill>
                  <a:prstClr val="black"/>
                </a:solidFill>
                <a:latin typeface="等线" panose="020F0502020204030204"/>
                <a:ea typeface="等线" panose="02010600030101010101" pitchFamily="2" charset="-122"/>
              </a:rPr>
              <a:t>W</a:t>
            </a:r>
            <a:r>
              <a:rPr lang="zh-CN" altLang="zh-CN" b="1" dirty="0">
                <a:solidFill>
                  <a:prstClr val="black"/>
                </a:solidFill>
                <a:latin typeface="等线" panose="020F0502020204030204"/>
                <a:ea typeface="等线" panose="02010600030101010101" pitchFamily="2" charset="-122"/>
              </a:rPr>
              <a:t>中受歧视</a:t>
            </a:r>
            <a:r>
              <a:rPr lang="zh-CN" altLang="en-US" b="1" dirty="0">
                <a:solidFill>
                  <a:prstClr val="black"/>
                </a:solidFill>
                <a:latin typeface="等线" panose="020F0502020204030204"/>
                <a:ea typeface="等线" panose="02010600030101010101" pitchFamily="2" charset="-122"/>
              </a:rPr>
              <a:t>样本</a:t>
            </a:r>
            <a:r>
              <a:rPr lang="zh-CN" altLang="zh-CN" b="1" dirty="0">
                <a:solidFill>
                  <a:prstClr val="black"/>
                </a:solidFill>
                <a:latin typeface="等线" panose="020F0502020204030204"/>
                <a:ea typeface="等线" panose="02010600030101010101" pitchFamily="2" charset="-122"/>
              </a:rPr>
              <a:t>的百分比</a:t>
            </a:r>
            <a:r>
              <a:rPr lang="zh-CN" altLang="en-US" b="1" dirty="0">
                <a:solidFill>
                  <a:prstClr val="black"/>
                </a:solidFill>
                <a:latin typeface="等线" panose="020F0502020204030204"/>
                <a:ea typeface="等线" panose="02010600030101010101" pitchFamily="2" charset="-122"/>
              </a:rPr>
              <a:t>：</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D96AF89-64CE-42DA-AB46-18FBC5E242F2}"/>
                  </a:ext>
                </a:extLst>
              </p:cNvPr>
              <p:cNvSpPr txBox="1"/>
              <p:nvPr/>
            </p:nvSpPr>
            <p:spPr>
              <a:xfrm>
                <a:off x="488182" y="3293649"/>
                <a:ext cx="9572626" cy="1478803"/>
              </a:xfrm>
              <a:prstGeom prst="rect">
                <a:avLst/>
              </a:prstGeom>
              <a:noFill/>
            </p:spPr>
            <p:txBody>
              <a:bodyPr wrap="square">
                <a:spAutoFit/>
              </a:bodyPr>
              <a:lstStyle/>
              <a:p>
                <a:r>
                  <a:rPr lang="en-US" altLang="zh-CN" b="1" dirty="0">
                    <a:solidFill>
                      <a:prstClr val="black"/>
                    </a:solidFill>
                    <a:latin typeface="等线" panose="020F0502020204030204"/>
                    <a:ea typeface="等线" panose="02010600030101010101" pitchFamily="2" charset="-122"/>
                  </a:rPr>
                  <a:t>3. </a:t>
                </a:r>
                <a:r>
                  <a:rPr lang="zh-CN" altLang="en-US" b="1" dirty="0">
                    <a:solidFill>
                      <a:prstClr val="black"/>
                    </a:solidFill>
                    <a:latin typeface="等线" panose="020F0502020204030204"/>
                    <a:ea typeface="等线" panose="02010600030101010101" pitchFamily="2" charset="-122"/>
                  </a:rPr>
                  <a:t>利用不同的机器学习算法进行计算，尽可能减少由算法引起的误差：</a:t>
                </a:r>
                <a:endParaRPr lang="en-US" altLang="zh-CN" b="1" dirty="0">
                  <a:solidFill>
                    <a:prstClr val="black"/>
                  </a:solidFill>
                  <a:latin typeface="等线" panose="020F0502020204030204"/>
                  <a:ea typeface="等线" panose="02010600030101010101" pitchFamily="2" charset="-122"/>
                </a:endParaRPr>
              </a:p>
              <a:p>
                <a:endParaRPr lang="en-US" altLang="zh-CN" b="1" dirty="0">
                  <a:solidFill>
                    <a:prstClr val="black"/>
                  </a:solidFill>
                  <a:latin typeface="等线" panose="020F0502020204030204"/>
                  <a:ea typeface="等线" panose="02010600030101010101" pitchFamily="2" charset="-122"/>
                </a:endParaRPr>
              </a:p>
              <a:p>
                <a:r>
                  <a:rPr lang="zh-CN" altLang="zh-CN" dirty="0">
                    <a:latin typeface="微软雅黑" panose="020B0503020204020204" pitchFamily="34" charset="-122"/>
                    <a:ea typeface="微软雅黑" panose="020B0503020204020204" pitchFamily="34" charset="-122"/>
                  </a:rPr>
                  <a:t>由于每个</a:t>
                </a:r>
                <a:r>
                  <a:rPr lang="en-US" altLang="zh-CN" dirty="0">
                    <a:latin typeface="微软雅黑" panose="020B0503020204020204" pitchFamily="34" charset="-122"/>
                    <a:ea typeface="微软雅黑" panose="020B0503020204020204" pitchFamily="34" charset="-122"/>
                  </a:rPr>
                  <a:t>ML</a:t>
                </a:r>
                <a:r>
                  <a:rPr lang="zh-CN" altLang="zh-CN" dirty="0">
                    <a:latin typeface="微软雅黑" panose="020B0503020204020204" pitchFamily="34" charset="-122"/>
                    <a:ea typeface="微软雅黑" panose="020B0503020204020204" pitchFamily="34" charset="-122"/>
                  </a:rPr>
                  <a:t>模型都会对最终结果产生自身的偏差和方差，因此我们将</a:t>
                </a:r>
                <a:r>
                  <a:rPr lang="zh-CN" altLang="en-US" dirty="0">
                    <a:latin typeface="微软雅黑" panose="020B0503020204020204" pitchFamily="34" charset="-122"/>
                    <a:ea typeface="微软雅黑" panose="020B0503020204020204" pitchFamily="34" charset="-122"/>
                  </a:rPr>
                  <a:t>结合</a:t>
                </a:r>
                <a:r>
                  <a:rPr lang="zh-CN" altLang="zh-CN" dirty="0">
                    <a:latin typeface="微软雅黑" panose="020B0503020204020204" pitchFamily="34" charset="-122"/>
                    <a:ea typeface="微软雅黑" panose="020B0503020204020204" pitchFamily="34" charset="-122"/>
                  </a:rPr>
                  <a:t>不同</a:t>
                </a:r>
                <a:r>
                  <a:rPr lang="en-US" altLang="zh-CN" dirty="0">
                    <a:latin typeface="微软雅黑" panose="020B0503020204020204" pitchFamily="34" charset="-122"/>
                    <a:ea typeface="微软雅黑" panose="020B0503020204020204" pitchFamily="34" charset="-122"/>
                  </a:rPr>
                  <a:t>ML</a:t>
                </a:r>
                <a:r>
                  <a:rPr lang="zh-CN" altLang="zh-CN" dirty="0">
                    <a:latin typeface="微软雅黑" panose="020B0503020204020204" pitchFamily="34" charset="-122"/>
                    <a:ea typeface="微软雅黑" panose="020B0503020204020204" pitchFamily="34" charset="-122"/>
                  </a:rPr>
                  <a:t>模型的</a:t>
                </a:r>
                <a14:m>
                  <m:oMath xmlns:m="http://schemas.openxmlformats.org/officeDocument/2006/math">
                    <m:r>
                      <m:rPr>
                        <m:sty m:val="p"/>
                      </m:rPr>
                      <a:rPr lang="en-US" altLang="zh-CN">
                        <a:latin typeface="Cambria Math" panose="02040503050406030204" pitchFamily="18" charset="0"/>
                        <a:ea typeface="微软雅黑" panose="020B0503020204020204" pitchFamily="34" charset="-122"/>
                      </a:rPr>
                      <m:t>MLlif</m:t>
                    </m:r>
                    <m:r>
                      <m:rPr>
                        <m:sty m:val="p"/>
                      </m:rPr>
                      <a:rPr lang="zh-CN" altLang="en-US">
                        <a:latin typeface="Cambria Math" panose="02040503050406030204" pitchFamily="18" charset="0"/>
                        <a:ea typeface="微软雅黑" panose="020B0503020204020204" pitchFamily="34" charset="-122"/>
                      </a:rPr>
                      <m:t>t</m:t>
                    </m:r>
                  </m:oMath>
                </a14:m>
                <a:r>
                  <a:rPr lang="zh-CN" altLang="zh-CN" dirty="0">
                    <a:latin typeface="微软雅黑" panose="020B0503020204020204" pitchFamily="34" charset="-122"/>
                    <a:ea typeface="微软雅黑" panose="020B0503020204020204" pitchFamily="34" charset="-122"/>
                  </a:rPr>
                  <a:t>结果，以确定使用的</a:t>
                </a:r>
                <a:r>
                  <a:rPr lang="zh-CN" altLang="en-US" dirty="0">
                    <a:latin typeface="微软雅黑" panose="020B0503020204020204" pitchFamily="34" charset="-122"/>
                    <a:ea typeface="微软雅黑" panose="020B0503020204020204" pitchFamily="34" charset="-122"/>
                  </a:rPr>
                  <a:t>最佳</a:t>
                </a:r>
                <a:r>
                  <a:rPr lang="zh-CN" altLang="zh-CN" dirty="0">
                    <a:latin typeface="微软雅黑" panose="020B0503020204020204" pitchFamily="34" charset="-122"/>
                    <a:ea typeface="微软雅黑" panose="020B0503020204020204" pitchFamily="34" charset="-122"/>
                  </a:rPr>
                  <a:t>模型。结合了</a:t>
                </a:r>
                <a14:m>
                  <m:oMath xmlns:m="http://schemas.openxmlformats.org/officeDocument/2006/math">
                    <m:r>
                      <m:rPr>
                        <m:sty m:val="p"/>
                      </m:rPr>
                      <a:rPr lang="en-US" altLang="zh-CN">
                        <a:latin typeface="Cambria Math" panose="02040503050406030204" pitchFamily="18" charset="0"/>
                        <a:ea typeface="微软雅黑" panose="020B0503020204020204" pitchFamily="34" charset="-122"/>
                      </a:rPr>
                      <m:t>LRlif</m:t>
                    </m:r>
                    <m:r>
                      <m:rPr>
                        <m:sty m:val="p"/>
                      </m:rPr>
                      <a:rPr lang="zh-CN" altLang="en-US">
                        <a:latin typeface="Cambria Math" panose="02040503050406030204" pitchFamily="18" charset="0"/>
                        <a:ea typeface="微软雅黑" panose="020B0503020204020204" pitchFamily="34" charset="-122"/>
                      </a:rPr>
                      <m:t>t</m:t>
                    </m:r>
                    <m:r>
                      <a:rPr lang="en-US" altLang="zh-CN">
                        <a:latin typeface="Cambria Math" panose="02040503050406030204" pitchFamily="18" charset="0"/>
                        <a:ea typeface="微软雅黑" panose="020B0503020204020204" pitchFamily="34" charset="-122"/>
                      </a:rPr>
                      <m:t>(</m:t>
                    </m:r>
                    <m:r>
                      <m:rPr>
                        <m:nor/>
                      </m:rPr>
                      <a:rPr lang="zh-CN" altLang="en-US" dirty="0">
                        <a:latin typeface="微软雅黑" panose="020B0503020204020204" pitchFamily="34" charset="-122"/>
                        <a:ea typeface="微软雅黑" panose="020B0503020204020204" pitchFamily="34" charset="-122"/>
                      </a:rPr>
                      <m:t>逻辑回归</m:t>
                    </m:r>
                    <m:r>
                      <a:rPr lang="en-US" altLang="zh-CN">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r>
                      <m:rPr>
                        <m:sty m:val="p"/>
                      </m:rPr>
                      <a:rPr lang="en-US" altLang="zh-CN" dirty="0">
                        <a:latin typeface="Cambria Math" panose="02040503050406030204" pitchFamily="18" charset="0"/>
                        <a:ea typeface="微软雅黑" panose="020B0503020204020204" pitchFamily="34" charset="-122"/>
                      </a:rPr>
                      <m:t>RF</m:t>
                    </m:r>
                    <m:r>
                      <m:rPr>
                        <m:sty m:val="p"/>
                      </m:rPr>
                      <a:rPr lang="en-US" altLang="zh-CN">
                        <a:latin typeface="Cambria Math" panose="02040503050406030204" pitchFamily="18" charset="0"/>
                        <a:ea typeface="微软雅黑" panose="020B0503020204020204" pitchFamily="34" charset="-122"/>
                      </a:rPr>
                      <m:t>lif</m:t>
                    </m:r>
                    <m:r>
                      <m:rPr>
                        <m:sty m:val="p"/>
                      </m:rPr>
                      <a:rPr lang="zh-CN" altLang="en-US">
                        <a:latin typeface="Cambria Math" panose="02040503050406030204" pitchFamily="18" charset="0"/>
                        <a:ea typeface="微软雅黑" panose="020B0503020204020204" pitchFamily="34" charset="-122"/>
                      </a:rPr>
                      <m:t>t</m:t>
                    </m:r>
                    <m:r>
                      <a:rPr lang="en-US" altLang="zh-CN">
                        <a:latin typeface="Cambria Math" panose="02040503050406030204" pitchFamily="18" charset="0"/>
                        <a:ea typeface="微软雅黑" panose="020B0503020204020204" pitchFamily="34" charset="-122"/>
                      </a:rPr>
                      <m:t>(</m:t>
                    </m:r>
                    <m:r>
                      <a:rPr lang="zh-CN" altLang="en-US">
                        <a:latin typeface="Cambria Math" panose="02040503050406030204" pitchFamily="18" charset="0"/>
                        <a:ea typeface="微软雅黑" panose="020B0503020204020204" pitchFamily="34" charset="-122"/>
                      </a:rPr>
                      <m:t>随机森林</m:t>
                    </m:r>
                    <m:r>
                      <a:rPr lang="en-US" altLang="zh-CN">
                        <a:latin typeface="Cambria Math" panose="02040503050406030204" pitchFamily="18" charset="0"/>
                        <a:ea typeface="微软雅黑" panose="020B0503020204020204" pitchFamily="34" charset="-122"/>
                      </a:rPr>
                      <m:t>) </m:t>
                    </m:r>
                  </m:oMath>
                </a14:m>
                <a:r>
                  <a:rPr lang="zh-CN" altLang="zh-CN" dirty="0">
                    <a:latin typeface="微软雅黑" panose="020B0503020204020204" pitchFamily="34" charset="-122"/>
                    <a:ea typeface="微软雅黑" panose="020B0503020204020204" pitchFamily="34" charset="-122"/>
                  </a:rPr>
                  <a:t>，和</a:t>
                </a:r>
                <a14:m>
                  <m:oMath xmlns:m="http://schemas.openxmlformats.org/officeDocument/2006/math">
                    <m:r>
                      <m:rPr>
                        <m:sty m:val="p"/>
                      </m:rPr>
                      <a:rPr lang="en-US" altLang="zh-CN" dirty="0">
                        <a:latin typeface="Cambria Math" panose="02040503050406030204" pitchFamily="18" charset="0"/>
                        <a:ea typeface="微软雅黑" panose="020B0503020204020204" pitchFamily="34" charset="-122"/>
                      </a:rPr>
                      <m:t>SVM</m:t>
                    </m:r>
                    <m:r>
                      <m:rPr>
                        <m:sty m:val="p"/>
                      </m:rPr>
                      <a:rPr lang="en-US" altLang="zh-CN">
                        <a:latin typeface="Cambria Math" panose="02040503050406030204" pitchFamily="18" charset="0"/>
                        <a:ea typeface="微软雅黑" panose="020B0503020204020204" pitchFamily="34" charset="-122"/>
                      </a:rPr>
                      <m:t>lif</m:t>
                    </m:r>
                    <m:r>
                      <m:rPr>
                        <m:sty m:val="p"/>
                      </m:rPr>
                      <a:rPr lang="zh-CN" altLang="en-US">
                        <a:latin typeface="Cambria Math" panose="02040503050406030204" pitchFamily="18" charset="0"/>
                        <a:ea typeface="微软雅黑" panose="020B0503020204020204" pitchFamily="34" charset="-122"/>
                      </a:rPr>
                      <m:t>t</m:t>
                    </m:r>
                    <m:r>
                      <a:rPr lang="en-US" altLang="zh-CN">
                        <a:latin typeface="Cambria Math" panose="02040503050406030204" pitchFamily="18" charset="0"/>
                        <a:ea typeface="微软雅黑" panose="020B0503020204020204" pitchFamily="34" charset="-122"/>
                      </a:rPr>
                      <m:t>(</m:t>
                    </m:r>
                    <m:r>
                      <a:rPr lang="zh-CN" altLang="en-US" dirty="0">
                        <a:latin typeface="Cambria Math" panose="02040503050406030204" pitchFamily="18" charset="0"/>
                        <a:ea typeface="微软雅黑" panose="020B0503020204020204" pitchFamily="34" charset="-122"/>
                      </a:rPr>
                      <m:t>支持向量机</m:t>
                    </m:r>
                    <m:r>
                      <a:rPr lang="en-US" altLang="zh-CN">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，我们将之称为</a:t>
                </a:r>
                <a14:m>
                  <m:oMath xmlns:m="http://schemas.openxmlformats.org/officeDocument/2006/math">
                    <m:r>
                      <m:rPr>
                        <m:sty m:val="p"/>
                      </m:rPr>
                      <a:rPr lang="en-US" altLang="zh-CN" dirty="0">
                        <a:latin typeface="Cambria Math" panose="02040503050406030204" pitchFamily="18" charset="0"/>
                        <a:ea typeface="微软雅黑" panose="020B0503020204020204" pitchFamily="34" charset="-122"/>
                      </a:rPr>
                      <m:t>CB</m:t>
                    </m:r>
                    <m:r>
                      <m:rPr>
                        <m:sty m:val="p"/>
                      </m:rPr>
                      <a:rPr lang="en-US" altLang="zh-CN">
                        <a:latin typeface="Cambria Math" panose="02040503050406030204" pitchFamily="18" charset="0"/>
                        <a:ea typeface="微软雅黑" panose="020B0503020204020204" pitchFamily="34" charset="-122"/>
                      </a:rPr>
                      <m:t>lif</m:t>
                    </m:r>
                    <m:r>
                      <m:rPr>
                        <m:sty m:val="p"/>
                      </m:rPr>
                      <a:rPr lang="zh-CN" altLang="en-US">
                        <a:latin typeface="Cambria Math" panose="02040503050406030204" pitchFamily="18" charset="0"/>
                        <a:ea typeface="微软雅黑" panose="020B0503020204020204" pitchFamily="34" charset="-122"/>
                      </a:rPr>
                      <m:t>t</m:t>
                    </m:r>
                  </m:oMath>
                </a14:m>
                <a:r>
                  <a:rPr lang="zh-CN" altLang="zh-CN" dirty="0">
                    <a:latin typeface="微软雅黑" panose="020B0503020204020204" pitchFamily="34" charset="-122"/>
                    <a:ea typeface="微软雅黑" panose="020B0503020204020204" pitchFamily="34" charset="-122"/>
                  </a:rPr>
                  <a:t>。我们对组合</a:t>
                </a:r>
                <a:r>
                  <a:rPr lang="zh-CN" altLang="en-US" dirty="0">
                    <a:latin typeface="微软雅黑" panose="020B0503020204020204" pitchFamily="34" charset="-122"/>
                    <a:ea typeface="微软雅黑" panose="020B0503020204020204" pitchFamily="34" charset="-122"/>
                  </a:rPr>
                  <a:t>后的</a:t>
                </a:r>
                <a:r>
                  <a:rPr lang="en-US" altLang="zh-CN" dirty="0">
                    <a:latin typeface="微软雅黑" panose="020B0503020204020204" pitchFamily="34" charset="-122"/>
                    <a:ea typeface="微软雅黑" panose="020B0503020204020204" pitchFamily="34" charset="-122"/>
                  </a:rPr>
                  <a:t>lift</a:t>
                </a:r>
                <a:r>
                  <a:rPr lang="zh-CN" altLang="zh-CN" dirty="0">
                    <a:latin typeface="微软雅黑" panose="020B0503020204020204" pitchFamily="34" charset="-122"/>
                    <a:ea typeface="微软雅黑" panose="020B0503020204020204" pitchFamily="34" charset="-122"/>
                  </a:rPr>
                  <a:t>的定义如下：</a:t>
                </a:r>
                <a:endParaRPr lang="zh-CN" altLang="en-US" dirty="0">
                  <a:latin typeface="微软雅黑" panose="020B0503020204020204" pitchFamily="34" charset="-122"/>
                  <a:ea typeface="微软雅黑" panose="020B0503020204020204" pitchFamily="34" charset="-122"/>
                </a:endParaRPr>
              </a:p>
            </p:txBody>
          </p:sp>
        </mc:Choice>
        <mc:Fallback xmlns="">
          <p:sp>
            <p:nvSpPr>
              <p:cNvPr id="19" name="文本框 18">
                <a:extLst>
                  <a:ext uri="{FF2B5EF4-FFF2-40B4-BE49-F238E27FC236}">
                    <a16:creationId xmlns:a16="http://schemas.microsoft.com/office/drawing/2014/main" id="{2D96AF89-64CE-42DA-AB46-18FBC5E242F2}"/>
                  </a:ext>
                </a:extLst>
              </p:cNvPr>
              <p:cNvSpPr txBox="1">
                <a:spLocks noRot="1" noChangeAspect="1" noMove="1" noResize="1" noEditPoints="1" noAdjustHandles="1" noChangeArrowheads="1" noChangeShapeType="1" noTextEdit="1"/>
              </p:cNvSpPr>
              <p:nvPr/>
            </p:nvSpPr>
            <p:spPr>
              <a:xfrm>
                <a:off x="488182" y="3293649"/>
                <a:ext cx="9572626" cy="1478803"/>
              </a:xfrm>
              <a:prstGeom prst="rect">
                <a:avLst/>
              </a:prstGeom>
              <a:blipFill>
                <a:blip r:embed="rId4"/>
                <a:stretch>
                  <a:fillRect l="-510" t="-2058" b="-53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FCB6256-D420-48F3-8F15-F8768CBBEA11}"/>
                  </a:ext>
                </a:extLst>
              </p:cNvPr>
              <p:cNvSpPr txBox="1"/>
              <p:nvPr/>
            </p:nvSpPr>
            <p:spPr>
              <a:xfrm>
                <a:off x="831081" y="5003429"/>
                <a:ext cx="7843217" cy="6771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𝐶𝐵𝑙𝑖𝑓𝑡</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m:rPr>
                                  <m:sty m:val="p"/>
                                </m:rPr>
                                <a:rPr lang="zh-CN" altLang="en-US" i="0">
                                  <a:latin typeface="Cambria Math" panose="02040503050406030204" pitchFamily="18" charset="0"/>
                                </a:rPr>
                                <m:t>RF</m:t>
                              </m:r>
                            </m:sub>
                          </m:sSub>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𝐶</m:t>
                              </m:r>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𝐵</m:t>
                                  </m:r>
                                </m:e>
                                <m:sup>
                                  <m:r>
                                    <a:rPr lang="zh-CN" altLang="en-US" i="1">
                                      <a:latin typeface="Cambria Math" panose="02040503050406030204" pitchFamily="18" charset="0"/>
                                    </a:rPr>
                                    <m:t>𝑐</m:t>
                                  </m:r>
                                </m:sup>
                              </m:sSup>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𝐵</m:t>
                                  </m:r>
                                </m:e>
                                <m:sup>
                                  <m:r>
                                    <a:rPr lang="zh-CN" altLang="en-US" i="1">
                                      <a:latin typeface="Cambria Math" panose="02040503050406030204" pitchFamily="18" charset="0"/>
                                    </a:rPr>
                                    <m:t>𝑛𝑐</m:t>
                                  </m:r>
                                </m:sup>
                              </m:sSup>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m:rPr>
                                  <m:sty m:val="p"/>
                                </m:rPr>
                                <a:rPr lang="zh-CN" altLang="en-US" i="0">
                                  <a:latin typeface="Cambria Math" panose="02040503050406030204" pitchFamily="18" charset="0"/>
                                </a:rPr>
                                <m:t>SVM</m:t>
                              </m:r>
                            </m:sub>
                          </m:sSub>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𝐶</m:t>
                              </m:r>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𝐵</m:t>
                                  </m:r>
                                </m:e>
                                <m:sup>
                                  <m:r>
                                    <a:rPr lang="zh-CN" altLang="en-US" i="1">
                                      <a:latin typeface="Cambria Math" panose="02040503050406030204" pitchFamily="18" charset="0"/>
                                    </a:rPr>
                                    <m:t>𝑐</m:t>
                                  </m:r>
                                </m:sup>
                              </m:sSup>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𝐵</m:t>
                                  </m:r>
                                </m:e>
                                <m:sup>
                                  <m:r>
                                    <a:rPr lang="zh-CN" altLang="en-US" i="1">
                                      <a:latin typeface="Cambria Math" panose="02040503050406030204" pitchFamily="18" charset="0"/>
                                    </a:rPr>
                                    <m:t>𝑛𝑐</m:t>
                                  </m:r>
                                </m:sup>
                              </m:sSup>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m:rPr>
                                  <m:sty m:val="p"/>
                                </m:rPr>
                                <a:rPr lang="zh-CN" altLang="en-US" i="0">
                                  <a:latin typeface="Cambria Math" panose="02040503050406030204" pitchFamily="18" charset="0"/>
                                </a:rPr>
                                <m:t>LR</m:t>
                              </m:r>
                            </m:sub>
                          </m:sSub>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𝐶</m:t>
                              </m:r>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𝐵</m:t>
                                  </m:r>
                                </m:e>
                                <m:sup>
                                  <m:r>
                                    <a:rPr lang="zh-CN" altLang="en-US" i="1">
                                      <a:latin typeface="Cambria Math" panose="02040503050406030204" pitchFamily="18" charset="0"/>
                                    </a:rPr>
                                    <m:t>𝑐</m:t>
                                  </m:r>
                                </m:sup>
                              </m:sSup>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𝐵</m:t>
                                  </m:r>
                                </m:e>
                                <m:sup>
                                  <m:r>
                                    <a:rPr lang="zh-CN" altLang="en-US" i="1">
                                      <a:latin typeface="Cambria Math" panose="02040503050406030204" pitchFamily="18" charset="0"/>
                                    </a:rPr>
                                    <m:t>𝑛𝑐</m:t>
                                  </m:r>
                                </m:sup>
                              </m:sSup>
                            </m:e>
                          </m:d>
                        </m:num>
                        <m:den>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m:rPr>
                                  <m:sty m:val="p"/>
                                </m:rPr>
                                <a:rPr lang="zh-CN" altLang="en-US" i="0">
                                  <a:latin typeface="Cambria Math" panose="02040503050406030204" pitchFamily="18" charset="0"/>
                                </a:rPr>
                                <m:t>RF</m:t>
                              </m:r>
                            </m:sub>
                          </m:sSub>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𝐶</m:t>
                              </m:r>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𝐵</m:t>
                                  </m:r>
                                </m:e>
                                <m:sup>
                                  <m:r>
                                    <a:rPr lang="zh-CN" altLang="en-US" i="1">
                                      <a:latin typeface="Cambria Math" panose="02040503050406030204" pitchFamily="18" charset="0"/>
                                    </a:rPr>
                                    <m:t>𝑛𝑐</m:t>
                                  </m:r>
                                </m:sup>
                              </m:sSup>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m:rPr>
                                  <m:sty m:val="p"/>
                                </m:rPr>
                                <a:rPr lang="zh-CN" altLang="en-US" i="0">
                                  <a:latin typeface="Cambria Math" panose="02040503050406030204" pitchFamily="18" charset="0"/>
                                </a:rPr>
                                <m:t>SVM</m:t>
                              </m:r>
                            </m:sub>
                          </m:sSub>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𝐶</m:t>
                              </m:r>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𝐵</m:t>
                                  </m:r>
                                </m:e>
                                <m:sup>
                                  <m:r>
                                    <a:rPr lang="zh-CN" altLang="en-US" i="1">
                                      <a:latin typeface="Cambria Math" panose="02040503050406030204" pitchFamily="18" charset="0"/>
                                    </a:rPr>
                                    <m:t>𝑛𝑐</m:t>
                                  </m:r>
                                </m:sup>
                              </m:sSup>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m:rPr>
                                  <m:sty m:val="p"/>
                                </m:rPr>
                                <a:rPr lang="zh-CN" altLang="en-US" i="0">
                                  <a:latin typeface="Cambria Math" panose="02040503050406030204" pitchFamily="18" charset="0"/>
                                </a:rPr>
                                <m:t>LR</m:t>
                              </m:r>
                            </m:sub>
                          </m:sSub>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𝐶</m:t>
                              </m:r>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𝐵</m:t>
                                  </m:r>
                                </m:e>
                                <m:sup>
                                  <m:r>
                                    <a:rPr lang="zh-CN" altLang="en-US" i="1">
                                      <a:latin typeface="Cambria Math" panose="02040503050406030204" pitchFamily="18" charset="0"/>
                                    </a:rPr>
                                    <m:t>𝑛𝑐</m:t>
                                  </m:r>
                                </m:sup>
                              </m:sSup>
                            </m:e>
                          </m:d>
                        </m:den>
                      </m:f>
                    </m:oMath>
                  </m:oMathPara>
                </a14:m>
                <a:endParaRPr lang="zh-CN" altLang="en-US" dirty="0"/>
              </a:p>
            </p:txBody>
          </p:sp>
        </mc:Choice>
        <mc:Fallback xmlns="">
          <p:sp>
            <p:nvSpPr>
              <p:cNvPr id="20" name="文本框 19">
                <a:extLst>
                  <a:ext uri="{FF2B5EF4-FFF2-40B4-BE49-F238E27FC236}">
                    <a16:creationId xmlns:a16="http://schemas.microsoft.com/office/drawing/2014/main" id="{5FCB6256-D420-48F3-8F15-F8768CBBEA11}"/>
                  </a:ext>
                </a:extLst>
              </p:cNvPr>
              <p:cNvSpPr txBox="1">
                <a:spLocks noRot="1" noChangeAspect="1" noMove="1" noResize="1" noEditPoints="1" noAdjustHandles="1" noChangeArrowheads="1" noChangeShapeType="1" noTextEdit="1"/>
              </p:cNvSpPr>
              <p:nvPr/>
            </p:nvSpPr>
            <p:spPr>
              <a:xfrm>
                <a:off x="831081" y="5003429"/>
                <a:ext cx="7843217" cy="677108"/>
              </a:xfrm>
              <a:prstGeom prst="rect">
                <a:avLst/>
              </a:prstGeom>
              <a:blipFill>
                <a:blip r:embed="rId5"/>
                <a:stretch>
                  <a:fillRect/>
                </a:stretch>
              </a:blipFill>
            </p:spPr>
            <p:txBody>
              <a:bodyPr/>
              <a:lstStyle/>
              <a:p>
                <a:r>
                  <a:rPr lang="zh-CN" altLang="en-US">
                    <a:noFill/>
                  </a:rPr>
                  <a:t> </a:t>
                </a:r>
              </a:p>
            </p:txBody>
          </p:sp>
        </mc:Fallback>
      </mc:AlternateContent>
      <p:grpSp>
        <p:nvGrpSpPr>
          <p:cNvPr id="25" name="组合 24">
            <a:extLst>
              <a:ext uri="{FF2B5EF4-FFF2-40B4-BE49-F238E27FC236}">
                <a16:creationId xmlns:a16="http://schemas.microsoft.com/office/drawing/2014/main" id="{7D77BF5B-0687-4468-8590-8D34F4747ABA}"/>
              </a:ext>
            </a:extLst>
          </p:cNvPr>
          <p:cNvGrpSpPr/>
          <p:nvPr/>
        </p:nvGrpSpPr>
        <p:grpSpPr>
          <a:xfrm>
            <a:off x="667979" y="1450332"/>
            <a:ext cx="10028932" cy="1399662"/>
            <a:chOff x="667979" y="1450332"/>
            <a:chExt cx="10028932" cy="1399662"/>
          </a:xfrm>
        </p:grpSpPr>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D8EE5C34-9B2B-4C45-A4ED-79C210844026}"/>
                    </a:ext>
                  </a:extLst>
                </p:cNvPr>
                <p:cNvSpPr txBox="1"/>
                <p:nvPr/>
              </p:nvSpPr>
              <p:spPr>
                <a:xfrm>
                  <a:off x="667979" y="2139800"/>
                  <a:ext cx="3496516" cy="6832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ea typeface="微软雅黑" panose="020B0503020204020204" pitchFamily="34" charset="-122"/>
                          </a:rPr>
                          <m:t>MLlif</m:t>
                        </m:r>
                        <m:r>
                          <m:rPr>
                            <m:sty m:val="p"/>
                          </m:rPr>
                          <a:rPr lang="zh-CN" altLang="en-US">
                            <a:latin typeface="Cambria Math" panose="02040503050406030204" pitchFamily="18" charset="0"/>
                            <a:ea typeface="微软雅黑" panose="020B0503020204020204" pitchFamily="34" charset="-122"/>
                          </a:rPr>
                          <m:t>t</m:t>
                        </m:r>
                        <m:d>
                          <m:dPr>
                            <m:ctrlPr>
                              <a:rPr lang="en-US" altLang="zh-CN" i="1">
                                <a:latin typeface="Cambria Math" panose="02040503050406030204" pitchFamily="18" charset="0"/>
                                <a:ea typeface="微软雅黑" panose="020B0503020204020204" pitchFamily="34" charset="-122"/>
                              </a:rPr>
                            </m:ctrlPr>
                          </m:dPr>
                          <m:e>
                            <m:r>
                              <a:rPr lang="zh-CN" altLang="en-US">
                                <a:latin typeface="Cambria Math" panose="02040503050406030204" pitchFamily="18" charset="0"/>
                              </a:rPr>
                              <m:t>𝒲</m:t>
                            </m:r>
                          </m:e>
                        </m:d>
                        <m:r>
                          <a:rPr lang="en-US" altLang="zh-CN" b="0" i="1" smtClean="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nary>
                              <m:naryPr>
                                <m:chr m:val="∑"/>
                                <m:ctrlPr>
                                  <a:rPr lang="zh-CN" altLang="en-US" i="1" smtClean="0">
                                    <a:solidFill>
                                      <a:srgbClr val="836967"/>
                                    </a:solidFill>
                                    <a:latin typeface="Cambria Math" panose="02040503050406030204" pitchFamily="18" charset="0"/>
                                  </a:rPr>
                                </m:ctrlPr>
                              </m:naryPr>
                              <m:sub>
                                <m:r>
                                  <m:rPr>
                                    <m:brk m:alnAt="23"/>
                                  </m:rPr>
                                  <a:rPr lang="en-US" altLang="zh-CN" b="0" i="1" smtClean="0">
                                    <a:solidFill>
                                      <a:srgbClr val="836967"/>
                                    </a:solidFill>
                                    <a:latin typeface="Cambria Math" panose="02040503050406030204" pitchFamily="18" charset="0"/>
                                  </a:rPr>
                                  <m:t>𝑖</m:t>
                                </m:r>
                                <m:r>
                                  <a:rPr lang="en-US" altLang="zh-CN" b="0" i="1" smtClean="0">
                                    <a:solidFill>
                                      <a:srgbClr val="836967"/>
                                    </a:solidFill>
                                    <a:latin typeface="Cambria Math" panose="02040503050406030204" pitchFamily="18" charset="0"/>
                                  </a:rPr>
                                  <m:t>=1</m:t>
                                </m:r>
                              </m:sub>
                              <m:sup>
                                <m:r>
                                  <a:rPr lang="en-US" altLang="zh-CN" b="0" i="1" smtClean="0">
                                    <a:solidFill>
                                      <a:srgbClr val="836967"/>
                                    </a:solidFill>
                                    <a:latin typeface="Cambria Math" panose="02040503050406030204" pitchFamily="18" charset="0"/>
                                  </a:rPr>
                                  <m:t>𝑛</m:t>
                                </m:r>
                              </m:sup>
                              <m:e>
                                <m:r>
                                  <a:rPr lang="zh-CN" altLang="en-US" i="1">
                                    <a:latin typeface="Cambria Math" panose="02040503050406030204" pitchFamily="18" charset="0"/>
                                  </a:rPr>
                                  <m:t>𝐼</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e>
                                </m:d>
                              </m:e>
                            </m:nary>
                            <m:r>
                              <a:rPr lang="zh-CN" altLang="en-US" i="0">
                                <a:latin typeface="Cambria Math" panose="02040503050406030204" pitchFamily="18" charset="0"/>
                              </a:rPr>
                              <m:t> </m:t>
                            </m:r>
                          </m:num>
                          <m:den>
                            <m:r>
                              <a:rPr lang="zh-CN" altLang="en-US" i="0">
                                <a:latin typeface="Cambria Math" panose="02040503050406030204" pitchFamily="18" charset="0"/>
                              </a:rPr>
                              <m:t>|</m:t>
                            </m:r>
                            <m:r>
                              <a:rPr lang="zh-CN" altLang="en-US" i="1">
                                <a:latin typeface="Cambria Math" panose="02040503050406030204" pitchFamily="18" charset="0"/>
                              </a:rPr>
                              <m:t>𝑊</m:t>
                            </m:r>
                            <m:r>
                              <a:rPr lang="zh-CN" altLang="en-US" i="0">
                                <a:latin typeface="Cambria Math" panose="02040503050406030204" pitchFamily="18" charset="0"/>
                              </a:rPr>
                              <m:t>|</m:t>
                            </m:r>
                          </m:den>
                        </m:f>
                      </m:oMath>
                    </m:oMathPara>
                  </a14:m>
                  <a:endParaRPr lang="zh-CN" altLang="en-US" dirty="0"/>
                </a:p>
              </p:txBody>
            </p:sp>
          </mc:Choice>
          <mc:Fallback xmlns="">
            <p:sp>
              <p:nvSpPr>
                <p:cNvPr id="15" name="文本框 14">
                  <a:extLst>
                    <a:ext uri="{FF2B5EF4-FFF2-40B4-BE49-F238E27FC236}">
                      <a16:creationId xmlns:a16="http://schemas.microsoft.com/office/drawing/2014/main" id="{D8EE5C34-9B2B-4C45-A4ED-79C210844026}"/>
                    </a:ext>
                  </a:extLst>
                </p:cNvPr>
                <p:cNvSpPr txBox="1">
                  <a:spLocks noRot="1" noChangeAspect="1" noMove="1" noResize="1" noEditPoints="1" noAdjustHandles="1" noChangeArrowheads="1" noChangeShapeType="1" noTextEdit="1"/>
                </p:cNvSpPr>
                <p:nvPr/>
              </p:nvSpPr>
              <p:spPr>
                <a:xfrm>
                  <a:off x="667979" y="2139800"/>
                  <a:ext cx="3496516" cy="68326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54436E2-292F-4D6F-B08C-4289FE41B134}"/>
                    </a:ext>
                  </a:extLst>
                </p:cNvPr>
                <p:cNvSpPr txBox="1"/>
                <p:nvPr/>
              </p:nvSpPr>
              <p:spPr>
                <a:xfrm>
                  <a:off x="4383079" y="2139800"/>
                  <a:ext cx="6313832" cy="7101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其中</m:t>
                        </m:r>
                        <m:r>
                          <a:rPr lang="zh-CN" altLang="en-US" i="1">
                            <a:latin typeface="Cambria Math" panose="02040503050406030204" pitchFamily="18" charset="0"/>
                          </a:rPr>
                          <m:t>：</m:t>
                        </m:r>
                        <m:r>
                          <a:rPr lang="zh-CN" altLang="en-US" i="1" smtClean="0">
                            <a:latin typeface="Cambria Math" panose="02040503050406030204" pitchFamily="18" charset="0"/>
                          </a:rPr>
                          <m:t>𝐼</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e>
                        </m:d>
                        <m:r>
                          <a:rPr lang="zh-CN" altLang="en-US" i="0">
                            <a:latin typeface="Cambria Math" panose="02040503050406030204" pitchFamily="18" charset="0"/>
                          </a:rPr>
                          <m:t>=</m:t>
                        </m:r>
                        <m:d>
                          <m:dPr>
                            <m:begChr m:val="{"/>
                            <m:endChr m:val=""/>
                            <m:ctrlPr>
                              <a:rPr lang="zh-CN" altLang="en-US" i="1">
                                <a:solidFill>
                                  <a:srgbClr val="836967"/>
                                </a:solidFill>
                                <a:latin typeface="Cambria Math" panose="02040503050406030204" pitchFamily="18" charset="0"/>
                              </a:rPr>
                            </m:ctrlPr>
                          </m:dPr>
                          <m:e>
                            <m:m>
                              <m:mPr>
                                <m:plcHide m:val="on"/>
                                <m:mcs>
                                  <m:mc>
                                    <m:mcPr>
                                      <m:count m:val="2"/>
                                      <m:mcJc m:val="center"/>
                                    </m:mcPr>
                                  </m:mc>
                                </m:mcs>
                                <m:ctrlPr>
                                  <a:rPr lang="zh-CN" altLang="en-US" i="1">
                                    <a:solidFill>
                                      <a:srgbClr val="836967"/>
                                    </a:solidFill>
                                    <a:latin typeface="Cambria Math" panose="02040503050406030204" pitchFamily="18" charset="0"/>
                                  </a:rPr>
                                </m:ctrlPr>
                              </m:mPr>
                              <m:mr>
                                <m:e>
                                  <m:r>
                                    <a:rPr lang="zh-CN" altLang="en-US" i="0">
                                      <a:latin typeface="Cambria Math" panose="02040503050406030204" pitchFamily="18" charset="0"/>
                                    </a:rPr>
                                    <m:t>1,</m:t>
                                  </m:r>
                                </m:e>
                                <m:e>
                                  <m:r>
                                    <m:rPr>
                                      <m:nor/>
                                    </m:rPr>
                                    <a:rPr lang="zh-CN" altLang="en-US" i="1">
                                      <a:latin typeface="Cambria Math" panose="02040503050406030204" pitchFamily="18" charset="0"/>
                                    </a:rPr>
                                    <m:t> </m:t>
                                  </m:r>
                                  <m:r>
                                    <m:rPr>
                                      <m:nor/>
                                    </m:rPr>
                                    <a:rPr lang="zh-CN" altLang="en-US" i="1">
                                      <a:latin typeface="Cambria Math" panose="02040503050406030204" pitchFamily="18" charset="0"/>
                                    </a:rPr>
                                    <m:t>if</m:t>
                                  </m:r>
                                  <m:r>
                                    <m:rPr>
                                      <m:nor/>
                                    </m:rPr>
                                    <a:rPr lang="en-US" altLang="zh-CN" b="0" i="1" smtClean="0">
                                      <a:latin typeface="Cambria Math" panose="02040503050406030204" pitchFamily="18" charset="0"/>
                                    </a:rPr>
                                    <m:t> </m:t>
                                  </m:r>
                                  <m:func>
                                    <m:funcPr>
                                      <m:ctrlPr>
                                        <a:rPr lang="zh-CN" altLang="en-US" i="1">
                                          <a:latin typeface="Cambria Math" panose="02040503050406030204" pitchFamily="18" charset="0"/>
                                        </a:rPr>
                                      </m:ctrlPr>
                                    </m:funcPr>
                                    <m:fName>
                                      <m:r>
                                        <a:rPr lang="en-US" altLang="zh-CN" b="0" i="1" smtClean="0">
                                          <a:latin typeface="Cambria Math" panose="02040503050406030204" pitchFamily="18" charset="0"/>
                                        </a:rPr>
                                        <m:t>  </m:t>
                                      </m:r>
                                      <m:r>
                                        <m:rPr>
                                          <m:sty m:val="p"/>
                                        </m:rPr>
                                        <a:rPr lang="en-US" altLang="zh-CN" i="1">
                                          <a:latin typeface="Cambria Math" panose="02040503050406030204" pitchFamily="18" charset="0"/>
                                        </a:rPr>
                                        <m:t>MLlif</m:t>
                                      </m:r>
                                      <m:r>
                                        <m:rPr>
                                          <m:sty m:val="p"/>
                                        </m:rPr>
                                        <a:rPr lang="zh-CN" altLang="en-US">
                                          <a:latin typeface="Cambria Math" panose="02040503050406030204" pitchFamily="18" charset="0"/>
                                        </a:rPr>
                                        <m:t>t</m:t>
                                      </m:r>
                                    </m:fName>
                                    <m:e>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e>
                                      </m:d>
                                    </m:e>
                                  </m:func>
                                  <m:r>
                                    <a:rPr lang="zh-CN" altLang="en-US" i="0">
                                      <a:latin typeface="Cambria Math" panose="02040503050406030204" pitchFamily="18" charset="0"/>
                                    </a:rPr>
                                    <m:t>&gt;</m:t>
                                  </m:r>
                                  <m:r>
                                    <a:rPr lang="zh-CN" altLang="en-US" i="1">
                                      <a:latin typeface="Cambria Math" panose="02040503050406030204" pitchFamily="18" charset="0"/>
                                    </a:rPr>
                                    <m:t>𝜖</m:t>
                                  </m:r>
                                  <m:r>
                                    <m:rPr>
                                      <m:nor/>
                                    </m:rPr>
                                    <a:rPr lang="zh-CN" altLang="en-US" i="1">
                                      <a:latin typeface="Cambria Math" panose="02040503050406030204" pitchFamily="18" charset="0"/>
                                    </a:rPr>
                                    <m:t> </m:t>
                                  </m:r>
                                  <m:r>
                                    <m:rPr>
                                      <m:nor/>
                                    </m:rPr>
                                    <a:rPr lang="zh-CN" altLang="en-US" i="1">
                                      <a:latin typeface="Cambria Math" panose="02040503050406030204" pitchFamily="18" charset="0"/>
                                    </a:rPr>
                                    <m:t>and</m:t>
                                  </m:r>
                                  <m:r>
                                    <m:rPr>
                                      <m:nor/>
                                    </m:rPr>
                                    <a:rPr lang="zh-CN" altLang="en-US" i="1">
                                      <a:latin typeface="Cambria Math" panose="02040503050406030204" pitchFamily="18" charset="0"/>
                                    </a:rPr>
                                    <m:t> </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0">
                                      <a:latin typeface="Cambria Math" panose="02040503050406030204" pitchFamily="18" charset="0"/>
                                    </a:rPr>
                                    <m:t>𝒲</m:t>
                                  </m:r>
                                </m:e>
                              </m:mr>
                              <m:mr>
                                <m:e>
                                  <m:r>
                                    <a:rPr lang="zh-CN" altLang="en-US" i="0">
                                      <a:latin typeface="Cambria Math" panose="02040503050406030204" pitchFamily="18" charset="0"/>
                                    </a:rPr>
                                    <m:t>0,</m:t>
                                  </m:r>
                                </m:e>
                                <m:e>
                                  <m:r>
                                    <m:rPr>
                                      <m:nor/>
                                    </m:rPr>
                                    <a:rPr lang="zh-CN" altLang="en-US" i="1">
                                      <a:latin typeface="Cambria Math" panose="02040503050406030204" pitchFamily="18" charset="0"/>
                                    </a:rPr>
                                    <m:t> </m:t>
                                  </m:r>
                                  <m:r>
                                    <m:rPr>
                                      <m:nor/>
                                    </m:rPr>
                                    <a:rPr lang="zh-CN" altLang="en-US" i="1">
                                      <a:latin typeface="Cambria Math" panose="02040503050406030204" pitchFamily="18" charset="0"/>
                                    </a:rPr>
                                    <m:t>otherwise</m:t>
                                  </m:r>
                                  <m:r>
                                    <m:rPr>
                                      <m:nor/>
                                    </m:rPr>
                                    <a:rPr lang="zh-CN" altLang="en-US" i="1">
                                      <a:latin typeface="Cambria Math" panose="02040503050406030204" pitchFamily="18" charset="0"/>
                                    </a:rPr>
                                    <m:t> </m:t>
                                  </m:r>
                                </m:e>
                              </m:mr>
                            </m:m>
                          </m:e>
                        </m:d>
                      </m:oMath>
                    </m:oMathPara>
                  </a14:m>
                  <a:endParaRPr lang="zh-CN" altLang="en-US" dirty="0"/>
                </a:p>
              </p:txBody>
            </p:sp>
          </mc:Choice>
          <mc:Fallback xmlns="">
            <p:sp>
              <p:nvSpPr>
                <p:cNvPr id="17" name="文本框 16">
                  <a:extLst>
                    <a:ext uri="{FF2B5EF4-FFF2-40B4-BE49-F238E27FC236}">
                      <a16:creationId xmlns:a16="http://schemas.microsoft.com/office/drawing/2014/main" id="{F54436E2-292F-4D6F-B08C-4289FE41B134}"/>
                    </a:ext>
                  </a:extLst>
                </p:cNvPr>
                <p:cNvSpPr txBox="1">
                  <a:spLocks noRot="1" noChangeAspect="1" noMove="1" noResize="1" noEditPoints="1" noAdjustHandles="1" noChangeArrowheads="1" noChangeShapeType="1" noTextEdit="1"/>
                </p:cNvSpPr>
                <p:nvPr/>
              </p:nvSpPr>
              <p:spPr>
                <a:xfrm>
                  <a:off x="4383079" y="2139800"/>
                  <a:ext cx="6313832" cy="710194"/>
                </a:xfrm>
                <a:prstGeom prst="rect">
                  <a:avLst/>
                </a:prstGeom>
                <a:blipFill>
                  <a:blip r:embed="rId7"/>
                  <a:stretch>
                    <a:fillRect/>
                  </a:stretch>
                </a:blipFill>
              </p:spPr>
              <p:txBody>
                <a:bodyPr/>
                <a:lstStyle/>
                <a:p>
                  <a:r>
                    <a:rPr lang="zh-CN" altLang="en-US">
                      <a:noFill/>
                    </a:rPr>
                    <a:t> </a:t>
                  </a:r>
                </a:p>
              </p:txBody>
            </p:sp>
          </mc:Fallback>
        </mc:AlternateContent>
        <p:cxnSp>
          <p:nvCxnSpPr>
            <p:cNvPr id="22" name="直接箭头连接符 21">
              <a:extLst>
                <a:ext uri="{FF2B5EF4-FFF2-40B4-BE49-F238E27FC236}">
                  <a16:creationId xmlns:a16="http://schemas.microsoft.com/office/drawing/2014/main" id="{BBF752AB-E526-4F41-89FE-30F9B1E62231}"/>
                </a:ext>
              </a:extLst>
            </p:cNvPr>
            <p:cNvCxnSpPr/>
            <p:nvPr/>
          </p:nvCxnSpPr>
          <p:spPr>
            <a:xfrm flipH="1">
              <a:off x="5953577" y="1650252"/>
              <a:ext cx="347870" cy="62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1C55DF9F-780B-446F-B1E4-D0399637B0B3}"/>
                    </a:ext>
                  </a:extLst>
                </p:cNvPr>
                <p:cNvSpPr txBox="1"/>
                <p:nvPr/>
              </p:nvSpPr>
              <p:spPr>
                <a:xfrm>
                  <a:off x="6410739" y="1450332"/>
                  <a:ext cx="2293256" cy="369332"/>
                </a:xfrm>
                <a:prstGeom prst="rect">
                  <a:avLst/>
                </a:prstGeom>
                <a:noFill/>
              </p:spPr>
              <p:txBody>
                <a:bodyPr wrap="none" rtlCol="0">
                  <a:spAutoFit/>
                </a:bodyPr>
                <a:lstStyle/>
                <a:p>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oMath>
                  </a14:m>
                  <a:r>
                    <a:rPr lang="zh-CN" altLang="en-US" dirty="0"/>
                    <a:t>受到歧视，</a:t>
                  </a:r>
                  <a14:m>
                    <m:oMath xmlns:m="http://schemas.openxmlformats.org/officeDocument/2006/math">
                      <m:r>
                        <a:rPr lang="zh-CN" altLang="en-US" i="1">
                          <a:latin typeface="Cambria Math" panose="02040503050406030204" pitchFamily="18" charset="0"/>
                        </a:rPr>
                        <m:t>𝐼</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e>
                      </m:d>
                    </m:oMath>
                  </a14:m>
                  <a:r>
                    <a:rPr lang="en-US" altLang="zh-CN" dirty="0"/>
                    <a:t>=1</a:t>
                  </a:r>
                  <a:endParaRPr lang="zh-CN" altLang="en-US" dirty="0"/>
                </a:p>
              </p:txBody>
            </p:sp>
          </mc:Choice>
          <mc:Fallback xmlns="">
            <p:sp>
              <p:nvSpPr>
                <p:cNvPr id="23" name="文本框 22">
                  <a:extLst>
                    <a:ext uri="{FF2B5EF4-FFF2-40B4-BE49-F238E27FC236}">
                      <a16:creationId xmlns:a16="http://schemas.microsoft.com/office/drawing/2014/main" id="{1C55DF9F-780B-446F-B1E4-D0399637B0B3}"/>
                    </a:ext>
                  </a:extLst>
                </p:cNvPr>
                <p:cNvSpPr txBox="1">
                  <a:spLocks noRot="1" noChangeAspect="1" noMove="1" noResize="1" noEditPoints="1" noAdjustHandles="1" noChangeArrowheads="1" noChangeShapeType="1" noTextEdit="1"/>
                </p:cNvSpPr>
                <p:nvPr/>
              </p:nvSpPr>
              <p:spPr>
                <a:xfrm>
                  <a:off x="6410739" y="1450332"/>
                  <a:ext cx="2293256" cy="369332"/>
                </a:xfrm>
                <a:prstGeom prst="rect">
                  <a:avLst/>
                </a:prstGeom>
                <a:blipFill>
                  <a:blip r:embed="rId8"/>
                  <a:stretch>
                    <a:fillRect t="-9836" r="-1862" b="-2459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601974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内容占位符 34">
            <a:extLst>
              <a:ext uri="{FF2B5EF4-FFF2-40B4-BE49-F238E27FC236}">
                <a16:creationId xmlns:a16="http://schemas.microsoft.com/office/drawing/2014/main" id="{FA461DF2-2AB3-4FDD-BB95-AF226534B12E}"/>
              </a:ext>
            </a:extLst>
          </p:cNvPr>
          <p:cNvSpPr txBox="1">
            <a:spLocks/>
          </p:cNvSpPr>
          <p:nvPr/>
        </p:nvSpPr>
        <p:spPr>
          <a:xfrm>
            <a:off x="980386" y="172656"/>
            <a:ext cx="11099112" cy="399176"/>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sz="2400" dirty="0">
                <a:solidFill>
                  <a:prstClr val="black"/>
                </a:solidFill>
                <a:latin typeface="微软雅黑" panose="020B0503020204020204" pitchFamily="34" charset="-122"/>
                <a:ea typeface="微软雅黑" panose="020B0503020204020204" pitchFamily="34" charset="-122"/>
              </a:rPr>
              <a:t>提出一种新的发现歧视方法</a:t>
            </a:r>
            <a:r>
              <a:rPr lang="en-US" altLang="zh-CN" sz="2400" dirty="0">
                <a:solidFill>
                  <a:prstClr val="black"/>
                </a:solidFill>
                <a:latin typeface="微软雅黑" panose="020B0503020204020204" pitchFamily="34" charset="-122"/>
                <a:ea typeface="微软雅黑" panose="020B0503020204020204" pitchFamily="34" charset="-122"/>
              </a:rPr>
              <a:t>——Feature-based Targeted Sampling(FTS)</a:t>
            </a:r>
            <a:endParaRPr lang="zh-CN" altLang="en-US" sz="2400" dirty="0">
              <a:solidFill>
                <a:prstClr val="black"/>
              </a:solidFill>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41C20881-3CDE-430F-A422-57AF5028B7D2}"/>
              </a:ext>
            </a:extLst>
          </p:cNvPr>
          <p:cNvGrpSpPr/>
          <p:nvPr/>
        </p:nvGrpSpPr>
        <p:grpSpPr>
          <a:xfrm>
            <a:off x="2350190" y="2019728"/>
            <a:ext cx="926280" cy="926280"/>
            <a:chOff x="2441880" y="1976191"/>
            <a:chExt cx="926280" cy="926280"/>
          </a:xfrm>
        </p:grpSpPr>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846AFB5E-F0AA-4CDB-8C0B-554B349F09BC}"/>
                    </a:ext>
                  </a:extLst>
                </p14:cNvPr>
                <p14:cNvContentPartPr/>
                <p14:nvPr/>
              </p14:nvContentPartPr>
              <p14:xfrm>
                <a:off x="2441880" y="1976191"/>
                <a:ext cx="573480" cy="573480"/>
              </p14:xfrm>
            </p:contentPart>
          </mc:Choice>
          <mc:Fallback xmlns="">
            <p:pic>
              <p:nvPicPr>
                <p:cNvPr id="5" name="墨迹 4">
                  <a:extLst>
                    <a:ext uri="{FF2B5EF4-FFF2-40B4-BE49-F238E27FC236}">
                      <a16:creationId xmlns:a16="http://schemas.microsoft.com/office/drawing/2014/main" id="{846AFB5E-F0AA-4CDB-8C0B-554B349F09BC}"/>
                    </a:ext>
                  </a:extLst>
                </p:cNvPr>
                <p:cNvPicPr/>
                <p:nvPr/>
              </p:nvPicPr>
              <p:blipFill>
                <a:blip r:embed="rId4"/>
                <a:stretch>
                  <a:fillRect/>
                </a:stretch>
              </p:blipFill>
              <p:spPr>
                <a:xfrm>
                  <a:off x="2405880" y="1940191"/>
                  <a:ext cx="645120" cy="645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A3ACE129-2F83-4355-AC9D-37A3E19CD13F}"/>
                    </a:ext>
                  </a:extLst>
                </p14:cNvPr>
                <p14:cNvContentPartPr/>
                <p14:nvPr/>
              </p14:nvContentPartPr>
              <p14:xfrm>
                <a:off x="2978640" y="2512951"/>
                <a:ext cx="389520" cy="389520"/>
              </p14:xfrm>
            </p:contentPart>
          </mc:Choice>
          <mc:Fallback xmlns="">
            <p:pic>
              <p:nvPicPr>
                <p:cNvPr id="6" name="墨迹 5">
                  <a:extLst>
                    <a:ext uri="{FF2B5EF4-FFF2-40B4-BE49-F238E27FC236}">
                      <a16:creationId xmlns:a16="http://schemas.microsoft.com/office/drawing/2014/main" id="{A3ACE129-2F83-4355-AC9D-37A3E19CD13F}"/>
                    </a:ext>
                  </a:extLst>
                </p:cNvPr>
                <p:cNvPicPr/>
                <p:nvPr/>
              </p:nvPicPr>
              <p:blipFill>
                <a:blip r:embed="rId6"/>
                <a:stretch>
                  <a:fillRect/>
                </a:stretch>
              </p:blipFill>
              <p:spPr>
                <a:xfrm>
                  <a:off x="2942640" y="2476951"/>
                  <a:ext cx="461160" cy="461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14" name="墨迹 13">
                <a:extLst>
                  <a:ext uri="{FF2B5EF4-FFF2-40B4-BE49-F238E27FC236}">
                    <a16:creationId xmlns:a16="http://schemas.microsoft.com/office/drawing/2014/main" id="{0137741F-C1BB-423A-99BB-E390F87F4ECC}"/>
                  </a:ext>
                </a:extLst>
              </p14:cNvPr>
              <p14:cNvContentPartPr/>
              <p14:nvPr/>
            </p14:nvContentPartPr>
            <p14:xfrm>
              <a:off x="2768870" y="2798768"/>
              <a:ext cx="965880" cy="965880"/>
            </p14:xfrm>
          </p:contentPart>
        </mc:Choice>
        <mc:Fallback xmlns="">
          <p:pic>
            <p:nvPicPr>
              <p:cNvPr id="14" name="墨迹 13">
                <a:extLst>
                  <a:ext uri="{FF2B5EF4-FFF2-40B4-BE49-F238E27FC236}">
                    <a16:creationId xmlns:a16="http://schemas.microsoft.com/office/drawing/2014/main" id="{0137741F-C1BB-423A-99BB-E390F87F4ECC}"/>
                  </a:ext>
                </a:extLst>
              </p:cNvPr>
              <p:cNvPicPr/>
              <p:nvPr/>
            </p:nvPicPr>
            <p:blipFill>
              <a:blip r:embed="rId8"/>
              <a:stretch>
                <a:fillRect/>
              </a:stretch>
            </p:blipFill>
            <p:spPr>
              <a:xfrm>
                <a:off x="2732870" y="2762768"/>
                <a:ext cx="1037520" cy="103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墨迹 14">
                <a:extLst>
                  <a:ext uri="{FF2B5EF4-FFF2-40B4-BE49-F238E27FC236}">
                    <a16:creationId xmlns:a16="http://schemas.microsoft.com/office/drawing/2014/main" id="{F04A9B70-46CD-4EA1-A3B8-8FD17391EAD3}"/>
                  </a:ext>
                </a:extLst>
              </p14:cNvPr>
              <p14:cNvContentPartPr/>
              <p14:nvPr/>
            </p14:nvContentPartPr>
            <p14:xfrm>
              <a:off x="3272736" y="3129422"/>
              <a:ext cx="1426320" cy="43200"/>
            </p14:xfrm>
          </p:contentPart>
        </mc:Choice>
        <mc:Fallback xmlns="">
          <p:pic>
            <p:nvPicPr>
              <p:cNvPr id="15" name="墨迹 14">
                <a:extLst>
                  <a:ext uri="{FF2B5EF4-FFF2-40B4-BE49-F238E27FC236}">
                    <a16:creationId xmlns:a16="http://schemas.microsoft.com/office/drawing/2014/main" id="{F04A9B70-46CD-4EA1-A3B8-8FD17391EAD3}"/>
                  </a:ext>
                </a:extLst>
              </p:cNvPr>
              <p:cNvPicPr/>
              <p:nvPr/>
            </p:nvPicPr>
            <p:blipFill>
              <a:blip r:embed="rId10"/>
              <a:stretch>
                <a:fillRect/>
              </a:stretch>
            </p:blipFill>
            <p:spPr>
              <a:xfrm>
                <a:off x="3236736" y="3093720"/>
                <a:ext cx="1497960" cy="114248"/>
              </a:xfrm>
              <a:prstGeom prst="rect">
                <a:avLst/>
              </a:prstGeom>
            </p:spPr>
          </p:pic>
        </mc:Fallback>
      </mc:AlternateContent>
      <p:sp>
        <p:nvSpPr>
          <p:cNvPr id="9" name="文本框 8">
            <a:extLst>
              <a:ext uri="{FF2B5EF4-FFF2-40B4-BE49-F238E27FC236}">
                <a16:creationId xmlns:a16="http://schemas.microsoft.com/office/drawing/2014/main" id="{A3B83D8B-31B6-47C3-A55E-FEF7F9D3658A}"/>
              </a:ext>
            </a:extLst>
          </p:cNvPr>
          <p:cNvSpPr txBox="1"/>
          <p:nvPr/>
        </p:nvSpPr>
        <p:spPr>
          <a:xfrm>
            <a:off x="314473" y="801982"/>
            <a:ext cx="10942682" cy="661552"/>
          </a:xfrm>
          <a:prstGeom prst="rect">
            <a:avLst/>
          </a:prstGeom>
          <a:noFill/>
        </p:spPr>
        <p:txBody>
          <a:bodyPr wrap="square" rtlCol="0">
            <a:spAutoFit/>
          </a:bodyPr>
          <a:lstStyle/>
          <a:p>
            <a:r>
              <a:rPr lang="zh-CN" altLang="en-US" sz="1800" dirty="0">
                <a:solidFill>
                  <a:prstClr val="black"/>
                </a:solidFill>
                <a:latin typeface="微软雅黑" panose="020B0503020204020204" pitchFamily="34" charset="-122"/>
                <a:ea typeface="微软雅黑" panose="020B0503020204020204" pitchFamily="34" charset="-122"/>
              </a:rPr>
              <a:t>       本文提出一种新的方法</a:t>
            </a:r>
            <a:r>
              <a:rPr lang="en-US" altLang="zh-CN" sz="1800" dirty="0">
                <a:solidFill>
                  <a:prstClr val="black"/>
                </a:solidFill>
                <a:latin typeface="微软雅黑" panose="020B0503020204020204" pitchFamily="34" charset="-122"/>
                <a:ea typeface="微软雅黑" panose="020B0503020204020204" pitchFamily="34" charset="-122"/>
              </a:rPr>
              <a:t>——</a:t>
            </a:r>
            <a:r>
              <a:rPr lang="zh-CN" altLang="en-US" sz="1800" dirty="0">
                <a:solidFill>
                  <a:prstClr val="black"/>
                </a:solidFill>
                <a:latin typeface="微软雅黑" panose="020B0503020204020204" pitchFamily="34" charset="-122"/>
                <a:ea typeface="微软雅黑" panose="020B0503020204020204" pitchFamily="34" charset="-122"/>
              </a:rPr>
              <a:t>基于特征的目标抽样（</a:t>
            </a:r>
            <a:r>
              <a:rPr lang="en-US" altLang="zh-CN" sz="1800" dirty="0">
                <a:solidFill>
                  <a:prstClr val="black"/>
                </a:solidFill>
                <a:latin typeface="微软雅黑" panose="020B0503020204020204" pitchFamily="34" charset="-122"/>
                <a:ea typeface="微软雅黑" panose="020B0503020204020204" pitchFamily="34" charset="-122"/>
              </a:rPr>
              <a:t>Feature-based Targeted Sampling</a:t>
            </a:r>
            <a:r>
              <a:rPr lang="zh-CN" altLang="en-US" sz="1800" dirty="0">
                <a:solidFill>
                  <a:prstClr val="black"/>
                </a:solidFill>
                <a:latin typeface="微软雅黑" panose="020B0503020204020204" pitchFamily="34" charset="-122"/>
                <a:ea typeface="微软雅黑" panose="020B0503020204020204" pitchFamily="34" charset="-122"/>
              </a:rPr>
              <a:t>，简称</a:t>
            </a:r>
            <a:r>
              <a:rPr lang="en-US" altLang="zh-CN" sz="1800" dirty="0">
                <a:solidFill>
                  <a:prstClr val="black"/>
                </a:solidFill>
                <a:latin typeface="微软雅黑" panose="020B0503020204020204" pitchFamily="34" charset="-122"/>
                <a:ea typeface="微软雅黑" panose="020B0503020204020204" pitchFamily="34" charset="-122"/>
              </a:rPr>
              <a:t>FTS</a:t>
            </a:r>
            <a:r>
              <a:rPr lang="zh-CN" altLang="en-US" sz="1800" dirty="0">
                <a:solidFill>
                  <a:prstClr val="black"/>
                </a:solidFill>
                <a:latin typeface="微软雅黑" panose="020B0503020204020204" pitchFamily="34" charset="-122"/>
                <a:ea typeface="微软雅黑" panose="020B0503020204020204" pitchFamily="34" charset="-122"/>
              </a:rPr>
              <a:t>），来检测黑盒模型中的歧视。</a:t>
            </a:r>
            <a:endParaRPr lang="zh-CN" altLang="en-US" dirty="0"/>
          </a:p>
        </p:txBody>
      </p:sp>
      <p:sp>
        <p:nvSpPr>
          <p:cNvPr id="11" name="云形 10">
            <a:extLst>
              <a:ext uri="{FF2B5EF4-FFF2-40B4-BE49-F238E27FC236}">
                <a16:creationId xmlns:a16="http://schemas.microsoft.com/office/drawing/2014/main" id="{52646C04-CD84-4A52-AE34-D9DC52145E17}"/>
              </a:ext>
            </a:extLst>
          </p:cNvPr>
          <p:cNvSpPr/>
          <p:nvPr/>
        </p:nvSpPr>
        <p:spPr>
          <a:xfrm>
            <a:off x="700322" y="2460826"/>
            <a:ext cx="2763425" cy="141392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r>
              <a:rPr lang="zh-CN" altLang="en-US" dirty="0"/>
              <a:t>从两组样本中</a:t>
            </a:r>
            <a:endParaRPr lang="en-US" altLang="zh-CN" dirty="0"/>
          </a:p>
          <a:p>
            <a:pPr algn="ctr"/>
            <a:r>
              <a:rPr lang="zh-CN" altLang="en-US" dirty="0"/>
              <a:t>抽取特征值</a:t>
            </a:r>
          </a:p>
          <a:p>
            <a:pPr algn="ctr"/>
            <a:endParaRPr lang="zh-CN" altLang="en-US" dirty="0"/>
          </a:p>
          <a:p>
            <a:pPr algn="ctr"/>
            <a:endParaRPr lang="zh-CN" altLang="en-US"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EB04A9F-FEA3-4FFB-9B49-B2E5DF883094}"/>
                  </a:ext>
                </a:extLst>
              </p:cNvPr>
              <p:cNvSpPr txBox="1"/>
              <p:nvPr/>
            </p:nvSpPr>
            <p:spPr>
              <a:xfrm>
                <a:off x="4699056" y="1982083"/>
                <a:ext cx="3803813" cy="646331"/>
              </a:xfrm>
              <a:prstGeom prst="rect">
                <a:avLst/>
              </a:prstGeom>
              <a:noFill/>
            </p:spPr>
            <p:txBody>
              <a:bodyPr wrap="square" rtlCol="0">
                <a:spAutoFit/>
              </a:bodyPr>
              <a:lstStyle/>
              <a:p>
                <a:r>
                  <a:rPr lang="zh-CN" altLang="en-US" dirty="0"/>
                  <a:t>第一组</a:t>
                </a:r>
                <a14:m>
                  <m:oMath xmlns:m="http://schemas.openxmlformats.org/officeDocument/2006/math">
                    <m:r>
                      <a:rPr lang="en-US" altLang="zh-CN" i="1" dirty="0" smtClean="0">
                        <a:latin typeface="Cambria Math" panose="02040503050406030204" pitchFamily="18" charset="0"/>
                      </a:rPr>
                      <m:t>𝐺</m:t>
                    </m:r>
                  </m:oMath>
                </a14:m>
                <a:r>
                  <a:rPr lang="zh-CN" altLang="en-US" dirty="0"/>
                  <a:t>：包含优类（</a:t>
                </a:r>
                <a:r>
                  <a:rPr lang="en-US" altLang="zh-CN" dirty="0"/>
                  <a:t>C=1</a:t>
                </a:r>
                <a:r>
                  <a:rPr lang="zh-CN" altLang="en-US" dirty="0"/>
                  <a:t>）的实例</a:t>
                </a:r>
                <a:endParaRPr lang="en-US" altLang="zh-CN" dirty="0"/>
              </a:p>
              <a:p>
                <a:pPr algn="ctr"/>
                <a:r>
                  <a:rPr lang="en-US" altLang="zh-CN" dirty="0"/>
                  <a:t>(</a:t>
                </a:r>
                <a:r>
                  <a:rPr lang="zh-CN" altLang="en-US" dirty="0"/>
                  <a:t>“贷款批准”</a:t>
                </a:r>
                <a:r>
                  <a:rPr lang="en-US" altLang="zh-CN" dirty="0"/>
                  <a:t>)</a:t>
                </a:r>
                <a:endParaRPr lang="zh-CN" altLang="en-US" dirty="0"/>
              </a:p>
            </p:txBody>
          </p:sp>
        </mc:Choice>
        <mc:Fallback xmlns="">
          <p:sp>
            <p:nvSpPr>
              <p:cNvPr id="12" name="文本框 11">
                <a:extLst>
                  <a:ext uri="{FF2B5EF4-FFF2-40B4-BE49-F238E27FC236}">
                    <a16:creationId xmlns:a16="http://schemas.microsoft.com/office/drawing/2014/main" id="{8EB04A9F-FEA3-4FFB-9B49-B2E5DF883094}"/>
                  </a:ext>
                </a:extLst>
              </p:cNvPr>
              <p:cNvSpPr txBox="1">
                <a:spLocks noRot="1" noChangeAspect="1" noMove="1" noResize="1" noEditPoints="1" noAdjustHandles="1" noChangeArrowheads="1" noChangeShapeType="1" noTextEdit="1"/>
              </p:cNvSpPr>
              <p:nvPr/>
            </p:nvSpPr>
            <p:spPr>
              <a:xfrm>
                <a:off x="4699056" y="1982083"/>
                <a:ext cx="3803813" cy="646331"/>
              </a:xfrm>
              <a:prstGeom prst="rect">
                <a:avLst/>
              </a:prstGeom>
              <a:blipFill>
                <a:blip r:embed="rId11"/>
                <a:stretch>
                  <a:fillRect l="-1442" t="-4717"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0D43AAB-9A77-49CF-8BF6-23A8ECA3EF02}"/>
                  </a:ext>
                </a:extLst>
              </p:cNvPr>
              <p:cNvSpPr txBox="1"/>
              <p:nvPr/>
            </p:nvSpPr>
            <p:spPr>
              <a:xfrm>
                <a:off x="4699056" y="3342929"/>
                <a:ext cx="3966137" cy="646331"/>
              </a:xfrm>
              <a:prstGeom prst="rect">
                <a:avLst/>
              </a:prstGeom>
              <a:noFill/>
            </p:spPr>
            <p:txBody>
              <a:bodyPr wrap="square" rtlCol="0">
                <a:spAutoFit/>
              </a:bodyPr>
              <a:lstStyle/>
              <a:p>
                <a:r>
                  <a:rPr lang="zh-CN" altLang="en-US" dirty="0"/>
                  <a:t>第二组</a:t>
                </a:r>
                <a14:m>
                  <m:oMath xmlns:m="http://schemas.openxmlformats.org/officeDocument/2006/math">
                    <m:r>
                      <a:rPr lang="en-US" altLang="zh-CN" i="1" dirty="0" smtClean="0">
                        <a:latin typeface="Cambria Math" panose="02040503050406030204" pitchFamily="18" charset="0"/>
                      </a:rPr>
                      <m:t>𝑊</m:t>
                    </m:r>
                  </m:oMath>
                </a14:m>
                <a:r>
                  <a:rPr lang="zh-CN" altLang="en-US" dirty="0"/>
                  <a:t>：包含受保护子组中的实例</a:t>
                </a:r>
                <a:endParaRPr lang="en-US" altLang="zh-CN" dirty="0"/>
              </a:p>
              <a:p>
                <a:pPr algn="ctr"/>
                <a:r>
                  <a:rPr lang="en-US" altLang="zh-CN" dirty="0"/>
                  <a:t>(</a:t>
                </a:r>
                <a:r>
                  <a:rPr lang="zh-CN" altLang="en-US" dirty="0"/>
                  <a:t>“贷款拒绝”</a:t>
                </a:r>
                <a:r>
                  <a:rPr lang="en-US" altLang="zh-CN" dirty="0"/>
                  <a:t>)</a:t>
                </a:r>
                <a:endParaRPr lang="zh-CN" altLang="en-US" dirty="0"/>
              </a:p>
            </p:txBody>
          </p:sp>
        </mc:Choice>
        <mc:Fallback xmlns="">
          <p:sp>
            <p:nvSpPr>
              <p:cNvPr id="21" name="文本框 20">
                <a:extLst>
                  <a:ext uri="{FF2B5EF4-FFF2-40B4-BE49-F238E27FC236}">
                    <a16:creationId xmlns:a16="http://schemas.microsoft.com/office/drawing/2014/main" id="{00D43AAB-9A77-49CF-8BF6-23A8ECA3EF02}"/>
                  </a:ext>
                </a:extLst>
              </p:cNvPr>
              <p:cNvSpPr txBox="1">
                <a:spLocks noRot="1" noChangeAspect="1" noMove="1" noResize="1" noEditPoints="1" noAdjustHandles="1" noChangeArrowheads="1" noChangeShapeType="1" noTextEdit="1"/>
              </p:cNvSpPr>
              <p:nvPr/>
            </p:nvSpPr>
            <p:spPr>
              <a:xfrm>
                <a:off x="4699056" y="3342929"/>
                <a:ext cx="3966137" cy="646331"/>
              </a:xfrm>
              <a:prstGeom prst="rect">
                <a:avLst/>
              </a:prstGeom>
              <a:blipFill>
                <a:blip r:embed="rId12"/>
                <a:stretch>
                  <a:fillRect l="-1385" t="-4717" b="-14151"/>
                </a:stretch>
              </a:blipFill>
            </p:spPr>
            <p:txBody>
              <a:bodyPr/>
              <a:lstStyle/>
              <a:p>
                <a:r>
                  <a:rPr lang="zh-CN" altLang="en-US">
                    <a:noFill/>
                  </a:rPr>
                  <a:t> </a:t>
                </a:r>
              </a:p>
            </p:txBody>
          </p:sp>
        </mc:Fallback>
      </mc:AlternateContent>
      <p:cxnSp>
        <p:nvCxnSpPr>
          <p:cNvPr id="17" name="直接箭头连接符 16">
            <a:extLst>
              <a:ext uri="{FF2B5EF4-FFF2-40B4-BE49-F238E27FC236}">
                <a16:creationId xmlns:a16="http://schemas.microsoft.com/office/drawing/2014/main" id="{AD4836A5-BC51-4DB4-80D7-E4A587674332}"/>
              </a:ext>
            </a:extLst>
          </p:cNvPr>
          <p:cNvCxnSpPr>
            <a:cxnSpLocks/>
          </p:cNvCxnSpPr>
          <p:nvPr/>
        </p:nvCxnSpPr>
        <p:spPr>
          <a:xfrm flipV="1">
            <a:off x="3306380" y="2171322"/>
            <a:ext cx="1342442" cy="56961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直接箭头连接符 25">
            <a:extLst>
              <a:ext uri="{FF2B5EF4-FFF2-40B4-BE49-F238E27FC236}">
                <a16:creationId xmlns:a16="http://schemas.microsoft.com/office/drawing/2014/main" id="{B84D361D-CDA8-4994-8077-146DC163A75A}"/>
              </a:ext>
            </a:extLst>
          </p:cNvPr>
          <p:cNvCxnSpPr>
            <a:cxnSpLocks/>
          </p:cNvCxnSpPr>
          <p:nvPr/>
        </p:nvCxnSpPr>
        <p:spPr>
          <a:xfrm>
            <a:off x="3303790" y="3395921"/>
            <a:ext cx="1345032" cy="13082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54CE00A4-B77C-4CB0-8B43-753CF88E416F}"/>
                  </a:ext>
                </a:extLst>
              </p:cNvPr>
              <p:cNvSpPr txBox="1"/>
              <p:nvPr/>
            </p:nvSpPr>
            <p:spPr>
              <a:xfrm>
                <a:off x="314473" y="4344179"/>
                <a:ext cx="9838728" cy="369332"/>
              </a:xfrm>
              <a:prstGeom prst="rect">
                <a:avLst/>
              </a:prstGeom>
              <a:noFill/>
            </p:spPr>
            <p:txBody>
              <a:bodyPr wrap="square">
                <a:spAutoFit/>
              </a:bodyPr>
              <a:lstStyle/>
              <a:p>
                <a:r>
                  <a:rPr lang="zh-CN" altLang="en-US" dirty="0"/>
                  <a:t>样本实例集</a:t>
                </a:r>
                <a14:m>
                  <m:oMath xmlns:m="http://schemas.openxmlformats.org/officeDocument/2006/math">
                    <m:r>
                      <a:rPr lang="en-US" altLang="zh-CN" b="0" i="1" smtClean="0">
                        <a:latin typeface="Cambria Math" panose="02040503050406030204" pitchFamily="18" charset="0"/>
                      </a:rPr>
                      <m:t>𝑆</m:t>
                    </m:r>
                  </m:oMath>
                </a14:m>
                <a:r>
                  <a:rPr lang="zh-CN" altLang="en-US" dirty="0"/>
                  <a:t>中的样本</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m:t>
                        </m:r>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m:t>
                        </m:r>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oMath>
                </a14:m>
                <a:r>
                  <a:rPr lang="zh-CN" altLang="en-US" dirty="0"/>
                  <a:t>的结构如下：</a:t>
                </a:r>
              </a:p>
            </p:txBody>
          </p:sp>
        </mc:Choice>
        <mc:Fallback xmlns="">
          <p:sp>
            <p:nvSpPr>
              <p:cNvPr id="31" name="文本框 30">
                <a:extLst>
                  <a:ext uri="{FF2B5EF4-FFF2-40B4-BE49-F238E27FC236}">
                    <a16:creationId xmlns:a16="http://schemas.microsoft.com/office/drawing/2014/main" id="{54CE00A4-B77C-4CB0-8B43-753CF88E416F}"/>
                  </a:ext>
                </a:extLst>
              </p:cNvPr>
              <p:cNvSpPr txBox="1">
                <a:spLocks noRot="1" noChangeAspect="1" noMove="1" noResize="1" noEditPoints="1" noAdjustHandles="1" noChangeArrowheads="1" noChangeShapeType="1" noTextEdit="1"/>
              </p:cNvSpPr>
              <p:nvPr/>
            </p:nvSpPr>
            <p:spPr>
              <a:xfrm>
                <a:off x="314473" y="4344179"/>
                <a:ext cx="9838728" cy="369332"/>
              </a:xfrm>
              <a:prstGeom prst="rect">
                <a:avLst/>
              </a:prstGeom>
              <a:blipFill>
                <a:blip r:embed="rId13"/>
                <a:stretch>
                  <a:fillRect l="-558" t="-10000" b="-26667"/>
                </a:stretch>
              </a:blipFill>
            </p:spPr>
            <p:txBody>
              <a:bodyPr/>
              <a:lstStyle/>
              <a:p>
                <a:r>
                  <a:rPr lang="zh-CN" altLang="en-US">
                    <a:noFill/>
                  </a:rPr>
                  <a:t> </a:t>
                </a:r>
              </a:p>
            </p:txBody>
          </p:sp>
        </mc:Fallback>
      </mc:AlternateContent>
      <p:sp>
        <p:nvSpPr>
          <p:cNvPr id="30" name="矩形 29">
            <a:extLst>
              <a:ext uri="{FF2B5EF4-FFF2-40B4-BE49-F238E27FC236}">
                <a16:creationId xmlns:a16="http://schemas.microsoft.com/office/drawing/2014/main" id="{FEA30FFE-D0A9-402C-B1F1-43AB73B24E6E}"/>
              </a:ext>
            </a:extLst>
          </p:cNvPr>
          <p:cNvSpPr/>
          <p:nvPr/>
        </p:nvSpPr>
        <p:spPr>
          <a:xfrm>
            <a:off x="383558" y="1705718"/>
            <a:ext cx="8331869" cy="25867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a:extLst>
              <a:ext uri="{FF2B5EF4-FFF2-40B4-BE49-F238E27FC236}">
                <a16:creationId xmlns:a16="http://schemas.microsoft.com/office/drawing/2014/main" id="{E4319F6D-8A1F-4037-9DE7-094B0F58C3C1}"/>
              </a:ext>
            </a:extLst>
          </p:cNvPr>
          <p:cNvCxnSpPr>
            <a:cxnSpLocks/>
            <a:stCxn id="30" idx="3"/>
            <a:endCxn id="34" idx="1"/>
          </p:cNvCxnSpPr>
          <p:nvPr/>
        </p:nvCxnSpPr>
        <p:spPr>
          <a:xfrm>
            <a:off x="8715427" y="2999113"/>
            <a:ext cx="1052150" cy="6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矩形: 圆角 33">
            <a:extLst>
              <a:ext uri="{FF2B5EF4-FFF2-40B4-BE49-F238E27FC236}">
                <a16:creationId xmlns:a16="http://schemas.microsoft.com/office/drawing/2014/main" id="{741EB872-76DA-47FE-91A8-F5C8A46945A1}"/>
              </a:ext>
            </a:extLst>
          </p:cNvPr>
          <p:cNvSpPr/>
          <p:nvPr/>
        </p:nvSpPr>
        <p:spPr>
          <a:xfrm>
            <a:off x="9767577" y="2387216"/>
            <a:ext cx="1912070" cy="1236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构建人工数据集</a:t>
            </a:r>
            <a:r>
              <a:rPr lang="en-US" altLang="zh-CN" dirty="0"/>
              <a:t>S</a:t>
            </a:r>
            <a:endParaRPr lang="zh-CN" altLang="en-US" dirty="0"/>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0865C35D-FAE5-4AB2-826C-6C131FE5FC0A}"/>
                  </a:ext>
                </a:extLst>
              </p:cNvPr>
              <p:cNvSpPr txBox="1"/>
              <p:nvPr/>
            </p:nvSpPr>
            <p:spPr>
              <a:xfrm>
                <a:off x="3237008" y="4713511"/>
                <a:ext cx="3906261" cy="8117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𝑖𝑓</m:t>
                              </m:r>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𝑋</m:t>
                                  </m:r>
                                </m:e>
                                <m:sub>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𝑖𝑛</m:t>
                              </m:r>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𝐵</m:t>
                                  </m:r>
                                </m:e>
                                <m:sup>
                                  <m:r>
                                    <a:rPr lang="en-US" altLang="zh-CN" b="0" i="1" smtClean="0">
                                      <a:latin typeface="Cambria Math" panose="02040503050406030204" pitchFamily="18" charset="0"/>
                                      <a:ea typeface="Cambria Math" panose="02040503050406030204" pitchFamily="18" charset="0"/>
                                    </a:rPr>
                                    <m:t>𝑐</m:t>
                                  </m:r>
                                </m:sup>
                              </m:sSup>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𝐺</m:t>
                              </m:r>
                              <m:r>
                                <a:rPr lang="en-US" altLang="zh-CN" i="1">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𝑖𝑓</m:t>
                              </m:r>
                              <m:r>
                                <a:rPr lang="en-US" altLang="zh-CN" i="1">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𝑋</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𝑖𝑛</m:t>
                              </m:r>
                              <m:r>
                                <a:rPr lang="en-US" altLang="zh-CN" i="1">
                                  <a:latin typeface="Cambria Math" panose="02040503050406030204" pitchFamily="18" charset="0"/>
                                  <a:ea typeface="Cambria Math" panose="02040503050406030204" pitchFamily="18" charset="0"/>
                                </a:rPr>
                                <m:t> </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𝐵</m:t>
                                  </m:r>
                                </m:e>
                                <m:sup>
                                  <m:r>
                                    <a:rPr lang="en-US" altLang="zh-CN" b="0" i="1" smtClean="0">
                                      <a:latin typeface="Cambria Math" panose="02040503050406030204" pitchFamily="18" charset="0"/>
                                      <a:ea typeface="Cambria Math" panose="02040503050406030204" pitchFamily="18" charset="0"/>
                                    </a:rPr>
                                    <m:t>𝑛</m:t>
                                  </m:r>
                                  <m:r>
                                    <m:rPr>
                                      <m:sty m:val="p"/>
                                    </m:rPr>
                                    <a:rPr lang="en-US" altLang="zh-CN" i="1">
                                      <a:latin typeface="Cambria Math" panose="02040503050406030204" pitchFamily="18" charset="0"/>
                                      <a:ea typeface="Cambria Math" panose="02040503050406030204" pitchFamily="18" charset="0"/>
                                    </a:rPr>
                                    <m:t>c</m:t>
                                  </m:r>
                                </m:sup>
                              </m:sSup>
                            </m:e>
                          </m:eqArr>
                        </m:e>
                      </m:d>
                    </m:oMath>
                  </m:oMathPara>
                </a14:m>
                <a:endParaRPr lang="zh-CN" altLang="en-US" dirty="0"/>
              </a:p>
            </p:txBody>
          </p:sp>
        </mc:Choice>
        <mc:Fallback xmlns="">
          <p:sp>
            <p:nvSpPr>
              <p:cNvPr id="38" name="文本框 37">
                <a:extLst>
                  <a:ext uri="{FF2B5EF4-FFF2-40B4-BE49-F238E27FC236}">
                    <a16:creationId xmlns:a16="http://schemas.microsoft.com/office/drawing/2014/main" id="{0865C35D-FAE5-4AB2-826C-6C131FE5FC0A}"/>
                  </a:ext>
                </a:extLst>
              </p:cNvPr>
              <p:cNvSpPr txBox="1">
                <a:spLocks noRot="1" noChangeAspect="1" noMove="1" noResize="1" noEditPoints="1" noAdjustHandles="1" noChangeArrowheads="1" noChangeShapeType="1" noTextEdit="1"/>
              </p:cNvSpPr>
              <p:nvPr/>
            </p:nvSpPr>
            <p:spPr>
              <a:xfrm>
                <a:off x="3237008" y="4713511"/>
                <a:ext cx="3906261" cy="811761"/>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96406A59-B6AA-49DC-A053-5169BA1B9BB0}"/>
                  </a:ext>
                </a:extLst>
              </p:cNvPr>
              <p:cNvSpPr txBox="1"/>
              <p:nvPr/>
            </p:nvSpPr>
            <p:spPr>
              <a:xfrm>
                <a:off x="314473" y="5525272"/>
                <a:ext cx="11594076" cy="991618"/>
              </a:xfrm>
              <a:prstGeom prst="rect">
                <a:avLst/>
              </a:prstGeom>
              <a:noFill/>
            </p:spPr>
            <p:txBody>
              <a:bodyPr wrap="square" rtlCol="0">
                <a:spAutoFit/>
              </a:bodyPr>
              <a:lstStyle/>
              <a:p>
                <a:r>
                  <a:rPr lang="zh-CN" altLang="en-US" dirty="0"/>
                  <a:t>       其中，</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𝑗</m:t>
                        </m:r>
                      </m:sub>
                    </m:sSub>
                  </m:oMath>
                </a14:m>
                <a:r>
                  <a:rPr lang="zh-CN" altLang="en-US" dirty="0"/>
                  <a:t>是第</a:t>
                </a:r>
                <a14:m>
                  <m:oMath xmlns:m="http://schemas.openxmlformats.org/officeDocument/2006/math">
                    <m:r>
                      <a:rPr lang="en-US" altLang="zh-CN" b="0" i="1" smtClean="0">
                        <a:latin typeface="Cambria Math" panose="02040503050406030204" pitchFamily="18" charset="0"/>
                      </a:rPr>
                      <m:t>𝑗</m:t>
                    </m:r>
                    <m:r>
                      <a:rPr lang="zh-CN" altLang="en-US" i="1">
                        <a:latin typeface="Cambria Math" panose="02040503050406030204" pitchFamily="18" charset="0"/>
                      </a:rPr>
                      <m:t>个</m:t>
                    </m:r>
                  </m:oMath>
                </a14:m>
                <a:r>
                  <a:rPr lang="zh-CN" altLang="en-US" b="0" dirty="0"/>
                  <a:t>特征，</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b="0" dirty="0"/>
                  <a:t>是随机选择的实例</a:t>
                </a:r>
                <a:r>
                  <a:rPr lang="zh-CN" altLang="en-US" dirty="0"/>
                  <a:t>。选择从哪个组进行采样取决于</a:t>
                </a:r>
                <a:r>
                  <a:rPr lang="zh-CN" altLang="en-US" dirty="0">
                    <a:solidFill>
                      <a:srgbClr val="FF0000"/>
                    </a:solidFill>
                  </a:rPr>
                  <a:t>特征是否与受保护特征相关（</a:t>
                </a:r>
                <a14:m>
                  <m:oMath xmlns:m="http://schemas.openxmlformats.org/officeDocument/2006/math">
                    <m:r>
                      <a:rPr lang="en-US" altLang="zh-CN" b="0" i="1" smtClean="0">
                        <a:solidFill>
                          <a:srgbClr val="FF0000"/>
                        </a:solidFill>
                        <a:latin typeface="Cambria Math" panose="02040503050406030204" pitchFamily="18" charset="0"/>
                      </a:rPr>
                      <m:t>𝑓𝑒𝑎𝑡𝑢𝑟𝑒</m:t>
                    </m:r>
                    <m:r>
                      <a:rPr lang="en-US" altLang="zh-CN" b="0" i="1"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𝑖𝑛</m:t>
                    </m:r>
                    <m:r>
                      <a:rPr lang="en-US" altLang="zh-CN" b="0" i="1" smtClean="0">
                        <a:solidFill>
                          <a:srgbClr val="FF0000"/>
                        </a:solidFill>
                        <a:latin typeface="Cambria Math" panose="02040503050406030204" pitchFamily="18" charset="0"/>
                      </a:rPr>
                      <m:t> </m:t>
                    </m:r>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𝐵</m:t>
                        </m:r>
                      </m:e>
                      <m:sup>
                        <m:r>
                          <a:rPr lang="en-US" altLang="zh-CN" b="0" i="1" smtClean="0">
                            <a:solidFill>
                              <a:srgbClr val="FF0000"/>
                            </a:solidFill>
                            <a:latin typeface="Cambria Math" panose="02040503050406030204" pitchFamily="18" charset="0"/>
                          </a:rPr>
                          <m:t>𝑐</m:t>
                        </m:r>
                      </m:sup>
                    </m:sSup>
                  </m:oMath>
                </a14:m>
                <a:r>
                  <a:rPr lang="zh-CN" altLang="en-US" dirty="0">
                    <a:solidFill>
                      <a:srgbClr val="FF0000"/>
                    </a:solidFill>
                  </a:rPr>
                  <a:t>）</a:t>
                </a:r>
                <a:r>
                  <a:rPr lang="zh-CN" altLang="en-US" dirty="0"/>
                  <a:t>。例如，若特征</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𝑗</m:t>
                        </m:r>
                      </m:sub>
                    </m:sSub>
                  </m:oMath>
                </a14:m>
                <a:r>
                  <a:rPr lang="zh-CN" altLang="en-US" b="0" dirty="0"/>
                  <a:t>在</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𝐵</m:t>
                        </m:r>
                      </m:e>
                      <m:sup>
                        <m:r>
                          <a:rPr lang="en-US" altLang="zh-CN" i="1">
                            <a:latin typeface="Cambria Math" panose="02040503050406030204" pitchFamily="18" charset="0"/>
                            <a:ea typeface="Cambria Math" panose="02040503050406030204" pitchFamily="18" charset="0"/>
                          </a:rPr>
                          <m:t>𝑐</m:t>
                        </m:r>
                      </m:sup>
                    </m:sSup>
                  </m:oMath>
                </a14:m>
                <a:r>
                  <a:rPr lang="zh-CN" altLang="en-US" b="0" dirty="0"/>
                  <a:t>中，那么从</a:t>
                </a:r>
                <a14:m>
                  <m:oMath xmlns:m="http://schemas.openxmlformats.org/officeDocument/2006/math">
                    <m:r>
                      <a:rPr lang="en-US" altLang="zh-CN" b="0" i="1" smtClean="0">
                        <a:latin typeface="Cambria Math" panose="02040503050406030204" pitchFamily="18" charset="0"/>
                      </a:rPr>
                      <m:t>𝑊</m:t>
                    </m:r>
                  </m:oMath>
                </a14:m>
                <a:r>
                  <a:rPr lang="zh-CN" altLang="en-US" b="0" dirty="0"/>
                  <a:t>实例组群中随机选取某实例，把该实例的特征值</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oMath>
                </a14:m>
                <a:r>
                  <a:rPr lang="zh-CN" altLang="en-US" b="0" dirty="0"/>
                  <a:t>赋值给</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𝑠𝑗</m:t>
                        </m:r>
                      </m:sub>
                    </m:sSub>
                  </m:oMath>
                </a14:m>
                <a:r>
                  <a:rPr lang="zh-CN" altLang="en-US" b="0" dirty="0"/>
                  <a:t>来采样。</a:t>
                </a:r>
                <a:endParaRPr lang="en-US" altLang="zh-CN" b="0" dirty="0"/>
              </a:p>
            </p:txBody>
          </p:sp>
        </mc:Choice>
        <mc:Fallback xmlns="">
          <p:sp>
            <p:nvSpPr>
              <p:cNvPr id="39" name="文本框 38">
                <a:extLst>
                  <a:ext uri="{FF2B5EF4-FFF2-40B4-BE49-F238E27FC236}">
                    <a16:creationId xmlns:a16="http://schemas.microsoft.com/office/drawing/2014/main" id="{96406A59-B6AA-49DC-A053-5169BA1B9BB0}"/>
                  </a:ext>
                </a:extLst>
              </p:cNvPr>
              <p:cNvSpPr txBox="1">
                <a:spLocks noRot="1" noChangeAspect="1" noMove="1" noResize="1" noEditPoints="1" noAdjustHandles="1" noChangeArrowheads="1" noChangeShapeType="1" noTextEdit="1"/>
              </p:cNvSpPr>
              <p:nvPr/>
            </p:nvSpPr>
            <p:spPr>
              <a:xfrm>
                <a:off x="314473" y="5525272"/>
                <a:ext cx="11594076" cy="991618"/>
              </a:xfrm>
              <a:prstGeom prst="rect">
                <a:avLst/>
              </a:prstGeom>
              <a:blipFill>
                <a:blip r:embed="rId15"/>
                <a:stretch>
                  <a:fillRect l="-473" t="-2454" b="-67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圆角 19">
                <a:extLst>
                  <a:ext uri="{FF2B5EF4-FFF2-40B4-BE49-F238E27FC236}">
                    <a16:creationId xmlns:a16="http://schemas.microsoft.com/office/drawing/2014/main" id="{269637A9-62E3-4402-9572-AB95782ADC6F}"/>
                  </a:ext>
                </a:extLst>
              </p:cNvPr>
              <p:cNvSpPr/>
              <p:nvPr/>
            </p:nvSpPr>
            <p:spPr>
              <a:xfrm>
                <a:off x="9115416" y="4095390"/>
                <a:ext cx="2964082" cy="1236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t>
                </a:r>
                <a:r>
                  <a:rPr lang="zh-CN" altLang="en-US" dirty="0"/>
                  <a:t>仅包含一小部分的</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𝐵</m:t>
                        </m:r>
                      </m:e>
                      <m:sup>
                        <m:r>
                          <a:rPr lang="en-US" altLang="zh-CN" i="1">
                            <a:latin typeface="Cambria Math" panose="02040503050406030204" pitchFamily="18" charset="0"/>
                            <a:ea typeface="Cambria Math" panose="02040503050406030204" pitchFamily="18" charset="0"/>
                          </a:rPr>
                          <m:t>𝑐</m:t>
                        </m:r>
                      </m:sup>
                    </m:sSup>
                  </m:oMath>
                </a14:m>
                <a:r>
                  <a:rPr lang="zh-CN" altLang="en-US" dirty="0"/>
                  <a:t>和大部分的</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𝐵</m:t>
                        </m:r>
                      </m:e>
                      <m:sup>
                        <m:r>
                          <m:rPr>
                            <m:sty m:val="p"/>
                          </m:rPr>
                          <a:rPr lang="en-US" altLang="zh-CN" i="1" smtClean="0">
                            <a:latin typeface="Cambria Math" panose="02040503050406030204" pitchFamily="18" charset="0"/>
                            <a:ea typeface="Cambria Math" panose="02040503050406030204" pitchFamily="18" charset="0"/>
                          </a:rPr>
                          <m:t>n</m:t>
                        </m:r>
                        <m:r>
                          <a:rPr lang="en-US" altLang="zh-CN" i="1">
                            <a:latin typeface="Cambria Math" panose="02040503050406030204" pitchFamily="18" charset="0"/>
                            <a:ea typeface="Cambria Math" panose="02040503050406030204" pitchFamily="18" charset="0"/>
                          </a:rPr>
                          <m:t>𝑐</m:t>
                        </m:r>
                      </m:sup>
                    </m:sSup>
                  </m:oMath>
                </a14:m>
                <a:endParaRPr lang="zh-CN" altLang="en-US" dirty="0"/>
              </a:p>
            </p:txBody>
          </p:sp>
        </mc:Choice>
        <mc:Fallback xmlns="">
          <p:sp>
            <p:nvSpPr>
              <p:cNvPr id="20" name="矩形: 圆角 19">
                <a:extLst>
                  <a:ext uri="{FF2B5EF4-FFF2-40B4-BE49-F238E27FC236}">
                    <a16:creationId xmlns:a16="http://schemas.microsoft.com/office/drawing/2014/main" id="{269637A9-62E3-4402-9572-AB95782ADC6F}"/>
                  </a:ext>
                </a:extLst>
              </p:cNvPr>
              <p:cNvSpPr>
                <a:spLocks noRot="1" noChangeAspect="1" noMove="1" noResize="1" noEditPoints="1" noAdjustHandles="1" noChangeArrowheads="1" noChangeShapeType="1" noTextEdit="1"/>
              </p:cNvSpPr>
              <p:nvPr/>
            </p:nvSpPr>
            <p:spPr>
              <a:xfrm>
                <a:off x="9115416" y="4095390"/>
                <a:ext cx="2964082" cy="1236242"/>
              </a:xfrm>
              <a:prstGeom prst="roundRect">
                <a:avLst/>
              </a:prstGeom>
              <a:blipFill>
                <a:blip r:embed="rId1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379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内容占位符 34">
            <a:extLst>
              <a:ext uri="{FF2B5EF4-FFF2-40B4-BE49-F238E27FC236}">
                <a16:creationId xmlns:a16="http://schemas.microsoft.com/office/drawing/2014/main" id="{FA461DF2-2AB3-4FDD-BB95-AF226534B12E}"/>
              </a:ext>
            </a:extLst>
          </p:cNvPr>
          <p:cNvSpPr txBox="1">
            <a:spLocks/>
          </p:cNvSpPr>
          <p:nvPr/>
        </p:nvSpPr>
        <p:spPr>
          <a:xfrm>
            <a:off x="980386" y="172656"/>
            <a:ext cx="11099112" cy="399176"/>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sz="2400" dirty="0">
                <a:solidFill>
                  <a:prstClr val="black"/>
                </a:solidFill>
                <a:latin typeface="微软雅黑" panose="020B0503020204020204" pitchFamily="34" charset="-122"/>
                <a:ea typeface="微软雅黑" panose="020B0503020204020204" pitchFamily="34" charset="-122"/>
              </a:rPr>
              <a:t>提出一种新的发现歧视方法</a:t>
            </a:r>
            <a:r>
              <a:rPr lang="en-US" altLang="zh-CN" sz="2400" dirty="0">
                <a:solidFill>
                  <a:prstClr val="black"/>
                </a:solidFill>
                <a:latin typeface="微软雅黑" panose="020B0503020204020204" pitchFamily="34" charset="-122"/>
                <a:ea typeface="微软雅黑" panose="020B0503020204020204" pitchFamily="34" charset="-122"/>
              </a:rPr>
              <a:t>——Feature-based Targeted Sampling(FTS)</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A3B83D8B-31B6-47C3-A55E-FEF7F9D3658A}"/>
              </a:ext>
            </a:extLst>
          </p:cNvPr>
          <p:cNvSpPr txBox="1"/>
          <p:nvPr/>
        </p:nvSpPr>
        <p:spPr>
          <a:xfrm>
            <a:off x="485750" y="1000917"/>
            <a:ext cx="11593748" cy="369332"/>
          </a:xfrm>
          <a:prstGeom prst="rect">
            <a:avLst/>
          </a:prstGeom>
          <a:noFill/>
        </p:spPr>
        <p:txBody>
          <a:bodyPr wrap="square" rtlCol="0">
            <a:spAutoFit/>
          </a:bodyPr>
          <a:lstStyle/>
          <a:p>
            <a:r>
              <a:rPr lang="zh-CN" altLang="en-US" sz="1800" dirty="0">
                <a:solidFill>
                  <a:prstClr val="black"/>
                </a:solidFill>
                <a:latin typeface="微软雅黑" panose="020B0503020204020204" pitchFamily="34" charset="-122"/>
                <a:ea typeface="微软雅黑" panose="020B0503020204020204" pitchFamily="34" charset="-122"/>
              </a:rPr>
              <a:t>定义一个随机森林模型</a:t>
            </a:r>
            <a:r>
              <a:rPr lang="en-US" altLang="zh-CN" sz="1800" dirty="0">
                <a:solidFill>
                  <a:prstClr val="black"/>
                </a:solidFill>
                <a:latin typeface="微软雅黑" panose="020B0503020204020204" pitchFamily="34" charset="-122"/>
                <a:ea typeface="微软雅黑" panose="020B0503020204020204" pitchFamily="34" charset="-122"/>
              </a:rPr>
              <a:t>(RF)</a:t>
            </a:r>
            <a:r>
              <a:rPr lang="zh-CN" altLang="en-US" sz="1800" dirty="0">
                <a:solidFill>
                  <a:prstClr val="black"/>
                </a:solidFill>
                <a:latin typeface="微软雅黑" panose="020B0503020204020204" pitchFamily="34" charset="-122"/>
                <a:ea typeface="微软雅黑" panose="020B0503020204020204" pitchFamily="34" charset="-122"/>
              </a:rPr>
              <a:t>来测量少数子群中的歧视，该模型将按照等式创建的样本</a:t>
            </a:r>
            <a:r>
              <a:rPr lang="en-US" altLang="zh-CN" sz="1800" dirty="0">
                <a:solidFill>
                  <a:prstClr val="black"/>
                </a:solidFill>
                <a:latin typeface="微软雅黑" panose="020B0503020204020204" pitchFamily="34" charset="-122"/>
                <a:ea typeface="微软雅黑" panose="020B0503020204020204" pitchFamily="34" charset="-122"/>
              </a:rPr>
              <a:t>S</a:t>
            </a:r>
            <a:r>
              <a:rPr lang="zh-CN" altLang="en-US" sz="1800" dirty="0">
                <a:solidFill>
                  <a:prstClr val="black"/>
                </a:solidFill>
                <a:latin typeface="微软雅黑" panose="020B0503020204020204" pitchFamily="34" charset="-122"/>
                <a:ea typeface="微软雅黑" panose="020B0503020204020204" pitchFamily="34" charset="-122"/>
              </a:rPr>
              <a:t>中的一组实例作为输入。</a:t>
            </a:r>
            <a:endParaRPr lang="zh-CN" altLang="en-US" dirty="0"/>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636B8578-84BD-4D24-88FC-91AE0FA9708A}"/>
                  </a:ext>
                </a:extLst>
              </p:cNvPr>
              <p:cNvSpPr txBox="1"/>
              <p:nvPr/>
            </p:nvSpPr>
            <p:spPr>
              <a:xfrm>
                <a:off x="1841140" y="1663948"/>
                <a:ext cx="5151282" cy="1569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𝑠𝑐𝑜𝑟𝑒</m:t>
                          </m:r>
                        </m:e>
                        <m:sub>
                          <m:r>
                            <a:rPr lang="en-US" altLang="zh-CN" b="0" i="1" smtClean="0">
                              <a:latin typeface="Cambria Math" panose="02040503050406030204" pitchFamily="18" charset="0"/>
                            </a:rPr>
                            <m:t>𝑚𝑛𝑟</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e>
                          </m:nary>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den>
                      </m:f>
                    </m:oMath>
                  </m:oMathPara>
                </a14:m>
                <a:endParaRPr lang="en-US" altLang="zh-CN" b="0" dirty="0"/>
              </a:p>
              <a:p>
                <a:endParaRPr lang="en-US" altLang="zh-CN" b="0" dirty="0"/>
              </a:p>
              <a:p>
                <a14:m>
                  <m:oMath xmlns:m="http://schemas.openxmlformats.org/officeDocument/2006/math">
                    <m:r>
                      <m:rPr>
                        <m:sty m:val="p"/>
                      </m:rPr>
                      <a:rPr lang="en-US" altLang="zh-CN" i="1" dirty="0">
                        <a:latin typeface="Cambria Math" panose="02040503050406030204" pitchFamily="18" charset="0"/>
                      </a:rPr>
                      <m:t>where</m:t>
                    </m:r>
                  </m:oMath>
                </a14:m>
                <a:r>
                  <a:rPr lang="zh-CN" altLang="en-US"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𝑠</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𝑎𝑛𝑑</m:t>
                    </m:r>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𝑠</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𝑅𝐹</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𝑠</m:t>
                                    </m:r>
                                  </m:sub>
                                </m:sSub>
                              </m:e>
                            </m:d>
                            <m:r>
                              <a:rPr lang="en-US" altLang="zh-CN" b="0" i="1" smtClean="0">
                                <a:latin typeface="Cambria Math" panose="02040503050406030204" pitchFamily="18" charset="0"/>
                              </a:rPr>
                              <m:t>=−1</m:t>
                            </m:r>
                          </m:e>
                          <m:e>
                            <m:r>
                              <a:rPr lang="en-US" altLang="zh-CN" b="0" i="1" smtClean="0">
                                <a:latin typeface="Cambria Math" panose="02040503050406030204" pitchFamily="18" charset="0"/>
                              </a:rPr>
                              <m:t>0,                 </m:t>
                            </m:r>
                            <m:r>
                              <a:rPr lang="en-US" altLang="zh-CN" b="0" i="1" smtClean="0">
                                <a:latin typeface="Cambria Math" panose="02040503050406030204" pitchFamily="18" charset="0"/>
                              </a:rPr>
                              <m:t>𝑜𝑡h𝑒𝑟𝑤𝑖𝑠𝑒</m:t>
                            </m:r>
                          </m:e>
                        </m:eqArr>
                      </m:e>
                    </m:d>
                  </m:oMath>
                </a14:m>
                <a:endParaRPr lang="zh-CN" altLang="en-US" dirty="0"/>
              </a:p>
            </p:txBody>
          </p:sp>
        </mc:Choice>
        <mc:Fallback xmlns="">
          <p:sp>
            <p:nvSpPr>
              <p:cNvPr id="22" name="文本框 21">
                <a:extLst>
                  <a:ext uri="{FF2B5EF4-FFF2-40B4-BE49-F238E27FC236}">
                    <a16:creationId xmlns:a16="http://schemas.microsoft.com/office/drawing/2014/main" id="{636B8578-84BD-4D24-88FC-91AE0FA9708A}"/>
                  </a:ext>
                </a:extLst>
              </p:cNvPr>
              <p:cNvSpPr txBox="1">
                <a:spLocks noRot="1" noChangeAspect="1" noMove="1" noResize="1" noEditPoints="1" noAdjustHandles="1" noChangeArrowheads="1" noChangeShapeType="1" noTextEdit="1"/>
              </p:cNvSpPr>
              <p:nvPr/>
            </p:nvSpPr>
            <p:spPr>
              <a:xfrm>
                <a:off x="1841140" y="1663948"/>
                <a:ext cx="5151282" cy="15693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79B6577-61CD-4A63-B206-40D456389CA6}"/>
                  </a:ext>
                </a:extLst>
              </p:cNvPr>
              <p:cNvSpPr txBox="1"/>
              <p:nvPr/>
            </p:nvSpPr>
            <p:spPr>
              <a:xfrm>
                <a:off x="485750" y="3798332"/>
                <a:ext cx="11170222" cy="646331"/>
              </a:xfrm>
              <a:prstGeom prst="rect">
                <a:avLst/>
              </a:prstGeom>
              <a:noFill/>
            </p:spPr>
            <p:txBody>
              <a:bodyPr wrap="square" rtlCol="0">
                <a:spAutoFit/>
              </a:bodyPr>
              <a:lstStyle/>
              <a:p>
                <a:r>
                  <a:rPr lang="zh-CN" altLang="en-US" dirty="0"/>
                  <a:t>       通过计算</a:t>
                </a:r>
                <a14:m>
                  <m:oMath xmlns:m="http://schemas.openxmlformats.org/officeDocument/2006/math">
                    <m:sSub>
                      <m:sSubPr>
                        <m:ctrlPr>
                          <a:rPr lang="en-US" altLang="zh-CN" i="1">
                            <a:latin typeface="Cambria Math" panose="02040503050406030204" pitchFamily="18" charset="0"/>
                          </a:rPr>
                        </m:ctrlPr>
                      </m:sSubPr>
                      <m:e>
                        <m:r>
                          <a:rPr lang="en-US" altLang="zh-CN" b="0" i="1">
                            <a:latin typeface="Cambria Math" panose="02040503050406030204" pitchFamily="18" charset="0"/>
                          </a:rPr>
                          <m:t>𝑠𝑐𝑜𝑟𝑒</m:t>
                        </m:r>
                      </m:e>
                      <m:sub>
                        <m:r>
                          <a:rPr lang="en-US" altLang="zh-CN" b="0" i="1">
                            <a:latin typeface="Cambria Math" panose="02040503050406030204" pitchFamily="18" charset="0"/>
                          </a:rPr>
                          <m:t>𝑚𝑛𝑟</m:t>
                        </m:r>
                      </m:sub>
                    </m:sSub>
                  </m:oMath>
                </a14:m>
                <a:r>
                  <a:rPr lang="en-US" altLang="zh-CN" dirty="0"/>
                  <a:t>,</a:t>
                </a:r>
                <a:r>
                  <a:rPr lang="zh-CN" altLang="en-US" dirty="0"/>
                  <a:t>我们即可获得受到“信贷拒绝”的人所占比例。如果被归类为“信贷拒绝”（</a:t>
                </a:r>
                <a:r>
                  <a:rPr lang="en-US" altLang="zh-CN" dirty="0"/>
                  <a:t>bad class)</a:t>
                </a:r>
                <a:r>
                  <a:rPr lang="zh-CN" altLang="en-US" dirty="0"/>
                  <a:t>的样本过多，那么我们可以得出结论</a:t>
                </a:r>
                <a:r>
                  <a:rPr lang="en-US" altLang="zh-CN" dirty="0"/>
                  <a:t>——</a:t>
                </a:r>
                <a:r>
                  <a:rPr lang="zh-CN" altLang="en-US" dirty="0"/>
                  <a:t>黑盒模型对少数子群</a:t>
                </a:r>
                <a:r>
                  <a:rPr lang="en-US" altLang="zh-CN" dirty="0"/>
                  <a:t>W</a:t>
                </a:r>
                <a:r>
                  <a:rPr lang="zh-CN" altLang="en-US" dirty="0"/>
                  <a:t>存在高度偏见。</a:t>
                </a:r>
              </a:p>
            </p:txBody>
          </p:sp>
        </mc:Choice>
        <mc:Fallback xmlns="">
          <p:sp>
            <p:nvSpPr>
              <p:cNvPr id="3" name="文本框 2">
                <a:extLst>
                  <a:ext uri="{FF2B5EF4-FFF2-40B4-BE49-F238E27FC236}">
                    <a16:creationId xmlns:a16="http://schemas.microsoft.com/office/drawing/2014/main" id="{C79B6577-61CD-4A63-B206-40D456389CA6}"/>
                  </a:ext>
                </a:extLst>
              </p:cNvPr>
              <p:cNvSpPr txBox="1">
                <a:spLocks noRot="1" noChangeAspect="1" noMove="1" noResize="1" noEditPoints="1" noAdjustHandles="1" noChangeArrowheads="1" noChangeShapeType="1" noTextEdit="1"/>
              </p:cNvSpPr>
              <p:nvPr/>
            </p:nvSpPr>
            <p:spPr>
              <a:xfrm>
                <a:off x="485750" y="3798332"/>
                <a:ext cx="11170222" cy="646331"/>
              </a:xfrm>
              <a:prstGeom prst="rect">
                <a:avLst/>
              </a:prstGeom>
              <a:blipFill>
                <a:blip r:embed="rId4"/>
                <a:stretch>
                  <a:fillRect l="-491" t="-4717"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圆角 3">
                <a:extLst>
                  <a:ext uri="{FF2B5EF4-FFF2-40B4-BE49-F238E27FC236}">
                    <a16:creationId xmlns:a16="http://schemas.microsoft.com/office/drawing/2014/main" id="{BA4CB232-CD05-4274-B9BB-18FD59BE2EA5}"/>
                  </a:ext>
                </a:extLst>
              </p:cNvPr>
              <p:cNvSpPr/>
              <p:nvPr/>
            </p:nvSpPr>
            <p:spPr>
              <a:xfrm>
                <a:off x="8198069" y="1686207"/>
                <a:ext cx="2911365" cy="1471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由于大多数特征 </a:t>
                </a:r>
                <a14:m>
                  <m:oMath xmlns:m="http://schemas.openxmlformats.org/officeDocument/2006/math">
                    <m:r>
                      <a:rPr lang="en-US" altLang="zh-CN" i="1" dirty="0" smtClean="0">
                        <a:latin typeface="Cambria Math" panose="02040503050406030204" pitchFamily="18" charset="0"/>
                      </a:rPr>
                      <m:t>𝑖𝑛</m:t>
                    </m:r>
                    <m:r>
                      <a:rPr lang="en-US" altLang="zh-CN" i="1" dirty="0" smtClean="0">
                        <a:latin typeface="Cambria Math" panose="02040503050406030204" pitchFamily="18" charset="0"/>
                      </a:rPr>
                      <m:t> </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𝐵</m:t>
                        </m:r>
                      </m:e>
                      <m:sup>
                        <m:r>
                          <m:rPr>
                            <m:sty m:val="p"/>
                          </m:rPr>
                          <a:rPr lang="en-US" altLang="zh-CN" i="1">
                            <a:latin typeface="Cambria Math" panose="02040503050406030204" pitchFamily="18" charset="0"/>
                          </a:rPr>
                          <m:t>n</m:t>
                        </m:r>
                        <m:r>
                          <a:rPr lang="en-US" altLang="zh-CN" b="0" i="1" smtClean="0">
                            <a:latin typeface="Cambria Math" panose="02040503050406030204" pitchFamily="18" charset="0"/>
                          </a:rPr>
                          <m:t>𝑐</m:t>
                        </m:r>
                      </m:sup>
                    </m:sSup>
                  </m:oMath>
                </a14:m>
                <a:r>
                  <a:rPr lang="en-US" altLang="zh-CN" dirty="0"/>
                  <a:t>,</a:t>
                </a:r>
                <a:r>
                  <a:rPr lang="zh-CN" altLang="en-US" dirty="0"/>
                  <a:t>而少数特征 </a:t>
                </a:r>
                <a14:m>
                  <m:oMath xmlns:m="http://schemas.openxmlformats.org/officeDocument/2006/math">
                    <m:r>
                      <a:rPr lang="en-US" altLang="zh-CN" i="1" dirty="0">
                        <a:latin typeface="Cambria Math" panose="02040503050406030204" pitchFamily="18" charset="0"/>
                      </a:rPr>
                      <m:t>𝑖𝑛</m:t>
                    </m:r>
                    <m:r>
                      <a:rPr lang="en-US" altLang="zh-CN" i="1" dirty="0">
                        <a:latin typeface="Cambria Math" panose="02040503050406030204" pitchFamily="18" charset="0"/>
                      </a:rPr>
                      <m:t> </m:t>
                    </m:r>
                    <m:sSup>
                      <m:sSupPr>
                        <m:ctrlPr>
                          <a:rPr lang="en-US" altLang="zh-CN" i="1">
                            <a:latin typeface="Cambria Math" panose="02040503050406030204" pitchFamily="18" charset="0"/>
                          </a:rPr>
                        </m:ctrlPr>
                      </m:sSupPr>
                      <m:e>
                        <m:r>
                          <a:rPr lang="en-US" altLang="zh-CN" i="1">
                            <a:latin typeface="Cambria Math" panose="02040503050406030204" pitchFamily="18" charset="0"/>
                          </a:rPr>
                          <m:t>𝐵</m:t>
                        </m:r>
                      </m:e>
                      <m:sup>
                        <m:r>
                          <a:rPr lang="en-US" altLang="zh-CN" i="1">
                            <a:latin typeface="Cambria Math" panose="02040503050406030204" pitchFamily="18" charset="0"/>
                          </a:rPr>
                          <m:t>𝑐</m:t>
                        </m:r>
                      </m:sup>
                    </m:sSup>
                  </m:oMath>
                </a14:m>
                <a:r>
                  <a:rPr lang="en-US" altLang="zh-CN" dirty="0"/>
                  <a:t>,</a:t>
                </a:r>
              </a:p>
              <a:p>
                <a:pPr algn="ctr"/>
                <a:r>
                  <a:rPr lang="zh-CN" altLang="en-US" dirty="0"/>
                  <a:t>因此我们的样本应该有少量被判定为“信贷拒绝”</a:t>
                </a:r>
              </a:p>
            </p:txBody>
          </p:sp>
        </mc:Choice>
        <mc:Fallback xmlns="">
          <p:sp>
            <p:nvSpPr>
              <p:cNvPr id="4" name="矩形: 圆角 3">
                <a:extLst>
                  <a:ext uri="{FF2B5EF4-FFF2-40B4-BE49-F238E27FC236}">
                    <a16:creationId xmlns:a16="http://schemas.microsoft.com/office/drawing/2014/main" id="{BA4CB232-CD05-4274-B9BB-18FD59BE2EA5}"/>
                  </a:ext>
                </a:extLst>
              </p:cNvPr>
              <p:cNvSpPr>
                <a:spLocks noRot="1" noChangeAspect="1" noMove="1" noResize="1" noEditPoints="1" noAdjustHandles="1" noChangeArrowheads="1" noChangeShapeType="1" noTextEdit="1"/>
              </p:cNvSpPr>
              <p:nvPr/>
            </p:nvSpPr>
            <p:spPr>
              <a:xfrm>
                <a:off x="8198069" y="1686207"/>
                <a:ext cx="2911365" cy="1471448"/>
              </a:xfrm>
              <a:prstGeom prst="roundRect">
                <a:avLst/>
              </a:prstGeom>
              <a:blipFill>
                <a:blip r:embed="rId5"/>
                <a:stretch>
                  <a:fillRect/>
                </a:stretch>
              </a:blipFill>
            </p:spPr>
            <p:txBody>
              <a:bodyPr/>
              <a:lstStyle/>
              <a:p>
                <a:r>
                  <a:rPr lang="zh-CN" altLang="en-US">
                    <a:noFill/>
                  </a:rPr>
                  <a:t> </a:t>
                </a:r>
              </a:p>
            </p:txBody>
          </p:sp>
        </mc:Fallback>
      </mc:AlternateContent>
      <p:sp>
        <p:nvSpPr>
          <p:cNvPr id="10" name="箭头: 五边形 9">
            <a:extLst>
              <a:ext uri="{FF2B5EF4-FFF2-40B4-BE49-F238E27FC236}">
                <a16:creationId xmlns:a16="http://schemas.microsoft.com/office/drawing/2014/main" id="{4DB2DB35-3634-4003-B1ED-DC935D2D8C08}"/>
              </a:ext>
            </a:extLst>
          </p:cNvPr>
          <p:cNvSpPr/>
          <p:nvPr/>
        </p:nvSpPr>
        <p:spPr>
          <a:xfrm>
            <a:off x="980386" y="5109159"/>
            <a:ext cx="1879078" cy="835968"/>
          </a:xfrm>
          <a:prstGeom prst="homePlate">
            <a:avLst>
              <a:gd name="adj" fmla="val 467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i="0" dirty="0">
              <a:solidFill>
                <a:schemeClr val="bg1"/>
              </a:solidFill>
              <a:effectLst/>
              <a:latin typeface="Arial" panose="020B0604020202020204" pitchFamily="34" charset="0"/>
            </a:endParaRPr>
          </a:p>
          <a:p>
            <a:pPr algn="ctr"/>
            <a:r>
              <a:rPr lang="en-US" altLang="zh-CN" b="1" i="0" dirty="0">
                <a:solidFill>
                  <a:schemeClr val="bg1"/>
                </a:solidFill>
                <a:effectLst/>
                <a:latin typeface="Arial" panose="020B0604020202020204" pitchFamily="34" charset="0"/>
              </a:rPr>
              <a:t>comparison</a:t>
            </a:r>
          </a:p>
          <a:p>
            <a:pPr algn="ct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83F7007-A71F-42C9-8A79-F0AC817230A3}"/>
                  </a:ext>
                </a:extLst>
              </p:cNvPr>
              <p:cNvSpPr txBox="1"/>
              <p:nvPr/>
            </p:nvSpPr>
            <p:spPr>
              <a:xfrm>
                <a:off x="3059160" y="5009707"/>
                <a:ext cx="8923283" cy="391646"/>
              </a:xfrm>
              <a:prstGeom prst="rect">
                <a:avLst/>
              </a:prstGeom>
              <a:noFill/>
            </p:spPr>
            <p:txBody>
              <a:bodyPr wrap="square" rtlCol="0">
                <a:spAutoFit/>
              </a:bodyPr>
              <a:lstStyle/>
              <a:p>
                <a:r>
                  <a:rPr lang="zh-CN" altLang="en-US" dirty="0"/>
                  <a:t>从多数组</a:t>
                </a:r>
                <a14:m>
                  <m:oMath xmlns:m="http://schemas.openxmlformats.org/officeDocument/2006/math">
                    <m:r>
                      <a:rPr lang="en-US" altLang="zh-CN" i="1" dirty="0" smtClean="0">
                        <a:latin typeface="Cambria Math" panose="02040503050406030204" pitchFamily="18" charset="0"/>
                      </a:rPr>
                      <m:t>𝐺</m:t>
                    </m:r>
                  </m:oMath>
                </a14:m>
                <a:r>
                  <a:rPr lang="zh-CN" altLang="en-US" dirty="0"/>
                  <a:t>中对</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𝑐</m:t>
                        </m:r>
                      </m:sup>
                    </m:sSup>
                  </m:oMath>
                </a14:m>
                <a:r>
                  <a:rPr lang="zh-CN" altLang="en-US" dirty="0"/>
                  <a:t>中的特征进行采样，来计算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𝑠𝑐𝑜𝑟𝑒</m:t>
                        </m:r>
                      </m:e>
                      <m:sub>
                        <m:r>
                          <a:rPr lang="en-US" altLang="zh-CN" i="1">
                            <a:latin typeface="Cambria Math" panose="02040503050406030204" pitchFamily="18" charset="0"/>
                          </a:rPr>
                          <m:t>𝑚</m:t>
                        </m:r>
                        <m:r>
                          <a:rPr lang="en-US" altLang="zh-CN" b="0" i="1" smtClean="0">
                            <a:latin typeface="Cambria Math" panose="02040503050406030204" pitchFamily="18" charset="0"/>
                          </a:rPr>
                          <m:t>𝑗</m:t>
                        </m:r>
                        <m:r>
                          <a:rPr lang="en-US" altLang="zh-CN" i="1">
                            <a:latin typeface="Cambria Math" panose="02040503050406030204" pitchFamily="18" charset="0"/>
                          </a:rPr>
                          <m:t>𝑟</m:t>
                        </m:r>
                      </m:sub>
                    </m:sSub>
                  </m:oMath>
                </a14:m>
                <a:r>
                  <a:rPr lang="zh-CN" altLang="en-US" dirty="0"/>
                  <a:t>，并量化结果得出结论。</a:t>
                </a:r>
                <a:endParaRPr lang="en-US" altLang="zh-CN" dirty="0"/>
              </a:p>
            </p:txBody>
          </p:sp>
        </mc:Choice>
        <mc:Fallback xmlns="">
          <p:sp>
            <p:nvSpPr>
              <p:cNvPr id="13" name="文本框 12">
                <a:extLst>
                  <a:ext uri="{FF2B5EF4-FFF2-40B4-BE49-F238E27FC236}">
                    <a16:creationId xmlns:a16="http://schemas.microsoft.com/office/drawing/2014/main" id="{883F7007-A71F-42C9-8A79-F0AC817230A3}"/>
                  </a:ext>
                </a:extLst>
              </p:cNvPr>
              <p:cNvSpPr txBox="1">
                <a:spLocks noRot="1" noChangeAspect="1" noMove="1" noResize="1" noEditPoints="1" noAdjustHandles="1" noChangeArrowheads="1" noChangeShapeType="1" noTextEdit="1"/>
              </p:cNvSpPr>
              <p:nvPr/>
            </p:nvSpPr>
            <p:spPr>
              <a:xfrm>
                <a:off x="3059160" y="5009707"/>
                <a:ext cx="8923283" cy="391646"/>
              </a:xfrm>
              <a:prstGeom prst="rect">
                <a:avLst/>
              </a:prstGeom>
              <a:blipFill>
                <a:blip r:embed="rId6"/>
                <a:stretch>
                  <a:fillRect l="-615" t="-7813" b="-203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B85E11A4-1FEB-479C-A01B-22F78F943808}"/>
                  </a:ext>
                </a:extLst>
              </p:cNvPr>
              <p:cNvSpPr txBox="1"/>
              <p:nvPr/>
            </p:nvSpPr>
            <p:spPr>
              <a:xfrm>
                <a:off x="3971323" y="5564953"/>
                <a:ext cx="6106510" cy="391582"/>
              </a:xfrm>
              <a:prstGeom prst="rect">
                <a:avLst/>
              </a:prstGeom>
              <a:noFill/>
            </p:spPr>
            <p:txBody>
              <a:bodyPr wrap="square">
                <a:spAutoFit/>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𝑠𝑐𝑜𝑟𝑒</m:t>
                        </m:r>
                      </m:e>
                      <m:sub>
                        <m:r>
                          <a:rPr lang="en-US" altLang="zh-CN" b="0" i="1" smtClean="0">
                            <a:latin typeface="Cambria Math" panose="02040503050406030204" pitchFamily="18" charset="0"/>
                          </a:rPr>
                          <m:t>𝑑𝑖𝑓𝑓</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𝑠𝑐𝑜𝑟𝑒</m:t>
                        </m:r>
                      </m:e>
                      <m:sub>
                        <m:r>
                          <a:rPr lang="en-US" altLang="zh-CN" i="1">
                            <a:latin typeface="Cambria Math" panose="02040503050406030204" pitchFamily="18" charset="0"/>
                          </a:rPr>
                          <m:t>𝑚𝑛𝑟</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𝑠𝑐𝑜𝑟𝑒</m:t>
                        </m:r>
                      </m:e>
                      <m:sub>
                        <m:r>
                          <a:rPr lang="en-US" altLang="zh-CN" i="1">
                            <a:latin typeface="Cambria Math" panose="02040503050406030204" pitchFamily="18" charset="0"/>
                          </a:rPr>
                          <m:t>𝑚</m:t>
                        </m:r>
                        <m:r>
                          <a:rPr lang="en-US" altLang="zh-CN" b="0" i="1" smtClean="0">
                            <a:latin typeface="Cambria Math" panose="02040503050406030204" pitchFamily="18" charset="0"/>
                          </a:rPr>
                          <m:t>𝑗</m:t>
                        </m:r>
                        <m:r>
                          <a:rPr lang="en-US" altLang="zh-CN" i="1">
                            <a:latin typeface="Cambria Math" panose="02040503050406030204" pitchFamily="18" charset="0"/>
                          </a:rPr>
                          <m:t>𝑟</m:t>
                        </m:r>
                      </m:sub>
                    </m:sSub>
                  </m:oMath>
                </a14:m>
                <a:endParaRPr lang="zh-CN" altLang="en-US" dirty="0"/>
              </a:p>
            </p:txBody>
          </p:sp>
        </mc:Choice>
        <mc:Fallback xmlns="">
          <p:sp>
            <p:nvSpPr>
              <p:cNvPr id="28" name="文本框 27">
                <a:extLst>
                  <a:ext uri="{FF2B5EF4-FFF2-40B4-BE49-F238E27FC236}">
                    <a16:creationId xmlns:a16="http://schemas.microsoft.com/office/drawing/2014/main" id="{B85E11A4-1FEB-479C-A01B-22F78F943808}"/>
                  </a:ext>
                </a:extLst>
              </p:cNvPr>
              <p:cNvSpPr txBox="1">
                <a:spLocks noRot="1" noChangeAspect="1" noMove="1" noResize="1" noEditPoints="1" noAdjustHandles="1" noChangeArrowheads="1" noChangeShapeType="1" noTextEdit="1"/>
              </p:cNvSpPr>
              <p:nvPr/>
            </p:nvSpPr>
            <p:spPr>
              <a:xfrm>
                <a:off x="3971323" y="5564953"/>
                <a:ext cx="6106510" cy="391582"/>
              </a:xfrm>
              <a:prstGeom prst="rect">
                <a:avLst/>
              </a:prstGeom>
              <a:blipFill>
                <a:blip r:embed="rId7"/>
                <a:stretch>
                  <a:fillRect t="-7813" b="-203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6049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782960B-0298-40C0-9193-B28F17C2A53C}"/>
              </a:ext>
            </a:extLst>
          </p:cNvPr>
          <p:cNvSpPr/>
          <p:nvPr/>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cxnSp>
        <p:nvCxnSpPr>
          <p:cNvPr id="5" name="直接连接符 4">
            <a:extLst>
              <a:ext uri="{FF2B5EF4-FFF2-40B4-BE49-F238E27FC236}">
                <a16:creationId xmlns:a16="http://schemas.microsoft.com/office/drawing/2014/main" id="{52622493-1C1B-4EB2-862A-4E4822408AA0}"/>
              </a:ext>
            </a:extLst>
          </p:cNvPr>
          <p:cNvCxnSpPr/>
          <p:nvPr/>
        </p:nvCxnSpPr>
        <p:spPr>
          <a:xfrm>
            <a:off x="996403" y="3428999"/>
            <a:ext cx="3773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占位符 3">
            <a:extLst>
              <a:ext uri="{FF2B5EF4-FFF2-40B4-BE49-F238E27FC236}">
                <a16:creationId xmlns:a16="http://schemas.microsoft.com/office/drawing/2014/main" id="{8AA9FB39-26D8-421B-89F7-86CD2AE08CD8}"/>
              </a:ext>
            </a:extLst>
          </p:cNvPr>
          <p:cNvSpPr txBox="1">
            <a:spLocks/>
          </p:cNvSpPr>
          <p:nvPr/>
        </p:nvSpPr>
        <p:spPr>
          <a:xfrm>
            <a:off x="2465501" y="2552244"/>
            <a:ext cx="5716686" cy="707886"/>
          </a:xfrm>
          <a:prstGeom prst="rect">
            <a:avLst/>
          </a:prstGeom>
        </p:spPr>
        <p:txBody>
          <a:bodyPr anchor="ctr" anchorCtr="0">
            <a:normAutofit/>
          </a:bodyPr>
          <a:lstStyle>
            <a:lvl1pPr marL="0" indent="0" algn="l" defTabSz="914400" rtl="0" eaLnBrk="1" latinLnBrk="0" hangingPunct="1">
              <a:lnSpc>
                <a:spcPct val="90000"/>
              </a:lnSpc>
              <a:spcBef>
                <a:spcPts val="1000"/>
              </a:spcBef>
              <a:buFontTx/>
              <a:buNone/>
              <a:defRPr kumimoji="0" lang="zh-CN" altLang="en-US" sz="4000" b="1" i="0" u="none" strike="noStrike" kern="1200" cap="none" spc="0" normalizeH="0" baseline="0" dirty="0" smtClean="0">
                <a:ln>
                  <a:noFill/>
                </a:ln>
                <a:solidFill>
                  <a:prstClr val="white"/>
                </a:solidFill>
                <a:effectLst/>
                <a:uLnTx/>
                <a:uFillTx/>
                <a:latin typeface="Arial" panose="020F0502020204030204"/>
                <a:ea typeface="Microsoft YaHei"/>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defRPr/>
            </a:pPr>
            <a:r>
              <a:rPr lang="en-US" altLang="zh-CN" dirty="0"/>
              <a:t>06</a:t>
            </a:r>
            <a:endParaRPr lang="en-US" dirty="0"/>
          </a:p>
        </p:txBody>
      </p:sp>
      <p:sp>
        <p:nvSpPr>
          <p:cNvPr id="7" name="文本占位符 3">
            <a:extLst>
              <a:ext uri="{FF2B5EF4-FFF2-40B4-BE49-F238E27FC236}">
                <a16:creationId xmlns:a16="http://schemas.microsoft.com/office/drawing/2014/main" id="{2233AA7D-0112-4B75-9284-9FC6FC0D1D63}"/>
              </a:ext>
            </a:extLst>
          </p:cNvPr>
          <p:cNvSpPr txBox="1">
            <a:spLocks/>
          </p:cNvSpPr>
          <p:nvPr/>
        </p:nvSpPr>
        <p:spPr>
          <a:xfrm>
            <a:off x="882188" y="3684327"/>
            <a:ext cx="7299999" cy="887667"/>
          </a:xfrm>
          <a:prstGeom prst="rect">
            <a:avLst/>
          </a:prstGeom>
        </p:spPr>
        <p:txBody>
          <a:bodyPr>
            <a:noAutofit/>
          </a:bodyPr>
          <a:lstStyle>
            <a:lvl1pPr marL="0" indent="0" algn="l" defTabSz="914400" rtl="0" eaLnBrk="1" latinLnBrk="0" hangingPunct="1">
              <a:lnSpc>
                <a:spcPct val="90000"/>
              </a:lnSpc>
              <a:spcBef>
                <a:spcPts val="1000"/>
              </a:spcBef>
              <a:buFontTx/>
              <a:buNone/>
              <a:defRPr lang="zh-CN" altLang="en-US" sz="4800" b="1" kern="1200" spc="400" dirty="0" smtClean="0">
                <a:solidFill>
                  <a:prstClr val="white"/>
                </a:solidFill>
                <a:latin typeface="Arial" panose="020F0502020204030204"/>
                <a:ea typeface="Microsoft YaHei"/>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defRPr/>
            </a:pPr>
            <a:r>
              <a:rPr lang="zh-CN" altLang="en-US" dirty="0"/>
              <a:t>论文总结与改进</a:t>
            </a:r>
          </a:p>
        </p:txBody>
      </p:sp>
      <p:pic>
        <p:nvPicPr>
          <p:cNvPr id="8" name="图形 127">
            <a:extLst>
              <a:ext uri="{FF2B5EF4-FFF2-40B4-BE49-F238E27FC236}">
                <a16:creationId xmlns:a16="http://schemas.microsoft.com/office/drawing/2014/main" id="{B6E5D4A0-9D5F-45D9-899A-F03F9DFF710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863687" y="1559486"/>
            <a:ext cx="5172316" cy="3739027"/>
          </a:xfrm>
          <a:prstGeom prst="rect">
            <a:avLst/>
          </a:prstGeom>
        </p:spPr>
      </p:pic>
      <p:sp>
        <p:nvSpPr>
          <p:cNvPr id="65" name="矩形 64">
            <a:extLst>
              <a:ext uri="{FF2B5EF4-FFF2-40B4-BE49-F238E27FC236}">
                <a16:creationId xmlns:a16="http://schemas.microsoft.com/office/drawing/2014/main" id="{3701D6A2-E0B4-4D59-BD49-A67266448E1E}"/>
              </a:ext>
            </a:extLst>
          </p:cNvPr>
          <p:cNvSpPr/>
          <p:nvPr/>
        </p:nvSpPr>
        <p:spPr>
          <a:xfrm>
            <a:off x="875308" y="2536911"/>
            <a:ext cx="1503040" cy="707886"/>
          </a:xfrm>
          <a:prstGeom prst="rect">
            <a:avLst/>
          </a:prstGeom>
        </p:spPr>
        <p:txBody>
          <a:bodyPr wrap="none">
            <a:spAutoFit/>
          </a:bodyPr>
          <a:lstStyle/>
          <a:p>
            <a:r>
              <a:rPr kumimoji="0" lang="en-US" altLang="zh-CN" sz="4000" b="0" i="0" u="none" strike="noStrike" kern="1200" cap="none" spc="0" normalizeH="0" baseline="0" dirty="0">
                <a:ln>
                  <a:noFill/>
                </a:ln>
                <a:solidFill>
                  <a:prstClr val="white"/>
                </a:solidFill>
                <a:effectLst/>
                <a:uLnTx/>
                <a:uFillTx/>
                <a:latin typeface="Arial" panose="020F0502020204030204"/>
                <a:ea typeface="Microsoft YaHei"/>
                <a:cs typeface="+mn-ea"/>
              </a:rPr>
              <a:t>PART</a:t>
            </a:r>
            <a:endParaRPr kumimoji="0" lang="zh-CN" altLang="en-US" sz="4000" b="0" i="0" u="none" strike="noStrike" kern="1200" cap="none" spc="0" normalizeH="0" baseline="0" dirty="0">
              <a:ln>
                <a:noFill/>
              </a:ln>
              <a:solidFill>
                <a:prstClr val="white"/>
              </a:solidFill>
              <a:effectLst/>
              <a:uLnTx/>
              <a:uFillTx/>
              <a:latin typeface="Arial" panose="020F0502020204030204"/>
              <a:ea typeface="Microsoft YaHei"/>
              <a:cs typeface="+mn-ea"/>
            </a:endParaRPr>
          </a:p>
        </p:txBody>
      </p:sp>
    </p:spTree>
    <p:extLst>
      <p:ext uri="{BB962C8B-B14F-4D97-AF65-F5344CB8AC3E}">
        <p14:creationId xmlns:p14="http://schemas.microsoft.com/office/powerpoint/2010/main" val="955142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a:extLst>
              <a:ext uri="{FF2B5EF4-FFF2-40B4-BE49-F238E27FC236}">
                <a16:creationId xmlns:a16="http://schemas.microsoft.com/office/drawing/2014/main" id="{24BB7B7B-98D9-48F0-9C40-DE7DC3B2030F}"/>
              </a:ext>
            </a:extLst>
          </p:cNvPr>
          <p:cNvSpPr/>
          <p:nvPr/>
        </p:nvSpPr>
        <p:spPr>
          <a:xfrm>
            <a:off x="6635478" y="1469903"/>
            <a:ext cx="555041" cy="528636"/>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思源黑体 CN Heavy" panose="020B0A00000000000000" pitchFamily="34" charset="-122"/>
              <a:cs typeface="+mn-cs"/>
              <a:sym typeface="Arial" panose="020B0604020202020204" pitchFamily="34" charset="0"/>
            </a:endParaRPr>
          </a:p>
        </p:txBody>
      </p:sp>
      <p:sp>
        <p:nvSpPr>
          <p:cNvPr id="55" name="2">
            <a:extLst>
              <a:ext uri="{FF2B5EF4-FFF2-40B4-BE49-F238E27FC236}">
                <a16:creationId xmlns:a16="http://schemas.microsoft.com/office/drawing/2014/main" id="{134DD12F-A035-4AAC-9CB9-C27D126FA153}"/>
              </a:ext>
            </a:extLst>
          </p:cNvPr>
          <p:cNvSpPr/>
          <p:nvPr/>
        </p:nvSpPr>
        <p:spPr>
          <a:xfrm>
            <a:off x="6635478" y="2347686"/>
            <a:ext cx="555041" cy="528636"/>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思源黑体 CN Heavy" panose="020B0A00000000000000" pitchFamily="34" charset="-122"/>
              <a:cs typeface="+mn-cs"/>
              <a:sym typeface="Arial" panose="020B0604020202020204" pitchFamily="34" charset="0"/>
            </a:endParaRPr>
          </a:p>
        </p:txBody>
      </p:sp>
      <p:sp>
        <p:nvSpPr>
          <p:cNvPr id="59" name="3">
            <a:extLst>
              <a:ext uri="{FF2B5EF4-FFF2-40B4-BE49-F238E27FC236}">
                <a16:creationId xmlns:a16="http://schemas.microsoft.com/office/drawing/2014/main" id="{B7EF0EF5-13A9-4AFA-AE68-53FFAED136C3}"/>
              </a:ext>
            </a:extLst>
          </p:cNvPr>
          <p:cNvSpPr/>
          <p:nvPr/>
        </p:nvSpPr>
        <p:spPr>
          <a:xfrm>
            <a:off x="6635478" y="3225469"/>
            <a:ext cx="555041" cy="528636"/>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思源黑体 CN Heavy" panose="020B0A00000000000000" pitchFamily="34" charset="-122"/>
              <a:cs typeface="+mn-cs"/>
              <a:sym typeface="Arial" panose="020B0604020202020204" pitchFamily="34" charset="0"/>
            </a:endParaRPr>
          </a:p>
        </p:txBody>
      </p:sp>
      <p:sp>
        <p:nvSpPr>
          <p:cNvPr id="63" name="4">
            <a:extLst>
              <a:ext uri="{FF2B5EF4-FFF2-40B4-BE49-F238E27FC236}">
                <a16:creationId xmlns:a16="http://schemas.microsoft.com/office/drawing/2014/main" id="{5731D2FE-8D21-461E-82C6-62C111C8479F}"/>
              </a:ext>
            </a:extLst>
          </p:cNvPr>
          <p:cNvSpPr/>
          <p:nvPr/>
        </p:nvSpPr>
        <p:spPr>
          <a:xfrm>
            <a:off x="6635478" y="4103252"/>
            <a:ext cx="555041" cy="528636"/>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思源黑体 CN Heavy" panose="020B0A00000000000000" pitchFamily="34" charset="-122"/>
              <a:cs typeface="+mn-cs"/>
              <a:sym typeface="Arial" panose="020B0604020202020204" pitchFamily="34" charset="0"/>
            </a:endParaRPr>
          </a:p>
        </p:txBody>
      </p:sp>
      <p:sp>
        <p:nvSpPr>
          <p:cNvPr id="71" name="6">
            <a:extLst>
              <a:ext uri="{FF2B5EF4-FFF2-40B4-BE49-F238E27FC236}">
                <a16:creationId xmlns:a16="http://schemas.microsoft.com/office/drawing/2014/main" id="{A40F1647-5924-49F9-8A59-EA96E7342F4E}"/>
              </a:ext>
            </a:extLst>
          </p:cNvPr>
          <p:cNvSpPr/>
          <p:nvPr/>
        </p:nvSpPr>
        <p:spPr>
          <a:xfrm>
            <a:off x="6667538" y="5048007"/>
            <a:ext cx="555041" cy="528636"/>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思源黑体 CN Heavy" panose="020B0A00000000000000" pitchFamily="34" charset="-122"/>
              <a:cs typeface="+mn-cs"/>
              <a:sym typeface="Arial" panose="020B0604020202020204" pitchFamily="34" charset="0"/>
            </a:endParaRPr>
          </a:p>
        </p:txBody>
      </p:sp>
      <p:sp>
        <p:nvSpPr>
          <p:cNvPr id="14" name="矩形 13">
            <a:extLst>
              <a:ext uri="{FF2B5EF4-FFF2-40B4-BE49-F238E27FC236}">
                <a16:creationId xmlns:a16="http://schemas.microsoft.com/office/drawing/2014/main" id="{1505CEFC-EA30-404E-8309-89E570F180A8}"/>
              </a:ext>
            </a:extLst>
          </p:cNvPr>
          <p:cNvSpPr/>
          <p:nvPr/>
        </p:nvSpPr>
        <p:spPr>
          <a:xfrm>
            <a:off x="6630750" y="1503388"/>
            <a:ext cx="52770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思源黑体 CN Heavy" panose="020B0A00000000000000" pitchFamily="34" charset="-122"/>
                <a:cs typeface="+mn-cs"/>
                <a:sym typeface="Arial" panose="020B0604020202020204" pitchFamily="34" charset="0"/>
              </a:rPr>
              <a:t>01</a:t>
            </a:r>
            <a:endParaRPr kumimoji="0" lang="zh-CN" altLang="en-US" sz="2400" b="0" i="0" u="none" strike="noStrike" kern="1200" cap="none" spc="0" normalizeH="0" baseline="0" noProof="0" dirty="0">
              <a:ln>
                <a:noFill/>
              </a:ln>
              <a:solidFill>
                <a:prstClr val="white"/>
              </a:solidFill>
              <a:effectLst/>
              <a:uLnTx/>
              <a:uFillTx/>
              <a:latin typeface="Arial" panose="020B0604020202020204" pitchFamily="34" charset="0"/>
              <a:ea typeface="思源黑体 CN Heavy" panose="020B0A00000000000000" pitchFamily="34" charset="-122"/>
              <a:cs typeface="+mn-cs"/>
              <a:sym typeface="Arial" panose="020B0604020202020204" pitchFamily="34" charset="0"/>
            </a:endParaRPr>
          </a:p>
        </p:txBody>
      </p:sp>
      <p:sp>
        <p:nvSpPr>
          <p:cNvPr id="56" name="矩形 55">
            <a:extLst>
              <a:ext uri="{FF2B5EF4-FFF2-40B4-BE49-F238E27FC236}">
                <a16:creationId xmlns:a16="http://schemas.microsoft.com/office/drawing/2014/main" id="{64962B96-D1DE-495F-99ED-3B5ABDC8B20E}"/>
              </a:ext>
            </a:extLst>
          </p:cNvPr>
          <p:cNvSpPr/>
          <p:nvPr/>
        </p:nvSpPr>
        <p:spPr>
          <a:xfrm>
            <a:off x="6630750" y="2381171"/>
            <a:ext cx="52770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white"/>
                </a:solidFill>
                <a:effectLst/>
                <a:uLnTx/>
                <a:uFillTx/>
                <a:latin typeface="Arial" panose="020B0604020202020204" pitchFamily="34" charset="0"/>
                <a:ea typeface="思源黑体 CN Heavy" panose="020B0A00000000000000" pitchFamily="34" charset="-122"/>
                <a:cs typeface="+mn-cs"/>
                <a:sym typeface="Arial" panose="020B0604020202020204" pitchFamily="34" charset="0"/>
              </a:rPr>
              <a:t>02</a:t>
            </a:r>
            <a:endParaRPr kumimoji="0" lang="zh-CN" altLang="en-US" sz="2400" b="0" i="0" u="none" strike="noStrike" kern="1200" cap="none" spc="0" normalizeH="0" baseline="0" noProof="0">
              <a:ln>
                <a:noFill/>
              </a:ln>
              <a:solidFill>
                <a:prstClr val="white"/>
              </a:solidFill>
              <a:effectLst/>
              <a:uLnTx/>
              <a:uFillTx/>
              <a:latin typeface="Arial" panose="020B0604020202020204" pitchFamily="34" charset="0"/>
              <a:ea typeface="思源黑体 CN Heavy" panose="020B0A00000000000000" pitchFamily="34" charset="-122"/>
              <a:cs typeface="+mn-cs"/>
              <a:sym typeface="Arial" panose="020B0604020202020204" pitchFamily="34" charset="0"/>
            </a:endParaRPr>
          </a:p>
        </p:txBody>
      </p:sp>
      <p:sp>
        <p:nvSpPr>
          <p:cNvPr id="60" name="矩形 59">
            <a:extLst>
              <a:ext uri="{FF2B5EF4-FFF2-40B4-BE49-F238E27FC236}">
                <a16:creationId xmlns:a16="http://schemas.microsoft.com/office/drawing/2014/main" id="{6AB6A5FB-0903-4CC5-B038-55DB46D1F05A}"/>
              </a:ext>
            </a:extLst>
          </p:cNvPr>
          <p:cNvSpPr/>
          <p:nvPr/>
        </p:nvSpPr>
        <p:spPr>
          <a:xfrm>
            <a:off x="6630750" y="3258954"/>
            <a:ext cx="52770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white"/>
                </a:solidFill>
                <a:effectLst/>
                <a:uLnTx/>
                <a:uFillTx/>
                <a:latin typeface="Arial" panose="020B0604020202020204" pitchFamily="34" charset="0"/>
                <a:ea typeface="思源黑体 CN Heavy" panose="020B0A00000000000000" pitchFamily="34" charset="-122"/>
                <a:cs typeface="+mn-cs"/>
                <a:sym typeface="Arial" panose="020B0604020202020204" pitchFamily="34" charset="0"/>
              </a:rPr>
              <a:t>03</a:t>
            </a:r>
            <a:endParaRPr kumimoji="0" lang="zh-CN" altLang="en-US" sz="2400" b="0" i="0" u="none" strike="noStrike" kern="1200" cap="none" spc="0" normalizeH="0" baseline="0" noProof="0">
              <a:ln>
                <a:noFill/>
              </a:ln>
              <a:solidFill>
                <a:prstClr val="white"/>
              </a:solidFill>
              <a:effectLst/>
              <a:uLnTx/>
              <a:uFillTx/>
              <a:latin typeface="Arial" panose="020B0604020202020204" pitchFamily="34" charset="0"/>
              <a:ea typeface="思源黑体 CN Heavy" panose="020B0A00000000000000" pitchFamily="34" charset="-122"/>
              <a:cs typeface="+mn-cs"/>
              <a:sym typeface="Arial" panose="020B0604020202020204" pitchFamily="34" charset="0"/>
            </a:endParaRPr>
          </a:p>
        </p:txBody>
      </p:sp>
      <p:sp>
        <p:nvSpPr>
          <p:cNvPr id="64" name="矩形 63">
            <a:extLst>
              <a:ext uri="{FF2B5EF4-FFF2-40B4-BE49-F238E27FC236}">
                <a16:creationId xmlns:a16="http://schemas.microsoft.com/office/drawing/2014/main" id="{55513CF4-4070-4231-A456-8DEEC704314E}"/>
              </a:ext>
            </a:extLst>
          </p:cNvPr>
          <p:cNvSpPr/>
          <p:nvPr/>
        </p:nvSpPr>
        <p:spPr>
          <a:xfrm>
            <a:off x="6630750" y="4136738"/>
            <a:ext cx="52770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white"/>
                </a:solidFill>
                <a:effectLst/>
                <a:uLnTx/>
                <a:uFillTx/>
                <a:latin typeface="Arial" panose="020B0604020202020204" pitchFamily="34" charset="0"/>
                <a:ea typeface="思源黑体 CN Heavy" panose="020B0A00000000000000" pitchFamily="34" charset="-122"/>
                <a:cs typeface="+mn-cs"/>
                <a:sym typeface="Arial" panose="020B0604020202020204" pitchFamily="34" charset="0"/>
              </a:rPr>
              <a:t>04</a:t>
            </a:r>
            <a:endParaRPr kumimoji="0" lang="zh-CN" altLang="en-US" sz="2400" b="0" i="0" u="none" strike="noStrike" kern="1200" cap="none" spc="0" normalizeH="0" baseline="0" noProof="0">
              <a:ln>
                <a:noFill/>
              </a:ln>
              <a:solidFill>
                <a:prstClr val="white"/>
              </a:solidFill>
              <a:effectLst/>
              <a:uLnTx/>
              <a:uFillTx/>
              <a:latin typeface="Arial" panose="020B0604020202020204" pitchFamily="34" charset="0"/>
              <a:ea typeface="思源黑体 CN Heavy" panose="020B0A00000000000000" pitchFamily="34" charset="-122"/>
              <a:cs typeface="+mn-cs"/>
              <a:sym typeface="Arial" panose="020B0604020202020204" pitchFamily="34" charset="0"/>
            </a:endParaRPr>
          </a:p>
        </p:txBody>
      </p:sp>
      <p:sp>
        <p:nvSpPr>
          <p:cNvPr id="72" name="矩形 71">
            <a:extLst>
              <a:ext uri="{FF2B5EF4-FFF2-40B4-BE49-F238E27FC236}">
                <a16:creationId xmlns:a16="http://schemas.microsoft.com/office/drawing/2014/main" id="{E07AD3D2-8CDD-4FD5-9E7C-760FDBC32935}"/>
              </a:ext>
            </a:extLst>
          </p:cNvPr>
          <p:cNvSpPr/>
          <p:nvPr/>
        </p:nvSpPr>
        <p:spPr>
          <a:xfrm>
            <a:off x="6662810" y="5081492"/>
            <a:ext cx="52770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思源黑体 CN Heavy" panose="020B0A00000000000000" pitchFamily="34" charset="-122"/>
                <a:cs typeface="+mn-cs"/>
                <a:sym typeface="Arial" panose="020B0604020202020204" pitchFamily="34" charset="0"/>
              </a:rPr>
              <a:t>05</a:t>
            </a:r>
            <a:endParaRPr kumimoji="0" lang="zh-CN" altLang="en-US" sz="2400" b="0" i="0" u="none" strike="noStrike" kern="1200" cap="none" spc="0" normalizeH="0" baseline="0" noProof="0" dirty="0">
              <a:ln>
                <a:noFill/>
              </a:ln>
              <a:solidFill>
                <a:prstClr val="white"/>
              </a:solidFill>
              <a:effectLst/>
              <a:uLnTx/>
              <a:uFillTx/>
              <a:latin typeface="Arial" panose="020B0604020202020204" pitchFamily="34" charset="0"/>
              <a:ea typeface="思源黑体 CN Heavy" panose="020B0A00000000000000" pitchFamily="34" charset="-122"/>
              <a:cs typeface="+mn-cs"/>
              <a:sym typeface="Arial" panose="020B0604020202020204" pitchFamily="34" charset="0"/>
            </a:endParaRPr>
          </a:p>
        </p:txBody>
      </p:sp>
      <p:sp>
        <p:nvSpPr>
          <p:cNvPr id="3" name="矩形 2">
            <a:extLst>
              <a:ext uri="{FF2B5EF4-FFF2-40B4-BE49-F238E27FC236}">
                <a16:creationId xmlns:a16="http://schemas.microsoft.com/office/drawing/2014/main" id="{7246DC8C-0360-48F6-8416-B112248DD1A1}"/>
              </a:ext>
            </a:extLst>
          </p:cNvPr>
          <p:cNvSpPr/>
          <p:nvPr/>
        </p:nvSpPr>
        <p:spPr>
          <a:xfrm>
            <a:off x="0" y="1666511"/>
            <a:ext cx="5573486" cy="3328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mn-cs"/>
              <a:sym typeface="Arial" panose="020B0604020202020204" pitchFamily="34" charset="0"/>
            </a:endParaRPr>
          </a:p>
        </p:txBody>
      </p:sp>
      <p:sp>
        <p:nvSpPr>
          <p:cNvPr id="4" name="矩形 259">
            <a:extLst>
              <a:ext uri="{FF2B5EF4-FFF2-40B4-BE49-F238E27FC236}">
                <a16:creationId xmlns:a16="http://schemas.microsoft.com/office/drawing/2014/main" id="{F681BA4D-F8BB-4767-A608-E5BCEC5A0A35}"/>
              </a:ext>
            </a:extLst>
          </p:cNvPr>
          <p:cNvSpPr>
            <a:spLocks noChangeArrowheads="1"/>
          </p:cNvSpPr>
          <p:nvPr/>
        </p:nvSpPr>
        <p:spPr bwMode="auto">
          <a:xfrm>
            <a:off x="770729" y="2596769"/>
            <a:ext cx="273447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zh-CN" altLang="en-US" sz="6600" b="1" i="0" u="none" strike="noStrike" kern="1200" cap="all" spc="30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目录</a:t>
            </a:r>
            <a:endParaRPr kumimoji="0" lang="en-US" altLang="zh-CN" sz="6600" b="1" i="0" u="none" strike="noStrike" kern="1200" cap="all" spc="30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 name="TextBox 148">
            <a:extLst>
              <a:ext uri="{FF2B5EF4-FFF2-40B4-BE49-F238E27FC236}">
                <a16:creationId xmlns:a16="http://schemas.microsoft.com/office/drawing/2014/main" id="{32C1F083-4AA0-4960-BA87-1B7D0216156E}"/>
              </a:ext>
            </a:extLst>
          </p:cNvPr>
          <p:cNvSpPr txBox="1"/>
          <p:nvPr/>
        </p:nvSpPr>
        <p:spPr>
          <a:xfrm>
            <a:off x="1232719" y="3572010"/>
            <a:ext cx="3346876" cy="830164"/>
          </a:xfrm>
          <a:prstGeom prst="rect">
            <a:avLst/>
          </a:prstGeom>
          <a:noFill/>
        </p:spPr>
        <p:txBody>
          <a:bodyPr vert="horz"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CONTENTS</a:t>
            </a:r>
          </a:p>
        </p:txBody>
      </p:sp>
      <p:cxnSp>
        <p:nvCxnSpPr>
          <p:cNvPr id="138" name="直接连接符 137">
            <a:extLst>
              <a:ext uri="{FF2B5EF4-FFF2-40B4-BE49-F238E27FC236}">
                <a16:creationId xmlns:a16="http://schemas.microsoft.com/office/drawing/2014/main" id="{2DA231C4-8CA5-4DA4-B844-3FFD5C0FF7E1}"/>
              </a:ext>
            </a:extLst>
          </p:cNvPr>
          <p:cNvCxnSpPr>
            <a:cxnSpLocks/>
          </p:cNvCxnSpPr>
          <p:nvPr/>
        </p:nvCxnSpPr>
        <p:spPr>
          <a:xfrm>
            <a:off x="6264729" y="1061480"/>
            <a:ext cx="0" cy="495381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7745762" y="1451772"/>
            <a:ext cx="2265545" cy="605031"/>
            <a:chOff x="3282088" y="2328113"/>
            <a:chExt cx="2265545" cy="605031"/>
          </a:xfrm>
        </p:grpSpPr>
        <p:sp>
          <p:nvSpPr>
            <p:cNvPr id="43" name="矩形 42">
              <a:extLst>
                <a:ext uri="{FF2B5EF4-FFF2-40B4-BE49-F238E27FC236}">
                  <a16:creationId xmlns:a16="http://schemas.microsoft.com/office/drawing/2014/main" id="{D46BB93B-7DD0-4E03-A449-C840C0FF11AA}"/>
                </a:ext>
              </a:extLst>
            </p:cNvPr>
            <p:cNvSpPr/>
            <p:nvPr/>
          </p:nvSpPr>
          <p:spPr>
            <a:xfrm>
              <a:off x="3282088" y="2717700"/>
              <a:ext cx="2265545" cy="215444"/>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30" normalizeH="0" baseline="0" noProof="0" dirty="0">
                  <a:ln>
                    <a:noFill/>
                  </a:ln>
                  <a:solidFill>
                    <a:prstClr val="white">
                      <a:lumMod val="65000"/>
                    </a:prstClr>
                  </a:solidFill>
                  <a:effectLst/>
                  <a:uLnTx/>
                  <a:uFillTx/>
                  <a:latin typeface="Arial"/>
                  <a:ea typeface="微软雅黑"/>
                  <a:cs typeface="+mn-cs"/>
                </a:rPr>
                <a:t>INTRODUCTION</a:t>
              </a:r>
              <a:endParaRPr kumimoji="0" lang="zh-CN" altLang="en-US" sz="1400" b="0" i="0" u="none" strike="noStrike" kern="1200" cap="none" spc="30" normalizeH="0" baseline="0" noProof="0" dirty="0">
                <a:ln>
                  <a:noFill/>
                </a:ln>
                <a:solidFill>
                  <a:prstClr val="white">
                    <a:lumMod val="65000"/>
                  </a:prstClr>
                </a:solidFill>
                <a:effectLst/>
                <a:uLnTx/>
                <a:uFillTx/>
                <a:latin typeface="Arial"/>
                <a:ea typeface="微软雅黑"/>
                <a:cs typeface="+mn-cs"/>
              </a:endParaRPr>
            </a:p>
          </p:txBody>
        </p:sp>
        <p:sp>
          <p:nvSpPr>
            <p:cNvPr id="44" name="矩形 43">
              <a:extLst>
                <a:ext uri="{FF2B5EF4-FFF2-40B4-BE49-F238E27FC236}">
                  <a16:creationId xmlns:a16="http://schemas.microsoft.com/office/drawing/2014/main" id="{F3E021DC-B823-43F5-8F7F-8404DA3C7C7C}"/>
                </a:ext>
              </a:extLst>
            </p:cNvPr>
            <p:cNvSpPr/>
            <p:nvPr/>
          </p:nvSpPr>
          <p:spPr>
            <a:xfrm>
              <a:off x="3282088" y="2328113"/>
              <a:ext cx="2265545" cy="369332"/>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论文背景</a:t>
              </a:r>
            </a:p>
          </p:txBody>
        </p:sp>
      </p:grpSp>
      <p:sp>
        <p:nvSpPr>
          <p:cNvPr id="46" name="矩形 45">
            <a:extLst>
              <a:ext uri="{FF2B5EF4-FFF2-40B4-BE49-F238E27FC236}">
                <a16:creationId xmlns:a16="http://schemas.microsoft.com/office/drawing/2014/main" id="{11DC7712-51B0-4900-A741-0E783323252D}"/>
              </a:ext>
            </a:extLst>
          </p:cNvPr>
          <p:cNvSpPr/>
          <p:nvPr/>
        </p:nvSpPr>
        <p:spPr>
          <a:xfrm>
            <a:off x="7748938" y="2737273"/>
            <a:ext cx="2845049" cy="215444"/>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3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RELATED WORK</a:t>
            </a:r>
            <a:endParaRPr kumimoji="0" lang="zh-CN" altLang="en-US" sz="1400" b="0" i="0" u="none" strike="noStrike" kern="1200" cap="none" spc="3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a16="http://schemas.microsoft.com/office/drawing/2014/main" id="{C6BC8812-49F5-453C-AA3E-2E197BAC72EF}"/>
              </a:ext>
            </a:extLst>
          </p:cNvPr>
          <p:cNvSpPr/>
          <p:nvPr/>
        </p:nvSpPr>
        <p:spPr>
          <a:xfrm>
            <a:off x="7748938" y="2347686"/>
            <a:ext cx="2265545" cy="369332"/>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相关工作</a:t>
            </a:r>
          </a:p>
        </p:txBody>
      </p:sp>
      <p:sp>
        <p:nvSpPr>
          <p:cNvPr id="48" name="矩形 47">
            <a:extLst>
              <a:ext uri="{FF2B5EF4-FFF2-40B4-BE49-F238E27FC236}">
                <a16:creationId xmlns:a16="http://schemas.microsoft.com/office/drawing/2014/main" id="{E4DD7DE2-A765-46BF-89F9-387193A26CA5}"/>
              </a:ext>
            </a:extLst>
          </p:cNvPr>
          <p:cNvSpPr/>
          <p:nvPr/>
        </p:nvSpPr>
        <p:spPr>
          <a:xfrm>
            <a:off x="7745762" y="3615056"/>
            <a:ext cx="2845049" cy="215444"/>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PROBLEM DEFINITION</a:t>
            </a:r>
            <a:endParaRPr kumimoji="0" lang="zh-CN" altLang="en-US" sz="1400" b="0" i="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BB12B793-E379-4697-84AD-D52CD6AB4187}"/>
              </a:ext>
            </a:extLst>
          </p:cNvPr>
          <p:cNvSpPr/>
          <p:nvPr/>
        </p:nvSpPr>
        <p:spPr>
          <a:xfrm>
            <a:off x="7745762" y="3225469"/>
            <a:ext cx="2265545" cy="369332"/>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问题说明</a:t>
            </a:r>
          </a:p>
        </p:txBody>
      </p:sp>
      <p:sp>
        <p:nvSpPr>
          <p:cNvPr id="50" name="矩形 49">
            <a:extLst>
              <a:ext uri="{FF2B5EF4-FFF2-40B4-BE49-F238E27FC236}">
                <a16:creationId xmlns:a16="http://schemas.microsoft.com/office/drawing/2014/main" id="{B19DD28B-3CBD-45FF-8615-A4ACEA84DE37}"/>
              </a:ext>
            </a:extLst>
          </p:cNvPr>
          <p:cNvSpPr/>
          <p:nvPr/>
        </p:nvSpPr>
        <p:spPr>
          <a:xfrm>
            <a:off x="7745762" y="4491214"/>
            <a:ext cx="3467615" cy="215444"/>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3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DISCRIMINATION DETECTION MODEL</a:t>
            </a:r>
            <a:endParaRPr kumimoji="0" lang="zh-CN" altLang="en-US" sz="1400" b="0" i="0" u="none" strike="noStrike" kern="1200" cap="none" spc="3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386C7FCC-D752-4134-8880-C63DE0B54FB7}"/>
              </a:ext>
            </a:extLst>
          </p:cNvPr>
          <p:cNvSpPr/>
          <p:nvPr/>
        </p:nvSpPr>
        <p:spPr>
          <a:xfrm>
            <a:off x="7745762" y="4101627"/>
            <a:ext cx="2265545" cy="369332"/>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300" dirty="0">
                <a:solidFill>
                  <a:prstClr val="black">
                    <a:lumMod val="75000"/>
                    <a:lumOff val="25000"/>
                  </a:prstClr>
                </a:solidFill>
                <a:latin typeface="微软雅黑"/>
                <a:ea typeface="微软雅黑"/>
              </a:rPr>
              <a:t>歧视检测模型</a:t>
            </a:r>
            <a:endParaRPr kumimoji="0" lang="zh-CN" altLang="en-US" sz="24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57" name="矩形 56">
            <a:extLst>
              <a:ext uri="{FF2B5EF4-FFF2-40B4-BE49-F238E27FC236}">
                <a16:creationId xmlns:a16="http://schemas.microsoft.com/office/drawing/2014/main" id="{E88AD7DD-34D4-4DC8-8716-410EE9E6F2EB}"/>
              </a:ext>
            </a:extLst>
          </p:cNvPr>
          <p:cNvSpPr/>
          <p:nvPr/>
        </p:nvSpPr>
        <p:spPr>
          <a:xfrm>
            <a:off x="7777822" y="5081492"/>
            <a:ext cx="2563534" cy="369332"/>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论文总结与改进</a:t>
            </a:r>
          </a:p>
        </p:txBody>
      </p:sp>
      <p:sp>
        <p:nvSpPr>
          <p:cNvPr id="61" name="矩形 60">
            <a:extLst>
              <a:ext uri="{FF2B5EF4-FFF2-40B4-BE49-F238E27FC236}">
                <a16:creationId xmlns:a16="http://schemas.microsoft.com/office/drawing/2014/main" id="{4E74778C-37BB-41D4-A81F-79EF7D227E67}"/>
              </a:ext>
            </a:extLst>
          </p:cNvPr>
          <p:cNvSpPr/>
          <p:nvPr/>
        </p:nvSpPr>
        <p:spPr>
          <a:xfrm>
            <a:off x="7777822" y="5471079"/>
            <a:ext cx="3532508" cy="215444"/>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3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CONCLUSION AND FUTUREWORK</a:t>
            </a:r>
            <a:endParaRPr kumimoji="0" lang="zh-CN" altLang="en-US" sz="1400" b="0" i="0" u="none" strike="noStrike" kern="1200" cap="none" spc="3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4289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内容占位符 34">
            <a:extLst>
              <a:ext uri="{FF2B5EF4-FFF2-40B4-BE49-F238E27FC236}">
                <a16:creationId xmlns:a16="http://schemas.microsoft.com/office/drawing/2014/main" id="{FA461DF2-2AB3-4FDD-BB95-AF226534B12E}"/>
              </a:ext>
            </a:extLst>
          </p:cNvPr>
          <p:cNvSpPr txBox="1">
            <a:spLocks/>
          </p:cNvSpPr>
          <p:nvPr/>
        </p:nvSpPr>
        <p:spPr>
          <a:xfrm>
            <a:off x="1041760" y="190449"/>
            <a:ext cx="5113939" cy="441462"/>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论文总结</a:t>
            </a:r>
          </a:p>
        </p:txBody>
      </p:sp>
      <p:sp>
        <p:nvSpPr>
          <p:cNvPr id="5" name="椭圆 4">
            <a:extLst>
              <a:ext uri="{FF2B5EF4-FFF2-40B4-BE49-F238E27FC236}">
                <a16:creationId xmlns:a16="http://schemas.microsoft.com/office/drawing/2014/main" id="{DB5714F4-B3BD-4ADD-9604-E101790DE5B6}"/>
              </a:ext>
            </a:extLst>
          </p:cNvPr>
          <p:cNvSpPr/>
          <p:nvPr/>
        </p:nvSpPr>
        <p:spPr>
          <a:xfrm>
            <a:off x="870177" y="2485209"/>
            <a:ext cx="151075" cy="1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6" name="椭圆 5">
            <a:extLst>
              <a:ext uri="{FF2B5EF4-FFF2-40B4-BE49-F238E27FC236}">
                <a16:creationId xmlns:a16="http://schemas.microsoft.com/office/drawing/2014/main" id="{674AEF09-0BFA-4AC9-896C-37DDBF7DCE52}"/>
              </a:ext>
            </a:extLst>
          </p:cNvPr>
          <p:cNvSpPr/>
          <p:nvPr/>
        </p:nvSpPr>
        <p:spPr>
          <a:xfrm>
            <a:off x="870177" y="3527903"/>
            <a:ext cx="151075" cy="1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椭圆 7">
            <a:extLst>
              <a:ext uri="{FF2B5EF4-FFF2-40B4-BE49-F238E27FC236}">
                <a16:creationId xmlns:a16="http://schemas.microsoft.com/office/drawing/2014/main" id="{C11397C8-CDC4-44A1-88C5-C2AB21B73F39}"/>
              </a:ext>
            </a:extLst>
          </p:cNvPr>
          <p:cNvSpPr/>
          <p:nvPr/>
        </p:nvSpPr>
        <p:spPr>
          <a:xfrm>
            <a:off x="870177" y="1736736"/>
            <a:ext cx="151075" cy="1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1D969F4-4B7E-4372-BE39-E5BD366D4FA2}"/>
              </a:ext>
            </a:extLst>
          </p:cNvPr>
          <p:cNvSpPr/>
          <p:nvPr/>
        </p:nvSpPr>
        <p:spPr>
          <a:xfrm>
            <a:off x="1011812" y="1566696"/>
            <a:ext cx="7831670" cy="4680769"/>
          </a:xfrm>
          <a:prstGeom prst="rect">
            <a:avLst/>
          </a:prstGeom>
        </p:spPr>
        <p:txBody>
          <a:bodyPr wrap="square">
            <a:spAutoFit/>
          </a:bodyPr>
          <a:lstStyle/>
          <a:p>
            <a:pPr lvl="0" algn="just">
              <a:lnSpc>
                <a:spcPct val="130000"/>
              </a:lnSpc>
              <a:defRPr/>
            </a:pPr>
            <a:r>
              <a:rPr lang="zh-CN" altLang="en-US" dirty="0">
                <a:latin typeface="微软雅黑" panose="020B0503020204020204" pitchFamily="34" charset="-122"/>
                <a:ea typeface="微软雅黑" panose="020B0503020204020204" pitchFamily="34" charset="-122"/>
              </a:rPr>
              <a:t>本文探讨了机器学习分类算法中确定该算法是否存在歧视问题。</a:t>
            </a:r>
            <a:endParaRPr lang="en-US" altLang="zh-CN" dirty="0">
              <a:latin typeface="微软雅黑" panose="020B0503020204020204" pitchFamily="34" charset="-122"/>
              <a:ea typeface="微软雅黑" panose="020B0503020204020204" pitchFamily="34" charset="-122"/>
            </a:endParaRPr>
          </a:p>
          <a:p>
            <a:pPr lvl="0" algn="just">
              <a:lnSpc>
                <a:spcPct val="130000"/>
              </a:lnSpc>
              <a:defRPr/>
            </a:pPr>
            <a:endParaRPr lang="en-US" altLang="zh-CN" dirty="0">
              <a:latin typeface="微软雅黑" panose="020B0503020204020204" pitchFamily="34" charset="-122"/>
              <a:ea typeface="微软雅黑" panose="020B0503020204020204" pitchFamily="34" charset="-122"/>
            </a:endParaRPr>
          </a:p>
          <a:p>
            <a:pPr lvl="0" algn="just">
              <a:lnSpc>
                <a:spcPct val="130000"/>
              </a:lnSpc>
              <a:defRPr/>
            </a:pPr>
            <a:r>
              <a:rPr lang="zh-CN" altLang="en-US" dirty="0">
                <a:latin typeface="微软雅黑" panose="020B0503020204020204" pitchFamily="34" charset="-122"/>
                <a:ea typeface="微软雅黑" panose="020B0503020204020204" pitchFamily="34" charset="-122"/>
              </a:rPr>
              <a:t>首先，提出了一个相关性发现模型，其实现借助光谱双聚类算法。</a:t>
            </a:r>
            <a:endParaRPr lang="en-US" altLang="zh-CN" dirty="0">
              <a:latin typeface="微软雅黑" panose="020B0503020204020204" pitchFamily="34" charset="-122"/>
              <a:ea typeface="微软雅黑" panose="020B0503020204020204" pitchFamily="34" charset="-122"/>
            </a:endParaRPr>
          </a:p>
          <a:p>
            <a:pPr lvl="0" algn="just">
              <a:lnSpc>
                <a:spcPct val="130000"/>
              </a:lnSpc>
              <a:defRPr/>
            </a:pPr>
            <a:r>
              <a:rPr lang="zh-CN" altLang="en-US" dirty="0">
                <a:latin typeface="微软雅黑" panose="020B0503020204020204" pitchFamily="34" charset="-122"/>
                <a:ea typeface="微软雅黑" panose="020B0503020204020204" pitchFamily="34" charset="-122"/>
              </a:rPr>
              <a:t>该模型可以识别与受保护子组相关性最大的特征。</a:t>
            </a:r>
            <a:endParaRPr lang="en-US" altLang="zh-CN" dirty="0">
              <a:latin typeface="微软雅黑" panose="020B0503020204020204" pitchFamily="34" charset="-122"/>
              <a:ea typeface="微软雅黑" panose="020B0503020204020204" pitchFamily="34" charset="-122"/>
            </a:endParaRPr>
          </a:p>
          <a:p>
            <a:pPr lvl="0" algn="just">
              <a:lnSpc>
                <a:spcPct val="130000"/>
              </a:lnSpc>
              <a:defRPr/>
            </a:pPr>
            <a:endParaRPr lang="en-US" altLang="zh-CN" dirty="0">
              <a:latin typeface="微软雅黑" panose="020B0503020204020204" pitchFamily="34" charset="-122"/>
              <a:ea typeface="微软雅黑" panose="020B0503020204020204" pitchFamily="34" charset="-122"/>
            </a:endParaRPr>
          </a:p>
          <a:p>
            <a:pPr lvl="0" algn="just">
              <a:lnSpc>
                <a:spcPct val="130000"/>
              </a:lnSpc>
              <a:defRPr/>
            </a:pPr>
            <a:r>
              <a:rPr lang="zh-CN" altLang="en-US" dirty="0">
                <a:latin typeface="微软雅黑" panose="020B0503020204020204" pitchFamily="34" charset="-122"/>
                <a:ea typeface="微软雅黑" panose="020B0503020204020204" pitchFamily="34" charset="-122"/>
              </a:rPr>
              <a:t>然后，文中提出两种不同的措施来检测间接歧视：</a:t>
            </a:r>
            <a:r>
              <a:rPr lang="en-US" altLang="zh-CN" dirty="0" err="1">
                <a:latin typeface="微软雅黑" panose="020B0503020204020204" pitchFamily="34" charset="-122"/>
                <a:ea typeface="微软雅黑" panose="020B0503020204020204" pitchFamily="34" charset="-122"/>
              </a:rPr>
              <a:t>Mllift</a:t>
            </a:r>
            <a:r>
              <a:rPr lang="en-US" altLang="zh-CN" dirty="0">
                <a:latin typeface="微软雅黑" panose="020B0503020204020204" pitchFamily="34" charset="-122"/>
                <a:ea typeface="微软雅黑" panose="020B0503020204020204" pitchFamily="34" charset="-122"/>
              </a:rPr>
              <a:t> (Machine Learning extended lift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FTS(</a:t>
            </a:r>
            <a:r>
              <a:rPr lang="en-US" altLang="zh-CN" dirty="0">
                <a:solidFill>
                  <a:prstClr val="black"/>
                </a:solidFill>
                <a:latin typeface="微软雅黑" panose="020B0503020204020204" pitchFamily="34" charset="-122"/>
                <a:ea typeface="微软雅黑" panose="020B0503020204020204" pitchFamily="34" charset="-122"/>
              </a:rPr>
              <a:t>Feature-based Targeted Sampling</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0" algn="just">
              <a:lnSpc>
                <a:spcPct val="130000"/>
              </a:lnSpc>
              <a:defRPr/>
            </a:pP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实验结论：通过将结果与 </a:t>
            </a:r>
            <a:r>
              <a:rPr lang="en-US" altLang="zh-CN" dirty="0">
                <a:latin typeface="微软雅黑" panose="020B0503020204020204" pitchFamily="34" charset="-122"/>
                <a:ea typeface="微软雅黑" panose="020B0503020204020204" pitchFamily="34" charset="-122"/>
              </a:rPr>
              <a:t>EEOC </a:t>
            </a:r>
            <a:r>
              <a:rPr lang="zh-CN" altLang="en-US" dirty="0">
                <a:latin typeface="微软雅黑" panose="020B0503020204020204" pitchFamily="34" charset="-122"/>
                <a:ea typeface="微软雅黑" panose="020B0503020204020204" pitchFamily="34" charset="-122"/>
              </a:rPr>
              <a:t>（美国公平就业机会委员会）建议的 </a:t>
            </a:r>
            <a:r>
              <a:rPr lang="en-US" altLang="zh-CN" dirty="0">
                <a:latin typeface="微软雅黑" panose="020B0503020204020204" pitchFamily="34" charset="-122"/>
                <a:ea typeface="微软雅黑" panose="020B0503020204020204" pitchFamily="34" charset="-122"/>
              </a:rPr>
              <a:t>80% </a:t>
            </a:r>
            <a:r>
              <a:rPr lang="zh-CN" altLang="en-US" dirty="0">
                <a:latin typeface="微软雅黑" panose="020B0503020204020204" pitchFamily="34" charset="-122"/>
                <a:ea typeface="微软雅黑" panose="020B0503020204020204" pitchFamily="34" charset="-122"/>
              </a:rPr>
              <a:t>规则所衡量的不同影响进行比较来验证我们的衡量标准。</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当我们有一个公平的数据，所有的黑盒模型也显示了公平的结果。 </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发现最终的歧视现象主要是由于黑盒分类器算法造成的。</a:t>
            </a:r>
            <a:endParaRPr lang="en-US" altLang="zh-CN" dirty="0">
              <a:latin typeface="微软雅黑" panose="020B0503020204020204" pitchFamily="34" charset="-122"/>
              <a:ea typeface="微软雅黑" panose="020B0503020204020204" pitchFamily="34" charset="-122"/>
            </a:endParaRPr>
          </a:p>
          <a:p>
            <a:pPr lvl="0" algn="just">
              <a:lnSpc>
                <a:spcPct val="130000"/>
              </a:lnSpc>
              <a:defRPr/>
            </a:pPr>
            <a:r>
              <a:rPr kumimoji="0" lang="en-US" altLang="zh-CN" sz="1800" b="0" i="0" u="none" strike="noStrike" kern="1200" cap="none" spc="0" normalizeH="0" baseline="0" noProof="0" dirty="0">
                <a:ln>
                  <a:noFill/>
                </a:ln>
                <a:solidFill>
                  <a:prstClr val="black">
                    <a:lumMod val="75000"/>
                    <a:lumOff val="25000"/>
                  </a:prstClr>
                </a:solidFill>
                <a:effectLst/>
                <a:uLnTx/>
                <a:uFillTx/>
                <a:latin typeface="Arial"/>
                <a:ea typeface="微软雅黑"/>
                <a:cs typeface="+mn-cs"/>
              </a:rPr>
              <a:t>	</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Arial"/>
              <a:ea typeface="微软雅黑"/>
              <a:cs typeface="+mn-cs"/>
            </a:endParaRPr>
          </a:p>
        </p:txBody>
      </p:sp>
      <p:pic>
        <p:nvPicPr>
          <p:cNvPr id="2" name="图片 1"/>
          <p:cNvPicPr>
            <a:picLocks noChangeAspect="1"/>
          </p:cNvPicPr>
          <p:nvPr/>
        </p:nvPicPr>
        <p:blipFill rotWithShape="1">
          <a:blip r:embed="rId3" cstate="email">
            <a:extLst>
              <a:ext uri="{28A0092B-C50C-407E-A947-70E740481C1C}">
                <a14:useLocalDpi xmlns:a14="http://schemas.microsoft.com/office/drawing/2010/main"/>
              </a:ext>
            </a:extLst>
          </a:blip>
          <a:srcRect l="16650" r="18662" b="5820"/>
          <a:stretch/>
        </p:blipFill>
        <p:spPr>
          <a:xfrm>
            <a:off x="9230811" y="796997"/>
            <a:ext cx="2091012" cy="2030552"/>
          </a:xfrm>
          <a:prstGeom prst="ellipse">
            <a:avLst/>
          </a:prstGeom>
        </p:spPr>
      </p:pic>
      <p:sp>
        <p:nvSpPr>
          <p:cNvPr id="9" name="椭圆 8">
            <a:extLst>
              <a:ext uri="{FF2B5EF4-FFF2-40B4-BE49-F238E27FC236}">
                <a16:creationId xmlns:a16="http://schemas.microsoft.com/office/drawing/2014/main" id="{A28951FD-83DB-4F09-9917-ADB75D80355A}"/>
              </a:ext>
            </a:extLst>
          </p:cNvPr>
          <p:cNvSpPr/>
          <p:nvPr/>
        </p:nvSpPr>
        <p:spPr>
          <a:xfrm>
            <a:off x="870176" y="4502702"/>
            <a:ext cx="151075" cy="1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911982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内容占位符 34">
            <a:extLst>
              <a:ext uri="{FF2B5EF4-FFF2-40B4-BE49-F238E27FC236}">
                <a16:creationId xmlns:a16="http://schemas.microsoft.com/office/drawing/2014/main" id="{FA461DF2-2AB3-4FDD-BB95-AF226534B12E}"/>
              </a:ext>
            </a:extLst>
          </p:cNvPr>
          <p:cNvSpPr txBox="1">
            <a:spLocks/>
          </p:cNvSpPr>
          <p:nvPr/>
        </p:nvSpPr>
        <p:spPr>
          <a:xfrm>
            <a:off x="1041760" y="190449"/>
            <a:ext cx="5113939" cy="441462"/>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论文总结</a:t>
            </a:r>
          </a:p>
        </p:txBody>
      </p:sp>
      <p:sp>
        <p:nvSpPr>
          <p:cNvPr id="3" name="任意多边形: 形状 8">
            <a:extLst>
              <a:ext uri="{FF2B5EF4-FFF2-40B4-BE49-F238E27FC236}">
                <a16:creationId xmlns:a16="http://schemas.microsoft.com/office/drawing/2014/main" id="{BA1F25A0-3116-4B35-A14B-DB2D89036DA1}"/>
              </a:ext>
            </a:extLst>
          </p:cNvPr>
          <p:cNvSpPr/>
          <p:nvPr/>
        </p:nvSpPr>
        <p:spPr>
          <a:xfrm>
            <a:off x="-501650" y="2780206"/>
            <a:ext cx="13195300" cy="2883310"/>
          </a:xfrm>
          <a:custGeom>
            <a:avLst/>
            <a:gdLst>
              <a:gd name="connsiteX0" fmla="*/ 0 w 7975600"/>
              <a:gd name="connsiteY0" fmla="*/ 3111500 h 3111500"/>
              <a:gd name="connsiteX1" fmla="*/ 4953000 w 7975600"/>
              <a:gd name="connsiteY1" fmla="*/ 2235200 h 3111500"/>
              <a:gd name="connsiteX2" fmla="*/ 7975600 w 7975600"/>
              <a:gd name="connsiteY2" fmla="*/ 0 h 3111500"/>
            </a:gdLst>
            <a:ahLst/>
            <a:cxnLst>
              <a:cxn ang="0">
                <a:pos x="connsiteX0" y="connsiteY0"/>
              </a:cxn>
              <a:cxn ang="0">
                <a:pos x="connsiteX1" y="connsiteY1"/>
              </a:cxn>
              <a:cxn ang="0">
                <a:pos x="connsiteX2" y="connsiteY2"/>
              </a:cxn>
            </a:cxnLst>
            <a:rect l="l" t="t" r="r" b="b"/>
            <a:pathLst>
              <a:path w="7975600" h="3111500">
                <a:moveTo>
                  <a:pt x="0" y="3111500"/>
                </a:moveTo>
                <a:cubicBezTo>
                  <a:pt x="1811866" y="2932641"/>
                  <a:pt x="3623733" y="2753783"/>
                  <a:pt x="4953000" y="2235200"/>
                </a:cubicBezTo>
                <a:cubicBezTo>
                  <a:pt x="6282267" y="1716617"/>
                  <a:pt x="7128933" y="858308"/>
                  <a:pt x="7975600" y="0"/>
                </a:cubicBez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椭圆 3">
            <a:extLst>
              <a:ext uri="{FF2B5EF4-FFF2-40B4-BE49-F238E27FC236}">
                <a16:creationId xmlns:a16="http://schemas.microsoft.com/office/drawing/2014/main" id="{31B2DBED-9728-4706-AEB3-10EF6496679D}"/>
              </a:ext>
            </a:extLst>
          </p:cNvPr>
          <p:cNvSpPr/>
          <p:nvPr/>
        </p:nvSpPr>
        <p:spPr>
          <a:xfrm>
            <a:off x="1341875" y="5469868"/>
            <a:ext cx="162232" cy="162232"/>
          </a:xfrm>
          <a:prstGeom prst="ellipse">
            <a:avLst/>
          </a:prstGeom>
          <a:solidFill>
            <a:schemeClr val="accent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4A751006-1053-4250-858A-F139D85F34EA}"/>
              </a:ext>
            </a:extLst>
          </p:cNvPr>
          <p:cNvSpPr txBox="1"/>
          <p:nvPr/>
        </p:nvSpPr>
        <p:spPr>
          <a:xfrm>
            <a:off x="940391" y="5665011"/>
            <a:ext cx="965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tx1">
                    <a:lumMod val="85000"/>
                    <a:lumOff val="15000"/>
                  </a:schemeClr>
                </a:solidFill>
                <a:effectLst/>
                <a:uLnTx/>
                <a:uFillTx/>
                <a:latin typeface="微软雅黑"/>
                <a:ea typeface="微软雅黑"/>
                <a:cs typeface="+mn-cs"/>
              </a:rPr>
              <a:t>背景</a:t>
            </a:r>
          </a:p>
        </p:txBody>
      </p:sp>
      <p:cxnSp>
        <p:nvCxnSpPr>
          <p:cNvPr id="6" name="直接连接符 5">
            <a:extLst>
              <a:ext uri="{FF2B5EF4-FFF2-40B4-BE49-F238E27FC236}">
                <a16:creationId xmlns:a16="http://schemas.microsoft.com/office/drawing/2014/main" id="{CDFE298C-4C33-4AC8-A9ED-A67D578A0F34}"/>
              </a:ext>
            </a:extLst>
          </p:cNvPr>
          <p:cNvCxnSpPr>
            <a:cxnSpLocks/>
          </p:cNvCxnSpPr>
          <p:nvPr/>
        </p:nvCxnSpPr>
        <p:spPr>
          <a:xfrm>
            <a:off x="1422991" y="3363820"/>
            <a:ext cx="0" cy="2184976"/>
          </a:xfrm>
          <a:prstGeom prst="line">
            <a:avLst/>
          </a:prstGeom>
          <a:ln w="19050" cap="rnd">
            <a:solidFill>
              <a:schemeClr val="accent1"/>
            </a:solidFill>
            <a:headEnd type="diamond"/>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1B81328F-4E62-43B6-8B2B-CCBCE28E5496}"/>
              </a:ext>
            </a:extLst>
          </p:cNvPr>
          <p:cNvSpPr txBox="1"/>
          <p:nvPr/>
        </p:nvSpPr>
        <p:spPr>
          <a:xfrm>
            <a:off x="1534497" y="3035785"/>
            <a:ext cx="1654750" cy="6155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85000"/>
                    <a:lumOff val="15000"/>
                  </a:schemeClr>
                </a:solidFill>
                <a:effectLst/>
                <a:uLnTx/>
                <a:uFillTx/>
                <a:latin typeface="微软雅黑"/>
                <a:ea typeface="微软雅黑"/>
                <a:cs typeface="+mn-cs"/>
              </a:rPr>
              <a:t>黑盒模型的</a:t>
            </a:r>
            <a:endParaRPr kumimoji="0" lang="en-US" altLang="zh-CN" sz="2000" b="1" i="0" u="none" strike="noStrike" kern="1200" cap="none" spc="0" normalizeH="0" baseline="0" noProof="0" dirty="0">
              <a:ln>
                <a:noFill/>
              </a:ln>
              <a:solidFill>
                <a:schemeClr val="tx1">
                  <a:lumMod val="85000"/>
                  <a:lumOff val="15000"/>
                </a:schemeClr>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85000"/>
                    <a:lumOff val="15000"/>
                  </a:schemeClr>
                </a:solidFill>
                <a:effectLst/>
                <a:uLnTx/>
                <a:uFillTx/>
                <a:latin typeface="微软雅黑"/>
                <a:ea typeface="微软雅黑"/>
                <a:cs typeface="+mn-cs"/>
              </a:rPr>
              <a:t>不透明</a:t>
            </a:r>
          </a:p>
        </p:txBody>
      </p:sp>
      <p:sp>
        <p:nvSpPr>
          <p:cNvPr id="8" name="文本框 7">
            <a:extLst>
              <a:ext uri="{FF2B5EF4-FFF2-40B4-BE49-F238E27FC236}">
                <a16:creationId xmlns:a16="http://schemas.microsoft.com/office/drawing/2014/main" id="{90BA4238-A1A7-469D-B8E4-09461CADFB3A}"/>
              </a:ext>
            </a:extLst>
          </p:cNvPr>
          <p:cNvSpPr txBox="1"/>
          <p:nvPr/>
        </p:nvSpPr>
        <p:spPr>
          <a:xfrm>
            <a:off x="1537047" y="3437120"/>
            <a:ext cx="1641199" cy="1969770"/>
          </a:xfrm>
          <a:prstGeom prst="rect">
            <a:avLst/>
          </a:prstGeom>
          <a:noFill/>
        </p:spPr>
        <p:txBody>
          <a:bodyPr wrap="square" lIns="0" tIns="0" rIns="0" bIns="0" rtlCol="0">
            <a:spAutoFit/>
          </a:bodyPr>
          <a:lstStyle/>
          <a:p>
            <a:endParaRPr lang="en-US" altLang="zh-CN" sz="1600" dirty="0"/>
          </a:p>
          <a:p>
            <a:r>
              <a:rPr lang="zh-CN" altLang="en-US" sz="1600" dirty="0"/>
              <a:t>算法模型本身表现不透明，导致系统的存在的歧视难以理解。</a:t>
            </a:r>
            <a:endParaRPr lang="en-US" altLang="zh-CN" sz="1600" dirty="0">
              <a:effectLst/>
            </a:endParaRPr>
          </a:p>
          <a:p>
            <a:r>
              <a:rPr lang="zh-CN" altLang="en-US" sz="1600" dirty="0"/>
              <a:t>系统性的偏见和歧视可能因为不透明而被忽视</a:t>
            </a:r>
            <a:endParaRPr lang="zh-CN" altLang="en-US" sz="1600" dirty="0">
              <a:effectLst/>
            </a:endParaRPr>
          </a:p>
        </p:txBody>
      </p:sp>
      <p:sp>
        <p:nvSpPr>
          <p:cNvPr id="9" name="椭圆 8">
            <a:extLst>
              <a:ext uri="{FF2B5EF4-FFF2-40B4-BE49-F238E27FC236}">
                <a16:creationId xmlns:a16="http://schemas.microsoft.com/office/drawing/2014/main" id="{3EB03417-0273-45B6-A1E2-050D62C019D0}"/>
              </a:ext>
            </a:extLst>
          </p:cNvPr>
          <p:cNvSpPr/>
          <p:nvPr/>
        </p:nvSpPr>
        <p:spPr>
          <a:xfrm>
            <a:off x="4027356" y="5263447"/>
            <a:ext cx="162232" cy="162232"/>
          </a:xfrm>
          <a:prstGeom prst="ellipse">
            <a:avLst/>
          </a:prstGeom>
          <a:solidFill>
            <a:schemeClr val="accent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AC4283CF-A1A4-40B7-8C74-E479F6A3F8E0}"/>
              </a:ext>
            </a:extLst>
          </p:cNvPr>
          <p:cNvSpPr txBox="1"/>
          <p:nvPr/>
        </p:nvSpPr>
        <p:spPr>
          <a:xfrm>
            <a:off x="3625872" y="5499655"/>
            <a:ext cx="111834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tx1">
                    <a:lumMod val="85000"/>
                    <a:lumOff val="15000"/>
                  </a:schemeClr>
                </a:solidFill>
                <a:effectLst/>
                <a:uLnTx/>
                <a:uFillTx/>
                <a:latin typeface="微软雅黑"/>
                <a:ea typeface="微软雅黑"/>
                <a:cs typeface="+mn-cs"/>
              </a:rPr>
              <a:t>模型提出</a:t>
            </a:r>
          </a:p>
        </p:txBody>
      </p:sp>
      <p:cxnSp>
        <p:nvCxnSpPr>
          <p:cNvPr id="11" name="直接连接符 10">
            <a:extLst>
              <a:ext uri="{FF2B5EF4-FFF2-40B4-BE49-F238E27FC236}">
                <a16:creationId xmlns:a16="http://schemas.microsoft.com/office/drawing/2014/main" id="{659951F7-3280-4ECB-B556-C432A655C085}"/>
              </a:ext>
            </a:extLst>
          </p:cNvPr>
          <p:cNvCxnSpPr>
            <a:cxnSpLocks/>
          </p:cNvCxnSpPr>
          <p:nvPr/>
        </p:nvCxnSpPr>
        <p:spPr>
          <a:xfrm>
            <a:off x="4108287" y="2942252"/>
            <a:ext cx="0" cy="2404051"/>
          </a:xfrm>
          <a:prstGeom prst="line">
            <a:avLst/>
          </a:prstGeom>
          <a:ln w="19050" cap="rnd">
            <a:solidFill>
              <a:schemeClr val="accent1"/>
            </a:solidFill>
            <a:headEnd type="diamond"/>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020EEEF-4ACB-453B-AA28-2BDAA057EF7B}"/>
              </a:ext>
            </a:extLst>
          </p:cNvPr>
          <p:cNvSpPr txBox="1"/>
          <p:nvPr/>
        </p:nvSpPr>
        <p:spPr>
          <a:xfrm>
            <a:off x="4229050" y="2570696"/>
            <a:ext cx="1819569" cy="6155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schemeClr val="tx1">
                    <a:lumMod val="85000"/>
                    <a:lumOff val="15000"/>
                  </a:schemeClr>
                </a:solidFill>
                <a:latin typeface="微软雅黑"/>
                <a:ea typeface="微软雅黑"/>
              </a:rPr>
              <a:t>寻找与受保护属性相关的特征</a:t>
            </a:r>
            <a:endParaRPr kumimoji="0" lang="zh-CN" altLang="en-US" sz="2000" b="1" i="0" u="none" strike="noStrike" kern="1200" cap="none" spc="0" normalizeH="0" baseline="0" noProof="0" dirty="0">
              <a:ln>
                <a:noFill/>
              </a:ln>
              <a:solidFill>
                <a:schemeClr val="tx1">
                  <a:lumMod val="85000"/>
                  <a:lumOff val="15000"/>
                </a:schemeClr>
              </a:solidFill>
              <a:effectLst/>
              <a:uLnTx/>
              <a:uFillTx/>
              <a:latin typeface="微软雅黑"/>
              <a:ea typeface="微软雅黑"/>
              <a:cs typeface="+mn-cs"/>
            </a:endParaRPr>
          </a:p>
        </p:txBody>
      </p:sp>
      <p:sp>
        <p:nvSpPr>
          <p:cNvPr id="13" name="文本框 12">
            <a:extLst>
              <a:ext uri="{FF2B5EF4-FFF2-40B4-BE49-F238E27FC236}">
                <a16:creationId xmlns:a16="http://schemas.microsoft.com/office/drawing/2014/main" id="{F6A6184A-745B-42E0-9E09-DDF7F6180F97}"/>
              </a:ext>
            </a:extLst>
          </p:cNvPr>
          <p:cNvSpPr txBox="1"/>
          <p:nvPr/>
        </p:nvSpPr>
        <p:spPr>
          <a:xfrm>
            <a:off x="4291532" y="3292335"/>
            <a:ext cx="1741310" cy="1477328"/>
          </a:xfrm>
          <a:prstGeom prst="rect">
            <a:avLst/>
          </a:prstGeom>
          <a:noFill/>
        </p:spPr>
        <p:txBody>
          <a:bodyPr wrap="square" lIns="0" tIns="0" rIns="0" bIns="0" rtlCol="0">
            <a:spAutoFit/>
          </a:bodyPr>
          <a:lstStyle/>
          <a:p>
            <a:pPr lvl="0">
              <a:lnSpc>
                <a:spcPct val="150000"/>
              </a:lnSpc>
              <a:defRPr/>
            </a:pPr>
            <a:r>
              <a:rPr lang="zh-CN" altLang="en-US" sz="1600" dirty="0">
                <a:solidFill>
                  <a:prstClr val="black">
                    <a:lumMod val="65000"/>
                    <a:lumOff val="35000"/>
                  </a:prstClr>
                </a:solidFill>
                <a:latin typeface="微软雅黑"/>
                <a:ea typeface="微软雅黑"/>
              </a:rPr>
              <a:t>使用光谱双聚类模型查找相关性比统计方法（例如独立测试）具有优势</a:t>
            </a:r>
            <a:endParaRPr kumimoji="0" lang="zh-CN" altLang="en-US" sz="16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
        <p:nvSpPr>
          <p:cNvPr id="14" name="椭圆 13">
            <a:extLst>
              <a:ext uri="{FF2B5EF4-FFF2-40B4-BE49-F238E27FC236}">
                <a16:creationId xmlns:a16="http://schemas.microsoft.com/office/drawing/2014/main" id="{25BD924F-F25C-48E3-BD0E-47AA82AF0C65}"/>
              </a:ext>
            </a:extLst>
          </p:cNvPr>
          <p:cNvSpPr/>
          <p:nvPr/>
        </p:nvSpPr>
        <p:spPr>
          <a:xfrm>
            <a:off x="6712837" y="4930791"/>
            <a:ext cx="162232" cy="162232"/>
          </a:xfrm>
          <a:prstGeom prst="ellipse">
            <a:avLst/>
          </a:prstGeom>
          <a:solidFill>
            <a:schemeClr val="accent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5" name="文本框 14">
            <a:extLst>
              <a:ext uri="{FF2B5EF4-FFF2-40B4-BE49-F238E27FC236}">
                <a16:creationId xmlns:a16="http://schemas.microsoft.com/office/drawing/2014/main" id="{EE5F24BF-4BC7-4D42-9B87-1326D90CABF5}"/>
              </a:ext>
            </a:extLst>
          </p:cNvPr>
          <p:cNvSpPr txBox="1"/>
          <p:nvPr/>
        </p:nvSpPr>
        <p:spPr>
          <a:xfrm>
            <a:off x="6311352" y="5122579"/>
            <a:ext cx="1287927"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tx1">
                    <a:lumMod val="85000"/>
                    <a:lumOff val="15000"/>
                  </a:schemeClr>
                </a:solidFill>
                <a:effectLst/>
                <a:uLnTx/>
                <a:uFillTx/>
                <a:latin typeface="微软雅黑"/>
                <a:ea typeface="微软雅黑"/>
                <a:cs typeface="+mn-cs"/>
              </a:rPr>
              <a:t>提出两种方法确定歧视性</a:t>
            </a:r>
          </a:p>
        </p:txBody>
      </p:sp>
      <p:cxnSp>
        <p:nvCxnSpPr>
          <p:cNvPr id="16" name="直接连接符 15">
            <a:extLst>
              <a:ext uri="{FF2B5EF4-FFF2-40B4-BE49-F238E27FC236}">
                <a16:creationId xmlns:a16="http://schemas.microsoft.com/office/drawing/2014/main" id="{E4CBB3FF-1F43-4C63-9FB4-275A12D3B84C}"/>
              </a:ext>
            </a:extLst>
          </p:cNvPr>
          <p:cNvCxnSpPr>
            <a:cxnSpLocks/>
          </p:cNvCxnSpPr>
          <p:nvPr/>
        </p:nvCxnSpPr>
        <p:spPr>
          <a:xfrm>
            <a:off x="6797234" y="2393154"/>
            <a:ext cx="0" cy="2622523"/>
          </a:xfrm>
          <a:prstGeom prst="line">
            <a:avLst/>
          </a:prstGeom>
          <a:ln w="19050" cap="rnd">
            <a:solidFill>
              <a:schemeClr val="accent1"/>
            </a:solidFill>
            <a:headEnd type="diamond"/>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B52BC167-707B-486A-A78F-E86CEB778449}"/>
              </a:ext>
            </a:extLst>
          </p:cNvPr>
          <p:cNvSpPr txBox="1"/>
          <p:nvPr/>
        </p:nvSpPr>
        <p:spPr>
          <a:xfrm>
            <a:off x="6943069" y="2212820"/>
            <a:ext cx="205376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err="1">
                <a:ln>
                  <a:noFill/>
                </a:ln>
                <a:solidFill>
                  <a:schemeClr val="tx1">
                    <a:lumMod val="85000"/>
                    <a:lumOff val="15000"/>
                  </a:schemeClr>
                </a:solidFill>
                <a:effectLst/>
                <a:uLnTx/>
                <a:uFillTx/>
                <a:latin typeface="微软雅黑"/>
                <a:ea typeface="微软雅黑"/>
                <a:cs typeface="+mn-cs"/>
              </a:rPr>
              <a:t>MLlift</a:t>
            </a:r>
            <a:r>
              <a:rPr kumimoji="0" lang="en-US" altLang="zh-CN" sz="2000" b="1" i="0" u="none" strike="noStrike" kern="1200" cap="none" spc="0" normalizeH="0" baseline="0" noProof="0" dirty="0">
                <a:ln>
                  <a:noFill/>
                </a:ln>
                <a:solidFill>
                  <a:schemeClr val="tx1">
                    <a:lumMod val="85000"/>
                    <a:lumOff val="15000"/>
                  </a:schemeClr>
                </a:solidFill>
                <a:effectLst/>
                <a:uLnTx/>
                <a:uFillTx/>
                <a:latin typeface="微软雅黑"/>
                <a:ea typeface="微软雅黑"/>
                <a:cs typeface="+mn-cs"/>
              </a:rPr>
              <a:t> </a:t>
            </a:r>
            <a:r>
              <a:rPr kumimoji="0" lang="zh-CN" altLang="en-US" sz="2000" b="1" i="0" u="none" strike="noStrike" kern="1200" cap="none" spc="0" normalizeH="0" baseline="0" noProof="0" dirty="0">
                <a:ln>
                  <a:noFill/>
                </a:ln>
                <a:solidFill>
                  <a:schemeClr val="tx1">
                    <a:lumMod val="85000"/>
                    <a:lumOff val="15000"/>
                  </a:schemeClr>
                </a:solidFill>
                <a:effectLst/>
                <a:uLnTx/>
                <a:uFillTx/>
                <a:latin typeface="微软雅黑"/>
                <a:ea typeface="微软雅黑"/>
                <a:cs typeface="+mn-cs"/>
              </a:rPr>
              <a:t>和 </a:t>
            </a:r>
            <a:r>
              <a:rPr kumimoji="0" lang="en-US" altLang="zh-CN" sz="2000" b="1" i="0" u="none" strike="noStrike" kern="1200" cap="none" spc="0" normalizeH="0" baseline="0" noProof="0" dirty="0">
                <a:ln>
                  <a:noFill/>
                </a:ln>
                <a:solidFill>
                  <a:schemeClr val="tx1">
                    <a:lumMod val="85000"/>
                    <a:lumOff val="15000"/>
                  </a:schemeClr>
                </a:solidFill>
                <a:effectLst/>
                <a:uLnTx/>
                <a:uFillTx/>
                <a:latin typeface="微软雅黑"/>
                <a:ea typeface="微软雅黑"/>
                <a:cs typeface="+mn-cs"/>
              </a:rPr>
              <a:t>FTS</a:t>
            </a:r>
            <a:r>
              <a:rPr kumimoji="0" lang="zh-CN" altLang="en-US" sz="2000" b="1" i="0" u="none" strike="noStrike" kern="1200" cap="none" spc="0" normalizeH="0" baseline="0" noProof="0" dirty="0">
                <a:ln>
                  <a:noFill/>
                </a:ln>
                <a:solidFill>
                  <a:schemeClr val="tx1">
                    <a:lumMod val="85000"/>
                    <a:lumOff val="15000"/>
                  </a:schemeClr>
                </a:solidFill>
                <a:effectLst/>
                <a:uLnTx/>
                <a:uFillTx/>
                <a:latin typeface="微软雅黑"/>
                <a:ea typeface="微软雅黑"/>
                <a:cs typeface="+mn-cs"/>
              </a:rPr>
              <a:t> </a:t>
            </a:r>
          </a:p>
        </p:txBody>
      </p:sp>
      <p:sp>
        <p:nvSpPr>
          <p:cNvPr id="18" name="文本框 17">
            <a:extLst>
              <a:ext uri="{FF2B5EF4-FFF2-40B4-BE49-F238E27FC236}">
                <a16:creationId xmlns:a16="http://schemas.microsoft.com/office/drawing/2014/main" id="{F81C1521-32A2-40F2-B92D-36A07204C2C2}"/>
              </a:ext>
            </a:extLst>
          </p:cNvPr>
          <p:cNvSpPr txBox="1"/>
          <p:nvPr/>
        </p:nvSpPr>
        <p:spPr>
          <a:xfrm>
            <a:off x="6931537" y="2674120"/>
            <a:ext cx="1941787" cy="2187907"/>
          </a:xfrm>
          <a:prstGeom prst="rect">
            <a:avLst/>
          </a:prstGeom>
          <a:noFill/>
        </p:spPr>
        <p:txBody>
          <a:bodyPr wrap="square" lIns="0" tIns="0" rIns="0" bIns="0" rtlCol="0">
            <a:spAutoFit/>
          </a:bodyPr>
          <a:lstStyle/>
          <a:p>
            <a:pPr>
              <a:lnSpc>
                <a:spcPct val="150000"/>
              </a:lnSpc>
              <a:defRPr/>
            </a:pPr>
            <a:r>
              <a:rPr lang="zh-CN" altLang="en-US" sz="1400" dirty="0">
                <a:solidFill>
                  <a:prstClr val="black">
                    <a:lumMod val="65000"/>
                    <a:lumOff val="35000"/>
                  </a:prstClr>
                </a:solidFill>
                <a:latin typeface="微软雅黑"/>
                <a:ea typeface="微软雅黑"/>
              </a:rPr>
              <a:t>因为任何衡量方法本身都会有偏见</a:t>
            </a:r>
            <a:endParaRPr lang="en-US" altLang="zh-CN" sz="1400" dirty="0">
              <a:solidFill>
                <a:prstClr val="black">
                  <a:lumMod val="65000"/>
                  <a:lumOff val="35000"/>
                </a:prstClr>
              </a:solidFill>
              <a:latin typeface="微软雅黑"/>
              <a:ea typeface="微软雅黑"/>
            </a:endParaRPr>
          </a:p>
          <a:p>
            <a:pPr>
              <a:lnSpc>
                <a:spcPct val="150000"/>
              </a:lnSpc>
              <a:defRPr/>
            </a:pPr>
            <a:r>
              <a:rPr lang="zh-CN" altLang="en-US" sz="1400" dirty="0">
                <a:solidFill>
                  <a:prstClr val="black">
                    <a:lumMod val="65000"/>
                    <a:lumOff val="35000"/>
                  </a:prstClr>
                </a:solidFill>
                <a:latin typeface="微软雅黑"/>
                <a:ea typeface="微软雅黑"/>
              </a:rPr>
              <a:t>使用两种方法，我们可以发现由算法弱点或数据偏差引起的歧视</a:t>
            </a:r>
            <a:endParaRPr lang="en-US" altLang="zh-CN" sz="1400" dirty="0">
              <a:solidFill>
                <a:prstClr val="black">
                  <a:lumMod val="65000"/>
                  <a:lumOff val="35000"/>
                </a:prstClr>
              </a:solidFill>
              <a:latin typeface="微软雅黑"/>
              <a:ea typeface="微软雅黑"/>
            </a:endParaRPr>
          </a:p>
          <a:p>
            <a:endParaRPr lang="en-US" altLang="zh-CN" sz="1600" dirty="0">
              <a:solidFill>
                <a:prstClr val="black">
                  <a:lumMod val="65000"/>
                  <a:lumOff val="35000"/>
                </a:prstClr>
              </a:solidFill>
              <a:latin typeface="微软雅黑"/>
              <a:ea typeface="微软雅黑"/>
            </a:endParaRPr>
          </a:p>
          <a:p>
            <a:pPr lvl="0">
              <a:lnSpc>
                <a:spcPct val="150000"/>
              </a:lnSpc>
              <a:defRPr/>
            </a:pPr>
            <a:endParaRPr lang="zh-CN" altLang="en-US" sz="1600" dirty="0">
              <a:solidFill>
                <a:prstClr val="black">
                  <a:lumMod val="65000"/>
                  <a:lumOff val="35000"/>
                </a:prstClr>
              </a:solidFill>
              <a:latin typeface="微软雅黑"/>
              <a:ea typeface="微软雅黑"/>
            </a:endParaRPr>
          </a:p>
        </p:txBody>
      </p:sp>
      <p:sp>
        <p:nvSpPr>
          <p:cNvPr id="19" name="椭圆 18">
            <a:extLst>
              <a:ext uri="{FF2B5EF4-FFF2-40B4-BE49-F238E27FC236}">
                <a16:creationId xmlns:a16="http://schemas.microsoft.com/office/drawing/2014/main" id="{86A25615-6725-43C2-B149-F6C02F6E3F2E}"/>
              </a:ext>
            </a:extLst>
          </p:cNvPr>
          <p:cNvSpPr/>
          <p:nvPr/>
        </p:nvSpPr>
        <p:spPr>
          <a:xfrm>
            <a:off x="9398317" y="4259773"/>
            <a:ext cx="162232" cy="162232"/>
          </a:xfrm>
          <a:prstGeom prst="ellipse">
            <a:avLst/>
          </a:prstGeom>
          <a:solidFill>
            <a:schemeClr val="accent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0" name="文本框 19">
            <a:extLst>
              <a:ext uri="{FF2B5EF4-FFF2-40B4-BE49-F238E27FC236}">
                <a16:creationId xmlns:a16="http://schemas.microsoft.com/office/drawing/2014/main" id="{AF422928-F33B-4B8F-87D4-1E36C1FA7609}"/>
              </a:ext>
            </a:extLst>
          </p:cNvPr>
          <p:cNvSpPr txBox="1"/>
          <p:nvPr/>
        </p:nvSpPr>
        <p:spPr>
          <a:xfrm>
            <a:off x="8996832" y="4492908"/>
            <a:ext cx="13834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tx1">
                    <a:lumMod val="85000"/>
                    <a:lumOff val="15000"/>
                  </a:schemeClr>
                </a:solidFill>
                <a:latin typeface="微软雅黑"/>
                <a:ea typeface="微软雅黑"/>
              </a:rPr>
              <a:t>实验验证</a:t>
            </a:r>
            <a:endParaRPr kumimoji="0" lang="zh-CN" altLang="en-US" sz="1800" b="1" i="0" u="none" strike="noStrike" kern="1200" cap="none" spc="0" normalizeH="0" baseline="0" noProof="0" dirty="0">
              <a:ln>
                <a:noFill/>
              </a:ln>
              <a:solidFill>
                <a:schemeClr val="tx1">
                  <a:lumMod val="85000"/>
                  <a:lumOff val="15000"/>
                </a:schemeClr>
              </a:solidFill>
              <a:effectLst/>
              <a:uLnTx/>
              <a:uFillTx/>
              <a:latin typeface="微软雅黑"/>
              <a:ea typeface="微软雅黑"/>
              <a:cs typeface="+mn-cs"/>
            </a:endParaRPr>
          </a:p>
        </p:txBody>
      </p:sp>
      <p:cxnSp>
        <p:nvCxnSpPr>
          <p:cNvPr id="21" name="直接连接符 20">
            <a:extLst>
              <a:ext uri="{FF2B5EF4-FFF2-40B4-BE49-F238E27FC236}">
                <a16:creationId xmlns:a16="http://schemas.microsoft.com/office/drawing/2014/main" id="{8A2107B1-3F46-4B0B-8C3F-C7E0507A5608}"/>
              </a:ext>
            </a:extLst>
          </p:cNvPr>
          <p:cNvCxnSpPr>
            <a:cxnSpLocks/>
          </p:cNvCxnSpPr>
          <p:nvPr/>
        </p:nvCxnSpPr>
        <p:spPr>
          <a:xfrm>
            <a:off x="9479356" y="1771462"/>
            <a:ext cx="0" cy="2572881"/>
          </a:xfrm>
          <a:prstGeom prst="line">
            <a:avLst/>
          </a:prstGeom>
          <a:ln w="19050" cap="rnd">
            <a:solidFill>
              <a:schemeClr val="accent1"/>
            </a:solidFill>
            <a:headEnd type="diamond"/>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32E6B225-8523-4743-B3EA-721711273D3B}"/>
              </a:ext>
            </a:extLst>
          </p:cNvPr>
          <p:cNvSpPr txBox="1"/>
          <p:nvPr/>
        </p:nvSpPr>
        <p:spPr>
          <a:xfrm>
            <a:off x="9662687" y="1714837"/>
            <a:ext cx="1827467"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85000"/>
                    <a:lumOff val="15000"/>
                  </a:schemeClr>
                </a:solidFill>
                <a:effectLst/>
                <a:uLnTx/>
                <a:uFillTx/>
                <a:latin typeface="微软雅黑"/>
                <a:ea typeface="微软雅黑"/>
                <a:cs typeface="+mn-cs"/>
              </a:rPr>
              <a:t>和正常指标对比</a:t>
            </a:r>
          </a:p>
        </p:txBody>
      </p:sp>
      <p:sp>
        <p:nvSpPr>
          <p:cNvPr id="23" name="文本框 22">
            <a:extLst>
              <a:ext uri="{FF2B5EF4-FFF2-40B4-BE49-F238E27FC236}">
                <a16:creationId xmlns:a16="http://schemas.microsoft.com/office/drawing/2014/main" id="{F2AFC223-5FE6-4226-96DD-AED3F4AC66FC}"/>
              </a:ext>
            </a:extLst>
          </p:cNvPr>
          <p:cNvSpPr txBox="1"/>
          <p:nvPr/>
        </p:nvSpPr>
        <p:spPr>
          <a:xfrm>
            <a:off x="9662688" y="2056177"/>
            <a:ext cx="1475068" cy="2177199"/>
          </a:xfrm>
          <a:prstGeom prst="rect">
            <a:avLst/>
          </a:prstGeom>
          <a:noFill/>
        </p:spPr>
        <p:txBody>
          <a:bodyPr wrap="square" lIns="0" tIns="0" rIns="0" bIns="0" rtlCol="0">
            <a:spAutoFit/>
          </a:bodyPr>
          <a:lstStyle/>
          <a:p>
            <a:pPr lvl="0">
              <a:lnSpc>
                <a:spcPct val="150000"/>
              </a:lnSpc>
              <a:defRPr/>
            </a:pPr>
            <a:r>
              <a:rPr lang="zh-CN" altLang="en-US" sz="1600" dirty="0"/>
              <a:t>将结果与 </a:t>
            </a:r>
            <a:r>
              <a:rPr lang="en-US" altLang="zh-CN" sz="1600" dirty="0"/>
              <a:t>EEOC </a:t>
            </a:r>
            <a:r>
              <a:rPr lang="zh-CN" altLang="en-US" sz="1600" dirty="0"/>
              <a:t>建议的 </a:t>
            </a:r>
            <a:r>
              <a:rPr lang="en-US" altLang="zh-CN" sz="1600" dirty="0"/>
              <a:t>80% </a:t>
            </a:r>
            <a:r>
              <a:rPr lang="zh-CN" altLang="en-US" sz="1600" dirty="0"/>
              <a:t>规则所衡量的不同影响进行比较来验证我们的衡量标准</a:t>
            </a:r>
            <a:endParaRPr kumimoji="0" lang="zh-CN" altLang="en-US" sz="16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Tree>
    <p:extLst>
      <p:ext uri="{BB962C8B-B14F-4D97-AF65-F5344CB8AC3E}">
        <p14:creationId xmlns:p14="http://schemas.microsoft.com/office/powerpoint/2010/main" val="2496421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内容占位符 34">
            <a:extLst>
              <a:ext uri="{FF2B5EF4-FFF2-40B4-BE49-F238E27FC236}">
                <a16:creationId xmlns:a16="http://schemas.microsoft.com/office/drawing/2014/main" id="{FA461DF2-2AB3-4FDD-BB95-AF226534B12E}"/>
              </a:ext>
            </a:extLst>
          </p:cNvPr>
          <p:cNvSpPr txBox="1">
            <a:spLocks/>
          </p:cNvSpPr>
          <p:nvPr/>
        </p:nvSpPr>
        <p:spPr>
          <a:xfrm>
            <a:off x="1041760" y="190449"/>
            <a:ext cx="5113939" cy="441462"/>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可能的方向</a:t>
            </a:r>
          </a:p>
        </p:txBody>
      </p:sp>
      <p:sp>
        <p:nvSpPr>
          <p:cNvPr id="6" name="文本框 5">
            <a:extLst>
              <a:ext uri="{FF2B5EF4-FFF2-40B4-BE49-F238E27FC236}">
                <a16:creationId xmlns:a16="http://schemas.microsoft.com/office/drawing/2014/main" id="{3DE19151-2DD2-48F7-AEA5-A3B50702CB9E}"/>
              </a:ext>
            </a:extLst>
          </p:cNvPr>
          <p:cNvSpPr txBox="1"/>
          <p:nvPr/>
        </p:nvSpPr>
        <p:spPr>
          <a:xfrm>
            <a:off x="2625214" y="827492"/>
            <a:ext cx="6941570" cy="499624"/>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算法改进</a:t>
            </a:r>
          </a:p>
        </p:txBody>
      </p:sp>
      <p:cxnSp>
        <p:nvCxnSpPr>
          <p:cNvPr id="7" name="直接连接符 6">
            <a:extLst>
              <a:ext uri="{FF2B5EF4-FFF2-40B4-BE49-F238E27FC236}">
                <a16:creationId xmlns:a16="http://schemas.microsoft.com/office/drawing/2014/main" id="{AACD3CDE-4D24-4210-B6CE-2C9563EC2A65}"/>
              </a:ext>
            </a:extLst>
          </p:cNvPr>
          <p:cNvCxnSpPr>
            <a:cxnSpLocks/>
          </p:cNvCxnSpPr>
          <p:nvPr/>
        </p:nvCxnSpPr>
        <p:spPr>
          <a:xfrm>
            <a:off x="3572555" y="1413360"/>
            <a:ext cx="5046887" cy="0"/>
          </a:xfrm>
          <a:prstGeom prst="line">
            <a:avLst/>
          </a:prstGeom>
          <a:ln w="127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E2713936-0C0E-48B4-8B11-F4EF75B38B92}"/>
              </a:ext>
            </a:extLst>
          </p:cNvPr>
          <p:cNvSpPr/>
          <p:nvPr/>
        </p:nvSpPr>
        <p:spPr>
          <a:xfrm>
            <a:off x="748003" y="1609969"/>
            <a:ext cx="9103774"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算法模型的偏差要么来自用于训练机器学习 （</a:t>
            </a:r>
            <a:r>
              <a:rPr lang="en-US" altLang="zh-CN" dirty="0">
                <a:latin typeface="微软雅黑" panose="020B0503020204020204" pitchFamily="34" charset="-122"/>
                <a:ea typeface="微软雅黑" panose="020B0503020204020204" pitchFamily="34" charset="-122"/>
              </a:rPr>
              <a:t>ML</a:t>
            </a:r>
            <a:r>
              <a:rPr lang="zh-CN" altLang="en-US" dirty="0">
                <a:latin typeface="微软雅黑" panose="020B0503020204020204" pitchFamily="34" charset="-122"/>
                <a:ea typeface="微软雅黑" panose="020B0503020204020204" pitchFamily="34" charset="-122"/>
              </a:rPr>
              <a:t>） 算法的数据，要么来自算法本身 </a:t>
            </a:r>
            <a:r>
              <a:rPr lang="en-US" altLang="zh-CN" dirty="0">
                <a:latin typeface="微软雅黑" panose="020B0503020204020204" pitchFamily="34" charset="-122"/>
                <a:ea typeface="微软雅黑" panose="020B0503020204020204" pitchFamily="34" charset="-122"/>
              </a:rPr>
              <a:t>[6]</a:t>
            </a:r>
          </a:p>
        </p:txBody>
      </p:sp>
      <p:grpSp>
        <p:nvGrpSpPr>
          <p:cNvPr id="20" name="组合 19">
            <a:extLst>
              <a:ext uri="{FF2B5EF4-FFF2-40B4-BE49-F238E27FC236}">
                <a16:creationId xmlns:a16="http://schemas.microsoft.com/office/drawing/2014/main" id="{97C68E0E-C90F-4403-994D-32B37C0358D4}"/>
              </a:ext>
            </a:extLst>
          </p:cNvPr>
          <p:cNvGrpSpPr/>
          <p:nvPr/>
        </p:nvGrpSpPr>
        <p:grpSpPr>
          <a:xfrm>
            <a:off x="1610674" y="2080215"/>
            <a:ext cx="8970653" cy="4115442"/>
            <a:chOff x="850401" y="2080215"/>
            <a:chExt cx="8970653" cy="4115442"/>
          </a:xfrm>
        </p:grpSpPr>
        <p:sp>
          <p:nvSpPr>
            <p:cNvPr id="3" name="椭圆 2">
              <a:extLst>
                <a:ext uri="{FF2B5EF4-FFF2-40B4-BE49-F238E27FC236}">
                  <a16:creationId xmlns:a16="http://schemas.microsoft.com/office/drawing/2014/main" id="{33FCB939-1E3C-4BCD-91C7-7887ECF1A6A9}"/>
                </a:ext>
              </a:extLst>
            </p:cNvPr>
            <p:cNvSpPr/>
            <p:nvPr/>
          </p:nvSpPr>
          <p:spPr>
            <a:xfrm>
              <a:off x="940379" y="2337188"/>
              <a:ext cx="2883284" cy="2883284"/>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8" name="箭头: 燕尾形 22">
              <a:extLst>
                <a:ext uri="{FF2B5EF4-FFF2-40B4-BE49-F238E27FC236}">
                  <a16:creationId xmlns:a16="http://schemas.microsoft.com/office/drawing/2014/main" id="{2E20EE08-1A3B-4CA3-9BA3-142D5D98C053}"/>
                </a:ext>
              </a:extLst>
            </p:cNvPr>
            <p:cNvSpPr/>
            <p:nvPr/>
          </p:nvSpPr>
          <p:spPr>
            <a:xfrm>
              <a:off x="7672102" y="3554002"/>
              <a:ext cx="561776" cy="449656"/>
            </a:xfrm>
            <a:prstGeom prst="notchedRightArrow">
              <a:avLst>
                <a:gd name="adj1" fmla="val 50000"/>
                <a:gd name="adj2" fmla="val 57204"/>
              </a:avLst>
            </a:prstGeom>
            <a:gradFill>
              <a:gsLst>
                <a:gs pos="0">
                  <a:schemeClr val="accent5">
                    <a:alpha val="0"/>
                  </a:schemeClr>
                </a:gs>
                <a:gs pos="100000">
                  <a:schemeClr val="accent5">
                    <a:alpha val="64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箭头: 燕尾形 26">
              <a:extLst>
                <a:ext uri="{FF2B5EF4-FFF2-40B4-BE49-F238E27FC236}">
                  <a16:creationId xmlns:a16="http://schemas.microsoft.com/office/drawing/2014/main" id="{1381EDD5-76A0-4150-89B0-E77ACFD702FD}"/>
                </a:ext>
              </a:extLst>
            </p:cNvPr>
            <p:cNvSpPr/>
            <p:nvPr/>
          </p:nvSpPr>
          <p:spPr>
            <a:xfrm>
              <a:off x="4460090" y="3554002"/>
              <a:ext cx="561776" cy="449656"/>
            </a:xfrm>
            <a:prstGeom prst="notchedRightArrow">
              <a:avLst>
                <a:gd name="adj1" fmla="val 50000"/>
                <a:gd name="adj2" fmla="val 57204"/>
              </a:avLst>
            </a:prstGeom>
            <a:gradFill>
              <a:gsLst>
                <a:gs pos="0">
                  <a:schemeClr val="accent5">
                    <a:alpha val="0"/>
                  </a:schemeClr>
                </a:gs>
                <a:gs pos="100000">
                  <a:schemeClr val="accent5">
                    <a:alpha val="64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椭圆 9">
              <a:extLst>
                <a:ext uri="{FF2B5EF4-FFF2-40B4-BE49-F238E27FC236}">
                  <a16:creationId xmlns:a16="http://schemas.microsoft.com/office/drawing/2014/main" id="{B84E278A-5868-41AD-8954-627FCE61FE5E}"/>
                </a:ext>
              </a:extLst>
            </p:cNvPr>
            <p:cNvSpPr/>
            <p:nvPr/>
          </p:nvSpPr>
          <p:spPr>
            <a:xfrm>
              <a:off x="850401" y="2247210"/>
              <a:ext cx="3063240" cy="3063240"/>
            </a:xfrm>
            <a:prstGeom prst="ellipse">
              <a:avLst/>
            </a:prstGeom>
            <a:noFill/>
            <a:ln w="6350">
              <a:solidFill>
                <a:schemeClr val="accent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文本框 10">
              <a:extLst>
                <a:ext uri="{FF2B5EF4-FFF2-40B4-BE49-F238E27FC236}">
                  <a16:creationId xmlns:a16="http://schemas.microsoft.com/office/drawing/2014/main" id="{F33AB386-8AA6-4B21-8D45-23E4EED46A25}"/>
                </a:ext>
              </a:extLst>
            </p:cNvPr>
            <p:cNvSpPr txBox="1"/>
            <p:nvPr/>
          </p:nvSpPr>
          <p:spPr>
            <a:xfrm>
              <a:off x="1753371" y="2823927"/>
              <a:ext cx="12573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6871"/>
                  </a:solidFill>
                  <a:effectLst/>
                  <a:uLnTx/>
                  <a:uFillTx/>
                  <a:latin typeface="微软雅黑"/>
                  <a:ea typeface="微软雅黑"/>
                  <a:cs typeface="+mn-cs"/>
                </a:rPr>
                <a:t>STEP 01</a:t>
              </a:r>
              <a:endParaRPr kumimoji="0" lang="zh-CN" altLang="en-US" sz="2000" b="1" i="0" u="none" strike="noStrike" kern="1200" cap="none" spc="0" normalizeH="0" baseline="0" noProof="0" dirty="0">
                <a:ln>
                  <a:noFill/>
                </a:ln>
                <a:solidFill>
                  <a:srgbClr val="006871"/>
                </a:solidFill>
                <a:effectLst/>
                <a:uLnTx/>
                <a:uFillTx/>
                <a:latin typeface="微软雅黑"/>
                <a:ea typeface="微软雅黑"/>
                <a:cs typeface="+mn-cs"/>
              </a:endParaRPr>
            </a:p>
          </p:txBody>
        </p:sp>
        <p:sp>
          <p:nvSpPr>
            <p:cNvPr id="12" name="文本框 11">
              <a:extLst>
                <a:ext uri="{FF2B5EF4-FFF2-40B4-BE49-F238E27FC236}">
                  <a16:creationId xmlns:a16="http://schemas.microsoft.com/office/drawing/2014/main" id="{5D271052-550F-440B-9E56-B9F04CDFD698}"/>
                </a:ext>
              </a:extLst>
            </p:cNvPr>
            <p:cNvSpPr txBox="1"/>
            <p:nvPr/>
          </p:nvSpPr>
          <p:spPr>
            <a:xfrm>
              <a:off x="1371736" y="3207546"/>
              <a:ext cx="2020570" cy="830997"/>
            </a:xfrm>
            <a:prstGeom prst="rect">
              <a:avLst/>
            </a:prstGeom>
            <a:noFill/>
          </p:spPr>
          <p:txBody>
            <a:bodyPr wrap="square" rtlCol="0">
              <a:spAutoFit/>
            </a:bodyPr>
            <a:lstStyle/>
            <a:p>
              <a:r>
                <a:rPr lang="zh-CN" altLang="en-US" sz="1600" dirty="0"/>
                <a:t>第一个解决方案以自上而下的方式检查是否存在歧视</a:t>
              </a:r>
              <a:endParaRPr lang="zh-CN" altLang="en-US" sz="1600" dirty="0">
                <a:effectLst/>
              </a:endParaRPr>
            </a:p>
          </p:txBody>
        </p:sp>
        <p:pic>
          <p:nvPicPr>
            <p:cNvPr id="19" name="图片 18">
              <a:extLst>
                <a:ext uri="{FF2B5EF4-FFF2-40B4-BE49-F238E27FC236}">
                  <a16:creationId xmlns:a16="http://schemas.microsoft.com/office/drawing/2014/main" id="{DC190904-7E78-4FDF-99AA-E80473D2D0A1}"/>
                </a:ext>
              </a:extLst>
            </p:cNvPr>
            <p:cNvPicPr>
              <a:picLocks noChangeAspect="1"/>
            </p:cNvPicPr>
            <p:nvPr/>
          </p:nvPicPr>
          <p:blipFill>
            <a:blip r:embed="rId3"/>
            <a:stretch>
              <a:fillRect/>
            </a:stretch>
          </p:blipFill>
          <p:spPr>
            <a:xfrm>
              <a:off x="5322128" y="2080215"/>
              <a:ext cx="4498926" cy="4115442"/>
            </a:xfrm>
            <a:prstGeom prst="rect">
              <a:avLst/>
            </a:prstGeom>
          </p:spPr>
        </p:pic>
      </p:grpSp>
    </p:spTree>
    <p:extLst>
      <p:ext uri="{BB962C8B-B14F-4D97-AF65-F5344CB8AC3E}">
        <p14:creationId xmlns:p14="http://schemas.microsoft.com/office/powerpoint/2010/main" val="2835211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内容占位符 34">
            <a:extLst>
              <a:ext uri="{FF2B5EF4-FFF2-40B4-BE49-F238E27FC236}">
                <a16:creationId xmlns:a16="http://schemas.microsoft.com/office/drawing/2014/main" id="{FA461DF2-2AB3-4FDD-BB95-AF226534B12E}"/>
              </a:ext>
            </a:extLst>
          </p:cNvPr>
          <p:cNvSpPr txBox="1">
            <a:spLocks/>
          </p:cNvSpPr>
          <p:nvPr/>
        </p:nvSpPr>
        <p:spPr>
          <a:xfrm>
            <a:off x="1041760" y="190449"/>
            <a:ext cx="5113939" cy="441462"/>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可能的方向</a:t>
            </a:r>
          </a:p>
        </p:txBody>
      </p:sp>
      <p:sp>
        <p:nvSpPr>
          <p:cNvPr id="6" name="文本框 5">
            <a:extLst>
              <a:ext uri="{FF2B5EF4-FFF2-40B4-BE49-F238E27FC236}">
                <a16:creationId xmlns:a16="http://schemas.microsoft.com/office/drawing/2014/main" id="{3DE19151-2DD2-48F7-AEA5-A3B50702CB9E}"/>
              </a:ext>
            </a:extLst>
          </p:cNvPr>
          <p:cNvSpPr txBox="1"/>
          <p:nvPr/>
        </p:nvSpPr>
        <p:spPr>
          <a:xfrm>
            <a:off x="2625214" y="827492"/>
            <a:ext cx="6941570" cy="499624"/>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算法改进</a:t>
            </a:r>
          </a:p>
        </p:txBody>
      </p:sp>
      <p:cxnSp>
        <p:nvCxnSpPr>
          <p:cNvPr id="7" name="直接连接符 6">
            <a:extLst>
              <a:ext uri="{FF2B5EF4-FFF2-40B4-BE49-F238E27FC236}">
                <a16:creationId xmlns:a16="http://schemas.microsoft.com/office/drawing/2014/main" id="{AACD3CDE-4D24-4210-B6CE-2C9563EC2A65}"/>
              </a:ext>
            </a:extLst>
          </p:cNvPr>
          <p:cNvCxnSpPr>
            <a:cxnSpLocks/>
          </p:cNvCxnSpPr>
          <p:nvPr/>
        </p:nvCxnSpPr>
        <p:spPr>
          <a:xfrm>
            <a:off x="3572555" y="1413360"/>
            <a:ext cx="5046887" cy="0"/>
          </a:xfrm>
          <a:prstGeom prst="line">
            <a:avLst/>
          </a:prstGeom>
          <a:ln w="127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E2713936-0C0E-48B4-8B11-F4EF75B38B92}"/>
              </a:ext>
            </a:extLst>
          </p:cNvPr>
          <p:cNvSpPr/>
          <p:nvPr/>
        </p:nvSpPr>
        <p:spPr>
          <a:xfrm>
            <a:off x="748003" y="1609969"/>
            <a:ext cx="9103774"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算法模型的偏差要么来自用于训练机器学习 （</a:t>
            </a:r>
            <a:r>
              <a:rPr lang="en-US" altLang="zh-CN" dirty="0">
                <a:latin typeface="微软雅黑" panose="020B0503020204020204" pitchFamily="34" charset="-122"/>
                <a:ea typeface="微软雅黑" panose="020B0503020204020204" pitchFamily="34" charset="-122"/>
              </a:rPr>
              <a:t>ML</a:t>
            </a:r>
            <a:r>
              <a:rPr lang="zh-CN" altLang="en-US" dirty="0">
                <a:latin typeface="微软雅黑" panose="020B0503020204020204" pitchFamily="34" charset="-122"/>
                <a:ea typeface="微软雅黑" panose="020B0503020204020204" pitchFamily="34" charset="-122"/>
              </a:rPr>
              <a:t>） 算法的数据，要么来自算法本身 </a:t>
            </a:r>
            <a:r>
              <a:rPr lang="en-US" altLang="zh-CN" dirty="0">
                <a:latin typeface="微软雅黑" panose="020B0503020204020204" pitchFamily="34" charset="-122"/>
                <a:ea typeface="微软雅黑" panose="020B0503020204020204" pitchFamily="34" charset="-122"/>
              </a:rPr>
              <a:t>[6]</a:t>
            </a:r>
          </a:p>
        </p:txBody>
      </p:sp>
      <p:grpSp>
        <p:nvGrpSpPr>
          <p:cNvPr id="20" name="组合 19">
            <a:extLst>
              <a:ext uri="{FF2B5EF4-FFF2-40B4-BE49-F238E27FC236}">
                <a16:creationId xmlns:a16="http://schemas.microsoft.com/office/drawing/2014/main" id="{97C68E0E-C90F-4403-994D-32B37C0358D4}"/>
              </a:ext>
            </a:extLst>
          </p:cNvPr>
          <p:cNvGrpSpPr/>
          <p:nvPr/>
        </p:nvGrpSpPr>
        <p:grpSpPr>
          <a:xfrm>
            <a:off x="1610674" y="2247210"/>
            <a:ext cx="4171465" cy="3063240"/>
            <a:chOff x="850401" y="2247210"/>
            <a:chExt cx="4171465" cy="3063240"/>
          </a:xfrm>
        </p:grpSpPr>
        <p:sp>
          <p:nvSpPr>
            <p:cNvPr id="3" name="椭圆 2">
              <a:extLst>
                <a:ext uri="{FF2B5EF4-FFF2-40B4-BE49-F238E27FC236}">
                  <a16:creationId xmlns:a16="http://schemas.microsoft.com/office/drawing/2014/main" id="{33FCB939-1E3C-4BCD-91C7-7887ECF1A6A9}"/>
                </a:ext>
              </a:extLst>
            </p:cNvPr>
            <p:cNvSpPr/>
            <p:nvPr/>
          </p:nvSpPr>
          <p:spPr>
            <a:xfrm>
              <a:off x="940379" y="2337188"/>
              <a:ext cx="2883284" cy="2883284"/>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9" name="箭头: 燕尾形 26">
              <a:extLst>
                <a:ext uri="{FF2B5EF4-FFF2-40B4-BE49-F238E27FC236}">
                  <a16:creationId xmlns:a16="http://schemas.microsoft.com/office/drawing/2014/main" id="{1381EDD5-76A0-4150-89B0-E77ACFD702FD}"/>
                </a:ext>
              </a:extLst>
            </p:cNvPr>
            <p:cNvSpPr/>
            <p:nvPr/>
          </p:nvSpPr>
          <p:spPr>
            <a:xfrm>
              <a:off x="4460090" y="3554002"/>
              <a:ext cx="561776" cy="449656"/>
            </a:xfrm>
            <a:prstGeom prst="notchedRightArrow">
              <a:avLst>
                <a:gd name="adj1" fmla="val 50000"/>
                <a:gd name="adj2" fmla="val 57204"/>
              </a:avLst>
            </a:prstGeom>
            <a:gradFill>
              <a:gsLst>
                <a:gs pos="0">
                  <a:schemeClr val="accent5">
                    <a:alpha val="0"/>
                  </a:schemeClr>
                </a:gs>
                <a:gs pos="100000">
                  <a:schemeClr val="accent5">
                    <a:alpha val="64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椭圆 9">
              <a:extLst>
                <a:ext uri="{FF2B5EF4-FFF2-40B4-BE49-F238E27FC236}">
                  <a16:creationId xmlns:a16="http://schemas.microsoft.com/office/drawing/2014/main" id="{B84E278A-5868-41AD-8954-627FCE61FE5E}"/>
                </a:ext>
              </a:extLst>
            </p:cNvPr>
            <p:cNvSpPr/>
            <p:nvPr/>
          </p:nvSpPr>
          <p:spPr>
            <a:xfrm>
              <a:off x="850401" y="2247210"/>
              <a:ext cx="3063240" cy="3063240"/>
            </a:xfrm>
            <a:prstGeom prst="ellipse">
              <a:avLst/>
            </a:prstGeom>
            <a:noFill/>
            <a:ln w="6350">
              <a:solidFill>
                <a:schemeClr val="accent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文本框 10">
              <a:extLst>
                <a:ext uri="{FF2B5EF4-FFF2-40B4-BE49-F238E27FC236}">
                  <a16:creationId xmlns:a16="http://schemas.microsoft.com/office/drawing/2014/main" id="{F33AB386-8AA6-4B21-8D45-23E4EED46A25}"/>
                </a:ext>
              </a:extLst>
            </p:cNvPr>
            <p:cNvSpPr txBox="1"/>
            <p:nvPr/>
          </p:nvSpPr>
          <p:spPr>
            <a:xfrm>
              <a:off x="1753371" y="2823927"/>
              <a:ext cx="12573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6871"/>
                  </a:solidFill>
                  <a:effectLst/>
                  <a:uLnTx/>
                  <a:uFillTx/>
                  <a:latin typeface="微软雅黑"/>
                  <a:ea typeface="微软雅黑"/>
                  <a:cs typeface="+mn-cs"/>
                </a:rPr>
                <a:t>STEP 02</a:t>
              </a:r>
              <a:endParaRPr kumimoji="0" lang="zh-CN" altLang="en-US" sz="2000" b="1" i="0" u="none" strike="noStrike" kern="1200" cap="none" spc="0" normalizeH="0" baseline="0" noProof="0" dirty="0">
                <a:ln>
                  <a:noFill/>
                </a:ln>
                <a:solidFill>
                  <a:srgbClr val="006871"/>
                </a:solidFill>
                <a:effectLst/>
                <a:uLnTx/>
                <a:uFillTx/>
                <a:latin typeface="微软雅黑"/>
                <a:ea typeface="微软雅黑"/>
                <a:cs typeface="+mn-cs"/>
              </a:endParaRPr>
            </a:p>
          </p:txBody>
        </p:sp>
        <p:sp>
          <p:nvSpPr>
            <p:cNvPr id="12" name="文本框 11">
              <a:extLst>
                <a:ext uri="{FF2B5EF4-FFF2-40B4-BE49-F238E27FC236}">
                  <a16:creationId xmlns:a16="http://schemas.microsoft.com/office/drawing/2014/main" id="{5D271052-550F-440B-9E56-B9F04CDFD698}"/>
                </a:ext>
              </a:extLst>
            </p:cNvPr>
            <p:cNvSpPr txBox="1"/>
            <p:nvPr/>
          </p:nvSpPr>
          <p:spPr>
            <a:xfrm>
              <a:off x="1371736" y="3207546"/>
              <a:ext cx="2020570" cy="584775"/>
            </a:xfrm>
            <a:prstGeom prst="rect">
              <a:avLst/>
            </a:prstGeom>
            <a:noFill/>
          </p:spPr>
          <p:txBody>
            <a:bodyPr wrap="square" rtlCol="0">
              <a:spAutoFit/>
            </a:bodyPr>
            <a:lstStyle/>
            <a:p>
              <a:r>
                <a:rPr lang="zh-CN" altLang="en-US" sz="1600" dirty="0"/>
                <a:t>第二个解决方案以自下而上的方式实施。 </a:t>
              </a:r>
            </a:p>
          </p:txBody>
        </p:sp>
      </p:grpSp>
      <p:sp>
        <p:nvSpPr>
          <p:cNvPr id="4" name="矩形 3">
            <a:extLst>
              <a:ext uri="{FF2B5EF4-FFF2-40B4-BE49-F238E27FC236}">
                <a16:creationId xmlns:a16="http://schemas.microsoft.com/office/drawing/2014/main" id="{D24F08E0-4399-4CD5-B781-246E6F287279}"/>
              </a:ext>
            </a:extLst>
          </p:cNvPr>
          <p:cNvSpPr/>
          <p:nvPr/>
        </p:nvSpPr>
        <p:spPr>
          <a:xfrm>
            <a:off x="6222084" y="2247210"/>
            <a:ext cx="4359242" cy="3831818"/>
          </a:xfrm>
          <a:prstGeom prst="rect">
            <a:avLst/>
          </a:prstGeom>
        </p:spPr>
        <p:txBody>
          <a:bodyPr wrap="square">
            <a:spAutoFit/>
          </a:bodyPr>
          <a:lstStyle/>
          <a:p>
            <a:pPr>
              <a:lnSpc>
                <a:spcPct val="150000"/>
              </a:lnSpc>
            </a:pPr>
            <a:r>
              <a:rPr lang="zh-CN" altLang="en-US" dirty="0"/>
              <a:t>首先，预先选择他们怀疑与受保护属性相关的特征，</a:t>
            </a:r>
            <a:endParaRPr lang="en-US" altLang="zh-CN" dirty="0"/>
          </a:p>
          <a:p>
            <a:pPr>
              <a:lnSpc>
                <a:spcPct val="150000"/>
              </a:lnSpc>
            </a:pPr>
            <a:r>
              <a:rPr lang="zh-CN" altLang="en-US" dirty="0"/>
              <a:t>然后，分析已识别特征的特征重要性。</a:t>
            </a:r>
            <a:endParaRPr lang="en-US" altLang="zh-CN" dirty="0"/>
          </a:p>
          <a:p>
            <a:pPr>
              <a:lnSpc>
                <a:spcPct val="150000"/>
              </a:lnSpc>
            </a:pPr>
            <a:r>
              <a:rPr lang="zh-CN" altLang="en-US" dirty="0"/>
              <a:t>再然后，我们将反事实馈送至 分类算法并观察模型预测差异。</a:t>
            </a:r>
            <a:endParaRPr lang="en-US" altLang="zh-CN" dirty="0"/>
          </a:p>
          <a:p>
            <a:pPr>
              <a:lnSpc>
                <a:spcPct val="150000"/>
              </a:lnSpc>
            </a:pPr>
            <a:r>
              <a:rPr lang="zh-CN" altLang="en-US" dirty="0"/>
              <a:t>最后，如果这些可疑的公平敏感特征的扰动导致重大模型预测改变，则可以断言 该分类算法</a:t>
            </a:r>
            <a:r>
              <a:rPr lang="en-US" altLang="zh-CN" dirty="0"/>
              <a:t> </a:t>
            </a:r>
            <a:r>
              <a:rPr lang="zh-CN" altLang="en-US" dirty="0"/>
              <a:t>基于受保护属性做出了有偏见的决</a:t>
            </a:r>
          </a:p>
        </p:txBody>
      </p:sp>
    </p:spTree>
    <p:extLst>
      <p:ext uri="{BB962C8B-B14F-4D97-AF65-F5344CB8AC3E}">
        <p14:creationId xmlns:p14="http://schemas.microsoft.com/office/powerpoint/2010/main" val="4194087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内容占位符 34">
            <a:extLst>
              <a:ext uri="{FF2B5EF4-FFF2-40B4-BE49-F238E27FC236}">
                <a16:creationId xmlns:a16="http://schemas.microsoft.com/office/drawing/2014/main" id="{FA461DF2-2AB3-4FDD-BB95-AF226534B12E}"/>
              </a:ext>
            </a:extLst>
          </p:cNvPr>
          <p:cNvSpPr txBox="1">
            <a:spLocks/>
          </p:cNvSpPr>
          <p:nvPr/>
        </p:nvSpPr>
        <p:spPr>
          <a:xfrm>
            <a:off x="1041760" y="190449"/>
            <a:ext cx="5113939" cy="441462"/>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参考</a:t>
            </a:r>
          </a:p>
        </p:txBody>
      </p:sp>
      <p:sp>
        <p:nvSpPr>
          <p:cNvPr id="5" name="椭圆 4">
            <a:extLst>
              <a:ext uri="{FF2B5EF4-FFF2-40B4-BE49-F238E27FC236}">
                <a16:creationId xmlns:a16="http://schemas.microsoft.com/office/drawing/2014/main" id="{DB5714F4-B3BD-4ADD-9604-E101790DE5B6}"/>
              </a:ext>
            </a:extLst>
          </p:cNvPr>
          <p:cNvSpPr/>
          <p:nvPr/>
        </p:nvSpPr>
        <p:spPr>
          <a:xfrm>
            <a:off x="804894" y="2470349"/>
            <a:ext cx="151075" cy="1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6" name="椭圆 5">
            <a:extLst>
              <a:ext uri="{FF2B5EF4-FFF2-40B4-BE49-F238E27FC236}">
                <a16:creationId xmlns:a16="http://schemas.microsoft.com/office/drawing/2014/main" id="{674AEF09-0BFA-4AC9-896C-37DDBF7DCE52}"/>
              </a:ext>
            </a:extLst>
          </p:cNvPr>
          <p:cNvSpPr/>
          <p:nvPr/>
        </p:nvSpPr>
        <p:spPr>
          <a:xfrm>
            <a:off x="794639" y="3792285"/>
            <a:ext cx="151075" cy="1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椭圆 7">
            <a:extLst>
              <a:ext uri="{FF2B5EF4-FFF2-40B4-BE49-F238E27FC236}">
                <a16:creationId xmlns:a16="http://schemas.microsoft.com/office/drawing/2014/main" id="{C11397C8-CDC4-44A1-88C5-C2AB21B73F39}"/>
              </a:ext>
            </a:extLst>
          </p:cNvPr>
          <p:cNvSpPr/>
          <p:nvPr/>
        </p:nvSpPr>
        <p:spPr>
          <a:xfrm>
            <a:off x="805035" y="1257047"/>
            <a:ext cx="151075" cy="1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1D969F4-4B7E-4372-BE39-E5BD366D4FA2}"/>
              </a:ext>
            </a:extLst>
          </p:cNvPr>
          <p:cNvSpPr/>
          <p:nvPr/>
        </p:nvSpPr>
        <p:spPr>
          <a:xfrm>
            <a:off x="1041760" y="1042193"/>
            <a:ext cx="7831670" cy="5853910"/>
          </a:xfrm>
          <a:prstGeom prst="rect">
            <a:avLst/>
          </a:prstGeom>
        </p:spPr>
        <p:txBody>
          <a:bodyPr wrap="square">
            <a:spAutoFit/>
          </a:bodyPr>
          <a:lstStyle/>
          <a:p>
            <a:pPr lvl="0" algn="just">
              <a:lnSpc>
                <a:spcPct val="130000"/>
              </a:lnSpc>
              <a:defRPr/>
            </a:pPr>
            <a:r>
              <a:rPr lang="it-IT" altLang="zh-CN" dirty="0"/>
              <a:t>[1] D. Pedreschi, S. R. Franco, and Turini, “Discriminationaware data mining.” KDD, 2008. </a:t>
            </a:r>
          </a:p>
          <a:p>
            <a:pPr lvl="0">
              <a:lnSpc>
                <a:spcPct val="130000"/>
              </a:lnSpc>
              <a:defRPr/>
            </a:pPr>
            <a:r>
              <a:rPr lang="en-US" altLang="zh-CN" dirty="0"/>
              <a:t>[2] D. </a:t>
            </a:r>
            <a:r>
              <a:rPr lang="en-US" altLang="zh-CN" dirty="0" err="1"/>
              <a:t>Pedreschi</a:t>
            </a:r>
            <a:r>
              <a:rPr lang="en-US" altLang="zh-CN" dirty="0"/>
              <a:t>, S. Ruggieri, and F. </a:t>
            </a:r>
            <a:r>
              <a:rPr lang="en-US" altLang="zh-CN" dirty="0" err="1"/>
              <a:t>Turini</a:t>
            </a:r>
            <a:r>
              <a:rPr lang="en-US" altLang="zh-CN" dirty="0"/>
              <a:t>, “Measuring discrimination in socially-sensitive decision records.” In Proceedings of SIAM DM, 2009.</a:t>
            </a:r>
          </a:p>
          <a:p>
            <a:pPr lvl="0">
              <a:lnSpc>
                <a:spcPct val="130000"/>
              </a:lnSpc>
              <a:defRPr/>
            </a:pPr>
            <a:r>
              <a:rPr lang="en-US" altLang="zh-CN" dirty="0"/>
              <a:t>[3] K. </a:t>
            </a:r>
            <a:r>
              <a:rPr lang="en-US" altLang="zh-CN" dirty="0" err="1"/>
              <a:t>Mancuhan</a:t>
            </a:r>
            <a:r>
              <a:rPr lang="en-US" altLang="zh-CN" dirty="0"/>
              <a:t> and C. Clifton, “Combating discrimination using </a:t>
            </a:r>
            <a:r>
              <a:rPr lang="en-US" altLang="zh-CN" dirty="0" err="1"/>
              <a:t>bayesian</a:t>
            </a:r>
            <a:r>
              <a:rPr lang="en-US" altLang="zh-CN" dirty="0"/>
              <a:t> networks,” vol. 22, no. 2. Artificial Intelligence and Law, 2014, pp. 211–238. </a:t>
            </a:r>
            <a:br>
              <a:rPr lang="en-US" altLang="zh-CN" dirty="0"/>
            </a:br>
            <a:r>
              <a:rPr lang="en-US" altLang="zh-CN" dirty="0"/>
              <a:t>……</a:t>
            </a:r>
            <a:br>
              <a:rPr lang="en-US" altLang="zh-CN" dirty="0"/>
            </a:br>
            <a:r>
              <a:rPr lang="en-US" altLang="zh-CN" dirty="0"/>
              <a:t>[18] M. </a:t>
            </a:r>
            <a:r>
              <a:rPr lang="en-US" altLang="zh-CN" dirty="0" err="1"/>
              <a:t>Lichman</a:t>
            </a:r>
            <a:r>
              <a:rPr lang="en-US" altLang="zh-CN" dirty="0"/>
              <a:t>, “UCI machine learning repository,” 2013.[Online]. Available: http://archive.ics.uci.edu/ml </a:t>
            </a:r>
            <a:br>
              <a:rPr lang="en-US" altLang="zh-CN" dirty="0"/>
            </a:br>
            <a:r>
              <a:rPr lang="fr-FR" altLang="zh-CN" dirty="0"/>
              <a:t>[19] ProPublica, “Macine bias,” 2016. [Online]. Available: https://www.propublica.org/article/machine-biasrisk-assessments-in-criminal-sentencing </a:t>
            </a:r>
            <a:br>
              <a:rPr lang="fr-FR" altLang="zh-CN" dirty="0"/>
            </a:br>
            <a:r>
              <a:rPr lang="fr-FR" altLang="zh-CN" dirty="0"/>
              <a:t>[19] ProPublica, “Macine bias,” 2016. [Online]. Available: https://www.propublica.org/article/machine-biasrisk-assessments-in-criminal-sentencing </a:t>
            </a:r>
            <a:br>
              <a:rPr lang="fr-FR" altLang="zh-CN" dirty="0"/>
            </a:b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Arial"/>
              <a:ea typeface="微软雅黑"/>
              <a:cs typeface="+mn-cs"/>
            </a:endParaRPr>
          </a:p>
        </p:txBody>
      </p:sp>
      <p:pic>
        <p:nvPicPr>
          <p:cNvPr id="2" name="图片 1"/>
          <p:cNvPicPr>
            <a:picLocks noChangeAspect="1"/>
          </p:cNvPicPr>
          <p:nvPr/>
        </p:nvPicPr>
        <p:blipFill rotWithShape="1">
          <a:blip r:embed="rId3" cstate="email">
            <a:extLst>
              <a:ext uri="{28A0092B-C50C-407E-A947-70E740481C1C}">
                <a14:useLocalDpi xmlns:a14="http://schemas.microsoft.com/office/drawing/2010/main"/>
              </a:ext>
            </a:extLst>
          </a:blip>
          <a:srcRect l="16650" r="18662" b="5820"/>
          <a:stretch/>
        </p:blipFill>
        <p:spPr>
          <a:xfrm>
            <a:off x="9230811" y="796997"/>
            <a:ext cx="2091012" cy="2030552"/>
          </a:xfrm>
          <a:prstGeom prst="ellipse">
            <a:avLst/>
          </a:prstGeom>
        </p:spPr>
      </p:pic>
      <p:sp>
        <p:nvSpPr>
          <p:cNvPr id="9" name="椭圆 8">
            <a:extLst>
              <a:ext uri="{FF2B5EF4-FFF2-40B4-BE49-F238E27FC236}">
                <a16:creationId xmlns:a16="http://schemas.microsoft.com/office/drawing/2014/main" id="{A28951FD-83DB-4F09-9917-ADB75D80355A}"/>
              </a:ext>
            </a:extLst>
          </p:cNvPr>
          <p:cNvSpPr/>
          <p:nvPr/>
        </p:nvSpPr>
        <p:spPr>
          <a:xfrm>
            <a:off x="804894" y="5474086"/>
            <a:ext cx="151075" cy="1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73666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D33A29E-0234-45E6-A965-2F44A3D29A7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351" t="21608" r="351" b="40065"/>
          <a:stretch/>
        </p:blipFill>
        <p:spPr>
          <a:xfrm>
            <a:off x="1" y="1711514"/>
            <a:ext cx="12191999" cy="3137165"/>
          </a:xfrm>
          <a:prstGeom prst="rect">
            <a:avLst/>
          </a:prstGeom>
        </p:spPr>
      </p:pic>
      <p:sp>
        <p:nvSpPr>
          <p:cNvPr id="8" name="矩形 7">
            <a:extLst>
              <a:ext uri="{FF2B5EF4-FFF2-40B4-BE49-F238E27FC236}">
                <a16:creationId xmlns:a16="http://schemas.microsoft.com/office/drawing/2014/main" id="{3CB205BA-4361-4E5B-9711-477C74B88BC8}"/>
              </a:ext>
            </a:extLst>
          </p:cNvPr>
          <p:cNvSpPr/>
          <p:nvPr/>
        </p:nvSpPr>
        <p:spPr>
          <a:xfrm>
            <a:off x="0" y="1709704"/>
            <a:ext cx="12191999" cy="3138975"/>
          </a:xfrm>
          <a:prstGeom prst="rect">
            <a:avLst/>
          </a:prstGeom>
          <a:solidFill>
            <a:schemeClr val="accent1">
              <a:alpha val="92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4" name="标题 1">
            <a:extLst>
              <a:ext uri="{FF2B5EF4-FFF2-40B4-BE49-F238E27FC236}">
                <a16:creationId xmlns:a16="http://schemas.microsoft.com/office/drawing/2014/main" id="{C6B3EA26-E452-4E7D-8C5F-EA642BED2248}"/>
              </a:ext>
            </a:extLst>
          </p:cNvPr>
          <p:cNvSpPr txBox="1">
            <a:spLocks/>
          </p:cNvSpPr>
          <p:nvPr/>
        </p:nvSpPr>
        <p:spPr>
          <a:xfrm>
            <a:off x="666736" y="2361097"/>
            <a:ext cx="10858500" cy="1200329"/>
          </a:xfrm>
          <a:prstGeom prst="rect">
            <a:avLst/>
          </a:prstGeom>
        </p:spPr>
        <p:txBody>
          <a:bodyPr vert="horz" wrap="square" lIns="91440" tIns="45720" rIns="91440" bIns="45720" rtlCol="0" anchor="ctr">
            <a:spAutoFit/>
          </a:bodyPr>
          <a:lstStyle>
            <a:lvl1pPr algn="ctr" defTabSz="914400" rtl="0" eaLnBrk="1" latinLnBrk="0" hangingPunct="1">
              <a:lnSpc>
                <a:spcPct val="100000"/>
              </a:lnSpc>
              <a:spcBef>
                <a:spcPct val="0"/>
              </a:spcBef>
              <a:buNone/>
              <a:defRPr sz="4000" b="1" kern="1200" spc="600">
                <a:solidFill>
                  <a:schemeClr val="bg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7200" b="1" i="0" u="none" strike="noStrike" kern="1200" cap="none" spc="6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j-cs"/>
              </a:rPr>
              <a:t>谢谢观看</a:t>
            </a:r>
          </a:p>
        </p:txBody>
      </p:sp>
      <p:sp>
        <p:nvSpPr>
          <p:cNvPr id="9" name="等腰三角形 8">
            <a:extLst>
              <a:ext uri="{FF2B5EF4-FFF2-40B4-BE49-F238E27FC236}">
                <a16:creationId xmlns:a16="http://schemas.microsoft.com/office/drawing/2014/main" id="{840A8DA7-8FF0-4E4C-BA04-BA833EF3BCF5}"/>
              </a:ext>
            </a:extLst>
          </p:cNvPr>
          <p:cNvSpPr/>
          <p:nvPr/>
        </p:nvSpPr>
        <p:spPr>
          <a:xfrm rot="10800000">
            <a:off x="5769119" y="4519255"/>
            <a:ext cx="653762" cy="5635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6" name="文本占位符 5">
            <a:extLst>
              <a:ext uri="{FF2B5EF4-FFF2-40B4-BE49-F238E27FC236}">
                <a16:creationId xmlns:a16="http://schemas.microsoft.com/office/drawing/2014/main" id="{13A5A2E5-FFA1-4A32-A67F-0FA7FD143D2C}"/>
              </a:ext>
            </a:extLst>
          </p:cNvPr>
          <p:cNvSpPr>
            <a:spLocks noGrp="1"/>
          </p:cNvSpPr>
          <p:nvPr>
            <p:ph type="body" sz="quarter" idx="4294967295"/>
          </p:nvPr>
        </p:nvSpPr>
        <p:spPr>
          <a:xfrm>
            <a:off x="2934983" y="5544428"/>
            <a:ext cx="6238875" cy="423862"/>
          </a:xfrm>
        </p:spPr>
        <p:txBody>
          <a:bodyPr>
            <a:normAutofit fontScale="85000" lnSpcReduction="20000"/>
          </a:bodyPr>
          <a:lstStyle/>
          <a:p>
            <a:pPr marL="0" indent="0" algn="ctr">
              <a:lnSpc>
                <a:spcPct val="110000"/>
              </a:lnSpc>
              <a:buNone/>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汇报人：郑宇琦丨  指导老师：袁开国</a:t>
            </a:r>
          </a:p>
        </p:txBody>
      </p:sp>
    </p:spTree>
    <p:extLst>
      <p:ext uri="{BB962C8B-B14F-4D97-AF65-F5344CB8AC3E}">
        <p14:creationId xmlns:p14="http://schemas.microsoft.com/office/powerpoint/2010/main" val="1969390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782960B-0298-40C0-9193-B28F17C2A53C}"/>
              </a:ext>
            </a:extLst>
          </p:cNvPr>
          <p:cNvSpPr/>
          <p:nvPr/>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cxnSp>
        <p:nvCxnSpPr>
          <p:cNvPr id="5" name="直接连接符 4">
            <a:extLst>
              <a:ext uri="{FF2B5EF4-FFF2-40B4-BE49-F238E27FC236}">
                <a16:creationId xmlns:a16="http://schemas.microsoft.com/office/drawing/2014/main" id="{52622493-1C1B-4EB2-862A-4E4822408AA0}"/>
              </a:ext>
            </a:extLst>
          </p:cNvPr>
          <p:cNvCxnSpPr/>
          <p:nvPr/>
        </p:nvCxnSpPr>
        <p:spPr>
          <a:xfrm>
            <a:off x="996403" y="3428999"/>
            <a:ext cx="3773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占位符 3">
            <a:extLst>
              <a:ext uri="{FF2B5EF4-FFF2-40B4-BE49-F238E27FC236}">
                <a16:creationId xmlns:a16="http://schemas.microsoft.com/office/drawing/2014/main" id="{8AA9FB39-26D8-421B-89F7-86CD2AE08CD8}"/>
              </a:ext>
            </a:extLst>
          </p:cNvPr>
          <p:cNvSpPr txBox="1">
            <a:spLocks/>
          </p:cNvSpPr>
          <p:nvPr/>
        </p:nvSpPr>
        <p:spPr>
          <a:xfrm>
            <a:off x="2465501" y="2552244"/>
            <a:ext cx="5716686" cy="707886"/>
          </a:xfrm>
          <a:prstGeom prst="rect">
            <a:avLst/>
          </a:prstGeom>
        </p:spPr>
        <p:txBody>
          <a:bodyPr anchor="ctr" anchorCtr="0">
            <a:normAutofit/>
          </a:bodyPr>
          <a:lstStyle>
            <a:lvl1pPr marL="0" indent="0" algn="l" defTabSz="914400" rtl="0" eaLnBrk="1" latinLnBrk="0" hangingPunct="1">
              <a:lnSpc>
                <a:spcPct val="90000"/>
              </a:lnSpc>
              <a:spcBef>
                <a:spcPts val="1000"/>
              </a:spcBef>
              <a:buFontTx/>
              <a:buNone/>
              <a:defRPr kumimoji="0" lang="zh-CN" altLang="en-US" sz="4000" b="1" i="0" u="none" strike="noStrike" kern="1200" cap="none" spc="0" normalizeH="0" baseline="0" dirty="0" smtClean="0">
                <a:ln>
                  <a:noFill/>
                </a:ln>
                <a:solidFill>
                  <a:prstClr val="white"/>
                </a:solidFill>
                <a:effectLst/>
                <a:uLnTx/>
                <a:uFillTx/>
                <a:latin typeface="Arial" panose="020F0502020204030204"/>
                <a:ea typeface="Microsoft YaHei"/>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defRPr/>
            </a:pPr>
            <a:r>
              <a:rPr lang="en-US" altLang="zh-CN" dirty="0"/>
              <a:t>01</a:t>
            </a:r>
            <a:endParaRPr lang="en-US" dirty="0"/>
          </a:p>
        </p:txBody>
      </p:sp>
      <p:sp>
        <p:nvSpPr>
          <p:cNvPr id="7" name="文本占位符 3">
            <a:extLst>
              <a:ext uri="{FF2B5EF4-FFF2-40B4-BE49-F238E27FC236}">
                <a16:creationId xmlns:a16="http://schemas.microsoft.com/office/drawing/2014/main" id="{2233AA7D-0112-4B75-9284-9FC6FC0D1D63}"/>
              </a:ext>
            </a:extLst>
          </p:cNvPr>
          <p:cNvSpPr txBox="1">
            <a:spLocks/>
          </p:cNvSpPr>
          <p:nvPr/>
        </p:nvSpPr>
        <p:spPr>
          <a:xfrm>
            <a:off x="882188" y="3684327"/>
            <a:ext cx="7299999" cy="887667"/>
          </a:xfrm>
          <a:prstGeom prst="rect">
            <a:avLst/>
          </a:prstGeom>
        </p:spPr>
        <p:txBody>
          <a:bodyPr>
            <a:noAutofit/>
          </a:bodyPr>
          <a:lstStyle>
            <a:lvl1pPr marL="0" indent="0" algn="l" defTabSz="914400" rtl="0" eaLnBrk="1" latinLnBrk="0" hangingPunct="1">
              <a:lnSpc>
                <a:spcPct val="90000"/>
              </a:lnSpc>
              <a:spcBef>
                <a:spcPts val="1000"/>
              </a:spcBef>
              <a:buFontTx/>
              <a:buNone/>
              <a:defRPr lang="zh-CN" altLang="en-US" sz="4800" b="1" kern="1200" spc="400" dirty="0" smtClean="0">
                <a:solidFill>
                  <a:prstClr val="white"/>
                </a:solidFill>
                <a:latin typeface="Arial" panose="020F0502020204030204"/>
                <a:ea typeface="Microsoft YaHei"/>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defRPr/>
            </a:pPr>
            <a:r>
              <a:rPr lang="zh-CN" altLang="en-US" dirty="0"/>
              <a:t>论文背景</a:t>
            </a:r>
          </a:p>
        </p:txBody>
      </p:sp>
      <p:pic>
        <p:nvPicPr>
          <p:cNvPr id="8" name="图形 127">
            <a:extLst>
              <a:ext uri="{FF2B5EF4-FFF2-40B4-BE49-F238E27FC236}">
                <a16:creationId xmlns:a16="http://schemas.microsoft.com/office/drawing/2014/main" id="{B6E5D4A0-9D5F-45D9-899A-F03F9DFF710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863687" y="1559486"/>
            <a:ext cx="5172316" cy="3739027"/>
          </a:xfrm>
          <a:prstGeom prst="rect">
            <a:avLst/>
          </a:prstGeom>
        </p:spPr>
      </p:pic>
      <p:sp>
        <p:nvSpPr>
          <p:cNvPr id="65" name="矩形 64">
            <a:extLst>
              <a:ext uri="{FF2B5EF4-FFF2-40B4-BE49-F238E27FC236}">
                <a16:creationId xmlns:a16="http://schemas.microsoft.com/office/drawing/2014/main" id="{3701D6A2-E0B4-4D59-BD49-A67266448E1E}"/>
              </a:ext>
            </a:extLst>
          </p:cNvPr>
          <p:cNvSpPr/>
          <p:nvPr/>
        </p:nvSpPr>
        <p:spPr>
          <a:xfrm>
            <a:off x="875308" y="2536911"/>
            <a:ext cx="1503040" cy="707886"/>
          </a:xfrm>
          <a:prstGeom prst="rect">
            <a:avLst/>
          </a:prstGeom>
        </p:spPr>
        <p:txBody>
          <a:bodyPr wrap="none">
            <a:spAutoFit/>
          </a:bodyPr>
          <a:lstStyle/>
          <a:p>
            <a:r>
              <a:rPr kumimoji="0" lang="en-US" altLang="zh-CN" sz="4000" b="0" i="0" u="none" strike="noStrike" kern="1200" cap="none" spc="0" normalizeH="0" baseline="0" dirty="0">
                <a:ln>
                  <a:noFill/>
                </a:ln>
                <a:solidFill>
                  <a:prstClr val="white"/>
                </a:solidFill>
                <a:effectLst/>
                <a:uLnTx/>
                <a:uFillTx/>
                <a:latin typeface="Arial" panose="020F0502020204030204"/>
                <a:ea typeface="Microsoft YaHei"/>
                <a:cs typeface="+mn-ea"/>
              </a:rPr>
              <a:t>PART</a:t>
            </a:r>
            <a:endParaRPr kumimoji="0" lang="zh-CN" altLang="en-US" sz="4000" b="0" i="0" u="none" strike="noStrike" kern="1200" cap="none" spc="0" normalizeH="0" baseline="0" dirty="0">
              <a:ln>
                <a:noFill/>
              </a:ln>
              <a:solidFill>
                <a:prstClr val="white"/>
              </a:solidFill>
              <a:effectLst/>
              <a:uLnTx/>
              <a:uFillTx/>
              <a:latin typeface="Arial" panose="020F0502020204030204"/>
              <a:ea typeface="Microsoft YaHei"/>
              <a:cs typeface="+mn-ea"/>
            </a:endParaRPr>
          </a:p>
        </p:txBody>
      </p:sp>
    </p:spTree>
    <p:extLst>
      <p:ext uri="{BB962C8B-B14F-4D97-AF65-F5344CB8AC3E}">
        <p14:creationId xmlns:p14="http://schemas.microsoft.com/office/powerpoint/2010/main" val="351250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内容占位符 34">
            <a:extLst>
              <a:ext uri="{FF2B5EF4-FFF2-40B4-BE49-F238E27FC236}">
                <a16:creationId xmlns:a16="http://schemas.microsoft.com/office/drawing/2014/main" id="{FA461DF2-2AB3-4FDD-BB95-AF226534B12E}"/>
              </a:ext>
            </a:extLst>
          </p:cNvPr>
          <p:cNvSpPr txBox="1">
            <a:spLocks/>
          </p:cNvSpPr>
          <p:nvPr/>
        </p:nvSpPr>
        <p:spPr>
          <a:xfrm>
            <a:off x="1041760" y="190449"/>
            <a:ext cx="5113939" cy="441462"/>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论文背景</a:t>
            </a:r>
          </a:p>
        </p:txBody>
      </p:sp>
      <p:sp>
        <p:nvSpPr>
          <p:cNvPr id="3" name="Text Box 22">
            <a:extLst>
              <a:ext uri="{FF2B5EF4-FFF2-40B4-BE49-F238E27FC236}">
                <a16:creationId xmlns:a16="http://schemas.microsoft.com/office/drawing/2014/main" id="{3A83C12F-FC31-4D69-B981-B330C42549DA}"/>
              </a:ext>
            </a:extLst>
          </p:cNvPr>
          <p:cNvSpPr txBox="1">
            <a:spLocks noChangeArrowheads="1"/>
          </p:cNvSpPr>
          <p:nvPr/>
        </p:nvSpPr>
        <p:spPr bwMode="auto">
          <a:xfrm>
            <a:off x="4224756" y="827002"/>
            <a:ext cx="34039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panose="020B0604020202020204" pitchFamily="34" charset="0"/>
                <a:ea typeface="宋体" panose="02010600030101010101" pitchFamily="2" charset="-122"/>
              </a:defRPr>
            </a:lvl1pPr>
            <a:lvl2pPr marL="742950" indent="-285750" eaLnBrk="0" hangingPunct="0">
              <a:defRPr sz="3200">
                <a:solidFill>
                  <a:schemeClr val="tx1"/>
                </a:solidFill>
                <a:latin typeface="Arial" panose="020B0604020202020204" pitchFamily="34" charset="0"/>
                <a:ea typeface="宋体" panose="02010600030101010101" pitchFamily="2" charset="-122"/>
              </a:defRPr>
            </a:lvl2pPr>
            <a:lvl3pPr marL="1143000" indent="-228600" eaLnBrk="0" hangingPunct="0">
              <a:defRPr sz="3200">
                <a:solidFill>
                  <a:schemeClr val="tx1"/>
                </a:solidFill>
                <a:latin typeface="Arial" panose="020B0604020202020204" pitchFamily="34" charset="0"/>
                <a:ea typeface="宋体" panose="02010600030101010101" pitchFamily="2" charset="-122"/>
              </a:defRPr>
            </a:lvl3pPr>
            <a:lvl4pPr marL="1600200" indent="-228600" eaLnBrk="0" hangingPunct="0">
              <a:defRPr sz="3200">
                <a:solidFill>
                  <a:schemeClr val="tx1"/>
                </a:solidFill>
                <a:latin typeface="Arial" panose="020B0604020202020204" pitchFamily="34" charset="0"/>
                <a:ea typeface="宋体" panose="02010600030101010101" pitchFamily="2" charset="-122"/>
              </a:defRPr>
            </a:lvl4pPr>
            <a:lvl5pPr marL="2057400" indent="-228600" eaLnBrk="0" hangingPunct="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r">
              <a:defRPr/>
            </a:pP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1</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800" b="1" i="0" dirty="0">
                <a:solidFill>
                  <a:srgbClr val="121212"/>
                </a:solidFill>
                <a:effectLst/>
                <a:latin typeface="微软雅黑" panose="020B0503020204020204" pitchFamily="34" charset="-122"/>
                <a:ea typeface="微软雅黑" panose="020B0503020204020204" pitchFamily="34" charset="-122"/>
              </a:rPr>
              <a:t>人工智能算法决策日益盛行</a:t>
            </a:r>
            <a:endPar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 name="Text Box 23">
            <a:extLst>
              <a:ext uri="{FF2B5EF4-FFF2-40B4-BE49-F238E27FC236}">
                <a16:creationId xmlns:a16="http://schemas.microsoft.com/office/drawing/2014/main" id="{A9661861-06FE-4CDF-9263-7EE9C28FDD69}"/>
              </a:ext>
            </a:extLst>
          </p:cNvPr>
          <p:cNvSpPr txBox="1">
            <a:spLocks noChangeArrowheads="1"/>
          </p:cNvSpPr>
          <p:nvPr/>
        </p:nvSpPr>
        <p:spPr bwMode="auto">
          <a:xfrm>
            <a:off x="3971205" y="1197486"/>
            <a:ext cx="4368987" cy="118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panose="020B0604020202020204" pitchFamily="34" charset="0"/>
                <a:ea typeface="宋体" panose="02010600030101010101" pitchFamily="2" charset="-122"/>
              </a:defRPr>
            </a:lvl1pPr>
            <a:lvl2pPr marL="742950" indent="-285750" eaLnBrk="0" hangingPunct="0">
              <a:defRPr sz="3200">
                <a:solidFill>
                  <a:schemeClr val="tx1"/>
                </a:solidFill>
                <a:latin typeface="Arial" panose="020B0604020202020204" pitchFamily="34" charset="0"/>
                <a:ea typeface="宋体" panose="02010600030101010101" pitchFamily="2" charset="-122"/>
              </a:defRPr>
            </a:lvl2pPr>
            <a:lvl3pPr marL="1143000" indent="-228600" eaLnBrk="0" hangingPunct="0">
              <a:defRPr sz="3200">
                <a:solidFill>
                  <a:schemeClr val="tx1"/>
                </a:solidFill>
                <a:latin typeface="Arial" panose="020B0604020202020204" pitchFamily="34" charset="0"/>
                <a:ea typeface="宋体" panose="02010600030101010101" pitchFamily="2" charset="-122"/>
              </a:defRPr>
            </a:lvl3pPr>
            <a:lvl4pPr marL="1600200" indent="-228600" eaLnBrk="0" hangingPunct="0">
              <a:defRPr sz="3200">
                <a:solidFill>
                  <a:schemeClr val="tx1"/>
                </a:solidFill>
                <a:latin typeface="Arial" panose="020B0604020202020204" pitchFamily="34" charset="0"/>
                <a:ea typeface="宋体" panose="02010600030101010101" pitchFamily="2" charset="-122"/>
              </a:defRPr>
            </a:lvl4pPr>
            <a:lvl5pPr marL="2057400" indent="-228600" eaLnBrk="0" hangingPunct="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1400" dirty="0">
                <a:solidFill>
                  <a:srgbClr val="000000">
                    <a:lumMod val="65000"/>
                    <a:lumOff val="35000"/>
                  </a:srgbClr>
                </a:solidFill>
                <a:latin typeface="微软雅黑" panose="020B0503020204020204" pitchFamily="34" charset="-122"/>
                <a:ea typeface="微软雅黑" panose="020B0503020204020204" pitchFamily="34" charset="-122"/>
              </a:rPr>
              <a:t>基于机器学习的实质性决策产品越来越多，这些算法可以决定你看到什么新闻，听到什么歌曲，看到哪个好友的动态，看到什么类型的广告；可以决定谁得到贷款，谁得到工作，谁获得假释，谁拿到救助金。</a:t>
            </a:r>
          </a:p>
        </p:txBody>
      </p:sp>
      <p:sp>
        <p:nvSpPr>
          <p:cNvPr id="5" name="Text Box 22">
            <a:extLst>
              <a:ext uri="{FF2B5EF4-FFF2-40B4-BE49-F238E27FC236}">
                <a16:creationId xmlns:a16="http://schemas.microsoft.com/office/drawing/2014/main" id="{76A13458-577B-4689-A6BC-1C642843150C}"/>
              </a:ext>
            </a:extLst>
          </p:cNvPr>
          <p:cNvSpPr txBox="1">
            <a:spLocks noChangeArrowheads="1"/>
          </p:cNvSpPr>
          <p:nvPr/>
        </p:nvSpPr>
        <p:spPr bwMode="auto">
          <a:xfrm>
            <a:off x="8527734" y="2341064"/>
            <a:ext cx="2759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defRPr sz="3200">
                <a:solidFill>
                  <a:schemeClr val="tx1"/>
                </a:solidFill>
                <a:latin typeface="Arial" panose="020B0604020202020204" pitchFamily="34" charset="0"/>
                <a:ea typeface="宋体" panose="02010600030101010101" pitchFamily="2" charset="-122"/>
              </a:defRPr>
            </a:lvl1pPr>
            <a:lvl2pPr marL="742950" indent="-285750" eaLnBrk="0" hangingPunct="0">
              <a:defRPr sz="3200">
                <a:solidFill>
                  <a:schemeClr val="tx1"/>
                </a:solidFill>
                <a:latin typeface="Arial" panose="020B0604020202020204" pitchFamily="34" charset="0"/>
                <a:ea typeface="宋体" panose="02010600030101010101" pitchFamily="2" charset="-122"/>
              </a:defRPr>
            </a:lvl2pPr>
            <a:lvl3pPr marL="1143000" indent="-228600" eaLnBrk="0" hangingPunct="0">
              <a:defRPr sz="3200">
                <a:solidFill>
                  <a:schemeClr val="tx1"/>
                </a:solidFill>
                <a:latin typeface="Arial" panose="020B0604020202020204" pitchFamily="34" charset="0"/>
                <a:ea typeface="宋体" panose="02010600030101010101" pitchFamily="2" charset="-122"/>
              </a:defRPr>
            </a:lvl3pPr>
            <a:lvl4pPr marL="1600200" indent="-228600" eaLnBrk="0" hangingPunct="0">
              <a:defRPr sz="3200">
                <a:solidFill>
                  <a:schemeClr val="tx1"/>
                </a:solidFill>
                <a:latin typeface="Arial" panose="020B0604020202020204" pitchFamily="34" charset="0"/>
                <a:ea typeface="宋体" panose="02010600030101010101" pitchFamily="2" charset="-122"/>
              </a:defRPr>
            </a:lvl4pPr>
            <a:lvl5pPr marL="2057400" indent="-228600" eaLnBrk="0" hangingPunct="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defRPr/>
            </a:pP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3</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、算法决策可能暗藏歧视</a:t>
            </a:r>
          </a:p>
        </p:txBody>
      </p:sp>
      <p:sp>
        <p:nvSpPr>
          <p:cNvPr id="6" name="Text Box 23">
            <a:extLst>
              <a:ext uri="{FF2B5EF4-FFF2-40B4-BE49-F238E27FC236}">
                <a16:creationId xmlns:a16="http://schemas.microsoft.com/office/drawing/2014/main" id="{23C07274-24E5-47BF-B01D-B7D41E82F9C4}"/>
              </a:ext>
            </a:extLst>
          </p:cNvPr>
          <p:cNvSpPr txBox="1">
            <a:spLocks noChangeArrowheads="1"/>
          </p:cNvSpPr>
          <p:nvPr/>
        </p:nvSpPr>
        <p:spPr bwMode="auto">
          <a:xfrm>
            <a:off x="8527734" y="2683124"/>
            <a:ext cx="3037253" cy="2025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lvl1pPr eaLnBrk="0" hangingPunct="0">
              <a:defRPr sz="3200">
                <a:solidFill>
                  <a:schemeClr val="tx1"/>
                </a:solidFill>
                <a:latin typeface="Arial" panose="020B0604020202020204" pitchFamily="34" charset="0"/>
                <a:ea typeface="宋体" panose="02010600030101010101" pitchFamily="2" charset="-122"/>
              </a:defRPr>
            </a:lvl1pPr>
            <a:lvl2pPr marL="742950" indent="-285750" eaLnBrk="0" hangingPunct="0">
              <a:defRPr sz="3200">
                <a:solidFill>
                  <a:schemeClr val="tx1"/>
                </a:solidFill>
                <a:latin typeface="Arial" panose="020B0604020202020204" pitchFamily="34" charset="0"/>
                <a:ea typeface="宋体" panose="02010600030101010101" pitchFamily="2" charset="-122"/>
              </a:defRPr>
            </a:lvl2pPr>
            <a:lvl3pPr marL="1143000" indent="-228600" eaLnBrk="0" hangingPunct="0">
              <a:defRPr sz="3200">
                <a:solidFill>
                  <a:schemeClr val="tx1"/>
                </a:solidFill>
                <a:latin typeface="Arial" panose="020B0604020202020204" pitchFamily="34" charset="0"/>
                <a:ea typeface="宋体" panose="02010600030101010101" pitchFamily="2" charset="-122"/>
              </a:defRPr>
            </a:lvl3pPr>
            <a:lvl4pPr marL="1600200" indent="-228600" eaLnBrk="0" hangingPunct="0">
              <a:defRPr sz="3200">
                <a:solidFill>
                  <a:schemeClr val="tx1"/>
                </a:solidFill>
                <a:latin typeface="Arial" panose="020B0604020202020204" pitchFamily="34" charset="0"/>
                <a:ea typeface="宋体" panose="02010600030101010101" pitchFamily="2" charset="-122"/>
              </a:defRPr>
            </a:lvl4pPr>
            <a:lvl5pPr marL="2057400" indent="-228600" eaLnBrk="0" hangingPunct="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just">
              <a:lnSpc>
                <a:spcPct val="130000"/>
              </a:lnSpc>
            </a:pPr>
            <a:r>
              <a:rPr lang="zh-CN" altLang="en-US" sz="1400" dirty="0">
                <a:solidFill>
                  <a:srgbClr val="000000">
                    <a:lumMod val="65000"/>
                    <a:lumOff val="35000"/>
                  </a:srgbClr>
                </a:solidFill>
                <a:latin typeface="微软雅黑" panose="020B0503020204020204" pitchFamily="34" charset="-122"/>
                <a:ea typeface="微软雅黑" panose="020B0503020204020204" pitchFamily="34" charset="-122"/>
              </a:rPr>
              <a:t>算法决策在很多时候其实就是一种预测，用过去的数据预测未来的趋势。算法模型和数据输入决定着预测的结果。因此两个要素成为了算法歧视的主要来源。一方面，用于构建分类器的算法本身存在问题，另一方面，数据本身的偏差也会造成算法歧视。</a:t>
            </a:r>
          </a:p>
        </p:txBody>
      </p:sp>
      <p:sp>
        <p:nvSpPr>
          <p:cNvPr id="14" name="Text Box 23">
            <a:extLst>
              <a:ext uri="{FF2B5EF4-FFF2-40B4-BE49-F238E27FC236}">
                <a16:creationId xmlns:a16="http://schemas.microsoft.com/office/drawing/2014/main" id="{670FD0E1-F626-4B0F-958B-471BEB532CF5}"/>
              </a:ext>
            </a:extLst>
          </p:cNvPr>
          <p:cNvSpPr txBox="1">
            <a:spLocks noChangeArrowheads="1"/>
          </p:cNvSpPr>
          <p:nvPr/>
        </p:nvSpPr>
        <p:spPr bwMode="auto">
          <a:xfrm>
            <a:off x="456092" y="2800684"/>
            <a:ext cx="3334445" cy="2585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eaLnBrk="0" hangingPunct="0">
              <a:defRPr sz="3200">
                <a:solidFill>
                  <a:schemeClr val="tx1"/>
                </a:solidFill>
                <a:latin typeface="Arial" panose="020B0604020202020204" pitchFamily="34" charset="0"/>
                <a:ea typeface="宋体" panose="02010600030101010101" pitchFamily="2" charset="-122"/>
              </a:defRPr>
            </a:lvl1pPr>
            <a:lvl2pPr marL="742950" indent="-285750" eaLnBrk="0" hangingPunct="0">
              <a:defRPr sz="3200">
                <a:solidFill>
                  <a:schemeClr val="tx1"/>
                </a:solidFill>
                <a:latin typeface="Arial" panose="020B0604020202020204" pitchFamily="34" charset="0"/>
                <a:ea typeface="宋体" panose="02010600030101010101" pitchFamily="2" charset="-122"/>
              </a:defRPr>
            </a:lvl2pPr>
            <a:lvl3pPr marL="1143000" indent="-228600" eaLnBrk="0" hangingPunct="0">
              <a:defRPr sz="3200">
                <a:solidFill>
                  <a:schemeClr val="tx1"/>
                </a:solidFill>
                <a:latin typeface="Arial" panose="020B0604020202020204" pitchFamily="34" charset="0"/>
                <a:ea typeface="宋体" panose="02010600030101010101" pitchFamily="2" charset="-122"/>
              </a:defRPr>
            </a:lvl3pPr>
            <a:lvl4pPr marL="1600200" indent="-228600" eaLnBrk="0" hangingPunct="0">
              <a:defRPr sz="3200">
                <a:solidFill>
                  <a:schemeClr val="tx1"/>
                </a:solidFill>
                <a:latin typeface="Arial" panose="020B0604020202020204" pitchFamily="34" charset="0"/>
                <a:ea typeface="宋体" panose="02010600030101010101" pitchFamily="2" charset="-122"/>
              </a:defRPr>
            </a:lvl4pPr>
            <a:lvl5pPr marL="2057400" indent="-228600" eaLnBrk="0" hangingPunct="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1400" dirty="0">
                <a:solidFill>
                  <a:srgbClr val="000000">
                    <a:lumMod val="65000"/>
                    <a:lumOff val="35000"/>
                  </a:srgbClr>
                </a:solidFill>
                <a:latin typeface="微软雅黑" panose="020B0503020204020204" pitchFamily="34" charset="-122"/>
                <a:ea typeface="微软雅黑" panose="020B0503020204020204" pitchFamily="34" charset="-122"/>
              </a:rPr>
              <a:t>当利用人工智能系统对犯罪人进行犯罪风险评估，算法可以影响其刑罚；当自动驾驶汽车面临道德抉择的两难困境，算法可以决定牺牲哪一方；当将人工智能技术应用于武器系统，算法可以决定攻击目标。其中存在一个不容忽视的问题：当将本该由人类负担的决策工作委托给人工智能系统，算法能否做到不偏不倚？如何确保公平之实现？</a:t>
            </a:r>
          </a:p>
        </p:txBody>
      </p:sp>
      <p:grpSp>
        <p:nvGrpSpPr>
          <p:cNvPr id="15" name="组合 14">
            <a:extLst>
              <a:ext uri="{FF2B5EF4-FFF2-40B4-BE49-F238E27FC236}">
                <a16:creationId xmlns:a16="http://schemas.microsoft.com/office/drawing/2014/main" id="{0CBF4197-74CB-469A-8831-359608BC548A}"/>
              </a:ext>
            </a:extLst>
          </p:cNvPr>
          <p:cNvGrpSpPr/>
          <p:nvPr/>
        </p:nvGrpSpPr>
        <p:grpSpPr>
          <a:xfrm>
            <a:off x="4787119" y="2706186"/>
            <a:ext cx="2617763" cy="2493107"/>
            <a:chOff x="4778180" y="2626812"/>
            <a:chExt cx="2617763" cy="2493107"/>
          </a:xfrm>
        </p:grpSpPr>
        <p:sp>
          <p:nvSpPr>
            <p:cNvPr id="16" name="五边形 35">
              <a:extLst>
                <a:ext uri="{FF2B5EF4-FFF2-40B4-BE49-F238E27FC236}">
                  <a16:creationId xmlns:a16="http://schemas.microsoft.com/office/drawing/2014/main" id="{8B0DCE5F-125A-4E20-9F89-8899455789BF}"/>
                </a:ext>
              </a:extLst>
            </p:cNvPr>
            <p:cNvSpPr/>
            <p:nvPr/>
          </p:nvSpPr>
          <p:spPr>
            <a:xfrm>
              <a:off x="4778180" y="2626812"/>
              <a:ext cx="2617763" cy="2493107"/>
            </a:xfrm>
            <a:prstGeom prst="pentagon">
              <a:avLst/>
            </a:prstGeom>
            <a:solidFill>
              <a:schemeClr val="bg1">
                <a:lumMod val="8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Light"/>
                <a:ea typeface="微软雅黑"/>
                <a:cs typeface="+mn-cs"/>
              </a:endParaRPr>
            </a:p>
          </p:txBody>
        </p:sp>
        <p:sp>
          <p:nvSpPr>
            <p:cNvPr id="17" name="五边形 36">
              <a:extLst>
                <a:ext uri="{FF2B5EF4-FFF2-40B4-BE49-F238E27FC236}">
                  <a16:creationId xmlns:a16="http://schemas.microsoft.com/office/drawing/2014/main" id="{0BBDB8F5-4D85-4300-8618-E315BEAD2298}"/>
                </a:ext>
              </a:extLst>
            </p:cNvPr>
            <p:cNvSpPr/>
            <p:nvPr/>
          </p:nvSpPr>
          <p:spPr>
            <a:xfrm>
              <a:off x="5007975" y="2845664"/>
              <a:ext cx="2158173" cy="2055403"/>
            </a:xfrm>
            <a:prstGeom prst="pentagon">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Light"/>
                <a:ea typeface="微软雅黑"/>
                <a:cs typeface="+mn-cs"/>
              </a:endParaRPr>
            </a:p>
          </p:txBody>
        </p:sp>
      </p:grpSp>
      <p:grpSp>
        <p:nvGrpSpPr>
          <p:cNvPr id="21" name="组合 20">
            <a:extLst>
              <a:ext uri="{FF2B5EF4-FFF2-40B4-BE49-F238E27FC236}">
                <a16:creationId xmlns:a16="http://schemas.microsoft.com/office/drawing/2014/main" id="{DDE074DA-00FF-4C14-B90B-3B11EF482343}"/>
              </a:ext>
            </a:extLst>
          </p:cNvPr>
          <p:cNvGrpSpPr/>
          <p:nvPr/>
        </p:nvGrpSpPr>
        <p:grpSpPr>
          <a:xfrm flipV="1">
            <a:off x="7379535" y="3193984"/>
            <a:ext cx="1067779" cy="479907"/>
            <a:chOff x="8136718" y="8072641"/>
            <a:chExt cx="1298365" cy="1060445"/>
          </a:xfrm>
        </p:grpSpPr>
        <p:cxnSp>
          <p:nvCxnSpPr>
            <p:cNvPr id="22" name="直接连接符 21">
              <a:extLst>
                <a:ext uri="{FF2B5EF4-FFF2-40B4-BE49-F238E27FC236}">
                  <a16:creationId xmlns:a16="http://schemas.microsoft.com/office/drawing/2014/main" id="{AA50B996-65BD-42A0-8B5F-FA922DAEC9CC}"/>
                </a:ext>
              </a:extLst>
            </p:cNvPr>
            <p:cNvCxnSpPr>
              <a:cxnSpLocks/>
            </p:cNvCxnSpPr>
            <p:nvPr/>
          </p:nvCxnSpPr>
          <p:spPr>
            <a:xfrm>
              <a:off x="8136718" y="8072641"/>
              <a:ext cx="302953" cy="1060445"/>
            </a:xfrm>
            <a:prstGeom prst="line">
              <a:avLst/>
            </a:prstGeom>
            <a:noFill/>
            <a:ln w="15875" cap="rnd" cmpd="sng" algn="ctr">
              <a:solidFill>
                <a:schemeClr val="accent1"/>
              </a:solidFill>
              <a:prstDash val="solid"/>
              <a:miter lim="800000"/>
            </a:ln>
            <a:effectLst/>
          </p:spPr>
        </p:cxnSp>
        <p:cxnSp>
          <p:nvCxnSpPr>
            <p:cNvPr id="23" name="直接连接符 22">
              <a:extLst>
                <a:ext uri="{FF2B5EF4-FFF2-40B4-BE49-F238E27FC236}">
                  <a16:creationId xmlns:a16="http://schemas.microsoft.com/office/drawing/2014/main" id="{8AD76F4B-C6DB-44ED-970E-9FCD773F96E1}"/>
                </a:ext>
              </a:extLst>
            </p:cNvPr>
            <p:cNvCxnSpPr>
              <a:cxnSpLocks/>
            </p:cNvCxnSpPr>
            <p:nvPr/>
          </p:nvCxnSpPr>
          <p:spPr>
            <a:xfrm flipH="1">
              <a:off x="8439671" y="9133086"/>
              <a:ext cx="995412" cy="0"/>
            </a:xfrm>
            <a:prstGeom prst="line">
              <a:avLst/>
            </a:prstGeom>
            <a:noFill/>
            <a:ln w="15875" cap="rnd" cmpd="sng" algn="ctr">
              <a:solidFill>
                <a:schemeClr val="accent1"/>
              </a:solidFill>
              <a:prstDash val="solid"/>
              <a:miter lim="800000"/>
            </a:ln>
            <a:effectLst/>
          </p:spPr>
        </p:cxnSp>
      </p:grpSp>
      <p:grpSp>
        <p:nvGrpSpPr>
          <p:cNvPr id="24" name="组合 23">
            <a:extLst>
              <a:ext uri="{FF2B5EF4-FFF2-40B4-BE49-F238E27FC236}">
                <a16:creationId xmlns:a16="http://schemas.microsoft.com/office/drawing/2014/main" id="{4BD33D10-1743-4477-8A72-C317D2E4927C}"/>
              </a:ext>
            </a:extLst>
          </p:cNvPr>
          <p:cNvGrpSpPr/>
          <p:nvPr/>
        </p:nvGrpSpPr>
        <p:grpSpPr>
          <a:xfrm flipH="1" flipV="1">
            <a:off x="3759200" y="3193984"/>
            <a:ext cx="1018980" cy="479907"/>
            <a:chOff x="8136718" y="8072641"/>
            <a:chExt cx="1298365" cy="1060445"/>
          </a:xfrm>
        </p:grpSpPr>
        <p:cxnSp>
          <p:nvCxnSpPr>
            <p:cNvPr id="25" name="直接连接符 24">
              <a:extLst>
                <a:ext uri="{FF2B5EF4-FFF2-40B4-BE49-F238E27FC236}">
                  <a16:creationId xmlns:a16="http://schemas.microsoft.com/office/drawing/2014/main" id="{1E145D8E-3B0C-4A5E-9AB3-44BD31BF9B81}"/>
                </a:ext>
              </a:extLst>
            </p:cNvPr>
            <p:cNvCxnSpPr>
              <a:cxnSpLocks/>
            </p:cNvCxnSpPr>
            <p:nvPr/>
          </p:nvCxnSpPr>
          <p:spPr>
            <a:xfrm>
              <a:off x="8136718" y="8072641"/>
              <a:ext cx="302953" cy="1060445"/>
            </a:xfrm>
            <a:prstGeom prst="line">
              <a:avLst/>
            </a:prstGeom>
            <a:noFill/>
            <a:ln w="15875" cap="rnd" cmpd="sng" algn="ctr">
              <a:solidFill>
                <a:schemeClr val="accent1"/>
              </a:solidFill>
              <a:prstDash val="solid"/>
              <a:miter lim="800000"/>
            </a:ln>
            <a:effectLst/>
          </p:spPr>
        </p:cxnSp>
        <p:cxnSp>
          <p:nvCxnSpPr>
            <p:cNvPr id="26" name="直接连接符 25">
              <a:extLst>
                <a:ext uri="{FF2B5EF4-FFF2-40B4-BE49-F238E27FC236}">
                  <a16:creationId xmlns:a16="http://schemas.microsoft.com/office/drawing/2014/main" id="{872DB1AA-51C3-4F17-89F9-490BD34E3BB7}"/>
                </a:ext>
              </a:extLst>
            </p:cNvPr>
            <p:cNvCxnSpPr>
              <a:cxnSpLocks/>
            </p:cNvCxnSpPr>
            <p:nvPr/>
          </p:nvCxnSpPr>
          <p:spPr>
            <a:xfrm flipH="1">
              <a:off x="8439671" y="9133086"/>
              <a:ext cx="995412" cy="0"/>
            </a:xfrm>
            <a:prstGeom prst="line">
              <a:avLst/>
            </a:prstGeom>
            <a:noFill/>
            <a:ln w="15875" cap="rnd" cmpd="sng" algn="ctr">
              <a:solidFill>
                <a:schemeClr val="accent1"/>
              </a:solidFill>
              <a:prstDash val="solid"/>
              <a:miter lim="800000"/>
            </a:ln>
            <a:effectLst/>
          </p:spPr>
        </p:cxnSp>
      </p:grpSp>
      <p:grpSp>
        <p:nvGrpSpPr>
          <p:cNvPr id="30" name="组合 29">
            <a:extLst>
              <a:ext uri="{FF2B5EF4-FFF2-40B4-BE49-F238E27FC236}">
                <a16:creationId xmlns:a16="http://schemas.microsoft.com/office/drawing/2014/main" id="{AFA474CC-8A30-48B2-AB95-C5C72AC7EEE1}"/>
              </a:ext>
            </a:extLst>
          </p:cNvPr>
          <p:cNvGrpSpPr/>
          <p:nvPr/>
        </p:nvGrpSpPr>
        <p:grpSpPr>
          <a:xfrm flipV="1">
            <a:off x="5239031" y="2466233"/>
            <a:ext cx="1713938" cy="242216"/>
            <a:chOff x="7205086" y="8089994"/>
            <a:chExt cx="1882900" cy="1043092"/>
          </a:xfrm>
        </p:grpSpPr>
        <p:cxnSp>
          <p:nvCxnSpPr>
            <p:cNvPr id="31" name="直接连接符 30">
              <a:extLst>
                <a:ext uri="{FF2B5EF4-FFF2-40B4-BE49-F238E27FC236}">
                  <a16:creationId xmlns:a16="http://schemas.microsoft.com/office/drawing/2014/main" id="{6F57730C-E8AB-4ECA-94D0-1DBD8809D5CE}"/>
                </a:ext>
              </a:extLst>
            </p:cNvPr>
            <p:cNvCxnSpPr>
              <a:cxnSpLocks/>
            </p:cNvCxnSpPr>
            <p:nvPr/>
          </p:nvCxnSpPr>
          <p:spPr>
            <a:xfrm flipH="1">
              <a:off x="8146536" y="8089994"/>
              <a:ext cx="1" cy="980592"/>
            </a:xfrm>
            <a:prstGeom prst="line">
              <a:avLst/>
            </a:prstGeom>
            <a:noFill/>
            <a:ln w="15875" cap="rnd" cmpd="sng" algn="ctr">
              <a:solidFill>
                <a:schemeClr val="accent1"/>
              </a:solidFill>
              <a:prstDash val="solid"/>
              <a:miter lim="800000"/>
            </a:ln>
            <a:effectLst/>
          </p:spPr>
        </p:cxnSp>
        <p:cxnSp>
          <p:nvCxnSpPr>
            <p:cNvPr id="32" name="直接连接符 31">
              <a:extLst>
                <a:ext uri="{FF2B5EF4-FFF2-40B4-BE49-F238E27FC236}">
                  <a16:creationId xmlns:a16="http://schemas.microsoft.com/office/drawing/2014/main" id="{5AD46A02-58D3-44BC-9016-809DDBDB9A63}"/>
                </a:ext>
              </a:extLst>
            </p:cNvPr>
            <p:cNvCxnSpPr>
              <a:cxnSpLocks/>
            </p:cNvCxnSpPr>
            <p:nvPr/>
          </p:nvCxnSpPr>
          <p:spPr>
            <a:xfrm flipH="1" flipV="1">
              <a:off x="7205086" y="9105981"/>
              <a:ext cx="1882900" cy="27105"/>
            </a:xfrm>
            <a:prstGeom prst="line">
              <a:avLst/>
            </a:prstGeom>
            <a:noFill/>
            <a:ln w="15875" cap="rnd" cmpd="sng" algn="ctr">
              <a:solidFill>
                <a:schemeClr val="accent1"/>
              </a:solidFill>
              <a:prstDash val="solid"/>
              <a:miter lim="800000"/>
            </a:ln>
            <a:effectLst/>
          </p:spPr>
        </p:cxnSp>
      </p:grpSp>
      <p:sp>
        <p:nvSpPr>
          <p:cNvPr id="33" name="文本框 32">
            <a:extLst>
              <a:ext uri="{FF2B5EF4-FFF2-40B4-BE49-F238E27FC236}">
                <a16:creationId xmlns:a16="http://schemas.microsoft.com/office/drawing/2014/main" id="{FF68F5C8-CE69-42A5-8301-5260C3ECE291}"/>
              </a:ext>
            </a:extLst>
          </p:cNvPr>
          <p:cNvSpPr txBox="1"/>
          <p:nvPr/>
        </p:nvSpPr>
        <p:spPr>
          <a:xfrm>
            <a:off x="5397054" y="3508374"/>
            <a:ext cx="1415772" cy="525657"/>
          </a:xfrm>
          <a:prstGeom prst="rect">
            <a:avLst/>
          </a:prstGeom>
          <a:noFill/>
        </p:spPr>
        <p:txBody>
          <a:bodyPr wrap="none" rtlCol="0">
            <a:spAutoFit/>
          </a:bodyPr>
          <a:lstStyle/>
          <a:p>
            <a:pPr algn="ctr">
              <a:lnSpc>
                <a:spcPct val="130000"/>
              </a:lnSpc>
            </a:pPr>
            <a:r>
              <a:rPr lang="zh-CN" altLang="en-US" sz="2400" b="1" dirty="0">
                <a:solidFill>
                  <a:srgbClr val="FFFFFF"/>
                </a:solidFill>
                <a:latin typeface="微软雅黑" panose="020B0503020204020204" pitchFamily="34" charset="-122"/>
                <a:ea typeface="微软雅黑" panose="020B0503020204020204" pitchFamily="34" charset="-122"/>
              </a:rPr>
              <a:t>算法歧视</a:t>
            </a:r>
          </a:p>
        </p:txBody>
      </p:sp>
      <p:sp>
        <p:nvSpPr>
          <p:cNvPr id="34" name="Text Box 22">
            <a:extLst>
              <a:ext uri="{FF2B5EF4-FFF2-40B4-BE49-F238E27FC236}">
                <a16:creationId xmlns:a16="http://schemas.microsoft.com/office/drawing/2014/main" id="{9B5D08EB-140C-4C75-93D7-B5D99DFDB4B8}"/>
              </a:ext>
            </a:extLst>
          </p:cNvPr>
          <p:cNvSpPr txBox="1">
            <a:spLocks noChangeArrowheads="1"/>
          </p:cNvSpPr>
          <p:nvPr/>
        </p:nvSpPr>
        <p:spPr bwMode="auto">
          <a:xfrm>
            <a:off x="849275" y="2409931"/>
            <a:ext cx="2363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eaLnBrk="0" hangingPunct="0">
              <a:defRPr sz="3200">
                <a:solidFill>
                  <a:schemeClr val="tx1"/>
                </a:solidFill>
                <a:latin typeface="Arial" panose="020B0604020202020204" pitchFamily="34" charset="0"/>
                <a:ea typeface="宋体" panose="02010600030101010101" pitchFamily="2" charset="-122"/>
              </a:defRPr>
            </a:lvl1pPr>
            <a:lvl2pPr marL="742950" indent="-285750" eaLnBrk="0" hangingPunct="0">
              <a:defRPr sz="3200">
                <a:solidFill>
                  <a:schemeClr val="tx1"/>
                </a:solidFill>
                <a:latin typeface="Arial" panose="020B0604020202020204" pitchFamily="34" charset="0"/>
                <a:ea typeface="宋体" panose="02010600030101010101" pitchFamily="2" charset="-122"/>
              </a:defRPr>
            </a:lvl2pPr>
            <a:lvl3pPr marL="1143000" indent="-228600" eaLnBrk="0" hangingPunct="0">
              <a:defRPr sz="3200">
                <a:solidFill>
                  <a:schemeClr val="tx1"/>
                </a:solidFill>
                <a:latin typeface="Arial" panose="020B0604020202020204" pitchFamily="34" charset="0"/>
                <a:ea typeface="宋体" panose="02010600030101010101" pitchFamily="2" charset="-122"/>
              </a:defRPr>
            </a:lvl3pPr>
            <a:lvl4pPr marL="1600200" indent="-228600" eaLnBrk="0" hangingPunct="0">
              <a:defRPr sz="3200">
                <a:solidFill>
                  <a:schemeClr val="tx1"/>
                </a:solidFill>
                <a:latin typeface="Arial" panose="020B0604020202020204" pitchFamily="34" charset="0"/>
                <a:ea typeface="宋体" panose="02010600030101010101" pitchFamily="2" charset="-122"/>
              </a:defRPr>
            </a:lvl4pPr>
            <a:lvl5pPr marL="2057400" indent="-228600" eaLnBrk="0" hangingPunct="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defRPr/>
            </a:pP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2</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、算法歧视不容忽视</a:t>
            </a:r>
          </a:p>
        </p:txBody>
      </p:sp>
    </p:spTree>
    <p:extLst>
      <p:ext uri="{BB962C8B-B14F-4D97-AF65-F5344CB8AC3E}">
        <p14:creationId xmlns:p14="http://schemas.microsoft.com/office/powerpoint/2010/main" val="283320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内容占位符 34">
            <a:extLst>
              <a:ext uri="{FF2B5EF4-FFF2-40B4-BE49-F238E27FC236}">
                <a16:creationId xmlns:a16="http://schemas.microsoft.com/office/drawing/2014/main" id="{FA461DF2-2AB3-4FDD-BB95-AF226534B12E}"/>
              </a:ext>
            </a:extLst>
          </p:cNvPr>
          <p:cNvSpPr txBox="1">
            <a:spLocks/>
          </p:cNvSpPr>
          <p:nvPr/>
        </p:nvSpPr>
        <p:spPr>
          <a:xfrm>
            <a:off x="1041760" y="190449"/>
            <a:ext cx="5113939" cy="441462"/>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论文背景</a:t>
            </a:r>
          </a:p>
        </p:txBody>
      </p:sp>
      <p:sp>
        <p:nvSpPr>
          <p:cNvPr id="34" name="矩形 33">
            <a:extLst>
              <a:ext uri="{FF2B5EF4-FFF2-40B4-BE49-F238E27FC236}">
                <a16:creationId xmlns:a16="http://schemas.microsoft.com/office/drawing/2014/main" id="{41E6E9B1-7D43-4AA3-9E4E-C0AC6D18DFCB}"/>
              </a:ext>
            </a:extLst>
          </p:cNvPr>
          <p:cNvSpPr/>
          <p:nvPr/>
        </p:nvSpPr>
        <p:spPr>
          <a:xfrm>
            <a:off x="6376787" y="1569424"/>
            <a:ext cx="4780026" cy="4046693"/>
          </a:xfrm>
          <a:prstGeom prst="rect">
            <a:avLst/>
          </a:prstGeom>
          <a:solidFill>
            <a:schemeClr val="accent2">
              <a:lumMod val="10000"/>
              <a:lumOff val="9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35" name="矩形 34">
            <a:extLst>
              <a:ext uri="{FF2B5EF4-FFF2-40B4-BE49-F238E27FC236}">
                <a16:creationId xmlns:a16="http://schemas.microsoft.com/office/drawing/2014/main" id="{3920FA3E-0FAF-4B63-A17A-201EBE4505F6}"/>
              </a:ext>
            </a:extLst>
          </p:cNvPr>
          <p:cNvSpPr/>
          <p:nvPr/>
        </p:nvSpPr>
        <p:spPr>
          <a:xfrm>
            <a:off x="7415883" y="1756716"/>
            <a:ext cx="2462214" cy="461665"/>
          </a:xfrm>
          <a:prstGeom prst="rect">
            <a:avLst/>
          </a:prstGeom>
        </p:spPr>
        <p:txBody>
          <a:bodyPr wrap="none" lIns="0" rIns="0">
            <a:spAutoFit/>
          </a:bodyPr>
          <a:lstStyle/>
          <a:p>
            <a:pPr lvl="0" algn="ctr">
              <a:defRPr/>
            </a:pPr>
            <a:r>
              <a:rPr lang="zh-CN" altLang="en-US" sz="2400" b="1" dirty="0">
                <a:solidFill>
                  <a:prstClr val="white"/>
                </a:solidFill>
                <a:latin typeface="微软雅黑"/>
                <a:ea typeface="微软雅黑"/>
              </a:rPr>
              <a:t>什么是算法歧视？</a:t>
            </a:r>
          </a:p>
        </p:txBody>
      </p:sp>
      <p:sp>
        <p:nvSpPr>
          <p:cNvPr id="38" name="矩形 37">
            <a:extLst>
              <a:ext uri="{FF2B5EF4-FFF2-40B4-BE49-F238E27FC236}">
                <a16:creationId xmlns:a16="http://schemas.microsoft.com/office/drawing/2014/main" id="{5524FECE-2A4F-476A-8A9F-0145E820D7E9}"/>
              </a:ext>
            </a:extLst>
          </p:cNvPr>
          <p:cNvSpPr/>
          <p:nvPr/>
        </p:nvSpPr>
        <p:spPr>
          <a:xfrm>
            <a:off x="6562473" y="2218381"/>
            <a:ext cx="4328860" cy="1603131"/>
          </a:xfrm>
          <a:prstGeom prst="rect">
            <a:avLst/>
          </a:prstGeom>
        </p:spPr>
        <p:txBody>
          <a:bodyPr wrap="square" lIns="0">
            <a:spAutoFit/>
          </a:bodyPr>
          <a:lstStyle/>
          <a:p>
            <a:pPr>
              <a:lnSpc>
                <a:spcPct val="125000"/>
              </a:lnSpc>
              <a:defRPr/>
            </a:pPr>
            <a:r>
              <a:rPr lang="zh-CN" altLang="en-US" sz="1600" dirty="0">
                <a:solidFill>
                  <a:srgbClr val="000000">
                    <a:lumMod val="65000"/>
                    <a:lumOff val="35000"/>
                  </a:srgbClr>
                </a:solidFill>
                <a:latin typeface="微软雅黑" panose="020B0503020204020204" pitchFamily="34" charset="-122"/>
                <a:ea typeface="微软雅黑" panose="020B0503020204020204" pitchFamily="34" charset="-122"/>
              </a:rPr>
              <a:t>例如，受保护的特征是</a:t>
            </a:r>
            <a:r>
              <a:rPr lang="en-US" altLang="zh-CN" sz="1600" dirty="0">
                <a:solidFill>
                  <a:srgbClr val="000000">
                    <a:lumMod val="65000"/>
                    <a:lumOff val="35000"/>
                  </a:srgbClr>
                </a:solidFill>
                <a:latin typeface="微软雅黑" panose="020B0503020204020204" pitchFamily="34" charset="-122"/>
                <a:ea typeface="微软雅黑" panose="020B0503020204020204" pitchFamily="34" charset="-122"/>
              </a:rPr>
              <a:t>race</a:t>
            </a:r>
            <a:r>
              <a:rPr lang="zh-CN" altLang="en-US" sz="1600" dirty="0">
                <a:solidFill>
                  <a:srgbClr val="000000">
                    <a:lumMod val="65000"/>
                    <a:lumOff val="35000"/>
                  </a:srgbClr>
                </a:solidFill>
                <a:latin typeface="微软雅黑" panose="020B0503020204020204" pitchFamily="34" charset="-122"/>
                <a:ea typeface="微软雅黑" panose="020B0503020204020204" pitchFamily="34" charset="-122"/>
              </a:rPr>
              <a:t>（种族），非受保护的特征是</a:t>
            </a:r>
            <a:r>
              <a:rPr lang="en-US" altLang="zh-CN" sz="1600" dirty="0">
                <a:solidFill>
                  <a:srgbClr val="000000">
                    <a:lumMod val="65000"/>
                    <a:lumOff val="35000"/>
                  </a:srgbClr>
                </a:solidFill>
                <a:latin typeface="微软雅黑" panose="020B0503020204020204" pitchFamily="34" charset="-122"/>
                <a:ea typeface="微软雅黑" panose="020B0503020204020204" pitchFamily="34" charset="-122"/>
              </a:rPr>
              <a:t>zip code</a:t>
            </a:r>
            <a:r>
              <a:rPr lang="zh-CN" altLang="en-US" sz="1600" dirty="0">
                <a:solidFill>
                  <a:srgbClr val="000000">
                    <a:lumMod val="65000"/>
                    <a:lumOff val="35000"/>
                  </a:srgbClr>
                </a:solidFill>
                <a:latin typeface="微软雅黑" panose="020B0503020204020204" pitchFamily="34" charset="-122"/>
                <a:ea typeface="微软雅黑" panose="020B0503020204020204" pitchFamily="34" charset="-122"/>
              </a:rPr>
              <a:t>（邮编）。通过邮编可以知道申请人是否来自于黑人较多的地方，因此可能会出现歧视。即不批准来自黑人社区的贷款申请。</a:t>
            </a:r>
          </a:p>
        </p:txBody>
      </p:sp>
      <p:pic>
        <p:nvPicPr>
          <p:cNvPr id="1026" name="Picture 2" descr="算法歧视：看不见的不正义">
            <a:extLst>
              <a:ext uri="{FF2B5EF4-FFF2-40B4-BE49-F238E27FC236}">
                <a16:creationId xmlns:a16="http://schemas.microsoft.com/office/drawing/2014/main" id="{12DF32A8-52E8-4BBC-B160-8E0459C383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86" y="1757362"/>
            <a:ext cx="5943600" cy="334327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EAC47AD6-DD52-46A1-B882-6C237FDF7DEF}"/>
              </a:ext>
            </a:extLst>
          </p:cNvPr>
          <p:cNvSpPr/>
          <p:nvPr/>
        </p:nvSpPr>
        <p:spPr>
          <a:xfrm>
            <a:off x="6545672" y="3755599"/>
            <a:ext cx="4328860" cy="1295355"/>
          </a:xfrm>
          <a:prstGeom prst="rect">
            <a:avLst/>
          </a:prstGeom>
        </p:spPr>
        <p:txBody>
          <a:bodyPr wrap="square" lIns="0">
            <a:spAutoFit/>
          </a:bodyPr>
          <a:lstStyle/>
          <a:p>
            <a:pPr>
              <a:lnSpc>
                <a:spcPct val="125000"/>
              </a:lnSpc>
              <a:defRPr/>
            </a:pPr>
            <a:r>
              <a:rPr lang="zh-CN" altLang="en-US" sz="1600" dirty="0">
                <a:solidFill>
                  <a:srgbClr val="000000">
                    <a:lumMod val="65000"/>
                    <a:lumOff val="35000"/>
                  </a:srgbClr>
                </a:solidFill>
                <a:latin typeface="微软雅黑" panose="020B0503020204020204" pitchFamily="34" charset="-122"/>
                <a:ea typeface="微软雅黑" panose="020B0503020204020204" pitchFamily="34" charset="-122"/>
              </a:rPr>
              <a:t>虽然现在有法律等规定，</a:t>
            </a:r>
            <a:r>
              <a:rPr lang="en-US" altLang="zh-CN" sz="1600" dirty="0">
                <a:solidFill>
                  <a:srgbClr val="000000">
                    <a:lumMod val="65000"/>
                    <a:lumOff val="35000"/>
                  </a:srgbClr>
                </a:solidFill>
                <a:latin typeface="微软雅黑" panose="020B0503020204020204" pitchFamily="34" charset="-122"/>
                <a:ea typeface="微软雅黑" panose="020B0503020204020204" pitchFamily="34" charset="-122"/>
              </a:rPr>
              <a:t>race</a:t>
            </a:r>
            <a:r>
              <a:rPr lang="zh-CN" altLang="en-US" sz="1600" dirty="0">
                <a:solidFill>
                  <a:srgbClr val="000000">
                    <a:lumMod val="65000"/>
                    <a:lumOff val="35000"/>
                  </a:srgbClr>
                </a:solidFill>
                <a:latin typeface="微软雅黑" panose="020B0503020204020204" pitchFamily="34" charset="-122"/>
                <a:ea typeface="微软雅黑" panose="020B0503020204020204" pitchFamily="34" charset="-122"/>
              </a:rPr>
              <a:t>（种族）类似的特征不能作为算法的输入，但是算法还是可以通过其他相关联的特征作为输入（比如邮编）。所以判断算法歧视具有一定的挑战性。</a:t>
            </a:r>
          </a:p>
        </p:txBody>
      </p:sp>
    </p:spTree>
    <p:extLst>
      <p:ext uri="{BB962C8B-B14F-4D97-AF65-F5344CB8AC3E}">
        <p14:creationId xmlns:p14="http://schemas.microsoft.com/office/powerpoint/2010/main" val="3951666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782960B-0298-40C0-9193-B28F17C2A53C}"/>
              </a:ext>
            </a:extLst>
          </p:cNvPr>
          <p:cNvSpPr/>
          <p:nvPr/>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cxnSp>
        <p:nvCxnSpPr>
          <p:cNvPr id="5" name="直接连接符 4">
            <a:extLst>
              <a:ext uri="{FF2B5EF4-FFF2-40B4-BE49-F238E27FC236}">
                <a16:creationId xmlns:a16="http://schemas.microsoft.com/office/drawing/2014/main" id="{52622493-1C1B-4EB2-862A-4E4822408AA0}"/>
              </a:ext>
            </a:extLst>
          </p:cNvPr>
          <p:cNvCxnSpPr/>
          <p:nvPr/>
        </p:nvCxnSpPr>
        <p:spPr>
          <a:xfrm>
            <a:off x="996403" y="3428999"/>
            <a:ext cx="3773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占位符 3">
            <a:extLst>
              <a:ext uri="{FF2B5EF4-FFF2-40B4-BE49-F238E27FC236}">
                <a16:creationId xmlns:a16="http://schemas.microsoft.com/office/drawing/2014/main" id="{8AA9FB39-26D8-421B-89F7-86CD2AE08CD8}"/>
              </a:ext>
            </a:extLst>
          </p:cNvPr>
          <p:cNvSpPr txBox="1">
            <a:spLocks/>
          </p:cNvSpPr>
          <p:nvPr/>
        </p:nvSpPr>
        <p:spPr>
          <a:xfrm>
            <a:off x="2465501" y="2552244"/>
            <a:ext cx="5716686" cy="707886"/>
          </a:xfrm>
          <a:prstGeom prst="rect">
            <a:avLst/>
          </a:prstGeom>
        </p:spPr>
        <p:txBody>
          <a:bodyPr anchor="ctr" anchorCtr="0">
            <a:normAutofit/>
          </a:bodyPr>
          <a:lstStyle>
            <a:lvl1pPr marL="0" indent="0" algn="l" defTabSz="914400" rtl="0" eaLnBrk="1" latinLnBrk="0" hangingPunct="1">
              <a:lnSpc>
                <a:spcPct val="90000"/>
              </a:lnSpc>
              <a:spcBef>
                <a:spcPts val="1000"/>
              </a:spcBef>
              <a:buFontTx/>
              <a:buNone/>
              <a:defRPr kumimoji="0" lang="zh-CN" altLang="en-US" sz="4000" b="1" i="0" u="none" strike="noStrike" kern="1200" cap="none" spc="0" normalizeH="0" baseline="0" dirty="0" smtClean="0">
                <a:ln>
                  <a:noFill/>
                </a:ln>
                <a:solidFill>
                  <a:prstClr val="white"/>
                </a:solidFill>
                <a:effectLst/>
                <a:uLnTx/>
                <a:uFillTx/>
                <a:latin typeface="Arial" panose="020F0502020204030204"/>
                <a:ea typeface="Microsoft YaHei"/>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defRPr/>
            </a:pPr>
            <a:r>
              <a:rPr lang="en-US" altLang="zh-CN" dirty="0"/>
              <a:t>02</a:t>
            </a:r>
            <a:endParaRPr lang="en-US" dirty="0"/>
          </a:p>
        </p:txBody>
      </p:sp>
      <p:sp>
        <p:nvSpPr>
          <p:cNvPr id="7" name="文本占位符 3">
            <a:extLst>
              <a:ext uri="{FF2B5EF4-FFF2-40B4-BE49-F238E27FC236}">
                <a16:creationId xmlns:a16="http://schemas.microsoft.com/office/drawing/2014/main" id="{2233AA7D-0112-4B75-9284-9FC6FC0D1D63}"/>
              </a:ext>
            </a:extLst>
          </p:cNvPr>
          <p:cNvSpPr txBox="1">
            <a:spLocks/>
          </p:cNvSpPr>
          <p:nvPr/>
        </p:nvSpPr>
        <p:spPr>
          <a:xfrm>
            <a:off x="882188" y="3684327"/>
            <a:ext cx="7299999" cy="887667"/>
          </a:xfrm>
          <a:prstGeom prst="rect">
            <a:avLst/>
          </a:prstGeom>
        </p:spPr>
        <p:txBody>
          <a:bodyPr>
            <a:noAutofit/>
          </a:bodyPr>
          <a:lstStyle>
            <a:lvl1pPr marL="0" indent="0" algn="l" defTabSz="914400" rtl="0" eaLnBrk="1" latinLnBrk="0" hangingPunct="1">
              <a:lnSpc>
                <a:spcPct val="90000"/>
              </a:lnSpc>
              <a:spcBef>
                <a:spcPts val="1000"/>
              </a:spcBef>
              <a:buFontTx/>
              <a:buNone/>
              <a:defRPr lang="zh-CN" altLang="en-US" sz="4800" b="1" kern="1200" spc="400" dirty="0" smtClean="0">
                <a:solidFill>
                  <a:prstClr val="white"/>
                </a:solidFill>
                <a:latin typeface="Arial" panose="020F0502020204030204"/>
                <a:ea typeface="Microsoft YaHei"/>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defRPr/>
            </a:pPr>
            <a:r>
              <a:rPr lang="zh-CN" altLang="en-US" dirty="0"/>
              <a:t>相关工作</a:t>
            </a:r>
            <a:endParaRPr lang="en-US" altLang="zh-CN" dirty="0"/>
          </a:p>
          <a:p>
            <a:pPr>
              <a:lnSpc>
                <a:spcPct val="100000"/>
              </a:lnSpc>
              <a:spcBef>
                <a:spcPts val="0"/>
              </a:spcBef>
              <a:defRPr/>
            </a:pPr>
            <a:endParaRPr lang="zh-CN" altLang="en-US" dirty="0"/>
          </a:p>
        </p:txBody>
      </p:sp>
      <p:pic>
        <p:nvPicPr>
          <p:cNvPr id="8" name="图形 127">
            <a:extLst>
              <a:ext uri="{FF2B5EF4-FFF2-40B4-BE49-F238E27FC236}">
                <a16:creationId xmlns:a16="http://schemas.microsoft.com/office/drawing/2014/main" id="{B6E5D4A0-9D5F-45D9-899A-F03F9DFF710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863687" y="1559486"/>
            <a:ext cx="5172316" cy="3739027"/>
          </a:xfrm>
          <a:prstGeom prst="rect">
            <a:avLst/>
          </a:prstGeom>
        </p:spPr>
      </p:pic>
      <p:sp>
        <p:nvSpPr>
          <p:cNvPr id="65" name="矩形 64">
            <a:extLst>
              <a:ext uri="{FF2B5EF4-FFF2-40B4-BE49-F238E27FC236}">
                <a16:creationId xmlns:a16="http://schemas.microsoft.com/office/drawing/2014/main" id="{3701D6A2-E0B4-4D59-BD49-A67266448E1E}"/>
              </a:ext>
            </a:extLst>
          </p:cNvPr>
          <p:cNvSpPr/>
          <p:nvPr/>
        </p:nvSpPr>
        <p:spPr>
          <a:xfrm>
            <a:off x="875308" y="2536911"/>
            <a:ext cx="1503040" cy="707886"/>
          </a:xfrm>
          <a:prstGeom prst="rect">
            <a:avLst/>
          </a:prstGeom>
        </p:spPr>
        <p:txBody>
          <a:bodyPr wrap="none">
            <a:spAutoFit/>
          </a:bodyPr>
          <a:lstStyle/>
          <a:p>
            <a:r>
              <a:rPr kumimoji="0" lang="en-US" altLang="zh-CN" sz="4000" b="0" i="0" u="none" strike="noStrike" kern="1200" cap="none" spc="0" normalizeH="0" baseline="0" dirty="0">
                <a:ln>
                  <a:noFill/>
                </a:ln>
                <a:solidFill>
                  <a:prstClr val="white"/>
                </a:solidFill>
                <a:effectLst/>
                <a:uLnTx/>
                <a:uFillTx/>
                <a:latin typeface="Arial" panose="020F0502020204030204"/>
                <a:ea typeface="Microsoft YaHei"/>
                <a:cs typeface="+mn-ea"/>
              </a:rPr>
              <a:t>PART</a:t>
            </a:r>
            <a:endParaRPr kumimoji="0" lang="zh-CN" altLang="en-US" sz="4000" b="0" i="0" u="none" strike="noStrike" kern="1200" cap="none" spc="0" normalizeH="0" baseline="0" dirty="0">
              <a:ln>
                <a:noFill/>
              </a:ln>
              <a:solidFill>
                <a:prstClr val="white"/>
              </a:solidFill>
              <a:effectLst/>
              <a:uLnTx/>
              <a:uFillTx/>
              <a:latin typeface="Arial" panose="020F0502020204030204"/>
              <a:ea typeface="Microsoft YaHei"/>
              <a:cs typeface="+mn-ea"/>
            </a:endParaRPr>
          </a:p>
        </p:txBody>
      </p:sp>
    </p:spTree>
    <p:extLst>
      <p:ext uri="{BB962C8B-B14F-4D97-AF65-F5344CB8AC3E}">
        <p14:creationId xmlns:p14="http://schemas.microsoft.com/office/powerpoint/2010/main" val="1030982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内容占位符 34">
            <a:extLst>
              <a:ext uri="{FF2B5EF4-FFF2-40B4-BE49-F238E27FC236}">
                <a16:creationId xmlns:a16="http://schemas.microsoft.com/office/drawing/2014/main" id="{FA461DF2-2AB3-4FDD-BB95-AF226534B12E}"/>
              </a:ext>
            </a:extLst>
          </p:cNvPr>
          <p:cNvSpPr txBox="1">
            <a:spLocks/>
          </p:cNvSpPr>
          <p:nvPr/>
        </p:nvSpPr>
        <p:spPr>
          <a:xfrm>
            <a:off x="1041760" y="190449"/>
            <a:ext cx="5113939" cy="441462"/>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相关工作</a:t>
            </a:r>
          </a:p>
        </p:txBody>
      </p:sp>
      <p:cxnSp>
        <p:nvCxnSpPr>
          <p:cNvPr id="8" name="直接连接符 7">
            <a:extLst>
              <a:ext uri="{FF2B5EF4-FFF2-40B4-BE49-F238E27FC236}">
                <a16:creationId xmlns:a16="http://schemas.microsoft.com/office/drawing/2014/main" id="{ECFB8FFF-A05F-4A49-80FF-276C6401E817}"/>
              </a:ext>
            </a:extLst>
          </p:cNvPr>
          <p:cNvCxnSpPr/>
          <p:nvPr/>
        </p:nvCxnSpPr>
        <p:spPr>
          <a:xfrm>
            <a:off x="1041760" y="3375564"/>
            <a:ext cx="6765683" cy="0"/>
          </a:xfrm>
          <a:prstGeom prst="line">
            <a:avLst/>
          </a:prstGeom>
          <a:noFill/>
          <a:ln w="3175" cap="rnd" cmpd="sng" algn="ctr">
            <a:solidFill>
              <a:sysClr val="window" lastClr="FFFFFF">
                <a:lumMod val="75000"/>
              </a:sysClr>
            </a:solidFill>
            <a:prstDash val="solid"/>
            <a:round/>
            <a:headEnd type="none"/>
            <a:tailEnd type="none" w="med" len="med"/>
          </a:ln>
          <a:effectLst/>
        </p:spPr>
      </p:cxnSp>
      <p:sp>
        <p:nvSpPr>
          <p:cNvPr id="11" name="任意多边形: 形状 7">
            <a:extLst>
              <a:ext uri="{FF2B5EF4-FFF2-40B4-BE49-F238E27FC236}">
                <a16:creationId xmlns:a16="http://schemas.microsoft.com/office/drawing/2014/main" id="{0DD27856-CF4B-4A2D-8F18-ED2DDA6B6113}"/>
              </a:ext>
            </a:extLst>
          </p:cNvPr>
          <p:cNvSpPr/>
          <p:nvPr/>
        </p:nvSpPr>
        <p:spPr>
          <a:xfrm rot="5400000">
            <a:off x="4987775" y="-1728769"/>
            <a:ext cx="2090053" cy="10694890"/>
          </a:xfrm>
          <a:custGeom>
            <a:avLst/>
            <a:gdLst>
              <a:gd name="connsiteX0" fmla="*/ 0 w 2796403"/>
              <a:gd name="connsiteY0" fmla="*/ 2552372 h 11561492"/>
              <a:gd name="connsiteX1" fmla="*/ 1398202 w 2796403"/>
              <a:gd name="connsiteY1" fmla="*/ 0 h 11561492"/>
              <a:gd name="connsiteX2" fmla="*/ 2796403 w 2796403"/>
              <a:gd name="connsiteY2" fmla="*/ 2552372 h 11561492"/>
              <a:gd name="connsiteX3" fmla="*/ 2272313 w 2796403"/>
              <a:gd name="connsiteY3" fmla="*/ 2552372 h 11561492"/>
              <a:gd name="connsiteX4" fmla="*/ 2272312 w 2796403"/>
              <a:gd name="connsiteY4" fmla="*/ 11561492 h 11561492"/>
              <a:gd name="connsiteX5" fmla="*/ 528109 w 2796403"/>
              <a:gd name="connsiteY5" fmla="*/ 11561492 h 11561492"/>
              <a:gd name="connsiteX6" fmla="*/ 528109 w 2796403"/>
              <a:gd name="connsiteY6" fmla="*/ 2552372 h 11561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6403" h="11561492">
                <a:moveTo>
                  <a:pt x="0" y="2552372"/>
                </a:moveTo>
                <a:lnTo>
                  <a:pt x="1398202" y="0"/>
                </a:lnTo>
                <a:lnTo>
                  <a:pt x="2796403" y="2552372"/>
                </a:lnTo>
                <a:lnTo>
                  <a:pt x="2272313" y="2552372"/>
                </a:lnTo>
                <a:lnTo>
                  <a:pt x="2272312" y="11561492"/>
                </a:lnTo>
                <a:lnTo>
                  <a:pt x="528109" y="11561492"/>
                </a:lnTo>
                <a:lnTo>
                  <a:pt x="528109" y="25523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3" name="直接连接符 12">
            <a:extLst>
              <a:ext uri="{FF2B5EF4-FFF2-40B4-BE49-F238E27FC236}">
                <a16:creationId xmlns:a16="http://schemas.microsoft.com/office/drawing/2014/main" id="{E89C0461-2DE3-42DE-83CA-26AE678057CA}"/>
              </a:ext>
            </a:extLst>
          </p:cNvPr>
          <p:cNvCxnSpPr>
            <a:cxnSpLocks/>
          </p:cNvCxnSpPr>
          <p:nvPr/>
        </p:nvCxnSpPr>
        <p:spPr>
          <a:xfrm flipV="1">
            <a:off x="1785226" y="1765248"/>
            <a:ext cx="0" cy="1930120"/>
          </a:xfrm>
          <a:prstGeom prst="line">
            <a:avLst/>
          </a:prstGeom>
          <a:ln>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14" name="TextBox 35">
            <a:extLst>
              <a:ext uri="{FF2B5EF4-FFF2-40B4-BE49-F238E27FC236}">
                <a16:creationId xmlns:a16="http://schemas.microsoft.com/office/drawing/2014/main" id="{46616CFB-0688-42B4-8660-D35AA34067E4}"/>
              </a:ext>
            </a:extLst>
          </p:cNvPr>
          <p:cNvSpPr txBox="1"/>
          <p:nvPr/>
        </p:nvSpPr>
        <p:spPr>
          <a:xfrm>
            <a:off x="2252288" y="1527427"/>
            <a:ext cx="2441657" cy="1452705"/>
          </a:xfrm>
          <a:prstGeom prst="rect">
            <a:avLst/>
          </a:prstGeom>
          <a:noFill/>
        </p:spPr>
        <p:txBody>
          <a:bodyPr wrap="square" rtlCol="0">
            <a:spAutoFit/>
          </a:bodyPr>
          <a:lstStyle>
            <a:defPPr>
              <a:defRPr lang="zh-CN"/>
            </a:defPPr>
            <a:lvl1pPr>
              <a:lnSpc>
                <a:spcPct val="125000"/>
              </a:lnSpc>
              <a:defRPr sz="1400">
                <a:solidFill>
                  <a:schemeClr val="tx1">
                    <a:lumMod val="85000"/>
                    <a:lumOff val="15000"/>
                  </a:schemeClr>
                </a:solidFill>
                <a:latin typeface="微软雅黑 Light" panose="020B0502040204020203" pitchFamily="34" charset="-122"/>
                <a:ea typeface="微软雅黑 Light" panose="020B0502040204020203" pitchFamily="34" charset="-122"/>
              </a:defRPr>
            </a:lvl1p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sym typeface="+mn-lt"/>
              </a:rPr>
              <a:t> </a:t>
            </a:r>
            <a:r>
              <a:rPr kumimoji="0" lang="en-US" altLang="zh-CN"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sym typeface="+mn-lt"/>
              </a:rPr>
              <a:t>Pedreschi</a:t>
            </a:r>
            <a:r>
              <a:rPr kumimoji="0" lang="zh-CN" altLang="en-US"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sym typeface="+mn-lt"/>
              </a:rPr>
              <a:t>等人提出</a:t>
            </a:r>
            <a:r>
              <a:rPr kumimoji="0" lang="en-US" altLang="zh-CN"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sym typeface="+mn-lt"/>
              </a:rPr>
              <a:t>elift</a:t>
            </a:r>
            <a:r>
              <a:rPr kumimoji="0" lang="zh-CN" altLang="en-US"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sym typeface="+mn-lt"/>
              </a:rPr>
              <a:t>来发现分类歧视。他们认为由于存在受保护特征导致直接歧视和存在背景知识的间接歧视。</a:t>
            </a:r>
            <a:endParaRPr kumimoji="0" lang="id-ID" altLang="zh-CN"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sym typeface="+mn-lt"/>
            </a:endParaRPr>
          </a:p>
        </p:txBody>
      </p:sp>
      <p:cxnSp>
        <p:nvCxnSpPr>
          <p:cNvPr id="17" name="直接连接符 16">
            <a:extLst>
              <a:ext uri="{FF2B5EF4-FFF2-40B4-BE49-F238E27FC236}">
                <a16:creationId xmlns:a16="http://schemas.microsoft.com/office/drawing/2014/main" id="{F3F0F0B5-6579-473F-9670-D9E397E03FA1}"/>
              </a:ext>
            </a:extLst>
          </p:cNvPr>
          <p:cNvCxnSpPr>
            <a:cxnSpLocks/>
          </p:cNvCxnSpPr>
          <p:nvPr/>
        </p:nvCxnSpPr>
        <p:spPr>
          <a:xfrm flipV="1">
            <a:off x="4949824" y="1704356"/>
            <a:ext cx="0" cy="1930120"/>
          </a:xfrm>
          <a:prstGeom prst="line">
            <a:avLst/>
          </a:prstGeom>
          <a:ln>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19" name="TextBox 35">
            <a:extLst>
              <a:ext uri="{FF2B5EF4-FFF2-40B4-BE49-F238E27FC236}">
                <a16:creationId xmlns:a16="http://schemas.microsoft.com/office/drawing/2014/main" id="{73163C5C-68DD-42E2-8488-2B7252434774}"/>
              </a:ext>
            </a:extLst>
          </p:cNvPr>
          <p:cNvSpPr txBox="1"/>
          <p:nvPr/>
        </p:nvSpPr>
        <p:spPr>
          <a:xfrm>
            <a:off x="5205703" y="1524487"/>
            <a:ext cx="2289687" cy="1144929"/>
          </a:xfrm>
          <a:prstGeom prst="rect">
            <a:avLst/>
          </a:prstGeom>
          <a:noFill/>
        </p:spPr>
        <p:txBody>
          <a:bodyPr wrap="square" rtlCol="0">
            <a:spAutoFit/>
          </a:bodyPr>
          <a:lstStyle>
            <a:defPPr>
              <a:defRPr lang="zh-CN"/>
            </a:defPPr>
            <a:lvl1pPr lvl="0">
              <a:lnSpc>
                <a:spcPct val="125000"/>
              </a:lnSpc>
              <a:defRPr kumimoji="0" sz="1600" b="0" i="0" u="none" strike="noStrike" cap="none" spc="0" normalizeH="0" baseline="0">
                <a:ln>
                  <a:noFill/>
                </a:ln>
                <a:solidFill>
                  <a:schemeClr val="tx1">
                    <a:lumMod val="75000"/>
                    <a:lumOff val="25000"/>
                  </a:schemeClr>
                </a:solidFill>
                <a:effectLst/>
                <a:uLnTx/>
                <a:uFillTx/>
                <a:latin typeface="+mn-ea"/>
              </a:defRPr>
            </a:lvl1p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sym typeface="+mn-lt"/>
              </a:rPr>
              <a:t>Luong</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sym typeface="+mn-lt"/>
              </a:rPr>
              <a:t>等人引入</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sym typeface="+mn-lt"/>
              </a:rPr>
              <a:t>k-NN</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sym typeface="+mn-lt"/>
              </a:rPr>
              <a:t>方法来发现和防止歧视。</a:t>
            </a:r>
            <a:r>
              <a:rPr lang="en-US" altLang="zh-CN" sz="1400" dirty="0">
                <a:effectLst/>
                <a:latin typeface="微软雅黑" panose="020B0503020204020204" pitchFamily="34" charset="-122"/>
                <a:ea typeface="微软雅黑" panose="020B0503020204020204" pitchFamily="34" charset="-122"/>
              </a:rPr>
              <a:t> Feldman</a:t>
            </a:r>
            <a:r>
              <a:rPr lang="zh-CN" altLang="en-US" sz="1400" dirty="0">
                <a:effectLst/>
                <a:latin typeface="微软雅黑" panose="020B0503020204020204" pitchFamily="34" charset="-122"/>
                <a:ea typeface="微软雅黑" panose="020B0503020204020204" pitchFamily="34" charset="-122"/>
              </a:rPr>
              <a:t>等人引入均衡误码率</a:t>
            </a:r>
            <a:r>
              <a:rPr lang="en-US" altLang="zh-CN" sz="1400" dirty="0">
                <a:effectLst/>
                <a:latin typeface="微软雅黑" panose="020B0503020204020204" pitchFamily="34" charset="-122"/>
                <a:ea typeface="微软雅黑" panose="020B0503020204020204" pitchFamily="34" charset="-122"/>
              </a:rPr>
              <a:t>(BER)</a:t>
            </a:r>
            <a:r>
              <a:rPr lang="zh-CN" altLang="en-US" sz="1400" dirty="0">
                <a:effectLst/>
                <a:latin typeface="微软雅黑" panose="020B0503020204020204" pitchFamily="34" charset="-122"/>
                <a:ea typeface="微软雅黑" panose="020B0503020204020204" pitchFamily="34" charset="-122"/>
              </a:rPr>
              <a:t>作为判别标准。</a:t>
            </a:r>
            <a:endParaRPr kumimoji="0" lang="id-ID"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sym typeface="+mn-lt"/>
            </a:endParaRPr>
          </a:p>
        </p:txBody>
      </p:sp>
      <p:cxnSp>
        <p:nvCxnSpPr>
          <p:cNvPr id="22" name="直接连接符 21">
            <a:extLst>
              <a:ext uri="{FF2B5EF4-FFF2-40B4-BE49-F238E27FC236}">
                <a16:creationId xmlns:a16="http://schemas.microsoft.com/office/drawing/2014/main" id="{E17F44E7-9DD1-4D34-AEC0-D9AF1F4C7915}"/>
              </a:ext>
            </a:extLst>
          </p:cNvPr>
          <p:cNvCxnSpPr>
            <a:cxnSpLocks/>
          </p:cNvCxnSpPr>
          <p:nvPr/>
        </p:nvCxnSpPr>
        <p:spPr>
          <a:xfrm flipV="1">
            <a:off x="7958381" y="1688556"/>
            <a:ext cx="0" cy="1930120"/>
          </a:xfrm>
          <a:prstGeom prst="line">
            <a:avLst/>
          </a:prstGeom>
          <a:ln>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23" name="TextBox 35">
            <a:extLst>
              <a:ext uri="{FF2B5EF4-FFF2-40B4-BE49-F238E27FC236}">
                <a16:creationId xmlns:a16="http://schemas.microsoft.com/office/drawing/2014/main" id="{A92F6512-7511-4132-8617-396785CDA95D}"/>
              </a:ext>
            </a:extLst>
          </p:cNvPr>
          <p:cNvSpPr txBox="1"/>
          <p:nvPr/>
        </p:nvSpPr>
        <p:spPr>
          <a:xfrm>
            <a:off x="8109321" y="1524487"/>
            <a:ext cx="2657002" cy="1144929"/>
          </a:xfrm>
          <a:prstGeom prst="rect">
            <a:avLst/>
          </a:prstGeom>
          <a:noFill/>
        </p:spPr>
        <p:txBody>
          <a:bodyPr wrap="square" rtlCol="0">
            <a:spAutoFit/>
          </a:bodyPr>
          <a:lstStyle>
            <a:defPPr>
              <a:defRPr lang="zh-CN"/>
            </a:defPPr>
            <a:lvl1pPr lvl="0">
              <a:lnSpc>
                <a:spcPct val="125000"/>
              </a:lnSpc>
              <a:defRPr kumimoji="0" sz="1600" b="0" i="0" u="none" strike="noStrike" cap="none" spc="0" normalizeH="0" baseline="0">
                <a:ln>
                  <a:noFill/>
                </a:ln>
                <a:solidFill>
                  <a:schemeClr val="tx1">
                    <a:lumMod val="75000"/>
                    <a:lumOff val="25000"/>
                  </a:schemeClr>
                </a:solidFill>
                <a:effectLst/>
                <a:uLnTx/>
                <a:uFillTx/>
                <a:latin typeface="+mn-ea"/>
              </a:defRPr>
            </a:lvl1pPr>
          </a:lstStyle>
          <a:p>
            <a:pPr marL="0" marR="0" lvl="0" indent="0" algn="l" defTabSz="914400" rtl="0" eaLnBrk="1" fontAlgn="auto" latinLnBrk="0" hangingPunct="1">
              <a:lnSpc>
                <a:spcPct val="125000"/>
              </a:lnSpc>
              <a:spcBef>
                <a:spcPts val="0"/>
              </a:spcBef>
              <a:spcAft>
                <a:spcPts val="0"/>
              </a:spcAft>
              <a:buClrTx/>
              <a:buSzTx/>
              <a:buFontTx/>
              <a:buNone/>
              <a:tabLst/>
              <a:defRPr/>
            </a:pPr>
            <a:r>
              <a:rPr lang="en-US" altLang="zh-CN" sz="1400" dirty="0">
                <a:effectLst/>
                <a:latin typeface="微软雅黑" panose="020B0503020204020204" pitchFamily="34" charset="-122"/>
                <a:ea typeface="微软雅黑" panose="020B0503020204020204" pitchFamily="34" charset="-122"/>
              </a:rPr>
              <a:t>Datta</a:t>
            </a:r>
            <a:r>
              <a:rPr lang="zh-CN" altLang="en-US" sz="1400" dirty="0">
                <a:effectLst/>
                <a:latin typeface="微软雅黑" panose="020B0503020204020204" pitchFamily="34" charset="-122"/>
                <a:ea typeface="微软雅黑" panose="020B0503020204020204" pitchFamily="34" charset="-122"/>
              </a:rPr>
              <a:t>等人引入定量投入影响</a:t>
            </a:r>
            <a:r>
              <a:rPr lang="en-US" altLang="zh-CN" sz="1400" dirty="0">
                <a:effectLst/>
                <a:latin typeface="微软雅黑" panose="020B0503020204020204" pitchFamily="34" charset="-122"/>
                <a:ea typeface="微软雅黑" panose="020B0503020204020204" pitchFamily="34" charset="-122"/>
              </a:rPr>
              <a:t>(QII)</a:t>
            </a:r>
            <a:r>
              <a:rPr lang="zh-CN" altLang="en-US" sz="1400" dirty="0">
                <a:effectLst/>
                <a:latin typeface="微软雅黑" panose="020B0503020204020204" pitchFamily="34" charset="-122"/>
                <a:ea typeface="微软雅黑" panose="020B0503020204020204" pitchFamily="34" charset="-122"/>
              </a:rPr>
              <a:t>，衡量投入对系统产出的影响。</a:t>
            </a:r>
            <a:r>
              <a:rPr lang="en-US" altLang="zh-CN" sz="1400" dirty="0">
                <a:effectLst/>
                <a:latin typeface="微软雅黑" panose="020B0503020204020204" pitchFamily="34" charset="-122"/>
                <a:ea typeface="微软雅黑" panose="020B0503020204020204" pitchFamily="34" charset="-122"/>
              </a:rPr>
              <a:t>Ribeiro</a:t>
            </a:r>
            <a:r>
              <a:rPr lang="zh-CN" altLang="en-US" sz="1400" dirty="0">
                <a:effectLst/>
                <a:latin typeface="微软雅黑" panose="020B0503020204020204" pitchFamily="34" charset="-122"/>
                <a:ea typeface="微软雅黑" panose="020B0503020204020204" pitchFamily="34" charset="-122"/>
              </a:rPr>
              <a:t>等人引入</a:t>
            </a:r>
            <a:r>
              <a:rPr lang="en-US" altLang="zh-CN" sz="1400" dirty="0">
                <a:effectLst/>
                <a:latin typeface="微软雅黑" panose="020B0503020204020204" pitchFamily="34" charset="-122"/>
                <a:ea typeface="微软雅黑" panose="020B0503020204020204" pitchFamily="34" charset="-122"/>
              </a:rPr>
              <a:t>LIME</a:t>
            </a:r>
            <a:r>
              <a:rPr lang="zh-CN" altLang="en-US" sz="1400" dirty="0">
                <a:effectLst/>
                <a:latin typeface="微软雅黑" panose="020B0503020204020204" pitchFamily="34" charset="-122"/>
                <a:ea typeface="微软雅黑" panose="020B0503020204020204" pitchFamily="34" charset="-122"/>
              </a:rPr>
              <a:t>作为识别可解释模型的一种技术。</a:t>
            </a:r>
            <a:endParaRPr kumimoji="0" lang="id-ID"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sym typeface="+mn-lt"/>
            </a:endParaRPr>
          </a:p>
        </p:txBody>
      </p:sp>
      <p:cxnSp>
        <p:nvCxnSpPr>
          <p:cNvPr id="26" name="直接连接符 25">
            <a:extLst>
              <a:ext uri="{FF2B5EF4-FFF2-40B4-BE49-F238E27FC236}">
                <a16:creationId xmlns:a16="http://schemas.microsoft.com/office/drawing/2014/main" id="{5C04364E-4FB0-496D-B8D6-25E47F6BF990}"/>
              </a:ext>
            </a:extLst>
          </p:cNvPr>
          <p:cNvCxnSpPr>
            <a:cxnSpLocks/>
          </p:cNvCxnSpPr>
          <p:nvPr/>
        </p:nvCxnSpPr>
        <p:spPr>
          <a:xfrm>
            <a:off x="3293302" y="3855777"/>
            <a:ext cx="0" cy="1930121"/>
          </a:xfrm>
          <a:prstGeom prst="line">
            <a:avLst/>
          </a:prstGeom>
          <a:ln>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27" name="TextBox 35">
            <a:extLst>
              <a:ext uri="{FF2B5EF4-FFF2-40B4-BE49-F238E27FC236}">
                <a16:creationId xmlns:a16="http://schemas.microsoft.com/office/drawing/2014/main" id="{0BDEFACA-02C9-4D21-B646-E7006B9C8EF9}"/>
              </a:ext>
            </a:extLst>
          </p:cNvPr>
          <p:cNvSpPr txBox="1"/>
          <p:nvPr/>
        </p:nvSpPr>
        <p:spPr>
          <a:xfrm>
            <a:off x="3705982" y="4893153"/>
            <a:ext cx="2390018" cy="1144929"/>
          </a:xfrm>
          <a:prstGeom prst="rect">
            <a:avLst/>
          </a:prstGeom>
          <a:noFill/>
        </p:spPr>
        <p:txBody>
          <a:bodyPr wrap="square" rtlCol="0">
            <a:spAutoFit/>
          </a:bodyPr>
          <a:lstStyle>
            <a:defPPr>
              <a:defRPr lang="zh-CN"/>
            </a:defPPr>
            <a:lvl1pPr lvl="0">
              <a:lnSpc>
                <a:spcPct val="125000"/>
              </a:lnSpc>
              <a:defRPr kumimoji="0" sz="1600" b="0" i="0" u="none" strike="noStrike" cap="none" spc="0" normalizeH="0" baseline="0">
                <a:ln>
                  <a:noFill/>
                </a:ln>
                <a:solidFill>
                  <a:schemeClr val="tx1">
                    <a:lumMod val="75000"/>
                    <a:lumOff val="25000"/>
                  </a:schemeClr>
                </a:solidFill>
                <a:effectLst/>
                <a:uLnTx/>
                <a:uFillTx/>
                <a:latin typeface="+mn-ea"/>
              </a:defRPr>
            </a:lvl1pPr>
          </a:lstStyle>
          <a:p>
            <a:pPr marL="0" marR="0" lvl="0" indent="0" algn="l" defTabSz="914400" rtl="0" eaLnBrk="1" fontAlgn="auto" latinLnBrk="0" hangingPunct="1">
              <a:lnSpc>
                <a:spcPct val="125000"/>
              </a:lnSpc>
              <a:spcBef>
                <a:spcPts val="0"/>
              </a:spcBef>
              <a:spcAft>
                <a:spcPts val="0"/>
              </a:spcAft>
              <a:buClrTx/>
              <a:buSzTx/>
              <a:buFontTx/>
              <a:buNone/>
              <a:tabLst/>
              <a:defRPr/>
            </a:pPr>
            <a:r>
              <a:rPr lang="en-US" altLang="zh-CN" sz="1400" dirty="0" err="1">
                <a:effectLst/>
                <a:latin typeface="微软雅黑" panose="020B0503020204020204" pitchFamily="34" charset="-122"/>
                <a:ea typeface="微软雅黑" panose="020B0503020204020204" pitchFamily="34" charset="-122"/>
              </a:rPr>
              <a:t>Mancuhan</a:t>
            </a:r>
            <a:r>
              <a:rPr lang="zh-CN" altLang="en-US" sz="1400" dirty="0">
                <a:effectLst/>
                <a:latin typeface="微软雅黑" panose="020B0503020204020204" pitchFamily="34" charset="-122"/>
                <a:ea typeface="微软雅黑" panose="020B0503020204020204" pitchFamily="34" charset="-122"/>
              </a:rPr>
              <a:t>和</a:t>
            </a:r>
            <a:r>
              <a:rPr lang="en-US" altLang="zh-CN" sz="1400" dirty="0" err="1">
                <a:effectLst/>
                <a:latin typeface="微软雅黑" panose="020B0503020204020204" pitchFamily="34" charset="-122"/>
                <a:ea typeface="微软雅黑" panose="020B0503020204020204" pitchFamily="34" charset="-122"/>
              </a:rPr>
              <a:t>Clifto</a:t>
            </a:r>
            <a:r>
              <a:rPr lang="zh-CN" altLang="en-US" sz="1400" dirty="0">
                <a:effectLst/>
                <a:latin typeface="微软雅黑" panose="020B0503020204020204" pitchFamily="34" charset="-122"/>
                <a:ea typeface="微软雅黑" panose="020B0503020204020204" pitchFamily="34" charset="-122"/>
              </a:rPr>
              <a:t>使用贝叶斯网络来估计类的概率分布（</a:t>
            </a:r>
            <a:r>
              <a:rPr lang="en-US" altLang="zh-CN" sz="1400" dirty="0" err="1">
                <a:effectLst/>
                <a:latin typeface="微软雅黑" panose="020B0503020204020204" pitchFamily="34" charset="-122"/>
                <a:ea typeface="微软雅黑" panose="020B0503020204020204" pitchFamily="34" charset="-122"/>
              </a:rPr>
              <a:t>Belift</a:t>
            </a:r>
            <a:r>
              <a:rPr lang="zh-CN" altLang="en-US" sz="1400" dirty="0">
                <a:effectLst/>
                <a:latin typeface="微软雅黑" panose="020B0503020204020204" pitchFamily="34" charset="-122"/>
                <a:ea typeface="微软雅黑" panose="020B0503020204020204" pitchFamily="34" charset="-122"/>
              </a:rPr>
              <a:t>）。在检测歧视时包含了受保护的特征。</a:t>
            </a:r>
            <a:endParaRPr kumimoji="0" lang="id-ID"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sym typeface="+mn-lt"/>
            </a:endParaRPr>
          </a:p>
        </p:txBody>
      </p:sp>
      <p:cxnSp>
        <p:nvCxnSpPr>
          <p:cNvPr id="30" name="直接连接符 29">
            <a:extLst>
              <a:ext uri="{FF2B5EF4-FFF2-40B4-BE49-F238E27FC236}">
                <a16:creationId xmlns:a16="http://schemas.microsoft.com/office/drawing/2014/main" id="{953D059D-3CF5-47E2-8289-8F047AF7F9C0}"/>
              </a:ext>
            </a:extLst>
          </p:cNvPr>
          <p:cNvCxnSpPr>
            <a:cxnSpLocks/>
          </p:cNvCxnSpPr>
          <p:nvPr/>
        </p:nvCxnSpPr>
        <p:spPr>
          <a:xfrm>
            <a:off x="6310021" y="3855777"/>
            <a:ext cx="0" cy="1930121"/>
          </a:xfrm>
          <a:prstGeom prst="line">
            <a:avLst/>
          </a:prstGeom>
          <a:ln>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31" name="TextBox 35">
            <a:extLst>
              <a:ext uri="{FF2B5EF4-FFF2-40B4-BE49-F238E27FC236}">
                <a16:creationId xmlns:a16="http://schemas.microsoft.com/office/drawing/2014/main" id="{BE134C70-6BEE-488B-9855-290BF25BB153}"/>
              </a:ext>
            </a:extLst>
          </p:cNvPr>
          <p:cNvSpPr txBox="1"/>
          <p:nvPr/>
        </p:nvSpPr>
        <p:spPr>
          <a:xfrm>
            <a:off x="6628492" y="4842674"/>
            <a:ext cx="2390018" cy="1144929"/>
          </a:xfrm>
          <a:prstGeom prst="rect">
            <a:avLst/>
          </a:prstGeom>
          <a:noFill/>
        </p:spPr>
        <p:txBody>
          <a:bodyPr wrap="square" rtlCol="0">
            <a:spAutoFit/>
          </a:bodyPr>
          <a:lstStyle>
            <a:defPPr>
              <a:defRPr lang="zh-CN"/>
            </a:defPPr>
            <a:lvl1pPr lvl="0">
              <a:lnSpc>
                <a:spcPct val="125000"/>
              </a:lnSpc>
              <a:defRPr kumimoji="0" sz="1600" b="0" i="0" u="none" strike="noStrike" cap="none" spc="0" normalizeH="0" baseline="0">
                <a:ln>
                  <a:noFill/>
                </a:ln>
                <a:solidFill>
                  <a:schemeClr val="tx1">
                    <a:lumMod val="75000"/>
                    <a:lumOff val="25000"/>
                  </a:schemeClr>
                </a:solidFill>
                <a:effectLst/>
                <a:uLnTx/>
                <a:uFillTx/>
                <a:latin typeface="+mn-ea"/>
              </a:defRPr>
            </a:lvl1p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en-US" altLang="zh-CN" sz="1400" b="0" i="0" u="none" strike="noStrike" kern="1200" cap="none" spc="0"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sym typeface="+mn-lt"/>
              </a:rPr>
              <a:t>Mancuhan</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sym typeface="+mn-lt"/>
              </a:rPr>
              <a:t>和</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sym typeface="+mn-lt"/>
              </a:rPr>
              <a:t>Clifton</a:t>
            </a:r>
            <a:r>
              <a:rPr lang="zh-CN" altLang="en-US" sz="1400" dirty="0">
                <a:effectLst/>
                <a:latin typeface="微软雅黑" panose="020B0503020204020204" pitchFamily="34" charset="-122"/>
                <a:ea typeface="微软雅黑" panose="020B0503020204020204" pitchFamily="34" charset="-122"/>
              </a:rPr>
              <a:t>提出了一种歧视预防技术。使用朴素贝叶斯和决策树分类器的评分函数来预防歧视。</a:t>
            </a:r>
            <a:endParaRPr kumimoji="0" lang="id-ID"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sym typeface="+mn-lt"/>
            </a:endParaRPr>
          </a:p>
        </p:txBody>
      </p:sp>
      <p:cxnSp>
        <p:nvCxnSpPr>
          <p:cNvPr id="34" name="直接连接符 33">
            <a:extLst>
              <a:ext uri="{FF2B5EF4-FFF2-40B4-BE49-F238E27FC236}">
                <a16:creationId xmlns:a16="http://schemas.microsoft.com/office/drawing/2014/main" id="{37BCC1EC-8BF6-4A98-B8EA-60C0FD7C67CB}"/>
              </a:ext>
            </a:extLst>
          </p:cNvPr>
          <p:cNvCxnSpPr>
            <a:cxnSpLocks/>
          </p:cNvCxnSpPr>
          <p:nvPr/>
        </p:nvCxnSpPr>
        <p:spPr>
          <a:xfrm>
            <a:off x="9297150" y="3879892"/>
            <a:ext cx="0" cy="1930121"/>
          </a:xfrm>
          <a:prstGeom prst="line">
            <a:avLst/>
          </a:prstGeom>
          <a:ln>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35" name="TextBox 35">
            <a:extLst>
              <a:ext uri="{FF2B5EF4-FFF2-40B4-BE49-F238E27FC236}">
                <a16:creationId xmlns:a16="http://schemas.microsoft.com/office/drawing/2014/main" id="{87998B32-0F24-40E9-A92D-6CA9185CE29A}"/>
              </a:ext>
            </a:extLst>
          </p:cNvPr>
          <p:cNvSpPr txBox="1"/>
          <p:nvPr/>
        </p:nvSpPr>
        <p:spPr>
          <a:xfrm>
            <a:off x="9615621" y="4844952"/>
            <a:ext cx="2083614" cy="1144929"/>
          </a:xfrm>
          <a:prstGeom prst="rect">
            <a:avLst/>
          </a:prstGeom>
          <a:noFill/>
        </p:spPr>
        <p:txBody>
          <a:bodyPr wrap="square" rtlCol="0">
            <a:spAutoFit/>
          </a:bodyPr>
          <a:lstStyle>
            <a:defPPr>
              <a:defRPr lang="zh-CN"/>
            </a:defPPr>
            <a:lvl1pPr lvl="0">
              <a:lnSpc>
                <a:spcPct val="125000"/>
              </a:lnSpc>
              <a:defRPr kumimoji="0" sz="1600" b="0" i="0" u="none" strike="noStrike" cap="none" spc="0" normalizeH="0" baseline="0">
                <a:ln>
                  <a:noFill/>
                </a:ln>
                <a:solidFill>
                  <a:schemeClr val="tx1">
                    <a:lumMod val="75000"/>
                    <a:lumOff val="25000"/>
                  </a:schemeClr>
                </a:solidFill>
                <a:effectLst/>
                <a:uLnTx/>
                <a:uFillTx/>
                <a:latin typeface="+mn-ea"/>
              </a:defRPr>
            </a:lvl1pPr>
          </a:lstStyle>
          <a:p>
            <a:pPr marL="0" marR="0" lvl="0" indent="0" algn="l" defTabSz="914400" rtl="0" eaLnBrk="1" fontAlgn="auto" latinLnBrk="0" hangingPunct="1">
              <a:lnSpc>
                <a:spcPct val="125000"/>
              </a:lnSpc>
              <a:spcBef>
                <a:spcPts val="0"/>
              </a:spcBef>
              <a:spcAft>
                <a:spcPts val="0"/>
              </a:spcAft>
              <a:buClrTx/>
              <a:buSzTx/>
              <a:buFontTx/>
              <a:buNone/>
              <a:tabLst/>
              <a:defRPr/>
            </a:pPr>
            <a:r>
              <a:rPr lang="en-US" altLang="zh-CN" sz="1400" dirty="0">
                <a:effectLst/>
                <a:latin typeface="微软雅黑" panose="020B0503020204020204" pitchFamily="34" charset="-122"/>
                <a:ea typeface="微软雅黑" panose="020B0503020204020204" pitchFamily="34" charset="-122"/>
              </a:rPr>
              <a:t>Adler</a:t>
            </a:r>
            <a:r>
              <a:rPr lang="zh-CN" altLang="en-US" sz="1400" dirty="0">
                <a:effectLst/>
                <a:latin typeface="微软雅黑" panose="020B0503020204020204" pitchFamily="34" charset="-122"/>
                <a:ea typeface="微软雅黑" panose="020B0503020204020204" pitchFamily="34" charset="-122"/>
              </a:rPr>
              <a:t>等人开发了一种黑箱审计技术，根据特征对预测结果的影响对黑盒使用的特征进行排序</a:t>
            </a:r>
            <a:r>
              <a:rPr lang="zh-CN" altLang="en-US" sz="1400" dirty="0">
                <a:latin typeface="微软雅黑" panose="020B0503020204020204" pitchFamily="34" charset="-122"/>
                <a:ea typeface="微软雅黑" panose="020B0503020204020204" pitchFamily="34" charset="-122"/>
              </a:rPr>
              <a:t>。</a:t>
            </a:r>
            <a:endParaRPr kumimoji="0" lang="id-ID" altLang="zh-CN"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sym typeface="+mn-lt"/>
            </a:endParaRPr>
          </a:p>
        </p:txBody>
      </p:sp>
      <p:graphicFrame>
        <p:nvGraphicFramePr>
          <p:cNvPr id="39" name="图示 38">
            <a:extLst>
              <a:ext uri="{FF2B5EF4-FFF2-40B4-BE49-F238E27FC236}">
                <a16:creationId xmlns:a16="http://schemas.microsoft.com/office/drawing/2014/main" id="{A9C83DF1-7411-4D12-9804-8ADEDA33C2FA}"/>
              </a:ext>
            </a:extLst>
          </p:cNvPr>
          <p:cNvGraphicFramePr/>
          <p:nvPr>
            <p:extLst>
              <p:ext uri="{D42A27DB-BD31-4B8C-83A1-F6EECF244321}">
                <p14:modId xmlns:p14="http://schemas.microsoft.com/office/powerpoint/2010/main" val="2160683593"/>
              </p:ext>
            </p:extLst>
          </p:nvPr>
        </p:nvGraphicFramePr>
        <p:xfrm>
          <a:off x="1045026" y="3402833"/>
          <a:ext cx="9189247" cy="452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本框 1">
            <a:extLst>
              <a:ext uri="{FF2B5EF4-FFF2-40B4-BE49-F238E27FC236}">
                <a16:creationId xmlns:a16="http://schemas.microsoft.com/office/drawing/2014/main" id="{8C1C7A34-6100-41FB-B029-85A7E4A47765}"/>
              </a:ext>
            </a:extLst>
          </p:cNvPr>
          <p:cNvSpPr txBox="1"/>
          <p:nvPr/>
        </p:nvSpPr>
        <p:spPr>
          <a:xfrm>
            <a:off x="298992" y="959237"/>
            <a:ext cx="9384254" cy="338554"/>
          </a:xfrm>
          <a:prstGeom prst="rect">
            <a:avLst/>
          </a:prstGeom>
          <a:noFill/>
        </p:spPr>
        <p:txBody>
          <a:bodyPr wrap="square" rtlCol="0">
            <a:spAutoFit/>
          </a:bodyPr>
          <a:lstStyle/>
          <a:p>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sym typeface="+mn-lt"/>
              </a:rPr>
              <a:t>受保护特征（</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sym typeface="+mn-lt"/>
              </a:rPr>
              <a:t>Protected features</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sym typeface="+mn-lt"/>
              </a:rPr>
              <a:t>）：种族、性别和宗教信仰，是那些被禁止合法用于决策的特征。</a:t>
            </a:r>
            <a:endParaRPr lang="zh-CN" altLang="en-US" dirty="0"/>
          </a:p>
        </p:txBody>
      </p:sp>
    </p:spTree>
    <p:extLst>
      <p:ext uri="{BB962C8B-B14F-4D97-AF65-F5344CB8AC3E}">
        <p14:creationId xmlns:p14="http://schemas.microsoft.com/office/powerpoint/2010/main" val="4145664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782960B-0298-40C0-9193-B28F17C2A53C}"/>
              </a:ext>
            </a:extLst>
          </p:cNvPr>
          <p:cNvSpPr/>
          <p:nvPr/>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cxnSp>
        <p:nvCxnSpPr>
          <p:cNvPr id="5" name="直接连接符 4">
            <a:extLst>
              <a:ext uri="{FF2B5EF4-FFF2-40B4-BE49-F238E27FC236}">
                <a16:creationId xmlns:a16="http://schemas.microsoft.com/office/drawing/2014/main" id="{52622493-1C1B-4EB2-862A-4E4822408AA0}"/>
              </a:ext>
            </a:extLst>
          </p:cNvPr>
          <p:cNvCxnSpPr/>
          <p:nvPr/>
        </p:nvCxnSpPr>
        <p:spPr>
          <a:xfrm>
            <a:off x="996403" y="3428999"/>
            <a:ext cx="3773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占位符 3">
            <a:extLst>
              <a:ext uri="{FF2B5EF4-FFF2-40B4-BE49-F238E27FC236}">
                <a16:creationId xmlns:a16="http://schemas.microsoft.com/office/drawing/2014/main" id="{8AA9FB39-26D8-421B-89F7-86CD2AE08CD8}"/>
              </a:ext>
            </a:extLst>
          </p:cNvPr>
          <p:cNvSpPr txBox="1">
            <a:spLocks/>
          </p:cNvSpPr>
          <p:nvPr/>
        </p:nvSpPr>
        <p:spPr>
          <a:xfrm>
            <a:off x="2465501" y="2552244"/>
            <a:ext cx="5716686" cy="707886"/>
          </a:xfrm>
          <a:prstGeom prst="rect">
            <a:avLst/>
          </a:prstGeom>
        </p:spPr>
        <p:txBody>
          <a:bodyPr anchor="ctr" anchorCtr="0">
            <a:normAutofit/>
          </a:bodyPr>
          <a:lstStyle>
            <a:lvl1pPr marL="0" indent="0" algn="l" defTabSz="914400" rtl="0" eaLnBrk="1" latinLnBrk="0" hangingPunct="1">
              <a:lnSpc>
                <a:spcPct val="90000"/>
              </a:lnSpc>
              <a:spcBef>
                <a:spcPts val="1000"/>
              </a:spcBef>
              <a:buFontTx/>
              <a:buNone/>
              <a:defRPr kumimoji="0" lang="zh-CN" altLang="en-US" sz="4000" b="1" i="0" u="none" strike="noStrike" kern="1200" cap="none" spc="0" normalizeH="0" baseline="0" dirty="0" smtClean="0">
                <a:ln>
                  <a:noFill/>
                </a:ln>
                <a:solidFill>
                  <a:prstClr val="white"/>
                </a:solidFill>
                <a:effectLst/>
                <a:uLnTx/>
                <a:uFillTx/>
                <a:latin typeface="Arial" panose="020F0502020204030204"/>
                <a:ea typeface="Microsoft YaHei"/>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defRPr/>
            </a:pPr>
            <a:r>
              <a:rPr lang="en-US" altLang="zh-CN" dirty="0"/>
              <a:t>03</a:t>
            </a:r>
            <a:endParaRPr lang="en-US" dirty="0"/>
          </a:p>
        </p:txBody>
      </p:sp>
      <p:sp>
        <p:nvSpPr>
          <p:cNvPr id="7" name="文本占位符 3">
            <a:extLst>
              <a:ext uri="{FF2B5EF4-FFF2-40B4-BE49-F238E27FC236}">
                <a16:creationId xmlns:a16="http://schemas.microsoft.com/office/drawing/2014/main" id="{2233AA7D-0112-4B75-9284-9FC6FC0D1D63}"/>
              </a:ext>
            </a:extLst>
          </p:cNvPr>
          <p:cNvSpPr txBox="1">
            <a:spLocks/>
          </p:cNvSpPr>
          <p:nvPr/>
        </p:nvSpPr>
        <p:spPr>
          <a:xfrm>
            <a:off x="882188" y="3684327"/>
            <a:ext cx="7299999" cy="887667"/>
          </a:xfrm>
          <a:prstGeom prst="rect">
            <a:avLst/>
          </a:prstGeom>
        </p:spPr>
        <p:txBody>
          <a:bodyPr>
            <a:noAutofit/>
          </a:bodyPr>
          <a:lstStyle>
            <a:lvl1pPr marL="0" indent="0" algn="l" defTabSz="914400" rtl="0" eaLnBrk="1" latinLnBrk="0" hangingPunct="1">
              <a:lnSpc>
                <a:spcPct val="90000"/>
              </a:lnSpc>
              <a:spcBef>
                <a:spcPts val="1000"/>
              </a:spcBef>
              <a:buFontTx/>
              <a:buNone/>
              <a:defRPr lang="zh-CN" altLang="en-US" sz="4800" b="1" kern="1200" spc="400" dirty="0" smtClean="0">
                <a:solidFill>
                  <a:prstClr val="white"/>
                </a:solidFill>
                <a:latin typeface="Arial" panose="020F0502020204030204"/>
                <a:ea typeface="Microsoft YaHei"/>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defRPr/>
            </a:pPr>
            <a:r>
              <a:rPr lang="zh-CN" altLang="en-US" dirty="0"/>
              <a:t>问题说明</a:t>
            </a:r>
          </a:p>
        </p:txBody>
      </p:sp>
      <p:pic>
        <p:nvPicPr>
          <p:cNvPr id="8" name="图形 127">
            <a:extLst>
              <a:ext uri="{FF2B5EF4-FFF2-40B4-BE49-F238E27FC236}">
                <a16:creationId xmlns:a16="http://schemas.microsoft.com/office/drawing/2014/main" id="{B6E5D4A0-9D5F-45D9-899A-F03F9DFF710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863687" y="1559486"/>
            <a:ext cx="5172316" cy="3739027"/>
          </a:xfrm>
          <a:prstGeom prst="rect">
            <a:avLst/>
          </a:prstGeom>
        </p:spPr>
      </p:pic>
      <p:sp>
        <p:nvSpPr>
          <p:cNvPr id="65" name="矩形 64">
            <a:extLst>
              <a:ext uri="{FF2B5EF4-FFF2-40B4-BE49-F238E27FC236}">
                <a16:creationId xmlns:a16="http://schemas.microsoft.com/office/drawing/2014/main" id="{3701D6A2-E0B4-4D59-BD49-A67266448E1E}"/>
              </a:ext>
            </a:extLst>
          </p:cNvPr>
          <p:cNvSpPr/>
          <p:nvPr/>
        </p:nvSpPr>
        <p:spPr>
          <a:xfrm>
            <a:off x="875308" y="2536911"/>
            <a:ext cx="1503040" cy="707886"/>
          </a:xfrm>
          <a:prstGeom prst="rect">
            <a:avLst/>
          </a:prstGeom>
        </p:spPr>
        <p:txBody>
          <a:bodyPr wrap="none">
            <a:spAutoFit/>
          </a:bodyPr>
          <a:lstStyle/>
          <a:p>
            <a:r>
              <a:rPr kumimoji="0" lang="en-US" altLang="zh-CN" sz="4000" b="0" i="0" u="none" strike="noStrike" kern="1200" cap="none" spc="0" normalizeH="0" baseline="0" dirty="0">
                <a:ln>
                  <a:noFill/>
                </a:ln>
                <a:solidFill>
                  <a:prstClr val="white"/>
                </a:solidFill>
                <a:effectLst/>
                <a:uLnTx/>
                <a:uFillTx/>
                <a:latin typeface="Arial" panose="020F0502020204030204"/>
                <a:ea typeface="Microsoft YaHei"/>
                <a:cs typeface="+mn-ea"/>
              </a:rPr>
              <a:t>PART</a:t>
            </a:r>
            <a:endParaRPr kumimoji="0" lang="zh-CN" altLang="en-US" sz="4000" b="0" i="0" u="none" strike="noStrike" kern="1200" cap="none" spc="0" normalizeH="0" baseline="0" dirty="0">
              <a:ln>
                <a:noFill/>
              </a:ln>
              <a:solidFill>
                <a:prstClr val="white"/>
              </a:solidFill>
              <a:effectLst/>
              <a:uLnTx/>
              <a:uFillTx/>
              <a:latin typeface="Arial" panose="020F0502020204030204"/>
              <a:ea typeface="Microsoft YaHei"/>
              <a:cs typeface="+mn-ea"/>
            </a:endParaRPr>
          </a:p>
        </p:txBody>
      </p:sp>
    </p:spTree>
    <p:extLst>
      <p:ext uri="{BB962C8B-B14F-4D97-AF65-F5344CB8AC3E}">
        <p14:creationId xmlns:p14="http://schemas.microsoft.com/office/powerpoint/2010/main" val="782881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内容占位符 34">
            <a:extLst>
              <a:ext uri="{FF2B5EF4-FFF2-40B4-BE49-F238E27FC236}">
                <a16:creationId xmlns:a16="http://schemas.microsoft.com/office/drawing/2014/main" id="{FA461DF2-2AB3-4FDD-BB95-AF226534B12E}"/>
              </a:ext>
            </a:extLst>
          </p:cNvPr>
          <p:cNvSpPr txBox="1">
            <a:spLocks/>
          </p:cNvSpPr>
          <p:nvPr/>
        </p:nvSpPr>
        <p:spPr>
          <a:xfrm>
            <a:off x="1041760" y="190449"/>
            <a:ext cx="5113939" cy="441462"/>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问题说明</a:t>
            </a:r>
          </a:p>
        </p:txBody>
      </p:sp>
      <mc:AlternateContent xmlns:mc="http://schemas.openxmlformats.org/markup-compatibility/2006" xmlns:a14="http://schemas.microsoft.com/office/drawing/2010/main">
        <mc:Choice Requires="a14">
          <p:sp>
            <p:nvSpPr>
              <p:cNvPr id="33" name="椭圆 32">
                <a:extLst>
                  <a:ext uri="{FF2B5EF4-FFF2-40B4-BE49-F238E27FC236}">
                    <a16:creationId xmlns:a16="http://schemas.microsoft.com/office/drawing/2014/main" id="{25587586-3978-43EC-988A-9C837D2F11A5}"/>
                  </a:ext>
                </a:extLst>
              </p:cNvPr>
              <p:cNvSpPr/>
              <p:nvPr/>
            </p:nvSpPr>
            <p:spPr>
              <a:xfrm>
                <a:off x="2448298" y="36704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zh-CN" altLang="zh-CN" i="1" smtClean="0">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𝑩</m:t>
                          </m:r>
                        </m:e>
                        <m:sup>
                          <m:r>
                            <a:rPr lang="en-US" altLang="zh-CN">
                              <a:latin typeface="Cambria Math" panose="02040503050406030204" pitchFamily="18" charset="0"/>
                              <a:ea typeface="微软雅黑" panose="020B0503020204020204" pitchFamily="34" charset="-122"/>
                            </a:rPr>
                            <m:t>𝒏𝒄</m:t>
                          </m:r>
                        </m:sup>
                      </m:sSup>
                    </m:oMath>
                  </m:oMathPara>
                </a14:m>
                <a:endParaRPr lang="zh-CN" altLang="en-US" baseline="30000" dirty="0">
                  <a:latin typeface="微软雅黑" panose="020B0503020204020204" pitchFamily="34" charset="-122"/>
                  <a:ea typeface="微软雅黑" panose="020B0503020204020204" pitchFamily="34" charset="-122"/>
                </a:endParaRPr>
              </a:p>
            </p:txBody>
          </p:sp>
        </mc:Choice>
        <mc:Fallback xmlns="">
          <p:sp>
            <p:nvSpPr>
              <p:cNvPr id="33" name="椭圆 32">
                <a:extLst>
                  <a:ext uri="{FF2B5EF4-FFF2-40B4-BE49-F238E27FC236}">
                    <a16:creationId xmlns:a16="http://schemas.microsoft.com/office/drawing/2014/main" id="{25587586-3978-43EC-988A-9C837D2F11A5}"/>
                  </a:ext>
                </a:extLst>
              </p:cNvPr>
              <p:cNvSpPr>
                <a:spLocks noRot="1" noChangeAspect="1" noMove="1" noResize="1" noEditPoints="1" noAdjustHandles="1" noChangeArrowheads="1" noChangeShapeType="1" noTextEdit="1"/>
              </p:cNvSpPr>
              <p:nvPr/>
            </p:nvSpPr>
            <p:spPr>
              <a:xfrm>
                <a:off x="2448298" y="3670430"/>
                <a:ext cx="914400" cy="914400"/>
              </a:xfrm>
              <a:prstGeom prst="ellipse">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椭圆 33">
                <a:extLst>
                  <a:ext uri="{FF2B5EF4-FFF2-40B4-BE49-F238E27FC236}">
                    <a16:creationId xmlns:a16="http://schemas.microsoft.com/office/drawing/2014/main" id="{043D9470-0EEA-48E4-BDC5-5A6308A3C22E}"/>
                  </a:ext>
                </a:extLst>
              </p:cNvPr>
              <p:cNvSpPr/>
              <p:nvPr/>
            </p:nvSpPr>
            <p:spPr>
              <a:xfrm>
                <a:off x="2448298" y="257533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𝑩</m:t>
                          </m:r>
                        </m:e>
                        <m:sup>
                          <m:r>
                            <a:rPr lang="en-US" altLang="zh-CN">
                              <a:latin typeface="Cambria Math" panose="02040503050406030204" pitchFamily="18" charset="0"/>
                              <a:ea typeface="微软雅黑" panose="020B0503020204020204" pitchFamily="34" charset="-122"/>
                            </a:rPr>
                            <m:t>𝒄</m:t>
                          </m:r>
                        </m:sup>
                      </m:sSup>
                    </m:oMath>
                  </m:oMathPara>
                </a14:m>
                <a:endParaRPr lang="zh-CN" altLang="en-US" baseline="30000" dirty="0">
                  <a:latin typeface="微软雅黑" panose="020B0503020204020204" pitchFamily="34" charset="-122"/>
                  <a:ea typeface="微软雅黑" panose="020B0503020204020204" pitchFamily="34" charset="-122"/>
                </a:endParaRPr>
              </a:p>
            </p:txBody>
          </p:sp>
        </mc:Choice>
        <mc:Fallback xmlns="">
          <p:sp>
            <p:nvSpPr>
              <p:cNvPr id="34" name="椭圆 33">
                <a:extLst>
                  <a:ext uri="{FF2B5EF4-FFF2-40B4-BE49-F238E27FC236}">
                    <a16:creationId xmlns:a16="http://schemas.microsoft.com/office/drawing/2014/main" id="{043D9470-0EEA-48E4-BDC5-5A6308A3C22E}"/>
                  </a:ext>
                </a:extLst>
              </p:cNvPr>
              <p:cNvSpPr>
                <a:spLocks noRot="1" noChangeAspect="1" noMove="1" noResize="1" noEditPoints="1" noAdjustHandles="1" noChangeArrowheads="1" noChangeShapeType="1" noTextEdit="1"/>
              </p:cNvSpPr>
              <p:nvPr/>
            </p:nvSpPr>
            <p:spPr>
              <a:xfrm>
                <a:off x="2448298" y="2575339"/>
                <a:ext cx="914400" cy="914400"/>
              </a:xfrm>
              <a:prstGeom prst="ellipse">
                <a:avLst/>
              </a:prstGeom>
              <a:blipFill>
                <a:blip r:embed="rId4"/>
                <a:stretch>
                  <a:fillRect/>
                </a:stretch>
              </a:blipFill>
            </p:spPr>
            <p:txBody>
              <a:bodyPr/>
              <a:lstStyle/>
              <a:p>
                <a:r>
                  <a:rPr lang="zh-CN" altLang="en-US">
                    <a:noFill/>
                  </a:rPr>
                  <a:t> </a:t>
                </a:r>
              </a:p>
            </p:txBody>
          </p:sp>
        </mc:Fallback>
      </mc:AlternateContent>
      <p:sp>
        <p:nvSpPr>
          <p:cNvPr id="35" name="椭圆 34">
            <a:extLst>
              <a:ext uri="{FF2B5EF4-FFF2-40B4-BE49-F238E27FC236}">
                <a16:creationId xmlns:a16="http://schemas.microsoft.com/office/drawing/2014/main" id="{0907B51D-5548-4A7B-80B6-081EEE6F4CA3}"/>
              </a:ext>
            </a:extLst>
          </p:cNvPr>
          <p:cNvSpPr/>
          <p:nvPr/>
        </p:nvSpPr>
        <p:spPr>
          <a:xfrm>
            <a:off x="2450393" y="1480248"/>
            <a:ext cx="91440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6" name="左大括号 35">
            <a:extLst>
              <a:ext uri="{FF2B5EF4-FFF2-40B4-BE49-F238E27FC236}">
                <a16:creationId xmlns:a16="http://schemas.microsoft.com/office/drawing/2014/main" id="{DEBBCA10-D9AB-4F6B-AC8D-9B934ECF256A}"/>
              </a:ext>
            </a:extLst>
          </p:cNvPr>
          <p:cNvSpPr/>
          <p:nvPr/>
        </p:nvSpPr>
        <p:spPr>
          <a:xfrm>
            <a:off x="2143434" y="2889619"/>
            <a:ext cx="247772" cy="14689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4515D627-3FB9-4301-8233-F3DDE51099E6}"/>
              </a:ext>
            </a:extLst>
          </p:cNvPr>
          <p:cNvSpPr/>
          <p:nvPr/>
        </p:nvSpPr>
        <p:spPr>
          <a:xfrm>
            <a:off x="1517942" y="1462902"/>
            <a:ext cx="625492"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A</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9" name="矩形 38">
            <a:extLst>
              <a:ext uri="{FF2B5EF4-FFF2-40B4-BE49-F238E27FC236}">
                <a16:creationId xmlns:a16="http://schemas.microsoft.com/office/drawing/2014/main" id="{B5F1CFD7-1F1F-41CE-9B0F-431BF16BCAEC}"/>
              </a:ext>
            </a:extLst>
          </p:cNvPr>
          <p:cNvSpPr/>
          <p:nvPr/>
        </p:nvSpPr>
        <p:spPr>
          <a:xfrm>
            <a:off x="1543899" y="3162423"/>
            <a:ext cx="570989"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B</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40" name="矩形 39">
            <a:extLst>
              <a:ext uri="{FF2B5EF4-FFF2-40B4-BE49-F238E27FC236}">
                <a16:creationId xmlns:a16="http://schemas.microsoft.com/office/drawing/2014/main" id="{2462823E-0B51-43C5-8C0C-36BC8AD8C8C1}"/>
              </a:ext>
            </a:extLst>
          </p:cNvPr>
          <p:cNvSpPr/>
          <p:nvPr/>
        </p:nvSpPr>
        <p:spPr>
          <a:xfrm>
            <a:off x="4756847" y="3205951"/>
            <a:ext cx="1805203" cy="836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a:t>
            </a:r>
            <a:endParaRPr lang="zh-CN" altLang="en-US" dirty="0"/>
          </a:p>
        </p:txBody>
      </p:sp>
      <p:cxnSp>
        <p:nvCxnSpPr>
          <p:cNvPr id="42" name="直接箭头连接符 41">
            <a:extLst>
              <a:ext uri="{FF2B5EF4-FFF2-40B4-BE49-F238E27FC236}">
                <a16:creationId xmlns:a16="http://schemas.microsoft.com/office/drawing/2014/main" id="{E5BA89CF-73AE-4639-9777-E4BDBA390067}"/>
              </a:ext>
            </a:extLst>
          </p:cNvPr>
          <p:cNvCxnSpPr>
            <a:cxnSpLocks/>
            <a:stCxn id="34" idx="6"/>
          </p:cNvCxnSpPr>
          <p:nvPr/>
        </p:nvCxnSpPr>
        <p:spPr>
          <a:xfrm>
            <a:off x="3362698" y="3032539"/>
            <a:ext cx="1394149" cy="402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3300FA51-E7E2-4881-8914-87597DC9C378}"/>
              </a:ext>
            </a:extLst>
          </p:cNvPr>
          <p:cNvCxnSpPr>
            <a:cxnSpLocks/>
            <a:stCxn id="33" idx="6"/>
          </p:cNvCxnSpPr>
          <p:nvPr/>
        </p:nvCxnSpPr>
        <p:spPr>
          <a:xfrm flipV="1">
            <a:off x="3362698" y="3790454"/>
            <a:ext cx="1394149" cy="33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6433B336-FF6E-4336-ABD9-B6828BD3E731}"/>
              </a:ext>
            </a:extLst>
          </p:cNvPr>
          <p:cNvSpPr txBox="1"/>
          <p:nvPr/>
        </p:nvSpPr>
        <p:spPr>
          <a:xfrm>
            <a:off x="4428451" y="4127630"/>
            <a:ext cx="6241516" cy="369332"/>
          </a:xfrm>
          <a:prstGeom prst="rect">
            <a:avLst/>
          </a:prstGeom>
          <a:noFill/>
        </p:spPr>
        <p:txBody>
          <a:bodyPr wrap="square">
            <a:spAutoFit/>
          </a:bodyPr>
          <a:lstStyle/>
          <a:p>
            <a:r>
              <a:rPr lang="zh-CN" altLang="en-US" dirty="0"/>
              <a:t> </a:t>
            </a:r>
            <a:r>
              <a:rPr lang="zh-CN" altLang="en-US" dirty="0">
                <a:latin typeface="微软雅黑" panose="020B0503020204020204" pitchFamily="34" charset="-122"/>
                <a:ea typeface="微软雅黑" panose="020B0503020204020204" pitchFamily="34" charset="-122"/>
              </a:rPr>
              <a:t>a black-box classifierH</a:t>
            </a:r>
          </a:p>
        </p:txBody>
      </p:sp>
      <p:sp>
        <p:nvSpPr>
          <p:cNvPr id="51" name="椭圆 50">
            <a:extLst>
              <a:ext uri="{FF2B5EF4-FFF2-40B4-BE49-F238E27FC236}">
                <a16:creationId xmlns:a16="http://schemas.microsoft.com/office/drawing/2014/main" id="{EA464BB6-3BCE-4073-8639-56232DAC5650}"/>
              </a:ext>
            </a:extLst>
          </p:cNvPr>
          <p:cNvSpPr/>
          <p:nvPr/>
        </p:nvSpPr>
        <p:spPr>
          <a:xfrm>
            <a:off x="7738694" y="3269318"/>
            <a:ext cx="725621" cy="709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cxnSp>
        <p:nvCxnSpPr>
          <p:cNvPr id="53" name="直接箭头连接符 52">
            <a:extLst>
              <a:ext uri="{FF2B5EF4-FFF2-40B4-BE49-F238E27FC236}">
                <a16:creationId xmlns:a16="http://schemas.microsoft.com/office/drawing/2014/main" id="{176FF3C5-FBA8-4352-BE10-6C71547414C8}"/>
              </a:ext>
            </a:extLst>
          </p:cNvPr>
          <p:cNvCxnSpPr>
            <a:stCxn id="40" idx="3"/>
            <a:endCxn id="51" idx="2"/>
          </p:cNvCxnSpPr>
          <p:nvPr/>
        </p:nvCxnSpPr>
        <p:spPr>
          <a:xfrm flipV="1">
            <a:off x="6562050" y="3624087"/>
            <a:ext cx="11766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E9F25ABF-8679-4F46-BC55-20A8D846B8D4}"/>
              </a:ext>
            </a:extLst>
          </p:cNvPr>
          <p:cNvCxnSpPr>
            <a:stCxn id="35" idx="4"/>
            <a:endCxn id="34" idx="0"/>
          </p:cNvCxnSpPr>
          <p:nvPr/>
        </p:nvCxnSpPr>
        <p:spPr>
          <a:xfrm flipH="1">
            <a:off x="2905498" y="2394648"/>
            <a:ext cx="2095" cy="180691"/>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14A7994F-5929-4ACC-AE2B-C735C81246C5}"/>
              </a:ext>
            </a:extLst>
          </p:cNvPr>
          <p:cNvSpPr txBox="1"/>
          <p:nvPr/>
        </p:nvSpPr>
        <p:spPr>
          <a:xfrm>
            <a:off x="2975242" y="2267077"/>
            <a:ext cx="6241516" cy="369332"/>
          </a:xfrm>
          <a:prstGeom prst="rect">
            <a:avLst/>
          </a:prstGeom>
          <a:noFill/>
        </p:spPr>
        <p:txBody>
          <a:bodyPr wrap="square">
            <a:spAutoFit/>
          </a:bodyPr>
          <a:lstStyle/>
          <a:p>
            <a:r>
              <a:rPr lang="en-US" altLang="zh-CN" b="1" i="0" u="none" strike="noStrike" dirty="0">
                <a:solidFill>
                  <a:srgbClr val="2B77C5"/>
                </a:solidFill>
                <a:effectLst/>
                <a:latin typeface="微软雅黑" panose="020B0503020204020204" pitchFamily="34" charset="-122"/>
                <a:ea typeface="微软雅黑" panose="020B0503020204020204" pitchFamily="34" charset="-122"/>
              </a:rPr>
              <a:t>high</a:t>
            </a:r>
            <a:r>
              <a:rPr lang="en-US" altLang="zh-CN" b="0" i="0" dirty="0">
                <a:solidFill>
                  <a:srgbClr val="999999"/>
                </a:solidFill>
                <a:effectLst/>
                <a:latin typeface="微软雅黑" panose="020B0503020204020204" pitchFamily="34" charset="-122"/>
                <a:ea typeface="微软雅黑" panose="020B0503020204020204" pitchFamily="34" charset="-122"/>
              </a:rPr>
              <a:t> </a:t>
            </a:r>
            <a:r>
              <a:rPr lang="en-US" altLang="zh-CN" b="1" i="0" u="none" strike="noStrike" dirty="0">
                <a:solidFill>
                  <a:srgbClr val="2B77C5"/>
                </a:solidFill>
                <a:effectLst/>
                <a:latin typeface="微软雅黑" panose="020B0503020204020204" pitchFamily="34" charset="-122"/>
                <a:ea typeface="微软雅黑" panose="020B0503020204020204" pitchFamily="34" charset="-122"/>
              </a:rPr>
              <a:t>correlation</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29AF34AA-A485-4674-AE46-6FC09BCEBC83}"/>
                  </a:ext>
                </a:extLst>
              </p:cNvPr>
              <p:cNvSpPr txBox="1"/>
              <p:nvPr/>
            </p:nvSpPr>
            <p:spPr>
              <a:xfrm>
                <a:off x="181404" y="4838310"/>
                <a:ext cx="11572439"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在左图中，特征</a:t>
                </a:r>
                <a:r>
                  <a:rPr lang="en-US" altLang="zh-CN" b="1" dirty="0"/>
                  <a:t>A ={</a:t>
                </a:r>
                <a14:m>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𝒂</m:t>
                        </m:r>
                      </m:e>
                      <m:sub>
                        <m:r>
                          <a:rPr lang="en-US" altLang="zh-CN" b="1" i="1">
                            <a:latin typeface="Cambria Math" panose="02040503050406030204" pitchFamily="18" charset="0"/>
                          </a:rPr>
                          <m:t>𝟏</m:t>
                        </m:r>
                      </m:sub>
                    </m:sSub>
                  </m:oMath>
                </a14:m>
                <a:r>
                  <a:rPr lang="en-US" altLang="zh-CN" b="1" dirty="0"/>
                  <a:t>,</a:t>
                </a:r>
                <a14:m>
                  <m:oMath xmlns:m="http://schemas.openxmlformats.org/officeDocument/2006/math">
                    <m:r>
                      <a:rPr lang="en-US" altLang="zh-CN" b="1" i="1">
                        <a:latin typeface="Cambria Math" panose="02040503050406030204" pitchFamily="18" charset="0"/>
                      </a:rPr>
                      <m:t> </m:t>
                    </m:r>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𝒂</m:t>
                        </m:r>
                      </m:e>
                      <m:sub>
                        <m:r>
                          <a:rPr lang="en-US" altLang="zh-CN" b="1" i="1">
                            <a:latin typeface="Cambria Math" panose="02040503050406030204" pitchFamily="18" charset="0"/>
                          </a:rPr>
                          <m:t>𝟐</m:t>
                        </m:r>
                      </m:sub>
                    </m:sSub>
                  </m:oMath>
                </a14:m>
                <a:r>
                  <a:rPr lang="zh-CN" altLang="zh-CN" b="1" dirty="0"/>
                  <a:t>，</a:t>
                </a:r>
                <a:r>
                  <a:rPr lang="en-US" altLang="zh-CN" b="1" dirty="0"/>
                  <a:t>…</a:t>
                </a:r>
                <a:r>
                  <a:rPr lang="zh-CN" altLang="zh-CN" b="1" dirty="0"/>
                  <a:t>， </a:t>
                </a:r>
                <a14:m>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𝒂</m:t>
                        </m:r>
                      </m:e>
                      <m:sub>
                        <m:r>
                          <a:rPr lang="en-US" altLang="zh-CN" b="1" i="1">
                            <a:latin typeface="Cambria Math" panose="02040503050406030204" pitchFamily="18" charset="0"/>
                          </a:rPr>
                          <m:t>𝒎</m:t>
                        </m:r>
                      </m:sub>
                    </m:sSub>
                  </m:oMath>
                </a14:m>
                <a:r>
                  <a:rPr lang="en-US" altLang="zh-CN" b="1" dirty="0"/>
                  <a:t>}</a:t>
                </a:r>
                <a:r>
                  <a:rPr lang="zh-CN" altLang="en-US" dirty="0">
                    <a:latin typeface="微软雅黑" panose="020B0503020204020204" pitchFamily="34" charset="-122"/>
                    <a:ea typeface="微软雅黑" panose="020B0503020204020204" pitchFamily="34" charset="-122"/>
                  </a:rPr>
                  <a:t>为受保护特征，不会作为决策分类的输入。特征</a:t>
                </a:r>
                <a:r>
                  <a:rPr lang="en-US" altLang="zh-CN" b="1" dirty="0"/>
                  <a:t>B={</a:t>
                </a:r>
                <a14:m>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𝒃</m:t>
                        </m:r>
                      </m:e>
                      <m:sub>
                        <m:r>
                          <a:rPr lang="en-US" altLang="zh-CN" b="1" i="1">
                            <a:latin typeface="Cambria Math" panose="02040503050406030204" pitchFamily="18" charset="0"/>
                          </a:rPr>
                          <m:t>𝟏</m:t>
                        </m:r>
                      </m:sub>
                    </m:sSub>
                  </m:oMath>
                </a14:m>
                <a:r>
                  <a:rPr lang="en-US" altLang="zh-CN" b="1" dirty="0"/>
                  <a:t>,</a:t>
                </a:r>
                <a14:m>
                  <m:oMath xmlns:m="http://schemas.openxmlformats.org/officeDocument/2006/math">
                    <m:r>
                      <a:rPr lang="en-US" altLang="zh-CN" b="1" i="1">
                        <a:latin typeface="Cambria Math" panose="02040503050406030204" pitchFamily="18" charset="0"/>
                      </a:rPr>
                      <m:t> </m:t>
                    </m:r>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𝒃</m:t>
                        </m:r>
                      </m:e>
                      <m:sub>
                        <m:r>
                          <a:rPr lang="en-US" altLang="zh-CN" b="1" i="1">
                            <a:latin typeface="Cambria Math" panose="02040503050406030204" pitchFamily="18" charset="0"/>
                          </a:rPr>
                          <m:t>𝟐</m:t>
                        </m:r>
                      </m:sub>
                    </m:sSub>
                  </m:oMath>
                </a14:m>
                <a:r>
                  <a:rPr lang="zh-CN" altLang="zh-CN" b="1" dirty="0"/>
                  <a:t>，</a:t>
                </a:r>
                <a:r>
                  <a:rPr lang="en-US" altLang="zh-CN" b="1" dirty="0"/>
                  <a:t>…</a:t>
                </a:r>
                <a:r>
                  <a:rPr lang="zh-CN" altLang="zh-CN" b="1" dirty="0"/>
                  <a:t>， </a:t>
                </a:r>
                <a14:m>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𝒃</m:t>
                        </m:r>
                      </m:e>
                      <m:sub>
                        <m:r>
                          <a:rPr lang="en-US" altLang="zh-CN" b="1" i="1">
                            <a:latin typeface="Cambria Math" panose="02040503050406030204" pitchFamily="18" charset="0"/>
                          </a:rPr>
                          <m:t>𝒗</m:t>
                        </m:r>
                      </m:sub>
                    </m:sSub>
                  </m:oMath>
                </a14:m>
                <a:r>
                  <a:rPr lang="en-US" altLang="zh-CN" b="1" dirty="0"/>
                  <a:t>}</a:t>
                </a:r>
                <a:r>
                  <a:rPr lang="zh-CN" altLang="en-US" dirty="0">
                    <a:latin typeface="微软雅黑" panose="020B0503020204020204" pitchFamily="34" charset="-122"/>
                    <a:ea typeface="微软雅黑" panose="020B0503020204020204" pitchFamily="34" charset="-122"/>
                  </a:rPr>
                  <a:t>为非保护特征，作为黑盒分类器</a:t>
                </a:r>
                <a:r>
                  <a:rPr lang="en-US" altLang="zh-CN" dirty="0">
                    <a:latin typeface="微软雅黑" panose="020B0503020204020204" pitchFamily="34" charset="-122"/>
                    <a:ea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rPr>
                  <a:t>的输入。另外，特征</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又可以分为</a:t>
                </a:r>
                <a14:m>
                  <m:oMath xmlns:m="http://schemas.openxmlformats.org/officeDocument/2006/math">
                    <m:sSup>
                      <m:sSupPr>
                        <m:ctrlPr>
                          <a:rPr lang="zh-CN" altLang="zh-CN" b="1" i="1" smtClean="0">
                            <a:effectLst/>
                            <a:latin typeface="Cambria Math" panose="02040503050406030204" pitchFamily="18" charset="0"/>
                            <a:ea typeface="Cambria Math" panose="02040503050406030204" pitchFamily="18" charset="0"/>
                          </a:rPr>
                        </m:ctrlPr>
                      </m:sSupPr>
                      <m:e>
                        <m:r>
                          <a:rPr lang="en-US" altLang="zh-CN" sz="1800" b="1" i="1">
                            <a:effectLst/>
                            <a:latin typeface="Cambria Math" panose="02040503050406030204" pitchFamily="18" charset="0"/>
                            <a:ea typeface="等线" panose="02010600030101010101" pitchFamily="2" charset="-122"/>
                            <a:cs typeface="Times New Roman" panose="02020603050405020304" pitchFamily="18" charset="0"/>
                          </a:rPr>
                          <m:t>𝑩</m:t>
                        </m:r>
                      </m:e>
                      <m:sup>
                        <m:r>
                          <a:rPr lang="en-US" altLang="zh-CN" sz="1800" b="1" i="1">
                            <a:effectLst/>
                            <a:latin typeface="Cambria Math" panose="02040503050406030204" pitchFamily="18" charset="0"/>
                            <a:ea typeface="等线" panose="02010600030101010101" pitchFamily="2" charset="-122"/>
                            <a:cs typeface="Times New Roman" panose="02020603050405020304" pitchFamily="18" charset="0"/>
                          </a:rPr>
                          <m:t>𝒄</m:t>
                        </m:r>
                      </m:sup>
                    </m:sSup>
                  </m:oMath>
                </a14:m>
                <a:r>
                  <a:rPr lang="en-US" altLang="zh-CN" sz="1800" b="1" dirty="0">
                    <a:effectLst/>
                    <a:latin typeface="等线" panose="02010600030101010101" pitchFamily="2" charset="-122"/>
                    <a:cs typeface="Times New Roman" panose="02020603050405020304" pitchFamily="18" charset="0"/>
                  </a:rPr>
                  <a:t>={</a:t>
                </a:r>
                <a14:m>
                  <m:oMath xmlns:m="http://schemas.openxmlformats.org/officeDocument/2006/math">
                    <m:sSubSup>
                      <m:sSubSupPr>
                        <m:ctrlPr>
                          <a:rPr lang="zh-CN" altLang="zh-CN" b="1" i="1">
                            <a:effectLst/>
                            <a:latin typeface="Cambria Math" panose="02040503050406030204" pitchFamily="18" charset="0"/>
                            <a:ea typeface="Cambria Math" panose="02040503050406030204" pitchFamily="18" charset="0"/>
                          </a:rPr>
                        </m:ctrlPr>
                      </m:sSubSupPr>
                      <m:e>
                        <m:r>
                          <a:rPr lang="en-US" altLang="zh-CN" sz="1800" b="1" i="1">
                            <a:effectLst/>
                            <a:latin typeface="Cambria Math" panose="02040503050406030204" pitchFamily="18" charset="0"/>
                            <a:ea typeface="等线" panose="02010600030101010101" pitchFamily="2" charset="-122"/>
                            <a:cs typeface="Times New Roman" panose="02020603050405020304" pitchFamily="18" charset="0"/>
                          </a:rPr>
                          <m:t>𝒃</m:t>
                        </m:r>
                      </m:e>
                      <m:sub>
                        <m:r>
                          <a:rPr lang="en-US" altLang="zh-CN" sz="1800" b="1" i="1">
                            <a:effectLst/>
                            <a:latin typeface="Cambria Math" panose="02040503050406030204" pitchFamily="18" charset="0"/>
                            <a:ea typeface="等线" panose="02010600030101010101" pitchFamily="2" charset="-122"/>
                            <a:cs typeface="Times New Roman" panose="02020603050405020304" pitchFamily="18" charset="0"/>
                          </a:rPr>
                          <m:t>𝟏</m:t>
                        </m:r>
                      </m:sub>
                      <m:sup>
                        <m:r>
                          <a:rPr lang="en-US" altLang="zh-CN" sz="1800" b="1" i="1">
                            <a:effectLst/>
                            <a:latin typeface="Cambria Math" panose="02040503050406030204" pitchFamily="18" charset="0"/>
                            <a:ea typeface="等线" panose="02010600030101010101" pitchFamily="2" charset="-122"/>
                            <a:cs typeface="Times New Roman" panose="02020603050405020304" pitchFamily="18" charset="0"/>
                          </a:rPr>
                          <m:t>𝒄</m:t>
                        </m:r>
                      </m:sup>
                    </m:sSubSup>
                  </m:oMath>
                </a14:m>
                <a:r>
                  <a:rPr lang="en-US" altLang="zh-CN" sz="1800" b="1" dirty="0">
                    <a:effectLst/>
                    <a:latin typeface="等线" panose="02010600030101010101" pitchFamily="2" charset="-122"/>
                    <a:cs typeface="Times New Roman" panose="02020603050405020304" pitchFamily="18" charset="0"/>
                  </a:rPr>
                  <a:t>,</a:t>
                </a:r>
                <a14:m>
                  <m:oMath xmlns:m="http://schemas.openxmlformats.org/officeDocument/2006/math">
                    <m:r>
                      <a:rPr lang="en-US" altLang="zh-CN" sz="1800" b="1" i="1">
                        <a:effectLst/>
                        <a:latin typeface="Cambria Math" panose="02040503050406030204" pitchFamily="18" charset="0"/>
                        <a:ea typeface="等线" panose="02010600030101010101" pitchFamily="2" charset="-122"/>
                        <a:cs typeface="Times New Roman" panose="02020603050405020304" pitchFamily="18" charset="0"/>
                      </a:rPr>
                      <m:t> </m:t>
                    </m:r>
                    <m:sSubSup>
                      <m:sSubSupPr>
                        <m:ctrlPr>
                          <a:rPr lang="zh-CN" altLang="zh-CN" b="1" i="1">
                            <a:effectLst/>
                            <a:latin typeface="Cambria Math" panose="02040503050406030204" pitchFamily="18" charset="0"/>
                            <a:ea typeface="Cambria Math" panose="02040503050406030204" pitchFamily="18" charset="0"/>
                          </a:rPr>
                        </m:ctrlPr>
                      </m:sSubSupPr>
                      <m:e>
                        <m:r>
                          <a:rPr lang="en-US" altLang="zh-CN" sz="1800" b="1" i="1">
                            <a:effectLst/>
                            <a:latin typeface="Cambria Math" panose="02040503050406030204" pitchFamily="18" charset="0"/>
                            <a:ea typeface="等线" panose="02010600030101010101" pitchFamily="2" charset="-122"/>
                            <a:cs typeface="Times New Roman" panose="02020603050405020304" pitchFamily="18" charset="0"/>
                          </a:rPr>
                          <m:t>𝒃</m:t>
                        </m:r>
                      </m:e>
                      <m:sub>
                        <m:r>
                          <a:rPr lang="en-US" altLang="zh-CN" sz="1800" b="1" i="1">
                            <a:effectLst/>
                            <a:latin typeface="Cambria Math" panose="02040503050406030204" pitchFamily="18" charset="0"/>
                            <a:ea typeface="等线" panose="02010600030101010101" pitchFamily="2" charset="-122"/>
                            <a:cs typeface="Times New Roman" panose="02020603050405020304" pitchFamily="18" charset="0"/>
                          </a:rPr>
                          <m:t>𝟐</m:t>
                        </m:r>
                      </m:sub>
                      <m:sup>
                        <m:r>
                          <a:rPr lang="en-US" altLang="zh-CN" sz="1800" b="1" i="1">
                            <a:effectLst/>
                            <a:latin typeface="Cambria Math" panose="02040503050406030204" pitchFamily="18" charset="0"/>
                            <a:ea typeface="等线" panose="02010600030101010101" pitchFamily="2" charset="-122"/>
                            <a:cs typeface="Times New Roman" panose="02020603050405020304" pitchFamily="18" charset="0"/>
                          </a:rPr>
                          <m:t>𝒄</m:t>
                        </m:r>
                      </m:sup>
                    </m:sSubSup>
                  </m:oMath>
                </a14:m>
                <a:r>
                  <a:rPr lang="zh-CN" altLang="zh-CN" sz="1800" b="1" dirty="0">
                    <a:effectLst/>
                    <a:ea typeface="等线" panose="02010600030101010101" pitchFamily="2" charset="-122"/>
                    <a:cs typeface="Times New Roman" panose="02020603050405020304" pitchFamily="18" charset="0"/>
                  </a:rPr>
                  <a:t>，</a:t>
                </a:r>
                <a:r>
                  <a:rPr lang="en-US" altLang="zh-CN" sz="1800" b="1" dirty="0">
                    <a:effectLst/>
                    <a:ea typeface="等线" panose="02010600030101010101" pitchFamily="2" charset="-122"/>
                    <a:cs typeface="Times New Roman" panose="02020603050405020304" pitchFamily="18" charset="0"/>
                  </a:rPr>
                  <a:t>…</a:t>
                </a:r>
                <a:r>
                  <a:rPr lang="zh-CN" altLang="zh-CN" sz="1800" b="1" dirty="0">
                    <a:effectLst/>
                    <a:ea typeface="等线" panose="02010600030101010101" pitchFamily="2" charset="-122"/>
                    <a:cs typeface="Times New Roman" panose="02020603050405020304" pitchFamily="18" charset="0"/>
                  </a:rPr>
                  <a:t>， </a:t>
                </a:r>
                <a14:m>
                  <m:oMath xmlns:m="http://schemas.openxmlformats.org/officeDocument/2006/math">
                    <m:sSubSup>
                      <m:sSubSupPr>
                        <m:ctrlPr>
                          <a:rPr lang="zh-CN" altLang="zh-CN" b="1" i="1">
                            <a:effectLst/>
                            <a:latin typeface="Cambria Math" panose="02040503050406030204" pitchFamily="18" charset="0"/>
                            <a:ea typeface="Cambria Math" panose="02040503050406030204" pitchFamily="18" charset="0"/>
                          </a:rPr>
                        </m:ctrlPr>
                      </m:sSubSupPr>
                      <m:e>
                        <m:r>
                          <a:rPr lang="en-US" altLang="zh-CN" sz="1800" b="1" i="1">
                            <a:effectLst/>
                            <a:latin typeface="Cambria Math" panose="02040503050406030204" pitchFamily="18" charset="0"/>
                            <a:ea typeface="等线" panose="02010600030101010101" pitchFamily="2" charset="-122"/>
                            <a:cs typeface="Times New Roman" panose="02020603050405020304" pitchFamily="18" charset="0"/>
                          </a:rPr>
                          <m:t>𝒃</m:t>
                        </m:r>
                      </m:e>
                      <m:sub>
                        <m:r>
                          <a:rPr lang="en-US" altLang="zh-CN" sz="1800" b="1" i="1">
                            <a:effectLst/>
                            <a:latin typeface="Cambria Math" panose="02040503050406030204" pitchFamily="18" charset="0"/>
                            <a:ea typeface="等线" panose="02010600030101010101" pitchFamily="2" charset="-122"/>
                            <a:cs typeface="Times New Roman" panose="02020603050405020304" pitchFamily="18" charset="0"/>
                          </a:rPr>
                          <m:t>𝒘</m:t>
                        </m:r>
                      </m:sub>
                      <m:sup>
                        <m:r>
                          <a:rPr lang="en-US" altLang="zh-CN" sz="1800" b="1" i="1">
                            <a:effectLst/>
                            <a:latin typeface="Cambria Math" panose="02040503050406030204" pitchFamily="18" charset="0"/>
                            <a:ea typeface="等线" panose="02010600030101010101" pitchFamily="2" charset="-122"/>
                            <a:cs typeface="Times New Roman" panose="02020603050405020304" pitchFamily="18" charset="0"/>
                          </a:rPr>
                          <m:t>𝒄</m:t>
                        </m:r>
                      </m:sup>
                    </m:sSubSup>
                  </m:oMath>
                </a14:m>
                <a:r>
                  <a:rPr lang="en-US" altLang="zh-CN" sz="1800" b="1" dirty="0">
                    <a:effectLst/>
                    <a:latin typeface="等线" panose="02010600030101010101" pitchFamily="2"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rPr>
                  <a:t>和</a:t>
                </a:r>
                <a14:m>
                  <m:oMath xmlns:m="http://schemas.openxmlformats.org/officeDocument/2006/math">
                    <m:sSup>
                      <m:sSupPr>
                        <m:ctrlPr>
                          <a:rPr lang="zh-CN" altLang="zh-CN" b="1" i="1">
                            <a:latin typeface="Cambria Math" panose="02040503050406030204" pitchFamily="18" charset="0"/>
                          </a:rPr>
                        </m:ctrlPr>
                      </m:sSupPr>
                      <m:e>
                        <m:r>
                          <a:rPr lang="en-US" altLang="zh-CN" b="1" i="1">
                            <a:latin typeface="Cambria Math" panose="02040503050406030204" pitchFamily="18" charset="0"/>
                          </a:rPr>
                          <m:t>𝑩</m:t>
                        </m:r>
                      </m:e>
                      <m:sup>
                        <m:r>
                          <a:rPr lang="en-US" altLang="zh-CN" b="1" i="1">
                            <a:latin typeface="Cambria Math" panose="02040503050406030204" pitchFamily="18" charset="0"/>
                          </a:rPr>
                          <m:t>𝒏𝒄</m:t>
                        </m:r>
                      </m:sup>
                    </m:sSup>
                  </m:oMath>
                </a14:m>
                <a:r>
                  <a:rPr lang="en-US" altLang="zh-CN" b="1" dirty="0"/>
                  <a:t>={</a:t>
                </a:r>
                <a14:m>
                  <m:oMath xmlns:m="http://schemas.openxmlformats.org/officeDocument/2006/math">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𝒃</m:t>
                        </m:r>
                      </m:e>
                      <m:sub>
                        <m:r>
                          <a:rPr lang="en-US" altLang="zh-CN" b="1" i="1">
                            <a:latin typeface="Cambria Math" panose="02040503050406030204" pitchFamily="18" charset="0"/>
                          </a:rPr>
                          <m:t>𝟏</m:t>
                        </m:r>
                      </m:sub>
                      <m:sup>
                        <m:r>
                          <a:rPr lang="en-US" altLang="zh-CN" b="1" i="1">
                            <a:latin typeface="Cambria Math" panose="02040503050406030204" pitchFamily="18" charset="0"/>
                          </a:rPr>
                          <m:t>𝒏𝒄</m:t>
                        </m:r>
                      </m:sup>
                    </m:sSubSup>
                  </m:oMath>
                </a14:m>
                <a:r>
                  <a:rPr lang="en-US" altLang="zh-CN" b="1" dirty="0"/>
                  <a:t>,</a:t>
                </a:r>
                <a14:m>
                  <m:oMath xmlns:m="http://schemas.openxmlformats.org/officeDocument/2006/math">
                    <m:r>
                      <a:rPr lang="en-US" altLang="zh-CN" b="1" i="1">
                        <a:latin typeface="Cambria Math" panose="02040503050406030204" pitchFamily="18" charset="0"/>
                      </a:rPr>
                      <m:t> </m:t>
                    </m:r>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𝒃</m:t>
                        </m:r>
                      </m:e>
                      <m:sub>
                        <m:r>
                          <a:rPr lang="en-US" altLang="zh-CN" b="1" i="1">
                            <a:latin typeface="Cambria Math" panose="02040503050406030204" pitchFamily="18" charset="0"/>
                          </a:rPr>
                          <m:t>𝟐</m:t>
                        </m:r>
                      </m:sub>
                      <m:sup>
                        <m:r>
                          <a:rPr lang="en-US" altLang="zh-CN" b="1" i="1">
                            <a:latin typeface="Cambria Math" panose="02040503050406030204" pitchFamily="18" charset="0"/>
                          </a:rPr>
                          <m:t>𝒏𝒄</m:t>
                        </m:r>
                      </m:sup>
                    </m:sSubSup>
                  </m:oMath>
                </a14:m>
                <a:r>
                  <a:rPr lang="zh-CN" altLang="zh-CN" b="1" dirty="0"/>
                  <a:t>，</a:t>
                </a:r>
                <a:r>
                  <a:rPr lang="en-US" altLang="zh-CN" b="1" dirty="0"/>
                  <a:t>…</a:t>
                </a:r>
                <a:r>
                  <a:rPr lang="zh-CN" altLang="zh-CN" b="1" dirty="0"/>
                  <a:t>， </a:t>
                </a:r>
                <a14:m>
                  <m:oMath xmlns:m="http://schemas.openxmlformats.org/officeDocument/2006/math">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𝒃</m:t>
                        </m:r>
                      </m:e>
                      <m:sub>
                        <m:r>
                          <a:rPr lang="en-US" altLang="zh-CN" b="1" i="1">
                            <a:latin typeface="Cambria Math" panose="02040503050406030204" pitchFamily="18" charset="0"/>
                          </a:rPr>
                          <m:t>𝒘</m:t>
                        </m:r>
                      </m:sub>
                      <m:sup>
                        <m:r>
                          <a:rPr lang="en-US" altLang="zh-CN" b="1" i="1">
                            <a:latin typeface="Cambria Math" panose="02040503050406030204" pitchFamily="18" charset="0"/>
                          </a:rPr>
                          <m:t>𝒏𝒄</m:t>
                        </m:r>
                      </m:sup>
                    </m:sSubSup>
                  </m:oMath>
                </a14:m>
                <a:r>
                  <a:rPr lang="en-US" altLang="zh-CN" b="1" dirty="0"/>
                  <a:t>}</a:t>
                </a:r>
                <a:r>
                  <a:rPr lang="zh-CN" altLang="en-US" dirty="0">
                    <a:latin typeface="微软雅黑" panose="020B0503020204020204" pitchFamily="34" charset="-122"/>
                    <a:ea typeface="微软雅黑" panose="020B0503020204020204" pitchFamily="34" charset="-122"/>
                  </a:rPr>
                  <a:t>两个特征子集，其中子集</a:t>
                </a:r>
                <a14:m>
                  <m:oMath xmlns:m="http://schemas.openxmlformats.org/officeDocument/2006/math">
                    <m:sSup>
                      <m:sSupPr>
                        <m:ctrlPr>
                          <a:rPr lang="zh-CN" altLang="zh-CN" b="1"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cs typeface="Times New Roman" panose="02020603050405020304" pitchFamily="18" charset="0"/>
                          </a:rPr>
                          <m:t>𝑩</m:t>
                        </m:r>
                      </m:e>
                      <m:sup>
                        <m:r>
                          <a:rPr lang="en-US" altLang="zh-CN" b="1" i="1">
                            <a:latin typeface="Cambria Math" panose="02040503050406030204" pitchFamily="18" charset="0"/>
                            <a:cs typeface="Times New Roman" panose="02020603050405020304" pitchFamily="18" charset="0"/>
                          </a:rPr>
                          <m:t>𝒄</m:t>
                        </m:r>
                      </m:sup>
                    </m:sSup>
                  </m:oMath>
                </a14:m>
                <a:r>
                  <a:rPr lang="zh-CN" altLang="en-US" dirty="0">
                    <a:latin typeface="微软雅黑" panose="020B0503020204020204" pitchFamily="34" charset="-122"/>
                    <a:ea typeface="微软雅黑" panose="020B0503020204020204" pitchFamily="34" charset="-122"/>
                  </a:rPr>
                  <a:t>和受保护特征</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高度相关。</a:t>
                </a:r>
              </a:p>
            </p:txBody>
          </p:sp>
        </mc:Choice>
        <mc:Fallback xmlns="">
          <p:sp>
            <p:nvSpPr>
              <p:cNvPr id="59" name="文本框 58">
                <a:extLst>
                  <a:ext uri="{FF2B5EF4-FFF2-40B4-BE49-F238E27FC236}">
                    <a16:creationId xmlns:a16="http://schemas.microsoft.com/office/drawing/2014/main" id="{29AF34AA-A485-4674-AE46-6FC09BCEBC83}"/>
                  </a:ext>
                </a:extLst>
              </p:cNvPr>
              <p:cNvSpPr txBox="1">
                <a:spLocks noRot="1" noChangeAspect="1" noMove="1" noResize="1" noEditPoints="1" noAdjustHandles="1" noChangeArrowheads="1" noChangeShapeType="1" noTextEdit="1"/>
              </p:cNvSpPr>
              <p:nvPr/>
            </p:nvSpPr>
            <p:spPr>
              <a:xfrm>
                <a:off x="181404" y="4838310"/>
                <a:ext cx="11572439" cy="923330"/>
              </a:xfrm>
              <a:prstGeom prst="rect">
                <a:avLst/>
              </a:prstGeom>
              <a:blipFill>
                <a:blip r:embed="rId5"/>
                <a:stretch>
                  <a:fillRect l="-474" t="-4636" r="-421" b="-99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9765290"/>
      </p:ext>
    </p:extLst>
  </p:cSld>
  <p:clrMapOvr>
    <a:masterClrMapping/>
  </p:clrMapOvr>
</p:sld>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44546A"/>
      </a:dk2>
      <a:lt2>
        <a:srgbClr val="E7E6E6"/>
      </a:lt2>
      <a:accent1>
        <a:srgbClr val="002060"/>
      </a:accent1>
      <a:accent2>
        <a:srgbClr val="002060"/>
      </a:accent2>
      <a:accent3>
        <a:srgbClr val="002060"/>
      </a:accent3>
      <a:accent4>
        <a:srgbClr val="C00000"/>
      </a:accent4>
      <a:accent5>
        <a:srgbClr val="C00000"/>
      </a:accent5>
      <a:accent6>
        <a:srgbClr val="C00000"/>
      </a:accent6>
      <a:hlink>
        <a:srgbClr val="C00000"/>
      </a:hlink>
      <a:folHlink>
        <a:srgbClr val="C000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1690</TotalTime>
  <Words>3587</Words>
  <Application>Microsoft Office PowerPoint</Application>
  <PresentationFormat>宽屏</PresentationFormat>
  <Paragraphs>272</Paragraphs>
  <Slides>25</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等线</vt:lpstr>
      <vt:lpstr>等线 Light</vt:lpstr>
      <vt:lpstr>思源黑体 CN Heavy</vt:lpstr>
      <vt:lpstr>微软雅黑</vt:lpstr>
      <vt:lpstr>微软雅黑</vt:lpstr>
      <vt:lpstr>微软雅黑 Light</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ZYQ</cp:lastModifiedBy>
  <cp:revision>168</cp:revision>
  <dcterms:created xsi:type="dcterms:W3CDTF">2020-02-01T02:11:25Z</dcterms:created>
  <dcterms:modified xsi:type="dcterms:W3CDTF">2021-10-18T11:00:05Z</dcterms:modified>
</cp:coreProperties>
</file>