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webp" ContentType="image/webp"/>
  <Override PartName="/ppt/media/image17.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04" r:id="rId5"/>
    <p:sldId id="305" r:id="rId6"/>
    <p:sldId id="262" r:id="rId7"/>
    <p:sldId id="263" r:id="rId8"/>
    <p:sldId id="266" r:id="rId9"/>
    <p:sldId id="274" r:id="rId10"/>
    <p:sldId id="296" r:id="rId11"/>
    <p:sldId id="297" r:id="rId12"/>
    <p:sldId id="298" r:id="rId13"/>
    <p:sldId id="276" r:id="rId14"/>
    <p:sldId id="299" r:id="rId15"/>
    <p:sldId id="300" r:id="rId16"/>
    <p:sldId id="301" r:id="rId17"/>
    <p:sldId id="302" r:id="rId18"/>
    <p:sldId id="303" r:id="rId19"/>
    <p:sldId id="275" r:id="rId20"/>
    <p:sldId id="306" r:id="rId21"/>
    <p:sldId id="307" r:id="rId22"/>
    <p:sldId id="277" r:id="rId23"/>
    <p:sldId id="308" r:id="rId24"/>
    <p:sldId id="309" r:id="rId25"/>
    <p:sldId id="310" r:id="rId26"/>
    <p:sldId id="278" r:id="rId27"/>
    <p:sldId id="311" r:id="rId28"/>
    <p:sldId id="314" r:id="rId29"/>
    <p:sldId id="315" r:id="rId30"/>
    <p:sldId id="316" r:id="rId31"/>
    <p:sldId id="318" r:id="rId32"/>
    <p:sldId id="319" r:id="rId33"/>
    <p:sldId id="320" r:id="rId34"/>
    <p:sldId id="321" r:id="rId35"/>
    <p:sldId id="322" r:id="rId36"/>
    <p:sldId id="287" r:id="rId37"/>
    <p:sldId id="323" r:id="rId38"/>
    <p:sldId id="324" r:id="rId39"/>
    <p:sldId id="326" r:id="rId40"/>
    <p:sldId id="259" r:id="rId41"/>
  </p:sldIdLst>
  <p:sldSz cx="12192000" cy="6858000"/>
  <p:notesSz cx="7103745" cy="10234295"/>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泽禹" initials="李泽禹"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5222" autoAdjust="0"/>
  </p:normalViewPr>
  <p:slideViewPr>
    <p:cSldViewPr snapToGrid="0">
      <p:cViewPr varScale="1">
        <p:scale>
          <a:sx n="87" d="100"/>
          <a:sy n="87" d="100"/>
        </p:scale>
        <p:origin x="48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gs" Target="tags/tag162.xml"/><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555666"/>
                </a:solidFill>
                <a:effectLst/>
                <a:latin typeface="-apple-system"/>
              </a:rPr>
              <a:t>之所以得到一个 </a:t>
            </a:r>
            <a:r>
              <a:rPr lang="en-US" altLang="zh-CN" b="0" i="0" dirty="0">
                <a:solidFill>
                  <a:srgbClr val="555666"/>
                </a:solidFill>
                <a:effectLst/>
                <a:latin typeface="-apple-system"/>
              </a:rPr>
              <a:t>28 x 28 </a:t>
            </a:r>
            <a:r>
              <a:rPr lang="zh-CN" altLang="en-US" b="0" i="0" dirty="0">
                <a:solidFill>
                  <a:srgbClr val="555666"/>
                </a:solidFill>
                <a:effectLst/>
                <a:latin typeface="-apple-system"/>
              </a:rPr>
              <a:t>的数组的原因在于，在一张 </a:t>
            </a:r>
            <a:r>
              <a:rPr lang="en-US" altLang="zh-CN" b="0" i="0" dirty="0">
                <a:solidFill>
                  <a:srgbClr val="555666"/>
                </a:solidFill>
                <a:effectLst/>
                <a:latin typeface="-apple-system"/>
              </a:rPr>
              <a:t>32 x 32 </a:t>
            </a:r>
            <a:r>
              <a:rPr lang="zh-CN" altLang="en-US" b="0" i="0" dirty="0">
                <a:solidFill>
                  <a:srgbClr val="555666"/>
                </a:solidFill>
                <a:effectLst/>
                <a:latin typeface="-apple-system"/>
              </a:rPr>
              <a:t>的输入图像上，</a:t>
            </a:r>
            <a:r>
              <a:rPr lang="en-US" altLang="zh-CN" b="0" i="0" dirty="0">
                <a:solidFill>
                  <a:srgbClr val="555666"/>
                </a:solidFill>
                <a:effectLst/>
                <a:latin typeface="-apple-system"/>
              </a:rPr>
              <a:t>5 x 5 </a:t>
            </a:r>
            <a:r>
              <a:rPr lang="zh-CN" altLang="en-US" b="0" i="0" dirty="0">
                <a:solidFill>
                  <a:srgbClr val="555666"/>
                </a:solidFill>
                <a:effectLst/>
                <a:latin typeface="-apple-system"/>
              </a:rPr>
              <a:t>的过滤器能够覆盖到 </a:t>
            </a:r>
            <a:r>
              <a:rPr lang="en-US" altLang="zh-CN" b="0" i="0" dirty="0">
                <a:solidFill>
                  <a:srgbClr val="555666"/>
                </a:solidFill>
                <a:effectLst/>
                <a:latin typeface="-apple-system"/>
              </a:rPr>
              <a:t>784 </a:t>
            </a:r>
            <a:r>
              <a:rPr lang="zh-CN" altLang="en-US" b="0" i="0" dirty="0">
                <a:solidFill>
                  <a:srgbClr val="555666"/>
                </a:solidFill>
                <a:effectLst/>
                <a:latin typeface="-apple-system"/>
              </a:rPr>
              <a:t>个不同的位置。这 </a:t>
            </a:r>
            <a:r>
              <a:rPr lang="en-US" altLang="zh-CN" b="0" i="0" dirty="0">
                <a:solidFill>
                  <a:srgbClr val="555666"/>
                </a:solidFill>
                <a:effectLst/>
                <a:latin typeface="-apple-system"/>
              </a:rPr>
              <a:t>784 </a:t>
            </a:r>
            <a:r>
              <a:rPr lang="zh-CN" altLang="en-US" b="0" i="0" dirty="0">
                <a:solidFill>
                  <a:srgbClr val="555666"/>
                </a:solidFill>
                <a:effectLst/>
                <a:latin typeface="-apple-system"/>
              </a:rPr>
              <a:t>个位置可映射为一个 </a:t>
            </a:r>
            <a:r>
              <a:rPr lang="en-US" altLang="zh-CN" b="0" i="0" dirty="0">
                <a:solidFill>
                  <a:srgbClr val="555666"/>
                </a:solidFill>
                <a:effectLst/>
                <a:latin typeface="-apple-system"/>
              </a:rPr>
              <a:t>28 x 28 </a:t>
            </a:r>
            <a:r>
              <a:rPr lang="zh-CN" altLang="en-US" b="0" i="0" dirty="0">
                <a:solidFill>
                  <a:srgbClr val="555666"/>
                </a:solidFill>
                <a:effectLst/>
                <a:latin typeface="-apple-system"/>
              </a:rPr>
              <a:t>的数组。</a:t>
            </a:r>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121212"/>
                </a:solidFill>
                <a:effectLst/>
                <a:latin typeface="-apple-system"/>
              </a:rPr>
              <a:t>补零是为了让卷积前后大小一致，</a:t>
            </a:r>
            <a:r>
              <a:rPr lang="zh-CN" altLang="en-US" b="0" i="0" dirty="0">
                <a:solidFill>
                  <a:srgbClr val="121212"/>
                </a:solidFill>
                <a:effectLst/>
                <a:latin typeface="-apple-system"/>
              </a:rPr>
              <a:t>可以获得更多的图像边缘信息，</a:t>
            </a:r>
            <a:endParaRPr lang="en-US" altLang="zh-CN" b="0" i="0" dirty="0">
              <a:solidFill>
                <a:srgbClr val="121212"/>
              </a:solidFill>
              <a:effectLst/>
              <a:latin typeface="-apple-system"/>
            </a:endParaRPr>
          </a:p>
          <a:p>
            <a:r>
              <a:rPr lang="zh-CN" altLang="en-US" b="0" i="0" dirty="0">
                <a:solidFill>
                  <a:srgbClr val="121212"/>
                </a:solidFill>
                <a:effectLst/>
                <a:latin typeface="-apple-system"/>
              </a:rPr>
              <a:t>加了</a:t>
            </a:r>
            <a:r>
              <a:rPr lang="en-US" altLang="zh-CN" b="0" i="0" dirty="0">
                <a:solidFill>
                  <a:srgbClr val="121212"/>
                </a:solidFill>
                <a:effectLst/>
                <a:latin typeface="-apple-system"/>
              </a:rPr>
              <a:t>zero-padding</a:t>
            </a:r>
            <a:r>
              <a:rPr lang="zh-CN" altLang="en-US" b="0" i="0" dirty="0">
                <a:solidFill>
                  <a:srgbClr val="121212"/>
                </a:solidFill>
                <a:effectLst/>
                <a:latin typeface="-apple-system"/>
              </a:rPr>
              <a:t>的第二层卷积层输出特征图仍然为</a:t>
            </a:r>
            <a:r>
              <a:rPr lang="en-US" altLang="zh-CN" b="0" i="0" dirty="0">
                <a:solidFill>
                  <a:srgbClr val="121212"/>
                </a:solidFill>
                <a:effectLst/>
                <a:latin typeface="-apple-system"/>
              </a:rPr>
              <a:t>5x5,</a:t>
            </a:r>
            <a:r>
              <a:rPr lang="zh-CN" altLang="en-US" b="0" i="0" dirty="0">
                <a:solidFill>
                  <a:srgbClr val="121212"/>
                </a:solidFill>
                <a:effectLst/>
                <a:latin typeface="-apple-system"/>
              </a:rPr>
              <a:t>这样我们可以再增加一层卷积层提取更深层次的特征</a:t>
            </a:r>
            <a:endParaRPr lang="en-US" altLang="zh-CN" b="0" i="0" dirty="0">
              <a:solidFill>
                <a:srgbClr val="121212"/>
              </a:solidFill>
              <a:effectLst/>
              <a:latin typeface="-apple-system"/>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4D4D4D"/>
                </a:solidFill>
                <a:effectLst/>
                <a:latin typeface="-apple-system"/>
              </a:rPr>
              <a:t>为什么会减少过拟合呢？</a:t>
            </a:r>
            <a:endParaRPr lang="zh-CN" altLang="en-US" b="0" i="0" dirty="0">
              <a:solidFill>
                <a:srgbClr val="4D4D4D"/>
              </a:solidFill>
              <a:effectLst/>
              <a:latin typeface="-apple-system"/>
            </a:endParaRPr>
          </a:p>
          <a:p>
            <a:pPr algn="l"/>
            <a:r>
              <a:rPr lang="zh-CN" altLang="en-US" b="0" i="0" dirty="0">
                <a:solidFill>
                  <a:srgbClr val="4D4D4D"/>
                </a:solidFill>
                <a:effectLst/>
                <a:latin typeface="-apple-system"/>
              </a:rPr>
              <a:t>原理上相当于是降噪，以一张图片为例，可能原本</a:t>
            </a:r>
            <a:r>
              <a:rPr lang="en-US" altLang="zh-CN" b="0" i="0" dirty="0">
                <a:solidFill>
                  <a:srgbClr val="4D4D4D"/>
                </a:solidFill>
                <a:effectLst/>
                <a:latin typeface="-apple-system"/>
              </a:rPr>
              <a:t>256x256x3</a:t>
            </a:r>
            <a:r>
              <a:rPr lang="zh-CN" altLang="en-US" b="0" i="0" dirty="0">
                <a:solidFill>
                  <a:srgbClr val="4D4D4D"/>
                </a:solidFill>
                <a:effectLst/>
                <a:latin typeface="-apple-system"/>
              </a:rPr>
              <a:t>的图片，只需要</a:t>
            </a:r>
            <a:r>
              <a:rPr lang="en-US" altLang="zh-CN" b="0" i="0" dirty="0">
                <a:solidFill>
                  <a:srgbClr val="4D4D4D"/>
                </a:solidFill>
                <a:effectLst/>
                <a:latin typeface="-apple-system"/>
              </a:rPr>
              <a:t>72x72x3</a:t>
            </a:r>
            <a:r>
              <a:rPr lang="zh-CN" altLang="en-US" b="0" i="0" dirty="0">
                <a:solidFill>
                  <a:srgbClr val="4D4D4D"/>
                </a:solidFill>
                <a:effectLst/>
                <a:latin typeface="-apple-system"/>
              </a:rPr>
              <a:t>就能把图片的信息完整表达出来了，减少了一些不必要的噪音，达到减少过拟合的效果</a:t>
            </a:r>
            <a:endParaRPr lang="zh-CN" altLang="en-US" b="0" i="0" dirty="0">
              <a:solidFill>
                <a:srgbClr val="4D4D4D"/>
              </a:solidFill>
              <a:effectLst/>
              <a:latin typeface="-apple-system"/>
            </a:endParaRPr>
          </a:p>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通过两层或者以上的神经网络，几乎可以拟合任意函数</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457200" algn="l" defTabSz="914400" rtl="0" eaLnBrk="1" fontAlgn="auto" latinLnBrk="0" hangingPunct="1">
              <a:lnSpc>
                <a:spcPct val="150000"/>
              </a:lnSpc>
              <a:spcBef>
                <a:spcPts val="0"/>
              </a:spcBef>
              <a:spcAft>
                <a:spcPts val="0"/>
              </a:spcAft>
              <a:buClrTx/>
              <a:buSzTx/>
              <a:buFontTx/>
              <a:buNone/>
              <a:defRPr/>
            </a:pPr>
            <a:r>
              <a:rPr lang="zh-CN" altLang="en-US" spc="100" dirty="0" smtClean="0">
                <a:latin typeface="微软雅黑" panose="020B0503020204020204" charset="-122"/>
                <a:ea typeface="微软雅黑" panose="020B0503020204020204" charset="-122"/>
                <a:cs typeface="微软雅黑" panose="020B0503020204020204" charset="-122"/>
              </a:rPr>
              <a:t>开源网络情报</a:t>
            </a:r>
            <a:r>
              <a:rPr lang="en-US" altLang="zh-CN" spc="100" dirty="0" smtClean="0">
                <a:latin typeface="微软雅黑" panose="020B0503020204020204" charset="-122"/>
                <a:ea typeface="微软雅黑" panose="020B0503020204020204" charset="-122"/>
                <a:cs typeface="微软雅黑" panose="020B0503020204020204" charset="-122"/>
              </a:rPr>
              <a:t>(OSINT)</a:t>
            </a:r>
            <a:r>
              <a:rPr lang="zh-CN" altLang="en-US" spc="100" dirty="0" smtClean="0">
                <a:latin typeface="微软雅黑" panose="020B0503020204020204" charset="-122"/>
                <a:ea typeface="微软雅黑" panose="020B0503020204020204" charset="-122"/>
                <a:cs typeface="微软雅黑" panose="020B0503020204020204" charset="-122"/>
              </a:rPr>
              <a:t>专业网络空间资产测绘产品提供的源数据威胁情报类服务商</a:t>
            </a:r>
            <a:br>
              <a:rPr lang="en-US" altLang="zh-CN" spc="100" dirty="0" smtClean="0">
                <a:latin typeface="微软雅黑" panose="020B0503020204020204" charset="-122"/>
                <a:ea typeface="微软雅黑" panose="020B0503020204020204" charset="-122"/>
                <a:cs typeface="微软雅黑" panose="020B0503020204020204" charset="-122"/>
              </a:rPr>
            </a:br>
            <a:r>
              <a:rPr lang="zh-CN" altLang="en-US" spc="100" dirty="0" smtClean="0">
                <a:latin typeface="微软雅黑" panose="020B0503020204020204" charset="-122"/>
                <a:ea typeface="微软雅黑" panose="020B0503020204020204" charset="-122"/>
                <a:cs typeface="微软雅黑" panose="020B0503020204020204" charset="-122"/>
              </a:rPr>
              <a:t>多源网络空间资源属性数据覆盖面广、碎片化、数据异构、数据量大，需要经验丰富的大数据处理分析师以及高效的智能分析处理算法，融合分析出网络空间测绘所需要的数据。此方法为纯粹的数据分析绘制可视化技术，不主动地针对目标进行探测获取数据，需要非常明确的应用场景需求进行支撑，才能形成有针对性有特色的专业网络空间测绘系统。</a:t>
            </a:r>
            <a:endParaRPr lang="zh-CN" altLang="en-US" spc="100" dirty="0" smtClean="0">
              <a:latin typeface="微软雅黑" panose="020B0503020204020204" charset="-122"/>
              <a:ea typeface="微软雅黑" panose="020B0503020204020204" charset="-122"/>
              <a:cs typeface="微软雅黑" panose="020B0503020204020204" charset="-122"/>
            </a:endParaRPr>
          </a:p>
          <a:p>
            <a:pPr marL="0" marR="0" lvl="0" indent="457200" algn="l" defTabSz="914400" rtl="0" eaLnBrk="1" fontAlgn="auto" latinLnBrk="0" hangingPunct="1">
              <a:lnSpc>
                <a:spcPct val="150000"/>
              </a:lnSpc>
              <a:spcBef>
                <a:spcPts val="0"/>
              </a:spcBef>
              <a:spcAft>
                <a:spcPts val="0"/>
              </a:spcAft>
              <a:buClrTx/>
              <a:buSzTx/>
              <a:buFontTx/>
              <a:buNone/>
              <a:defRPr/>
            </a:pPr>
            <a:r>
              <a:rPr lang="zh-CN" altLang="en-US" spc="100" dirty="0" smtClean="0">
                <a:latin typeface="微软雅黑" panose="020B0503020204020204" charset="-122"/>
                <a:ea typeface="微软雅黑" panose="020B0503020204020204" charset="-122"/>
                <a:cs typeface="微软雅黑" panose="020B0503020204020204" charset="-122"/>
              </a:rPr>
              <a:t>于探针代理的探测主要针对于可协作的专网</a:t>
            </a:r>
            <a:r>
              <a:rPr lang="en-US" altLang="zh-CN" spc="100" dirty="0" smtClean="0">
                <a:latin typeface="微软雅黑" panose="020B0503020204020204" charset="-122"/>
                <a:ea typeface="微软雅黑" panose="020B0503020204020204" charset="-122"/>
                <a:cs typeface="微软雅黑" panose="020B0503020204020204" charset="-122"/>
              </a:rPr>
              <a:t>(</a:t>
            </a:r>
            <a:r>
              <a:rPr lang="zh-CN" altLang="en-US" spc="100" dirty="0" smtClean="0">
                <a:latin typeface="微软雅黑" panose="020B0503020204020204" charset="-122"/>
                <a:ea typeface="微软雅黑" panose="020B0503020204020204" charset="-122"/>
                <a:cs typeface="微软雅黑" panose="020B0503020204020204" charset="-122"/>
              </a:rPr>
              <a:t>私网</a:t>
            </a:r>
            <a:r>
              <a:rPr lang="en-US" altLang="zh-CN" spc="100" dirty="0" smtClean="0">
                <a:latin typeface="微软雅黑" panose="020B0503020204020204" charset="-122"/>
                <a:ea typeface="微软雅黑" panose="020B0503020204020204" charset="-122"/>
                <a:cs typeface="微软雅黑" panose="020B0503020204020204" charset="-122"/>
              </a:rPr>
              <a:t>)</a:t>
            </a:r>
            <a:r>
              <a:rPr lang="zh-CN" altLang="en-US" spc="100" dirty="0" smtClean="0">
                <a:latin typeface="微软雅黑" panose="020B0503020204020204" charset="-122"/>
                <a:ea typeface="微软雅黑" panose="020B0503020204020204" charset="-122"/>
                <a:cs typeface="微软雅黑" panose="020B0503020204020204" charset="-122"/>
              </a:rPr>
              <a:t>应用场景的网络空间资产的测绘。运营商或者大型企业为了更好地实现自身网络或者设备的监管能力，通过安全数据分析、可视化监管和精细化运营管理，掌握运营状况，快速监控节点状态、排查节点故障。一般会将探针部署在相关的网络节点中或者</a:t>
            </a:r>
            <a:r>
              <a:rPr lang="en-US" altLang="zh-CN" spc="100" dirty="0" smtClean="0">
                <a:latin typeface="微软雅黑" panose="020B0503020204020204" charset="-122"/>
                <a:ea typeface="微软雅黑" panose="020B0503020204020204" charset="-122"/>
                <a:cs typeface="微软雅黑" panose="020B0503020204020204" charset="-122"/>
              </a:rPr>
              <a:t>ISP&amp;IDC</a:t>
            </a:r>
            <a:r>
              <a:rPr lang="zh-CN" altLang="en-US" spc="100" dirty="0" smtClean="0">
                <a:latin typeface="微软雅黑" panose="020B0503020204020204" charset="-122"/>
                <a:ea typeface="微软雅黑" panose="020B0503020204020204" charset="-122"/>
                <a:cs typeface="微软雅黑" panose="020B0503020204020204" charset="-122"/>
              </a:rPr>
              <a:t>出口，通过探针主动传回目标节点网络层及应用层的属性信息到服务器，服务器进行分析展示监控。</a:t>
            </a:r>
            <a:endParaRPr lang="zh-CN" altLang="en-US" spc="100" dirty="0" smtClean="0">
              <a:latin typeface="微软雅黑" panose="020B0503020204020204" charset="-122"/>
              <a:ea typeface="微软雅黑" panose="020B0503020204020204" charset="-122"/>
              <a:cs typeface="微软雅黑" panose="020B0503020204020204" charset="-122"/>
            </a:endParaRPr>
          </a:p>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457200" algn="l" defTabSz="914400" rtl="0" eaLnBrk="1" fontAlgn="auto" latinLnBrk="0" hangingPunct="1">
              <a:lnSpc>
                <a:spcPct val="150000"/>
              </a:lnSpc>
              <a:spcBef>
                <a:spcPts val="0"/>
              </a:spcBef>
              <a:spcAft>
                <a:spcPts val="0"/>
              </a:spcAft>
              <a:buClrTx/>
              <a:buSzTx/>
              <a:buFontTx/>
              <a:buNone/>
              <a:defRPr/>
            </a:pPr>
            <a:r>
              <a:rPr lang="zh-CN" altLang="en-US" spc="100" dirty="0" smtClean="0">
                <a:latin typeface="微软雅黑" panose="020B0503020204020204" charset="-122"/>
                <a:ea typeface="微软雅黑" panose="020B0503020204020204" charset="-122"/>
                <a:cs typeface="微软雅黑" panose="020B0503020204020204" charset="-122"/>
              </a:rPr>
              <a:t>开源网络情报</a:t>
            </a:r>
            <a:r>
              <a:rPr lang="en-US" altLang="zh-CN" spc="100" dirty="0" smtClean="0">
                <a:latin typeface="微软雅黑" panose="020B0503020204020204" charset="-122"/>
                <a:ea typeface="微软雅黑" panose="020B0503020204020204" charset="-122"/>
                <a:cs typeface="微软雅黑" panose="020B0503020204020204" charset="-122"/>
              </a:rPr>
              <a:t>(OSINT)</a:t>
            </a:r>
            <a:r>
              <a:rPr lang="zh-CN" altLang="en-US" spc="100" dirty="0" smtClean="0">
                <a:latin typeface="微软雅黑" panose="020B0503020204020204" charset="-122"/>
                <a:ea typeface="微软雅黑" panose="020B0503020204020204" charset="-122"/>
                <a:cs typeface="微软雅黑" panose="020B0503020204020204" charset="-122"/>
              </a:rPr>
              <a:t>专业网络空间资产测绘产品提供的源数据威胁情报类服务商</a:t>
            </a:r>
            <a:br>
              <a:rPr lang="en-US" altLang="zh-CN" spc="100" dirty="0" smtClean="0">
                <a:latin typeface="微软雅黑" panose="020B0503020204020204" charset="-122"/>
                <a:ea typeface="微软雅黑" panose="020B0503020204020204" charset="-122"/>
                <a:cs typeface="微软雅黑" panose="020B0503020204020204" charset="-122"/>
              </a:rPr>
            </a:br>
            <a:r>
              <a:rPr lang="zh-CN" altLang="en-US" spc="100" dirty="0" smtClean="0">
                <a:latin typeface="微软雅黑" panose="020B0503020204020204" charset="-122"/>
                <a:ea typeface="微软雅黑" panose="020B0503020204020204" charset="-122"/>
                <a:cs typeface="微软雅黑" panose="020B0503020204020204" charset="-122"/>
              </a:rPr>
              <a:t>多源网络空间资源属性数据覆盖面广、碎片化、数据异构、数据量大，需要经验丰富的大数据处理分析师以及高效的智能分析处理算法，融合分析出网络空间测绘所需要的数据。此方法为纯粹的数据分析绘制可视化技术，不主动地针对目标进行探测获取数据，需要非常明确的应用场景需求进行支撑，才能形成有针对性有特色的专业网络空间测绘系统。</a:t>
            </a:r>
            <a:endParaRPr lang="zh-CN" altLang="en-US" spc="100" dirty="0" smtClean="0">
              <a:latin typeface="微软雅黑" panose="020B0503020204020204" charset="-122"/>
              <a:ea typeface="微软雅黑" panose="020B0503020204020204" charset="-122"/>
              <a:cs typeface="微软雅黑" panose="020B0503020204020204" charset="-122"/>
            </a:endParaRPr>
          </a:p>
          <a:p>
            <a:pPr marL="0" marR="0" lvl="0" indent="457200" algn="l" defTabSz="914400" rtl="0" eaLnBrk="1" fontAlgn="auto" latinLnBrk="0" hangingPunct="1">
              <a:lnSpc>
                <a:spcPct val="150000"/>
              </a:lnSpc>
              <a:spcBef>
                <a:spcPts val="0"/>
              </a:spcBef>
              <a:spcAft>
                <a:spcPts val="0"/>
              </a:spcAft>
              <a:buClrTx/>
              <a:buSzTx/>
              <a:buFontTx/>
              <a:buNone/>
              <a:defRPr/>
            </a:pPr>
            <a:r>
              <a:rPr lang="zh-CN" altLang="en-US" spc="100" dirty="0" smtClean="0">
                <a:latin typeface="微软雅黑" panose="020B0503020204020204" charset="-122"/>
                <a:ea typeface="微软雅黑" panose="020B0503020204020204" charset="-122"/>
                <a:cs typeface="微软雅黑" panose="020B0503020204020204" charset="-122"/>
              </a:rPr>
              <a:t>于探针代理的探测主要针对于可协作的专网</a:t>
            </a:r>
            <a:r>
              <a:rPr lang="en-US" altLang="zh-CN" spc="100" dirty="0" smtClean="0">
                <a:latin typeface="微软雅黑" panose="020B0503020204020204" charset="-122"/>
                <a:ea typeface="微软雅黑" panose="020B0503020204020204" charset="-122"/>
                <a:cs typeface="微软雅黑" panose="020B0503020204020204" charset="-122"/>
              </a:rPr>
              <a:t>(</a:t>
            </a:r>
            <a:r>
              <a:rPr lang="zh-CN" altLang="en-US" spc="100" dirty="0" smtClean="0">
                <a:latin typeface="微软雅黑" panose="020B0503020204020204" charset="-122"/>
                <a:ea typeface="微软雅黑" panose="020B0503020204020204" charset="-122"/>
                <a:cs typeface="微软雅黑" panose="020B0503020204020204" charset="-122"/>
              </a:rPr>
              <a:t>私网</a:t>
            </a:r>
            <a:r>
              <a:rPr lang="en-US" altLang="zh-CN" spc="100" dirty="0" smtClean="0">
                <a:latin typeface="微软雅黑" panose="020B0503020204020204" charset="-122"/>
                <a:ea typeface="微软雅黑" panose="020B0503020204020204" charset="-122"/>
                <a:cs typeface="微软雅黑" panose="020B0503020204020204" charset="-122"/>
              </a:rPr>
              <a:t>)</a:t>
            </a:r>
            <a:r>
              <a:rPr lang="zh-CN" altLang="en-US" spc="100" dirty="0" smtClean="0">
                <a:latin typeface="微软雅黑" panose="020B0503020204020204" charset="-122"/>
                <a:ea typeface="微软雅黑" panose="020B0503020204020204" charset="-122"/>
                <a:cs typeface="微软雅黑" panose="020B0503020204020204" charset="-122"/>
              </a:rPr>
              <a:t>应用场景的网络空间资产的测绘。运营商或者大型企业为了更好地实现自身网络或者设备的监管能力，通过安全数据分析、可视化监管和精细化运营管理，掌握运营状况，快速监控节点状态、排查节点故障。一般会将探针部署在相关的网络节点中或者</a:t>
            </a:r>
            <a:r>
              <a:rPr lang="en-US" altLang="zh-CN" spc="100" dirty="0" smtClean="0">
                <a:latin typeface="微软雅黑" panose="020B0503020204020204" charset="-122"/>
                <a:ea typeface="微软雅黑" panose="020B0503020204020204" charset="-122"/>
                <a:cs typeface="微软雅黑" panose="020B0503020204020204" charset="-122"/>
              </a:rPr>
              <a:t>ISP&amp;IDC</a:t>
            </a:r>
            <a:r>
              <a:rPr lang="zh-CN" altLang="en-US" spc="100" dirty="0" smtClean="0">
                <a:latin typeface="微软雅黑" panose="020B0503020204020204" charset="-122"/>
                <a:ea typeface="微软雅黑" panose="020B0503020204020204" charset="-122"/>
                <a:cs typeface="微软雅黑" panose="020B0503020204020204" charset="-122"/>
              </a:rPr>
              <a:t>出口，通过探针主动传回目标节点网络层及应用层的属性信息到服务器，服务器进行分析展示监控。</a:t>
            </a:r>
            <a:endParaRPr lang="zh-CN" altLang="en-US" spc="100" dirty="0" smtClean="0">
              <a:latin typeface="微软雅黑" panose="020B0503020204020204" charset="-122"/>
              <a:ea typeface="微软雅黑" panose="020B0503020204020204" charset="-122"/>
              <a:cs typeface="微软雅黑" panose="020B0503020204020204" charset="-122"/>
            </a:endParaRPr>
          </a:p>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457200" algn="l" defTabSz="914400" rtl="0" eaLnBrk="1" fontAlgn="auto" latinLnBrk="0" hangingPunct="1">
              <a:lnSpc>
                <a:spcPct val="150000"/>
              </a:lnSpc>
              <a:spcBef>
                <a:spcPts val="0"/>
              </a:spcBef>
              <a:spcAft>
                <a:spcPts val="0"/>
              </a:spcAft>
              <a:buClrTx/>
              <a:buSzTx/>
              <a:buFontTx/>
              <a:buNone/>
              <a:defRPr/>
            </a:pPr>
            <a:r>
              <a:rPr lang="zh-CN" altLang="en-US" spc="100" dirty="0" smtClean="0">
                <a:latin typeface="微软雅黑" panose="020B0503020204020204" charset="-122"/>
                <a:ea typeface="微软雅黑" panose="020B0503020204020204" charset="-122"/>
                <a:cs typeface="微软雅黑" panose="020B0503020204020204" charset="-122"/>
              </a:rPr>
              <a:t>开源网络情报</a:t>
            </a:r>
            <a:r>
              <a:rPr lang="en-US" altLang="zh-CN" spc="100" dirty="0" smtClean="0">
                <a:latin typeface="微软雅黑" panose="020B0503020204020204" charset="-122"/>
                <a:ea typeface="微软雅黑" panose="020B0503020204020204" charset="-122"/>
                <a:cs typeface="微软雅黑" panose="020B0503020204020204" charset="-122"/>
              </a:rPr>
              <a:t>(OSINT)</a:t>
            </a:r>
            <a:r>
              <a:rPr lang="zh-CN" altLang="en-US" spc="100" dirty="0" smtClean="0">
                <a:latin typeface="微软雅黑" panose="020B0503020204020204" charset="-122"/>
                <a:ea typeface="微软雅黑" panose="020B0503020204020204" charset="-122"/>
                <a:cs typeface="微软雅黑" panose="020B0503020204020204" charset="-122"/>
              </a:rPr>
              <a:t>专业网络空间资产测绘产品提供的源数据威胁情报类服务商</a:t>
            </a:r>
            <a:br>
              <a:rPr lang="en-US" altLang="zh-CN" spc="100" dirty="0" smtClean="0">
                <a:latin typeface="微软雅黑" panose="020B0503020204020204" charset="-122"/>
                <a:ea typeface="微软雅黑" panose="020B0503020204020204" charset="-122"/>
                <a:cs typeface="微软雅黑" panose="020B0503020204020204" charset="-122"/>
              </a:rPr>
            </a:br>
            <a:r>
              <a:rPr lang="zh-CN" altLang="en-US" spc="100" dirty="0" smtClean="0">
                <a:latin typeface="微软雅黑" panose="020B0503020204020204" charset="-122"/>
                <a:ea typeface="微软雅黑" panose="020B0503020204020204" charset="-122"/>
                <a:cs typeface="微软雅黑" panose="020B0503020204020204" charset="-122"/>
              </a:rPr>
              <a:t>多源网络空间资源属性数据覆盖面广、碎片化、数据异构、数据量大，需要经验丰富的大数据处理分析师以及高效的智能分析处理算法，融合分析出网络空间测绘所需要的数据。此方法为纯粹的数据分析绘制可视化技术，不主动地针对目标进行探测获取数据，需要非常明确的应用场景需求进行支撑，才能形成有针对性有特色的专业网络空间测绘系统。</a:t>
            </a:r>
            <a:endParaRPr lang="zh-CN" altLang="en-US" spc="100" dirty="0" smtClean="0">
              <a:latin typeface="微软雅黑" panose="020B0503020204020204" charset="-122"/>
              <a:ea typeface="微软雅黑" panose="020B0503020204020204" charset="-122"/>
              <a:cs typeface="微软雅黑" panose="020B0503020204020204" charset="-122"/>
            </a:endParaRPr>
          </a:p>
          <a:p>
            <a:pPr marL="0" marR="0" lvl="0" indent="457200" algn="l" defTabSz="914400" rtl="0" eaLnBrk="1" fontAlgn="auto" latinLnBrk="0" hangingPunct="1">
              <a:lnSpc>
                <a:spcPct val="150000"/>
              </a:lnSpc>
              <a:spcBef>
                <a:spcPts val="0"/>
              </a:spcBef>
              <a:spcAft>
                <a:spcPts val="0"/>
              </a:spcAft>
              <a:buClrTx/>
              <a:buSzTx/>
              <a:buFontTx/>
              <a:buNone/>
              <a:defRPr/>
            </a:pPr>
            <a:r>
              <a:rPr lang="zh-CN" altLang="en-US" spc="100" dirty="0" smtClean="0">
                <a:latin typeface="微软雅黑" panose="020B0503020204020204" charset="-122"/>
                <a:ea typeface="微软雅黑" panose="020B0503020204020204" charset="-122"/>
                <a:cs typeface="微软雅黑" panose="020B0503020204020204" charset="-122"/>
              </a:rPr>
              <a:t>于探针代理的探测主要针对于可协作的专网</a:t>
            </a:r>
            <a:r>
              <a:rPr lang="en-US" altLang="zh-CN" spc="100" dirty="0" smtClean="0">
                <a:latin typeface="微软雅黑" panose="020B0503020204020204" charset="-122"/>
                <a:ea typeface="微软雅黑" panose="020B0503020204020204" charset="-122"/>
                <a:cs typeface="微软雅黑" panose="020B0503020204020204" charset="-122"/>
              </a:rPr>
              <a:t>(</a:t>
            </a:r>
            <a:r>
              <a:rPr lang="zh-CN" altLang="en-US" spc="100" dirty="0" smtClean="0">
                <a:latin typeface="微软雅黑" panose="020B0503020204020204" charset="-122"/>
                <a:ea typeface="微软雅黑" panose="020B0503020204020204" charset="-122"/>
                <a:cs typeface="微软雅黑" panose="020B0503020204020204" charset="-122"/>
              </a:rPr>
              <a:t>私网</a:t>
            </a:r>
            <a:r>
              <a:rPr lang="en-US" altLang="zh-CN" spc="100" dirty="0" smtClean="0">
                <a:latin typeface="微软雅黑" panose="020B0503020204020204" charset="-122"/>
                <a:ea typeface="微软雅黑" panose="020B0503020204020204" charset="-122"/>
                <a:cs typeface="微软雅黑" panose="020B0503020204020204" charset="-122"/>
              </a:rPr>
              <a:t>)</a:t>
            </a:r>
            <a:r>
              <a:rPr lang="zh-CN" altLang="en-US" spc="100" dirty="0" smtClean="0">
                <a:latin typeface="微软雅黑" panose="020B0503020204020204" charset="-122"/>
                <a:ea typeface="微软雅黑" panose="020B0503020204020204" charset="-122"/>
                <a:cs typeface="微软雅黑" panose="020B0503020204020204" charset="-122"/>
              </a:rPr>
              <a:t>应用场景的网络空间资产的测绘。运营商或者大型企业为了更好地实现自身网络或者设备的监管能力，通过安全数据分析、可视化监管和精细化运营管理，掌握运营状况，快速监控节点状态、排查节点故障。一般会将探针部署在相关的网络节点中或者</a:t>
            </a:r>
            <a:r>
              <a:rPr lang="en-US" altLang="zh-CN" spc="100" dirty="0" smtClean="0">
                <a:latin typeface="微软雅黑" panose="020B0503020204020204" charset="-122"/>
                <a:ea typeface="微软雅黑" panose="020B0503020204020204" charset="-122"/>
                <a:cs typeface="微软雅黑" panose="020B0503020204020204" charset="-122"/>
              </a:rPr>
              <a:t>ISP&amp;IDC</a:t>
            </a:r>
            <a:r>
              <a:rPr lang="zh-CN" altLang="en-US" spc="100" dirty="0" smtClean="0">
                <a:latin typeface="微软雅黑" panose="020B0503020204020204" charset="-122"/>
                <a:ea typeface="微软雅黑" panose="020B0503020204020204" charset="-122"/>
                <a:cs typeface="微软雅黑" panose="020B0503020204020204" charset="-122"/>
              </a:rPr>
              <a:t>出口，通过探针主动传回目标节点网络层及应用层的属性信息到服务器，服务器进行分析展示监控。</a:t>
            </a:r>
            <a:endParaRPr lang="zh-CN" altLang="en-US" spc="100" dirty="0" smtClean="0">
              <a:latin typeface="微软雅黑" panose="020B0503020204020204" charset="-122"/>
              <a:ea typeface="微软雅黑" panose="020B0503020204020204" charset="-122"/>
              <a:cs typeface="微软雅黑" panose="020B0503020204020204" charset="-122"/>
            </a:endParaRPr>
          </a:p>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457200" algn="l" defTabSz="914400" rtl="0" eaLnBrk="1" fontAlgn="auto" latinLnBrk="0" hangingPunct="1">
              <a:lnSpc>
                <a:spcPct val="150000"/>
              </a:lnSpc>
              <a:spcBef>
                <a:spcPts val="0"/>
              </a:spcBef>
              <a:spcAft>
                <a:spcPts val="0"/>
              </a:spcAft>
              <a:buClrTx/>
              <a:buSzTx/>
              <a:buFontTx/>
              <a:buNone/>
              <a:defRPr/>
            </a:pPr>
            <a:r>
              <a:rPr lang="zh-CN" altLang="en-US" spc="100" dirty="0" smtClean="0">
                <a:latin typeface="微软雅黑" panose="020B0503020204020204" charset="-122"/>
                <a:ea typeface="微软雅黑" panose="020B0503020204020204" charset="-122"/>
                <a:cs typeface="微软雅黑" panose="020B0503020204020204" charset="-122"/>
              </a:rPr>
              <a:t>开源网络情报</a:t>
            </a:r>
            <a:r>
              <a:rPr lang="en-US" altLang="zh-CN" spc="100" dirty="0" smtClean="0">
                <a:latin typeface="微软雅黑" panose="020B0503020204020204" charset="-122"/>
                <a:ea typeface="微软雅黑" panose="020B0503020204020204" charset="-122"/>
                <a:cs typeface="微软雅黑" panose="020B0503020204020204" charset="-122"/>
              </a:rPr>
              <a:t>(OSINT)</a:t>
            </a:r>
            <a:r>
              <a:rPr lang="zh-CN" altLang="en-US" spc="100" dirty="0" smtClean="0">
                <a:latin typeface="微软雅黑" panose="020B0503020204020204" charset="-122"/>
                <a:ea typeface="微软雅黑" panose="020B0503020204020204" charset="-122"/>
                <a:cs typeface="微软雅黑" panose="020B0503020204020204" charset="-122"/>
              </a:rPr>
              <a:t>专业网络空间资产测绘产品提供的源数据威胁情报类服务商</a:t>
            </a:r>
            <a:br>
              <a:rPr lang="en-US" altLang="zh-CN" spc="100" dirty="0" smtClean="0">
                <a:latin typeface="微软雅黑" panose="020B0503020204020204" charset="-122"/>
                <a:ea typeface="微软雅黑" panose="020B0503020204020204" charset="-122"/>
                <a:cs typeface="微软雅黑" panose="020B0503020204020204" charset="-122"/>
              </a:rPr>
            </a:br>
            <a:r>
              <a:rPr lang="zh-CN" altLang="en-US" spc="100" dirty="0" smtClean="0">
                <a:latin typeface="微软雅黑" panose="020B0503020204020204" charset="-122"/>
                <a:ea typeface="微软雅黑" panose="020B0503020204020204" charset="-122"/>
                <a:cs typeface="微软雅黑" panose="020B0503020204020204" charset="-122"/>
              </a:rPr>
              <a:t>多源网络空间资源属性数据覆盖面广、碎片化、数据异构、数据量大，需要经验丰富的大数据处理分析师以及高效的智能分析处理算法，融合分析出网络空间测绘所需要的数据。此方法为纯粹的数据分析绘制可视化技术，不主动地针对目标进行探测获取数据，需要非常明确的应用场景需求进行支撑，才能形成有针对性有特色的专业网络空间测绘系统。</a:t>
            </a:r>
            <a:endParaRPr lang="zh-CN" altLang="en-US" spc="100" dirty="0" smtClean="0">
              <a:latin typeface="微软雅黑" panose="020B0503020204020204" charset="-122"/>
              <a:ea typeface="微软雅黑" panose="020B0503020204020204" charset="-122"/>
              <a:cs typeface="微软雅黑" panose="020B0503020204020204" charset="-122"/>
            </a:endParaRPr>
          </a:p>
          <a:p>
            <a:pPr marL="0" marR="0" lvl="0" indent="457200" algn="l" defTabSz="914400" rtl="0" eaLnBrk="1" fontAlgn="auto" latinLnBrk="0" hangingPunct="1">
              <a:lnSpc>
                <a:spcPct val="150000"/>
              </a:lnSpc>
              <a:spcBef>
                <a:spcPts val="0"/>
              </a:spcBef>
              <a:spcAft>
                <a:spcPts val="0"/>
              </a:spcAft>
              <a:buClrTx/>
              <a:buSzTx/>
              <a:buFontTx/>
              <a:buNone/>
              <a:defRPr/>
            </a:pPr>
            <a:r>
              <a:rPr lang="zh-CN" altLang="en-US" spc="100" dirty="0" smtClean="0">
                <a:latin typeface="微软雅黑" panose="020B0503020204020204" charset="-122"/>
                <a:ea typeface="微软雅黑" panose="020B0503020204020204" charset="-122"/>
                <a:cs typeface="微软雅黑" panose="020B0503020204020204" charset="-122"/>
              </a:rPr>
              <a:t>于探针代理的探测主要针对于可协作的专网</a:t>
            </a:r>
            <a:r>
              <a:rPr lang="en-US" altLang="zh-CN" spc="100" dirty="0" smtClean="0">
                <a:latin typeface="微软雅黑" panose="020B0503020204020204" charset="-122"/>
                <a:ea typeface="微软雅黑" panose="020B0503020204020204" charset="-122"/>
                <a:cs typeface="微软雅黑" panose="020B0503020204020204" charset="-122"/>
              </a:rPr>
              <a:t>(</a:t>
            </a:r>
            <a:r>
              <a:rPr lang="zh-CN" altLang="en-US" spc="100" dirty="0" smtClean="0">
                <a:latin typeface="微软雅黑" panose="020B0503020204020204" charset="-122"/>
                <a:ea typeface="微软雅黑" panose="020B0503020204020204" charset="-122"/>
                <a:cs typeface="微软雅黑" panose="020B0503020204020204" charset="-122"/>
              </a:rPr>
              <a:t>私网</a:t>
            </a:r>
            <a:r>
              <a:rPr lang="en-US" altLang="zh-CN" spc="100" dirty="0" smtClean="0">
                <a:latin typeface="微软雅黑" panose="020B0503020204020204" charset="-122"/>
                <a:ea typeface="微软雅黑" panose="020B0503020204020204" charset="-122"/>
                <a:cs typeface="微软雅黑" panose="020B0503020204020204" charset="-122"/>
              </a:rPr>
              <a:t>)</a:t>
            </a:r>
            <a:r>
              <a:rPr lang="zh-CN" altLang="en-US" spc="100" dirty="0" smtClean="0">
                <a:latin typeface="微软雅黑" panose="020B0503020204020204" charset="-122"/>
                <a:ea typeface="微软雅黑" panose="020B0503020204020204" charset="-122"/>
                <a:cs typeface="微软雅黑" panose="020B0503020204020204" charset="-122"/>
              </a:rPr>
              <a:t>应用场景的网络空间资产的测绘。运营商或者大型企业为了更好地实现自身网络或者设备的监管能力，通过安全数据分析、可视化监管和精细化运营管理，掌握运营状况，快速监控节点状态、排查节点故障。一般会将探针部署在相关的网络节点中或者</a:t>
            </a:r>
            <a:r>
              <a:rPr lang="en-US" altLang="zh-CN" spc="100" dirty="0" smtClean="0">
                <a:latin typeface="微软雅黑" panose="020B0503020204020204" charset="-122"/>
                <a:ea typeface="微软雅黑" panose="020B0503020204020204" charset="-122"/>
                <a:cs typeface="微软雅黑" panose="020B0503020204020204" charset="-122"/>
              </a:rPr>
              <a:t>ISP&amp;IDC</a:t>
            </a:r>
            <a:r>
              <a:rPr lang="zh-CN" altLang="en-US" spc="100" dirty="0" smtClean="0">
                <a:latin typeface="微软雅黑" panose="020B0503020204020204" charset="-122"/>
                <a:ea typeface="微软雅黑" panose="020B0503020204020204" charset="-122"/>
                <a:cs typeface="微软雅黑" panose="020B0503020204020204" charset="-122"/>
              </a:rPr>
              <a:t>出口，通过探针主动传回目标节点网络层及应用层的属性信息到服务器，服务器进行分析展示监控。</a:t>
            </a:r>
            <a:endParaRPr lang="zh-CN" altLang="en-US" spc="100" dirty="0" smtClean="0">
              <a:latin typeface="微软雅黑" panose="020B0503020204020204" charset="-122"/>
              <a:ea typeface="微软雅黑" panose="020B0503020204020204" charset="-122"/>
              <a:cs typeface="微软雅黑" panose="020B0503020204020204" charset="-122"/>
            </a:endParaRPr>
          </a:p>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charset="-122"/>
                <a:ea typeface="微软雅黑" panose="020B0503020204020204" charset="-122"/>
              </a:defRPr>
            </a:lvl1pPr>
          </a:lstStyle>
          <a:p>
            <a:fld id="{88620D77-9FC5-4284-A366-12E6E2930E27}"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charset="-122"/>
                <a:ea typeface="微软雅黑" panose="020B0503020204020204" charset="-122"/>
              </a:defRPr>
            </a:lvl1pPr>
          </a:lstStyle>
          <a:p>
            <a:fld id="{A330ECBB-EFA0-4B67-A466-676224D8611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2.xml"/><Relationship Id="rId7" Type="http://schemas.openxmlformats.org/officeDocument/2006/relationships/tags" Target="../tags/tag55.xml"/><Relationship Id="rId6" Type="http://schemas.openxmlformats.org/officeDocument/2006/relationships/image" Target="../media/image11.png"/><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image" Target="../media/image1.png"/><Relationship Id="rId2" Type="http://schemas.openxmlformats.org/officeDocument/2006/relationships/tags" Target="../tags/tag52.xml"/><Relationship Id="rId1" Type="http://schemas.openxmlformats.org/officeDocument/2006/relationships/tags" Target="../tags/tag51.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image" Target="../media/image1.png"/><Relationship Id="rId2" Type="http://schemas.openxmlformats.org/officeDocument/2006/relationships/tags" Target="../tags/tag57.xml"/><Relationship Id="rId1" Type="http://schemas.openxmlformats.org/officeDocument/2006/relationships/tags" Target="../tags/tag56.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image" Target="../media/image12.web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image" Target="../media/image13.GIF"/><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image" Target="../media/image14.jpe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image" Target="../media/image17.web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76.xml"/><Relationship Id="rId7" Type="http://schemas.openxmlformats.org/officeDocument/2006/relationships/image" Target="../media/image18.png"/><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image" Target="../media/image1.png"/><Relationship Id="rId2" Type="http://schemas.openxmlformats.org/officeDocument/2006/relationships/tags" Target="../tags/tag72.xml"/><Relationship Id="rId10" Type="http://schemas.openxmlformats.org/officeDocument/2006/relationships/notesSlide" Target="../notesSlides/notesSlide17.xml"/><Relationship Id="rId1" Type="http://schemas.openxmlformats.org/officeDocument/2006/relationships/tags" Target="../tags/tag7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image" Target="../media/image1.png"/><Relationship Id="rId2" Type="http://schemas.openxmlformats.org/officeDocument/2006/relationships/tags" Target="../tags/tag78.xml"/><Relationship Id="rId1" Type="http://schemas.openxmlformats.org/officeDocument/2006/relationships/tags" Target="../tags/tag77.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0" Type="http://schemas.openxmlformats.org/officeDocument/2006/relationships/notesSlide" Target="../notesSlides/notesSlide2.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2.xml"/><Relationship Id="rId7" Type="http://schemas.openxmlformats.org/officeDocument/2006/relationships/tags" Target="../tags/tag86.xml"/><Relationship Id="rId6" Type="http://schemas.openxmlformats.org/officeDocument/2006/relationships/image" Target="../media/image19.png"/><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image" Target="../media/image1.png"/><Relationship Id="rId2" Type="http://schemas.openxmlformats.org/officeDocument/2006/relationships/tags" Target="../tags/tag83.xml"/><Relationship Id="rId1" Type="http://schemas.openxmlformats.org/officeDocument/2006/relationships/tags" Target="../tags/tag82.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2.xml"/><Relationship Id="rId7" Type="http://schemas.openxmlformats.org/officeDocument/2006/relationships/tags" Target="../tags/tag91.xml"/><Relationship Id="rId6" Type="http://schemas.openxmlformats.org/officeDocument/2006/relationships/image" Target="../media/image20.png"/><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image" Target="../media/image1.png"/><Relationship Id="rId2" Type="http://schemas.openxmlformats.org/officeDocument/2006/relationships/tags" Target="../tags/tag88.xml"/><Relationship Id="rId1" Type="http://schemas.openxmlformats.org/officeDocument/2006/relationships/tags" Target="../tags/tag87.xml"/></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2.xml"/><Relationship Id="rId7" Type="http://schemas.openxmlformats.org/officeDocument/2006/relationships/tags" Target="../tags/tag96.xml"/><Relationship Id="rId6" Type="http://schemas.openxmlformats.org/officeDocument/2006/relationships/image" Target="../media/image21.png"/><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image" Target="../media/image1.png"/><Relationship Id="rId2" Type="http://schemas.openxmlformats.org/officeDocument/2006/relationships/tags" Target="../tags/tag93.xml"/><Relationship Id="rId1" Type="http://schemas.openxmlformats.org/officeDocument/2006/relationships/tags" Target="../tags/tag92.xml"/></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slideLayout" Target="../slideLayouts/slideLayout2.xml"/><Relationship Id="rId7" Type="http://schemas.openxmlformats.org/officeDocument/2006/relationships/tags" Target="../tags/tag101.xml"/><Relationship Id="rId6" Type="http://schemas.openxmlformats.org/officeDocument/2006/relationships/image" Target="../media/image22.png"/><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image" Target="../media/image1.png"/><Relationship Id="rId2" Type="http://schemas.openxmlformats.org/officeDocument/2006/relationships/tags" Target="../tags/tag98.xml"/><Relationship Id="rId1" Type="http://schemas.openxmlformats.org/officeDocument/2006/relationships/tags" Target="../tags/tag97.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06.xml"/><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image" Target="../media/image1.png"/><Relationship Id="rId2" Type="http://schemas.openxmlformats.org/officeDocument/2006/relationships/tags" Target="../tags/tag103.xml"/><Relationship Id="rId10" Type="http://schemas.openxmlformats.org/officeDocument/2006/relationships/notesSlide" Target="../notesSlides/notesSlide24.xml"/><Relationship Id="rId1" Type="http://schemas.openxmlformats.org/officeDocument/2006/relationships/tags" Target="../tags/tag102.xml"/></Relationships>
</file>

<file path=ppt/slides/_rels/slide25.xml.rels><?xml version="1.0" encoding="UTF-8" standalone="yes"?>
<Relationships xmlns="http://schemas.openxmlformats.org/package/2006/relationships"><Relationship Id="rId9" Type="http://schemas.openxmlformats.org/officeDocument/2006/relationships/notesSlide" Target="../notesSlides/notesSlide25.xml"/><Relationship Id="rId8" Type="http://schemas.openxmlformats.org/officeDocument/2006/relationships/slideLayout" Target="../slideLayouts/slideLayout2.xml"/><Relationship Id="rId7" Type="http://schemas.openxmlformats.org/officeDocument/2006/relationships/tags" Target="../tags/tag111.xml"/><Relationship Id="rId6" Type="http://schemas.openxmlformats.org/officeDocument/2006/relationships/image" Target="../media/image25.png"/><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image" Target="../media/image1.png"/><Relationship Id="rId2" Type="http://schemas.openxmlformats.org/officeDocument/2006/relationships/tags" Target="../tags/tag108.xml"/><Relationship Id="rId1" Type="http://schemas.openxmlformats.org/officeDocument/2006/relationships/tags" Target="../tags/tag107.xml"/></Relationships>
</file>

<file path=ppt/slides/_rels/slide26.xml.rels><?xml version="1.0" encoding="UTF-8" standalone="yes"?>
<Relationships xmlns="http://schemas.openxmlformats.org/package/2006/relationships"><Relationship Id="rId9" Type="http://schemas.openxmlformats.org/officeDocument/2006/relationships/notesSlide" Target="../notesSlides/notesSlide26.xml"/><Relationship Id="rId8" Type="http://schemas.openxmlformats.org/officeDocument/2006/relationships/slideLayout" Target="../slideLayouts/slideLayout2.xml"/><Relationship Id="rId7" Type="http://schemas.openxmlformats.org/officeDocument/2006/relationships/tags" Target="../tags/tag116.xml"/><Relationship Id="rId6" Type="http://schemas.openxmlformats.org/officeDocument/2006/relationships/image" Target="../media/image26.png"/><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image" Target="../media/image1.png"/><Relationship Id="rId2" Type="http://schemas.openxmlformats.org/officeDocument/2006/relationships/tags" Target="../tags/tag113.xml"/><Relationship Id="rId1" Type="http://schemas.openxmlformats.org/officeDocument/2006/relationships/tags" Target="../tags/tag112.xml"/></Relationships>
</file>

<file path=ppt/slides/_rels/slide27.xml.rels><?xml version="1.0" encoding="UTF-8" standalone="yes"?>
<Relationships xmlns="http://schemas.openxmlformats.org/package/2006/relationships"><Relationship Id="rId9" Type="http://schemas.openxmlformats.org/officeDocument/2006/relationships/notesSlide" Target="../notesSlides/notesSlide27.xml"/><Relationship Id="rId8" Type="http://schemas.openxmlformats.org/officeDocument/2006/relationships/slideLayout" Target="../slideLayouts/slideLayout2.xml"/><Relationship Id="rId7" Type="http://schemas.openxmlformats.org/officeDocument/2006/relationships/tags" Target="../tags/tag121.xml"/><Relationship Id="rId6" Type="http://schemas.openxmlformats.org/officeDocument/2006/relationships/image" Target="../media/image27.png"/><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image" Target="../media/image1.png"/><Relationship Id="rId2" Type="http://schemas.openxmlformats.org/officeDocument/2006/relationships/tags" Target="../tags/tag118.xml"/><Relationship Id="rId1" Type="http://schemas.openxmlformats.org/officeDocument/2006/relationships/tags" Target="../tags/tag117.xml"/></Relationships>
</file>

<file path=ppt/slides/_rels/slide28.xml.rels><?xml version="1.0" encoding="UTF-8" standalone="yes"?>
<Relationships xmlns="http://schemas.openxmlformats.org/package/2006/relationships"><Relationship Id="rId9" Type="http://schemas.openxmlformats.org/officeDocument/2006/relationships/notesSlide" Target="../notesSlides/notesSlide28.xml"/><Relationship Id="rId8" Type="http://schemas.openxmlformats.org/officeDocument/2006/relationships/slideLayout" Target="../slideLayouts/slideLayout2.xml"/><Relationship Id="rId7" Type="http://schemas.openxmlformats.org/officeDocument/2006/relationships/tags" Target="../tags/tag126.xml"/><Relationship Id="rId6" Type="http://schemas.openxmlformats.org/officeDocument/2006/relationships/image" Target="../media/image28.png"/><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image" Target="../media/image1.png"/><Relationship Id="rId2" Type="http://schemas.openxmlformats.org/officeDocument/2006/relationships/tags" Target="../tags/tag123.xml"/><Relationship Id="rId1" Type="http://schemas.openxmlformats.org/officeDocument/2006/relationships/tags" Target="../tags/tag122.xml"/></Relationships>
</file>

<file path=ppt/slides/_rels/slide29.xml.rels><?xml version="1.0" encoding="UTF-8" standalone="yes"?>
<Relationships xmlns="http://schemas.openxmlformats.org/package/2006/relationships"><Relationship Id="rId9" Type="http://schemas.openxmlformats.org/officeDocument/2006/relationships/notesSlide" Target="../notesSlides/notesSlide29.xml"/><Relationship Id="rId8" Type="http://schemas.openxmlformats.org/officeDocument/2006/relationships/slideLayout" Target="../slideLayouts/slideLayout2.xml"/><Relationship Id="rId7" Type="http://schemas.openxmlformats.org/officeDocument/2006/relationships/tags" Target="../tags/tag131.xml"/><Relationship Id="rId6" Type="http://schemas.openxmlformats.org/officeDocument/2006/relationships/image" Target="../media/image29.png"/><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image" Target="../media/image1.png"/><Relationship Id="rId2" Type="http://schemas.openxmlformats.org/officeDocument/2006/relationships/tags" Target="../tags/tag128.xml"/><Relationship Id="rId1" Type="http://schemas.openxmlformats.org/officeDocument/2006/relationships/tags" Target="../tags/tag1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9" Type="http://schemas.openxmlformats.org/officeDocument/2006/relationships/notesSlide" Target="../notesSlides/notesSlide30.xml"/><Relationship Id="rId8" Type="http://schemas.openxmlformats.org/officeDocument/2006/relationships/slideLayout" Target="../slideLayouts/slideLayout2.xml"/><Relationship Id="rId7" Type="http://schemas.openxmlformats.org/officeDocument/2006/relationships/tags" Target="../tags/tag136.xml"/><Relationship Id="rId6" Type="http://schemas.openxmlformats.org/officeDocument/2006/relationships/image" Target="../media/image30.png"/><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image" Target="../media/image1.png"/><Relationship Id="rId2" Type="http://schemas.openxmlformats.org/officeDocument/2006/relationships/tags" Target="../tags/tag133.xml"/><Relationship Id="rId1" Type="http://schemas.openxmlformats.org/officeDocument/2006/relationships/tags" Target="../tags/tag13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2.xml"/><Relationship Id="rId7" Type="http://schemas.openxmlformats.org/officeDocument/2006/relationships/slideLayout" Target="../slideLayouts/slideLayout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image" Target="../media/image1.png"/><Relationship Id="rId2" Type="http://schemas.openxmlformats.org/officeDocument/2006/relationships/tags" Target="../tags/tag138.xml"/><Relationship Id="rId1" Type="http://schemas.openxmlformats.org/officeDocument/2006/relationships/tags" Target="../tags/tag13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9" Type="http://schemas.openxmlformats.org/officeDocument/2006/relationships/notesSlide" Target="../notesSlides/notesSlide34.xml"/><Relationship Id="rId8" Type="http://schemas.openxmlformats.org/officeDocument/2006/relationships/slideLayout" Target="../slideLayouts/slideLayout2.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image" Target="../media/image1.png"/><Relationship Id="rId2" Type="http://schemas.openxmlformats.org/officeDocument/2006/relationships/tags" Target="../tags/tag143.xml"/><Relationship Id="rId1" Type="http://schemas.openxmlformats.org/officeDocument/2006/relationships/tags" Target="../tags/tag14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6.xml"/><Relationship Id="rId7" Type="http://schemas.openxmlformats.org/officeDocument/2006/relationships/slideLayout" Target="../slideLayouts/slideLayout2.xml"/><Relationship Id="rId6" Type="http://schemas.openxmlformats.org/officeDocument/2006/relationships/tags" Target="../tags/tag151.xml"/><Relationship Id="rId5" Type="http://schemas.openxmlformats.org/officeDocument/2006/relationships/image" Target="../media/image31.png"/><Relationship Id="rId4" Type="http://schemas.openxmlformats.org/officeDocument/2006/relationships/tags" Target="../tags/tag150.xml"/><Relationship Id="rId3" Type="http://schemas.openxmlformats.org/officeDocument/2006/relationships/image" Target="../media/image1.png"/><Relationship Id="rId2" Type="http://schemas.openxmlformats.org/officeDocument/2006/relationships/tags" Target="../tags/tag149.xml"/><Relationship Id="rId1" Type="http://schemas.openxmlformats.org/officeDocument/2006/relationships/tags" Target="../tags/tag148.xml"/></Relationships>
</file>

<file path=ppt/slides/_rels/slide37.xml.rels><?xml version="1.0" encoding="UTF-8" standalone="yes"?>
<Relationships xmlns="http://schemas.openxmlformats.org/package/2006/relationships"><Relationship Id="rId8" Type="http://schemas.openxmlformats.org/officeDocument/2006/relationships/notesSlide" Target="../notesSlides/notesSlide37.xml"/><Relationship Id="rId7" Type="http://schemas.openxmlformats.org/officeDocument/2006/relationships/slideLayout" Target="../slideLayouts/slideLayout2.xml"/><Relationship Id="rId6" Type="http://schemas.openxmlformats.org/officeDocument/2006/relationships/tags" Target="../tags/tag155.xml"/><Relationship Id="rId5" Type="http://schemas.openxmlformats.org/officeDocument/2006/relationships/image" Target="../media/image32.png"/><Relationship Id="rId4" Type="http://schemas.openxmlformats.org/officeDocument/2006/relationships/tags" Target="../tags/tag154.xml"/><Relationship Id="rId3" Type="http://schemas.openxmlformats.org/officeDocument/2006/relationships/image" Target="../media/image1.png"/><Relationship Id="rId2" Type="http://schemas.openxmlformats.org/officeDocument/2006/relationships/tags" Target="../tags/tag153.xml"/><Relationship Id="rId1" Type="http://schemas.openxmlformats.org/officeDocument/2006/relationships/tags" Target="../tags/tag152.xml"/></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38.xml"/><Relationship Id="rId7" Type="http://schemas.openxmlformats.org/officeDocument/2006/relationships/slideLayout" Target="../slideLayouts/slideLayout1.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tags" Target="../tags/tag23.xml"/><Relationship Id="rId6" Type="http://schemas.openxmlformats.org/officeDocument/2006/relationships/image" Target="../media/image4.png"/><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image" Target="../media/image1.png"/><Relationship Id="rId2" Type="http://schemas.openxmlformats.org/officeDocument/2006/relationships/tags" Target="../tags/tag20.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image" Target="../media/image1.png"/><Relationship Id="rId2" Type="http://schemas.openxmlformats.org/officeDocument/2006/relationships/tags" Target="../tags/tag25.xml"/><Relationship Id="rId11" Type="http://schemas.openxmlformats.org/officeDocument/2006/relationships/notesSlide" Target="../notesSlides/notesSlide5.xml"/><Relationship Id="rId10" Type="http://schemas.openxmlformats.org/officeDocument/2006/relationships/slideLayout" Target="../slideLayouts/slideLayout2.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5.xml"/><Relationship Id="rId7" Type="http://schemas.openxmlformats.org/officeDocument/2006/relationships/image" Target="../media/image7.png"/><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image" Target="../media/image1.png"/><Relationship Id="rId2" Type="http://schemas.openxmlformats.org/officeDocument/2006/relationships/tags" Target="../tags/tag31.xml"/><Relationship Id="rId10" Type="http://schemas.openxmlformats.org/officeDocument/2006/relationships/notesSlide" Target="../notesSlides/notesSlide6.xml"/><Relationship Id="rId1" Type="http://schemas.openxmlformats.org/officeDocument/2006/relationships/tags" Target="../tags/tag30.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2.xml"/><Relationship Id="rId7" Type="http://schemas.openxmlformats.org/officeDocument/2006/relationships/tags" Target="../tags/tag40.xml"/><Relationship Id="rId6" Type="http://schemas.openxmlformats.org/officeDocument/2006/relationships/image" Target="../media/image8.png"/><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image" Target="../media/image1.png"/><Relationship Id="rId2" Type="http://schemas.openxmlformats.org/officeDocument/2006/relationships/tags" Target="../tags/tag37.xml"/><Relationship Id="rId1" Type="http://schemas.openxmlformats.org/officeDocument/2006/relationships/tags" Target="../tags/tag36.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2.xml"/><Relationship Id="rId7" Type="http://schemas.openxmlformats.org/officeDocument/2006/relationships/tags" Target="../tags/tag45.xml"/><Relationship Id="rId6" Type="http://schemas.openxmlformats.org/officeDocument/2006/relationships/image" Target="../media/image9.png"/><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image" Target="../media/image1.png"/><Relationship Id="rId2" Type="http://schemas.openxmlformats.org/officeDocument/2006/relationships/tags" Target="../tags/tag42.xml"/><Relationship Id="rId1" Type="http://schemas.openxmlformats.org/officeDocument/2006/relationships/tags" Target="../tags/tag41.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2.xml"/><Relationship Id="rId7" Type="http://schemas.openxmlformats.org/officeDocument/2006/relationships/tags" Target="../tags/tag50.xml"/><Relationship Id="rId6" Type="http://schemas.openxmlformats.org/officeDocument/2006/relationships/image" Target="../media/image10.png"/><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image" Target="../media/image1.png"/><Relationship Id="rId2" Type="http://schemas.openxmlformats.org/officeDocument/2006/relationships/tags" Target="../tags/tag47.xml"/><Relationship Id="rId1" Type="http://schemas.openxmlformats.org/officeDocument/2006/relationships/tags" Target="../tags/tag4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15" name="组合 14"/>
          <p:cNvGrpSpPr/>
          <p:nvPr/>
        </p:nvGrpSpPr>
        <p:grpSpPr>
          <a:xfrm>
            <a:off x="0" y="3725502"/>
            <a:ext cx="3657600" cy="3132498"/>
            <a:chOff x="0" y="3725502"/>
            <a:chExt cx="3657600" cy="3132498"/>
          </a:xfrm>
        </p:grpSpPr>
        <p:sp>
          <p:nvSpPr>
            <p:cNvPr id="4" name="直角三角形 3"/>
            <p:cNvSpPr/>
            <p:nvPr>
              <p:custDataLst>
                <p:tags r:id="rId2"/>
              </p:custDataLst>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任意多边形: 形状 6"/>
            <p:cNvSpPr/>
            <p:nvPr>
              <p:custDataLst>
                <p:tags r:id="rId3"/>
              </p:custDataLst>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4" name="组合 13"/>
          <p:cNvGrpSpPr/>
          <p:nvPr/>
        </p:nvGrpSpPr>
        <p:grpSpPr>
          <a:xfrm>
            <a:off x="7926147" y="0"/>
            <a:ext cx="3210129" cy="1420238"/>
            <a:chOff x="7926147" y="0"/>
            <a:chExt cx="3210129" cy="1420238"/>
          </a:xfrm>
        </p:grpSpPr>
        <p:sp>
          <p:nvSpPr>
            <p:cNvPr id="13" name="任意多边形: 形状 12"/>
            <p:cNvSpPr/>
            <p:nvPr>
              <p:custDataLst>
                <p:tags r:id="rId4"/>
              </p:custDataLst>
            </p:nvPr>
          </p:nvSpPr>
          <p:spPr>
            <a:xfrm rot="10800000">
              <a:off x="7926147" y="0"/>
              <a:ext cx="3210129" cy="1420238"/>
            </a:xfrm>
            <a:custGeom>
              <a:avLst/>
              <a:gdLst>
                <a:gd name="connsiteX0" fmla="*/ 3692727 w 3692727"/>
                <a:gd name="connsiteY0" fmla="*/ 2088816 h 2088816"/>
                <a:gd name="connsiteX1" fmla="*/ 3239331 w 3692727"/>
                <a:gd name="connsiteY1" fmla="*/ 2088816 h 2088816"/>
                <a:gd name="connsiteX2" fmla="*/ 1846364 w 3692727"/>
                <a:gd name="connsiteY2" fmla="*/ 512934 h 2088816"/>
                <a:gd name="connsiteX3" fmla="*/ 453397 w 3692727"/>
                <a:gd name="connsiteY3" fmla="*/ 2088816 h 2088816"/>
                <a:gd name="connsiteX4" fmla="*/ 0 w 3692727"/>
                <a:gd name="connsiteY4" fmla="*/ 2088816 h 2088816"/>
                <a:gd name="connsiteX5" fmla="*/ 1846363 w 3692727"/>
                <a:gd name="connsiteY5" fmla="*/ 0 h 208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2727" h="2088816">
                  <a:moveTo>
                    <a:pt x="3692727" y="2088816"/>
                  </a:moveTo>
                  <a:lnTo>
                    <a:pt x="3239331" y="2088816"/>
                  </a:lnTo>
                  <a:lnTo>
                    <a:pt x="1846364" y="512934"/>
                  </a:lnTo>
                  <a:lnTo>
                    <a:pt x="453397" y="2088816"/>
                  </a:lnTo>
                  <a:lnTo>
                    <a:pt x="0" y="2088816"/>
                  </a:lnTo>
                  <a:lnTo>
                    <a:pt x="184636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形状 11"/>
            <p:cNvSpPr/>
            <p:nvPr>
              <p:custDataLst>
                <p:tags r:id="rId5"/>
              </p:custDataLst>
            </p:nvPr>
          </p:nvSpPr>
          <p:spPr>
            <a:xfrm rot="10800000">
              <a:off x="8498431" y="0"/>
              <a:ext cx="2065564" cy="914400"/>
            </a:xfrm>
            <a:custGeom>
              <a:avLst/>
              <a:gdLst>
                <a:gd name="connsiteX0" fmla="*/ 2065564 w 2065564"/>
                <a:gd name="connsiteY0" fmla="*/ 1168400 h 1168400"/>
                <a:gd name="connsiteX1" fmla="*/ 0 w 2065564"/>
                <a:gd name="connsiteY1" fmla="*/ 1168400 h 1168400"/>
                <a:gd name="connsiteX2" fmla="*/ 1032782 w 2065564"/>
                <a:gd name="connsiteY2" fmla="*/ 0 h 1168400"/>
              </a:gdLst>
              <a:ahLst/>
              <a:cxnLst>
                <a:cxn ang="0">
                  <a:pos x="connsiteX0" y="connsiteY0"/>
                </a:cxn>
                <a:cxn ang="0">
                  <a:pos x="connsiteX1" y="connsiteY1"/>
                </a:cxn>
                <a:cxn ang="0">
                  <a:pos x="connsiteX2" y="connsiteY2"/>
                </a:cxn>
              </a:cxnLst>
              <a:rect l="l" t="t" r="r" b="b"/>
              <a:pathLst>
                <a:path w="2065564" h="1168400">
                  <a:moveTo>
                    <a:pt x="2065564" y="1168400"/>
                  </a:moveTo>
                  <a:lnTo>
                    <a:pt x="0" y="1168400"/>
                  </a:lnTo>
                  <a:lnTo>
                    <a:pt x="103278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6" name="文本框 15"/>
          <p:cNvSpPr txBox="1"/>
          <p:nvPr>
            <p:custDataLst>
              <p:tags r:id="rId6"/>
            </p:custDataLst>
          </p:nvPr>
        </p:nvSpPr>
        <p:spPr>
          <a:xfrm>
            <a:off x="2430780" y="1622425"/>
            <a:ext cx="9752330" cy="521970"/>
          </a:xfrm>
          <a:prstGeom prst="rect">
            <a:avLst/>
          </a:prstGeom>
          <a:noFill/>
        </p:spPr>
        <p:txBody>
          <a:bodyPr wrap="square" rtlCol="0">
            <a:spAutoFit/>
          </a:bodyPr>
          <a:lstStyle/>
          <a:p>
            <a:pPr algn="l"/>
            <a:r>
              <a:rPr lang="zh-CN" altLang="en-US" sz="2800" b="1" dirty="0">
                <a:solidFill>
                  <a:schemeClr val="tx1">
                    <a:lumMod val="65000"/>
                    <a:lumOff val="35000"/>
                  </a:schemeClr>
                </a:solidFill>
                <a:cs typeface="+mn-ea"/>
                <a:sym typeface="+mn-lt"/>
              </a:rPr>
              <a:t>Data Poisoning Attacks Against</a:t>
            </a:r>
            <a:r>
              <a:rPr lang="en-US" altLang="zh-CN" sz="2800" b="1" dirty="0">
                <a:solidFill>
                  <a:schemeClr val="tx1">
                    <a:lumMod val="65000"/>
                    <a:lumOff val="35000"/>
                  </a:schemeClr>
                </a:solidFill>
                <a:cs typeface="+mn-ea"/>
                <a:sym typeface="+mn-lt"/>
              </a:rPr>
              <a:t> </a:t>
            </a:r>
            <a:r>
              <a:rPr lang="zh-CN" altLang="en-US" sz="2800" b="1" dirty="0">
                <a:solidFill>
                  <a:schemeClr val="tx1">
                    <a:lumMod val="65000"/>
                    <a:lumOff val="35000"/>
                  </a:schemeClr>
                </a:solidFill>
                <a:cs typeface="+mn-ea"/>
                <a:sym typeface="+mn-lt"/>
              </a:rPr>
              <a:t>Federated Learning Systems</a:t>
            </a:r>
            <a:endParaRPr lang="zh-CN" altLang="en-US" sz="2800" b="1" dirty="0">
              <a:solidFill>
                <a:schemeClr val="tx1">
                  <a:lumMod val="65000"/>
                  <a:lumOff val="35000"/>
                </a:schemeClr>
              </a:solidFill>
              <a:cs typeface="+mn-ea"/>
              <a:sym typeface="+mn-lt"/>
            </a:endParaRPr>
          </a:p>
        </p:txBody>
      </p:sp>
      <p:cxnSp>
        <p:nvCxnSpPr>
          <p:cNvPr id="18" name="直接连接符 17"/>
          <p:cNvCxnSpPr/>
          <p:nvPr>
            <p:custDataLst>
              <p:tags r:id="rId7"/>
            </p:custDataLst>
          </p:nvPr>
        </p:nvCxnSpPr>
        <p:spPr>
          <a:xfrm>
            <a:off x="4323982" y="3254503"/>
            <a:ext cx="6206325" cy="10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8"/>
            </p:custDataLst>
          </p:nvPr>
        </p:nvSpPr>
        <p:spPr>
          <a:xfrm>
            <a:off x="8061080" y="4558196"/>
            <a:ext cx="2640305" cy="922020"/>
          </a:xfrm>
          <a:prstGeom prst="rect">
            <a:avLst/>
          </a:prstGeom>
          <a:noFill/>
        </p:spPr>
        <p:txBody>
          <a:bodyPr wrap="square" rtlCol="0">
            <a:spAutoFit/>
          </a:bodyPr>
          <a:lstStyle/>
          <a:p>
            <a:pPr algn="l">
              <a:lnSpc>
                <a:spcPct val="150000"/>
              </a:lnSpc>
            </a:pPr>
            <a:r>
              <a:rPr lang="zh-CN" altLang="en-US" dirty="0">
                <a:solidFill>
                  <a:schemeClr val="tx1">
                    <a:lumMod val="75000"/>
                    <a:lumOff val="25000"/>
                  </a:schemeClr>
                </a:solidFill>
                <a:cs typeface="+mn-ea"/>
                <a:sym typeface="+mn-lt"/>
              </a:rPr>
              <a:t>汇报</a:t>
            </a:r>
            <a:r>
              <a:rPr lang="zh-CN" altLang="en-US" dirty="0" smtClean="0">
                <a:solidFill>
                  <a:schemeClr val="tx1">
                    <a:lumMod val="75000"/>
                    <a:lumOff val="25000"/>
                  </a:schemeClr>
                </a:solidFill>
                <a:cs typeface="+mn-ea"/>
                <a:sym typeface="+mn-lt"/>
              </a:rPr>
              <a:t>人：</a:t>
            </a:r>
            <a:r>
              <a:rPr lang="zh-CN" altLang="en-US" dirty="0" smtClean="0">
                <a:solidFill>
                  <a:schemeClr val="tx1">
                    <a:lumMod val="75000"/>
                    <a:lumOff val="25000"/>
                  </a:schemeClr>
                </a:solidFill>
                <a:cs typeface="+mn-ea"/>
                <a:sym typeface="+mn-lt"/>
              </a:rPr>
              <a:t>赵晓洁</a:t>
            </a:r>
            <a:endParaRPr lang="zh-CN" altLang="en-US" dirty="0" smtClean="0">
              <a:solidFill>
                <a:schemeClr val="tx1">
                  <a:lumMod val="75000"/>
                  <a:lumOff val="25000"/>
                </a:schemeClr>
              </a:solidFill>
              <a:cs typeface="+mn-ea"/>
              <a:sym typeface="+mn-lt"/>
            </a:endParaRPr>
          </a:p>
          <a:p>
            <a:pPr algn="l">
              <a:lnSpc>
                <a:spcPct val="150000"/>
              </a:lnSpc>
            </a:pPr>
            <a:r>
              <a:rPr lang="zh-CN" altLang="en-US" dirty="0" smtClean="0">
                <a:solidFill>
                  <a:schemeClr val="tx1">
                    <a:lumMod val="75000"/>
                    <a:lumOff val="25000"/>
                  </a:schemeClr>
                </a:solidFill>
                <a:cs typeface="+mn-ea"/>
                <a:sym typeface="+mn-lt"/>
              </a:rPr>
              <a:t>学号：</a:t>
            </a:r>
            <a:r>
              <a:rPr lang="en-US" altLang="zh-CN" dirty="0" smtClean="0">
                <a:solidFill>
                  <a:schemeClr val="tx1">
                    <a:lumMod val="75000"/>
                    <a:lumOff val="25000"/>
                  </a:schemeClr>
                </a:solidFill>
                <a:cs typeface="+mn-ea"/>
                <a:sym typeface="+mn-lt"/>
              </a:rPr>
              <a:t>2022010346</a:t>
            </a:r>
            <a:endParaRPr lang="en-US" altLang="zh-CN" dirty="0" smtClean="0">
              <a:solidFill>
                <a:schemeClr val="tx1">
                  <a:lumMod val="75000"/>
                  <a:lumOff val="25000"/>
                </a:schemeClr>
              </a:solidFill>
              <a:cs typeface="+mn-ea"/>
              <a:sym typeface="+mn-lt"/>
            </a:endParaRPr>
          </a:p>
        </p:txBody>
      </p:sp>
      <p:pic>
        <p:nvPicPr>
          <p:cNvPr id="2" name="图片 1"/>
          <p:cNvPicPr>
            <a:picLocks noChangeAspect="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1880732" y="2511327"/>
            <a:ext cx="1689831" cy="1689831"/>
          </a:xfrm>
          <a:prstGeom prst="rect">
            <a:avLst/>
          </a:prstGeom>
        </p:spPr>
      </p:pic>
      <p:sp>
        <p:nvSpPr>
          <p:cNvPr id="5" name="矩形 4"/>
          <p:cNvSpPr/>
          <p:nvPr>
            <p:custDataLst>
              <p:tags r:id="rId11"/>
            </p:custDataLst>
          </p:nvPr>
        </p:nvSpPr>
        <p:spPr>
          <a:xfrm>
            <a:off x="3748118" y="2565436"/>
            <a:ext cx="100031" cy="1578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4803775" y="2852420"/>
            <a:ext cx="5324475" cy="635635"/>
          </a:xfrm>
          <a:prstGeom prst="rect">
            <a:avLst/>
          </a:prstGeom>
          <a:noFill/>
        </p:spPr>
        <p:txBody>
          <a:bodyPr wrap="square" rtlCol="0">
            <a:noAutofit/>
          </a:bodyPr>
          <a:p>
            <a:r>
              <a:rPr lang="zh-CN" altLang="en-US" sz="2400"/>
              <a:t>针对联邦学习系统的数据投毒攻击</a:t>
            </a:r>
            <a:endParaRPr lang="zh-CN" altLang="en-US" sz="2400"/>
          </a:p>
        </p:txBody>
      </p:sp>
    </p:spTree>
    <p:custDataLst>
      <p:tags r:id="rId12"/>
    </p:custData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背景知识</a:t>
            </a:r>
            <a:r>
              <a:rPr lang="zh-CN" altLang="en-US" sz="3200" dirty="0">
                <a:solidFill>
                  <a:schemeClr val="bg1"/>
                </a:solidFill>
                <a:cs typeface="+mn-ea"/>
                <a:sym typeface="+mn-lt"/>
              </a:rPr>
              <a:t>介绍</a:t>
            </a:r>
            <a:endParaRPr lang="zh-CN" altLang="en-US" sz="3200" dirty="0">
              <a:solidFill>
                <a:schemeClr val="bg1"/>
              </a:solidFill>
              <a:cs typeface="+mn-ea"/>
              <a:sym typeface="+mn-lt"/>
            </a:endParaRPr>
          </a:p>
        </p:txBody>
      </p:sp>
      <p:sp>
        <p:nvSpPr>
          <p:cNvPr id="7"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avLst/>
          </a:prstGeom>
          <a:noFill/>
        </p:spPr>
        <p:txBody>
          <a:bodyPr wrap="square" rtlCol="0">
            <a:spAutoFit/>
          </a:bodyPr>
          <a:lstStyle/>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a:solidFill>
                  <a:schemeClr val="tx1">
                    <a:lumMod val="95000"/>
                    <a:lumOff val="5000"/>
                  </a:schemeClr>
                </a:solidFill>
                <a:cs typeface="+mn-ea"/>
                <a:sym typeface="+mn-lt"/>
              </a:rPr>
              <a:t>联邦学习和数据投毒的</a:t>
            </a:r>
            <a:r>
              <a:rPr lang="zh-CN" altLang="en-US" b="1" spc="100" dirty="0">
                <a:solidFill>
                  <a:schemeClr val="tx1">
                    <a:lumMod val="95000"/>
                    <a:lumOff val="5000"/>
                  </a:schemeClr>
                </a:solidFill>
                <a:cs typeface="+mn-ea"/>
                <a:sym typeface="+mn-lt"/>
              </a:rPr>
              <a:t>关系</a:t>
            </a:r>
            <a:endParaRPr lang="zh-CN" altLang="en-US" b="1" spc="100" dirty="0">
              <a:solidFill>
                <a:schemeClr val="tx1">
                  <a:lumMod val="95000"/>
                  <a:lumOff val="5000"/>
                </a:schemeClr>
              </a:solidFill>
              <a:cs typeface="+mn-ea"/>
              <a:sym typeface="+mn-lt"/>
            </a:endParaRPr>
          </a:p>
        </p:txBody>
      </p:sp>
      <p:pic>
        <p:nvPicPr>
          <p:cNvPr id="3" name="图片 2"/>
          <p:cNvPicPr>
            <a:picLocks noChangeAspect="1"/>
          </p:cNvPicPr>
          <p:nvPr/>
        </p:nvPicPr>
        <p:blipFill>
          <a:blip r:embed="rId6"/>
          <a:stretch>
            <a:fillRect/>
          </a:stretch>
        </p:blipFill>
        <p:spPr>
          <a:xfrm>
            <a:off x="2757170" y="1875155"/>
            <a:ext cx="6393180" cy="318516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背景知识</a:t>
            </a:r>
            <a:r>
              <a:rPr lang="zh-CN" altLang="en-US" sz="3200" dirty="0">
                <a:solidFill>
                  <a:schemeClr val="bg1"/>
                </a:solidFill>
                <a:cs typeface="+mn-ea"/>
                <a:sym typeface="+mn-lt"/>
              </a:rPr>
              <a:t>介绍</a:t>
            </a:r>
            <a:endParaRPr lang="zh-CN" altLang="en-US" sz="3200" dirty="0">
              <a:solidFill>
                <a:schemeClr val="bg1"/>
              </a:solidFill>
              <a:cs typeface="+mn-ea"/>
              <a:sym typeface="+mn-lt"/>
            </a:endParaRPr>
          </a:p>
        </p:txBody>
      </p:sp>
      <p:sp>
        <p:nvSpPr>
          <p:cNvPr id="2" name="矩形 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avLst/>
          </a:prstGeom>
          <a:noFill/>
        </p:spPr>
        <p:txBody>
          <a:bodyPr wrap="square" rtlCol="0">
            <a:spAutoFit/>
          </a:bodyPr>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a:solidFill>
                  <a:schemeClr val="tx1">
                    <a:lumMod val="95000"/>
                    <a:lumOff val="5000"/>
                  </a:schemeClr>
                </a:solidFill>
                <a:cs typeface="+mn-ea"/>
                <a:sym typeface="+mn-lt"/>
              </a:rPr>
              <a:t>卷积神经网络</a:t>
            </a:r>
            <a:r>
              <a:rPr lang="en-US" altLang="zh-CN" b="1" spc="100" dirty="0">
                <a:solidFill>
                  <a:schemeClr val="tx1">
                    <a:lumMod val="95000"/>
                    <a:lumOff val="5000"/>
                  </a:schemeClr>
                </a:solidFill>
                <a:cs typeface="+mn-ea"/>
                <a:sym typeface="+mn-lt"/>
              </a:rPr>
              <a:t>CNN</a:t>
            </a:r>
            <a:endParaRPr lang="en-US" altLang="zh-CN" b="1" spc="100" dirty="0">
              <a:solidFill>
                <a:schemeClr val="tx1">
                  <a:lumMod val="95000"/>
                  <a:lumOff val="5000"/>
                </a:schemeClr>
              </a:solidFill>
              <a:cs typeface="+mn-ea"/>
              <a:sym typeface="+mn-lt"/>
            </a:endParaRPr>
          </a:p>
        </p:txBody>
      </p:sp>
      <p:sp>
        <p:nvSpPr>
          <p:cNvPr id="3" name="文本框 2"/>
          <p:cNvSpPr txBox="1"/>
          <p:nvPr/>
        </p:nvSpPr>
        <p:spPr>
          <a:xfrm>
            <a:off x="846455" y="1582420"/>
            <a:ext cx="8724900" cy="4246245"/>
          </a:xfrm>
          <a:prstGeom prst="rect">
            <a:avLst/>
          </a:prstGeom>
          <a:noFill/>
        </p:spPr>
        <p:txBody>
          <a:bodyPr wrap="square" rtlCol="0" anchor="t">
            <a:spAutoFit/>
          </a:bodyPr>
          <a:p>
            <a:r>
              <a:rPr lang="en-US" altLang="zh-CN" dirty="0">
                <a:solidFill>
                  <a:srgbClr val="FF0000"/>
                </a:solidFill>
                <a:sym typeface="+mn-ea"/>
              </a:rPr>
              <a:t>CNN </a:t>
            </a:r>
            <a:r>
              <a:rPr lang="zh-CN" altLang="en-US" dirty="0">
                <a:solidFill>
                  <a:srgbClr val="FF0000"/>
                </a:solidFill>
                <a:sym typeface="+mn-ea"/>
              </a:rPr>
              <a:t>解决了什么问题：</a:t>
            </a:r>
            <a:endParaRPr lang="en-US" altLang="zh-CN" dirty="0">
              <a:solidFill>
                <a:srgbClr val="FF0000"/>
              </a:solidFill>
            </a:endParaRPr>
          </a:p>
          <a:p>
            <a:pPr lvl="1">
              <a:lnSpc>
                <a:spcPct val="150000"/>
              </a:lnSpc>
            </a:pPr>
            <a:r>
              <a:rPr lang="zh-CN" altLang="en-US" dirty="0">
                <a:sym typeface="+mn-ea"/>
              </a:rPr>
              <a:t>在 </a:t>
            </a:r>
            <a:r>
              <a:rPr lang="en-US" altLang="zh-CN" dirty="0">
                <a:sym typeface="+mn-ea"/>
              </a:rPr>
              <a:t>CNN </a:t>
            </a:r>
            <a:r>
              <a:rPr lang="zh-CN" altLang="en-US" dirty="0">
                <a:sym typeface="+mn-ea"/>
              </a:rPr>
              <a:t>出现之前，图像对于人工智能来说是一个难题，有</a:t>
            </a:r>
            <a:r>
              <a:rPr lang="en-US" altLang="zh-CN" dirty="0">
                <a:sym typeface="+mn-ea"/>
              </a:rPr>
              <a:t>3</a:t>
            </a:r>
            <a:r>
              <a:rPr lang="zh-CN" altLang="en-US" dirty="0">
                <a:sym typeface="+mn-ea"/>
              </a:rPr>
              <a:t>个原因：</a:t>
            </a:r>
            <a:endParaRPr lang="zh-CN" altLang="en-US" dirty="0"/>
          </a:p>
          <a:p>
            <a:pPr marL="1200150" lvl="2" indent="-285750">
              <a:lnSpc>
                <a:spcPct val="150000"/>
              </a:lnSpc>
              <a:buFont typeface="Arial" panose="020B0604020202020204" pitchFamily="34" charset="0"/>
              <a:buChar char="•"/>
            </a:pPr>
            <a:r>
              <a:rPr lang="zh-CN" altLang="en-US" dirty="0">
                <a:sym typeface="+mn-ea"/>
              </a:rPr>
              <a:t>图像需要处理的数据量太大，导致成本很高，效率很低；</a:t>
            </a:r>
            <a:endParaRPr lang="en-US" altLang="zh-CN" dirty="0"/>
          </a:p>
          <a:p>
            <a:pPr marL="1200150" lvl="2" indent="-285750">
              <a:lnSpc>
                <a:spcPct val="150000"/>
              </a:lnSpc>
              <a:buFont typeface="Arial" panose="020B0604020202020204" pitchFamily="34" charset="0"/>
              <a:buChar char="•"/>
            </a:pPr>
            <a:r>
              <a:rPr lang="zh-CN" altLang="en-US" dirty="0">
                <a:sym typeface="+mn-ea"/>
              </a:rPr>
              <a:t>图像的简单数据化无法有效保留数据特征；</a:t>
            </a:r>
            <a:endParaRPr lang="zh-CN" altLang="en-US" dirty="0"/>
          </a:p>
          <a:p>
            <a:pPr marL="1200150" lvl="2" indent="-285750">
              <a:lnSpc>
                <a:spcPct val="150000"/>
              </a:lnSpc>
              <a:buFont typeface="Arial" panose="020B0604020202020204" pitchFamily="34" charset="0"/>
              <a:buChar char="•"/>
            </a:pPr>
            <a:r>
              <a:rPr lang="zh-CN" altLang="en-US" dirty="0">
                <a:sym typeface="+mn-ea"/>
              </a:rPr>
              <a:t>普通神经网络处理图像最大的问题在于参数太多，参数增多除了导致计算速度减慢，还很容易导致过拟合问题。</a:t>
            </a:r>
            <a:endParaRPr lang="en-US" altLang="zh-CN" dirty="0">
              <a:solidFill>
                <a:srgbClr val="FF0000"/>
              </a:solidFill>
            </a:endParaRPr>
          </a:p>
          <a:p>
            <a:endParaRPr lang="en-US" altLang="zh-CN" dirty="0">
              <a:solidFill>
                <a:srgbClr val="FF0000"/>
              </a:solidFill>
            </a:endParaRPr>
          </a:p>
          <a:p>
            <a:r>
              <a:rPr lang="en-US" altLang="zh-CN" dirty="0">
                <a:solidFill>
                  <a:srgbClr val="FF0000"/>
                </a:solidFill>
                <a:sym typeface="+mn-ea"/>
              </a:rPr>
              <a:t>CNN</a:t>
            </a:r>
            <a:r>
              <a:rPr lang="zh-CN" altLang="en-US" dirty="0">
                <a:solidFill>
                  <a:srgbClr val="FF0000"/>
                </a:solidFill>
                <a:sym typeface="+mn-ea"/>
              </a:rPr>
              <a:t>的解决方法：</a:t>
            </a:r>
            <a:endParaRPr lang="en-US" altLang="zh-CN" dirty="0">
              <a:solidFill>
                <a:srgbClr val="FF0000"/>
              </a:solidFill>
            </a:endParaRPr>
          </a:p>
          <a:p>
            <a:pPr marL="742950" lvl="1" indent="-285750">
              <a:lnSpc>
                <a:spcPct val="150000"/>
              </a:lnSpc>
              <a:buFont typeface="Arial" panose="020B0604020202020204" pitchFamily="34" charset="0"/>
              <a:buChar char="•"/>
            </a:pPr>
            <a:r>
              <a:rPr lang="zh-CN" altLang="en-US" dirty="0">
                <a:sym typeface="+mn-ea"/>
              </a:rPr>
              <a:t>卷积层负责提取图像中的局部特征；</a:t>
            </a:r>
            <a:endParaRPr lang="en-US" altLang="zh-CN" dirty="0"/>
          </a:p>
          <a:p>
            <a:pPr marL="742950" lvl="1" indent="-285750">
              <a:lnSpc>
                <a:spcPct val="150000"/>
              </a:lnSpc>
              <a:buFont typeface="Arial" panose="020B0604020202020204" pitchFamily="34" charset="0"/>
              <a:buChar char="•"/>
            </a:pPr>
            <a:r>
              <a:rPr lang="zh-CN" altLang="en-US" dirty="0">
                <a:sym typeface="+mn-ea"/>
              </a:rPr>
              <a:t>采样层（池化层）用来大幅降低参数量级</a:t>
            </a:r>
            <a:r>
              <a:rPr lang="en-US" altLang="zh-CN" dirty="0">
                <a:sym typeface="+mn-ea"/>
              </a:rPr>
              <a:t>(</a:t>
            </a:r>
            <a:r>
              <a:rPr lang="zh-CN" altLang="en-US" dirty="0">
                <a:sym typeface="+mn-ea"/>
              </a:rPr>
              <a:t>降维、防止过拟合</a:t>
            </a:r>
            <a:r>
              <a:rPr lang="en-US" altLang="zh-CN" dirty="0">
                <a:sym typeface="+mn-ea"/>
              </a:rPr>
              <a:t>)</a:t>
            </a:r>
            <a:r>
              <a:rPr lang="zh-CN" altLang="en-US" dirty="0">
                <a:sym typeface="+mn-ea"/>
              </a:rPr>
              <a:t>；</a:t>
            </a:r>
            <a:endParaRPr lang="en-US" altLang="zh-CN" dirty="0"/>
          </a:p>
          <a:p>
            <a:pPr marL="742950" lvl="1" indent="-285750">
              <a:lnSpc>
                <a:spcPct val="150000"/>
              </a:lnSpc>
              <a:buFont typeface="Arial" panose="020B0604020202020204" pitchFamily="34" charset="0"/>
              <a:buChar char="•"/>
            </a:pPr>
            <a:r>
              <a:rPr lang="zh-CN" altLang="en-US" dirty="0">
                <a:sym typeface="+mn-ea"/>
              </a:rPr>
              <a:t>全连接层类似传统神经网络的部分，用来输出想要的结果。</a:t>
            </a:r>
            <a:endParaRPr lang="zh-CN" altLang="en-US" dirty="0">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5" name="文本框 4"/>
          <p:cNvSpPr txBox="1"/>
          <p:nvPr/>
        </p:nvSpPr>
        <p:spPr>
          <a:xfrm>
            <a:off x="800100" y="1360450"/>
            <a:ext cx="10972800" cy="1614805"/>
          </a:xfrm>
          <a:prstGeom prst="rect">
            <a:avLst/>
          </a:prstGeom>
          <a:noFill/>
        </p:spPr>
        <p:txBody>
          <a:bodyPr wrap="square" rtlCol="0">
            <a:spAutoFit/>
          </a:bodyPr>
          <a:lstStyle/>
          <a:p>
            <a:r>
              <a:rPr lang="en-US" altLang="zh-CN" dirty="0">
                <a:solidFill>
                  <a:srgbClr val="FF0000"/>
                </a:solidFill>
              </a:rPr>
              <a:t>CNN</a:t>
            </a:r>
            <a:r>
              <a:rPr lang="zh-CN" altLang="en-US" dirty="0">
                <a:solidFill>
                  <a:srgbClr val="FF0000"/>
                </a:solidFill>
              </a:rPr>
              <a:t>的</a:t>
            </a:r>
            <a:r>
              <a:rPr lang="zh-CN" altLang="en-US" dirty="0">
                <a:solidFill>
                  <a:srgbClr val="FF0000"/>
                </a:solidFill>
              </a:rPr>
              <a:t>主要结构：</a:t>
            </a:r>
            <a:endParaRPr lang="en-US" altLang="zh-CN" dirty="0">
              <a:solidFill>
                <a:srgbClr val="FF0000"/>
              </a:solidFill>
            </a:endParaRPr>
          </a:p>
          <a:p>
            <a:pPr marL="742950" lvl="1" indent="-285750">
              <a:lnSpc>
                <a:spcPct val="150000"/>
              </a:lnSpc>
              <a:buFont typeface="Arial" panose="020B0604020202020204" pitchFamily="34" charset="0"/>
              <a:buChar char="•"/>
            </a:pPr>
            <a:r>
              <a:rPr lang="zh-CN" altLang="en-US" b="1" dirty="0"/>
              <a:t>卷积层</a:t>
            </a:r>
            <a:r>
              <a:rPr lang="en-US" altLang="zh-CN" b="1" dirty="0"/>
              <a:t>(Convolutional Layer) : </a:t>
            </a:r>
            <a:r>
              <a:rPr lang="zh-CN" altLang="en-US" dirty="0"/>
              <a:t>主要作用是提取特征；</a:t>
            </a:r>
            <a:endParaRPr lang="en-US" altLang="zh-CN" dirty="0"/>
          </a:p>
          <a:p>
            <a:pPr marL="742950" lvl="1" indent="-285750">
              <a:lnSpc>
                <a:spcPct val="150000"/>
              </a:lnSpc>
              <a:buFont typeface="Arial" panose="020B0604020202020204" pitchFamily="34" charset="0"/>
              <a:buChar char="•"/>
            </a:pPr>
            <a:r>
              <a:rPr lang="zh-CN" altLang="en-US" b="1" dirty="0"/>
              <a:t>采样层</a:t>
            </a:r>
            <a:r>
              <a:rPr lang="en-US" altLang="zh-CN" b="1" dirty="0"/>
              <a:t>(Pooling Layer) : </a:t>
            </a:r>
            <a:r>
              <a:rPr lang="zh-CN" altLang="en-US" dirty="0"/>
              <a:t>主要作用是下采样</a:t>
            </a:r>
            <a:r>
              <a:rPr lang="en-US" altLang="zh-CN" dirty="0"/>
              <a:t>(down sampling)</a:t>
            </a:r>
            <a:r>
              <a:rPr lang="zh-CN" altLang="en-US" dirty="0"/>
              <a:t>，却不会损坏识别结果；</a:t>
            </a:r>
            <a:endParaRPr lang="zh-CN" altLang="en-US" dirty="0"/>
          </a:p>
          <a:p>
            <a:pPr marL="742950" lvl="1" indent="-285750">
              <a:lnSpc>
                <a:spcPct val="150000"/>
              </a:lnSpc>
              <a:buFont typeface="Arial" panose="020B0604020202020204" pitchFamily="34" charset="0"/>
              <a:buChar char="•"/>
            </a:pPr>
            <a:r>
              <a:rPr lang="zh-CN" altLang="en-US" b="1" dirty="0"/>
              <a:t>全连接层</a:t>
            </a:r>
            <a:r>
              <a:rPr lang="en-US" altLang="zh-CN" b="1" dirty="0"/>
              <a:t>(Fully Connected Layer) : </a:t>
            </a:r>
            <a:r>
              <a:rPr lang="zh-CN" altLang="en-US" dirty="0"/>
              <a:t>主要作用是分类。</a:t>
            </a:r>
            <a:endParaRPr lang="zh-CN" altLang="en-US" dirty="0"/>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9549"/>
          <a:stretch>
            <a:fillRect/>
          </a:stretch>
        </p:blipFill>
        <p:spPr>
          <a:xfrm>
            <a:off x="1524000" y="2986109"/>
            <a:ext cx="9144000" cy="3331311"/>
          </a:xfrm>
          <a:prstGeom prst="rect">
            <a:avLst/>
          </a:prstGeom>
        </p:spPr>
      </p:pic>
      <p:sp>
        <p:nvSpPr>
          <p:cNvPr id="2" name="矩形 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3"/>
            </p:custDataLst>
          </p:nvPr>
        </p:nvSpPr>
        <p:spPr>
          <a:xfrm>
            <a:off x="418618" y="919480"/>
            <a:ext cx="11354763" cy="423545"/>
          </a:xfrm>
          <a:prstGeom prst="rect">
            <a:avLst/>
          </a:prstGeom>
          <a:noFill/>
        </p:spPr>
        <p:txBody>
          <a:bodyPr wrap="square" rtlCol="0">
            <a:spAutoFit/>
          </a:bodyPr>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a:solidFill>
                  <a:schemeClr val="tx1">
                    <a:lumMod val="95000"/>
                    <a:lumOff val="5000"/>
                  </a:schemeClr>
                </a:solidFill>
                <a:cs typeface="+mn-ea"/>
                <a:sym typeface="+mn-lt"/>
              </a:rPr>
              <a:t>卷积神经网络</a:t>
            </a:r>
            <a:r>
              <a:rPr lang="en-US" altLang="zh-CN" b="1" spc="100" dirty="0">
                <a:solidFill>
                  <a:schemeClr val="tx1">
                    <a:lumMod val="95000"/>
                    <a:lumOff val="5000"/>
                  </a:schemeClr>
                </a:solidFill>
                <a:cs typeface="+mn-ea"/>
                <a:sym typeface="+mn-lt"/>
              </a:rPr>
              <a:t>CNN</a:t>
            </a:r>
            <a:endParaRPr lang="en-US" altLang="zh-CN" b="1" spc="100" dirty="0">
              <a:solidFill>
                <a:schemeClr val="tx1">
                  <a:lumMod val="95000"/>
                  <a:lumOff val="5000"/>
                </a:schemeClr>
              </a:solidFill>
              <a:cs typeface="+mn-ea"/>
              <a:sym typeface="+mn-lt"/>
            </a:endParaRPr>
          </a:p>
        </p:txBody>
      </p:sp>
      <p:sp>
        <p:nvSpPr>
          <p:cNvPr id="8" name="文本框 7"/>
          <p:cNvSpPr txBox="1"/>
          <p:nvPr>
            <p:custDataLst>
              <p:tags r:id="rId4"/>
            </p:custDataLst>
          </p:nvPr>
        </p:nvSpPr>
        <p:spPr>
          <a:xfrm>
            <a:off x="5087386" y="96537"/>
            <a:ext cx="3670300" cy="583565"/>
          </a:xfrm>
          <a:prstGeom prst="rect">
            <a:avLst/>
          </a:prstGeom>
          <a:noFill/>
        </p:spPr>
        <p:txBody>
          <a:bodyPr wrap="square" rtlCol="0">
            <a:spAutoFit/>
          </a:bodyPr>
          <a:p>
            <a:r>
              <a:rPr lang="zh-CN" altLang="en-US" sz="3200" dirty="0">
                <a:solidFill>
                  <a:schemeClr val="bg1"/>
                </a:solidFill>
                <a:cs typeface="+mn-ea"/>
                <a:sym typeface="+mn-lt"/>
              </a:rPr>
              <a:t>背景知识</a:t>
            </a:r>
            <a:r>
              <a:rPr lang="zh-CN" altLang="en-US" sz="3200" dirty="0">
                <a:solidFill>
                  <a:schemeClr val="bg1"/>
                </a:solidFill>
                <a:cs typeface="+mn-ea"/>
                <a:sym typeface="+mn-lt"/>
              </a:rPr>
              <a:t>介绍</a:t>
            </a:r>
            <a:endParaRPr lang="zh-CN" altLang="en-US" sz="32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r="16839"/>
          <a:stretch>
            <a:fillRect/>
          </a:stretch>
        </p:blipFill>
        <p:spPr>
          <a:xfrm>
            <a:off x="7391400" y="1753917"/>
            <a:ext cx="4490700" cy="4332558"/>
          </a:xfrm>
          <a:prstGeom prst="rect">
            <a:avLst/>
          </a:prstGeom>
        </p:spPr>
      </p:pic>
      <p:sp>
        <p:nvSpPr>
          <p:cNvPr id="8" name="文本框 7"/>
          <p:cNvSpPr txBox="1"/>
          <p:nvPr/>
        </p:nvSpPr>
        <p:spPr>
          <a:xfrm>
            <a:off x="561975" y="2091646"/>
            <a:ext cx="6619876" cy="2445385"/>
          </a:xfrm>
          <a:prstGeom prst="rect">
            <a:avLst/>
          </a:prstGeom>
          <a:noFill/>
        </p:spPr>
        <p:txBody>
          <a:bodyPr wrap="square" rtlCol="0">
            <a:spAutoFit/>
          </a:bodyPr>
          <a:lstStyle/>
          <a:p>
            <a:endParaRPr lang="en-US" altLang="zh-CN" dirty="0">
              <a:solidFill>
                <a:srgbClr val="FF0000"/>
              </a:solidFill>
            </a:endParaRPr>
          </a:p>
          <a:p>
            <a:pPr marL="742950" lvl="1" indent="-285750">
              <a:lnSpc>
                <a:spcPct val="150000"/>
              </a:lnSpc>
              <a:buFont typeface="Arial" panose="020B0604020202020204" pitchFamily="34" charset="0"/>
              <a:buChar char="•"/>
            </a:pPr>
            <a:r>
              <a:rPr lang="zh-CN" altLang="en-US" dirty="0"/>
              <a:t>卷积核里面的每个值就是需要训练模型过程中的神经元参数（权重），开始会有随机的初始值，当训练网络时，网络会通过后向传播不断更新这些参数值，直到寻找到最佳的参数值。对于如何判断参数值的最佳，则是通过</a:t>
            </a:r>
            <a:r>
              <a:rPr lang="en-US" altLang="zh-CN" dirty="0"/>
              <a:t>loss</a:t>
            </a:r>
            <a:r>
              <a:rPr lang="zh-CN" altLang="en-US" dirty="0"/>
              <a:t>损失函数来评估。</a:t>
            </a:r>
            <a:endParaRPr lang="zh-CN" altLang="en-US" dirty="0"/>
          </a:p>
        </p:txBody>
      </p:sp>
      <p:sp>
        <p:nvSpPr>
          <p:cNvPr id="2" name="矩形 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3"/>
            </p:custDataLst>
          </p:nvPr>
        </p:nvSpPr>
        <p:spPr>
          <a:xfrm>
            <a:off x="418618" y="919480"/>
            <a:ext cx="11354763" cy="423545"/>
          </a:xfrm>
          <a:prstGeom prst="rect">
            <a:avLst/>
          </a:prstGeom>
          <a:noFill/>
        </p:spPr>
        <p:txBody>
          <a:bodyPr wrap="square" rtlCol="0">
            <a:spAutoFit/>
          </a:bodyPr>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a:solidFill>
                  <a:schemeClr val="tx1">
                    <a:lumMod val="95000"/>
                    <a:lumOff val="5000"/>
                  </a:schemeClr>
                </a:solidFill>
                <a:cs typeface="+mn-ea"/>
                <a:sym typeface="+mn-lt"/>
              </a:rPr>
              <a:t>卷积</a:t>
            </a:r>
            <a:r>
              <a:rPr lang="zh-CN" altLang="en-US" b="1" spc="100" dirty="0">
                <a:solidFill>
                  <a:schemeClr val="tx1">
                    <a:lumMod val="95000"/>
                    <a:lumOff val="5000"/>
                  </a:schemeClr>
                </a:solidFill>
                <a:cs typeface="+mn-ea"/>
                <a:sym typeface="+mn-lt"/>
              </a:rPr>
              <a:t>层</a:t>
            </a:r>
            <a:endParaRPr lang="zh-CN" altLang="en-US" b="1" spc="100" dirty="0">
              <a:solidFill>
                <a:schemeClr val="tx1">
                  <a:lumMod val="95000"/>
                  <a:lumOff val="5000"/>
                </a:schemeClr>
              </a:solidFill>
              <a:cs typeface="+mn-ea"/>
              <a:sym typeface="+mn-lt"/>
            </a:endParaRPr>
          </a:p>
        </p:txBody>
      </p:sp>
      <p:sp>
        <p:nvSpPr>
          <p:cNvPr id="5" name="文本框 4"/>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背景知识</a:t>
            </a:r>
            <a:r>
              <a:rPr lang="zh-CN" altLang="en-US" sz="3200" dirty="0">
                <a:solidFill>
                  <a:schemeClr val="bg1"/>
                </a:solidFill>
                <a:cs typeface="+mn-ea"/>
                <a:sym typeface="+mn-lt"/>
              </a:rPr>
              <a:t>介绍</a:t>
            </a:r>
            <a:endParaRPr lang="zh-CN" altLang="en-US" sz="32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5" name="文本框 4"/>
          <p:cNvSpPr txBox="1"/>
          <p:nvPr/>
        </p:nvSpPr>
        <p:spPr>
          <a:xfrm>
            <a:off x="800100" y="935635"/>
            <a:ext cx="10972800" cy="2861310"/>
          </a:xfrm>
          <a:prstGeom prst="rect">
            <a:avLst/>
          </a:prstGeom>
          <a:noFill/>
        </p:spPr>
        <p:txBody>
          <a:bodyPr wrap="square" rtlCol="0">
            <a:spAutoFit/>
          </a:bodyPr>
          <a:lstStyle/>
          <a:p>
            <a:endParaRPr lang="en-US" altLang="zh-CN" dirty="0">
              <a:solidFill>
                <a:srgbClr val="FF0000"/>
              </a:solidFill>
            </a:endParaRPr>
          </a:p>
          <a:p>
            <a:pPr marL="742950" lvl="1" indent="-285750">
              <a:lnSpc>
                <a:spcPct val="150000"/>
              </a:lnSpc>
              <a:buFont typeface="Arial" panose="020B0604020202020204" pitchFamily="34" charset="0"/>
              <a:buChar char="•"/>
            </a:pPr>
            <a:r>
              <a:rPr lang="zh-CN" altLang="en-US" b="1" dirty="0"/>
              <a:t>特征降维：</a:t>
            </a:r>
            <a:r>
              <a:rPr lang="zh-CN" altLang="en-US" dirty="0"/>
              <a:t>池化操作相当于降维操作，有最大池化和平均池化，其中最大池化</a:t>
            </a:r>
            <a:r>
              <a:rPr lang="en-US" altLang="zh-CN" dirty="0"/>
              <a:t>(max pooling)</a:t>
            </a:r>
            <a:r>
              <a:rPr lang="zh-CN" altLang="en-US" dirty="0"/>
              <a:t>最为常用。</a:t>
            </a:r>
            <a:endParaRPr lang="en-US" altLang="zh-CN" dirty="0"/>
          </a:p>
          <a:p>
            <a:pPr marL="742950" lvl="1" indent="-285750">
              <a:lnSpc>
                <a:spcPct val="150000"/>
              </a:lnSpc>
              <a:buFont typeface="Arial" panose="020B0604020202020204" pitchFamily="34" charset="0"/>
              <a:buChar char="•"/>
            </a:pPr>
            <a:r>
              <a:rPr lang="zh-CN" altLang="en-US" b="1" dirty="0"/>
              <a:t>特征不变性：</a:t>
            </a:r>
            <a:r>
              <a:rPr lang="zh-CN" altLang="en-US" dirty="0"/>
              <a:t>经过卷积操作后提取到的特征信息，相邻区域会有相似特征信息，这是可以相互替代的，如果全部保留这些特征信息会存在信息冗余，增加计算难度。</a:t>
            </a:r>
            <a:endParaRPr lang="en-US" altLang="zh-CN" dirty="0"/>
          </a:p>
          <a:p>
            <a:pPr marL="742950" lvl="1" indent="-285750">
              <a:lnSpc>
                <a:spcPct val="150000"/>
              </a:lnSpc>
              <a:buFont typeface="Arial" panose="020B0604020202020204" pitchFamily="34" charset="0"/>
              <a:buChar char="•"/>
            </a:pPr>
            <a:r>
              <a:rPr lang="zh-CN" altLang="en-US" b="1" dirty="0"/>
              <a:t>防止过拟合：</a:t>
            </a:r>
            <a:r>
              <a:rPr lang="zh-CN" altLang="en-US" dirty="0"/>
              <a:t>通过采样层会不断地减小数据的空间大小，参数的数量和计算量会有相应的下降，这在一定程度上控制了过拟合。</a:t>
            </a:r>
            <a:endParaRPr lang="en-US" altLang="zh-CN" dirty="0"/>
          </a:p>
          <a:p>
            <a:pPr lvl="1">
              <a:lnSpc>
                <a:spcPct val="150000"/>
              </a:lnSpc>
            </a:pPr>
            <a:r>
              <a:rPr lang="zh-CN" altLang="en-US" dirty="0"/>
              <a:t>如果输入是图像的话，那么池化层的最主要作用就是</a:t>
            </a:r>
            <a:r>
              <a:rPr lang="zh-CN" altLang="en-US" b="1" dirty="0"/>
              <a:t>压缩图像</a:t>
            </a:r>
            <a:r>
              <a:rPr lang="zh-CN" altLang="en-US" dirty="0"/>
              <a:t>。</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000" y="4155455"/>
            <a:ext cx="5400000" cy="2525032"/>
          </a:xfrm>
          <a:prstGeom prst="rect">
            <a:avLst/>
          </a:prstGeom>
        </p:spPr>
      </p:pic>
      <p:sp>
        <p:nvSpPr>
          <p:cNvPr id="2" name="文本框 1"/>
          <p:cNvSpPr txBox="1"/>
          <p:nvPr>
            <p:custDataLst>
              <p:tags r:id="rId3"/>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背景知识</a:t>
            </a:r>
            <a:r>
              <a:rPr lang="zh-CN" altLang="en-US" sz="3200" dirty="0">
                <a:solidFill>
                  <a:schemeClr val="bg1"/>
                </a:solidFill>
                <a:cs typeface="+mn-ea"/>
                <a:sym typeface="+mn-lt"/>
              </a:rPr>
              <a:t>介绍</a:t>
            </a:r>
            <a:endParaRPr lang="zh-CN" altLang="en-US" sz="3200" dirty="0">
              <a:solidFill>
                <a:schemeClr val="bg1"/>
              </a:solidFill>
              <a:cs typeface="+mn-ea"/>
              <a:sym typeface="+mn-lt"/>
            </a:endParaRPr>
          </a:p>
        </p:txBody>
      </p:sp>
      <p:sp>
        <p:nvSpPr>
          <p:cNvPr id="7"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4"/>
            </p:custDataLst>
          </p:nvPr>
        </p:nvSpPr>
        <p:spPr>
          <a:xfrm>
            <a:off x="418618" y="919480"/>
            <a:ext cx="11354763" cy="423545"/>
          </a:xfrm>
          <a:prstGeom prst="rect">
            <a:avLst/>
          </a:prstGeom>
          <a:noFill/>
        </p:spPr>
        <p:txBody>
          <a:bodyPr wrap="square" rtlCol="0">
            <a:spAutoFit/>
          </a:bodyPr>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a:solidFill>
                  <a:schemeClr val="tx1">
                    <a:lumMod val="95000"/>
                    <a:lumOff val="5000"/>
                  </a:schemeClr>
                </a:solidFill>
                <a:cs typeface="+mn-ea"/>
                <a:sym typeface="+mn-lt"/>
              </a:rPr>
              <a:t>卷积</a:t>
            </a:r>
            <a:r>
              <a:rPr lang="zh-CN" altLang="en-US" b="1" spc="100" dirty="0">
                <a:solidFill>
                  <a:schemeClr val="tx1">
                    <a:lumMod val="95000"/>
                    <a:lumOff val="5000"/>
                  </a:schemeClr>
                </a:solidFill>
                <a:cs typeface="+mn-ea"/>
                <a:sym typeface="+mn-lt"/>
              </a:rPr>
              <a:t>层</a:t>
            </a:r>
            <a:endParaRPr lang="zh-CN" altLang="en-US" b="1" spc="100" dirty="0">
              <a:solidFill>
                <a:schemeClr val="tx1">
                  <a:lumMod val="95000"/>
                  <a:lumOff val="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5" name="文本框 4"/>
          <p:cNvSpPr txBox="1"/>
          <p:nvPr/>
        </p:nvSpPr>
        <p:spPr>
          <a:xfrm>
            <a:off x="800100" y="1975765"/>
            <a:ext cx="10972800" cy="645160"/>
          </a:xfrm>
          <a:prstGeom prst="rect">
            <a:avLst/>
          </a:prstGeom>
          <a:noFill/>
        </p:spPr>
        <p:txBody>
          <a:bodyPr wrap="square" rtlCol="0">
            <a:spAutoFit/>
          </a:bodyPr>
          <a:lstStyle/>
          <a:p>
            <a:pPr lvl="1"/>
            <a:endParaRPr lang="en-US" altLang="zh-CN" dirty="0"/>
          </a:p>
          <a:p>
            <a:pPr lvl="1"/>
            <a:r>
              <a:rPr lang="zh-CN" altLang="en-US" b="0" i="0" dirty="0">
                <a:solidFill>
                  <a:srgbClr val="121212"/>
                </a:solidFill>
                <a:effectLst/>
                <a:latin typeface="-apple-system"/>
              </a:rPr>
              <a:t>现在的神经网络学习能力非常有限，无法去解决非线性问题，</a:t>
            </a:r>
            <a:r>
              <a:rPr lang="zh-CN" altLang="en-US" dirty="0"/>
              <a:t>引入激活函数是为了添加非线性因素。</a:t>
            </a:r>
            <a:endParaRPr lang="en-US" altLang="zh-CN"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6550" y="3285872"/>
            <a:ext cx="2520000" cy="2029213"/>
          </a:xfrm>
          <a:prstGeom prst="rect">
            <a:avLst/>
          </a:prstGeom>
        </p:spPr>
      </p:pic>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425" y="3153433"/>
            <a:ext cx="2520000" cy="2161652"/>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背景知识</a:t>
            </a:r>
            <a:r>
              <a:rPr lang="zh-CN" altLang="en-US" sz="3200" dirty="0">
                <a:solidFill>
                  <a:schemeClr val="bg1"/>
                </a:solidFill>
                <a:cs typeface="+mn-ea"/>
                <a:sym typeface="+mn-lt"/>
              </a:rPr>
              <a:t>介绍</a:t>
            </a:r>
            <a:endParaRPr lang="zh-CN" altLang="en-US" sz="3200" dirty="0">
              <a:solidFill>
                <a:schemeClr val="bg1"/>
              </a:solidFill>
              <a:cs typeface="+mn-ea"/>
              <a:sym typeface="+mn-lt"/>
            </a:endParaRPr>
          </a:p>
        </p:txBody>
      </p:sp>
      <p:sp>
        <p:nvSpPr>
          <p:cNvPr id="2" name="矩形 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avLst/>
          </a:prstGeom>
          <a:noFill/>
        </p:spPr>
        <p:txBody>
          <a:bodyPr wrap="square" rtlCol="0">
            <a:spAutoFit/>
          </a:bodyPr>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a:solidFill>
                  <a:schemeClr val="tx1">
                    <a:lumMod val="95000"/>
                    <a:lumOff val="5000"/>
                  </a:schemeClr>
                </a:solidFill>
                <a:cs typeface="+mn-ea"/>
                <a:sym typeface="+mn-lt"/>
              </a:rPr>
              <a:t>激活函数</a:t>
            </a:r>
            <a:endParaRPr lang="zh-CN" altLang="en-US" b="1" spc="100" dirty="0">
              <a:solidFill>
                <a:schemeClr val="tx1">
                  <a:lumMod val="95000"/>
                  <a:lumOff val="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5" name="文本框 4"/>
          <p:cNvSpPr txBox="1"/>
          <p:nvPr/>
        </p:nvSpPr>
        <p:spPr>
          <a:xfrm>
            <a:off x="800100" y="1640485"/>
            <a:ext cx="10972800" cy="1198880"/>
          </a:xfrm>
          <a:prstGeom prst="rect">
            <a:avLst/>
          </a:prstGeom>
          <a:noFill/>
        </p:spPr>
        <p:txBody>
          <a:bodyPr wrap="square" rtlCol="0">
            <a:spAutoFit/>
          </a:bodyPr>
          <a:lstStyle/>
          <a:p>
            <a:endParaRPr lang="en-US" altLang="zh-CN" dirty="0">
              <a:solidFill>
                <a:srgbClr val="FF0000"/>
              </a:solidFill>
            </a:endParaRPr>
          </a:p>
          <a:p>
            <a:pPr lvl="1">
              <a:lnSpc>
                <a:spcPct val="150000"/>
              </a:lnSpc>
            </a:pPr>
            <a:r>
              <a:rPr lang="zh-CN" altLang="en-US" dirty="0"/>
              <a:t>全连接层就是一个完全连接的神经网络，作用主要是进行分类。前面通过卷积和池化层得出的特征，在全连接层对这些总结好的特征做分类。</a:t>
            </a:r>
            <a:endParaRPr lang="en-US" altLang="zh-CN"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500" y="3429000"/>
            <a:ext cx="5400000" cy="2260314"/>
          </a:xfrm>
          <a:prstGeom prst="rect">
            <a:avLst/>
          </a:prstGeom>
        </p:spPr>
      </p:pic>
      <p:sp>
        <p:nvSpPr>
          <p:cNvPr id="2" name="文本框 1"/>
          <p:cNvSpPr txBox="1"/>
          <p:nvPr>
            <p:custDataLst>
              <p:tags r:id="rId3"/>
            </p:custDataLst>
          </p:nvPr>
        </p:nvSpPr>
        <p:spPr>
          <a:xfrm>
            <a:off x="5087386" y="123207"/>
            <a:ext cx="3670300" cy="583565"/>
          </a:xfrm>
          <a:prstGeom prst="rect">
            <a:avLst/>
          </a:prstGeom>
          <a:noFill/>
        </p:spPr>
        <p:txBody>
          <a:bodyPr wrap="square" rtlCol="0">
            <a:spAutoFit/>
          </a:bodyPr>
          <a:lstStyle/>
          <a:p>
            <a:r>
              <a:rPr lang="zh-CN" altLang="en-US" sz="3200" dirty="0">
                <a:solidFill>
                  <a:schemeClr val="bg1"/>
                </a:solidFill>
                <a:cs typeface="+mn-ea"/>
                <a:sym typeface="+mn-lt"/>
              </a:rPr>
              <a:t>背景知识</a:t>
            </a:r>
            <a:r>
              <a:rPr lang="zh-CN" altLang="en-US" sz="3200" dirty="0">
                <a:solidFill>
                  <a:schemeClr val="bg1"/>
                </a:solidFill>
                <a:cs typeface="+mn-ea"/>
                <a:sym typeface="+mn-lt"/>
              </a:rPr>
              <a:t>介绍</a:t>
            </a:r>
            <a:endParaRPr lang="zh-CN" altLang="en-US" sz="3200" dirty="0">
              <a:solidFill>
                <a:schemeClr val="bg1"/>
              </a:solidFill>
              <a:cs typeface="+mn-ea"/>
              <a:sym typeface="+mn-lt"/>
            </a:endParaRPr>
          </a:p>
        </p:txBody>
      </p:sp>
      <p:sp>
        <p:nvSpPr>
          <p:cNvPr id="7"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4"/>
            </p:custDataLst>
          </p:nvPr>
        </p:nvSpPr>
        <p:spPr>
          <a:xfrm>
            <a:off x="418618" y="919480"/>
            <a:ext cx="11354763" cy="423545"/>
          </a:xfrm>
          <a:prstGeom prst="rect">
            <a:avLst/>
          </a:prstGeom>
          <a:noFill/>
        </p:spPr>
        <p:txBody>
          <a:bodyPr wrap="square" rtlCol="0">
            <a:spAutoFit/>
          </a:bodyPr>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a:solidFill>
                  <a:schemeClr val="tx1">
                    <a:lumMod val="95000"/>
                    <a:lumOff val="5000"/>
                  </a:schemeClr>
                </a:solidFill>
                <a:cs typeface="+mn-ea"/>
                <a:sym typeface="+mn-lt"/>
              </a:rPr>
              <a:t>全连接</a:t>
            </a:r>
            <a:r>
              <a:rPr lang="zh-CN" altLang="en-US" b="1" spc="100" dirty="0">
                <a:solidFill>
                  <a:schemeClr val="tx1">
                    <a:lumMod val="95000"/>
                    <a:lumOff val="5000"/>
                  </a:schemeClr>
                </a:solidFill>
                <a:cs typeface="+mn-ea"/>
                <a:sym typeface="+mn-lt"/>
              </a:rPr>
              <a:t>层</a:t>
            </a:r>
            <a:endParaRPr lang="zh-CN" altLang="en-US" b="1" spc="100" dirty="0">
              <a:solidFill>
                <a:schemeClr val="tx1">
                  <a:lumMod val="95000"/>
                  <a:lumOff val="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背景知识</a:t>
            </a:r>
            <a:r>
              <a:rPr lang="zh-CN" altLang="en-US" sz="3200" dirty="0">
                <a:solidFill>
                  <a:schemeClr val="bg1"/>
                </a:solidFill>
                <a:cs typeface="+mn-ea"/>
                <a:sym typeface="+mn-lt"/>
              </a:rPr>
              <a:t>介绍</a:t>
            </a:r>
            <a:endParaRPr lang="zh-CN" altLang="en-US" sz="3200" dirty="0">
              <a:solidFill>
                <a:schemeClr val="bg1"/>
              </a:solidFill>
              <a:cs typeface="+mn-ea"/>
              <a:sym typeface="+mn-lt"/>
            </a:endParaRPr>
          </a:p>
        </p:txBody>
      </p:sp>
      <p:sp>
        <p:nvSpPr>
          <p:cNvPr id="7"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avLst/>
          </a:prstGeom>
          <a:noFill/>
        </p:spPr>
        <p:txBody>
          <a:bodyPr wrap="square" rtlCol="0">
            <a:spAutoFit/>
          </a:bodyPr>
          <a:lstStyle/>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a:solidFill>
                  <a:schemeClr val="tx1">
                    <a:lumMod val="95000"/>
                    <a:lumOff val="5000"/>
                  </a:schemeClr>
                </a:solidFill>
                <a:cs typeface="+mn-ea"/>
                <a:sym typeface="+mn-lt"/>
              </a:rPr>
              <a:t>深度学习和联邦学习的</a:t>
            </a:r>
            <a:r>
              <a:rPr lang="zh-CN" altLang="en-US" b="1" spc="100" dirty="0">
                <a:solidFill>
                  <a:schemeClr val="tx1">
                    <a:lumMod val="95000"/>
                    <a:lumOff val="5000"/>
                  </a:schemeClr>
                </a:solidFill>
                <a:cs typeface="+mn-ea"/>
                <a:sym typeface="+mn-lt"/>
              </a:rPr>
              <a:t>关系</a:t>
            </a:r>
            <a:endParaRPr lang="zh-CN" altLang="en-US" b="1" spc="100" dirty="0">
              <a:solidFill>
                <a:schemeClr val="tx1">
                  <a:lumMod val="95000"/>
                  <a:lumOff val="5000"/>
                </a:schemeClr>
              </a:solidFill>
              <a:cs typeface="+mn-ea"/>
              <a:sym typeface="+mn-lt"/>
            </a:endParaRPr>
          </a:p>
        </p:txBody>
      </p:sp>
      <p:sp>
        <p:nvSpPr>
          <p:cNvPr id="9" name="矩形 8"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6"/>
            </p:custDataLst>
          </p:nvPr>
        </p:nvSpPr>
        <p:spPr>
          <a:xfrm>
            <a:off x="697230" y="1602105"/>
            <a:ext cx="11403330" cy="460375"/>
          </a:xfrm>
          <a:prstGeom prst="rect">
            <a:avLst/>
          </a:prstGeom>
          <a:noFill/>
        </p:spPr>
        <p:txBody>
          <a:bodyPr wrap="square" rtlCol="0">
            <a:spAutoFit/>
          </a:bodyPr>
          <a:lstStyle/>
          <a:p>
            <a:pPr lvl="0" indent="0">
              <a:lnSpc>
                <a:spcPct val="150000"/>
              </a:lnSpc>
              <a:buFont typeface="Wingdings" panose="05000000000000000000" pitchFamily="2" charset="2"/>
              <a:buNone/>
              <a:defRPr/>
            </a:pPr>
            <a:r>
              <a:rPr lang="zh-CN" altLang="en-US" sz="1600" spc="100" dirty="0">
                <a:cs typeface="+mn-ea"/>
                <a:sym typeface="+mn-lt"/>
              </a:rPr>
              <a:t>联邦学习本质上是一种分布式的机器学习</a:t>
            </a:r>
            <a:r>
              <a:rPr lang="en-US" altLang="zh-CN" sz="1600" spc="100" dirty="0">
                <a:cs typeface="+mn-ea"/>
                <a:sym typeface="+mn-lt"/>
              </a:rPr>
              <a:t>/</a:t>
            </a:r>
            <a:r>
              <a:rPr lang="zh-CN" altLang="en-US" sz="1600" spc="100" dirty="0">
                <a:cs typeface="+mn-ea"/>
                <a:sym typeface="+mn-lt"/>
              </a:rPr>
              <a:t>深度学习。在每个客户端上还是进行的深度学习模型的</a:t>
            </a:r>
            <a:r>
              <a:rPr lang="zh-CN" altLang="en-US" sz="1600" spc="100" dirty="0">
                <a:cs typeface="+mn-ea"/>
                <a:sym typeface="+mn-lt"/>
              </a:rPr>
              <a:t>训练。</a:t>
            </a:r>
            <a:endParaRPr lang="zh-CN" altLang="en-US" sz="1600" spc="100" dirty="0">
              <a:cs typeface="+mn-ea"/>
              <a:sym typeface="+mn-lt"/>
            </a:endParaRPr>
          </a:p>
        </p:txBody>
      </p:sp>
      <p:pic>
        <p:nvPicPr>
          <p:cNvPr id="3" name="图片 2"/>
          <p:cNvPicPr>
            <a:picLocks noChangeAspect="1"/>
          </p:cNvPicPr>
          <p:nvPr/>
        </p:nvPicPr>
        <p:blipFill>
          <a:blip r:embed="rId7"/>
          <a:stretch>
            <a:fillRect/>
          </a:stretch>
        </p:blipFill>
        <p:spPr>
          <a:xfrm>
            <a:off x="1323340" y="2599055"/>
            <a:ext cx="7833360" cy="3482340"/>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2" name="文本框 1"/>
          <p:cNvSpPr txBox="1"/>
          <p:nvPr/>
        </p:nvSpPr>
        <p:spPr>
          <a:xfrm>
            <a:off x="1881138" y="2106868"/>
            <a:ext cx="2472152" cy="2646878"/>
          </a:xfrm>
          <a:prstGeom prst="rect">
            <a:avLst/>
          </a:prstGeom>
          <a:noFill/>
        </p:spPr>
        <p:txBody>
          <a:bodyPr wrap="none" rtlCol="0">
            <a:spAutoFit/>
          </a:bodyPr>
          <a:lstStyle/>
          <a:p>
            <a:r>
              <a:rPr lang="en-US" altLang="zh-CN" sz="16600" spc="300" dirty="0">
                <a:gradFill>
                  <a:gsLst>
                    <a:gs pos="0">
                      <a:schemeClr val="accent1"/>
                    </a:gs>
                    <a:gs pos="90000">
                      <a:schemeClr val="accent1">
                        <a:alpha val="0"/>
                      </a:schemeClr>
                    </a:gs>
                  </a:gsLst>
                  <a:lin ang="5400000" scaled="1"/>
                </a:gradFill>
                <a:latin typeface="Impact" panose="020B0806030902050204" pitchFamily="34" charset="0"/>
              </a:rPr>
              <a:t>02</a:t>
            </a:r>
            <a:endParaRPr lang="zh-CN" altLang="en-US" sz="16600" spc="300" dirty="0">
              <a:gradFill>
                <a:gsLst>
                  <a:gs pos="0">
                    <a:schemeClr val="accent1"/>
                  </a:gs>
                  <a:gs pos="90000">
                    <a:schemeClr val="accent1">
                      <a:alpha val="0"/>
                    </a:schemeClr>
                  </a:gs>
                </a:gsLst>
                <a:lin ang="5400000" scaled="1"/>
              </a:gradFill>
              <a:latin typeface="Impact" panose="020B0806030902050204" pitchFamily="34" charset="0"/>
            </a:endParaRPr>
          </a:p>
        </p:txBody>
      </p:sp>
      <p:sp>
        <p:nvSpPr>
          <p:cNvPr id="5" name="文本框 4"/>
          <p:cNvSpPr txBox="1"/>
          <p:nvPr/>
        </p:nvSpPr>
        <p:spPr>
          <a:xfrm>
            <a:off x="5961334" y="2404073"/>
            <a:ext cx="2519680" cy="706755"/>
          </a:xfrm>
          <a:prstGeom prst="rect">
            <a:avLst/>
          </a:prstGeom>
          <a:noFill/>
        </p:spPr>
        <p:txBody>
          <a:bodyPr wrap="none" rtlCol="0">
            <a:spAutoFit/>
          </a:bodyPr>
          <a:lstStyle/>
          <a:p>
            <a:r>
              <a:rPr lang="zh-CN" altLang="en-US" sz="4000" b="1" spc="600" dirty="0">
                <a:solidFill>
                  <a:schemeClr val="tx2">
                    <a:lumMod val="50000"/>
                  </a:schemeClr>
                </a:solidFill>
                <a:latin typeface="+mn-ea"/>
              </a:rPr>
              <a:t>论文原理</a:t>
            </a:r>
            <a:endParaRPr lang="zh-CN" altLang="en-US" sz="4000" b="1" spc="600" dirty="0">
              <a:solidFill>
                <a:schemeClr val="tx2">
                  <a:lumMod val="50000"/>
                </a:schemeClr>
              </a:solidFill>
              <a:latin typeface="+mn-ea"/>
            </a:endParaRPr>
          </a:p>
        </p:txBody>
      </p:sp>
      <p:sp>
        <p:nvSpPr>
          <p:cNvPr id="6" name="文本框 5"/>
          <p:cNvSpPr txBox="1"/>
          <p:nvPr/>
        </p:nvSpPr>
        <p:spPr>
          <a:xfrm>
            <a:off x="6092275" y="3876059"/>
            <a:ext cx="2546900" cy="523220"/>
          </a:xfrm>
          <a:prstGeom prst="rect">
            <a:avLst/>
          </a:prstGeom>
          <a:noFill/>
        </p:spPr>
        <p:txBody>
          <a:bodyPr wrap="square" rtlCol="0">
            <a:spAutoFit/>
          </a:bodyPr>
          <a:lstStyle/>
          <a:p>
            <a:pPr algn="ctr"/>
            <a:r>
              <a:rPr lang="en-US" altLang="zh-CN" sz="2800" spc="100" dirty="0">
                <a:solidFill>
                  <a:schemeClr val="bg1">
                    <a:lumMod val="75000"/>
                  </a:schemeClr>
                </a:solidFill>
              </a:rPr>
              <a:t>CNN model</a:t>
            </a:r>
            <a:endParaRPr lang="en-US" altLang="zh-CN" sz="2800" spc="100" dirty="0">
              <a:solidFill>
                <a:schemeClr val="bg1">
                  <a:lumMod val="75000"/>
                </a:schemeClr>
              </a:solidFill>
            </a:endParaRPr>
          </a:p>
        </p:txBody>
      </p:sp>
      <p:cxnSp>
        <p:nvCxnSpPr>
          <p:cNvPr id="7" name="直接连接符 6"/>
          <p:cNvCxnSpPr/>
          <p:nvPr/>
        </p:nvCxnSpPr>
        <p:spPr>
          <a:xfrm>
            <a:off x="5151206" y="2144432"/>
            <a:ext cx="0" cy="257175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092275" y="3433886"/>
            <a:ext cx="2546900" cy="120246"/>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111314"/>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sp>
        <p:nvSpPr>
          <p:cNvPr id="3" name="文本框 2"/>
          <p:cNvSpPr txBox="1"/>
          <p:nvPr/>
        </p:nvSpPr>
        <p:spPr>
          <a:xfrm>
            <a:off x="10601324" y="6492864"/>
            <a:ext cx="1590675" cy="369332"/>
          </a:xfrm>
          <a:prstGeom prst="rect">
            <a:avLst/>
          </a:prstGeom>
          <a:noFill/>
        </p:spPr>
        <p:txBody>
          <a:bodyPr wrap="square" rtlCol="0">
            <a:spAutoFit/>
          </a:bodyPr>
          <a:lstStyle/>
          <a:p>
            <a:pPr algn="ctr"/>
            <a:r>
              <a:rPr lang="zh-CN" altLang="en-US" dirty="0">
                <a:solidFill>
                  <a:schemeClr val="bg1"/>
                </a:solidFill>
              </a:rPr>
              <a:t>图像分类问题</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实验</a:t>
            </a:r>
            <a:r>
              <a:rPr lang="zh-CN" altLang="en-US" sz="3200" dirty="0">
                <a:solidFill>
                  <a:schemeClr val="bg1"/>
                </a:solidFill>
                <a:cs typeface="+mn-ea"/>
                <a:sym typeface="+mn-lt"/>
              </a:rPr>
              <a:t>过程</a:t>
            </a:r>
            <a:endParaRPr lang="zh-CN" altLang="en-US" sz="3200" dirty="0">
              <a:solidFill>
                <a:schemeClr val="bg1"/>
              </a:solidFill>
              <a:cs typeface="+mn-ea"/>
              <a:sym typeface="+mn-lt"/>
            </a:endParaRPr>
          </a:p>
        </p:txBody>
      </p:sp>
      <p:sp>
        <p:nvSpPr>
          <p:cNvPr id="10"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741545"/>
          </a:xfrm>
          <a:prstGeom prst="rect">
            <a:avLst/>
          </a:prstGeom>
          <a:noFill/>
        </p:spPr>
        <p:txBody>
          <a:bodyPr wrap="square" rtlCol="0">
            <a:spAutoFit/>
          </a:bodyPr>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数据集：CIFAR-10</a:t>
            </a:r>
            <a:r>
              <a:rPr lang="en-US" altLang="zh-CN" b="1" spc="100" dirty="0" smtClean="0">
                <a:solidFill>
                  <a:schemeClr val="tx1">
                    <a:lumMod val="95000"/>
                    <a:lumOff val="5000"/>
                  </a:schemeClr>
                </a:solidFill>
                <a:cs typeface="+mn-ea"/>
                <a:sym typeface="+mn-lt"/>
              </a:rPr>
              <a:t> </a:t>
            </a:r>
            <a:r>
              <a:rPr lang="zh-CN" altLang="en-US" b="1" spc="100" dirty="0" smtClean="0">
                <a:solidFill>
                  <a:schemeClr val="tx1">
                    <a:lumMod val="95000"/>
                    <a:lumOff val="5000"/>
                  </a:schemeClr>
                </a:solidFill>
                <a:cs typeface="+mn-ea"/>
                <a:sym typeface="+mn-lt"/>
              </a:rPr>
              <a:t>和 Fashion-MNIST</a:t>
            </a: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lvl="0" indent="0" algn="l" fontAlgn="auto">
              <a:lnSpc>
                <a:spcPct val="120000"/>
              </a:lnSpc>
              <a:spcBef>
                <a:spcPts val="0"/>
              </a:spcBef>
              <a:spcAft>
                <a:spcPts val="0"/>
              </a:spcAft>
              <a:buClrTx/>
              <a:buSzTx/>
              <a:buFont typeface="Wingdings" panose="05000000000000000000" charset="0"/>
              <a:buNone/>
              <a:defRPr/>
            </a:pPr>
            <a:r>
              <a:rPr lang="zh-CN" altLang="en-US" b="1" spc="100" dirty="0" smtClean="0">
                <a:solidFill>
                  <a:schemeClr val="tx1">
                    <a:lumMod val="95000"/>
                    <a:lumOff val="5000"/>
                  </a:schemeClr>
                </a:solidFill>
                <a:cs typeface="+mn-ea"/>
                <a:sym typeface="+mn-lt"/>
              </a:rPr>
              <a:t>CIFAR- 10：</a:t>
            </a:r>
            <a:endParaRPr lang="zh-CN" altLang="en-US" b="1" spc="100" dirty="0" smtClean="0">
              <a:solidFill>
                <a:schemeClr val="tx1">
                  <a:lumMod val="95000"/>
                  <a:lumOff val="5000"/>
                </a:schemeClr>
              </a:solidFill>
              <a:cs typeface="+mn-ea"/>
              <a:sym typeface="+mn-lt"/>
            </a:endParaRPr>
          </a:p>
          <a:p>
            <a:pPr lvl="0" indent="457200" algn="l" fontAlgn="auto">
              <a:lnSpc>
                <a:spcPct val="120000"/>
              </a:lnSpc>
              <a:spcBef>
                <a:spcPts val="0"/>
              </a:spcBef>
              <a:spcAft>
                <a:spcPts val="0"/>
              </a:spcAft>
              <a:buClrTx/>
              <a:buSzTx/>
              <a:buFont typeface="Wingdings" panose="05000000000000000000" charset="0"/>
              <a:buNone/>
              <a:defRPr/>
            </a:pPr>
            <a:r>
              <a:rPr lang="zh-CN" altLang="en-US" spc="100" dirty="0" smtClean="0">
                <a:solidFill>
                  <a:schemeClr val="tx1">
                    <a:lumMod val="95000"/>
                    <a:lumOff val="5000"/>
                  </a:schemeClr>
                </a:solidFill>
                <a:cs typeface="+mn-ea"/>
                <a:sym typeface="+mn-lt"/>
              </a:rPr>
              <a:t>由10个物体类别中的6</a:t>
            </a:r>
            <a:r>
              <a:rPr lang="zh-CN" altLang="en-US" spc="100" dirty="0" smtClean="0">
                <a:solidFill>
                  <a:schemeClr val="tx1">
                    <a:lumMod val="95000"/>
                    <a:lumOff val="5000"/>
                  </a:schemeClr>
                </a:solidFill>
                <a:cs typeface="+mn-ea"/>
                <a:sym typeface="+mn-lt"/>
              </a:rPr>
              <a:t>万个彩色图像组成，如鹿、飞机和狗，每个类别中包含6,000张图像。完整的数据集是预先分割的变成5万张训练图像和1万张测试图像。</a:t>
            </a:r>
            <a:endParaRPr lang="zh-CN" altLang="en-US" spc="100" dirty="0" smtClean="0">
              <a:solidFill>
                <a:schemeClr val="tx1">
                  <a:lumMod val="95000"/>
                  <a:lumOff val="5000"/>
                </a:schemeClr>
              </a:solidFill>
              <a:cs typeface="+mn-ea"/>
              <a:sym typeface="+mn-lt"/>
            </a:endParaRPr>
          </a:p>
          <a:p>
            <a:pPr lvl="0" algn="l" fontAlgn="auto">
              <a:lnSpc>
                <a:spcPct val="120000"/>
              </a:lnSpc>
              <a:spcBef>
                <a:spcPts val="0"/>
              </a:spcBef>
              <a:spcAft>
                <a:spcPts val="0"/>
              </a:spcAft>
              <a:buClrTx/>
              <a:buSzTx/>
              <a:buFont typeface="Wingdings" panose="05000000000000000000" charset="0"/>
              <a:buNone/>
              <a:defRPr/>
            </a:pPr>
            <a:r>
              <a:rPr lang="zh-CN" altLang="en-US" b="1" spc="100" dirty="0" smtClean="0">
                <a:solidFill>
                  <a:schemeClr val="tx1">
                    <a:lumMod val="95000"/>
                    <a:lumOff val="5000"/>
                  </a:schemeClr>
                </a:solidFill>
                <a:cs typeface="+mn-ea"/>
                <a:sym typeface="+mn-lt"/>
              </a:rPr>
              <a:t>Dashion-MNIST：</a:t>
            </a:r>
            <a:endParaRPr lang="zh-CN" altLang="en-US" b="1" spc="100" dirty="0" smtClean="0">
              <a:solidFill>
                <a:schemeClr val="tx1">
                  <a:lumMod val="95000"/>
                  <a:lumOff val="5000"/>
                </a:schemeClr>
              </a:solidFill>
              <a:cs typeface="+mn-ea"/>
              <a:sym typeface="+mn-lt"/>
            </a:endParaRPr>
          </a:p>
          <a:p>
            <a:pPr lvl="0" indent="457200" algn="l" fontAlgn="auto">
              <a:lnSpc>
                <a:spcPct val="120000"/>
              </a:lnSpc>
              <a:spcBef>
                <a:spcPts val="0"/>
              </a:spcBef>
              <a:spcAft>
                <a:spcPts val="0"/>
              </a:spcAft>
              <a:buClrTx/>
              <a:buSzTx/>
              <a:buFont typeface="Wingdings" panose="05000000000000000000" charset="0"/>
              <a:buNone/>
              <a:defRPr/>
            </a:pPr>
            <a:r>
              <a:rPr lang="zh-CN" altLang="en-US" spc="100" dirty="0" smtClean="0">
                <a:solidFill>
                  <a:schemeClr val="tx1">
                    <a:lumMod val="95000"/>
                    <a:lumOff val="5000"/>
                  </a:schemeClr>
                </a:solidFill>
                <a:cs typeface="+mn-ea"/>
                <a:sym typeface="+mn-lt"/>
              </a:rPr>
              <a:t>Dashion-MNIST中的每一张图片都是灰度的，并与10类服装中的一种相关联，如套头衫、踝靴或包。由6万张图像的训练集和1万张图像的测试集组成。</a:t>
            </a:r>
            <a:endParaRPr lang="zh-CN" altLang="en-US" spc="100" dirty="0" smtClean="0">
              <a:solidFill>
                <a:schemeClr val="tx1">
                  <a:lumMod val="95000"/>
                  <a:lumOff val="5000"/>
                </a:schemeClr>
              </a:solidFill>
              <a:cs typeface="+mn-ea"/>
              <a:sym typeface="+mn-lt"/>
            </a:endParaRPr>
          </a:p>
          <a:p>
            <a:pPr lvl="0" indent="0" algn="l" fontAlgn="auto">
              <a:lnSpc>
                <a:spcPct val="120000"/>
              </a:lnSpc>
              <a:spcBef>
                <a:spcPts val="0"/>
              </a:spcBef>
              <a:spcAft>
                <a:spcPts val="0"/>
              </a:spcAft>
              <a:buClrTx/>
              <a:buSzTx/>
              <a:buFont typeface="Wingdings" panose="05000000000000000000" charset="0"/>
              <a:buNone/>
              <a:defRPr/>
            </a:pPr>
            <a:endParaRPr lang="zh-CN" altLang="en-US" b="1" spc="100" dirty="0" smtClean="0">
              <a:solidFill>
                <a:schemeClr val="tx1">
                  <a:lumMod val="95000"/>
                  <a:lumOff val="5000"/>
                </a:schemeClr>
              </a:solidFill>
              <a:cs typeface="+mn-ea"/>
              <a:sym typeface="+mn-lt"/>
            </a:endParaRPr>
          </a:p>
          <a:p>
            <a:pPr lvl="0" indent="0" algn="l" fontAlgn="auto">
              <a:lnSpc>
                <a:spcPct val="120000"/>
              </a:lnSpc>
              <a:spcBef>
                <a:spcPts val="0"/>
              </a:spcBef>
              <a:spcAft>
                <a:spcPts val="0"/>
              </a:spcAft>
              <a:buClrTx/>
              <a:buSzTx/>
              <a:buFont typeface="Wingdings" panose="05000000000000000000" charset="0"/>
              <a:buNone/>
              <a:defRPr/>
            </a:pPr>
            <a:r>
              <a:rPr lang="zh-CN" altLang="en-US" b="1" spc="100" dirty="0" smtClean="0">
                <a:solidFill>
                  <a:schemeClr val="tx1">
                    <a:lumMod val="95000"/>
                    <a:lumOff val="5000"/>
                  </a:schemeClr>
                </a:solidFill>
                <a:cs typeface="+mn-ea"/>
                <a:sym typeface="+mn-lt"/>
              </a:rPr>
              <a:t>数据标签翻转的</a:t>
            </a:r>
            <a:r>
              <a:rPr lang="zh-CN" altLang="en-US" b="1" spc="100" dirty="0" smtClean="0">
                <a:solidFill>
                  <a:schemeClr val="tx1">
                    <a:lumMod val="95000"/>
                    <a:lumOff val="5000"/>
                  </a:schemeClr>
                </a:solidFill>
                <a:cs typeface="+mn-ea"/>
                <a:sym typeface="+mn-lt"/>
              </a:rPr>
              <a:t>形式：</a:t>
            </a:r>
            <a:endParaRPr lang="zh-CN" altLang="en-US" b="1" spc="100" dirty="0" smtClean="0">
              <a:solidFill>
                <a:schemeClr val="tx1">
                  <a:lumMod val="95000"/>
                  <a:lumOff val="5000"/>
                </a:schemeClr>
              </a:solidFill>
              <a:cs typeface="+mn-ea"/>
              <a:sym typeface="+mn-lt"/>
            </a:endParaRPr>
          </a:p>
          <a:p>
            <a:pPr lvl="0" indent="0" algn="l" fontAlgn="auto">
              <a:lnSpc>
                <a:spcPct val="120000"/>
              </a:lnSpc>
              <a:spcBef>
                <a:spcPts val="0"/>
              </a:spcBef>
              <a:spcAft>
                <a:spcPts val="0"/>
              </a:spcAft>
              <a:buClrTx/>
              <a:buSzTx/>
              <a:buFont typeface="Wingdings" panose="05000000000000000000" charset="0"/>
              <a:buNone/>
              <a:defRPr/>
            </a:pPr>
            <a:r>
              <a:rPr lang="zh-CN" altLang="en-US" spc="100" dirty="0" smtClean="0">
                <a:solidFill>
                  <a:schemeClr val="tx1">
                    <a:lumMod val="95000"/>
                    <a:lumOff val="5000"/>
                  </a:schemeClr>
                </a:solidFill>
                <a:cs typeface="+mn-ea"/>
                <a:sym typeface="+mn-lt"/>
              </a:rPr>
              <a:t>对于CIFAR-10，(1)、 5：狗→3：猫</a:t>
            </a:r>
            <a:r>
              <a:rPr lang="en-US" altLang="zh-CN" spc="100" dirty="0" smtClean="0">
                <a:solidFill>
                  <a:schemeClr val="tx1">
                    <a:lumMod val="95000"/>
                    <a:lumOff val="5000"/>
                  </a:schemeClr>
                </a:solidFill>
                <a:cs typeface="+mn-ea"/>
                <a:sym typeface="+mn-lt"/>
              </a:rPr>
              <a:t>  </a:t>
            </a:r>
            <a:r>
              <a:rPr lang="zh-CN" altLang="en-US" spc="100" dirty="0" smtClean="0">
                <a:solidFill>
                  <a:schemeClr val="tx1">
                    <a:lumMod val="95000"/>
                    <a:lumOff val="5000"/>
                  </a:schemeClr>
                </a:solidFill>
                <a:cs typeface="+mn-ea"/>
                <a:sym typeface="+mn-lt"/>
              </a:rPr>
              <a:t>(2)、</a:t>
            </a:r>
            <a:r>
              <a:rPr lang="en-US" altLang="zh-CN" spc="100" dirty="0" smtClean="0">
                <a:solidFill>
                  <a:schemeClr val="tx1">
                    <a:lumMod val="95000"/>
                    <a:lumOff val="5000"/>
                  </a:schemeClr>
                </a:solidFill>
                <a:cs typeface="+mn-ea"/>
                <a:sym typeface="+mn-lt"/>
              </a:rPr>
              <a:t>0</a:t>
            </a:r>
            <a:r>
              <a:rPr lang="zh-CN" altLang="en-US" spc="100" dirty="0" smtClean="0">
                <a:solidFill>
                  <a:schemeClr val="tx1">
                    <a:lumMod val="95000"/>
                    <a:lumOff val="5000"/>
                  </a:schemeClr>
                </a:solidFill>
                <a:cs typeface="+mn-ea"/>
                <a:sym typeface="+mn-lt"/>
              </a:rPr>
              <a:t>：飞机：→2：鸟</a:t>
            </a:r>
            <a:r>
              <a:rPr lang="en-US" altLang="zh-CN" spc="100" dirty="0" smtClean="0">
                <a:solidFill>
                  <a:schemeClr val="tx1">
                    <a:lumMod val="95000"/>
                    <a:lumOff val="5000"/>
                  </a:schemeClr>
                </a:solidFill>
                <a:cs typeface="+mn-ea"/>
                <a:sym typeface="+mn-lt"/>
              </a:rPr>
              <a:t>  </a:t>
            </a:r>
            <a:r>
              <a:rPr lang="zh-CN" altLang="en-US" spc="100" dirty="0" smtClean="0">
                <a:solidFill>
                  <a:schemeClr val="tx1">
                    <a:lumMod val="95000"/>
                    <a:lumOff val="5000"/>
                  </a:schemeClr>
                </a:solidFill>
                <a:cs typeface="+mn-ea"/>
                <a:sym typeface="+mn-lt"/>
              </a:rPr>
              <a:t>(3)、 1：汽车→9：卡车</a:t>
            </a:r>
            <a:endParaRPr lang="zh-CN" altLang="en-US" spc="100" dirty="0" smtClean="0">
              <a:solidFill>
                <a:schemeClr val="tx1">
                  <a:lumMod val="95000"/>
                  <a:lumOff val="5000"/>
                </a:schemeClr>
              </a:solidFill>
              <a:cs typeface="+mn-ea"/>
              <a:sym typeface="+mn-lt"/>
            </a:endParaRPr>
          </a:p>
          <a:p>
            <a:pPr lvl="0" indent="0" algn="l" fontAlgn="auto">
              <a:lnSpc>
                <a:spcPct val="120000"/>
              </a:lnSpc>
              <a:spcBef>
                <a:spcPts val="0"/>
              </a:spcBef>
              <a:spcAft>
                <a:spcPts val="0"/>
              </a:spcAft>
              <a:buClrTx/>
              <a:buSzTx/>
              <a:buFont typeface="Wingdings" panose="05000000000000000000" charset="0"/>
              <a:buNone/>
              <a:defRPr/>
            </a:pPr>
            <a:r>
              <a:rPr lang="zh-CN" altLang="en-US" spc="100" dirty="0" smtClean="0">
                <a:solidFill>
                  <a:schemeClr val="tx1">
                    <a:lumMod val="95000"/>
                    <a:lumOff val="5000"/>
                  </a:schemeClr>
                </a:solidFill>
                <a:cs typeface="+mn-ea"/>
                <a:sym typeface="+mn-lt"/>
              </a:rPr>
              <a:t>对于Fashion-MNIST，(1)、 6：衬衫→0：t恤/上衣</a:t>
            </a:r>
            <a:r>
              <a:rPr lang="en-US" altLang="zh-CN" spc="100" dirty="0" smtClean="0">
                <a:solidFill>
                  <a:schemeClr val="tx1">
                    <a:lumMod val="95000"/>
                    <a:lumOff val="5000"/>
                  </a:schemeClr>
                </a:solidFill>
                <a:cs typeface="+mn-ea"/>
                <a:sym typeface="+mn-lt"/>
              </a:rPr>
              <a:t> </a:t>
            </a:r>
            <a:r>
              <a:rPr lang="zh-CN" altLang="en-US" spc="100" dirty="0" smtClean="0">
                <a:solidFill>
                  <a:schemeClr val="tx1">
                    <a:lumMod val="95000"/>
                    <a:lumOff val="5000"/>
                  </a:schemeClr>
                </a:solidFill>
                <a:cs typeface="+mn-ea"/>
                <a:sym typeface="+mn-lt"/>
              </a:rPr>
              <a:t>(2)、 1：裤子→3：裙子(3)、 4：</a:t>
            </a:r>
            <a:r>
              <a:rPr lang="zh-CN" altLang="en-US" spc="100" dirty="0" smtClean="0">
                <a:solidFill>
                  <a:schemeClr val="tx1">
                    <a:lumMod val="95000"/>
                    <a:lumOff val="5000"/>
                  </a:schemeClr>
                </a:solidFill>
                <a:cs typeface="+mn-ea"/>
                <a:sym typeface="+mn-lt"/>
              </a:rPr>
              <a:t>外套→6：衬衫</a:t>
            </a:r>
            <a:endParaRPr lang="zh-CN" altLang="en-US"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spc="100" dirty="0" smtClean="0">
              <a:cs typeface="+mn-ea"/>
              <a:sym typeface="+mn-l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635" y="1131659"/>
            <a:ext cx="12191365" cy="4645686"/>
          </a:xfrm>
          <a:prstGeom prst="rect">
            <a:avLst/>
          </a:prstGeom>
          <a:ln>
            <a:noFill/>
          </a:ln>
          <a:effectLst>
            <a:outerShdw blurRad="571500" dist="50800" dir="5400000" sx="88000" sy="88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sp>
        <p:nvSpPr>
          <p:cNvPr id="25" name="文本框 24"/>
          <p:cNvSpPr txBox="1"/>
          <p:nvPr>
            <p:custDataLst>
              <p:tags r:id="rId2"/>
            </p:custDataLst>
          </p:nvPr>
        </p:nvSpPr>
        <p:spPr>
          <a:xfrm>
            <a:off x="443336" y="2541905"/>
            <a:ext cx="1013460" cy="1943100"/>
          </a:xfrm>
          <a:prstGeom prst="rect">
            <a:avLst/>
          </a:prstGeom>
          <a:noFill/>
        </p:spPr>
        <p:txBody>
          <a:bodyPr vert="eaVert" wrap="square" rtlCol="0">
            <a:spAutoFit/>
          </a:bodyPr>
          <a:lstStyle/>
          <a:p>
            <a:pPr algn="dist"/>
            <a:r>
              <a:rPr lang="zh-CN" altLang="en-US" sz="5400" b="1" dirty="0">
                <a:solidFill>
                  <a:schemeClr val="bg1"/>
                </a:solidFill>
                <a:latin typeface="微软雅黑" panose="020B0503020204020204" charset="-122"/>
                <a:ea typeface="微软雅黑" panose="020B0503020204020204" charset="-122"/>
              </a:rPr>
              <a:t>目录</a:t>
            </a:r>
            <a:endParaRPr lang="zh-CN" altLang="en-US" sz="5400" b="1" dirty="0">
              <a:solidFill>
                <a:schemeClr val="bg1"/>
              </a:solidFill>
              <a:latin typeface="微软雅黑" panose="020B0503020204020204" charset="-122"/>
              <a:ea typeface="微软雅黑" panose="020B0503020204020204" charset="-122"/>
            </a:endParaRPr>
          </a:p>
        </p:txBody>
      </p:sp>
      <p:sp>
        <p:nvSpPr>
          <p:cNvPr id="4" name="文本框 3"/>
          <p:cNvSpPr txBox="1"/>
          <p:nvPr>
            <p:custDataLst>
              <p:tags r:id="rId3"/>
            </p:custDataLst>
          </p:nvPr>
        </p:nvSpPr>
        <p:spPr>
          <a:xfrm>
            <a:off x="2137938" y="1509824"/>
            <a:ext cx="3478332" cy="521970"/>
          </a:xfrm>
          <a:prstGeom prst="rect">
            <a:avLst/>
          </a:prstGeom>
          <a:noFill/>
        </p:spPr>
        <p:txBody>
          <a:bodyPr wrap="square" rtlCol="0">
            <a:spAutoFit/>
          </a:bodyPr>
          <a:lstStyle/>
          <a:p>
            <a:pPr algn="l"/>
            <a:r>
              <a:rPr lang="en-US" altLang="zh-CN" sz="2800" dirty="0">
                <a:solidFill>
                  <a:schemeClr val="bg1"/>
                </a:solidFill>
                <a:latin typeface="微软雅黑" panose="020B0503020204020204" charset="-122"/>
                <a:ea typeface="微软雅黑" panose="020B0503020204020204" charset="-122"/>
              </a:rPr>
              <a:t>1 	</a:t>
            </a:r>
            <a:r>
              <a:rPr lang="zh-CN" altLang="en-US" sz="2800" dirty="0">
                <a:solidFill>
                  <a:schemeClr val="bg1"/>
                </a:solidFill>
                <a:latin typeface="微软雅黑" panose="020B0503020204020204" charset="-122"/>
                <a:ea typeface="微软雅黑" panose="020B0503020204020204" charset="-122"/>
              </a:rPr>
              <a:t>背景</a:t>
            </a:r>
            <a:r>
              <a:rPr lang="zh-CN" altLang="en-US" sz="2800" dirty="0">
                <a:solidFill>
                  <a:schemeClr val="bg1"/>
                </a:solidFill>
                <a:latin typeface="微软雅黑" panose="020B0503020204020204" charset="-122"/>
                <a:ea typeface="微软雅黑" panose="020B0503020204020204" charset="-122"/>
              </a:rPr>
              <a:t>知识介绍</a:t>
            </a:r>
            <a:endParaRPr lang="zh-CN" altLang="en-US" sz="2800" dirty="0">
              <a:solidFill>
                <a:schemeClr val="bg1"/>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137937" y="2343189"/>
            <a:ext cx="6719651" cy="521970"/>
          </a:xfrm>
          <a:prstGeom prst="rect">
            <a:avLst/>
          </a:prstGeom>
          <a:noFill/>
        </p:spPr>
        <p:txBody>
          <a:bodyPr wrap="square" rtlCol="0">
            <a:spAutoFit/>
          </a:bodyPr>
          <a:lstStyle/>
          <a:p>
            <a:pPr algn="l"/>
            <a:r>
              <a:rPr lang="en-US" altLang="zh-CN" sz="2800" dirty="0">
                <a:solidFill>
                  <a:schemeClr val="bg1"/>
                </a:solidFill>
                <a:latin typeface="微软雅黑" panose="020B0503020204020204" charset="-122"/>
                <a:ea typeface="微软雅黑" panose="020B0503020204020204" charset="-122"/>
              </a:rPr>
              <a:t>2	</a:t>
            </a:r>
            <a:r>
              <a:rPr lang="zh-CN" altLang="en-US" sz="2800" dirty="0">
                <a:solidFill>
                  <a:schemeClr val="bg1"/>
                </a:solidFill>
                <a:latin typeface="微软雅黑" panose="020B0503020204020204" charset="-122"/>
                <a:ea typeface="微软雅黑" panose="020B0503020204020204" charset="-122"/>
              </a:rPr>
              <a:t>论文原理</a:t>
            </a:r>
            <a:endParaRPr lang="zh-CN" altLang="en-US" sz="2800" dirty="0">
              <a:solidFill>
                <a:schemeClr val="bg1"/>
              </a:solidFill>
              <a:latin typeface="微软雅黑" panose="020B0503020204020204" charset="-122"/>
              <a:ea typeface="微软雅黑" panose="020B0503020204020204" charset="-122"/>
            </a:endParaRPr>
          </a:p>
        </p:txBody>
      </p:sp>
      <p:sp>
        <p:nvSpPr>
          <p:cNvPr id="8" name="文本框 7"/>
          <p:cNvSpPr txBox="1"/>
          <p:nvPr>
            <p:custDataLst>
              <p:tags r:id="rId5"/>
            </p:custDataLst>
          </p:nvPr>
        </p:nvSpPr>
        <p:spPr>
          <a:xfrm>
            <a:off x="2137937" y="3226834"/>
            <a:ext cx="5920212" cy="521970"/>
          </a:xfrm>
          <a:prstGeom prst="rect">
            <a:avLst/>
          </a:prstGeom>
          <a:noFill/>
        </p:spPr>
        <p:txBody>
          <a:bodyPr wrap="square" rtlCol="0">
            <a:spAutoFit/>
          </a:bodyPr>
          <a:lstStyle/>
          <a:p>
            <a:pPr algn="l"/>
            <a:r>
              <a:rPr lang="en-US" altLang="zh-CN" sz="2800" dirty="0">
                <a:solidFill>
                  <a:schemeClr val="bg1"/>
                </a:solidFill>
                <a:latin typeface="微软雅黑" panose="020B0503020204020204" charset="-122"/>
                <a:ea typeface="微软雅黑" panose="020B0503020204020204" charset="-122"/>
              </a:rPr>
              <a:t>3	</a:t>
            </a:r>
            <a:r>
              <a:rPr lang="zh-CN" altLang="en-US" sz="2800" dirty="0">
                <a:solidFill>
                  <a:schemeClr val="bg1"/>
                </a:solidFill>
                <a:latin typeface="微软雅黑" panose="020B0503020204020204" charset="-122"/>
                <a:ea typeface="微软雅黑" panose="020B0503020204020204" charset="-122"/>
              </a:rPr>
              <a:t>创新</a:t>
            </a:r>
            <a:r>
              <a:rPr lang="zh-CN" altLang="en-US" sz="2800" dirty="0">
                <a:solidFill>
                  <a:schemeClr val="bg1"/>
                </a:solidFill>
                <a:latin typeface="微软雅黑" panose="020B0503020204020204" charset="-122"/>
                <a:ea typeface="微软雅黑" panose="020B0503020204020204" charset="-122"/>
              </a:rPr>
              <a:t>点</a:t>
            </a:r>
            <a:endParaRPr lang="zh-CN" altLang="en-US" sz="2800" dirty="0">
              <a:solidFill>
                <a:schemeClr val="bg1"/>
              </a:solidFill>
              <a:latin typeface="微软雅黑" panose="020B0503020204020204" charset="-122"/>
              <a:ea typeface="微软雅黑" panose="020B0503020204020204" charset="-122"/>
            </a:endParaRPr>
          </a:p>
        </p:txBody>
      </p:sp>
      <p:sp>
        <p:nvSpPr>
          <p:cNvPr id="3" name="文本框 2"/>
          <p:cNvSpPr txBox="1"/>
          <p:nvPr>
            <p:custDataLst>
              <p:tags r:id="rId6"/>
            </p:custDataLst>
          </p:nvPr>
        </p:nvSpPr>
        <p:spPr>
          <a:xfrm>
            <a:off x="2137937" y="4110344"/>
            <a:ext cx="10053428" cy="521970"/>
          </a:xfrm>
          <a:prstGeom prst="rect">
            <a:avLst/>
          </a:prstGeom>
          <a:noFill/>
        </p:spPr>
        <p:txBody>
          <a:bodyPr wrap="square" rtlCol="0">
            <a:spAutoFit/>
          </a:bodyPr>
          <a:lstStyle/>
          <a:p>
            <a:pPr algn="l"/>
            <a:r>
              <a:rPr lang="en-US" altLang="zh-CN" sz="2800" dirty="0">
                <a:solidFill>
                  <a:schemeClr val="bg1"/>
                </a:solidFill>
                <a:latin typeface="微软雅黑" panose="020B0503020204020204" charset="-122"/>
                <a:ea typeface="微软雅黑" panose="020B0503020204020204" charset="-122"/>
              </a:rPr>
              <a:t>4	</a:t>
            </a:r>
            <a:r>
              <a:rPr lang="zh-CN" altLang="en-US" sz="2800" dirty="0">
                <a:solidFill>
                  <a:schemeClr val="bg1"/>
                </a:solidFill>
                <a:latin typeface="微软雅黑" panose="020B0503020204020204" charset="-122"/>
                <a:ea typeface="微软雅黑" panose="020B0503020204020204" charset="-122"/>
              </a:rPr>
              <a:t>总结</a:t>
            </a:r>
            <a:endParaRPr lang="zh-CN" altLang="en-US" sz="2800" dirty="0">
              <a:solidFill>
                <a:schemeClr val="bg1"/>
              </a:solidFill>
              <a:latin typeface="微软雅黑" panose="020B0503020204020204" charset="-122"/>
              <a:ea typeface="微软雅黑" panose="020B0503020204020204" charset="-122"/>
            </a:endParaRPr>
          </a:p>
        </p:txBody>
      </p:sp>
      <p:sp>
        <p:nvSpPr>
          <p:cNvPr id="5" name="文本框 4"/>
          <p:cNvSpPr txBox="1"/>
          <p:nvPr>
            <p:custDataLst>
              <p:tags r:id="rId7"/>
            </p:custDataLst>
          </p:nvPr>
        </p:nvSpPr>
        <p:spPr>
          <a:xfrm>
            <a:off x="2224932" y="4904094"/>
            <a:ext cx="10053428" cy="521970"/>
          </a:xfrm>
          <a:prstGeom prst="rect">
            <a:avLst/>
          </a:prstGeom>
          <a:noFill/>
        </p:spPr>
        <p:txBody>
          <a:bodyPr wrap="square" rtlCol="0">
            <a:spAutoFit/>
          </a:bodyPr>
          <a:p>
            <a:pPr algn="l"/>
            <a:r>
              <a:rPr lang="en-US" altLang="zh-CN" sz="2800" dirty="0">
                <a:solidFill>
                  <a:schemeClr val="bg1"/>
                </a:solidFill>
                <a:latin typeface="微软雅黑" panose="020B0503020204020204" charset="-122"/>
                <a:ea typeface="微软雅黑" panose="020B0503020204020204" charset="-122"/>
              </a:rPr>
              <a:t>5	</a:t>
            </a:r>
            <a:r>
              <a:rPr lang="zh-CN" altLang="en-US" sz="2800" dirty="0">
                <a:solidFill>
                  <a:schemeClr val="bg1"/>
                </a:solidFill>
                <a:latin typeface="微软雅黑" panose="020B0503020204020204" charset="-122"/>
                <a:ea typeface="微软雅黑" panose="020B0503020204020204" charset="-122"/>
              </a:rPr>
              <a:t>实验</a:t>
            </a:r>
            <a:r>
              <a:rPr lang="zh-CN" altLang="en-US" sz="2800" dirty="0">
                <a:solidFill>
                  <a:schemeClr val="bg1"/>
                </a:solidFill>
                <a:latin typeface="微软雅黑" panose="020B0503020204020204" charset="-122"/>
                <a:ea typeface="微软雅黑" panose="020B0503020204020204" charset="-122"/>
              </a:rPr>
              <a:t>结果</a:t>
            </a:r>
            <a:endParaRPr lang="zh-CN" altLang="en-US" sz="2800" dirty="0">
              <a:solidFill>
                <a:schemeClr val="bg1"/>
              </a:solidFill>
              <a:latin typeface="微软雅黑" panose="020B0503020204020204" charset="-122"/>
              <a:ea typeface="微软雅黑" panose="020B0503020204020204" charset="-122"/>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论文</a:t>
            </a:r>
            <a:r>
              <a:rPr lang="zh-CN" altLang="en-US" sz="3200" dirty="0">
                <a:solidFill>
                  <a:schemeClr val="bg1"/>
                </a:solidFill>
                <a:cs typeface="+mn-ea"/>
                <a:sym typeface="+mn-lt"/>
              </a:rPr>
              <a:t>原理</a:t>
            </a:r>
            <a:endParaRPr lang="zh-CN" altLang="en-US" sz="3200" dirty="0">
              <a:solidFill>
                <a:schemeClr val="bg1"/>
              </a:solidFill>
              <a:cs typeface="+mn-ea"/>
              <a:sym typeface="+mn-lt"/>
            </a:endParaRPr>
          </a:p>
        </p:txBody>
      </p:sp>
      <p:sp>
        <p:nvSpPr>
          <p:cNvPr id="10"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5405755"/>
          </a:xfrm>
          <a:prstGeom prst="rect">
            <a:avLst/>
          </a:prstGeom>
          <a:noFill/>
        </p:spPr>
        <p:txBody>
          <a:bodyPr wrap="square" rtlCol="0">
            <a:spAutoFit/>
          </a:bodyPr>
          <a:lstStyle/>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标签翻转攻击的可行性</a:t>
            </a: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评估攻击的可行性及恶意参与者百分比对攻击有效性的影响。CIFAR-10实验为5→3设置，而Dashion-MNIST实验为4→6设置。每次设置为m%，从10次运行的结果取平均值。黑条是10次运行时的平均值，绿色的误差条表示标准偏差。</a:t>
            </a:r>
            <a:endParaRPr lang="zh-CN" altLang="en-US" spc="100" dirty="0" smtClean="0">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很明显，即使控制总参与者总数的一小部分的标签</a:t>
            </a:r>
            <a:r>
              <a:rPr lang="zh-CN" altLang="en-US" spc="100" dirty="0" smtClean="0">
                <a:cs typeface="+mn-ea"/>
                <a:sym typeface="+mn-lt"/>
              </a:rPr>
              <a:t>翻转也能够显著影响全球模型效用。</a:t>
            </a:r>
            <a:endParaRPr lang="zh-CN" altLang="en-US" spc="100" dirty="0" smtClean="0">
              <a:cs typeface="+mn-ea"/>
              <a:sym typeface="+mn-lt"/>
            </a:endParaRPr>
          </a:p>
        </p:txBody>
      </p:sp>
      <p:pic>
        <p:nvPicPr>
          <p:cNvPr id="2" name="图片 1"/>
          <p:cNvPicPr>
            <a:picLocks noChangeAspect="1"/>
          </p:cNvPicPr>
          <p:nvPr/>
        </p:nvPicPr>
        <p:blipFill>
          <a:blip r:embed="rId6"/>
          <a:stretch>
            <a:fillRect/>
          </a:stretch>
        </p:blipFill>
        <p:spPr>
          <a:xfrm>
            <a:off x="1071880" y="1449705"/>
            <a:ext cx="9220200" cy="294703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论文</a:t>
            </a:r>
            <a:r>
              <a:rPr lang="zh-CN" altLang="en-US" sz="3200" dirty="0">
                <a:solidFill>
                  <a:schemeClr val="bg1"/>
                </a:solidFill>
                <a:cs typeface="+mn-ea"/>
                <a:sym typeface="+mn-lt"/>
              </a:rPr>
              <a:t>原理</a:t>
            </a:r>
            <a:endParaRPr lang="zh-CN" altLang="en-US" sz="3200" dirty="0">
              <a:solidFill>
                <a:schemeClr val="bg1"/>
              </a:solidFill>
              <a:cs typeface="+mn-ea"/>
              <a:sym typeface="+mn-lt"/>
            </a:endParaRPr>
          </a:p>
        </p:txBody>
      </p:sp>
      <p:sp>
        <p:nvSpPr>
          <p:cNvPr id="10"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5405755"/>
          </a:xfrm>
          <a:prstGeom prst="rect">
            <a:avLst/>
          </a:prstGeom>
          <a:noFill/>
        </p:spPr>
        <p:txBody>
          <a:bodyPr wrap="square" rtlCol="0">
            <a:spAutoFit/>
          </a:bodyPr>
          <a:lstStyle/>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标签翻转攻击的可行性</a:t>
            </a: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在CIFAR-10和Dashion-MNIST中，具有不同基线错误分类计数的三个源</a:t>
            </a:r>
            <a:r>
              <a:rPr lang="zh-CN" altLang="en-US" spc="100" dirty="0" smtClean="0">
                <a:cs typeface="+mn-ea"/>
                <a:sym typeface="+mn-lt"/>
              </a:rPr>
              <a:t>到目标类设置的源类召回损失。突出显示的粗体条目是每个项目的最高损失。</a:t>
            </a:r>
            <a:endParaRPr lang="zh-CN" altLang="en-US" spc="100" dirty="0" smtClean="0">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基于源类设置和目标类设置的漏洞变化则不太清楚</a:t>
            </a:r>
            <a:endParaRPr lang="zh-CN" altLang="en-US" spc="100" dirty="0" smtClean="0">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识别最脆弱的源类组合和目标类组合对对手来说可能是一项重要的任务。</a:t>
            </a:r>
            <a:endParaRPr lang="zh-CN" altLang="en-US" spc="100" dirty="0" smtClean="0">
              <a:cs typeface="+mn-ea"/>
              <a:sym typeface="+mn-lt"/>
            </a:endParaRPr>
          </a:p>
        </p:txBody>
      </p:sp>
      <p:pic>
        <p:nvPicPr>
          <p:cNvPr id="3" name="图片 2"/>
          <p:cNvPicPr>
            <a:picLocks noChangeAspect="1"/>
          </p:cNvPicPr>
          <p:nvPr/>
        </p:nvPicPr>
        <p:blipFill>
          <a:blip r:embed="rId6"/>
          <a:stretch>
            <a:fillRect/>
          </a:stretch>
        </p:blipFill>
        <p:spPr>
          <a:xfrm>
            <a:off x="1256665" y="1673225"/>
            <a:ext cx="8157845" cy="295973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论文</a:t>
            </a:r>
            <a:r>
              <a:rPr lang="zh-CN" altLang="en-US" sz="3200" dirty="0">
                <a:solidFill>
                  <a:schemeClr val="bg1"/>
                </a:solidFill>
                <a:cs typeface="+mn-ea"/>
                <a:sym typeface="+mn-lt"/>
              </a:rPr>
              <a:t>原理</a:t>
            </a:r>
            <a:endParaRPr lang="zh-CN" altLang="en-US" sz="3200" dirty="0">
              <a:solidFill>
                <a:schemeClr val="bg1"/>
              </a:solidFill>
              <a:cs typeface="+mn-ea"/>
              <a:sym typeface="+mn-lt"/>
            </a:endParaRPr>
          </a:p>
        </p:txBody>
      </p:sp>
      <p:sp>
        <p:nvSpPr>
          <p:cNvPr id="10"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5405755"/>
          </a:xfrm>
          <a:prstGeom prst="rect">
            <a:avLst/>
          </a:prstGeom>
          <a:noFill/>
        </p:spPr>
        <p:txBody>
          <a:bodyPr wrap="square" rtlCol="0">
            <a:spAutoFit/>
          </a:bodyPr>
          <a:lstStyle/>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标签翻转攻击的可行性</a:t>
            </a: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由于所有剩余类（非源、非目标）的源类召回、目标类召回和总召回中的中毒而引起的变化。每个设置中10次运行的平均值。源类召回率的最大标准差为1.45%，目标类召回率为1.13%。</a:t>
            </a:r>
            <a:endParaRPr lang="zh-CN" altLang="en-US" spc="100" dirty="0" smtClean="0">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是有针对性</a:t>
            </a:r>
            <a:r>
              <a:rPr lang="zh-CN" altLang="en-US" spc="100" dirty="0" smtClean="0">
                <a:cs typeface="+mn-ea"/>
                <a:sym typeface="+mn-lt"/>
              </a:rPr>
              <a:t>的</a:t>
            </a:r>
            <a:endParaRPr lang="zh-CN" altLang="en-US" spc="100" dirty="0" smtClean="0">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p:txBody>
      </p:sp>
      <p:pic>
        <p:nvPicPr>
          <p:cNvPr id="2" name="图片 1"/>
          <p:cNvPicPr>
            <a:picLocks noChangeAspect="1"/>
          </p:cNvPicPr>
          <p:nvPr/>
        </p:nvPicPr>
        <p:blipFill>
          <a:blip r:embed="rId6"/>
          <a:stretch>
            <a:fillRect/>
          </a:stretch>
        </p:blipFill>
        <p:spPr>
          <a:xfrm>
            <a:off x="1585595" y="1398270"/>
            <a:ext cx="6998335" cy="315087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论文</a:t>
            </a:r>
            <a:r>
              <a:rPr lang="zh-CN" altLang="en-US" sz="3200" dirty="0">
                <a:solidFill>
                  <a:schemeClr val="bg1"/>
                </a:solidFill>
                <a:cs typeface="+mn-ea"/>
                <a:sym typeface="+mn-lt"/>
              </a:rPr>
              <a:t>原理</a:t>
            </a:r>
            <a:endParaRPr lang="zh-CN" altLang="en-US" sz="3200" dirty="0">
              <a:solidFill>
                <a:schemeClr val="bg1"/>
              </a:solidFill>
              <a:cs typeface="+mn-ea"/>
              <a:sym typeface="+mn-lt"/>
            </a:endParaRPr>
          </a:p>
        </p:txBody>
      </p:sp>
      <p:sp>
        <p:nvSpPr>
          <p:cNvPr id="10"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5405755"/>
          </a:xfrm>
          <a:prstGeom prst="rect">
            <a:avLst/>
          </a:prstGeom>
          <a:noFill/>
        </p:spPr>
        <p:txBody>
          <a:bodyPr wrap="square" rtlCol="0">
            <a:spAutoFit/>
          </a:bodyPr>
          <a:lstStyle/>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标签翻转攻击的可行性</a:t>
            </a: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CIFAR-10和FasdionMNIST中恶意参与者百分比变化的全局模型准确性和源类召回之间的关系。</a:t>
            </a:r>
            <a:endParaRPr lang="zh-CN" altLang="en-US" spc="100" dirty="0" smtClean="0">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全局模型精度的变化与源类召回率的变化密切相关，即走势基本</a:t>
            </a:r>
            <a:r>
              <a:rPr lang="zh-CN" altLang="en-US" spc="100" dirty="0" smtClean="0">
                <a:cs typeface="+mn-ea"/>
                <a:sym typeface="+mn-lt"/>
              </a:rPr>
              <a:t>相同。</a:t>
            </a:r>
            <a:endParaRPr lang="zh-CN" altLang="en-US" spc="100" dirty="0" smtClean="0">
              <a:cs typeface="+mn-ea"/>
              <a:sym typeface="+mn-lt"/>
            </a:endParaRPr>
          </a:p>
          <a:p>
            <a:pPr marL="742950" lvl="1" indent="-285750">
              <a:lnSpc>
                <a:spcPct val="120000"/>
              </a:lnSpc>
              <a:buFont typeface="Wingdings" panose="05000000000000000000" pitchFamily="2" charset="2"/>
              <a:buChar char="Ø"/>
              <a:defRPr/>
            </a:pPr>
            <a:endParaRPr lang="zh-CN" altLang="en-US" spc="100" dirty="0" smtClean="0">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p:txBody>
      </p:sp>
      <p:pic>
        <p:nvPicPr>
          <p:cNvPr id="3" name="图片 2"/>
          <p:cNvPicPr>
            <a:picLocks noChangeAspect="1"/>
          </p:cNvPicPr>
          <p:nvPr/>
        </p:nvPicPr>
        <p:blipFill>
          <a:blip r:embed="rId6"/>
          <a:stretch>
            <a:fillRect/>
          </a:stretch>
        </p:blipFill>
        <p:spPr>
          <a:xfrm>
            <a:off x="1405255" y="1772920"/>
            <a:ext cx="7075805" cy="249809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论文原理</a:t>
            </a:r>
            <a:endParaRPr lang="zh-CN" altLang="en-US" sz="3200" dirty="0">
              <a:solidFill>
                <a:schemeClr val="bg1"/>
              </a:solidFill>
              <a:cs typeface="+mn-ea"/>
              <a:sym typeface="+mn-lt"/>
            </a:endParaRPr>
          </a:p>
        </p:txBody>
      </p:sp>
      <p:sp>
        <p:nvSpPr>
          <p:cNvPr id="10"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408805"/>
          </a:xfrm>
          <a:prstGeom prst="rect">
            <a:avLst/>
          </a:prstGeom>
          <a:noFill/>
        </p:spPr>
        <p:txBody>
          <a:bodyPr wrap="square" rtlCol="0">
            <a:spAutoFit/>
          </a:bodyPr>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标签翻转攻击中的攻击时机</a:t>
            </a: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在前75轮中恶意参与（r &lt; 75）。蓝线表示不再允许恶意参与的那一轮活动。</a:t>
            </a:r>
            <a:endParaRPr lang="zh-CN" altLang="en-US" spc="100" dirty="0" smtClean="0">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在第75轮之后才恶意参与（r≥75）。蓝线表示恶意参与开始的那一轮活动。</a:t>
            </a:r>
            <a:endParaRPr lang="zh-CN" altLang="en-US" spc="100" dirty="0" smtClean="0">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具体来说，一旦在训练轮中被选中的恶意参与者更少，源类召回就会迅速恢复到基线水平。</a:t>
            </a:r>
            <a:endParaRPr lang="zh-CN" altLang="en-US" spc="100" dirty="0" smtClean="0">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p:txBody>
      </p:sp>
      <p:pic>
        <p:nvPicPr>
          <p:cNvPr id="2" name="图片 1"/>
          <p:cNvPicPr>
            <a:picLocks noChangeAspect="1"/>
          </p:cNvPicPr>
          <p:nvPr/>
        </p:nvPicPr>
        <p:blipFill>
          <a:blip r:embed="rId6"/>
          <a:stretch>
            <a:fillRect/>
          </a:stretch>
        </p:blipFill>
        <p:spPr>
          <a:xfrm>
            <a:off x="360045" y="1567815"/>
            <a:ext cx="4724400" cy="1844040"/>
          </a:xfrm>
          <a:prstGeom prst="rect">
            <a:avLst/>
          </a:prstGeom>
        </p:spPr>
      </p:pic>
      <p:pic>
        <p:nvPicPr>
          <p:cNvPr id="5" name="图片 4"/>
          <p:cNvPicPr>
            <a:picLocks noChangeAspect="1"/>
          </p:cNvPicPr>
          <p:nvPr/>
        </p:nvPicPr>
        <p:blipFill>
          <a:blip r:embed="rId7"/>
          <a:stretch>
            <a:fillRect/>
          </a:stretch>
        </p:blipFill>
        <p:spPr>
          <a:xfrm>
            <a:off x="5745480" y="1567815"/>
            <a:ext cx="4815840" cy="1859280"/>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13335"/>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论文原理</a:t>
            </a:r>
            <a:endParaRPr lang="zh-CN" altLang="en-US" sz="3200" dirty="0">
              <a:solidFill>
                <a:schemeClr val="bg1"/>
              </a:solidFill>
              <a:cs typeface="+mn-ea"/>
              <a:sym typeface="+mn-lt"/>
            </a:endParaRPr>
          </a:p>
        </p:txBody>
      </p:sp>
      <p:sp>
        <p:nvSpPr>
          <p:cNvPr id="10"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465" y="919480"/>
            <a:ext cx="11355070" cy="5485765"/>
          </a:xfrm>
          <a:prstGeom prst="rect">
            <a:avLst/>
          </a:prstGeom>
          <a:noFill/>
        </p:spPr>
        <p:txBody>
          <a:bodyPr wrap="square" rtlCol="0">
            <a:noAutofit/>
          </a:bodyPr>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标签翻转攻击中的攻击时机</a:t>
            </a: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当至少有一个恶意方参与最后一轮R时，与R轮的所有参与者都是非恶意的时，最终源类召回。每个实验设置的平均10次运行的结果在第75轮之后才恶意参与（r≥75）。蓝线表示恶意参与开始的那一轮活动。</a:t>
            </a:r>
            <a:endParaRPr lang="zh-CN" altLang="en-US" spc="100" dirty="0" smtClean="0">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在后期投毒场景中，最终的中毒模型可能与非</a:t>
            </a:r>
            <a:r>
              <a:rPr lang="zh-CN" altLang="en-US" spc="100" dirty="0" smtClean="0">
                <a:cs typeface="+mn-ea"/>
                <a:sym typeface="+mn-lt"/>
              </a:rPr>
              <a:t>投毒模型在准确性或召回率方面存在显著差异。图4中的CIFAR-10实验证明了这一点，其中中毒模型的源召回率比非中毒模型低大概</a:t>
            </a:r>
            <a:r>
              <a:rPr lang="zh-CN" altLang="en-US" spc="100" dirty="0" smtClean="0">
                <a:cs typeface="+mn-ea"/>
                <a:sym typeface="+mn-lt"/>
              </a:rPr>
              <a:t>差10%。</a:t>
            </a:r>
            <a:endParaRPr lang="zh-CN" altLang="en-US" spc="100" dirty="0" smtClean="0">
              <a:cs typeface="+mn-ea"/>
              <a:sym typeface="+mn-lt"/>
            </a:endParaRPr>
          </a:p>
          <a:p>
            <a:pPr marL="742950" lvl="1" indent="-285750">
              <a:lnSpc>
                <a:spcPct val="120000"/>
              </a:lnSpc>
              <a:buFont typeface="Wingdings" panose="05000000000000000000" pitchFamily="2" charset="2"/>
              <a:buChar char="Ø"/>
              <a:defRPr/>
            </a:pPr>
            <a:endParaRPr lang="zh-CN" altLang="en-US" spc="100" dirty="0" smtClean="0">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p:txBody>
      </p:sp>
      <p:pic>
        <p:nvPicPr>
          <p:cNvPr id="3" name="图片 2"/>
          <p:cNvPicPr>
            <a:picLocks noChangeAspect="1"/>
          </p:cNvPicPr>
          <p:nvPr/>
        </p:nvPicPr>
        <p:blipFill>
          <a:blip r:embed="rId6"/>
          <a:stretch>
            <a:fillRect/>
          </a:stretch>
        </p:blipFill>
        <p:spPr>
          <a:xfrm>
            <a:off x="2923540" y="1412240"/>
            <a:ext cx="4605020" cy="292735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论文原理</a:t>
            </a:r>
            <a:endParaRPr lang="zh-CN" altLang="en-US" sz="3200" dirty="0">
              <a:solidFill>
                <a:schemeClr val="bg1"/>
              </a:solidFill>
              <a:cs typeface="+mn-ea"/>
              <a:sym typeface="+mn-lt"/>
            </a:endParaRPr>
          </a:p>
        </p:txBody>
      </p:sp>
      <p:sp>
        <p:nvSpPr>
          <p:cNvPr id="10"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465" y="919480"/>
            <a:ext cx="11355070" cy="5485765"/>
          </a:xfrm>
          <a:prstGeom prst="rect">
            <a:avLst/>
          </a:prstGeom>
          <a:noFill/>
        </p:spPr>
        <p:txBody>
          <a:bodyPr wrap="square" rtlCol="0">
            <a:noAutofit/>
          </a:bodyPr>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恶意参与者的可用性</a:t>
            </a: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评估恶意参与者的可用性α对源类召回的影响。</a:t>
            </a:r>
            <a:endParaRPr lang="zh-CN" altLang="en-US" spc="100" dirty="0" smtClean="0">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我们现在引入了一个恶意参与者可用性参数α。通过改变α，我们可以模拟对手在训练的不同时间点控制受损参与者的可用性的能力。</a:t>
            </a:r>
            <a:endParaRPr lang="zh-CN" altLang="en-US" spc="100" dirty="0" smtClean="0">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α代表了恶意参与者的可用性，因此相对于诚实的参与者被选择的可能性。例如，如果α=为0.6，当选择每个参与者Pi∈Pr进行第r轮时，Pi将是恶意参与者之一的概率是0.6。α越大，恶意参与的可能性就越高。</a:t>
            </a:r>
            <a:endParaRPr lang="zh-CN" altLang="en-US" spc="100" dirty="0" smtClean="0">
              <a:cs typeface="+mn-ea"/>
              <a:sym typeface="+mn-lt"/>
            </a:endParaRPr>
          </a:p>
          <a:p>
            <a:pPr marL="742950" lvl="1" indent="-285750">
              <a:lnSpc>
                <a:spcPct val="120000"/>
              </a:lnSpc>
              <a:buFont typeface="Wingdings" panose="05000000000000000000" pitchFamily="2" charset="2"/>
              <a:buChar char="Ø"/>
              <a:defRPr/>
            </a:pPr>
            <a:endParaRPr lang="zh-CN" altLang="en-US" spc="100" dirty="0" smtClean="0">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p:txBody>
      </p:sp>
      <p:pic>
        <p:nvPicPr>
          <p:cNvPr id="2" name="图片 1"/>
          <p:cNvPicPr>
            <a:picLocks noChangeAspect="1"/>
          </p:cNvPicPr>
          <p:nvPr/>
        </p:nvPicPr>
        <p:blipFill>
          <a:blip r:embed="rId6"/>
          <a:stretch>
            <a:fillRect/>
          </a:stretch>
        </p:blipFill>
        <p:spPr>
          <a:xfrm>
            <a:off x="2071370" y="1332865"/>
            <a:ext cx="6836410" cy="271526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论文原理</a:t>
            </a:r>
            <a:endParaRPr lang="zh-CN" altLang="en-US" sz="3200" dirty="0">
              <a:solidFill>
                <a:schemeClr val="bg1"/>
              </a:solidFill>
              <a:cs typeface="+mn-ea"/>
              <a:sym typeface="+mn-lt"/>
            </a:endParaRPr>
          </a:p>
        </p:txBody>
      </p:sp>
      <p:sp>
        <p:nvSpPr>
          <p:cNvPr id="10"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465" y="919480"/>
            <a:ext cx="11355070" cy="5938520"/>
          </a:xfrm>
          <a:prstGeom prst="rect">
            <a:avLst/>
          </a:prstGeom>
          <a:noFill/>
        </p:spPr>
        <p:txBody>
          <a:bodyPr wrap="square" rtlCol="0">
            <a:noAutofit/>
          </a:bodyPr>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恶意参与者的可用性</a:t>
            </a: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当恶意参与者更频繁地可用时，源类召回率在图中有效地移得更低，即，α = 0.9的源类召回值通常比α = 0.6的值要小得多。我们注意到，两个图中的高循环方差是由于个体训练轮中恶意参与者数量的概率变异性。与前一轮相比，当在一轮训练中选择的恶意参与者较少时，源类</a:t>
            </a:r>
            <a:r>
              <a:rPr lang="zh-CN" altLang="en-US" spc="100" dirty="0" smtClean="0">
                <a:cs typeface="+mn-ea"/>
                <a:sym typeface="+mn-lt"/>
              </a:rPr>
              <a:t>召回率就会增加。当在上一轮中选择出更多恶意参与者时，源召回就会下降。</a:t>
            </a:r>
            <a:endParaRPr lang="zh-CN" altLang="en-US" spc="100" dirty="0" smtClean="0">
              <a:cs typeface="+mn-ea"/>
              <a:sym typeface="+mn-lt"/>
            </a:endParaRPr>
          </a:p>
          <a:p>
            <a:pPr marL="742950" lvl="1" indent="-285750">
              <a:lnSpc>
                <a:spcPct val="120000"/>
              </a:lnSpc>
              <a:buFont typeface="Wingdings" panose="05000000000000000000" pitchFamily="2" charset="2"/>
              <a:buChar char="Ø"/>
              <a:defRPr/>
            </a:pPr>
            <a:endParaRPr lang="zh-CN" altLang="en-US" spc="100" dirty="0" smtClean="0">
              <a:cs typeface="+mn-ea"/>
              <a:sym typeface="+mn-lt"/>
            </a:endParaRPr>
          </a:p>
          <a:p>
            <a:pPr marL="742950" lvl="1" indent="-285750">
              <a:lnSpc>
                <a:spcPct val="120000"/>
              </a:lnSpc>
              <a:buFont typeface="Wingdings" panose="05000000000000000000" pitchFamily="2" charset="2"/>
              <a:buChar char="Ø"/>
              <a:defRPr/>
            </a:pPr>
            <a:endParaRPr lang="zh-CN" altLang="en-US" spc="100" dirty="0" smtClean="0">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p:txBody>
      </p:sp>
      <p:pic>
        <p:nvPicPr>
          <p:cNvPr id="5" name="图片 4"/>
          <p:cNvPicPr>
            <a:picLocks noChangeAspect="1"/>
          </p:cNvPicPr>
          <p:nvPr/>
        </p:nvPicPr>
        <p:blipFill>
          <a:blip r:embed="rId6"/>
          <a:stretch>
            <a:fillRect/>
          </a:stretch>
        </p:blipFill>
        <p:spPr>
          <a:xfrm>
            <a:off x="2592070" y="1494155"/>
            <a:ext cx="7623175" cy="275209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论文原理</a:t>
            </a:r>
            <a:endParaRPr lang="zh-CN" altLang="en-US" sz="3200" dirty="0">
              <a:solidFill>
                <a:schemeClr val="bg1"/>
              </a:solidFill>
              <a:cs typeface="+mn-ea"/>
              <a:sym typeface="+mn-lt"/>
            </a:endParaRPr>
          </a:p>
        </p:txBody>
      </p:sp>
      <p:sp>
        <p:nvSpPr>
          <p:cNvPr id="10"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465" y="919480"/>
            <a:ext cx="11355070" cy="5485765"/>
          </a:xfrm>
          <a:prstGeom prst="rect">
            <a:avLst/>
          </a:prstGeom>
          <a:noFill/>
        </p:spPr>
        <p:txBody>
          <a:bodyPr wrap="square" rtlCol="0">
            <a:noAutofit/>
          </a:bodyPr>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恶意参与者的可用性</a:t>
            </a: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连续轮中源类</a:t>
            </a:r>
            <a:r>
              <a:rPr lang="zh-CN" altLang="en-US" spc="100" dirty="0" smtClean="0">
                <a:cs typeface="+mn-ea"/>
                <a:sym typeface="+mn-lt"/>
              </a:rPr>
              <a:t>召回的变化与连续轮中恶意参与者数量的变化之间的关系。</a:t>
            </a:r>
            <a:endParaRPr lang="zh-CN" altLang="en-US" spc="100" dirty="0" smtClean="0">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即使能够大大减少恶意参与的程度，</a:t>
            </a:r>
            <a:r>
              <a:rPr lang="zh-CN" altLang="en-US" spc="100" dirty="0" smtClean="0">
                <a:cs typeface="+mn-ea"/>
                <a:sym typeface="+mn-lt"/>
              </a:rPr>
              <a:t>模型在几轮FL训练中也能显著恢复的可能性。</a:t>
            </a:r>
            <a:endParaRPr lang="zh-CN" altLang="en-US" spc="100" dirty="0" smtClean="0">
              <a:cs typeface="+mn-ea"/>
              <a:sym typeface="+mn-lt"/>
            </a:endParaRPr>
          </a:p>
          <a:p>
            <a:pPr marL="742950" lvl="1" indent="-285750">
              <a:lnSpc>
                <a:spcPct val="120000"/>
              </a:lnSpc>
              <a:buFont typeface="Wingdings" panose="05000000000000000000" pitchFamily="2" charset="2"/>
              <a:buChar char="Ø"/>
              <a:defRPr/>
            </a:pPr>
            <a:endParaRPr lang="zh-CN" altLang="en-US" spc="100" dirty="0" smtClean="0">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p:txBody>
      </p:sp>
      <p:pic>
        <p:nvPicPr>
          <p:cNvPr id="2" name="图片 1"/>
          <p:cNvPicPr>
            <a:picLocks noChangeAspect="1"/>
          </p:cNvPicPr>
          <p:nvPr/>
        </p:nvPicPr>
        <p:blipFill>
          <a:blip r:embed="rId6"/>
          <a:stretch>
            <a:fillRect/>
          </a:stretch>
        </p:blipFill>
        <p:spPr>
          <a:xfrm>
            <a:off x="2205990" y="1559560"/>
            <a:ext cx="6932295" cy="238633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论文原理</a:t>
            </a:r>
            <a:endParaRPr lang="zh-CN" altLang="en-US" sz="3200" dirty="0">
              <a:solidFill>
                <a:schemeClr val="bg1"/>
              </a:solidFill>
              <a:cs typeface="+mn-ea"/>
              <a:sym typeface="+mn-lt"/>
            </a:endParaRPr>
          </a:p>
        </p:txBody>
      </p:sp>
      <p:sp>
        <p:nvSpPr>
          <p:cNvPr id="10"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465" y="919480"/>
            <a:ext cx="11355070" cy="5485765"/>
          </a:xfrm>
          <a:prstGeom prst="rect">
            <a:avLst/>
          </a:prstGeom>
          <a:noFill/>
        </p:spPr>
        <p:txBody>
          <a:bodyPr wrap="square" rtlCol="0">
            <a:noAutofit/>
          </a:bodyPr>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防御标签翻转攻击</a:t>
            </a: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防御标签翻转攻击的算法</a:t>
            </a:r>
            <a:r>
              <a:rPr lang="zh-CN" altLang="en-US" spc="100" dirty="0" smtClean="0">
                <a:cs typeface="+mn-ea"/>
                <a:sym typeface="+mn-lt"/>
              </a:rPr>
              <a:t>。</a:t>
            </a:r>
            <a:endParaRPr lang="zh-CN" altLang="en-US" spc="100" dirty="0" smtClean="0">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在识别出恶意参与者后，聚合器可能会在未来的回合中将他们列入黑名单或忽略他们的更新θr，i。前面的结论</a:t>
            </a:r>
            <a:r>
              <a:rPr lang="zh-CN" altLang="en-US" spc="100" dirty="0" smtClean="0">
                <a:cs typeface="+mn-ea"/>
                <a:sym typeface="+mn-lt"/>
              </a:rPr>
              <a:t>表明，在消除恶意参与后，最终可以实现高实用模型的收敛性。</a:t>
            </a:r>
            <a:endParaRPr lang="zh-CN" altLang="en-US" spc="100" dirty="0" smtClean="0">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p:txBody>
      </p:sp>
      <p:pic>
        <p:nvPicPr>
          <p:cNvPr id="3" name="图片 2"/>
          <p:cNvPicPr>
            <a:picLocks noChangeAspect="1"/>
          </p:cNvPicPr>
          <p:nvPr/>
        </p:nvPicPr>
        <p:blipFill>
          <a:blip r:embed="rId6"/>
          <a:stretch>
            <a:fillRect/>
          </a:stretch>
        </p:blipFill>
        <p:spPr>
          <a:xfrm>
            <a:off x="1845945" y="1381125"/>
            <a:ext cx="6551295" cy="315658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2" name="文本框 1"/>
          <p:cNvSpPr txBox="1"/>
          <p:nvPr/>
        </p:nvSpPr>
        <p:spPr>
          <a:xfrm>
            <a:off x="1823988" y="2106868"/>
            <a:ext cx="2214068" cy="2646878"/>
          </a:xfrm>
          <a:prstGeom prst="rect">
            <a:avLst/>
          </a:prstGeom>
          <a:noFill/>
        </p:spPr>
        <p:txBody>
          <a:bodyPr wrap="none" rtlCol="0">
            <a:spAutoFit/>
          </a:bodyPr>
          <a:lstStyle/>
          <a:p>
            <a:r>
              <a:rPr lang="en-US" altLang="zh-CN" sz="16600" spc="300" dirty="0">
                <a:gradFill>
                  <a:gsLst>
                    <a:gs pos="0">
                      <a:schemeClr val="accent1"/>
                    </a:gs>
                    <a:gs pos="90000">
                      <a:schemeClr val="accent1">
                        <a:alpha val="0"/>
                      </a:schemeClr>
                    </a:gs>
                  </a:gsLst>
                  <a:lin ang="5400000" scaled="1"/>
                </a:gradFill>
                <a:latin typeface="Impact" panose="020B0806030902050204" pitchFamily="34" charset="0"/>
              </a:rPr>
              <a:t>01</a:t>
            </a:r>
            <a:endParaRPr lang="zh-CN" altLang="en-US" sz="16600" spc="300" dirty="0">
              <a:gradFill>
                <a:gsLst>
                  <a:gs pos="0">
                    <a:schemeClr val="accent1"/>
                  </a:gs>
                  <a:gs pos="90000">
                    <a:schemeClr val="accent1">
                      <a:alpha val="0"/>
                    </a:schemeClr>
                  </a:gs>
                </a:gsLst>
                <a:lin ang="5400000" scaled="1"/>
              </a:gradFill>
              <a:latin typeface="Impact" panose="020B0806030902050204" pitchFamily="34" charset="0"/>
            </a:endParaRPr>
          </a:p>
        </p:txBody>
      </p:sp>
      <p:sp>
        <p:nvSpPr>
          <p:cNvPr id="5" name="文本框 4"/>
          <p:cNvSpPr txBox="1"/>
          <p:nvPr/>
        </p:nvSpPr>
        <p:spPr>
          <a:xfrm>
            <a:off x="5915942" y="2512723"/>
            <a:ext cx="3828129" cy="706755"/>
          </a:xfrm>
          <a:prstGeom prst="rect">
            <a:avLst/>
          </a:prstGeom>
          <a:noFill/>
        </p:spPr>
        <p:txBody>
          <a:bodyPr wrap="square" rtlCol="0">
            <a:spAutoFit/>
          </a:bodyPr>
          <a:lstStyle/>
          <a:p>
            <a:pPr algn="ctr"/>
            <a:r>
              <a:rPr lang="zh-CN" altLang="en-US" sz="4000" b="1" spc="600" dirty="0">
                <a:solidFill>
                  <a:schemeClr val="tx2">
                    <a:lumMod val="50000"/>
                  </a:schemeClr>
                </a:solidFill>
              </a:rPr>
              <a:t>背景</a:t>
            </a:r>
            <a:r>
              <a:rPr lang="zh-CN" altLang="en-US" sz="4000" b="1" spc="600" dirty="0">
                <a:solidFill>
                  <a:schemeClr val="tx2">
                    <a:lumMod val="50000"/>
                  </a:schemeClr>
                </a:solidFill>
              </a:rPr>
              <a:t>知识介绍</a:t>
            </a:r>
            <a:endParaRPr lang="zh-CN" altLang="en-US" sz="4000" b="1" spc="600" dirty="0">
              <a:solidFill>
                <a:schemeClr val="tx2">
                  <a:lumMod val="50000"/>
                </a:schemeClr>
              </a:solidFill>
            </a:endParaRPr>
          </a:p>
        </p:txBody>
      </p:sp>
      <p:sp>
        <p:nvSpPr>
          <p:cNvPr id="6" name="文本框 5"/>
          <p:cNvSpPr txBox="1"/>
          <p:nvPr/>
        </p:nvSpPr>
        <p:spPr>
          <a:xfrm>
            <a:off x="5915943" y="3776932"/>
            <a:ext cx="4267515" cy="523220"/>
          </a:xfrm>
          <a:prstGeom prst="rect">
            <a:avLst/>
          </a:prstGeom>
          <a:noFill/>
        </p:spPr>
        <p:txBody>
          <a:bodyPr wrap="none" rtlCol="0">
            <a:spAutoFit/>
          </a:bodyPr>
          <a:lstStyle/>
          <a:p>
            <a:r>
              <a:rPr lang="en-US" altLang="zh-CN" sz="2800" spc="100" dirty="0">
                <a:solidFill>
                  <a:schemeClr val="bg1">
                    <a:lumMod val="75000"/>
                  </a:schemeClr>
                </a:solidFill>
              </a:rPr>
              <a:t>Background Information</a:t>
            </a:r>
            <a:endParaRPr lang="en-US" altLang="zh-CN" sz="2800" spc="100" dirty="0">
              <a:solidFill>
                <a:schemeClr val="bg1">
                  <a:lumMod val="75000"/>
                </a:schemeClr>
              </a:solidFill>
            </a:endParaRPr>
          </a:p>
        </p:txBody>
      </p:sp>
      <p:cxnSp>
        <p:nvCxnSpPr>
          <p:cNvPr id="7" name="直接连接符 6"/>
          <p:cNvCxnSpPr/>
          <p:nvPr/>
        </p:nvCxnSpPr>
        <p:spPr>
          <a:xfrm>
            <a:off x="5094056" y="2144432"/>
            <a:ext cx="0" cy="257175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035124" y="3433885"/>
            <a:ext cx="3708945" cy="203507"/>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111314"/>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9"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论文原理</a:t>
            </a:r>
            <a:endParaRPr lang="zh-CN" altLang="en-US" sz="3200" dirty="0">
              <a:solidFill>
                <a:schemeClr val="bg1"/>
              </a:solidFill>
              <a:cs typeface="+mn-ea"/>
              <a:sym typeface="+mn-lt"/>
            </a:endParaRPr>
          </a:p>
        </p:txBody>
      </p:sp>
      <p:sp>
        <p:nvSpPr>
          <p:cNvPr id="10"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465" y="919480"/>
            <a:ext cx="11355070" cy="5485765"/>
          </a:xfrm>
          <a:prstGeom prst="rect">
            <a:avLst/>
          </a:prstGeom>
          <a:noFill/>
        </p:spPr>
        <p:txBody>
          <a:bodyPr wrap="square" rtlCol="0">
            <a:noAutofit/>
          </a:bodyPr>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防御标签翻转攻击</a:t>
            </a: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742950" lvl="1" indent="-285750">
              <a:lnSpc>
                <a:spcPct val="120000"/>
              </a:lnSpc>
              <a:buFont typeface="Wingdings" panose="05000000000000000000" pitchFamily="2" charset="2"/>
              <a:buChar char="Ø"/>
              <a:defRPr/>
            </a:pPr>
            <a:endParaRPr lang="zh-CN" altLang="en-US" spc="100" dirty="0" smtClean="0">
              <a:cs typeface="+mn-ea"/>
              <a:sym typeface="+mn-lt"/>
            </a:endParaRPr>
          </a:p>
          <a:p>
            <a:pPr marL="742950" lvl="1" indent="-285750">
              <a:lnSpc>
                <a:spcPct val="120000"/>
              </a:lnSpc>
              <a:buFont typeface="Wingdings" panose="05000000000000000000" pitchFamily="2" charset="2"/>
              <a:buChar char="Ø"/>
              <a:defRPr/>
            </a:pPr>
            <a:endParaRPr lang="zh-CN" altLang="en-US" spc="100" dirty="0" smtClean="0">
              <a:cs typeface="+mn-ea"/>
              <a:sym typeface="+mn-lt"/>
            </a:endParaRPr>
          </a:p>
          <a:p>
            <a:pPr marL="742950" lvl="1" indent="-285750">
              <a:lnSpc>
                <a:spcPct val="120000"/>
              </a:lnSpc>
              <a:buFont typeface="Wingdings" panose="05000000000000000000" pitchFamily="2" charset="2"/>
              <a:buChar char="Ø"/>
              <a:defRPr/>
            </a:pPr>
            <a:r>
              <a:rPr lang="zh-CN" altLang="en-US" spc="100" dirty="0" smtClean="0">
                <a:cs typeface="+mn-ea"/>
                <a:sym typeface="+mn-lt"/>
              </a:rPr>
              <a:t>表明算法1识别来自恶意和诚实参与者的更新的能力。图代表了从所有训练轮r &gt; 10中收集到的相关梯度。蓝色的x表示来自恶意参与者的梯度，而黄色的Os表示来自诚实参与者的梯度。</a:t>
            </a:r>
            <a:endParaRPr lang="zh-CN" altLang="en-US" spc="100" dirty="0" smtClean="0">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p:txBody>
      </p:sp>
      <p:pic>
        <p:nvPicPr>
          <p:cNvPr id="2" name="图片 1"/>
          <p:cNvPicPr>
            <a:picLocks noChangeAspect="1"/>
          </p:cNvPicPr>
          <p:nvPr/>
        </p:nvPicPr>
        <p:blipFill>
          <a:blip r:embed="rId6"/>
          <a:stretch>
            <a:fillRect/>
          </a:stretch>
        </p:blipFill>
        <p:spPr>
          <a:xfrm>
            <a:off x="1668145" y="1399540"/>
            <a:ext cx="7613650" cy="355790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2" name="文本框 1"/>
          <p:cNvSpPr txBox="1"/>
          <p:nvPr/>
        </p:nvSpPr>
        <p:spPr>
          <a:xfrm>
            <a:off x="1823988" y="2106868"/>
            <a:ext cx="2507615" cy="2646045"/>
          </a:xfrm>
          <a:prstGeom prst="rect">
            <a:avLst/>
          </a:prstGeom>
          <a:noFill/>
        </p:spPr>
        <p:txBody>
          <a:bodyPr wrap="none" rtlCol="0">
            <a:spAutoFit/>
          </a:bodyPr>
          <a:lstStyle/>
          <a:p>
            <a:r>
              <a:rPr lang="en-US" altLang="zh-CN" sz="16600" spc="300" dirty="0">
                <a:gradFill>
                  <a:gsLst>
                    <a:gs pos="0">
                      <a:schemeClr val="accent1"/>
                    </a:gs>
                    <a:gs pos="90000">
                      <a:schemeClr val="accent1">
                        <a:alpha val="0"/>
                      </a:schemeClr>
                    </a:gs>
                  </a:gsLst>
                  <a:lin ang="5400000" scaled="1"/>
                </a:gradFill>
                <a:latin typeface="Impact" panose="020B0806030902050204" pitchFamily="34" charset="0"/>
              </a:rPr>
              <a:t>03</a:t>
            </a:r>
            <a:endParaRPr lang="zh-CN" altLang="en-US" sz="16600" spc="300" dirty="0">
              <a:gradFill>
                <a:gsLst>
                  <a:gs pos="0">
                    <a:schemeClr val="accent1"/>
                  </a:gs>
                  <a:gs pos="90000">
                    <a:schemeClr val="accent1">
                      <a:alpha val="0"/>
                    </a:schemeClr>
                  </a:gs>
                </a:gsLst>
                <a:lin ang="5400000" scaled="1"/>
              </a:gradFill>
              <a:latin typeface="Impact" panose="020B0806030902050204" pitchFamily="34" charset="0"/>
            </a:endParaRPr>
          </a:p>
        </p:txBody>
      </p:sp>
      <p:sp>
        <p:nvSpPr>
          <p:cNvPr id="5" name="文本框 4"/>
          <p:cNvSpPr txBox="1"/>
          <p:nvPr/>
        </p:nvSpPr>
        <p:spPr>
          <a:xfrm>
            <a:off x="5915942" y="2512723"/>
            <a:ext cx="3828129" cy="706755"/>
          </a:xfrm>
          <a:prstGeom prst="rect">
            <a:avLst/>
          </a:prstGeom>
          <a:noFill/>
        </p:spPr>
        <p:txBody>
          <a:bodyPr wrap="square" rtlCol="0">
            <a:spAutoFit/>
          </a:bodyPr>
          <a:lstStyle/>
          <a:p>
            <a:pPr algn="ctr"/>
            <a:r>
              <a:rPr lang="zh-CN" altLang="en-US" sz="4000" b="1" spc="600" dirty="0">
                <a:solidFill>
                  <a:schemeClr val="tx2">
                    <a:lumMod val="50000"/>
                  </a:schemeClr>
                </a:solidFill>
              </a:rPr>
              <a:t>创新点</a:t>
            </a:r>
            <a:endParaRPr lang="zh-CN" altLang="en-US" sz="4000" b="1" spc="600" dirty="0">
              <a:solidFill>
                <a:schemeClr val="tx2">
                  <a:lumMod val="50000"/>
                </a:schemeClr>
              </a:solidFill>
            </a:endParaRPr>
          </a:p>
        </p:txBody>
      </p:sp>
      <p:sp>
        <p:nvSpPr>
          <p:cNvPr id="6" name="文本框 5"/>
          <p:cNvSpPr txBox="1"/>
          <p:nvPr/>
        </p:nvSpPr>
        <p:spPr>
          <a:xfrm>
            <a:off x="5915943" y="3776932"/>
            <a:ext cx="4267515" cy="523220"/>
          </a:xfrm>
          <a:prstGeom prst="rect">
            <a:avLst/>
          </a:prstGeom>
          <a:noFill/>
        </p:spPr>
        <p:txBody>
          <a:bodyPr wrap="none" rtlCol="0">
            <a:spAutoFit/>
          </a:bodyPr>
          <a:lstStyle/>
          <a:p>
            <a:r>
              <a:rPr lang="en-US" altLang="zh-CN" sz="2800" spc="100" dirty="0">
                <a:solidFill>
                  <a:schemeClr val="bg1">
                    <a:lumMod val="75000"/>
                  </a:schemeClr>
                </a:solidFill>
              </a:rPr>
              <a:t>Background Information</a:t>
            </a:r>
            <a:endParaRPr lang="en-US" altLang="zh-CN" sz="2800" spc="100" dirty="0">
              <a:solidFill>
                <a:schemeClr val="bg1">
                  <a:lumMod val="75000"/>
                </a:schemeClr>
              </a:solidFill>
            </a:endParaRPr>
          </a:p>
        </p:txBody>
      </p:sp>
      <p:cxnSp>
        <p:nvCxnSpPr>
          <p:cNvPr id="7" name="直接连接符 6"/>
          <p:cNvCxnSpPr/>
          <p:nvPr/>
        </p:nvCxnSpPr>
        <p:spPr>
          <a:xfrm>
            <a:off x="5094056" y="2144432"/>
            <a:ext cx="0" cy="257175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035124" y="3433885"/>
            <a:ext cx="3708945" cy="203507"/>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111314"/>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9"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创新</a:t>
            </a:r>
            <a:r>
              <a:rPr lang="zh-CN" altLang="en-US" sz="3200" dirty="0">
                <a:solidFill>
                  <a:schemeClr val="bg1"/>
                </a:solidFill>
                <a:cs typeface="+mn-ea"/>
                <a:sym typeface="+mn-lt"/>
              </a:rPr>
              <a:t>点</a:t>
            </a:r>
            <a:endParaRPr lang="zh-CN" altLang="en-US" sz="3200" dirty="0">
              <a:solidFill>
                <a:schemeClr val="bg1"/>
              </a:solidFill>
              <a:cs typeface="+mn-ea"/>
              <a:sym typeface="+mn-lt"/>
            </a:endParaRPr>
          </a:p>
        </p:txBody>
      </p:sp>
      <p:sp>
        <p:nvSpPr>
          <p:cNvPr id="10"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465" y="850265"/>
            <a:ext cx="11355070" cy="5485765"/>
          </a:xfrm>
          <a:prstGeom prst="rect">
            <a:avLst/>
          </a:prstGeom>
          <a:noFill/>
        </p:spPr>
        <p:txBody>
          <a:bodyPr wrap="square" rtlCol="0">
            <a:noAutofit/>
          </a:bodyPr>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证明了联邦</a:t>
            </a:r>
            <a:r>
              <a:rPr lang="zh-CN" altLang="en-US" b="1" spc="100" dirty="0" smtClean="0">
                <a:solidFill>
                  <a:schemeClr val="tx1">
                    <a:lumMod val="95000"/>
                    <a:lumOff val="5000"/>
                  </a:schemeClr>
                </a:solidFill>
                <a:cs typeface="+mn-ea"/>
                <a:sym typeface="+mn-lt"/>
              </a:rPr>
              <a:t>学习系统容易受到标签翻转中毒攻击，并且这些攻击会对全局模型产生显著的负面影响。</a:t>
            </a: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对全球模型的负面影响随着恶意参与者比例的增加而增加，并且有可能实现有针对性的中毒影响。</a:t>
            </a: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证明了对手可以通过在以后的回合中增加恶意参与者的可用性来提高攻击的有效性。</a:t>
            </a: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提出了一种帮助联邦</a:t>
            </a:r>
            <a:r>
              <a:rPr lang="zh-CN" altLang="en-US" b="1" spc="100" dirty="0" smtClean="0">
                <a:solidFill>
                  <a:schemeClr val="tx1">
                    <a:lumMod val="95000"/>
                    <a:lumOff val="5000"/>
                  </a:schemeClr>
                </a:solidFill>
                <a:cs typeface="+mn-ea"/>
                <a:sym typeface="+mn-lt"/>
              </a:rPr>
              <a:t>学习聚合器区分恶意参与者和诚实参与者的防御方法。</a:t>
            </a: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2" name="文本框 1"/>
          <p:cNvSpPr txBox="1"/>
          <p:nvPr/>
        </p:nvSpPr>
        <p:spPr>
          <a:xfrm>
            <a:off x="1823988" y="2106868"/>
            <a:ext cx="2442210" cy="2646045"/>
          </a:xfrm>
          <a:prstGeom prst="rect">
            <a:avLst/>
          </a:prstGeom>
          <a:noFill/>
        </p:spPr>
        <p:txBody>
          <a:bodyPr wrap="none" rtlCol="0">
            <a:spAutoFit/>
          </a:bodyPr>
          <a:lstStyle/>
          <a:p>
            <a:r>
              <a:rPr lang="en-US" altLang="zh-CN" sz="16600" spc="300" dirty="0">
                <a:gradFill>
                  <a:gsLst>
                    <a:gs pos="0">
                      <a:schemeClr val="accent1"/>
                    </a:gs>
                    <a:gs pos="90000">
                      <a:schemeClr val="accent1">
                        <a:alpha val="0"/>
                      </a:schemeClr>
                    </a:gs>
                  </a:gsLst>
                  <a:lin ang="5400000" scaled="1"/>
                </a:gradFill>
                <a:latin typeface="Impact" panose="020B0806030902050204" pitchFamily="34" charset="0"/>
              </a:rPr>
              <a:t>04</a:t>
            </a:r>
            <a:endParaRPr lang="zh-CN" altLang="en-US" sz="16600" spc="300" dirty="0">
              <a:gradFill>
                <a:gsLst>
                  <a:gs pos="0">
                    <a:schemeClr val="accent1"/>
                  </a:gs>
                  <a:gs pos="90000">
                    <a:schemeClr val="accent1">
                      <a:alpha val="0"/>
                    </a:schemeClr>
                  </a:gs>
                </a:gsLst>
                <a:lin ang="5400000" scaled="1"/>
              </a:gradFill>
              <a:latin typeface="Impact" panose="020B0806030902050204" pitchFamily="34" charset="0"/>
            </a:endParaRPr>
          </a:p>
        </p:txBody>
      </p:sp>
      <p:sp>
        <p:nvSpPr>
          <p:cNvPr id="5" name="文本框 4"/>
          <p:cNvSpPr txBox="1"/>
          <p:nvPr/>
        </p:nvSpPr>
        <p:spPr>
          <a:xfrm>
            <a:off x="5915942" y="2512723"/>
            <a:ext cx="3828129" cy="706755"/>
          </a:xfrm>
          <a:prstGeom prst="rect">
            <a:avLst/>
          </a:prstGeom>
          <a:noFill/>
        </p:spPr>
        <p:txBody>
          <a:bodyPr wrap="square" rtlCol="0">
            <a:spAutoFit/>
          </a:bodyPr>
          <a:lstStyle/>
          <a:p>
            <a:pPr algn="ctr"/>
            <a:r>
              <a:rPr lang="zh-CN" altLang="en-US" sz="4000" b="1" spc="600" dirty="0">
                <a:solidFill>
                  <a:schemeClr val="tx2">
                    <a:lumMod val="50000"/>
                  </a:schemeClr>
                </a:solidFill>
              </a:rPr>
              <a:t>总结</a:t>
            </a:r>
            <a:endParaRPr lang="zh-CN" altLang="en-US" sz="4000" b="1" spc="600" dirty="0">
              <a:solidFill>
                <a:schemeClr val="tx2">
                  <a:lumMod val="50000"/>
                </a:schemeClr>
              </a:solidFill>
            </a:endParaRPr>
          </a:p>
        </p:txBody>
      </p:sp>
      <p:sp>
        <p:nvSpPr>
          <p:cNvPr id="6" name="文本框 5"/>
          <p:cNvSpPr txBox="1"/>
          <p:nvPr/>
        </p:nvSpPr>
        <p:spPr>
          <a:xfrm>
            <a:off x="5915943" y="3776932"/>
            <a:ext cx="4267515" cy="523220"/>
          </a:xfrm>
          <a:prstGeom prst="rect">
            <a:avLst/>
          </a:prstGeom>
          <a:noFill/>
        </p:spPr>
        <p:txBody>
          <a:bodyPr wrap="none" rtlCol="0">
            <a:spAutoFit/>
          </a:bodyPr>
          <a:lstStyle/>
          <a:p>
            <a:r>
              <a:rPr lang="en-US" altLang="zh-CN" sz="2800" spc="100" dirty="0">
                <a:solidFill>
                  <a:schemeClr val="bg1">
                    <a:lumMod val="75000"/>
                  </a:schemeClr>
                </a:solidFill>
              </a:rPr>
              <a:t>Background Information</a:t>
            </a:r>
            <a:endParaRPr lang="en-US" altLang="zh-CN" sz="2800" spc="100" dirty="0">
              <a:solidFill>
                <a:schemeClr val="bg1">
                  <a:lumMod val="75000"/>
                </a:schemeClr>
              </a:solidFill>
            </a:endParaRPr>
          </a:p>
        </p:txBody>
      </p:sp>
      <p:cxnSp>
        <p:nvCxnSpPr>
          <p:cNvPr id="7" name="直接连接符 6"/>
          <p:cNvCxnSpPr/>
          <p:nvPr/>
        </p:nvCxnSpPr>
        <p:spPr>
          <a:xfrm>
            <a:off x="5094056" y="2144432"/>
            <a:ext cx="0" cy="257175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035124" y="3433885"/>
            <a:ext cx="3708945" cy="203507"/>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111314"/>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9"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4775"/>
          </a:xfrm>
          <a:prstGeom prst="rect">
            <a:avLst/>
          </a:prstGeom>
          <a:noFill/>
        </p:spPr>
        <p:txBody>
          <a:bodyPr wrap="square" rtlCol="0">
            <a:spAutoFit/>
          </a:bodyPr>
          <a:lstStyle/>
          <a:p>
            <a:r>
              <a:rPr lang="zh-CN" altLang="en-US" sz="3200" dirty="0" smtClean="0">
                <a:solidFill>
                  <a:schemeClr val="bg1"/>
                </a:solidFill>
                <a:cs typeface="+mn-ea"/>
                <a:sym typeface="+mn-lt"/>
              </a:rPr>
              <a:t>总结</a:t>
            </a:r>
            <a:endParaRPr lang="zh-CN" altLang="en-US" sz="3200" dirty="0">
              <a:solidFill>
                <a:schemeClr val="bg1"/>
              </a:solidFill>
              <a:cs typeface="+mn-ea"/>
              <a:sym typeface="+mn-lt"/>
            </a:endParaRPr>
          </a:p>
        </p:txBody>
      </p:sp>
      <p:sp>
        <p:nvSpPr>
          <p:cNvPr id="7"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514985" y="1000760"/>
            <a:ext cx="11154410" cy="2628900"/>
          </a:xfrm>
          <a:prstGeom prst="rect">
            <a:avLst/>
          </a:prstGeom>
          <a:noFill/>
        </p:spPr>
        <p:txBody>
          <a:bodyPr wrap="square" rtlCol="0">
            <a:noAutofit/>
          </a:bodyPr>
          <a:lstStyle/>
          <a:p>
            <a:pPr marL="285750" lvl="0" indent="-285750" algn="l" fontAlgn="auto">
              <a:lnSpc>
                <a:spcPct val="15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论文的整体脉络</a:t>
            </a:r>
            <a:endParaRPr lang="en-US" altLang="zh-CN" spc="100" dirty="0">
              <a:cs typeface="+mn-ea"/>
              <a:sym typeface="+mn-lt"/>
            </a:endParaRPr>
          </a:p>
          <a:p>
            <a:pPr marL="742950" lvl="1" indent="-285750">
              <a:lnSpc>
                <a:spcPct val="150000"/>
              </a:lnSpc>
              <a:buFont typeface="Wingdings" panose="05000000000000000000" pitchFamily="2" charset="2"/>
              <a:buChar char="Ø"/>
              <a:defRPr/>
            </a:pPr>
            <a:r>
              <a:rPr lang="zh-CN" altLang="en-US" spc="100" dirty="0" smtClean="0">
                <a:solidFill>
                  <a:schemeClr val="tx1">
                    <a:lumMod val="95000"/>
                    <a:lumOff val="5000"/>
                  </a:schemeClr>
                </a:solidFill>
                <a:cs typeface="+mn-ea"/>
                <a:sym typeface="+mn-lt"/>
              </a:rPr>
              <a:t>标签翻转攻击的可行性</a:t>
            </a:r>
            <a:endParaRPr lang="zh-CN" altLang="en-US" spc="100" dirty="0" smtClean="0">
              <a:solidFill>
                <a:schemeClr val="tx1">
                  <a:lumMod val="95000"/>
                  <a:lumOff val="5000"/>
                </a:schemeClr>
              </a:solidFill>
              <a:cs typeface="+mn-ea"/>
              <a:sym typeface="+mn-lt"/>
            </a:endParaRPr>
          </a:p>
          <a:p>
            <a:pPr marL="742950" lvl="1" indent="-285750">
              <a:lnSpc>
                <a:spcPct val="150000"/>
              </a:lnSpc>
              <a:buFont typeface="Wingdings" panose="05000000000000000000" pitchFamily="2" charset="2"/>
              <a:buChar char="Ø"/>
              <a:defRPr/>
            </a:pPr>
            <a:r>
              <a:rPr lang="zh-CN" altLang="en-US" spc="100" dirty="0" smtClean="0">
                <a:solidFill>
                  <a:schemeClr val="tx1">
                    <a:lumMod val="95000"/>
                    <a:lumOff val="5000"/>
                  </a:schemeClr>
                </a:solidFill>
                <a:cs typeface="+mn-ea"/>
                <a:sym typeface="+mn-lt"/>
              </a:rPr>
              <a:t>标签翻转攻击中的攻击时机</a:t>
            </a:r>
            <a:endParaRPr lang="zh-CN" altLang="en-US" spc="100" dirty="0" smtClean="0">
              <a:solidFill>
                <a:schemeClr val="tx1">
                  <a:lumMod val="95000"/>
                  <a:lumOff val="5000"/>
                </a:schemeClr>
              </a:solidFill>
              <a:cs typeface="+mn-ea"/>
              <a:sym typeface="+mn-lt"/>
            </a:endParaRPr>
          </a:p>
          <a:p>
            <a:pPr marL="742950" lvl="1" indent="-285750">
              <a:lnSpc>
                <a:spcPct val="150000"/>
              </a:lnSpc>
              <a:buFont typeface="Wingdings" panose="05000000000000000000" pitchFamily="2" charset="2"/>
              <a:buChar char="Ø"/>
              <a:defRPr/>
            </a:pPr>
            <a:r>
              <a:rPr lang="zh-CN" altLang="en-US" spc="100" dirty="0" smtClean="0">
                <a:solidFill>
                  <a:schemeClr val="tx1">
                    <a:lumMod val="95000"/>
                    <a:lumOff val="5000"/>
                  </a:schemeClr>
                </a:solidFill>
                <a:cs typeface="+mn-ea"/>
                <a:sym typeface="+mn-lt"/>
              </a:rPr>
              <a:t>恶意参与者的可用性</a:t>
            </a:r>
            <a:endParaRPr lang="zh-CN" altLang="en-US" spc="100" dirty="0" smtClean="0">
              <a:solidFill>
                <a:schemeClr val="tx1">
                  <a:lumMod val="95000"/>
                  <a:lumOff val="5000"/>
                </a:schemeClr>
              </a:solidFill>
              <a:cs typeface="+mn-ea"/>
              <a:sym typeface="+mn-lt"/>
            </a:endParaRPr>
          </a:p>
          <a:p>
            <a:pPr marL="742950" lvl="1" indent="-285750">
              <a:lnSpc>
                <a:spcPct val="150000"/>
              </a:lnSpc>
              <a:buFont typeface="Wingdings" panose="05000000000000000000" pitchFamily="2" charset="2"/>
              <a:buChar char="Ø"/>
              <a:defRPr/>
            </a:pPr>
            <a:r>
              <a:rPr lang="zh-CN" altLang="en-US" spc="100" dirty="0" smtClean="0">
                <a:solidFill>
                  <a:schemeClr val="tx1">
                    <a:lumMod val="95000"/>
                    <a:lumOff val="5000"/>
                  </a:schemeClr>
                </a:solidFill>
                <a:cs typeface="+mn-ea"/>
                <a:sym typeface="+mn-lt"/>
              </a:rPr>
              <a:t>防御投毒攻击的可行</a:t>
            </a:r>
            <a:r>
              <a:rPr lang="zh-CN" altLang="en-US" spc="100" dirty="0" smtClean="0">
                <a:solidFill>
                  <a:schemeClr val="tx1">
                    <a:lumMod val="95000"/>
                    <a:lumOff val="5000"/>
                  </a:schemeClr>
                </a:solidFill>
                <a:cs typeface="+mn-ea"/>
                <a:sym typeface="+mn-lt"/>
              </a:rPr>
              <a:t>性</a:t>
            </a:r>
            <a:endParaRPr lang="zh-CN" altLang="en-US" spc="100" dirty="0" smtClean="0">
              <a:solidFill>
                <a:schemeClr val="tx1">
                  <a:lumMod val="95000"/>
                  <a:lumOff val="5000"/>
                </a:schemeClr>
              </a:solidFill>
              <a:cs typeface="+mn-ea"/>
              <a:sym typeface="+mn-lt"/>
            </a:endParaRPr>
          </a:p>
          <a:p>
            <a:pPr marL="742950" lvl="1" indent="-285750">
              <a:lnSpc>
                <a:spcPct val="150000"/>
              </a:lnSpc>
              <a:buFont typeface="Wingdings" panose="05000000000000000000" pitchFamily="2" charset="2"/>
              <a:buChar char="Ø"/>
              <a:defRPr/>
            </a:pPr>
            <a:endParaRPr lang="zh-CN" altLang="en-US" spc="100" dirty="0" smtClean="0">
              <a:solidFill>
                <a:schemeClr val="tx1">
                  <a:lumMod val="95000"/>
                  <a:lumOff val="5000"/>
                </a:schemeClr>
              </a:solidFill>
              <a:cs typeface="+mn-ea"/>
              <a:sym typeface="+mn-lt"/>
            </a:endParaRPr>
          </a:p>
          <a:p>
            <a:pPr marL="742950" lvl="1" indent="-285750">
              <a:lnSpc>
                <a:spcPct val="150000"/>
              </a:lnSpc>
              <a:buFont typeface="Wingdings" panose="05000000000000000000" pitchFamily="2" charset="2"/>
              <a:buChar char="Ø"/>
              <a:defRPr/>
            </a:pPr>
            <a:endParaRPr lang="zh-CN" altLang="en-US" spc="100" dirty="0" smtClean="0">
              <a:solidFill>
                <a:schemeClr val="tx1">
                  <a:lumMod val="95000"/>
                  <a:lumOff val="5000"/>
                </a:schemeClr>
              </a:solidFill>
              <a:cs typeface="+mn-ea"/>
              <a:sym typeface="+mn-lt"/>
            </a:endParaRPr>
          </a:p>
          <a:p>
            <a:pPr marL="742950" lvl="1" indent="-285750">
              <a:lnSpc>
                <a:spcPct val="150000"/>
              </a:lnSpc>
              <a:buFont typeface="Wingdings" panose="05000000000000000000" pitchFamily="2" charset="2"/>
              <a:buChar char="Ø"/>
              <a:defRPr/>
            </a:pPr>
            <a:endParaRPr lang="zh-CN" altLang="en-US" spc="100" dirty="0" smtClean="0">
              <a:solidFill>
                <a:schemeClr val="tx1">
                  <a:lumMod val="95000"/>
                  <a:lumOff val="5000"/>
                </a:schemeClr>
              </a:solidFill>
              <a:cs typeface="+mn-ea"/>
              <a:sym typeface="+mn-lt"/>
            </a:endParaRPr>
          </a:p>
        </p:txBody>
      </p:sp>
      <p:sp>
        <p:nvSpPr>
          <p:cNvPr id="8" name="矩形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6"/>
            </p:custDataLst>
          </p:nvPr>
        </p:nvSpPr>
        <p:spPr>
          <a:xfrm>
            <a:off x="401781" y="4195152"/>
            <a:ext cx="11388437" cy="1337945"/>
          </a:xfrm>
          <a:prstGeom prst="rect">
            <a:avLst/>
          </a:prstGeom>
          <a:noFill/>
        </p:spPr>
        <p:txBody>
          <a:bodyPr wrap="square" rtlCol="0">
            <a:spAutoFit/>
          </a:bodyPr>
          <a:lstStyle/>
          <a:p>
            <a:pPr marL="285750" lvl="0" indent="-285750" algn="l" fontAlgn="auto">
              <a:lnSpc>
                <a:spcPct val="15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写作方式</a:t>
            </a:r>
            <a:endParaRPr lang="en-US" altLang="zh-CN" b="1" spc="100" dirty="0" smtClean="0">
              <a:solidFill>
                <a:schemeClr val="tx1">
                  <a:lumMod val="95000"/>
                  <a:lumOff val="5000"/>
                </a:schemeClr>
              </a:solidFill>
              <a:cs typeface="+mn-ea"/>
              <a:sym typeface="+mn-lt"/>
            </a:endParaRPr>
          </a:p>
          <a:p>
            <a:pPr marL="742950" lvl="1" indent="-285750">
              <a:lnSpc>
                <a:spcPct val="150000"/>
              </a:lnSpc>
              <a:buFont typeface="Wingdings" panose="05000000000000000000" pitchFamily="2" charset="2"/>
              <a:buChar char="Ø"/>
              <a:defRPr/>
            </a:pPr>
            <a:r>
              <a:rPr lang="zh-CN" altLang="en-US" spc="100" dirty="0" smtClean="0">
                <a:solidFill>
                  <a:schemeClr val="tx1">
                    <a:lumMod val="95000"/>
                    <a:lumOff val="5000"/>
                  </a:schemeClr>
                </a:solidFill>
                <a:cs typeface="+mn-ea"/>
                <a:sym typeface="+mn-lt"/>
              </a:rPr>
              <a:t>通过实验证明结果</a:t>
            </a:r>
            <a:endParaRPr lang="en-US" altLang="zh-CN" spc="100" dirty="0" smtClean="0">
              <a:solidFill>
                <a:schemeClr val="tx1">
                  <a:lumMod val="95000"/>
                  <a:lumOff val="5000"/>
                </a:schemeClr>
              </a:solidFill>
              <a:cs typeface="+mn-ea"/>
              <a:sym typeface="+mn-lt"/>
            </a:endParaRPr>
          </a:p>
          <a:p>
            <a:pPr marL="742950" lvl="1" indent="-285750">
              <a:lnSpc>
                <a:spcPct val="150000"/>
              </a:lnSpc>
              <a:buFont typeface="Wingdings" panose="05000000000000000000" pitchFamily="2" charset="2"/>
              <a:buChar char="Ø"/>
              <a:defRPr/>
            </a:pPr>
            <a:r>
              <a:rPr lang="zh-CN" altLang="en-US" spc="100" dirty="0">
                <a:cs typeface="+mn-ea"/>
                <a:sym typeface="+mn-lt"/>
              </a:rPr>
              <a:t>理论知识不太</a:t>
            </a:r>
            <a:r>
              <a:rPr lang="zh-CN" altLang="en-US" spc="100" dirty="0">
                <a:cs typeface="+mn-ea"/>
                <a:sym typeface="+mn-lt"/>
              </a:rPr>
              <a:t>充足</a:t>
            </a:r>
            <a:endParaRPr lang="zh-CN" altLang="en-US" spc="100" dirty="0">
              <a:cs typeface="+mn-ea"/>
              <a:sym typeface="+mn-lt"/>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2" name="文本框 1"/>
          <p:cNvSpPr txBox="1"/>
          <p:nvPr/>
        </p:nvSpPr>
        <p:spPr>
          <a:xfrm>
            <a:off x="1823988" y="2106868"/>
            <a:ext cx="2520950" cy="2646045"/>
          </a:xfrm>
          <a:prstGeom prst="rect">
            <a:avLst/>
          </a:prstGeom>
          <a:noFill/>
        </p:spPr>
        <p:txBody>
          <a:bodyPr wrap="none" rtlCol="0">
            <a:spAutoFit/>
          </a:bodyPr>
          <a:lstStyle/>
          <a:p>
            <a:r>
              <a:rPr lang="en-US" altLang="zh-CN" sz="16600" spc="300" dirty="0">
                <a:gradFill>
                  <a:gsLst>
                    <a:gs pos="0">
                      <a:schemeClr val="accent1"/>
                    </a:gs>
                    <a:gs pos="90000">
                      <a:schemeClr val="accent1">
                        <a:alpha val="0"/>
                      </a:schemeClr>
                    </a:gs>
                  </a:gsLst>
                  <a:lin ang="5400000" scaled="1"/>
                </a:gradFill>
                <a:latin typeface="Impact" panose="020B0806030902050204" pitchFamily="34" charset="0"/>
              </a:rPr>
              <a:t>05</a:t>
            </a:r>
            <a:endParaRPr lang="zh-CN" altLang="en-US" sz="16600" spc="300" dirty="0">
              <a:gradFill>
                <a:gsLst>
                  <a:gs pos="0">
                    <a:schemeClr val="accent1"/>
                  </a:gs>
                  <a:gs pos="90000">
                    <a:schemeClr val="accent1">
                      <a:alpha val="0"/>
                    </a:schemeClr>
                  </a:gs>
                </a:gsLst>
                <a:lin ang="5400000" scaled="1"/>
              </a:gradFill>
              <a:latin typeface="Impact" panose="020B0806030902050204" pitchFamily="34" charset="0"/>
            </a:endParaRPr>
          </a:p>
        </p:txBody>
      </p:sp>
      <p:sp>
        <p:nvSpPr>
          <p:cNvPr id="5" name="文本框 4"/>
          <p:cNvSpPr txBox="1"/>
          <p:nvPr/>
        </p:nvSpPr>
        <p:spPr>
          <a:xfrm>
            <a:off x="5915942" y="2512723"/>
            <a:ext cx="3828129" cy="706755"/>
          </a:xfrm>
          <a:prstGeom prst="rect">
            <a:avLst/>
          </a:prstGeom>
          <a:noFill/>
        </p:spPr>
        <p:txBody>
          <a:bodyPr wrap="square" rtlCol="0">
            <a:spAutoFit/>
          </a:bodyPr>
          <a:lstStyle/>
          <a:p>
            <a:pPr algn="ctr"/>
            <a:r>
              <a:rPr lang="zh-CN" altLang="en-US" sz="4000" b="1" spc="600" dirty="0">
                <a:solidFill>
                  <a:schemeClr val="tx2">
                    <a:lumMod val="50000"/>
                  </a:schemeClr>
                </a:solidFill>
              </a:rPr>
              <a:t>实验</a:t>
            </a:r>
            <a:r>
              <a:rPr lang="zh-CN" altLang="en-US" sz="4000" b="1" spc="600" dirty="0">
                <a:solidFill>
                  <a:schemeClr val="tx2">
                    <a:lumMod val="50000"/>
                  </a:schemeClr>
                </a:solidFill>
              </a:rPr>
              <a:t>结果</a:t>
            </a:r>
            <a:endParaRPr lang="zh-CN" altLang="en-US" sz="4000" b="1" spc="600" dirty="0">
              <a:solidFill>
                <a:schemeClr val="tx2">
                  <a:lumMod val="50000"/>
                </a:schemeClr>
              </a:solidFill>
            </a:endParaRPr>
          </a:p>
        </p:txBody>
      </p:sp>
      <p:sp>
        <p:nvSpPr>
          <p:cNvPr id="6" name="文本框 5"/>
          <p:cNvSpPr txBox="1"/>
          <p:nvPr/>
        </p:nvSpPr>
        <p:spPr>
          <a:xfrm>
            <a:off x="5915943" y="3776932"/>
            <a:ext cx="4267515" cy="523220"/>
          </a:xfrm>
          <a:prstGeom prst="rect">
            <a:avLst/>
          </a:prstGeom>
          <a:noFill/>
        </p:spPr>
        <p:txBody>
          <a:bodyPr wrap="none" rtlCol="0">
            <a:spAutoFit/>
          </a:bodyPr>
          <a:lstStyle/>
          <a:p>
            <a:r>
              <a:rPr lang="en-US" altLang="zh-CN" sz="2800" spc="100" dirty="0">
                <a:solidFill>
                  <a:schemeClr val="bg1">
                    <a:lumMod val="75000"/>
                  </a:schemeClr>
                </a:solidFill>
              </a:rPr>
              <a:t>Background Information</a:t>
            </a:r>
            <a:endParaRPr lang="en-US" altLang="zh-CN" sz="2800" spc="100" dirty="0">
              <a:solidFill>
                <a:schemeClr val="bg1">
                  <a:lumMod val="75000"/>
                </a:schemeClr>
              </a:solidFill>
            </a:endParaRPr>
          </a:p>
        </p:txBody>
      </p:sp>
      <p:cxnSp>
        <p:nvCxnSpPr>
          <p:cNvPr id="7" name="直接连接符 6"/>
          <p:cNvCxnSpPr/>
          <p:nvPr/>
        </p:nvCxnSpPr>
        <p:spPr>
          <a:xfrm>
            <a:off x="5094056" y="2144432"/>
            <a:ext cx="0" cy="257175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035124" y="3433885"/>
            <a:ext cx="3708945" cy="203507"/>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111314"/>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9"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实验</a:t>
            </a:r>
            <a:r>
              <a:rPr lang="zh-CN" altLang="en-US" sz="3200" dirty="0">
                <a:solidFill>
                  <a:schemeClr val="bg1"/>
                </a:solidFill>
                <a:cs typeface="+mn-ea"/>
                <a:sym typeface="+mn-lt"/>
              </a:rPr>
              <a:t>结果</a:t>
            </a:r>
            <a:endParaRPr lang="zh-CN" altLang="en-US" sz="3200" dirty="0">
              <a:solidFill>
                <a:schemeClr val="bg1"/>
              </a:solidFill>
              <a:cs typeface="+mn-ea"/>
              <a:sym typeface="+mn-lt"/>
            </a:endParaRPr>
          </a:p>
        </p:txBody>
      </p:sp>
      <p:pic>
        <p:nvPicPr>
          <p:cNvPr id="2" name="图片 1"/>
          <p:cNvPicPr>
            <a:picLocks noChangeAspect="1"/>
          </p:cNvPicPr>
          <p:nvPr/>
        </p:nvPicPr>
        <p:blipFill>
          <a:blip r:embed="rId5"/>
          <a:stretch>
            <a:fillRect/>
          </a:stretch>
        </p:blipFill>
        <p:spPr>
          <a:xfrm>
            <a:off x="765810" y="1440180"/>
            <a:ext cx="10660380" cy="397764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实验</a:t>
            </a:r>
            <a:r>
              <a:rPr lang="zh-CN" altLang="en-US" sz="3200" dirty="0">
                <a:solidFill>
                  <a:schemeClr val="bg1"/>
                </a:solidFill>
                <a:cs typeface="+mn-ea"/>
                <a:sym typeface="+mn-lt"/>
              </a:rPr>
              <a:t>结果</a:t>
            </a:r>
            <a:endParaRPr lang="zh-CN" altLang="en-US" sz="3200" dirty="0">
              <a:solidFill>
                <a:schemeClr val="bg1"/>
              </a:solidFill>
              <a:cs typeface="+mn-ea"/>
              <a:sym typeface="+mn-lt"/>
            </a:endParaRPr>
          </a:p>
        </p:txBody>
      </p:sp>
      <p:pic>
        <p:nvPicPr>
          <p:cNvPr id="3" name="图片 2"/>
          <p:cNvPicPr>
            <a:picLocks noChangeAspect="1"/>
          </p:cNvPicPr>
          <p:nvPr/>
        </p:nvPicPr>
        <p:blipFill>
          <a:blip r:embed="rId5"/>
          <a:stretch>
            <a:fillRect/>
          </a:stretch>
        </p:blipFill>
        <p:spPr>
          <a:xfrm>
            <a:off x="694690" y="2533015"/>
            <a:ext cx="10802620" cy="179260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3725502"/>
            <a:ext cx="3657600" cy="3132498"/>
            <a:chOff x="0" y="3725502"/>
            <a:chExt cx="3657600" cy="3132498"/>
          </a:xfrm>
        </p:grpSpPr>
        <p:sp>
          <p:nvSpPr>
            <p:cNvPr id="4" name="直角三角形 3"/>
            <p:cNvSpPr/>
            <p:nvPr>
              <p:custDataLst>
                <p:tags r:id="rId1"/>
              </p:custDataLst>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任意多边形: 形状 6"/>
            <p:cNvSpPr/>
            <p:nvPr>
              <p:custDataLst>
                <p:tags r:id="rId2"/>
              </p:custDataLst>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4" name="组合 13"/>
          <p:cNvGrpSpPr/>
          <p:nvPr/>
        </p:nvGrpSpPr>
        <p:grpSpPr>
          <a:xfrm>
            <a:off x="7926147" y="0"/>
            <a:ext cx="3210129" cy="1420238"/>
            <a:chOff x="7926147" y="0"/>
            <a:chExt cx="3210129" cy="1420238"/>
          </a:xfrm>
        </p:grpSpPr>
        <p:sp>
          <p:nvSpPr>
            <p:cNvPr id="13" name="任意多边形: 形状 12"/>
            <p:cNvSpPr/>
            <p:nvPr>
              <p:custDataLst>
                <p:tags r:id="rId3"/>
              </p:custDataLst>
            </p:nvPr>
          </p:nvSpPr>
          <p:spPr>
            <a:xfrm rot="10800000">
              <a:off x="7926147" y="0"/>
              <a:ext cx="3210129" cy="1420238"/>
            </a:xfrm>
            <a:custGeom>
              <a:avLst/>
              <a:gdLst>
                <a:gd name="connsiteX0" fmla="*/ 3692727 w 3692727"/>
                <a:gd name="connsiteY0" fmla="*/ 2088816 h 2088816"/>
                <a:gd name="connsiteX1" fmla="*/ 3239331 w 3692727"/>
                <a:gd name="connsiteY1" fmla="*/ 2088816 h 2088816"/>
                <a:gd name="connsiteX2" fmla="*/ 1846364 w 3692727"/>
                <a:gd name="connsiteY2" fmla="*/ 512934 h 2088816"/>
                <a:gd name="connsiteX3" fmla="*/ 453397 w 3692727"/>
                <a:gd name="connsiteY3" fmla="*/ 2088816 h 2088816"/>
                <a:gd name="connsiteX4" fmla="*/ 0 w 3692727"/>
                <a:gd name="connsiteY4" fmla="*/ 2088816 h 2088816"/>
                <a:gd name="connsiteX5" fmla="*/ 1846363 w 3692727"/>
                <a:gd name="connsiteY5" fmla="*/ 0 h 208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2727" h="2088816">
                  <a:moveTo>
                    <a:pt x="3692727" y="2088816"/>
                  </a:moveTo>
                  <a:lnTo>
                    <a:pt x="3239331" y="2088816"/>
                  </a:lnTo>
                  <a:lnTo>
                    <a:pt x="1846364" y="512934"/>
                  </a:lnTo>
                  <a:lnTo>
                    <a:pt x="453397" y="2088816"/>
                  </a:lnTo>
                  <a:lnTo>
                    <a:pt x="0" y="2088816"/>
                  </a:lnTo>
                  <a:lnTo>
                    <a:pt x="184636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形状 11"/>
            <p:cNvSpPr/>
            <p:nvPr>
              <p:custDataLst>
                <p:tags r:id="rId4"/>
              </p:custDataLst>
            </p:nvPr>
          </p:nvSpPr>
          <p:spPr>
            <a:xfrm rot="10800000">
              <a:off x="8498431" y="0"/>
              <a:ext cx="2065564" cy="914400"/>
            </a:xfrm>
            <a:custGeom>
              <a:avLst/>
              <a:gdLst>
                <a:gd name="connsiteX0" fmla="*/ 2065564 w 2065564"/>
                <a:gd name="connsiteY0" fmla="*/ 1168400 h 1168400"/>
                <a:gd name="connsiteX1" fmla="*/ 0 w 2065564"/>
                <a:gd name="connsiteY1" fmla="*/ 1168400 h 1168400"/>
                <a:gd name="connsiteX2" fmla="*/ 1032782 w 2065564"/>
                <a:gd name="connsiteY2" fmla="*/ 0 h 1168400"/>
              </a:gdLst>
              <a:ahLst/>
              <a:cxnLst>
                <a:cxn ang="0">
                  <a:pos x="connsiteX0" y="connsiteY0"/>
                </a:cxn>
                <a:cxn ang="0">
                  <a:pos x="connsiteX1" y="connsiteY1"/>
                </a:cxn>
                <a:cxn ang="0">
                  <a:pos x="connsiteX2" y="connsiteY2"/>
                </a:cxn>
              </a:cxnLst>
              <a:rect l="l" t="t" r="r" b="b"/>
              <a:pathLst>
                <a:path w="2065564" h="1168400">
                  <a:moveTo>
                    <a:pt x="2065564" y="1168400"/>
                  </a:moveTo>
                  <a:lnTo>
                    <a:pt x="0" y="1168400"/>
                  </a:lnTo>
                  <a:lnTo>
                    <a:pt x="103278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6" name="文本框 15"/>
          <p:cNvSpPr txBox="1"/>
          <p:nvPr>
            <p:custDataLst>
              <p:tags r:id="rId5"/>
            </p:custDataLst>
          </p:nvPr>
        </p:nvSpPr>
        <p:spPr>
          <a:xfrm>
            <a:off x="4207731" y="2917687"/>
            <a:ext cx="3900170" cy="1198880"/>
          </a:xfrm>
          <a:prstGeom prst="rect">
            <a:avLst/>
          </a:prstGeom>
          <a:noFill/>
        </p:spPr>
        <p:txBody>
          <a:bodyPr wrap="square" rtlCol="0">
            <a:spAutoFit/>
          </a:bodyPr>
          <a:lstStyle/>
          <a:p>
            <a:pPr algn="ctr"/>
            <a:r>
              <a:rPr lang="zh-CN" altLang="en-US" sz="7200" b="1" dirty="0">
                <a:solidFill>
                  <a:schemeClr val="tx1">
                    <a:lumMod val="65000"/>
                    <a:lumOff val="35000"/>
                  </a:schemeClr>
                </a:solidFill>
                <a:cs typeface="+mn-ea"/>
                <a:sym typeface="+mn-lt"/>
              </a:rPr>
              <a:t>谢谢</a:t>
            </a:r>
            <a:r>
              <a:rPr lang="zh-CN" altLang="en-US" sz="7200" b="1" dirty="0">
                <a:solidFill>
                  <a:schemeClr val="tx1">
                    <a:lumMod val="65000"/>
                    <a:lumOff val="35000"/>
                  </a:schemeClr>
                </a:solidFill>
                <a:cs typeface="+mn-ea"/>
                <a:sym typeface="+mn-lt"/>
              </a:rPr>
              <a:t>大家</a:t>
            </a:r>
            <a:endParaRPr lang="zh-CN" altLang="en-US" sz="7200" b="1" dirty="0">
              <a:solidFill>
                <a:schemeClr val="tx1">
                  <a:lumMod val="65000"/>
                  <a:lumOff val="35000"/>
                </a:schemeClr>
              </a:solidFill>
              <a:cs typeface="+mn-ea"/>
              <a:sym typeface="+mn-l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2" name="矩形 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4"/>
            </p:custDataLst>
          </p:nvPr>
        </p:nvSpPr>
        <p:spPr>
          <a:xfrm>
            <a:off x="6273800" y="1215390"/>
            <a:ext cx="5354955" cy="2186305"/>
          </a:xfrm>
          <a:prstGeom prst="rect">
            <a:avLst/>
          </a:prstGeom>
          <a:noFill/>
        </p:spPr>
        <p:txBody>
          <a:bodyPr wrap="square" rtlCol="0">
            <a:noAutofit/>
          </a:bodyPr>
          <a:lstStyle/>
          <a:p>
            <a:pPr lvl="0">
              <a:lnSpc>
                <a:spcPct val="150000"/>
              </a:lnSpc>
              <a:defRPr/>
            </a:pPr>
            <a:r>
              <a:rPr lang="zh-CN" altLang="en-US" sz="2000" spc="100" dirty="0" smtClean="0">
                <a:cs typeface="+mn-ea"/>
                <a:sym typeface="+mn-lt"/>
              </a:rPr>
              <a:t>     </a:t>
            </a:r>
            <a:endParaRPr lang="en-US" altLang="zh-CN" sz="2000" spc="100" dirty="0" smtClean="0">
              <a:cs typeface="+mn-ea"/>
              <a:sym typeface="+mn-lt"/>
            </a:endParaRPr>
          </a:p>
        </p:txBody>
      </p:sp>
      <p:sp>
        <p:nvSpPr>
          <p:cNvPr id="69" name="文本框 68"/>
          <p:cNvSpPr txBox="1"/>
          <p:nvPr>
            <p:custDataLst>
              <p:tags r:id="rId5"/>
            </p:custDataLst>
          </p:nvPr>
        </p:nvSpPr>
        <p:spPr>
          <a:xfrm>
            <a:off x="5029513" y="82262"/>
            <a:ext cx="3670300" cy="583565"/>
          </a:xfrm>
          <a:prstGeom prst="rect">
            <a:avLst/>
          </a:prstGeom>
          <a:noFill/>
        </p:spPr>
        <p:txBody>
          <a:bodyPr wrap="square" rtlCol="0">
            <a:spAutoFit/>
          </a:bodyPr>
          <a:lstStyle/>
          <a:p>
            <a:r>
              <a:rPr lang="zh-CN" altLang="en-US" sz="3200" dirty="0">
                <a:solidFill>
                  <a:schemeClr val="bg1"/>
                </a:solidFill>
                <a:cs typeface="+mn-ea"/>
                <a:sym typeface="+mn-lt"/>
              </a:rPr>
              <a:t>背景知识</a:t>
            </a:r>
            <a:r>
              <a:rPr lang="zh-CN" altLang="en-US" sz="3200" dirty="0">
                <a:solidFill>
                  <a:schemeClr val="bg1"/>
                </a:solidFill>
                <a:cs typeface="+mn-ea"/>
                <a:sym typeface="+mn-lt"/>
              </a:rPr>
              <a:t>介绍</a:t>
            </a:r>
            <a:endParaRPr lang="zh-CN" altLang="en-US" sz="3200" dirty="0">
              <a:solidFill>
                <a:schemeClr val="bg1"/>
              </a:solidFill>
              <a:cs typeface="+mn-ea"/>
              <a:sym typeface="+mn-lt"/>
            </a:endParaRPr>
          </a:p>
        </p:txBody>
      </p:sp>
      <p:pic>
        <p:nvPicPr>
          <p:cNvPr id="5" name="图片 4"/>
          <p:cNvPicPr>
            <a:picLocks noChangeAspect="1"/>
          </p:cNvPicPr>
          <p:nvPr/>
        </p:nvPicPr>
        <p:blipFill>
          <a:blip r:embed="rId6"/>
          <a:stretch>
            <a:fillRect/>
          </a:stretch>
        </p:blipFill>
        <p:spPr>
          <a:xfrm>
            <a:off x="381635" y="1276350"/>
            <a:ext cx="5364480" cy="4305300"/>
          </a:xfrm>
          <a:prstGeom prst="rect">
            <a:avLst/>
          </a:prstGeom>
        </p:spPr>
      </p:pic>
      <p:sp>
        <p:nvSpPr>
          <p:cNvPr id="6" name="文本框 5"/>
          <p:cNvSpPr txBox="1"/>
          <p:nvPr/>
        </p:nvSpPr>
        <p:spPr>
          <a:xfrm>
            <a:off x="5746115" y="1276350"/>
            <a:ext cx="5354320" cy="4546600"/>
          </a:xfrm>
          <a:prstGeom prst="rect">
            <a:avLst/>
          </a:prstGeom>
          <a:noFill/>
        </p:spPr>
        <p:txBody>
          <a:bodyPr wrap="square" rtlCol="0">
            <a:noAutofit/>
          </a:bodyPr>
          <a:p>
            <a:pPr indent="457200" algn="l">
              <a:lnSpc>
                <a:spcPct val="150000"/>
              </a:lnSpc>
              <a:buClrTx/>
              <a:buSzTx/>
              <a:buFontTx/>
              <a:defRPr/>
            </a:pPr>
            <a:r>
              <a:rPr lang="zh-CN" altLang="en-US" spc="100" dirty="0">
                <a:cs typeface="+mn-ea"/>
              </a:rPr>
              <a:t>传统的机器学习算法需要用户将源数据上传到高算力的云服务器上集中训练，这种方式导致了数据流向的不可控和敏感数据泄露问题。Mcmahan等在2016年提出了联邦学习技术，允许用户在机器学习过程中即可以</a:t>
            </a:r>
            <a:r>
              <a:rPr lang="zh-CN" altLang="en-US" b="1" spc="100" dirty="0">
                <a:cs typeface="+mn-ea"/>
              </a:rPr>
              <a:t>保护用户隐私，又能够无须源数据聚合形成训练数据共享</a:t>
            </a:r>
            <a:r>
              <a:rPr lang="zh-CN" altLang="en-US" spc="100" dirty="0">
                <a:cs typeface="+mn-ea"/>
              </a:rPr>
              <a:t>。</a:t>
            </a:r>
            <a:endParaRPr lang="zh-CN" altLang="en-US" spc="100" dirty="0">
              <a:cs typeface="+mn-ea"/>
            </a:endParaRPr>
          </a:p>
          <a:p>
            <a:pPr indent="457200" algn="l">
              <a:lnSpc>
                <a:spcPct val="150000"/>
              </a:lnSpc>
              <a:buClrTx/>
              <a:buSzTx/>
              <a:buFontTx/>
              <a:defRPr/>
            </a:pPr>
            <a:endParaRPr lang="zh-CN" altLang="en-US" spc="100" dirty="0">
              <a:cs typeface="+mn-ea"/>
            </a:endParaRPr>
          </a:p>
          <a:p>
            <a:pPr indent="457200" algn="l">
              <a:lnSpc>
                <a:spcPct val="150000"/>
              </a:lnSpc>
              <a:buClrTx/>
              <a:buSzTx/>
              <a:buFontTx/>
              <a:defRPr/>
            </a:pPr>
            <a:r>
              <a:rPr lang="zh-CN" altLang="en-US" spc="100" dirty="0">
                <a:cs typeface="+mn-ea"/>
              </a:rPr>
              <a:t>联邦学习本质上是一种</a:t>
            </a:r>
            <a:r>
              <a:rPr lang="zh-CN" altLang="en-US" spc="100" dirty="0">
                <a:solidFill>
                  <a:srgbClr val="FF0000"/>
                </a:solidFill>
                <a:cs typeface="+mn-ea"/>
              </a:rPr>
              <a:t>分布式的机器学习技术</a:t>
            </a:r>
            <a:r>
              <a:rPr lang="zh-CN" altLang="en-US" spc="100" dirty="0">
                <a:cs typeface="+mn-ea"/>
              </a:rPr>
              <a:t>，具体流程如图1所示</a:t>
            </a:r>
            <a:r>
              <a:rPr lang="zh-CN" altLang="en-US"/>
              <a:t>。</a:t>
            </a: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背景知识</a:t>
            </a:r>
            <a:r>
              <a:rPr lang="zh-CN" altLang="en-US" sz="3200" dirty="0">
                <a:solidFill>
                  <a:schemeClr val="bg1"/>
                </a:solidFill>
                <a:cs typeface="+mn-ea"/>
                <a:sym typeface="+mn-lt"/>
              </a:rPr>
              <a:t>介绍</a:t>
            </a:r>
            <a:endParaRPr lang="zh-CN" altLang="en-US" sz="3200" dirty="0">
              <a:solidFill>
                <a:schemeClr val="bg1"/>
              </a:solidFill>
              <a:cs typeface="+mn-ea"/>
              <a:sym typeface="+mn-lt"/>
            </a:endParaRPr>
          </a:p>
        </p:txBody>
      </p:sp>
      <p:sp>
        <p:nvSpPr>
          <p:cNvPr id="7"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avLst/>
          </a:prstGeom>
          <a:noFill/>
        </p:spPr>
        <p:txBody>
          <a:bodyPr wrap="square" rtlCol="0">
            <a:spAutoFit/>
          </a:bodyPr>
          <a:lstStyle/>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a:solidFill>
                  <a:schemeClr val="tx1">
                    <a:lumMod val="95000"/>
                    <a:lumOff val="5000"/>
                  </a:schemeClr>
                </a:solidFill>
                <a:cs typeface="+mn-ea"/>
                <a:sym typeface="+mn-lt"/>
              </a:rPr>
              <a:t>联邦学习</a:t>
            </a:r>
            <a:r>
              <a:rPr lang="zh-CN" altLang="en-US" b="1" spc="100" dirty="0">
                <a:solidFill>
                  <a:schemeClr val="tx1">
                    <a:lumMod val="95000"/>
                    <a:lumOff val="5000"/>
                  </a:schemeClr>
                </a:solidFill>
                <a:cs typeface="+mn-ea"/>
                <a:sym typeface="+mn-lt"/>
              </a:rPr>
              <a:t>分类</a:t>
            </a:r>
            <a:endParaRPr lang="zh-CN" altLang="en-US" b="1" spc="100" dirty="0">
              <a:solidFill>
                <a:schemeClr val="tx1">
                  <a:lumMod val="95000"/>
                  <a:lumOff val="5000"/>
                </a:schemeClr>
              </a:solidFill>
              <a:cs typeface="+mn-ea"/>
              <a:sym typeface="+mn-lt"/>
            </a:endParaRPr>
          </a:p>
        </p:txBody>
      </p:sp>
      <p:sp>
        <p:nvSpPr>
          <p:cNvPr id="9" name="矩形 8"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6"/>
            </p:custDataLst>
          </p:nvPr>
        </p:nvSpPr>
        <p:spPr>
          <a:xfrm>
            <a:off x="573405" y="1693545"/>
            <a:ext cx="11199495" cy="922020"/>
          </a:xfrm>
          <a:prstGeom prst="rect">
            <a:avLst/>
          </a:prstGeom>
          <a:noFill/>
        </p:spPr>
        <p:txBody>
          <a:bodyPr wrap="square" rtlCol="0">
            <a:spAutoFit/>
          </a:bodyPr>
          <a:lstStyle/>
          <a:p>
            <a:pPr lvl="0">
              <a:lnSpc>
                <a:spcPct val="150000"/>
              </a:lnSpc>
              <a:defRPr/>
            </a:pPr>
            <a:r>
              <a:rPr lang="zh-CN" altLang="en-US" spc="100" dirty="0">
                <a:cs typeface="+mn-ea"/>
                <a:sym typeface="+mn-lt"/>
              </a:rPr>
              <a:t>联邦学习的应用场景不同，客户端之间持有的数据集特征各不相同。根据参与训练客户端的数据集特征信息</a:t>
            </a:r>
            <a:r>
              <a:rPr lang="en-US" altLang="zh-CN" spc="100" dirty="0">
                <a:cs typeface="+mn-ea"/>
                <a:sym typeface="+mn-lt"/>
              </a:rPr>
              <a:t>X</a:t>
            </a:r>
            <a:r>
              <a:rPr lang="zh-CN" altLang="en-US" spc="100" dirty="0">
                <a:cs typeface="+mn-ea"/>
                <a:sym typeface="+mn-lt"/>
              </a:rPr>
              <a:t>的不同，联邦学习被分为横向联邦学习、纵向联邦学习和联邦迁移迁移</a:t>
            </a:r>
            <a:r>
              <a:rPr lang="zh-CN" altLang="en-US" spc="100" dirty="0">
                <a:cs typeface="+mn-ea"/>
                <a:sym typeface="+mn-lt"/>
              </a:rPr>
              <a:t>学习。</a:t>
            </a:r>
            <a:endParaRPr lang="zh-CN" altLang="en-US" spc="100" dirty="0">
              <a:cs typeface="+mn-ea"/>
              <a:sym typeface="+mn-lt"/>
            </a:endParaRPr>
          </a:p>
        </p:txBody>
      </p:sp>
      <p:pic>
        <p:nvPicPr>
          <p:cNvPr id="2" name="图片 1"/>
          <p:cNvPicPr>
            <a:picLocks noChangeAspect="1"/>
          </p:cNvPicPr>
          <p:nvPr/>
        </p:nvPicPr>
        <p:blipFill>
          <a:blip r:embed="rId7"/>
          <a:srcRect r="1120" b="2968"/>
          <a:stretch>
            <a:fillRect/>
          </a:stretch>
        </p:blipFill>
        <p:spPr>
          <a:xfrm>
            <a:off x="0" y="3321685"/>
            <a:ext cx="5660390" cy="2678430"/>
          </a:xfrm>
          <a:prstGeom prst="rect">
            <a:avLst/>
          </a:prstGeom>
        </p:spPr>
      </p:pic>
      <p:pic>
        <p:nvPicPr>
          <p:cNvPr id="3" name="图片 2"/>
          <p:cNvPicPr>
            <a:picLocks noChangeAspect="1"/>
          </p:cNvPicPr>
          <p:nvPr/>
        </p:nvPicPr>
        <p:blipFill>
          <a:blip r:embed="rId8"/>
          <a:srcRect t="622" r="5137"/>
          <a:stretch>
            <a:fillRect/>
          </a:stretch>
        </p:blipFill>
        <p:spPr>
          <a:xfrm>
            <a:off x="5575935" y="3642360"/>
            <a:ext cx="6590030" cy="2131695"/>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背景知识</a:t>
            </a:r>
            <a:r>
              <a:rPr lang="zh-CN" altLang="en-US" sz="3200" dirty="0">
                <a:solidFill>
                  <a:schemeClr val="bg1"/>
                </a:solidFill>
                <a:cs typeface="+mn-ea"/>
                <a:sym typeface="+mn-lt"/>
              </a:rPr>
              <a:t>介绍</a:t>
            </a:r>
            <a:endParaRPr lang="zh-CN" altLang="en-US" sz="3200" dirty="0">
              <a:solidFill>
                <a:schemeClr val="bg1"/>
              </a:solidFill>
              <a:cs typeface="+mn-ea"/>
              <a:sym typeface="+mn-lt"/>
            </a:endParaRPr>
          </a:p>
        </p:txBody>
      </p:sp>
      <p:sp>
        <p:nvSpPr>
          <p:cNvPr id="7"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avLst/>
          </a:prstGeom>
          <a:noFill/>
        </p:spPr>
        <p:txBody>
          <a:bodyPr wrap="square" rtlCol="0">
            <a:spAutoFit/>
          </a:bodyPr>
          <a:lstStyle/>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a:solidFill>
                  <a:schemeClr val="tx1">
                    <a:lumMod val="95000"/>
                    <a:lumOff val="5000"/>
                  </a:schemeClr>
                </a:solidFill>
                <a:cs typeface="+mn-ea"/>
                <a:sym typeface="+mn-lt"/>
              </a:rPr>
              <a:t>联邦学习</a:t>
            </a:r>
            <a:r>
              <a:rPr lang="zh-CN" altLang="en-US" b="1" spc="100" dirty="0">
                <a:solidFill>
                  <a:schemeClr val="tx1">
                    <a:lumMod val="95000"/>
                    <a:lumOff val="5000"/>
                  </a:schemeClr>
                </a:solidFill>
                <a:cs typeface="+mn-ea"/>
                <a:sym typeface="+mn-lt"/>
              </a:rPr>
              <a:t>分类</a:t>
            </a:r>
            <a:endParaRPr lang="zh-CN" altLang="en-US" b="1" spc="100" dirty="0">
              <a:solidFill>
                <a:schemeClr val="tx1">
                  <a:lumMod val="95000"/>
                  <a:lumOff val="5000"/>
                </a:schemeClr>
              </a:solidFill>
              <a:cs typeface="+mn-ea"/>
              <a:sym typeface="+mn-lt"/>
            </a:endParaRPr>
          </a:p>
        </p:txBody>
      </p:sp>
      <p:sp>
        <p:nvSpPr>
          <p:cNvPr id="9" name="矩形 8"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6"/>
            </p:custDataLst>
          </p:nvPr>
        </p:nvSpPr>
        <p:spPr>
          <a:xfrm>
            <a:off x="541019" y="4704602"/>
            <a:ext cx="11109960" cy="1337945"/>
          </a:xfrm>
          <a:prstGeom prst="rect">
            <a:avLst/>
          </a:prstGeom>
          <a:noFill/>
        </p:spPr>
        <p:txBody>
          <a:bodyPr wrap="square" rtlCol="0">
            <a:spAutoFit/>
          </a:bodyPr>
          <a:lstStyle/>
          <a:p>
            <a:pPr lvl="0">
              <a:lnSpc>
                <a:spcPct val="150000"/>
              </a:lnSpc>
              <a:defRPr/>
            </a:pPr>
            <a:r>
              <a:rPr lang="zh-CN" altLang="en-US" dirty="0">
                <a:cs typeface="+mn-ea"/>
                <a:sym typeface="+mn-lt"/>
              </a:rPr>
              <a:t>联邦迁移学习被用来</a:t>
            </a:r>
            <a:r>
              <a:rPr lang="zh-CN" altLang="en-US" b="1" dirty="0">
                <a:cs typeface="+mn-ea"/>
                <a:sym typeface="+mn-lt"/>
              </a:rPr>
              <a:t>解决标签样本少和数据集不足的问题</a:t>
            </a:r>
            <a:r>
              <a:rPr lang="zh-CN" altLang="en-US" dirty="0">
                <a:cs typeface="+mn-ea"/>
                <a:sym typeface="+mn-lt"/>
              </a:rPr>
              <a:t>，如中国的电商平台与其他国家银行之间的数据迁移，由于跨部门跨国的数据交流很难实现，通过联邦迁移学习可以很好地解决这类难点</a:t>
            </a:r>
            <a:r>
              <a:rPr lang="zh-CN" altLang="en-US" dirty="0">
                <a:cs typeface="+mn-ea"/>
                <a:sym typeface="+mn-lt"/>
              </a:rPr>
              <a:t>问题。</a:t>
            </a:r>
            <a:br>
              <a:rPr lang="zh-CN" altLang="en-US" dirty="0">
                <a:cs typeface="+mn-ea"/>
                <a:sym typeface="+mn-lt"/>
              </a:rPr>
            </a:br>
            <a:endParaRPr lang="en-US" altLang="zh-CN" spc="100" dirty="0">
              <a:cs typeface="+mn-ea"/>
              <a:sym typeface="+mn-lt"/>
            </a:endParaRPr>
          </a:p>
        </p:txBody>
      </p:sp>
      <p:pic>
        <p:nvPicPr>
          <p:cNvPr id="2" name="图片 1"/>
          <p:cNvPicPr>
            <a:picLocks noChangeAspect="1"/>
          </p:cNvPicPr>
          <p:nvPr/>
        </p:nvPicPr>
        <p:blipFill>
          <a:blip r:embed="rId7"/>
          <a:stretch>
            <a:fillRect/>
          </a:stretch>
        </p:blipFill>
        <p:spPr>
          <a:xfrm>
            <a:off x="3577590" y="1855470"/>
            <a:ext cx="5104130" cy="2181225"/>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背景知识</a:t>
            </a:r>
            <a:r>
              <a:rPr lang="zh-CN" altLang="en-US" sz="3200" dirty="0">
                <a:solidFill>
                  <a:schemeClr val="bg1"/>
                </a:solidFill>
                <a:cs typeface="+mn-ea"/>
                <a:sym typeface="+mn-lt"/>
              </a:rPr>
              <a:t>介绍</a:t>
            </a:r>
            <a:endParaRPr lang="zh-CN" altLang="en-US" sz="3200" dirty="0">
              <a:solidFill>
                <a:schemeClr val="bg1"/>
              </a:solidFill>
              <a:cs typeface="+mn-ea"/>
              <a:sym typeface="+mn-lt"/>
            </a:endParaRPr>
          </a:p>
        </p:txBody>
      </p:sp>
      <p:sp>
        <p:nvSpPr>
          <p:cNvPr id="7"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avLst/>
          </a:prstGeom>
          <a:noFill/>
        </p:spPr>
        <p:txBody>
          <a:bodyPr wrap="square" rtlCol="0">
            <a:spAutoFit/>
          </a:bodyPr>
          <a:lstStyle/>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a:solidFill>
                  <a:schemeClr val="tx1">
                    <a:lumMod val="95000"/>
                    <a:lumOff val="5000"/>
                  </a:schemeClr>
                </a:solidFill>
                <a:cs typeface="+mn-ea"/>
                <a:sym typeface="+mn-lt"/>
              </a:rPr>
              <a:t>数据投毒</a:t>
            </a:r>
            <a:endParaRPr lang="zh-CN" altLang="en-US" b="1" spc="100" dirty="0">
              <a:solidFill>
                <a:schemeClr val="tx1">
                  <a:lumMod val="95000"/>
                  <a:lumOff val="5000"/>
                </a:schemeClr>
              </a:solidFill>
              <a:cs typeface="+mn-ea"/>
              <a:sym typeface="+mn-lt"/>
            </a:endParaRPr>
          </a:p>
        </p:txBody>
      </p:sp>
      <p:sp>
        <p:nvSpPr>
          <p:cNvPr id="16" name="矩形 15"/>
          <p:cNvSpPr/>
          <p:nvPr/>
        </p:nvSpPr>
        <p:spPr>
          <a:xfrm>
            <a:off x="6618923" y="1919446"/>
            <a:ext cx="4277526" cy="4661535"/>
          </a:xfrm>
          <a:prstGeom prst="rect">
            <a:avLst/>
          </a:prstGeom>
        </p:spPr>
        <p:txBody>
          <a:bodyPr wrap="square">
            <a:spAutoFit/>
          </a:bodyPr>
          <a:lstStyle/>
          <a:p>
            <a:pPr indent="0">
              <a:lnSpc>
                <a:spcPct val="150000"/>
              </a:lnSpc>
              <a:buFont typeface="Wingdings" panose="05000000000000000000" pitchFamily="2" charset="2"/>
              <a:buNone/>
            </a:pPr>
            <a:r>
              <a:rPr lang="zh-CN" altLang="en-US" dirty="0">
                <a:cs typeface="+mn-ea"/>
                <a:sym typeface="+mn-lt"/>
              </a:rPr>
              <a:t>标签翻转攻击是指恶意用户通过翻转样本标签，将预先准备好的攻击点嵌入到训练数据中，便可使训练后的模型偏离既定的预测边界。主动攻击者首先在第t轮通信时下载全局模型参数来更新其本地模型，攻击者接着用标签翻转训练数据对已更新的本地模型进行训练并将训练后生成的本地模型参数上传至服务器。当服务器基于最新上传的伪本地模型参数完成联邦平均后，全局模型将在随后的通信过程中受到被攻击者的破坏。</a:t>
            </a:r>
            <a:endParaRPr lang="zh-CN" altLang="en-US" dirty="0">
              <a:cs typeface="+mn-ea"/>
              <a:sym typeface="+mn-lt"/>
            </a:endParaRPr>
          </a:p>
        </p:txBody>
      </p:sp>
      <p:sp>
        <p:nvSpPr>
          <p:cNvPr id="17" name="任意多边形 16"/>
          <p:cNvSpPr/>
          <p:nvPr/>
        </p:nvSpPr>
        <p:spPr>
          <a:xfrm>
            <a:off x="6410185" y="1768217"/>
            <a:ext cx="4424753" cy="4717415"/>
          </a:xfrm>
          <a:custGeom>
            <a:avLst/>
            <a:gdLst>
              <a:gd name="connsiteX0" fmla="*/ 183541 w 2655784"/>
              <a:gd name="connsiteY0" fmla="*/ 0 h 2737024"/>
              <a:gd name="connsiteX1" fmla="*/ 607812 w 2655784"/>
              <a:gd name="connsiteY1" fmla="*/ 0 h 2737024"/>
              <a:gd name="connsiteX2" fmla="*/ 607812 w 2655784"/>
              <a:gd name="connsiteY2" fmla="*/ 151879 h 2737024"/>
              <a:gd name="connsiteX3" fmla="*/ 2047972 w 2655784"/>
              <a:gd name="connsiteY3" fmla="*/ 151879 h 2737024"/>
              <a:gd name="connsiteX4" fmla="*/ 2047972 w 2655784"/>
              <a:gd name="connsiteY4" fmla="*/ 0 h 2737024"/>
              <a:gd name="connsiteX5" fmla="*/ 2472243 w 2655784"/>
              <a:gd name="connsiteY5" fmla="*/ 0 h 2737024"/>
              <a:gd name="connsiteX6" fmla="*/ 2655784 w 2655784"/>
              <a:gd name="connsiteY6" fmla="*/ 183541 h 2737024"/>
              <a:gd name="connsiteX7" fmla="*/ 2655784 w 2655784"/>
              <a:gd name="connsiteY7" fmla="*/ 2553483 h 2737024"/>
              <a:gd name="connsiteX8" fmla="*/ 2472243 w 2655784"/>
              <a:gd name="connsiteY8" fmla="*/ 2737024 h 2737024"/>
              <a:gd name="connsiteX9" fmla="*/ 183541 w 2655784"/>
              <a:gd name="connsiteY9" fmla="*/ 2737024 h 2737024"/>
              <a:gd name="connsiteX10" fmla="*/ 0 w 2655784"/>
              <a:gd name="connsiteY10" fmla="*/ 2553483 h 2737024"/>
              <a:gd name="connsiteX11" fmla="*/ 0 w 2655784"/>
              <a:gd name="connsiteY11" fmla="*/ 183541 h 2737024"/>
              <a:gd name="connsiteX12" fmla="*/ 183541 w 2655784"/>
              <a:gd name="connsiteY12" fmla="*/ 0 h 2737024"/>
              <a:gd name="connsiteX0-1" fmla="*/ 607812 w 2655784"/>
              <a:gd name="connsiteY0-2" fmla="*/ 151879 h 2737024"/>
              <a:gd name="connsiteX1-3" fmla="*/ 2047972 w 2655784"/>
              <a:gd name="connsiteY1-4" fmla="*/ 151879 h 2737024"/>
              <a:gd name="connsiteX2-5" fmla="*/ 2047972 w 2655784"/>
              <a:gd name="connsiteY2-6" fmla="*/ 0 h 2737024"/>
              <a:gd name="connsiteX3-7" fmla="*/ 2472243 w 2655784"/>
              <a:gd name="connsiteY3-8" fmla="*/ 0 h 2737024"/>
              <a:gd name="connsiteX4-9" fmla="*/ 2655784 w 2655784"/>
              <a:gd name="connsiteY4-10" fmla="*/ 183541 h 2737024"/>
              <a:gd name="connsiteX5-11" fmla="*/ 2655784 w 2655784"/>
              <a:gd name="connsiteY5-12" fmla="*/ 2553483 h 2737024"/>
              <a:gd name="connsiteX6-13" fmla="*/ 2472243 w 2655784"/>
              <a:gd name="connsiteY6-14" fmla="*/ 2737024 h 2737024"/>
              <a:gd name="connsiteX7-15" fmla="*/ 183541 w 2655784"/>
              <a:gd name="connsiteY7-16" fmla="*/ 2737024 h 2737024"/>
              <a:gd name="connsiteX8-17" fmla="*/ 0 w 2655784"/>
              <a:gd name="connsiteY8-18" fmla="*/ 2553483 h 2737024"/>
              <a:gd name="connsiteX9-19" fmla="*/ 0 w 2655784"/>
              <a:gd name="connsiteY9-20" fmla="*/ 183541 h 2737024"/>
              <a:gd name="connsiteX10-21" fmla="*/ 183541 w 2655784"/>
              <a:gd name="connsiteY10-22" fmla="*/ 0 h 2737024"/>
              <a:gd name="connsiteX11-23" fmla="*/ 607812 w 2655784"/>
              <a:gd name="connsiteY11-24" fmla="*/ 0 h 2737024"/>
              <a:gd name="connsiteX12-25" fmla="*/ 699252 w 2655784"/>
              <a:gd name="connsiteY12-26" fmla="*/ 243319 h 2737024"/>
              <a:gd name="connsiteX0-27" fmla="*/ 607812 w 2655784"/>
              <a:gd name="connsiteY0-28" fmla="*/ 151879 h 2737024"/>
              <a:gd name="connsiteX1-29" fmla="*/ 2047972 w 2655784"/>
              <a:gd name="connsiteY1-30" fmla="*/ 151879 h 2737024"/>
              <a:gd name="connsiteX2-31" fmla="*/ 2047972 w 2655784"/>
              <a:gd name="connsiteY2-32" fmla="*/ 0 h 2737024"/>
              <a:gd name="connsiteX3-33" fmla="*/ 2472243 w 2655784"/>
              <a:gd name="connsiteY3-34" fmla="*/ 0 h 2737024"/>
              <a:gd name="connsiteX4-35" fmla="*/ 2655784 w 2655784"/>
              <a:gd name="connsiteY4-36" fmla="*/ 183541 h 2737024"/>
              <a:gd name="connsiteX5-37" fmla="*/ 2655784 w 2655784"/>
              <a:gd name="connsiteY5-38" fmla="*/ 2553483 h 2737024"/>
              <a:gd name="connsiteX6-39" fmla="*/ 2472243 w 2655784"/>
              <a:gd name="connsiteY6-40" fmla="*/ 2737024 h 2737024"/>
              <a:gd name="connsiteX7-41" fmla="*/ 183541 w 2655784"/>
              <a:gd name="connsiteY7-42" fmla="*/ 2737024 h 2737024"/>
              <a:gd name="connsiteX8-43" fmla="*/ 0 w 2655784"/>
              <a:gd name="connsiteY8-44" fmla="*/ 2553483 h 2737024"/>
              <a:gd name="connsiteX9-45" fmla="*/ 0 w 2655784"/>
              <a:gd name="connsiteY9-46" fmla="*/ 183541 h 2737024"/>
              <a:gd name="connsiteX10-47" fmla="*/ 183541 w 2655784"/>
              <a:gd name="connsiteY10-48" fmla="*/ 0 h 2737024"/>
              <a:gd name="connsiteX11-49" fmla="*/ 607812 w 2655784"/>
              <a:gd name="connsiteY11-50" fmla="*/ 0 h 2737024"/>
              <a:gd name="connsiteX0-51" fmla="*/ 2047972 w 2655784"/>
              <a:gd name="connsiteY0-52" fmla="*/ 151879 h 2737024"/>
              <a:gd name="connsiteX1-53" fmla="*/ 2047972 w 2655784"/>
              <a:gd name="connsiteY1-54" fmla="*/ 0 h 2737024"/>
              <a:gd name="connsiteX2-55" fmla="*/ 2472243 w 2655784"/>
              <a:gd name="connsiteY2-56" fmla="*/ 0 h 2737024"/>
              <a:gd name="connsiteX3-57" fmla="*/ 2655784 w 2655784"/>
              <a:gd name="connsiteY3-58" fmla="*/ 183541 h 2737024"/>
              <a:gd name="connsiteX4-59" fmla="*/ 2655784 w 2655784"/>
              <a:gd name="connsiteY4-60" fmla="*/ 2553483 h 2737024"/>
              <a:gd name="connsiteX5-61" fmla="*/ 2472243 w 2655784"/>
              <a:gd name="connsiteY5-62" fmla="*/ 2737024 h 2737024"/>
              <a:gd name="connsiteX6-63" fmla="*/ 183541 w 2655784"/>
              <a:gd name="connsiteY6-64" fmla="*/ 2737024 h 2737024"/>
              <a:gd name="connsiteX7-65" fmla="*/ 0 w 2655784"/>
              <a:gd name="connsiteY7-66" fmla="*/ 2553483 h 2737024"/>
              <a:gd name="connsiteX8-67" fmla="*/ 0 w 2655784"/>
              <a:gd name="connsiteY8-68" fmla="*/ 183541 h 2737024"/>
              <a:gd name="connsiteX9-69" fmla="*/ 183541 w 2655784"/>
              <a:gd name="connsiteY9-70" fmla="*/ 0 h 2737024"/>
              <a:gd name="connsiteX10-71" fmla="*/ 607812 w 2655784"/>
              <a:gd name="connsiteY10-72" fmla="*/ 0 h 2737024"/>
              <a:gd name="connsiteX0-73" fmla="*/ 2047972 w 2655784"/>
              <a:gd name="connsiteY0-74" fmla="*/ 0 h 2737024"/>
              <a:gd name="connsiteX1-75" fmla="*/ 2472243 w 2655784"/>
              <a:gd name="connsiteY1-76" fmla="*/ 0 h 2737024"/>
              <a:gd name="connsiteX2-77" fmla="*/ 2655784 w 2655784"/>
              <a:gd name="connsiteY2-78" fmla="*/ 183541 h 2737024"/>
              <a:gd name="connsiteX3-79" fmla="*/ 2655784 w 2655784"/>
              <a:gd name="connsiteY3-80" fmla="*/ 2553483 h 2737024"/>
              <a:gd name="connsiteX4-81" fmla="*/ 2472243 w 2655784"/>
              <a:gd name="connsiteY4-82" fmla="*/ 2737024 h 2737024"/>
              <a:gd name="connsiteX5-83" fmla="*/ 183541 w 2655784"/>
              <a:gd name="connsiteY5-84" fmla="*/ 2737024 h 2737024"/>
              <a:gd name="connsiteX6-85" fmla="*/ 0 w 2655784"/>
              <a:gd name="connsiteY6-86" fmla="*/ 2553483 h 2737024"/>
              <a:gd name="connsiteX7-87" fmla="*/ 0 w 2655784"/>
              <a:gd name="connsiteY7-88" fmla="*/ 183541 h 2737024"/>
              <a:gd name="connsiteX8-89" fmla="*/ 183541 w 2655784"/>
              <a:gd name="connsiteY8-90" fmla="*/ 0 h 2737024"/>
              <a:gd name="connsiteX9-91" fmla="*/ 607812 w 2655784"/>
              <a:gd name="connsiteY9-92" fmla="*/ 0 h 2737024"/>
            </a:gdLst>
            <a:ahLst/>
            <a:cxnLst>
              <a:cxn ang="0">
                <a:pos x="connsiteX0-73" y="connsiteY0-74"/>
              </a:cxn>
              <a:cxn ang="0">
                <a:pos x="connsiteX1-75" y="connsiteY1-76"/>
              </a:cxn>
              <a:cxn ang="0">
                <a:pos x="connsiteX2-77" y="connsiteY2-78"/>
              </a:cxn>
              <a:cxn ang="0">
                <a:pos x="connsiteX3-79" y="connsiteY3-80"/>
              </a:cxn>
              <a:cxn ang="0">
                <a:pos x="connsiteX4-81" y="connsiteY4-82"/>
              </a:cxn>
              <a:cxn ang="0">
                <a:pos x="connsiteX5-83" y="connsiteY5-84"/>
              </a:cxn>
              <a:cxn ang="0">
                <a:pos x="connsiteX6-85" y="connsiteY6-86"/>
              </a:cxn>
              <a:cxn ang="0">
                <a:pos x="connsiteX7-87" y="connsiteY7-88"/>
              </a:cxn>
              <a:cxn ang="0">
                <a:pos x="connsiteX8-89" y="connsiteY8-90"/>
              </a:cxn>
              <a:cxn ang="0">
                <a:pos x="connsiteX9-91" y="connsiteY9-92"/>
              </a:cxn>
            </a:cxnLst>
            <a:rect l="l" t="t" r="r" b="b"/>
            <a:pathLst>
              <a:path w="2655784" h="2737024">
                <a:moveTo>
                  <a:pt x="2047972" y="0"/>
                </a:moveTo>
                <a:lnTo>
                  <a:pt x="2472243" y="0"/>
                </a:lnTo>
                <a:cubicBezTo>
                  <a:pt x="2573610" y="0"/>
                  <a:pt x="2655784" y="82174"/>
                  <a:pt x="2655784" y="183541"/>
                </a:cubicBezTo>
                <a:lnTo>
                  <a:pt x="2655784" y="2553483"/>
                </a:lnTo>
                <a:cubicBezTo>
                  <a:pt x="2655784" y="2654850"/>
                  <a:pt x="2573610" y="2737024"/>
                  <a:pt x="2472243" y="2737024"/>
                </a:cubicBezTo>
                <a:lnTo>
                  <a:pt x="183541" y="2737024"/>
                </a:lnTo>
                <a:cubicBezTo>
                  <a:pt x="82174" y="2737024"/>
                  <a:pt x="0" y="2654850"/>
                  <a:pt x="0" y="2553483"/>
                </a:cubicBezTo>
                <a:lnTo>
                  <a:pt x="0" y="183541"/>
                </a:lnTo>
                <a:cubicBezTo>
                  <a:pt x="0" y="82174"/>
                  <a:pt x="82174" y="0"/>
                  <a:pt x="183541" y="0"/>
                </a:cubicBezTo>
                <a:lnTo>
                  <a:pt x="607812" y="0"/>
                </a:lnTo>
              </a:path>
            </a:pathLst>
          </a:custGeom>
          <a:noFill/>
          <a:ln w="9525">
            <a:solidFill>
              <a:schemeClr val="tx1"/>
            </a:solidFill>
            <a:prstDash val="solid"/>
            <a:round/>
            <a:headEnd type="oval" w="sm" len="sm"/>
            <a:tailEnd type="oval" w="sm" len="sm"/>
          </a:ln>
          <a:effectLst>
            <a:outerShdw blurRad="101600" dist="38100" dir="2700000" algn="tl" rotWithShape="0">
              <a:schemeClr val="bg1">
                <a:lumMod val="50000"/>
                <a:alpha val="40000"/>
              </a:schemeClr>
            </a:outerShdw>
          </a:effectLst>
        </p:spPr>
        <p:txBody>
          <a:bodyPr anchor="ctr"/>
          <a:lstStyle/>
          <a:p>
            <a:pPr>
              <a:spcBef>
                <a:spcPts val="0"/>
              </a:spcBef>
              <a:spcAft>
                <a:spcPts val="0"/>
              </a:spcAft>
              <a:defRPr/>
            </a:pPr>
            <a:endParaRPr lang="zh-CN" altLang="en-US" kern="0">
              <a:solidFill>
                <a:sysClr val="windowText" lastClr="000000"/>
              </a:solidFill>
              <a:cs typeface="+mn-ea"/>
              <a:sym typeface="+mn-lt"/>
            </a:endParaRPr>
          </a:p>
        </p:txBody>
      </p:sp>
      <p:sp>
        <p:nvSpPr>
          <p:cNvPr id="18" name="文本框 18"/>
          <p:cNvSpPr txBox="1"/>
          <p:nvPr/>
        </p:nvSpPr>
        <p:spPr>
          <a:xfrm>
            <a:off x="7737531" y="1568192"/>
            <a:ext cx="1770060" cy="398780"/>
          </a:xfrm>
          <a:prstGeom prst="rect">
            <a:avLst/>
          </a:prstGeom>
          <a:noFill/>
        </p:spPr>
        <p:txBody>
          <a:bodyPr wrap="square">
            <a:spAutoFit/>
          </a:bodyPr>
          <a:lstStyle/>
          <a:p>
            <a:pPr algn="ctr">
              <a:spcBef>
                <a:spcPts val="0"/>
              </a:spcBef>
              <a:spcAft>
                <a:spcPts val="0"/>
              </a:spcAft>
              <a:defRPr/>
            </a:pPr>
            <a:r>
              <a:rPr lang="zh-CN" altLang="en-US" sz="2000" b="1" dirty="0">
                <a:solidFill>
                  <a:srgbClr val="FF0000"/>
                </a:solidFill>
                <a:cs typeface="+mn-ea"/>
                <a:sym typeface="+mn-lt"/>
              </a:rPr>
              <a:t>标签翻转</a:t>
            </a:r>
            <a:r>
              <a:rPr lang="zh-CN" altLang="en-US" sz="2000" b="1" dirty="0">
                <a:solidFill>
                  <a:srgbClr val="FF0000"/>
                </a:solidFill>
                <a:cs typeface="+mn-ea"/>
                <a:sym typeface="+mn-lt"/>
              </a:rPr>
              <a:t>攻击</a:t>
            </a:r>
            <a:endParaRPr lang="zh-CN" altLang="en-US" sz="2000" b="1" dirty="0">
              <a:solidFill>
                <a:srgbClr val="FF0000"/>
              </a:solidFill>
              <a:cs typeface="+mn-ea"/>
              <a:sym typeface="+mn-lt"/>
            </a:endParaRPr>
          </a:p>
        </p:txBody>
      </p:sp>
      <p:pic>
        <p:nvPicPr>
          <p:cNvPr id="3" name="图片 2"/>
          <p:cNvPicPr>
            <a:picLocks noChangeAspect="1"/>
          </p:cNvPicPr>
          <p:nvPr/>
        </p:nvPicPr>
        <p:blipFill>
          <a:blip r:embed="rId6"/>
          <a:stretch>
            <a:fillRect/>
          </a:stretch>
        </p:blipFill>
        <p:spPr>
          <a:xfrm>
            <a:off x="112395" y="1919605"/>
            <a:ext cx="5836920" cy="367284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背景知识</a:t>
            </a:r>
            <a:r>
              <a:rPr lang="zh-CN" altLang="en-US" sz="3200" dirty="0">
                <a:solidFill>
                  <a:schemeClr val="bg1"/>
                </a:solidFill>
                <a:cs typeface="+mn-ea"/>
                <a:sym typeface="+mn-lt"/>
              </a:rPr>
              <a:t>介绍</a:t>
            </a:r>
            <a:endParaRPr lang="zh-CN" altLang="en-US" sz="3200" dirty="0">
              <a:solidFill>
                <a:schemeClr val="bg1"/>
              </a:solidFill>
              <a:cs typeface="+mn-ea"/>
              <a:sym typeface="+mn-lt"/>
            </a:endParaRPr>
          </a:p>
        </p:txBody>
      </p:sp>
      <p:sp>
        <p:nvSpPr>
          <p:cNvPr id="7"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avLst/>
          </a:prstGeom>
          <a:noFill/>
        </p:spPr>
        <p:txBody>
          <a:bodyPr wrap="square" rtlCol="0">
            <a:spAutoFit/>
          </a:bodyPr>
          <a:lstStyle/>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a:solidFill>
                  <a:schemeClr val="tx1">
                    <a:lumMod val="95000"/>
                    <a:lumOff val="5000"/>
                  </a:schemeClr>
                </a:solidFill>
                <a:cs typeface="+mn-ea"/>
                <a:sym typeface="+mn-lt"/>
              </a:rPr>
              <a:t>数据投毒</a:t>
            </a:r>
            <a:endParaRPr lang="zh-CN" altLang="en-US" b="1" spc="100" dirty="0">
              <a:solidFill>
                <a:schemeClr val="tx1">
                  <a:lumMod val="95000"/>
                  <a:lumOff val="5000"/>
                </a:schemeClr>
              </a:solidFill>
              <a:cs typeface="+mn-ea"/>
              <a:sym typeface="+mn-lt"/>
            </a:endParaRPr>
          </a:p>
        </p:txBody>
      </p:sp>
      <p:sp>
        <p:nvSpPr>
          <p:cNvPr id="16" name="矩形 15"/>
          <p:cNvSpPr/>
          <p:nvPr/>
        </p:nvSpPr>
        <p:spPr>
          <a:xfrm>
            <a:off x="7792720" y="1919605"/>
            <a:ext cx="4277360" cy="3564255"/>
          </a:xfrm>
          <a:prstGeom prst="rect">
            <a:avLst/>
          </a:prstGeom>
        </p:spPr>
        <p:txBody>
          <a:bodyPr wrap="square">
            <a:noAutofit/>
          </a:bodyPr>
          <a:lstStyle/>
          <a:p>
            <a:pPr indent="457200">
              <a:lnSpc>
                <a:spcPct val="150000"/>
              </a:lnSpc>
              <a:buFont typeface="Wingdings" panose="05000000000000000000" pitchFamily="2" charset="2"/>
              <a:buNone/>
            </a:pPr>
            <a:r>
              <a:rPr lang="zh-CN" altLang="en-US" dirty="0">
                <a:cs typeface="+mn-ea"/>
                <a:sym typeface="+mn-lt"/>
              </a:rPr>
              <a:t>与标签翻转攻击不同，后门攻击需要攻击者在其精心设计的训练数据上使用一些特定的隐藏模式来训练目标深度神经网络（DNN)模型。这些模式称为“后门触发器”，他们可以干预学习模型在预测阶段生成与真实情况大相径庭的结果。</a:t>
            </a:r>
            <a:endParaRPr lang="zh-CN" altLang="en-US" dirty="0">
              <a:cs typeface="+mn-ea"/>
              <a:sym typeface="+mn-lt"/>
            </a:endParaRPr>
          </a:p>
          <a:p>
            <a:pPr indent="0">
              <a:lnSpc>
                <a:spcPct val="150000"/>
              </a:lnSpc>
              <a:buFont typeface="Wingdings" panose="05000000000000000000" pitchFamily="2" charset="2"/>
              <a:buNone/>
            </a:pPr>
            <a:endParaRPr lang="zh-CN" altLang="en-US" dirty="0">
              <a:cs typeface="+mn-ea"/>
              <a:sym typeface="+mn-lt"/>
            </a:endParaRPr>
          </a:p>
        </p:txBody>
      </p:sp>
      <p:sp>
        <p:nvSpPr>
          <p:cNvPr id="17" name="任意多边形 16"/>
          <p:cNvSpPr/>
          <p:nvPr/>
        </p:nvSpPr>
        <p:spPr>
          <a:xfrm>
            <a:off x="7650340" y="1768217"/>
            <a:ext cx="4424753" cy="4717415"/>
          </a:xfrm>
          <a:custGeom>
            <a:avLst/>
            <a:gdLst>
              <a:gd name="connsiteX0" fmla="*/ 183541 w 2655784"/>
              <a:gd name="connsiteY0" fmla="*/ 0 h 2737024"/>
              <a:gd name="connsiteX1" fmla="*/ 607812 w 2655784"/>
              <a:gd name="connsiteY1" fmla="*/ 0 h 2737024"/>
              <a:gd name="connsiteX2" fmla="*/ 607812 w 2655784"/>
              <a:gd name="connsiteY2" fmla="*/ 151879 h 2737024"/>
              <a:gd name="connsiteX3" fmla="*/ 2047972 w 2655784"/>
              <a:gd name="connsiteY3" fmla="*/ 151879 h 2737024"/>
              <a:gd name="connsiteX4" fmla="*/ 2047972 w 2655784"/>
              <a:gd name="connsiteY4" fmla="*/ 0 h 2737024"/>
              <a:gd name="connsiteX5" fmla="*/ 2472243 w 2655784"/>
              <a:gd name="connsiteY5" fmla="*/ 0 h 2737024"/>
              <a:gd name="connsiteX6" fmla="*/ 2655784 w 2655784"/>
              <a:gd name="connsiteY6" fmla="*/ 183541 h 2737024"/>
              <a:gd name="connsiteX7" fmla="*/ 2655784 w 2655784"/>
              <a:gd name="connsiteY7" fmla="*/ 2553483 h 2737024"/>
              <a:gd name="connsiteX8" fmla="*/ 2472243 w 2655784"/>
              <a:gd name="connsiteY8" fmla="*/ 2737024 h 2737024"/>
              <a:gd name="connsiteX9" fmla="*/ 183541 w 2655784"/>
              <a:gd name="connsiteY9" fmla="*/ 2737024 h 2737024"/>
              <a:gd name="connsiteX10" fmla="*/ 0 w 2655784"/>
              <a:gd name="connsiteY10" fmla="*/ 2553483 h 2737024"/>
              <a:gd name="connsiteX11" fmla="*/ 0 w 2655784"/>
              <a:gd name="connsiteY11" fmla="*/ 183541 h 2737024"/>
              <a:gd name="connsiteX12" fmla="*/ 183541 w 2655784"/>
              <a:gd name="connsiteY12" fmla="*/ 0 h 2737024"/>
              <a:gd name="connsiteX0-1" fmla="*/ 607812 w 2655784"/>
              <a:gd name="connsiteY0-2" fmla="*/ 151879 h 2737024"/>
              <a:gd name="connsiteX1-3" fmla="*/ 2047972 w 2655784"/>
              <a:gd name="connsiteY1-4" fmla="*/ 151879 h 2737024"/>
              <a:gd name="connsiteX2-5" fmla="*/ 2047972 w 2655784"/>
              <a:gd name="connsiteY2-6" fmla="*/ 0 h 2737024"/>
              <a:gd name="connsiteX3-7" fmla="*/ 2472243 w 2655784"/>
              <a:gd name="connsiteY3-8" fmla="*/ 0 h 2737024"/>
              <a:gd name="connsiteX4-9" fmla="*/ 2655784 w 2655784"/>
              <a:gd name="connsiteY4-10" fmla="*/ 183541 h 2737024"/>
              <a:gd name="connsiteX5-11" fmla="*/ 2655784 w 2655784"/>
              <a:gd name="connsiteY5-12" fmla="*/ 2553483 h 2737024"/>
              <a:gd name="connsiteX6-13" fmla="*/ 2472243 w 2655784"/>
              <a:gd name="connsiteY6-14" fmla="*/ 2737024 h 2737024"/>
              <a:gd name="connsiteX7-15" fmla="*/ 183541 w 2655784"/>
              <a:gd name="connsiteY7-16" fmla="*/ 2737024 h 2737024"/>
              <a:gd name="connsiteX8-17" fmla="*/ 0 w 2655784"/>
              <a:gd name="connsiteY8-18" fmla="*/ 2553483 h 2737024"/>
              <a:gd name="connsiteX9-19" fmla="*/ 0 w 2655784"/>
              <a:gd name="connsiteY9-20" fmla="*/ 183541 h 2737024"/>
              <a:gd name="connsiteX10-21" fmla="*/ 183541 w 2655784"/>
              <a:gd name="connsiteY10-22" fmla="*/ 0 h 2737024"/>
              <a:gd name="connsiteX11-23" fmla="*/ 607812 w 2655784"/>
              <a:gd name="connsiteY11-24" fmla="*/ 0 h 2737024"/>
              <a:gd name="connsiteX12-25" fmla="*/ 699252 w 2655784"/>
              <a:gd name="connsiteY12-26" fmla="*/ 243319 h 2737024"/>
              <a:gd name="connsiteX0-27" fmla="*/ 607812 w 2655784"/>
              <a:gd name="connsiteY0-28" fmla="*/ 151879 h 2737024"/>
              <a:gd name="connsiteX1-29" fmla="*/ 2047972 w 2655784"/>
              <a:gd name="connsiteY1-30" fmla="*/ 151879 h 2737024"/>
              <a:gd name="connsiteX2-31" fmla="*/ 2047972 w 2655784"/>
              <a:gd name="connsiteY2-32" fmla="*/ 0 h 2737024"/>
              <a:gd name="connsiteX3-33" fmla="*/ 2472243 w 2655784"/>
              <a:gd name="connsiteY3-34" fmla="*/ 0 h 2737024"/>
              <a:gd name="connsiteX4-35" fmla="*/ 2655784 w 2655784"/>
              <a:gd name="connsiteY4-36" fmla="*/ 183541 h 2737024"/>
              <a:gd name="connsiteX5-37" fmla="*/ 2655784 w 2655784"/>
              <a:gd name="connsiteY5-38" fmla="*/ 2553483 h 2737024"/>
              <a:gd name="connsiteX6-39" fmla="*/ 2472243 w 2655784"/>
              <a:gd name="connsiteY6-40" fmla="*/ 2737024 h 2737024"/>
              <a:gd name="connsiteX7-41" fmla="*/ 183541 w 2655784"/>
              <a:gd name="connsiteY7-42" fmla="*/ 2737024 h 2737024"/>
              <a:gd name="connsiteX8-43" fmla="*/ 0 w 2655784"/>
              <a:gd name="connsiteY8-44" fmla="*/ 2553483 h 2737024"/>
              <a:gd name="connsiteX9-45" fmla="*/ 0 w 2655784"/>
              <a:gd name="connsiteY9-46" fmla="*/ 183541 h 2737024"/>
              <a:gd name="connsiteX10-47" fmla="*/ 183541 w 2655784"/>
              <a:gd name="connsiteY10-48" fmla="*/ 0 h 2737024"/>
              <a:gd name="connsiteX11-49" fmla="*/ 607812 w 2655784"/>
              <a:gd name="connsiteY11-50" fmla="*/ 0 h 2737024"/>
              <a:gd name="connsiteX0-51" fmla="*/ 2047972 w 2655784"/>
              <a:gd name="connsiteY0-52" fmla="*/ 151879 h 2737024"/>
              <a:gd name="connsiteX1-53" fmla="*/ 2047972 w 2655784"/>
              <a:gd name="connsiteY1-54" fmla="*/ 0 h 2737024"/>
              <a:gd name="connsiteX2-55" fmla="*/ 2472243 w 2655784"/>
              <a:gd name="connsiteY2-56" fmla="*/ 0 h 2737024"/>
              <a:gd name="connsiteX3-57" fmla="*/ 2655784 w 2655784"/>
              <a:gd name="connsiteY3-58" fmla="*/ 183541 h 2737024"/>
              <a:gd name="connsiteX4-59" fmla="*/ 2655784 w 2655784"/>
              <a:gd name="connsiteY4-60" fmla="*/ 2553483 h 2737024"/>
              <a:gd name="connsiteX5-61" fmla="*/ 2472243 w 2655784"/>
              <a:gd name="connsiteY5-62" fmla="*/ 2737024 h 2737024"/>
              <a:gd name="connsiteX6-63" fmla="*/ 183541 w 2655784"/>
              <a:gd name="connsiteY6-64" fmla="*/ 2737024 h 2737024"/>
              <a:gd name="connsiteX7-65" fmla="*/ 0 w 2655784"/>
              <a:gd name="connsiteY7-66" fmla="*/ 2553483 h 2737024"/>
              <a:gd name="connsiteX8-67" fmla="*/ 0 w 2655784"/>
              <a:gd name="connsiteY8-68" fmla="*/ 183541 h 2737024"/>
              <a:gd name="connsiteX9-69" fmla="*/ 183541 w 2655784"/>
              <a:gd name="connsiteY9-70" fmla="*/ 0 h 2737024"/>
              <a:gd name="connsiteX10-71" fmla="*/ 607812 w 2655784"/>
              <a:gd name="connsiteY10-72" fmla="*/ 0 h 2737024"/>
              <a:gd name="connsiteX0-73" fmla="*/ 2047972 w 2655784"/>
              <a:gd name="connsiteY0-74" fmla="*/ 0 h 2737024"/>
              <a:gd name="connsiteX1-75" fmla="*/ 2472243 w 2655784"/>
              <a:gd name="connsiteY1-76" fmla="*/ 0 h 2737024"/>
              <a:gd name="connsiteX2-77" fmla="*/ 2655784 w 2655784"/>
              <a:gd name="connsiteY2-78" fmla="*/ 183541 h 2737024"/>
              <a:gd name="connsiteX3-79" fmla="*/ 2655784 w 2655784"/>
              <a:gd name="connsiteY3-80" fmla="*/ 2553483 h 2737024"/>
              <a:gd name="connsiteX4-81" fmla="*/ 2472243 w 2655784"/>
              <a:gd name="connsiteY4-82" fmla="*/ 2737024 h 2737024"/>
              <a:gd name="connsiteX5-83" fmla="*/ 183541 w 2655784"/>
              <a:gd name="connsiteY5-84" fmla="*/ 2737024 h 2737024"/>
              <a:gd name="connsiteX6-85" fmla="*/ 0 w 2655784"/>
              <a:gd name="connsiteY6-86" fmla="*/ 2553483 h 2737024"/>
              <a:gd name="connsiteX7-87" fmla="*/ 0 w 2655784"/>
              <a:gd name="connsiteY7-88" fmla="*/ 183541 h 2737024"/>
              <a:gd name="connsiteX8-89" fmla="*/ 183541 w 2655784"/>
              <a:gd name="connsiteY8-90" fmla="*/ 0 h 2737024"/>
              <a:gd name="connsiteX9-91" fmla="*/ 607812 w 2655784"/>
              <a:gd name="connsiteY9-92" fmla="*/ 0 h 2737024"/>
            </a:gdLst>
            <a:ahLst/>
            <a:cxnLst>
              <a:cxn ang="0">
                <a:pos x="connsiteX0-73" y="connsiteY0-74"/>
              </a:cxn>
              <a:cxn ang="0">
                <a:pos x="connsiteX1-75" y="connsiteY1-76"/>
              </a:cxn>
              <a:cxn ang="0">
                <a:pos x="connsiteX2-77" y="connsiteY2-78"/>
              </a:cxn>
              <a:cxn ang="0">
                <a:pos x="connsiteX3-79" y="connsiteY3-80"/>
              </a:cxn>
              <a:cxn ang="0">
                <a:pos x="connsiteX4-81" y="connsiteY4-82"/>
              </a:cxn>
              <a:cxn ang="0">
                <a:pos x="connsiteX5-83" y="connsiteY5-84"/>
              </a:cxn>
              <a:cxn ang="0">
                <a:pos x="connsiteX6-85" y="connsiteY6-86"/>
              </a:cxn>
              <a:cxn ang="0">
                <a:pos x="connsiteX7-87" y="connsiteY7-88"/>
              </a:cxn>
              <a:cxn ang="0">
                <a:pos x="connsiteX8-89" y="connsiteY8-90"/>
              </a:cxn>
              <a:cxn ang="0">
                <a:pos x="connsiteX9-91" y="connsiteY9-92"/>
              </a:cxn>
            </a:cxnLst>
            <a:rect l="l" t="t" r="r" b="b"/>
            <a:pathLst>
              <a:path w="2655784" h="2737024">
                <a:moveTo>
                  <a:pt x="2047972" y="0"/>
                </a:moveTo>
                <a:lnTo>
                  <a:pt x="2472243" y="0"/>
                </a:lnTo>
                <a:cubicBezTo>
                  <a:pt x="2573610" y="0"/>
                  <a:pt x="2655784" y="82174"/>
                  <a:pt x="2655784" y="183541"/>
                </a:cubicBezTo>
                <a:lnTo>
                  <a:pt x="2655784" y="2553483"/>
                </a:lnTo>
                <a:cubicBezTo>
                  <a:pt x="2655784" y="2654850"/>
                  <a:pt x="2573610" y="2737024"/>
                  <a:pt x="2472243" y="2737024"/>
                </a:cubicBezTo>
                <a:lnTo>
                  <a:pt x="183541" y="2737024"/>
                </a:lnTo>
                <a:cubicBezTo>
                  <a:pt x="82174" y="2737024"/>
                  <a:pt x="0" y="2654850"/>
                  <a:pt x="0" y="2553483"/>
                </a:cubicBezTo>
                <a:lnTo>
                  <a:pt x="0" y="183541"/>
                </a:lnTo>
                <a:cubicBezTo>
                  <a:pt x="0" y="82174"/>
                  <a:pt x="82174" y="0"/>
                  <a:pt x="183541" y="0"/>
                </a:cubicBezTo>
                <a:lnTo>
                  <a:pt x="607812" y="0"/>
                </a:lnTo>
              </a:path>
            </a:pathLst>
          </a:custGeom>
          <a:noFill/>
          <a:ln w="9525">
            <a:solidFill>
              <a:schemeClr val="tx1"/>
            </a:solidFill>
            <a:prstDash val="solid"/>
            <a:round/>
            <a:headEnd type="oval" w="sm" len="sm"/>
            <a:tailEnd type="oval" w="sm" len="sm"/>
          </a:ln>
          <a:effectLst>
            <a:outerShdw blurRad="101600" dist="38100" dir="2700000" algn="tl" rotWithShape="0">
              <a:schemeClr val="bg1">
                <a:lumMod val="50000"/>
                <a:alpha val="40000"/>
              </a:schemeClr>
            </a:outerShdw>
          </a:effectLst>
        </p:spPr>
        <p:txBody>
          <a:bodyPr anchor="ctr"/>
          <a:lstStyle/>
          <a:p>
            <a:pPr>
              <a:spcBef>
                <a:spcPts val="0"/>
              </a:spcBef>
              <a:spcAft>
                <a:spcPts val="0"/>
              </a:spcAft>
              <a:defRPr/>
            </a:pPr>
            <a:endParaRPr lang="zh-CN" altLang="en-US" kern="0">
              <a:solidFill>
                <a:sysClr val="windowText" lastClr="000000"/>
              </a:solidFill>
              <a:cs typeface="+mn-ea"/>
              <a:sym typeface="+mn-lt"/>
            </a:endParaRPr>
          </a:p>
        </p:txBody>
      </p:sp>
      <p:sp>
        <p:nvSpPr>
          <p:cNvPr id="18" name="文本框 18"/>
          <p:cNvSpPr txBox="1"/>
          <p:nvPr/>
        </p:nvSpPr>
        <p:spPr>
          <a:xfrm>
            <a:off x="8991021" y="1568192"/>
            <a:ext cx="1770060" cy="398780"/>
          </a:xfrm>
          <a:prstGeom prst="rect">
            <a:avLst/>
          </a:prstGeom>
          <a:noFill/>
        </p:spPr>
        <p:txBody>
          <a:bodyPr wrap="square">
            <a:spAutoFit/>
          </a:bodyPr>
          <a:lstStyle/>
          <a:p>
            <a:pPr algn="ctr">
              <a:spcBef>
                <a:spcPts val="0"/>
              </a:spcBef>
              <a:spcAft>
                <a:spcPts val="0"/>
              </a:spcAft>
              <a:defRPr/>
            </a:pPr>
            <a:r>
              <a:rPr lang="zh-CN" altLang="en-US" sz="2000" b="1" dirty="0">
                <a:solidFill>
                  <a:srgbClr val="FF0000"/>
                </a:solidFill>
                <a:cs typeface="+mn-ea"/>
                <a:sym typeface="+mn-lt"/>
              </a:rPr>
              <a:t>后门攻击</a:t>
            </a:r>
            <a:endParaRPr lang="zh-CN" altLang="en-US" sz="2000" b="1" dirty="0">
              <a:solidFill>
                <a:srgbClr val="FF0000"/>
              </a:solidFill>
              <a:cs typeface="+mn-ea"/>
              <a:sym typeface="+mn-lt"/>
            </a:endParaRPr>
          </a:p>
        </p:txBody>
      </p:sp>
      <p:pic>
        <p:nvPicPr>
          <p:cNvPr id="2" name="图片 1"/>
          <p:cNvPicPr>
            <a:picLocks noChangeAspect="1"/>
          </p:cNvPicPr>
          <p:nvPr/>
        </p:nvPicPr>
        <p:blipFill>
          <a:blip r:embed="rId6"/>
          <a:stretch>
            <a:fillRect/>
          </a:stretch>
        </p:blipFill>
        <p:spPr>
          <a:xfrm>
            <a:off x="296545" y="2293620"/>
            <a:ext cx="7101205" cy="291909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背景知识</a:t>
            </a:r>
            <a:r>
              <a:rPr lang="zh-CN" altLang="en-US" sz="3200" dirty="0">
                <a:solidFill>
                  <a:schemeClr val="bg1"/>
                </a:solidFill>
                <a:cs typeface="+mn-ea"/>
                <a:sym typeface="+mn-lt"/>
              </a:rPr>
              <a:t>介绍</a:t>
            </a:r>
            <a:endParaRPr lang="zh-CN" altLang="en-US" sz="3200" dirty="0">
              <a:solidFill>
                <a:schemeClr val="bg1"/>
              </a:solidFill>
              <a:cs typeface="+mn-ea"/>
              <a:sym typeface="+mn-lt"/>
            </a:endParaRPr>
          </a:p>
        </p:txBody>
      </p:sp>
      <p:sp>
        <p:nvSpPr>
          <p:cNvPr id="7"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avLst/>
          </a:prstGeom>
          <a:noFill/>
        </p:spPr>
        <p:txBody>
          <a:bodyPr wrap="square" rtlCol="0">
            <a:spAutoFit/>
          </a:bodyPr>
          <a:lstStyle/>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a:solidFill>
                  <a:schemeClr val="tx1">
                    <a:lumMod val="95000"/>
                    <a:lumOff val="5000"/>
                  </a:schemeClr>
                </a:solidFill>
                <a:cs typeface="+mn-ea"/>
                <a:sym typeface="+mn-lt"/>
              </a:rPr>
              <a:t>联邦学习中三类安全威胁及其防御措施小</a:t>
            </a:r>
            <a:r>
              <a:rPr lang="zh-CN" altLang="en-US" b="1" spc="100" dirty="0">
                <a:solidFill>
                  <a:schemeClr val="tx1">
                    <a:lumMod val="95000"/>
                    <a:lumOff val="5000"/>
                  </a:schemeClr>
                </a:solidFill>
                <a:cs typeface="+mn-ea"/>
                <a:sym typeface="+mn-lt"/>
              </a:rPr>
              <a:t>结</a:t>
            </a:r>
            <a:endParaRPr lang="zh-CN" altLang="en-US" b="1" spc="100" dirty="0">
              <a:solidFill>
                <a:schemeClr val="tx1">
                  <a:lumMod val="95000"/>
                  <a:lumOff val="5000"/>
                </a:schemeClr>
              </a:solidFill>
              <a:cs typeface="+mn-ea"/>
              <a:sym typeface="+mn-lt"/>
            </a:endParaRPr>
          </a:p>
        </p:txBody>
      </p:sp>
      <p:pic>
        <p:nvPicPr>
          <p:cNvPr id="5" name="图片 4"/>
          <p:cNvPicPr>
            <a:picLocks noChangeAspect="1"/>
          </p:cNvPicPr>
          <p:nvPr/>
        </p:nvPicPr>
        <p:blipFill>
          <a:blip r:embed="rId6"/>
          <a:stretch>
            <a:fillRect/>
          </a:stretch>
        </p:blipFill>
        <p:spPr>
          <a:xfrm>
            <a:off x="645160" y="1343025"/>
            <a:ext cx="10901045" cy="501396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advClick="0" advTm="1000"/>
    </mc:Choice>
    <mc:Fallback>
      <p:transition spd="slow" advClick="0" advTm="1000"/>
    </mc:Fallback>
  </mc:AlternateContent>
  <p:timing>
    <p:tnLst>
      <p:par>
        <p:cTn id="1" dur="indefinite" restart="never" nodeType="tmRoot"/>
      </p:par>
    </p:tnLst>
  </p:timing>
</p:sld>
</file>

<file path=ppt/tags/tag1.xml><?xml version="1.0" encoding="utf-8"?>
<p:tagLst xmlns:p="http://schemas.openxmlformats.org/presentationml/2006/main">
  <p:tag name="KSO_WM_FULL_TEXT_BEAUTIFY_COPY_ID" val="4"/>
</p:tagLst>
</file>

<file path=ppt/tags/tag10.xml><?xml version="1.0" encoding="utf-8"?>
<p:tagLst xmlns:p="http://schemas.openxmlformats.org/presentationml/2006/main">
  <p:tag name="KSO_WM_FULL_TEXT_BEAUTIFY_COPY_ID" val="150995202"/>
</p:tagLst>
</file>

<file path=ppt/tags/tag100.xml><?xml version="1.0" encoding="utf-8"?>
<p:tagLst xmlns:p="http://schemas.openxmlformats.org/presentationml/2006/main">
  <p:tag name="KSO_WM_FULL_TEXT_BEAUTIFY_COPY_ID" val="2"/>
</p:tagLst>
</file>

<file path=ppt/tags/tag101.xml><?xml version="1.0" encoding="utf-8"?>
<p:tagLst xmlns:p="http://schemas.openxmlformats.org/presentationml/2006/main">
  <p:tag name="KSO_WM_FULL_TEXT_BEAUTIFY_COPY_ID" val="150995266"/>
</p:tagLst>
</file>

<file path=ppt/tags/tag102.xml><?xml version="1.0" encoding="utf-8"?>
<p:tagLst xmlns:p="http://schemas.openxmlformats.org/presentationml/2006/main">
  <p:tag name="KSO_WM_FULL_TEXT_BEAUTIFY_COPY_ID" val="4"/>
</p:tagLst>
</file>

<file path=ppt/tags/tag103.xml><?xml version="1.0" encoding="utf-8"?>
<p:tagLst xmlns:p="http://schemas.openxmlformats.org/presentationml/2006/main">
  <p:tag name="KSO_WM_FULL_TEXT_BEAUTIFY_COPY_ID" val="25"/>
</p:tagLst>
</file>

<file path=ppt/tags/tag104.xml><?xml version="1.0" encoding="utf-8"?>
<p:tagLst xmlns:p="http://schemas.openxmlformats.org/presentationml/2006/main">
  <p:tag name="KSO_WM_FULL_TEXT_BEAUTIFY_COPY_ID" val="69"/>
</p:tagLst>
</file>

<file path=ppt/tags/tag105.xml><?xml version="1.0" encoding="utf-8"?>
<p:tagLst xmlns:p="http://schemas.openxmlformats.org/presentationml/2006/main">
  <p:tag name="KSO_WM_FULL_TEXT_BEAUTIFY_COPY_ID" val="2"/>
</p:tagLst>
</file>

<file path=ppt/tags/tag106.xml><?xml version="1.0" encoding="utf-8"?>
<p:tagLst xmlns:p="http://schemas.openxmlformats.org/presentationml/2006/main">
  <p:tag name="KSO_WM_FULL_TEXT_BEAUTIFY_COPY_ID" val="150995266"/>
</p:tagLst>
</file>

<file path=ppt/tags/tag107.xml><?xml version="1.0" encoding="utf-8"?>
<p:tagLst xmlns:p="http://schemas.openxmlformats.org/presentationml/2006/main">
  <p:tag name="KSO_WM_FULL_TEXT_BEAUTIFY_COPY_ID" val="4"/>
</p:tagLst>
</file>

<file path=ppt/tags/tag108.xml><?xml version="1.0" encoding="utf-8"?>
<p:tagLst xmlns:p="http://schemas.openxmlformats.org/presentationml/2006/main">
  <p:tag name="KSO_WM_FULL_TEXT_BEAUTIFY_COPY_ID" val="25"/>
</p:tagLst>
</file>

<file path=ppt/tags/tag109.xml><?xml version="1.0" encoding="utf-8"?>
<p:tagLst xmlns:p="http://schemas.openxmlformats.org/presentationml/2006/main">
  <p:tag name="KSO_WM_FULL_TEXT_BEAUTIFY_COPY_ID" val="69"/>
</p:tagLst>
</file>

<file path=ppt/tags/tag11.xml><?xml version="1.0" encoding="utf-8"?>
<p:tagLst xmlns:p="http://schemas.openxmlformats.org/presentationml/2006/main">
  <p:tag name="KSO_WM_FULL_TEXT_BEAUTIFY_COPY_ID" val="2"/>
</p:tagLst>
</file>

<file path=ppt/tags/tag110.xml><?xml version="1.0" encoding="utf-8"?>
<p:tagLst xmlns:p="http://schemas.openxmlformats.org/presentationml/2006/main">
  <p:tag name="KSO_WM_FULL_TEXT_BEAUTIFY_COPY_ID" val="2"/>
</p:tagLst>
</file>

<file path=ppt/tags/tag111.xml><?xml version="1.0" encoding="utf-8"?>
<p:tagLst xmlns:p="http://schemas.openxmlformats.org/presentationml/2006/main">
  <p:tag name="KSO_WM_FULL_TEXT_BEAUTIFY_COPY_ID" val="150995266"/>
</p:tagLst>
</file>

<file path=ppt/tags/tag112.xml><?xml version="1.0" encoding="utf-8"?>
<p:tagLst xmlns:p="http://schemas.openxmlformats.org/presentationml/2006/main">
  <p:tag name="KSO_WM_FULL_TEXT_BEAUTIFY_COPY_ID" val="4"/>
</p:tagLst>
</file>

<file path=ppt/tags/tag113.xml><?xml version="1.0" encoding="utf-8"?>
<p:tagLst xmlns:p="http://schemas.openxmlformats.org/presentationml/2006/main">
  <p:tag name="KSO_WM_FULL_TEXT_BEAUTIFY_COPY_ID" val="25"/>
</p:tagLst>
</file>

<file path=ppt/tags/tag114.xml><?xml version="1.0" encoding="utf-8"?>
<p:tagLst xmlns:p="http://schemas.openxmlformats.org/presentationml/2006/main">
  <p:tag name="KSO_WM_FULL_TEXT_BEAUTIFY_COPY_ID" val="69"/>
</p:tagLst>
</file>

<file path=ppt/tags/tag115.xml><?xml version="1.0" encoding="utf-8"?>
<p:tagLst xmlns:p="http://schemas.openxmlformats.org/presentationml/2006/main">
  <p:tag name="KSO_WM_FULL_TEXT_BEAUTIFY_COPY_ID" val="2"/>
</p:tagLst>
</file>

<file path=ppt/tags/tag116.xml><?xml version="1.0" encoding="utf-8"?>
<p:tagLst xmlns:p="http://schemas.openxmlformats.org/presentationml/2006/main">
  <p:tag name="KSO_WM_FULL_TEXT_BEAUTIFY_COPY_ID" val="150995266"/>
</p:tagLst>
</file>

<file path=ppt/tags/tag117.xml><?xml version="1.0" encoding="utf-8"?>
<p:tagLst xmlns:p="http://schemas.openxmlformats.org/presentationml/2006/main">
  <p:tag name="KSO_WM_FULL_TEXT_BEAUTIFY_COPY_ID" val="4"/>
</p:tagLst>
</file>

<file path=ppt/tags/tag118.xml><?xml version="1.0" encoding="utf-8"?>
<p:tagLst xmlns:p="http://schemas.openxmlformats.org/presentationml/2006/main">
  <p:tag name="KSO_WM_FULL_TEXT_BEAUTIFY_COPY_ID" val="25"/>
</p:tagLst>
</file>

<file path=ppt/tags/tag119.xml><?xml version="1.0" encoding="utf-8"?>
<p:tagLst xmlns:p="http://schemas.openxmlformats.org/presentationml/2006/main">
  <p:tag name="KSO_WM_FULL_TEXT_BEAUTIFY_COPY_ID" val="69"/>
</p:tagLst>
</file>

<file path=ppt/tags/tag12.xml><?xml version="1.0" encoding="utf-8"?>
<p:tagLst xmlns:p="http://schemas.openxmlformats.org/presentationml/2006/main">
  <p:tag name="KSO_WM_FULL_TEXT_BEAUTIFY_COPY_ID" val="3"/>
</p:tagLst>
</file>

<file path=ppt/tags/tag120.xml><?xml version="1.0" encoding="utf-8"?>
<p:tagLst xmlns:p="http://schemas.openxmlformats.org/presentationml/2006/main">
  <p:tag name="KSO_WM_FULL_TEXT_BEAUTIFY_COPY_ID" val="2"/>
</p:tagLst>
</file>

<file path=ppt/tags/tag121.xml><?xml version="1.0" encoding="utf-8"?>
<p:tagLst xmlns:p="http://schemas.openxmlformats.org/presentationml/2006/main">
  <p:tag name="KSO_WM_FULL_TEXT_BEAUTIFY_COPY_ID" val="150995266"/>
</p:tagLst>
</file>

<file path=ppt/tags/tag122.xml><?xml version="1.0" encoding="utf-8"?>
<p:tagLst xmlns:p="http://schemas.openxmlformats.org/presentationml/2006/main">
  <p:tag name="KSO_WM_FULL_TEXT_BEAUTIFY_COPY_ID" val="4"/>
</p:tagLst>
</file>

<file path=ppt/tags/tag123.xml><?xml version="1.0" encoding="utf-8"?>
<p:tagLst xmlns:p="http://schemas.openxmlformats.org/presentationml/2006/main">
  <p:tag name="KSO_WM_FULL_TEXT_BEAUTIFY_COPY_ID" val="25"/>
</p:tagLst>
</file>

<file path=ppt/tags/tag124.xml><?xml version="1.0" encoding="utf-8"?>
<p:tagLst xmlns:p="http://schemas.openxmlformats.org/presentationml/2006/main">
  <p:tag name="KSO_WM_FULL_TEXT_BEAUTIFY_COPY_ID" val="69"/>
</p:tagLst>
</file>

<file path=ppt/tags/tag125.xml><?xml version="1.0" encoding="utf-8"?>
<p:tagLst xmlns:p="http://schemas.openxmlformats.org/presentationml/2006/main">
  <p:tag name="KSO_WM_FULL_TEXT_BEAUTIFY_COPY_ID" val="2"/>
</p:tagLst>
</file>

<file path=ppt/tags/tag126.xml><?xml version="1.0" encoding="utf-8"?>
<p:tagLst xmlns:p="http://schemas.openxmlformats.org/presentationml/2006/main">
  <p:tag name="KSO_WM_FULL_TEXT_BEAUTIFY_COPY_ID" val="150995266"/>
</p:tagLst>
</file>

<file path=ppt/tags/tag127.xml><?xml version="1.0" encoding="utf-8"?>
<p:tagLst xmlns:p="http://schemas.openxmlformats.org/presentationml/2006/main">
  <p:tag name="KSO_WM_FULL_TEXT_BEAUTIFY_COPY_ID" val="4"/>
</p:tagLst>
</file>

<file path=ppt/tags/tag128.xml><?xml version="1.0" encoding="utf-8"?>
<p:tagLst xmlns:p="http://schemas.openxmlformats.org/presentationml/2006/main">
  <p:tag name="KSO_WM_FULL_TEXT_BEAUTIFY_COPY_ID" val="25"/>
</p:tagLst>
</file>

<file path=ppt/tags/tag129.xml><?xml version="1.0" encoding="utf-8"?>
<p:tagLst xmlns:p="http://schemas.openxmlformats.org/presentationml/2006/main">
  <p:tag name="KSO_WM_FULL_TEXT_BEAUTIFY_COPY_ID" val="69"/>
</p:tagLst>
</file>

<file path=ppt/tags/tag13.xml><?xml version="1.0" encoding="utf-8"?>
<p:tagLst xmlns:p="http://schemas.openxmlformats.org/presentationml/2006/main">
  <p:tag name="KSO_WM_FULL_TEXT_BEAUTIFY_COPY_ID" val="17"/>
</p:tagLst>
</file>

<file path=ppt/tags/tag130.xml><?xml version="1.0" encoding="utf-8"?>
<p:tagLst xmlns:p="http://schemas.openxmlformats.org/presentationml/2006/main">
  <p:tag name="KSO_WM_FULL_TEXT_BEAUTIFY_COPY_ID" val="2"/>
</p:tagLst>
</file>

<file path=ppt/tags/tag131.xml><?xml version="1.0" encoding="utf-8"?>
<p:tagLst xmlns:p="http://schemas.openxmlformats.org/presentationml/2006/main">
  <p:tag name="KSO_WM_FULL_TEXT_BEAUTIFY_COPY_ID" val="150995266"/>
</p:tagLst>
</file>

<file path=ppt/tags/tag132.xml><?xml version="1.0" encoding="utf-8"?>
<p:tagLst xmlns:p="http://schemas.openxmlformats.org/presentationml/2006/main">
  <p:tag name="KSO_WM_FULL_TEXT_BEAUTIFY_COPY_ID" val="4"/>
</p:tagLst>
</file>

<file path=ppt/tags/tag133.xml><?xml version="1.0" encoding="utf-8"?>
<p:tagLst xmlns:p="http://schemas.openxmlformats.org/presentationml/2006/main">
  <p:tag name="KSO_WM_FULL_TEXT_BEAUTIFY_COPY_ID" val="25"/>
</p:tagLst>
</file>

<file path=ppt/tags/tag134.xml><?xml version="1.0" encoding="utf-8"?>
<p:tagLst xmlns:p="http://schemas.openxmlformats.org/presentationml/2006/main">
  <p:tag name="KSO_WM_FULL_TEXT_BEAUTIFY_COPY_ID" val="69"/>
</p:tagLst>
</file>

<file path=ppt/tags/tag135.xml><?xml version="1.0" encoding="utf-8"?>
<p:tagLst xmlns:p="http://schemas.openxmlformats.org/presentationml/2006/main">
  <p:tag name="KSO_WM_FULL_TEXT_BEAUTIFY_COPY_ID" val="2"/>
</p:tagLst>
</file>

<file path=ppt/tags/tag136.xml><?xml version="1.0" encoding="utf-8"?>
<p:tagLst xmlns:p="http://schemas.openxmlformats.org/presentationml/2006/main">
  <p:tag name="KSO_WM_FULL_TEXT_BEAUTIFY_COPY_ID" val="150995266"/>
</p:tagLst>
</file>

<file path=ppt/tags/tag137.xml><?xml version="1.0" encoding="utf-8"?>
<p:tagLst xmlns:p="http://schemas.openxmlformats.org/presentationml/2006/main">
  <p:tag name="KSO_WM_FULL_TEXT_BEAUTIFY_COPY_ID" val="4"/>
</p:tagLst>
</file>

<file path=ppt/tags/tag138.xml><?xml version="1.0" encoding="utf-8"?>
<p:tagLst xmlns:p="http://schemas.openxmlformats.org/presentationml/2006/main">
  <p:tag name="KSO_WM_FULL_TEXT_BEAUTIFY_COPY_ID" val="25"/>
</p:tagLst>
</file>

<file path=ppt/tags/tag139.xml><?xml version="1.0" encoding="utf-8"?>
<p:tagLst xmlns:p="http://schemas.openxmlformats.org/presentationml/2006/main">
  <p:tag name="KSO_WM_FULL_TEXT_BEAUTIFY_COPY_ID" val="69"/>
</p:tagLst>
</file>

<file path=ppt/tags/tag14.xml><?xml version="1.0" encoding="utf-8"?>
<p:tagLst xmlns:p="http://schemas.openxmlformats.org/presentationml/2006/main">
  <p:tag name="KSO_WM_FULL_TEXT_BEAUTIFY_COPY_ID" val="4"/>
</p:tagLst>
</file>

<file path=ppt/tags/tag140.xml><?xml version="1.0" encoding="utf-8"?>
<p:tagLst xmlns:p="http://schemas.openxmlformats.org/presentationml/2006/main">
  <p:tag name="KSO_WM_FULL_TEXT_BEAUTIFY_COPY_ID" val="2"/>
</p:tagLst>
</file>

<file path=ppt/tags/tag141.xml><?xml version="1.0" encoding="utf-8"?>
<p:tagLst xmlns:p="http://schemas.openxmlformats.org/presentationml/2006/main">
  <p:tag name="KSO_WM_FULL_TEXT_BEAUTIFY_COPY_ID" val="150995266"/>
</p:tagLst>
</file>

<file path=ppt/tags/tag142.xml><?xml version="1.0" encoding="utf-8"?>
<p:tagLst xmlns:p="http://schemas.openxmlformats.org/presentationml/2006/main">
  <p:tag name="KSO_WM_FULL_TEXT_BEAUTIFY_COPY_ID" val="4"/>
</p:tagLst>
</file>

<file path=ppt/tags/tag143.xml><?xml version="1.0" encoding="utf-8"?>
<p:tagLst xmlns:p="http://schemas.openxmlformats.org/presentationml/2006/main">
  <p:tag name="KSO_WM_FULL_TEXT_BEAUTIFY_COPY_ID" val="25"/>
</p:tagLst>
</file>

<file path=ppt/tags/tag144.xml><?xml version="1.0" encoding="utf-8"?>
<p:tagLst xmlns:p="http://schemas.openxmlformats.org/presentationml/2006/main">
  <p:tag name="KSO_WM_FULL_TEXT_BEAUTIFY_COPY_ID" val="69"/>
</p:tagLst>
</file>

<file path=ppt/tags/tag145.xml><?xml version="1.0" encoding="utf-8"?>
<p:tagLst xmlns:p="http://schemas.openxmlformats.org/presentationml/2006/main">
  <p:tag name="KSO_WM_FULL_TEXT_BEAUTIFY_COPY_ID" val="2"/>
</p:tagLst>
</file>

<file path=ppt/tags/tag146.xml><?xml version="1.0" encoding="utf-8"?>
<p:tagLst xmlns:p="http://schemas.openxmlformats.org/presentationml/2006/main">
  <p:tag name="KSO_WM_FULL_TEXT_BEAUTIFY_COPY_ID" val="2"/>
</p:tagLst>
</file>

<file path=ppt/tags/tag147.xml><?xml version="1.0" encoding="utf-8"?>
<p:tagLst xmlns:p="http://schemas.openxmlformats.org/presentationml/2006/main">
  <p:tag name="KSO_WM_FULL_TEXT_BEAUTIFY_COPY_ID" val="150995266"/>
</p:tagLst>
</file>

<file path=ppt/tags/tag148.xml><?xml version="1.0" encoding="utf-8"?>
<p:tagLst xmlns:p="http://schemas.openxmlformats.org/presentationml/2006/main">
  <p:tag name="KSO_WM_FULL_TEXT_BEAUTIFY_COPY_ID" val="4"/>
</p:tagLst>
</file>

<file path=ppt/tags/tag149.xml><?xml version="1.0" encoding="utf-8"?>
<p:tagLst xmlns:p="http://schemas.openxmlformats.org/presentationml/2006/main">
  <p:tag name="KSO_WM_FULL_TEXT_BEAUTIFY_COPY_ID" val="25"/>
</p:tagLst>
</file>

<file path=ppt/tags/tag15.xml><?xml version="1.0" encoding="utf-8"?>
<p:tagLst xmlns:p="http://schemas.openxmlformats.org/presentationml/2006/main">
  <p:tag name="KSO_WM_FULL_TEXT_BEAUTIFY_COPY_ID" val="8"/>
</p:tagLst>
</file>

<file path=ppt/tags/tag150.xml><?xml version="1.0" encoding="utf-8"?>
<p:tagLst xmlns:p="http://schemas.openxmlformats.org/presentationml/2006/main">
  <p:tag name="KSO_WM_FULL_TEXT_BEAUTIFY_COPY_ID" val="69"/>
</p:tagLst>
</file>

<file path=ppt/tags/tag151.xml><?xml version="1.0" encoding="utf-8"?>
<p:tagLst xmlns:p="http://schemas.openxmlformats.org/presentationml/2006/main">
  <p:tag name="KSO_WM_FULL_TEXT_BEAUTIFY_COPY_ID" val="150995266"/>
</p:tagLst>
</file>

<file path=ppt/tags/tag152.xml><?xml version="1.0" encoding="utf-8"?>
<p:tagLst xmlns:p="http://schemas.openxmlformats.org/presentationml/2006/main">
  <p:tag name="KSO_WM_FULL_TEXT_BEAUTIFY_COPY_ID" val="4"/>
</p:tagLst>
</file>

<file path=ppt/tags/tag153.xml><?xml version="1.0" encoding="utf-8"?>
<p:tagLst xmlns:p="http://schemas.openxmlformats.org/presentationml/2006/main">
  <p:tag name="KSO_WM_FULL_TEXT_BEAUTIFY_COPY_ID" val="25"/>
</p:tagLst>
</file>

<file path=ppt/tags/tag154.xml><?xml version="1.0" encoding="utf-8"?>
<p:tagLst xmlns:p="http://schemas.openxmlformats.org/presentationml/2006/main">
  <p:tag name="KSO_WM_FULL_TEXT_BEAUTIFY_COPY_ID" val="69"/>
</p:tagLst>
</file>

<file path=ppt/tags/tag155.xml><?xml version="1.0" encoding="utf-8"?>
<p:tagLst xmlns:p="http://schemas.openxmlformats.org/presentationml/2006/main">
  <p:tag name="KSO_WM_FULL_TEXT_BEAUTIFY_COPY_ID" val="150995266"/>
</p:tagLst>
</file>

<file path=ppt/tags/tag156.xml><?xml version="1.0" encoding="utf-8"?>
<p:tagLst xmlns:p="http://schemas.openxmlformats.org/presentationml/2006/main">
  <p:tag name="KSO_WM_FULL_TEXT_BEAUTIFY_COPY_ID" val="4"/>
</p:tagLst>
</file>

<file path=ppt/tags/tag157.xml><?xml version="1.0" encoding="utf-8"?>
<p:tagLst xmlns:p="http://schemas.openxmlformats.org/presentationml/2006/main">
  <p:tag name="KSO_WM_FULL_TEXT_BEAUTIFY_COPY_ID" val="7"/>
</p:tagLst>
</file>

<file path=ppt/tags/tag158.xml><?xml version="1.0" encoding="utf-8"?>
<p:tagLst xmlns:p="http://schemas.openxmlformats.org/presentationml/2006/main">
  <p:tag name="KSO_WM_FULL_TEXT_BEAUTIFY_COPY_ID" val="13"/>
</p:tagLst>
</file>

<file path=ppt/tags/tag159.xml><?xml version="1.0" encoding="utf-8"?>
<p:tagLst xmlns:p="http://schemas.openxmlformats.org/presentationml/2006/main">
  <p:tag name="KSO_WM_FULL_TEXT_BEAUTIFY_COPY_ID" val="12"/>
</p:tagLst>
</file>

<file path=ppt/tags/tag16.xml><?xml version="1.0" encoding="utf-8"?>
<p:tagLst xmlns:p="http://schemas.openxmlformats.org/presentationml/2006/main">
  <p:tag name="KSO_WM_FULL_TEXT_BEAUTIFY_COPY_ID" val="8"/>
</p:tagLst>
</file>

<file path=ppt/tags/tag160.xml><?xml version="1.0" encoding="utf-8"?>
<p:tagLst xmlns:p="http://schemas.openxmlformats.org/presentationml/2006/main">
  <p:tag name="KSO_WM_FULL_TEXT_BEAUTIFY_COPY_ID" val="16"/>
</p:tagLst>
</file>

<file path=ppt/tags/tag161.xml><?xml version="1.0" encoding="utf-8"?>
<p:tagLst xmlns:p="http://schemas.openxmlformats.org/presentationml/2006/main">
  <p:tag name="KSO_WM_FULL_TEXT_BEAUTIFY_COPY_ID" val="150995219"/>
</p:tagLst>
</file>

<file path=ppt/tags/tag162.xml><?xml version="1.0" encoding="utf-8"?>
<p:tagLst xmlns:p="http://schemas.openxmlformats.org/presentationml/2006/main">
  <p:tag name="ISLIDE.GUIDESSETTING" val="{&quot;Id&quot;:&quot;fbf490ab-043b-426b-91bf-16e87bf9c3d0&quot;,&quot;Name&quot;:null,&quot;Kind&quot;:&quot;Custom&quot;,&quot;OldGuidesSetting&quot;:{&quot;HeaderHeight&quot;:0.0,&quot;FooterHeight&quot;:0.0,&quot;SideMargin&quot;:0.0,&quot;TopMargin&quot;:0.0,&quot;BottomMargin&quot;:0.0,&quot;IntervalMargin&quot;:0.0}}"/>
  <p:tag name="KSO_WPP_MARK_KEY" val="68867c7a-7329-407a-b0dd-f3059d9bba1c"/>
  <p:tag name="COMMONDATA" val="eyJoZGlkIjoiOGI4NjI5OTBmMDM1ODFlMDkzNDFlZTFiMWNhZWU5ZTMifQ=="/>
</p:tagLst>
</file>

<file path=ppt/tags/tag17.xml><?xml version="1.0" encoding="utf-8"?>
<p:tagLst xmlns:p="http://schemas.openxmlformats.org/presentationml/2006/main">
  <p:tag name="KSO_WM_FULL_TEXT_BEAUTIFY_COPY_ID" val="8"/>
</p:tagLst>
</file>

<file path=ppt/tags/tag18.xml><?xml version="1.0" encoding="utf-8"?>
<p:tagLst xmlns:p="http://schemas.openxmlformats.org/presentationml/2006/main">
  <p:tag name="KSO_WM_FULL_TEXT_BEAUTIFY_COPY_ID" val="150995203"/>
</p:tagLst>
</file>

<file path=ppt/tags/tag19.xml><?xml version="1.0" encoding="utf-8"?>
<p:tagLst xmlns:p="http://schemas.openxmlformats.org/presentationml/2006/main">
  <p:tag name="KSO_WM_FULL_TEXT_BEAUTIFY_COPY_ID" val="4"/>
</p:tagLst>
</file>

<file path=ppt/tags/tag2.xml><?xml version="1.0" encoding="utf-8"?>
<p:tagLst xmlns:p="http://schemas.openxmlformats.org/presentationml/2006/main">
  <p:tag name="KSO_WM_FULL_TEXT_BEAUTIFY_COPY_ID" val="7"/>
</p:tagLst>
</file>

<file path=ppt/tags/tag20.xml><?xml version="1.0" encoding="utf-8"?>
<p:tagLst xmlns:p="http://schemas.openxmlformats.org/presentationml/2006/main">
  <p:tag name="KSO_WM_FULL_TEXT_BEAUTIFY_COPY_ID" val="25"/>
</p:tagLst>
</file>

<file path=ppt/tags/tag21.xml><?xml version="1.0" encoding="utf-8"?>
<p:tagLst xmlns:p="http://schemas.openxmlformats.org/presentationml/2006/main">
  <p:tag name="KSO_WM_FULL_TEXT_BEAUTIFY_COPY_ID" val="2"/>
</p:tagLst>
</file>

<file path=ppt/tags/tag22.xml><?xml version="1.0" encoding="utf-8"?>
<p:tagLst xmlns:p="http://schemas.openxmlformats.org/presentationml/2006/main">
  <p:tag name="KSO_WM_FULL_TEXT_BEAUTIFY_COPY_ID" val="69"/>
</p:tagLst>
</file>

<file path=ppt/tags/tag23.xml><?xml version="1.0" encoding="utf-8"?>
<p:tagLst xmlns:p="http://schemas.openxmlformats.org/presentationml/2006/main">
  <p:tag name="KSO_WM_FULL_TEXT_BEAUTIFY_COPY_ID" val="150995266"/>
</p:tagLst>
</file>

<file path=ppt/tags/tag24.xml><?xml version="1.0" encoding="utf-8"?>
<p:tagLst xmlns:p="http://schemas.openxmlformats.org/presentationml/2006/main">
  <p:tag name="KSO_WM_FULL_TEXT_BEAUTIFY_COPY_ID" val="4"/>
</p:tagLst>
</file>

<file path=ppt/tags/tag25.xml><?xml version="1.0" encoding="utf-8"?>
<p:tagLst xmlns:p="http://schemas.openxmlformats.org/presentationml/2006/main">
  <p:tag name="KSO_WM_FULL_TEXT_BEAUTIFY_COPY_ID" val="25"/>
</p:tagLst>
</file>

<file path=ppt/tags/tag26.xml><?xml version="1.0" encoding="utf-8"?>
<p:tagLst xmlns:p="http://schemas.openxmlformats.org/presentationml/2006/main">
  <p:tag name="KSO_WM_FULL_TEXT_BEAUTIFY_COPY_ID" val="69"/>
</p:tagLst>
</file>

<file path=ppt/tags/tag27.xml><?xml version="1.0" encoding="utf-8"?>
<p:tagLst xmlns:p="http://schemas.openxmlformats.org/presentationml/2006/main">
  <p:tag name="KSO_WM_FULL_TEXT_BEAUTIFY_COPY_ID" val="2"/>
</p:tagLst>
</file>

<file path=ppt/tags/tag28.xml><?xml version="1.0" encoding="utf-8"?>
<p:tagLst xmlns:p="http://schemas.openxmlformats.org/presentationml/2006/main">
  <p:tag name="KSO_WM_FULL_TEXT_BEAUTIFY_COPY_ID" val="2"/>
</p:tagLst>
</file>

<file path=ppt/tags/tag29.xml><?xml version="1.0" encoding="utf-8"?>
<p:tagLst xmlns:p="http://schemas.openxmlformats.org/presentationml/2006/main">
  <p:tag name="KSO_WM_FULL_TEXT_BEAUTIFY_COPY_ID" val="150995266"/>
</p:tagLst>
</file>

<file path=ppt/tags/tag3.xml><?xml version="1.0" encoding="utf-8"?>
<p:tagLst xmlns:p="http://schemas.openxmlformats.org/presentationml/2006/main">
  <p:tag name="KSO_WM_FULL_TEXT_BEAUTIFY_COPY_ID" val="13"/>
</p:tagLst>
</file>

<file path=ppt/tags/tag30.xml><?xml version="1.0" encoding="utf-8"?>
<p:tagLst xmlns:p="http://schemas.openxmlformats.org/presentationml/2006/main">
  <p:tag name="KSO_WM_FULL_TEXT_BEAUTIFY_COPY_ID" val="4"/>
</p:tagLst>
</file>

<file path=ppt/tags/tag31.xml><?xml version="1.0" encoding="utf-8"?>
<p:tagLst xmlns:p="http://schemas.openxmlformats.org/presentationml/2006/main">
  <p:tag name="KSO_WM_FULL_TEXT_BEAUTIFY_COPY_ID" val="25"/>
</p:tagLst>
</file>

<file path=ppt/tags/tag32.xml><?xml version="1.0" encoding="utf-8"?>
<p:tagLst xmlns:p="http://schemas.openxmlformats.org/presentationml/2006/main">
  <p:tag name="KSO_WM_FULL_TEXT_BEAUTIFY_COPY_ID" val="69"/>
</p:tagLst>
</file>

<file path=ppt/tags/tag33.xml><?xml version="1.0" encoding="utf-8"?>
<p:tagLst xmlns:p="http://schemas.openxmlformats.org/presentationml/2006/main">
  <p:tag name="KSO_WM_FULL_TEXT_BEAUTIFY_COPY_ID" val="2"/>
</p:tagLst>
</file>

<file path=ppt/tags/tag34.xml><?xml version="1.0" encoding="utf-8"?>
<p:tagLst xmlns:p="http://schemas.openxmlformats.org/presentationml/2006/main">
  <p:tag name="KSO_WM_FULL_TEXT_BEAUTIFY_COPY_ID" val="2"/>
</p:tagLst>
</file>

<file path=ppt/tags/tag35.xml><?xml version="1.0" encoding="utf-8"?>
<p:tagLst xmlns:p="http://schemas.openxmlformats.org/presentationml/2006/main">
  <p:tag name="KSO_WM_FULL_TEXT_BEAUTIFY_COPY_ID" val="150995266"/>
</p:tagLst>
</file>

<file path=ppt/tags/tag36.xml><?xml version="1.0" encoding="utf-8"?>
<p:tagLst xmlns:p="http://schemas.openxmlformats.org/presentationml/2006/main">
  <p:tag name="KSO_WM_FULL_TEXT_BEAUTIFY_COPY_ID" val="4"/>
</p:tagLst>
</file>

<file path=ppt/tags/tag37.xml><?xml version="1.0" encoding="utf-8"?>
<p:tagLst xmlns:p="http://schemas.openxmlformats.org/presentationml/2006/main">
  <p:tag name="KSO_WM_FULL_TEXT_BEAUTIFY_COPY_ID" val="25"/>
</p:tagLst>
</file>

<file path=ppt/tags/tag38.xml><?xml version="1.0" encoding="utf-8"?>
<p:tagLst xmlns:p="http://schemas.openxmlformats.org/presentationml/2006/main">
  <p:tag name="KSO_WM_FULL_TEXT_BEAUTIFY_COPY_ID" val="69"/>
</p:tagLst>
</file>

<file path=ppt/tags/tag39.xml><?xml version="1.0" encoding="utf-8"?>
<p:tagLst xmlns:p="http://schemas.openxmlformats.org/presentationml/2006/main">
  <p:tag name="KSO_WM_FULL_TEXT_BEAUTIFY_COPY_ID" val="2"/>
</p:tagLst>
</file>

<file path=ppt/tags/tag4.xml><?xml version="1.0" encoding="utf-8"?>
<p:tagLst xmlns:p="http://schemas.openxmlformats.org/presentationml/2006/main">
  <p:tag name="KSO_WM_FULL_TEXT_BEAUTIFY_COPY_ID" val="12"/>
</p:tagLst>
</file>

<file path=ppt/tags/tag40.xml><?xml version="1.0" encoding="utf-8"?>
<p:tagLst xmlns:p="http://schemas.openxmlformats.org/presentationml/2006/main">
  <p:tag name="KSO_WM_FULL_TEXT_BEAUTIFY_COPY_ID" val="150995266"/>
</p:tagLst>
</file>

<file path=ppt/tags/tag41.xml><?xml version="1.0" encoding="utf-8"?>
<p:tagLst xmlns:p="http://schemas.openxmlformats.org/presentationml/2006/main">
  <p:tag name="KSO_WM_FULL_TEXT_BEAUTIFY_COPY_ID" val="4"/>
</p:tagLst>
</file>

<file path=ppt/tags/tag42.xml><?xml version="1.0" encoding="utf-8"?>
<p:tagLst xmlns:p="http://schemas.openxmlformats.org/presentationml/2006/main">
  <p:tag name="KSO_WM_FULL_TEXT_BEAUTIFY_COPY_ID" val="25"/>
</p:tagLst>
</file>

<file path=ppt/tags/tag43.xml><?xml version="1.0" encoding="utf-8"?>
<p:tagLst xmlns:p="http://schemas.openxmlformats.org/presentationml/2006/main">
  <p:tag name="KSO_WM_FULL_TEXT_BEAUTIFY_COPY_ID" val="69"/>
</p:tagLst>
</file>

<file path=ppt/tags/tag44.xml><?xml version="1.0" encoding="utf-8"?>
<p:tagLst xmlns:p="http://schemas.openxmlformats.org/presentationml/2006/main">
  <p:tag name="KSO_WM_FULL_TEXT_BEAUTIFY_COPY_ID" val="2"/>
</p:tagLst>
</file>

<file path=ppt/tags/tag45.xml><?xml version="1.0" encoding="utf-8"?>
<p:tagLst xmlns:p="http://schemas.openxmlformats.org/presentationml/2006/main">
  <p:tag name="KSO_WM_FULL_TEXT_BEAUTIFY_COPY_ID" val="150995266"/>
</p:tagLst>
</file>

<file path=ppt/tags/tag46.xml><?xml version="1.0" encoding="utf-8"?>
<p:tagLst xmlns:p="http://schemas.openxmlformats.org/presentationml/2006/main">
  <p:tag name="KSO_WM_FULL_TEXT_BEAUTIFY_COPY_ID" val="4"/>
</p:tagLst>
</file>

<file path=ppt/tags/tag47.xml><?xml version="1.0" encoding="utf-8"?>
<p:tagLst xmlns:p="http://schemas.openxmlformats.org/presentationml/2006/main">
  <p:tag name="KSO_WM_FULL_TEXT_BEAUTIFY_COPY_ID" val="25"/>
</p:tagLst>
</file>

<file path=ppt/tags/tag48.xml><?xml version="1.0" encoding="utf-8"?>
<p:tagLst xmlns:p="http://schemas.openxmlformats.org/presentationml/2006/main">
  <p:tag name="KSO_WM_FULL_TEXT_BEAUTIFY_COPY_ID" val="69"/>
</p:tagLst>
</file>

<file path=ppt/tags/tag49.xml><?xml version="1.0" encoding="utf-8"?>
<p:tagLst xmlns:p="http://schemas.openxmlformats.org/presentationml/2006/main">
  <p:tag name="KSO_WM_FULL_TEXT_BEAUTIFY_COPY_ID" val="2"/>
</p:tagLst>
</file>

<file path=ppt/tags/tag5.xml><?xml version="1.0" encoding="utf-8"?>
<p:tagLst xmlns:p="http://schemas.openxmlformats.org/presentationml/2006/main">
  <p:tag name="KSO_WM_FULL_TEXT_BEAUTIFY_COPY_ID" val="16"/>
</p:tagLst>
</file>

<file path=ppt/tags/tag50.xml><?xml version="1.0" encoding="utf-8"?>
<p:tagLst xmlns:p="http://schemas.openxmlformats.org/presentationml/2006/main">
  <p:tag name="KSO_WM_FULL_TEXT_BEAUTIFY_COPY_ID" val="150995266"/>
</p:tagLst>
</file>

<file path=ppt/tags/tag51.xml><?xml version="1.0" encoding="utf-8"?>
<p:tagLst xmlns:p="http://schemas.openxmlformats.org/presentationml/2006/main">
  <p:tag name="KSO_WM_FULL_TEXT_BEAUTIFY_COPY_ID" val="4"/>
</p:tagLst>
</file>

<file path=ppt/tags/tag52.xml><?xml version="1.0" encoding="utf-8"?>
<p:tagLst xmlns:p="http://schemas.openxmlformats.org/presentationml/2006/main">
  <p:tag name="KSO_WM_FULL_TEXT_BEAUTIFY_COPY_ID" val="25"/>
</p:tagLst>
</file>

<file path=ppt/tags/tag53.xml><?xml version="1.0" encoding="utf-8"?>
<p:tagLst xmlns:p="http://schemas.openxmlformats.org/presentationml/2006/main">
  <p:tag name="KSO_WM_FULL_TEXT_BEAUTIFY_COPY_ID" val="69"/>
</p:tagLst>
</file>

<file path=ppt/tags/tag54.xml><?xml version="1.0" encoding="utf-8"?>
<p:tagLst xmlns:p="http://schemas.openxmlformats.org/presentationml/2006/main">
  <p:tag name="KSO_WM_FULL_TEXT_BEAUTIFY_COPY_ID" val="2"/>
</p:tagLst>
</file>

<file path=ppt/tags/tag55.xml><?xml version="1.0" encoding="utf-8"?>
<p:tagLst xmlns:p="http://schemas.openxmlformats.org/presentationml/2006/main">
  <p:tag name="KSO_WM_FULL_TEXT_BEAUTIFY_COPY_ID" val="150995266"/>
</p:tagLst>
</file>

<file path=ppt/tags/tag56.xml><?xml version="1.0" encoding="utf-8"?>
<p:tagLst xmlns:p="http://schemas.openxmlformats.org/presentationml/2006/main">
  <p:tag name="KSO_WM_FULL_TEXT_BEAUTIFY_COPY_ID" val="4"/>
</p:tagLst>
</file>

<file path=ppt/tags/tag57.xml><?xml version="1.0" encoding="utf-8"?>
<p:tagLst xmlns:p="http://schemas.openxmlformats.org/presentationml/2006/main">
  <p:tag name="KSO_WM_FULL_TEXT_BEAUTIFY_COPY_ID" val="25"/>
</p:tagLst>
</file>

<file path=ppt/tags/tag58.xml><?xml version="1.0" encoding="utf-8"?>
<p:tagLst xmlns:p="http://schemas.openxmlformats.org/presentationml/2006/main">
  <p:tag name="KSO_WM_FULL_TEXT_BEAUTIFY_COPY_ID" val="69"/>
</p:tagLst>
</file>

<file path=ppt/tags/tag59.xml><?xml version="1.0" encoding="utf-8"?>
<p:tagLst xmlns:p="http://schemas.openxmlformats.org/presentationml/2006/main">
  <p:tag name="KSO_WM_FULL_TEXT_BEAUTIFY_COPY_ID" val="2"/>
</p:tagLst>
</file>

<file path=ppt/tags/tag6.xml><?xml version="1.0" encoding="utf-8"?>
<p:tagLst xmlns:p="http://schemas.openxmlformats.org/presentationml/2006/main">
  <p:tag name="KSO_WM_FULL_TEXT_BEAUTIFY_COPY_ID" val="18"/>
</p:tagLst>
</file>

<file path=ppt/tags/tag60.xml><?xml version="1.0" encoding="utf-8"?>
<p:tagLst xmlns:p="http://schemas.openxmlformats.org/presentationml/2006/main">
  <p:tag name="KSO_WM_FULL_TEXT_BEAUTIFY_COPY_ID" val="150995266"/>
</p:tagLst>
</file>

<file path=ppt/tags/tag61.xml><?xml version="1.0" encoding="utf-8"?>
<p:tagLst xmlns:p="http://schemas.openxmlformats.org/presentationml/2006/main">
  <p:tag name="KSO_WM_FULL_TEXT_BEAUTIFY_COPY_ID" val="2"/>
</p:tagLst>
</file>

<file path=ppt/tags/tag62.xml><?xml version="1.0" encoding="utf-8"?>
<p:tagLst xmlns:p="http://schemas.openxmlformats.org/presentationml/2006/main">
  <p:tag name="KSO_WM_FULL_TEXT_BEAUTIFY_COPY_ID" val="69"/>
</p:tagLst>
</file>

<file path=ppt/tags/tag63.xml><?xml version="1.0" encoding="utf-8"?>
<p:tagLst xmlns:p="http://schemas.openxmlformats.org/presentationml/2006/main">
  <p:tag name="KSO_WM_FULL_TEXT_BEAUTIFY_COPY_ID" val="2"/>
</p:tagLst>
</file>

<file path=ppt/tags/tag64.xml><?xml version="1.0" encoding="utf-8"?>
<p:tagLst xmlns:p="http://schemas.openxmlformats.org/presentationml/2006/main">
  <p:tag name="KSO_WM_FULL_TEXT_BEAUTIFY_COPY_ID" val="69"/>
</p:tagLst>
</file>

<file path=ppt/tags/tag65.xml><?xml version="1.0" encoding="utf-8"?>
<p:tagLst xmlns:p="http://schemas.openxmlformats.org/presentationml/2006/main">
  <p:tag name="KSO_WM_FULL_TEXT_BEAUTIFY_COPY_ID" val="69"/>
</p:tagLst>
</file>

<file path=ppt/tags/tag66.xml><?xml version="1.0" encoding="utf-8"?>
<p:tagLst xmlns:p="http://schemas.openxmlformats.org/presentationml/2006/main">
  <p:tag name="KSO_WM_FULL_TEXT_BEAUTIFY_COPY_ID" val="2"/>
</p:tagLst>
</file>

<file path=ppt/tags/tag67.xml><?xml version="1.0" encoding="utf-8"?>
<p:tagLst xmlns:p="http://schemas.openxmlformats.org/presentationml/2006/main">
  <p:tag name="KSO_WM_FULL_TEXT_BEAUTIFY_COPY_ID" val="69"/>
</p:tagLst>
</file>

<file path=ppt/tags/tag68.xml><?xml version="1.0" encoding="utf-8"?>
<p:tagLst xmlns:p="http://schemas.openxmlformats.org/presentationml/2006/main">
  <p:tag name="KSO_WM_FULL_TEXT_BEAUTIFY_COPY_ID" val="2"/>
</p:tagLst>
</file>

<file path=ppt/tags/tag69.xml><?xml version="1.0" encoding="utf-8"?>
<p:tagLst xmlns:p="http://schemas.openxmlformats.org/presentationml/2006/main">
  <p:tag name="KSO_WM_FULL_TEXT_BEAUTIFY_COPY_ID" val="69"/>
</p:tagLst>
</file>

<file path=ppt/tags/tag7.xml><?xml version="1.0" encoding="utf-8"?>
<p:tagLst xmlns:p="http://schemas.openxmlformats.org/presentationml/2006/main">
  <p:tag name="KSO_WM_FULL_TEXT_BEAUTIFY_COPY_ID" val="22"/>
</p:tagLst>
</file>

<file path=ppt/tags/tag70.xml><?xml version="1.0" encoding="utf-8"?>
<p:tagLst xmlns:p="http://schemas.openxmlformats.org/presentationml/2006/main">
  <p:tag name="KSO_WM_FULL_TEXT_BEAUTIFY_COPY_ID" val="2"/>
</p:tagLst>
</file>

<file path=ppt/tags/tag71.xml><?xml version="1.0" encoding="utf-8"?>
<p:tagLst xmlns:p="http://schemas.openxmlformats.org/presentationml/2006/main">
  <p:tag name="KSO_WM_FULL_TEXT_BEAUTIFY_COPY_ID" val="4"/>
</p:tagLst>
</file>

<file path=ppt/tags/tag72.xml><?xml version="1.0" encoding="utf-8"?>
<p:tagLst xmlns:p="http://schemas.openxmlformats.org/presentationml/2006/main">
  <p:tag name="KSO_WM_FULL_TEXT_BEAUTIFY_COPY_ID" val="25"/>
</p:tagLst>
</file>

<file path=ppt/tags/tag73.xml><?xml version="1.0" encoding="utf-8"?>
<p:tagLst xmlns:p="http://schemas.openxmlformats.org/presentationml/2006/main">
  <p:tag name="KSO_WM_FULL_TEXT_BEAUTIFY_COPY_ID" val="69"/>
</p:tagLst>
</file>

<file path=ppt/tags/tag74.xml><?xml version="1.0" encoding="utf-8"?>
<p:tagLst xmlns:p="http://schemas.openxmlformats.org/presentationml/2006/main">
  <p:tag name="KSO_WM_FULL_TEXT_BEAUTIFY_COPY_ID" val="2"/>
</p:tagLst>
</file>

<file path=ppt/tags/tag75.xml><?xml version="1.0" encoding="utf-8"?>
<p:tagLst xmlns:p="http://schemas.openxmlformats.org/presentationml/2006/main">
  <p:tag name="KSO_WM_FULL_TEXT_BEAUTIFY_COPY_ID" val="2"/>
</p:tagLst>
</file>

<file path=ppt/tags/tag76.xml><?xml version="1.0" encoding="utf-8"?>
<p:tagLst xmlns:p="http://schemas.openxmlformats.org/presentationml/2006/main">
  <p:tag name="KSO_WM_FULL_TEXT_BEAUTIFY_COPY_ID" val="150995266"/>
</p:tagLst>
</file>

<file path=ppt/tags/tag77.xml><?xml version="1.0" encoding="utf-8"?>
<p:tagLst xmlns:p="http://schemas.openxmlformats.org/presentationml/2006/main">
  <p:tag name="KSO_WM_FULL_TEXT_BEAUTIFY_COPY_ID" val="4"/>
</p:tagLst>
</file>

<file path=ppt/tags/tag78.xml><?xml version="1.0" encoding="utf-8"?>
<p:tagLst xmlns:p="http://schemas.openxmlformats.org/presentationml/2006/main">
  <p:tag name="KSO_WM_FULL_TEXT_BEAUTIFY_COPY_ID" val="25"/>
</p:tagLst>
</file>

<file path=ppt/tags/tag79.xml><?xml version="1.0" encoding="utf-8"?>
<p:tagLst xmlns:p="http://schemas.openxmlformats.org/presentationml/2006/main">
  <p:tag name="KSO_WM_FULL_TEXT_BEAUTIFY_COPY_ID" val="69"/>
</p:tagLst>
</file>

<file path=ppt/tags/tag8.xml><?xml version="1.0" encoding="utf-8"?>
<p:tagLst xmlns:p="http://schemas.openxmlformats.org/presentationml/2006/main">
  <p:tag name="KSO_WM_FULL_TEXT_BEAUTIFY_COPY_ID" val="2"/>
</p:tagLst>
</file>

<file path=ppt/tags/tag80.xml><?xml version="1.0" encoding="utf-8"?>
<p:tagLst xmlns:p="http://schemas.openxmlformats.org/presentationml/2006/main">
  <p:tag name="KSO_WM_FULL_TEXT_BEAUTIFY_COPY_ID" val="2"/>
</p:tagLst>
</file>

<file path=ppt/tags/tag81.xml><?xml version="1.0" encoding="utf-8"?>
<p:tagLst xmlns:p="http://schemas.openxmlformats.org/presentationml/2006/main">
  <p:tag name="KSO_WM_FULL_TEXT_BEAUTIFY_COPY_ID" val="150995266"/>
</p:tagLst>
</file>

<file path=ppt/tags/tag82.xml><?xml version="1.0" encoding="utf-8"?>
<p:tagLst xmlns:p="http://schemas.openxmlformats.org/presentationml/2006/main">
  <p:tag name="KSO_WM_FULL_TEXT_BEAUTIFY_COPY_ID" val="4"/>
</p:tagLst>
</file>

<file path=ppt/tags/tag83.xml><?xml version="1.0" encoding="utf-8"?>
<p:tagLst xmlns:p="http://schemas.openxmlformats.org/presentationml/2006/main">
  <p:tag name="KSO_WM_FULL_TEXT_BEAUTIFY_COPY_ID" val="25"/>
</p:tagLst>
</file>

<file path=ppt/tags/tag84.xml><?xml version="1.0" encoding="utf-8"?>
<p:tagLst xmlns:p="http://schemas.openxmlformats.org/presentationml/2006/main">
  <p:tag name="KSO_WM_FULL_TEXT_BEAUTIFY_COPY_ID" val="69"/>
</p:tagLst>
</file>

<file path=ppt/tags/tag85.xml><?xml version="1.0" encoding="utf-8"?>
<p:tagLst xmlns:p="http://schemas.openxmlformats.org/presentationml/2006/main">
  <p:tag name="KSO_WM_FULL_TEXT_BEAUTIFY_COPY_ID" val="2"/>
</p:tagLst>
</file>

<file path=ppt/tags/tag86.xml><?xml version="1.0" encoding="utf-8"?>
<p:tagLst xmlns:p="http://schemas.openxmlformats.org/presentationml/2006/main">
  <p:tag name="KSO_WM_FULL_TEXT_BEAUTIFY_COPY_ID" val="150995266"/>
</p:tagLst>
</file>

<file path=ppt/tags/tag87.xml><?xml version="1.0" encoding="utf-8"?>
<p:tagLst xmlns:p="http://schemas.openxmlformats.org/presentationml/2006/main">
  <p:tag name="KSO_WM_FULL_TEXT_BEAUTIFY_COPY_ID" val="4"/>
</p:tagLst>
</file>

<file path=ppt/tags/tag88.xml><?xml version="1.0" encoding="utf-8"?>
<p:tagLst xmlns:p="http://schemas.openxmlformats.org/presentationml/2006/main">
  <p:tag name="KSO_WM_FULL_TEXT_BEAUTIFY_COPY_ID" val="25"/>
</p:tagLst>
</file>

<file path=ppt/tags/tag89.xml><?xml version="1.0" encoding="utf-8"?>
<p:tagLst xmlns:p="http://schemas.openxmlformats.org/presentationml/2006/main">
  <p:tag name="KSO_WM_FULL_TEXT_BEAUTIFY_COPY_ID" val="69"/>
</p:tagLst>
</file>

<file path=ppt/tags/tag9.xml><?xml version="1.0" encoding="utf-8"?>
<p:tagLst xmlns:p="http://schemas.openxmlformats.org/presentationml/2006/main">
  <p:tag name="KSO_WM_FULL_TEXT_BEAUTIFY_COPY_ID" val="5"/>
</p:tagLst>
</file>

<file path=ppt/tags/tag90.xml><?xml version="1.0" encoding="utf-8"?>
<p:tagLst xmlns:p="http://schemas.openxmlformats.org/presentationml/2006/main">
  <p:tag name="KSO_WM_FULL_TEXT_BEAUTIFY_COPY_ID" val="2"/>
</p:tagLst>
</file>

<file path=ppt/tags/tag91.xml><?xml version="1.0" encoding="utf-8"?>
<p:tagLst xmlns:p="http://schemas.openxmlformats.org/presentationml/2006/main">
  <p:tag name="KSO_WM_FULL_TEXT_BEAUTIFY_COPY_ID" val="150995266"/>
</p:tagLst>
</file>

<file path=ppt/tags/tag92.xml><?xml version="1.0" encoding="utf-8"?>
<p:tagLst xmlns:p="http://schemas.openxmlformats.org/presentationml/2006/main">
  <p:tag name="KSO_WM_FULL_TEXT_BEAUTIFY_COPY_ID" val="4"/>
</p:tagLst>
</file>

<file path=ppt/tags/tag93.xml><?xml version="1.0" encoding="utf-8"?>
<p:tagLst xmlns:p="http://schemas.openxmlformats.org/presentationml/2006/main">
  <p:tag name="KSO_WM_FULL_TEXT_BEAUTIFY_COPY_ID" val="25"/>
</p:tagLst>
</file>

<file path=ppt/tags/tag94.xml><?xml version="1.0" encoding="utf-8"?>
<p:tagLst xmlns:p="http://schemas.openxmlformats.org/presentationml/2006/main">
  <p:tag name="KSO_WM_FULL_TEXT_BEAUTIFY_COPY_ID" val="69"/>
</p:tagLst>
</file>

<file path=ppt/tags/tag95.xml><?xml version="1.0" encoding="utf-8"?>
<p:tagLst xmlns:p="http://schemas.openxmlformats.org/presentationml/2006/main">
  <p:tag name="KSO_WM_FULL_TEXT_BEAUTIFY_COPY_ID" val="2"/>
</p:tagLst>
</file>

<file path=ppt/tags/tag96.xml><?xml version="1.0" encoding="utf-8"?>
<p:tagLst xmlns:p="http://schemas.openxmlformats.org/presentationml/2006/main">
  <p:tag name="KSO_WM_FULL_TEXT_BEAUTIFY_COPY_ID" val="150995266"/>
</p:tagLst>
</file>

<file path=ppt/tags/tag97.xml><?xml version="1.0" encoding="utf-8"?>
<p:tagLst xmlns:p="http://schemas.openxmlformats.org/presentationml/2006/main">
  <p:tag name="KSO_WM_FULL_TEXT_BEAUTIFY_COPY_ID" val="4"/>
</p:tagLst>
</file>

<file path=ppt/tags/tag98.xml><?xml version="1.0" encoding="utf-8"?>
<p:tagLst xmlns:p="http://schemas.openxmlformats.org/presentationml/2006/main">
  <p:tag name="KSO_WM_FULL_TEXT_BEAUTIFY_COPY_ID" val="25"/>
</p:tagLst>
</file>

<file path=ppt/tags/tag99.xml><?xml version="1.0" encoding="utf-8"?>
<p:tagLst xmlns:p="http://schemas.openxmlformats.org/presentationml/2006/main">
  <p:tag name="KSO_WM_FULL_TEXT_BEAUTIFY_COPY_ID" val="69"/>
</p:tagLst>
</file>

<file path=ppt/theme/theme1.xml><?xml version="1.0" encoding="utf-8"?>
<a:theme xmlns:a="http://schemas.openxmlformats.org/drawingml/2006/main" name="Office 主题​​">
  <a:themeElements>
    <a:clrScheme name="自定义 13">
      <a:dk1>
        <a:sysClr val="windowText" lastClr="000000"/>
      </a:dk1>
      <a:lt1>
        <a:sysClr val="window" lastClr="FFFFFF"/>
      </a:lt1>
      <a:dk2>
        <a:srgbClr val="44546A"/>
      </a:dk2>
      <a:lt2>
        <a:srgbClr val="E7E6E6"/>
      </a:lt2>
      <a:accent1>
        <a:srgbClr val="4472C4"/>
      </a:accent1>
      <a:accent2>
        <a:srgbClr val="3F3F3F"/>
      </a:accent2>
      <a:accent3>
        <a:srgbClr val="4472C4"/>
      </a:accent3>
      <a:accent4>
        <a:srgbClr val="3F3F3F"/>
      </a:accent4>
      <a:accent5>
        <a:srgbClr val="4472C4"/>
      </a:accent5>
      <a:accent6>
        <a:srgbClr val="3F3F3F"/>
      </a:accent6>
      <a:hlink>
        <a:srgbClr val="4472C4"/>
      </a:hlink>
      <a:folHlink>
        <a:srgbClr val="3F3F3F"/>
      </a:folHlink>
    </a:clrScheme>
    <a:fontScheme name="5ggwpjei">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3965</Words>
  <Application>WPS 演示</Application>
  <PresentationFormat>宽屏</PresentationFormat>
  <Paragraphs>406</Paragraphs>
  <Slides>38</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38</vt:i4>
      </vt:variant>
    </vt:vector>
  </HeadingPairs>
  <TitlesOfParts>
    <vt:vector size="50" baseType="lpstr">
      <vt:lpstr>Arial</vt:lpstr>
      <vt:lpstr>宋体</vt:lpstr>
      <vt:lpstr>Wingdings</vt:lpstr>
      <vt:lpstr>微软雅黑</vt:lpstr>
      <vt:lpstr>Impact</vt:lpstr>
      <vt:lpstr>Wingdings</vt:lpstr>
      <vt:lpstr>Times New Roman</vt:lpstr>
      <vt:lpstr>Arial Unicode MS</vt:lpstr>
      <vt:lpstr>Calibri</vt:lpstr>
      <vt:lpstr>-apple-system</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yanghuashuang</dc:creator>
  <cp:lastModifiedBy>Just   the   way   you   are</cp:lastModifiedBy>
  <cp:revision>161</cp:revision>
  <dcterms:created xsi:type="dcterms:W3CDTF">2022-04-20T09:22:00Z</dcterms:created>
  <dcterms:modified xsi:type="dcterms:W3CDTF">2022-10-30T02:55:21Z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D561E64253B74232AB03E05E32DA1BD7</vt:lpwstr>
  </property>
</Properties>
</file>