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10.xml" ContentType="application/vnd.openxmlformats-officedocument.drawingml.diagramColors+xml"/>
  <Override PartName="/ppt/diagrams/colors11.xml" ContentType="application/vnd.openxmlformats-officedocument.drawingml.diagramColors+xml"/>
  <Override PartName="/ppt/diagrams/colors12.xml" ContentType="application/vnd.openxmlformats-officedocument.drawingml.diagramColors+xml"/>
  <Override PartName="/ppt/diagrams/colors13.xml" ContentType="application/vnd.openxmlformats-officedocument.drawingml.diagramColors+xml"/>
  <Override PartName="/ppt/diagrams/colors14.xml" ContentType="application/vnd.openxmlformats-officedocument.drawingml.diagramColors+xml"/>
  <Override PartName="/ppt/diagrams/colors15.xml" ContentType="application/vnd.openxmlformats-officedocument.drawingml.diagramColors+xml"/>
  <Override PartName="/ppt/diagrams/colors16.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colors7.xml" ContentType="application/vnd.openxmlformats-officedocument.drawingml.diagramColors+xml"/>
  <Override PartName="/ppt/diagrams/colors8.xml" ContentType="application/vnd.openxmlformats-officedocument.drawingml.diagramColors+xml"/>
  <Override PartName="/ppt/diagrams/colors9.xml" ContentType="application/vnd.openxmlformats-officedocument.drawingml.diagramColors+xml"/>
  <Override PartName="/ppt/diagrams/data1.xml" ContentType="application/vnd.openxmlformats-officedocument.drawingml.diagramData+xml"/>
  <Override PartName="/ppt/diagrams/data10.xml" ContentType="application/vnd.openxmlformats-officedocument.drawingml.diagramData+xml"/>
  <Override PartName="/ppt/diagrams/data11.xml" ContentType="application/vnd.openxmlformats-officedocument.drawingml.diagramData+xml"/>
  <Override PartName="/ppt/diagrams/data12.xml" ContentType="application/vnd.openxmlformats-officedocument.drawingml.diagramData+xml"/>
  <Override PartName="/ppt/diagrams/data13.xml" ContentType="application/vnd.openxmlformats-officedocument.drawingml.diagramData+xml"/>
  <Override PartName="/ppt/diagrams/data14.xml" ContentType="application/vnd.openxmlformats-officedocument.drawingml.diagramData+xml"/>
  <Override PartName="/ppt/diagrams/data15.xml" ContentType="application/vnd.openxmlformats-officedocument.drawingml.diagramData+xml"/>
  <Override PartName="/ppt/diagrams/data16.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diagrams/data9.xml" ContentType="application/vnd.openxmlformats-officedocument.drawingml.diagramData+xml"/>
  <Override PartName="/ppt/diagrams/drawing1.xml" ContentType="application/vnd.ms-office.drawingml.diagramDrawing+xml"/>
  <Override PartName="/ppt/diagrams/drawing10.xml" ContentType="application/vnd.ms-office.drawingml.diagramDrawing+xml"/>
  <Override PartName="/ppt/diagrams/drawing11.xml" ContentType="application/vnd.ms-office.drawingml.diagramDrawing+xml"/>
  <Override PartName="/ppt/diagrams/drawing12.xml" ContentType="application/vnd.ms-office.drawingml.diagramDrawing+xml"/>
  <Override PartName="/ppt/diagrams/drawing13.xml" ContentType="application/vnd.ms-office.drawingml.diagramDrawing+xml"/>
  <Override PartName="/ppt/diagrams/drawing14.xml" ContentType="application/vnd.ms-office.drawingml.diagramDrawing+xml"/>
  <Override PartName="/ppt/diagrams/drawing15.xml" ContentType="application/vnd.ms-office.drawingml.diagramDrawing+xml"/>
  <Override PartName="/ppt/diagrams/drawing16.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drawing7.xml" ContentType="application/vnd.ms-office.drawingml.diagramDrawing+xml"/>
  <Override PartName="/ppt/diagrams/drawing8.xml" ContentType="application/vnd.ms-office.drawingml.diagramDrawing+xml"/>
  <Override PartName="/ppt/diagrams/drawing9.xml" ContentType="application/vnd.ms-office.drawingml.diagramDrawing+xml"/>
  <Override PartName="/ppt/diagrams/layout1.xml" ContentType="application/vnd.openxmlformats-officedocument.drawingml.diagramLayout+xml"/>
  <Override PartName="/ppt/diagrams/layout10.xml" ContentType="application/vnd.openxmlformats-officedocument.drawingml.diagramLayout+xml"/>
  <Override PartName="/ppt/diagrams/layout11.xml" ContentType="application/vnd.openxmlformats-officedocument.drawingml.diagramLayout+xml"/>
  <Override PartName="/ppt/diagrams/layout12.xml" ContentType="application/vnd.openxmlformats-officedocument.drawingml.diagramLayout+xml"/>
  <Override PartName="/ppt/diagrams/layout13.xml" ContentType="application/vnd.openxmlformats-officedocument.drawingml.diagramLayout+xml"/>
  <Override PartName="/ppt/diagrams/layout14.xml" ContentType="application/vnd.openxmlformats-officedocument.drawingml.diagramLayout+xml"/>
  <Override PartName="/ppt/diagrams/layout15.xml" ContentType="application/vnd.openxmlformats-officedocument.drawingml.diagramLayout+xml"/>
  <Override PartName="/ppt/diagrams/layout16.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layout7.xml" ContentType="application/vnd.openxmlformats-officedocument.drawingml.diagramLayout+xml"/>
  <Override PartName="/ppt/diagrams/layout8.xml" ContentType="application/vnd.openxmlformats-officedocument.drawingml.diagramLayout+xml"/>
  <Override PartName="/ppt/diagrams/layout9.xml" ContentType="application/vnd.openxmlformats-officedocument.drawingml.diagramLayout+xml"/>
  <Override PartName="/ppt/diagrams/quickStyle1.xml" ContentType="application/vnd.openxmlformats-officedocument.drawingml.diagramStyle+xml"/>
  <Override PartName="/ppt/diagrams/quickStyle10.xml" ContentType="application/vnd.openxmlformats-officedocument.drawingml.diagramStyle+xml"/>
  <Override PartName="/ppt/diagrams/quickStyle11.xml" ContentType="application/vnd.openxmlformats-officedocument.drawingml.diagramStyle+xml"/>
  <Override PartName="/ppt/diagrams/quickStyle12.xml" ContentType="application/vnd.openxmlformats-officedocument.drawingml.diagramStyle+xml"/>
  <Override PartName="/ppt/diagrams/quickStyle13.xml" ContentType="application/vnd.openxmlformats-officedocument.drawingml.diagramStyle+xml"/>
  <Override PartName="/ppt/diagrams/quickStyle14.xml" ContentType="application/vnd.openxmlformats-officedocument.drawingml.diagramStyle+xml"/>
  <Override PartName="/ppt/diagrams/quickStyle15.xml" ContentType="application/vnd.openxmlformats-officedocument.drawingml.diagramStyle+xml"/>
  <Override PartName="/ppt/diagrams/quickStyle16.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iagrams/quickStyle7.xml" ContentType="application/vnd.openxmlformats-officedocument.drawingml.diagramStyle+xml"/>
  <Override PartName="/ppt/diagrams/quickStyle8.xml" ContentType="application/vnd.openxmlformats-officedocument.drawingml.diagramStyle+xml"/>
  <Override PartName="/ppt/diagrams/quickStyle9.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57" r:id="rId4"/>
    <p:sldId id="262" r:id="rId5"/>
    <p:sldId id="259" r:id="rId7"/>
    <p:sldId id="260" r:id="rId8"/>
    <p:sldId id="258" r:id="rId9"/>
    <p:sldId id="263" r:id="rId10"/>
    <p:sldId id="279" r:id="rId11"/>
    <p:sldId id="280" r:id="rId12"/>
    <p:sldId id="281" r:id="rId13"/>
    <p:sldId id="282" r:id="rId14"/>
    <p:sldId id="283" r:id="rId15"/>
    <p:sldId id="284" r:id="rId16"/>
    <p:sldId id="285" r:id="rId17"/>
    <p:sldId id="289" r:id="rId18"/>
    <p:sldId id="290" r:id="rId19"/>
    <p:sldId id="266" r:id="rId20"/>
    <p:sldId id="291" r:id="rId21"/>
    <p:sldId id="292" r:id="rId22"/>
    <p:sldId id="294" r:id="rId23"/>
    <p:sldId id="295" r:id="rId24"/>
    <p:sldId id="296" r:id="rId25"/>
    <p:sldId id="297" r:id="rId26"/>
    <p:sldId id="293"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78" y="12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10">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1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1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1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14">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16">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15">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8">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9">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89C0B2C-866F-41B9-9C1A-C71BD9989730}" type="doc">
      <dgm:prSet loTypeId="urn:microsoft.com/office/officeart/2005/8/layout/vList5" qsTypeId="urn:microsoft.com/office/officeart/2005/8/quickstyle/simple1#1" csTypeId="urn:microsoft.com/office/officeart/2005/8/colors/accent1_2#1" phldr="1"/>
      <dgm:spPr/>
      <dgm:t>
        <a:bodyPr/>
        <a:lstStyle/>
        <a:p>
          <a:endParaRPr altLang="en-US"/>
        </a:p>
      </dgm:t>
    </dgm:pt>
    <dgm:pt modelId="{F3AE69C4-8CAA-4475-950E-96B07F1CC23C}">
      <dgm:prSet custT="1"/>
      <dgm:spPr/>
      <dgm:t>
        <a:bodyPr/>
        <a:lstStyle/>
        <a:p>
          <a:r>
            <a:rPr lang="zh-CN" sz="4000" b="0" dirty="0"/>
            <a:t>创建缩放攻击图像</a:t>
          </a:r>
          <a:endParaRPr altLang="en-US" sz="4000" b="0" dirty="0"/>
        </a:p>
      </dgm:t>
    </dgm:pt>
    <dgm:pt modelId="{15A1A168-9BCF-4F80-869E-2D25FE5383E8}" cxnId="{BB06D92C-0494-4115-8228-0E97A15F8B09}" type="parTrans">
      <dgm:prSet/>
      <dgm:spPr/>
      <dgm:t>
        <a:bodyPr/>
        <a:lstStyle/>
        <a:p>
          <a:endParaRPr lang="zh-CN" altLang="en-US"/>
        </a:p>
      </dgm:t>
    </dgm:pt>
    <dgm:pt modelId="{FF09E931-229F-4F7C-9161-4EFC68634C4E}" cxnId="{BB06D92C-0494-4115-8228-0E97A15F8B09}" type="sibTrans">
      <dgm:prSet/>
      <dgm:spPr/>
      <dgm:t>
        <a:bodyPr/>
        <a:lstStyle/>
        <a:p>
          <a:endParaRPr lang="zh-CN" altLang="en-US"/>
        </a:p>
      </dgm:t>
    </dgm:pt>
    <dgm:pt modelId="{E20E56B5-7D0E-4871-845D-B3386DD841EC}">
      <dgm:prSet phldr="0" custT="1"/>
      <dgm:spPr/>
      <dgm:t>
        <a:bodyPr vert="horz" wrap="square"/>
        <a:p>
          <a:pPr>
            <a:lnSpc>
              <a:spcPct val="100000"/>
            </a:lnSpc>
            <a:spcBef>
              <a:spcPct val="0"/>
            </a:spcBef>
            <a:spcAft>
              <a:spcPct val="15000"/>
            </a:spcAft>
          </a:pPr>
          <a:r>
            <a:rPr lang="zh-CN" altLang="en-US" sz="1800" dirty="0"/>
            <a:t>缩放</a:t>
          </a:r>
          <a:r>
            <a:rPr lang="zh-CN" altLang="en-US" sz="1800" dirty="0"/>
            <a:t>函数的实证分析</a:t>
          </a:r>
          <a:r>
            <a:rPr altLang="en-US" sz="1800" dirty="0"/>
            <a:t/>
          </a:r>
          <a:endParaRPr altLang="en-US" sz="1800" dirty="0"/>
        </a:p>
      </dgm:t>
    </dgm:pt>
    <dgm:pt modelId="{944DA422-A94C-45C1-8C33-AC9ECEFE7F6B}" cxnId="{0EF11BFE-3ED5-4F44-BFFA-F0012AFA076D}" type="parTrans">
      <dgm:prSet/>
      <dgm:spPr/>
      <dgm:t>
        <a:bodyPr/>
        <a:lstStyle/>
        <a:p>
          <a:endParaRPr lang="zh-CN" altLang="en-US"/>
        </a:p>
      </dgm:t>
    </dgm:pt>
    <dgm:pt modelId="{25319F96-E269-4543-824D-080182210004}" cxnId="{0EF11BFE-3ED5-4F44-BFFA-F0012AFA076D}" type="sibTrans">
      <dgm:prSet/>
      <dgm:spPr/>
      <dgm:t>
        <a:bodyPr/>
        <a:lstStyle/>
        <a:p>
          <a:endParaRPr lang="zh-CN" altLang="en-US"/>
        </a:p>
      </dgm:t>
    </dgm:pt>
    <dgm:pt modelId="{5FBF1617-4343-4A8C-AE45-18ADD9A6F2F7}">
      <dgm:prSet phldr="0" custT="1"/>
      <dgm:spPr/>
      <dgm:t>
        <a:bodyPr vert="horz" wrap="square"/>
        <a:p>
          <a:pPr>
            <a:lnSpc>
              <a:spcPct val="100000"/>
            </a:lnSpc>
            <a:spcBef>
              <a:spcPct val="0"/>
            </a:spcBef>
            <a:spcAft>
              <a:spcPct val="15000"/>
            </a:spcAft>
          </a:pPr>
          <a:r>
            <a:rPr lang="zh-CN" sz="1800" dirty="0"/>
            <a:t>攻击图像制作</a:t>
          </a:r>
          <a:r>
            <a:rPr altLang="en-US" sz="1800" dirty="0"/>
            <a:t/>
          </a:r>
          <a:endParaRPr altLang="en-US" sz="1800" dirty="0"/>
        </a:p>
      </dgm:t>
    </dgm:pt>
    <dgm:pt modelId="{89F38558-F1B3-46BE-99BA-B5F1E07FBF47}" cxnId="{DD114311-BC4F-4301-9496-5968C3028866}" type="parTrans">
      <dgm:prSet/>
      <dgm:spPr/>
    </dgm:pt>
    <dgm:pt modelId="{A3D1E7A1-DD95-4732-A7C8-654C1B2D53B0}" cxnId="{DD114311-BC4F-4301-9496-5968C3028866}" type="sibTrans">
      <dgm:prSet/>
      <dgm:spPr/>
    </dgm:pt>
    <dgm:pt modelId="{82EA6B93-EBE8-4445-9717-5C81EA33749A}">
      <dgm:prSet phldr="0" custT="1"/>
      <dgm:spPr/>
      <dgm:t>
        <a:bodyPr vert="horz" wrap="square"/>
        <a:p>
          <a:pPr>
            <a:lnSpc>
              <a:spcPct val="100000"/>
            </a:lnSpc>
            <a:spcBef>
              <a:spcPct val="0"/>
            </a:spcBef>
            <a:spcAft>
              <a:spcPct val="15000"/>
            </a:spcAft>
          </a:pPr>
          <a:r>
            <a:rPr lang="zh-CN" sz="1800" dirty="0"/>
            <a:t>系数恢复</a:t>
          </a:r>
          <a:r>
            <a:rPr altLang="en-US" sz="1800" dirty="0"/>
            <a:t/>
          </a:r>
          <a:endParaRPr altLang="en-US" sz="1800" dirty="0"/>
        </a:p>
      </dgm:t>
    </dgm:pt>
    <dgm:pt modelId="{602AF000-2D3E-43ED-94D2-36B07B5C1DD8}" cxnId="{62435629-827C-4725-A6CD-5EDADC39AA86}" type="parTrans">
      <dgm:prSet/>
      <dgm:spPr/>
    </dgm:pt>
    <dgm:pt modelId="{19CBF651-86FC-48AE-828A-E2726213CF3C}" cxnId="{62435629-827C-4725-A6CD-5EDADC39AA86}" type="sibTrans">
      <dgm:prSet/>
      <dgm:spPr/>
    </dgm:pt>
    <dgm:pt modelId="{E7D3A918-1CA9-4F83-B826-4D3E3583AFB8}">
      <dgm:prSet phldr="0" custT="1"/>
      <dgm:spPr/>
      <dgm:t>
        <a:bodyPr vert="horz" wrap="square"/>
        <a:p>
          <a:pPr>
            <a:lnSpc>
              <a:spcPct val="100000"/>
            </a:lnSpc>
            <a:spcBef>
              <a:spcPct val="0"/>
            </a:spcBef>
            <a:spcAft>
              <a:spcPct val="15000"/>
            </a:spcAft>
          </a:pPr>
          <a:r>
            <a:rPr lang="zh-CN" sz="1800" dirty="0"/>
            <a:t>通过凸凹规划生成扰动</a:t>
          </a:r>
          <a:r>
            <a:rPr altLang="en-US" sz="1800" dirty="0"/>
            <a:t/>
          </a:r>
          <a:endParaRPr altLang="en-US" sz="1800" dirty="0"/>
        </a:p>
      </dgm:t>
    </dgm:pt>
    <dgm:pt modelId="{8A4AC4DF-9527-4611-8437-E9976FBF6E72}" cxnId="{12F3D4E7-04AC-455C-9BDC-23CE13C1D51D}" type="parTrans">
      <dgm:prSet/>
      <dgm:spPr/>
    </dgm:pt>
    <dgm:pt modelId="{AAD653DE-B4DB-4630-8484-A836037DD1CF}" cxnId="{12F3D4E7-04AC-455C-9BDC-23CE13C1D51D}" type="sibTrans">
      <dgm:prSet/>
      <dgm:spPr/>
    </dgm:pt>
    <dgm:pt modelId="{CF41CEAE-EF21-4044-8844-AC3CF943F0D6}">
      <dgm:prSet phldr="0" custT="1"/>
      <dgm:spPr/>
      <dgm:t>
        <a:bodyPr vert="horz" wrap="square"/>
        <a:p>
          <a:pPr>
            <a:lnSpc>
              <a:spcPct val="100000"/>
            </a:lnSpc>
            <a:spcBef>
              <a:spcPct val="0"/>
            </a:spcBef>
            <a:spcAft>
              <a:spcPct val="15000"/>
            </a:spcAft>
          </a:pPr>
          <a:r>
            <a:rPr altLang="en-US" sz="2800" dirty="0"/>
            <a:t/>
          </a:r>
          <a:endParaRPr altLang="en-US" sz="2800" dirty="0"/>
        </a:p>
      </dgm:t>
    </dgm:pt>
    <dgm:pt modelId="{731DA444-392F-4FC4-8D90-2BBA6E3A6020}" cxnId="{E6DC7E32-7648-4049-A44D-6B79DAF65093}" type="parTrans">
      <dgm:prSet/>
      <dgm:spPr/>
    </dgm:pt>
    <dgm:pt modelId="{89D5E0EF-4DC7-44EC-BC18-405DF6864741}" cxnId="{E6DC7E32-7648-4049-A44D-6B79DAF65093}" type="sibTrans">
      <dgm:prSet/>
      <dgm:spPr/>
    </dgm:pt>
    <dgm:pt modelId="{9E5FEF53-F4C7-411F-8237-060126E08B3E}" type="pres">
      <dgm:prSet presAssocID="{589C0B2C-866F-41B9-9C1A-C71BD9989730}" presName="Name0" presStyleCnt="0">
        <dgm:presLayoutVars>
          <dgm:dir/>
          <dgm:animLvl val="lvl"/>
          <dgm:resizeHandles val="exact"/>
        </dgm:presLayoutVars>
      </dgm:prSet>
      <dgm:spPr/>
    </dgm:pt>
    <dgm:pt modelId="{989E7A75-E13C-4C15-9244-9435C5B65A2D}" type="pres">
      <dgm:prSet presAssocID="{F3AE69C4-8CAA-4475-950E-96B07F1CC23C}" presName="linNode" presStyleCnt="0"/>
      <dgm:spPr/>
    </dgm:pt>
    <dgm:pt modelId="{4E19874F-F375-4A0A-A3CB-2ED098C79B56}" type="pres">
      <dgm:prSet presAssocID="{F3AE69C4-8CAA-4475-950E-96B07F1CC23C}" presName="parentText" presStyleLbl="node1" presStyleIdx="0" presStyleCnt="1">
        <dgm:presLayoutVars>
          <dgm:chMax val="1"/>
          <dgm:bulletEnabled val="1"/>
        </dgm:presLayoutVars>
      </dgm:prSet>
      <dgm:spPr/>
    </dgm:pt>
    <dgm:pt modelId="{1EFCF989-F319-41D9-B461-9E2E6B9912A7}" type="pres">
      <dgm:prSet presAssocID="{F3AE69C4-8CAA-4475-950E-96B07F1CC23C}" presName="descendantText" presStyleLbl="alignAccFollowNode1" presStyleIdx="0" presStyleCnt="1">
        <dgm:presLayoutVars>
          <dgm:bulletEnabled val="1"/>
        </dgm:presLayoutVars>
      </dgm:prSet>
      <dgm:spPr/>
    </dgm:pt>
  </dgm:ptLst>
  <dgm:cxnLst>
    <dgm:cxn modelId="{BB06D92C-0494-4115-8228-0E97A15F8B09}" srcId="{589C0B2C-866F-41B9-9C1A-C71BD9989730}" destId="{F3AE69C4-8CAA-4475-950E-96B07F1CC23C}" srcOrd="0" destOrd="0" parTransId="{15A1A168-9BCF-4F80-869E-2D25FE5383E8}" sibTransId="{FF09E931-229F-4F7C-9161-4EFC68634C4E}"/>
    <dgm:cxn modelId="{0EF11BFE-3ED5-4F44-BFFA-F0012AFA076D}" srcId="{F3AE69C4-8CAA-4475-950E-96B07F1CC23C}" destId="{E20E56B5-7D0E-4871-845D-B3386DD841EC}" srcOrd="0" destOrd="0" parTransId="{944DA422-A94C-45C1-8C33-AC9ECEFE7F6B}" sibTransId="{25319F96-E269-4543-824D-080182210004}"/>
    <dgm:cxn modelId="{DD114311-BC4F-4301-9496-5968C3028866}" srcId="{F3AE69C4-8CAA-4475-950E-96B07F1CC23C}" destId="{5FBF1617-4343-4A8C-AE45-18ADD9A6F2F7}" srcOrd="1" destOrd="0" parTransId="{89F38558-F1B3-46BE-99BA-B5F1E07FBF47}" sibTransId="{A3D1E7A1-DD95-4732-A7C8-654C1B2D53B0}"/>
    <dgm:cxn modelId="{62435629-827C-4725-A6CD-5EDADC39AA86}" srcId="{F3AE69C4-8CAA-4475-950E-96B07F1CC23C}" destId="{82EA6B93-EBE8-4445-9717-5C81EA33749A}" srcOrd="2" destOrd="0" parTransId="{602AF000-2D3E-43ED-94D2-36B07B5C1DD8}" sibTransId="{19CBF651-86FC-48AE-828A-E2726213CF3C}"/>
    <dgm:cxn modelId="{12F3D4E7-04AC-455C-9BDC-23CE13C1D51D}" srcId="{F3AE69C4-8CAA-4475-950E-96B07F1CC23C}" destId="{E7D3A918-1CA9-4F83-B826-4D3E3583AFB8}" srcOrd="3" destOrd="0" parTransId="{8A4AC4DF-9527-4611-8437-E9976FBF6E72}" sibTransId="{AAD653DE-B4DB-4630-8484-A836037DD1CF}"/>
    <dgm:cxn modelId="{E6DC7E32-7648-4049-A44D-6B79DAF65093}" srcId="{F3AE69C4-8CAA-4475-950E-96B07F1CC23C}" destId="{CF41CEAE-EF21-4044-8844-AC3CF943F0D6}" srcOrd="4" destOrd="0" parTransId="{731DA444-392F-4FC4-8D90-2BBA6E3A6020}" sibTransId="{89D5E0EF-4DC7-44EC-BC18-405DF6864741}"/>
    <dgm:cxn modelId="{31A72385-59FB-43D4-AFE8-93767CCBE894}" type="presOf" srcId="{589C0B2C-866F-41B9-9C1A-C71BD9989730}" destId="{9E5FEF53-F4C7-411F-8237-060126E08B3E}" srcOrd="0" destOrd="0" presId="urn:microsoft.com/office/officeart/2005/8/layout/vList5"/>
    <dgm:cxn modelId="{C326A5A9-B425-4094-BE70-DA4A35D30650}" type="presParOf" srcId="{9E5FEF53-F4C7-411F-8237-060126E08B3E}" destId="{989E7A75-E13C-4C15-9244-9435C5B65A2D}" srcOrd="0" destOrd="0" presId="urn:microsoft.com/office/officeart/2005/8/layout/vList5"/>
    <dgm:cxn modelId="{41B04092-8275-4019-B16D-F74D227A311A}" type="presParOf" srcId="{989E7A75-E13C-4C15-9244-9435C5B65A2D}" destId="{4E19874F-F375-4A0A-A3CB-2ED098C79B56}" srcOrd="0" destOrd="0" presId="urn:microsoft.com/office/officeart/2005/8/layout/vList5"/>
    <dgm:cxn modelId="{03C29CEE-93E3-437D-A82F-793A9281D068}" type="presOf" srcId="{F3AE69C4-8CAA-4475-950E-96B07F1CC23C}" destId="{4E19874F-F375-4A0A-A3CB-2ED098C79B56}" srcOrd="0" destOrd="0" presId="urn:microsoft.com/office/officeart/2005/8/layout/vList5"/>
    <dgm:cxn modelId="{4F2CB804-89B9-451E-92E9-A61DF2675CB0}" type="presParOf" srcId="{989E7A75-E13C-4C15-9244-9435C5B65A2D}" destId="{1EFCF989-F319-41D9-B461-9E2E6B9912A7}" srcOrd="1" destOrd="0" presId="urn:microsoft.com/office/officeart/2005/8/layout/vList5"/>
    <dgm:cxn modelId="{66C272B2-9A08-407C-951F-178A827C9123}" type="presOf" srcId="{E20E56B5-7D0E-4871-845D-B3386DD841EC}" destId="{1EFCF989-F319-41D9-B461-9E2E6B9912A7}" srcOrd="0" destOrd="0" presId="urn:microsoft.com/office/officeart/2005/8/layout/vList5"/>
    <dgm:cxn modelId="{A1A07537-D1A6-4A1B-BB93-64B20CD37F55}" type="presOf" srcId="{5FBF1617-4343-4A8C-AE45-18ADD9A6F2F7}" destId="{1EFCF989-F319-41D9-B461-9E2E6B9912A7}" srcOrd="0" destOrd="1" presId="urn:microsoft.com/office/officeart/2005/8/layout/vList5"/>
    <dgm:cxn modelId="{BDFA0C4B-5EBD-40F9-AF90-0F33B6D63229}" type="presOf" srcId="{82EA6B93-EBE8-4445-9717-5C81EA33749A}" destId="{1EFCF989-F319-41D9-B461-9E2E6B9912A7}" srcOrd="0" destOrd="2" presId="urn:microsoft.com/office/officeart/2005/8/layout/vList5"/>
    <dgm:cxn modelId="{B067F909-D56C-435C-AB37-5441BAF7B1EA}" type="presOf" srcId="{E7D3A918-1CA9-4F83-B826-4D3E3583AFB8}" destId="{1EFCF989-F319-41D9-B461-9E2E6B9912A7}" srcOrd="0" destOrd="3" presId="urn:microsoft.com/office/officeart/2005/8/layout/vList5"/>
    <dgm:cxn modelId="{4BEF6D2B-362E-4C28-85F6-F84D241D44E0}" type="presOf" srcId="{CF41CEAE-EF21-4044-8844-AC3CF943F0D6}" destId="{1EFCF989-F319-41D9-B461-9E2E6B9912A7}" srcOrd="0" destOrd="4" presId="urn:microsoft.com/office/officeart/2005/8/layout/vList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19E452B-7154-4BCD-9CFD-1F3750DD4C20}" type="doc">
      <dgm:prSet loTypeId="urn:microsoft.com/office/officeart/2005/8/layout/vList2#5" qsTypeId="urn:microsoft.com/office/officeart/2005/8/quickstyle/simple1#10" csTypeId="urn:microsoft.com/office/officeart/2005/8/colors/accent1_2#10"/>
      <dgm:spPr/>
      <dgm:t>
        <a:bodyPr/>
        <a:lstStyle/>
        <a:p>
          <a:endParaRPr altLang="en-US"/>
        </a:p>
      </dgm:t>
    </dgm:pt>
    <dgm:pt modelId="{C1335D53-567F-49D0-8D4B-EDEC505C409E}">
      <dgm:prSet phldr="0" custT="0"/>
      <dgm:spPr/>
      <dgm:t>
        <a:bodyPr vert="horz" wrap="square"/>
        <a:lstStyle/>
        <a:p>
          <a:pPr>
            <a:lnSpc>
              <a:spcPct val="100000"/>
            </a:lnSpc>
            <a:spcBef>
              <a:spcPct val="0"/>
            </a:spcBef>
            <a:spcAft>
              <a:spcPct val="35000"/>
            </a:spcAft>
          </a:pPr>
          <a:r>
            <a:rPr lang="zh-CN" b="0" i="0" u="none" baseline="0">
              <a:rtl val="0"/>
            </a:rPr>
            <a:t>白盒攻击</a:t>
          </a:r>
          <a:r>
            <a:rPr lang="en-US" b="0" i="0" u="none" baseline="0">
              <a:rtl val="0"/>
            </a:rPr>
            <a:t> </a:t>
          </a:r>
          <a:r>
            <a:rPr lang="zh-CN" b="0" i="0" u="none" baseline="0">
              <a:rtl val="0"/>
            </a:rPr>
            <a:t>分类应用 结果</a:t>
          </a:r>
          <a:endParaRPr altLang="en-US"/>
        </a:p>
      </dgm:t>
    </dgm:pt>
    <dgm:pt modelId="{C757A697-1D55-4E32-9AB8-68C5AF311E57}" cxnId="{6547516B-B274-4965-A8D3-13198ABBEBF3}" type="parTrans">
      <dgm:prSet/>
      <dgm:spPr/>
    </dgm:pt>
    <dgm:pt modelId="{049C9D01-1BBA-44EB-B587-D4A656FE13A0}" cxnId="{6547516B-B274-4965-A8D3-13198ABBEBF3}" type="sibTrans">
      <dgm:prSet/>
      <dgm:spPr/>
    </dgm:pt>
    <dgm:pt modelId="{2FA43B79-FEF6-4B4C-9837-CF64E3FF43EF}" type="pres">
      <dgm:prSet presAssocID="{B19E452B-7154-4BCD-9CFD-1F3750DD4C20}" presName="linear" presStyleCnt="0">
        <dgm:presLayoutVars>
          <dgm:animLvl val="lvl"/>
          <dgm:resizeHandles val="exact"/>
        </dgm:presLayoutVars>
      </dgm:prSet>
      <dgm:spPr/>
    </dgm:pt>
    <dgm:pt modelId="{E4D49881-7B51-49A7-97B5-B5EDA4F6C488}" type="pres">
      <dgm:prSet presAssocID="{C1335D53-567F-49D0-8D4B-EDEC505C409E}" presName="parentText" presStyleLbl="node1" presStyleIdx="0" presStyleCnt="1">
        <dgm:presLayoutVars>
          <dgm:chMax val="0"/>
          <dgm:bulletEnabled val="1"/>
        </dgm:presLayoutVars>
      </dgm:prSet>
      <dgm:spPr/>
    </dgm:pt>
  </dgm:ptLst>
  <dgm:cxnLst>
    <dgm:cxn modelId="{2839A010-C7FF-4C90-9818-8CFF4402C604}" type="presOf" srcId="{C1335D53-567F-49D0-8D4B-EDEC505C409E}" destId="{E4D49881-7B51-49A7-97B5-B5EDA4F6C488}" srcOrd="0" destOrd="0" presId="urn:microsoft.com/office/officeart/2005/8/layout/vList2#5"/>
    <dgm:cxn modelId="{6547516B-B274-4965-A8D3-13198ABBEBF3}" srcId="{B19E452B-7154-4BCD-9CFD-1F3750DD4C20}" destId="{C1335D53-567F-49D0-8D4B-EDEC505C409E}" srcOrd="0" destOrd="0" parTransId="{C757A697-1D55-4E32-9AB8-68C5AF311E57}" sibTransId="{049C9D01-1BBA-44EB-B587-D4A656FE13A0}"/>
    <dgm:cxn modelId="{02FF57C0-F576-411F-A727-75422BC5DA20}" type="presOf" srcId="{B19E452B-7154-4BCD-9CFD-1F3750DD4C20}" destId="{2FA43B79-FEF6-4B4C-9837-CF64E3FF43EF}" srcOrd="0" destOrd="0" presId="urn:microsoft.com/office/officeart/2005/8/layout/vList2#5"/>
    <dgm:cxn modelId="{A3975CCF-E83D-4868-9595-7EAE507750E2}" type="presParOf" srcId="{2FA43B79-FEF6-4B4C-9837-CF64E3FF43EF}" destId="{E4D49881-7B51-49A7-97B5-B5EDA4F6C488}" srcOrd="0" destOrd="0" presId="urn:microsoft.com/office/officeart/2005/8/layout/vList2#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17830EF-29B4-4BDB-B55B-33AAF89F5D77}" type="doc">
      <dgm:prSet loTypeId="urn:microsoft.com/office/officeart/2005/8/layout/vList2#6" qsTypeId="urn:microsoft.com/office/officeart/2005/8/quickstyle/simple1#11" csTypeId="urn:microsoft.com/office/officeart/2005/8/colors/accent1_2#11"/>
      <dgm:spPr/>
      <dgm:t>
        <a:bodyPr/>
        <a:lstStyle/>
        <a:p>
          <a:endParaRPr altLang="en-US"/>
        </a:p>
      </dgm:t>
    </dgm:pt>
    <dgm:pt modelId="{BAA3D36A-C640-4DA6-B6C7-5EEB46789424}">
      <dgm:prSet/>
      <dgm:spPr/>
      <dgm:t>
        <a:bodyPr/>
        <a:lstStyle/>
        <a:p>
          <a:r>
            <a:rPr lang="zh-CN" b="0" i="0" u="none" baseline="0">
              <a:rtl val="0"/>
            </a:rPr>
            <a:t>黑盒攻击</a:t>
          </a:r>
          <a:r>
            <a:rPr lang="en-US" b="0" i="0" u="none" baseline="0">
              <a:rtl val="0"/>
            </a:rPr>
            <a:t> </a:t>
          </a:r>
          <a:r>
            <a:rPr lang="zh-CN" b="0" i="0" u="none" baseline="0">
              <a:rtl val="0"/>
            </a:rPr>
            <a:t>云服务</a:t>
          </a:r>
          <a:endParaRPr altLang="en-US"/>
        </a:p>
      </dgm:t>
    </dgm:pt>
    <dgm:pt modelId="{2D6FC4C3-5B7C-435A-92AB-01D29CB49DA3}" cxnId="{8A5E3459-77A4-4699-80CD-16AD991E4AB5}" type="parTrans">
      <dgm:prSet/>
      <dgm:spPr/>
    </dgm:pt>
    <dgm:pt modelId="{6D51D509-EDAF-4DC6-9291-06BFCEBF3E83}" cxnId="{8A5E3459-77A4-4699-80CD-16AD991E4AB5}" type="sibTrans">
      <dgm:prSet/>
      <dgm:spPr/>
    </dgm:pt>
    <dgm:pt modelId="{B9BB325C-2254-4543-9978-AFE521622A46}" type="pres">
      <dgm:prSet presAssocID="{B17830EF-29B4-4BDB-B55B-33AAF89F5D77}" presName="linear" presStyleCnt="0">
        <dgm:presLayoutVars>
          <dgm:animLvl val="lvl"/>
          <dgm:resizeHandles val="exact"/>
        </dgm:presLayoutVars>
      </dgm:prSet>
      <dgm:spPr/>
    </dgm:pt>
    <dgm:pt modelId="{E81C29C3-D545-433B-9E40-6FC5627CE710}" type="pres">
      <dgm:prSet presAssocID="{BAA3D36A-C640-4DA6-B6C7-5EEB46789424}" presName="parentText" presStyleLbl="node1" presStyleIdx="0" presStyleCnt="1">
        <dgm:presLayoutVars>
          <dgm:chMax val="0"/>
          <dgm:bulletEnabled val="1"/>
        </dgm:presLayoutVars>
      </dgm:prSet>
      <dgm:spPr/>
    </dgm:pt>
  </dgm:ptLst>
  <dgm:cxnLst>
    <dgm:cxn modelId="{87521C0C-88D9-4283-8DB8-5320CF8EF7BF}" type="presOf" srcId="{B17830EF-29B4-4BDB-B55B-33AAF89F5D77}" destId="{B9BB325C-2254-4543-9978-AFE521622A46}" srcOrd="0" destOrd="0" presId="urn:microsoft.com/office/officeart/2005/8/layout/vList2#6"/>
    <dgm:cxn modelId="{01E3F74D-0F7D-4609-807F-20863ED29E7B}" type="presOf" srcId="{BAA3D36A-C640-4DA6-B6C7-5EEB46789424}" destId="{E81C29C3-D545-433B-9E40-6FC5627CE710}" srcOrd="0" destOrd="0" presId="urn:microsoft.com/office/officeart/2005/8/layout/vList2#6"/>
    <dgm:cxn modelId="{8A5E3459-77A4-4699-80CD-16AD991E4AB5}" srcId="{B17830EF-29B4-4BDB-B55B-33AAF89F5D77}" destId="{BAA3D36A-C640-4DA6-B6C7-5EEB46789424}" srcOrd="0" destOrd="0" parTransId="{2D6FC4C3-5B7C-435A-92AB-01D29CB49DA3}" sibTransId="{6D51D509-EDAF-4DC6-9291-06BFCEBF3E83}"/>
    <dgm:cxn modelId="{DE5842BD-AB20-4F7E-86E5-64F345211097}" type="presParOf" srcId="{B9BB325C-2254-4543-9978-AFE521622A46}" destId="{E81C29C3-D545-433B-9E40-6FC5627CE710}" srcOrd="0" destOrd="0" presId="urn:microsoft.com/office/officeart/2005/8/layout/vList2#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7F21710-5749-435E-8074-CDB47C4ED84D}" type="doc">
      <dgm:prSet loTypeId="urn:microsoft.com/office/officeart/2005/8/layout/vList2#7" qsTypeId="urn:microsoft.com/office/officeart/2005/8/quickstyle/simple1#12" csTypeId="urn:microsoft.com/office/officeart/2005/8/colors/accent1_2#12"/>
      <dgm:spPr/>
      <dgm:t>
        <a:bodyPr/>
        <a:lstStyle/>
        <a:p>
          <a:endParaRPr altLang="en-US"/>
        </a:p>
      </dgm:t>
    </dgm:pt>
    <dgm:pt modelId="{26B077C4-6F6E-4951-970E-5178E5794243}">
      <dgm:prSet/>
      <dgm:spPr/>
      <dgm:t>
        <a:bodyPr/>
        <a:lstStyle/>
        <a:p>
          <a:r>
            <a:rPr lang="zh-CN" b="0" i="0" u="none" baseline="0">
              <a:rtl val="0"/>
            </a:rPr>
            <a:t>缩放参数推测流程</a:t>
          </a:r>
          <a:endParaRPr altLang="en-US"/>
        </a:p>
      </dgm:t>
    </dgm:pt>
    <dgm:pt modelId="{7E1BD1D9-F23C-4BD6-9DAB-54B5186B6F0F}" cxnId="{8DBBA6DA-1365-4944-8666-2BBE720F6CAB}" type="parTrans">
      <dgm:prSet/>
      <dgm:spPr/>
    </dgm:pt>
    <dgm:pt modelId="{CB565E4A-D214-4970-82FD-E29E3F8F0000}" cxnId="{8DBBA6DA-1365-4944-8666-2BBE720F6CAB}" type="sibTrans">
      <dgm:prSet/>
      <dgm:spPr/>
    </dgm:pt>
    <dgm:pt modelId="{D190893B-662A-4C48-833B-E1FD988BE4EC}" type="pres">
      <dgm:prSet presAssocID="{F7F21710-5749-435E-8074-CDB47C4ED84D}" presName="linear" presStyleCnt="0">
        <dgm:presLayoutVars>
          <dgm:animLvl val="lvl"/>
          <dgm:resizeHandles val="exact"/>
        </dgm:presLayoutVars>
      </dgm:prSet>
      <dgm:spPr/>
    </dgm:pt>
    <dgm:pt modelId="{FCA90A9D-2D87-49E7-ACBF-5C630EBD4A43}" type="pres">
      <dgm:prSet presAssocID="{26B077C4-6F6E-4951-970E-5178E5794243}" presName="parentText" presStyleLbl="node1" presStyleIdx="0" presStyleCnt="1">
        <dgm:presLayoutVars>
          <dgm:chMax val="0"/>
          <dgm:bulletEnabled val="1"/>
        </dgm:presLayoutVars>
      </dgm:prSet>
      <dgm:spPr/>
    </dgm:pt>
  </dgm:ptLst>
  <dgm:cxnLst>
    <dgm:cxn modelId="{10856223-D005-4EAC-9707-B07534FB59BE}" type="presOf" srcId="{26B077C4-6F6E-4951-970E-5178E5794243}" destId="{FCA90A9D-2D87-49E7-ACBF-5C630EBD4A43}" srcOrd="0" destOrd="0" presId="urn:microsoft.com/office/officeart/2005/8/layout/vList2#7"/>
    <dgm:cxn modelId="{56C06BCC-0DB5-4C8C-8E26-997D51384CFB}" type="presOf" srcId="{F7F21710-5749-435E-8074-CDB47C4ED84D}" destId="{D190893B-662A-4C48-833B-E1FD988BE4EC}" srcOrd="0" destOrd="0" presId="urn:microsoft.com/office/officeart/2005/8/layout/vList2#7"/>
    <dgm:cxn modelId="{8DBBA6DA-1365-4944-8666-2BBE720F6CAB}" srcId="{F7F21710-5749-435E-8074-CDB47C4ED84D}" destId="{26B077C4-6F6E-4951-970E-5178E5794243}" srcOrd="0" destOrd="0" parTransId="{7E1BD1D9-F23C-4BD6-9DAB-54B5186B6F0F}" sibTransId="{CB565E4A-D214-4970-82FD-E29E3F8F0000}"/>
    <dgm:cxn modelId="{961393BD-9ACE-4381-918F-03EF67DC1FEB}" type="presParOf" srcId="{D190893B-662A-4C48-833B-E1FD988BE4EC}" destId="{FCA90A9D-2D87-49E7-ACBF-5C630EBD4A43}" srcOrd="0" destOrd="0" presId="urn:microsoft.com/office/officeart/2005/8/layout/vList2#7"/>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F9F9F10-8CA7-4C60-AC23-428B83710ADC}" type="doc">
      <dgm:prSet loTypeId="urn:microsoft.com/office/officeart/2005/8/layout/vList2#8" qsTypeId="urn:microsoft.com/office/officeart/2005/8/quickstyle/simple1#13" csTypeId="urn:microsoft.com/office/officeart/2005/8/colors/accent1_2#13"/>
      <dgm:spPr/>
      <dgm:t>
        <a:bodyPr/>
        <a:lstStyle/>
        <a:p>
          <a:endParaRPr altLang="en-US"/>
        </a:p>
      </dgm:t>
    </dgm:pt>
    <dgm:pt modelId="{E2D3108E-0FDA-4CCB-B3BF-7FB661B0A1D3}">
      <dgm:prSet/>
      <dgm:spPr/>
      <dgm:t>
        <a:bodyPr/>
        <a:lstStyle/>
        <a:p>
          <a:r>
            <a:rPr lang="zh-CN" b="0" i="0" u="none" baseline="0">
              <a:rtl val="0"/>
            </a:rPr>
            <a:t>黑盒攻击</a:t>
          </a:r>
          <a:r>
            <a:rPr lang="en-US" b="0" i="0" u="none" baseline="0">
              <a:rtl val="0"/>
            </a:rPr>
            <a:t> </a:t>
          </a:r>
          <a:r>
            <a:rPr lang="zh-CN" b="0" i="0" u="none" baseline="0">
              <a:rtl val="0"/>
            </a:rPr>
            <a:t>结果</a:t>
          </a:r>
          <a:endParaRPr altLang="en-US"/>
        </a:p>
      </dgm:t>
    </dgm:pt>
    <dgm:pt modelId="{170592AD-FA3D-45E7-B159-72818F2613F0}" cxnId="{02A2A3A7-FDF2-4157-8DF8-3DE4F29549D6}" type="parTrans">
      <dgm:prSet/>
      <dgm:spPr/>
    </dgm:pt>
    <dgm:pt modelId="{52CC84CF-CAC8-402F-AD17-00F92F5CA3E8}" cxnId="{02A2A3A7-FDF2-4157-8DF8-3DE4F29549D6}" type="sibTrans">
      <dgm:prSet/>
      <dgm:spPr/>
    </dgm:pt>
    <dgm:pt modelId="{5E9F40A8-99A0-47C9-B424-85463F588DE2}" type="pres">
      <dgm:prSet presAssocID="{0F9F9F10-8CA7-4C60-AC23-428B83710ADC}" presName="linear" presStyleCnt="0">
        <dgm:presLayoutVars>
          <dgm:animLvl val="lvl"/>
          <dgm:resizeHandles val="exact"/>
        </dgm:presLayoutVars>
      </dgm:prSet>
      <dgm:spPr/>
    </dgm:pt>
    <dgm:pt modelId="{BABE1BEB-4A86-49BA-BB2B-00C38C128EA0}" type="pres">
      <dgm:prSet presAssocID="{E2D3108E-0FDA-4CCB-B3BF-7FB661B0A1D3}" presName="parentText" presStyleLbl="node1" presStyleIdx="0" presStyleCnt="1">
        <dgm:presLayoutVars>
          <dgm:chMax val="0"/>
          <dgm:bulletEnabled val="1"/>
        </dgm:presLayoutVars>
      </dgm:prSet>
      <dgm:spPr/>
    </dgm:pt>
  </dgm:ptLst>
  <dgm:cxnLst>
    <dgm:cxn modelId="{191D2307-D860-49A4-AD4E-FD5B67B838A9}" type="presOf" srcId="{E2D3108E-0FDA-4CCB-B3BF-7FB661B0A1D3}" destId="{BABE1BEB-4A86-49BA-BB2B-00C38C128EA0}" srcOrd="0" destOrd="0" presId="urn:microsoft.com/office/officeart/2005/8/layout/vList2#8"/>
    <dgm:cxn modelId="{B7A16C97-C46B-4572-AF85-5C69B7790E78}" type="presOf" srcId="{0F9F9F10-8CA7-4C60-AC23-428B83710ADC}" destId="{5E9F40A8-99A0-47C9-B424-85463F588DE2}" srcOrd="0" destOrd="0" presId="urn:microsoft.com/office/officeart/2005/8/layout/vList2#8"/>
    <dgm:cxn modelId="{02A2A3A7-FDF2-4157-8DF8-3DE4F29549D6}" srcId="{0F9F9F10-8CA7-4C60-AC23-428B83710ADC}" destId="{E2D3108E-0FDA-4CCB-B3BF-7FB661B0A1D3}" srcOrd="0" destOrd="0" parTransId="{170592AD-FA3D-45E7-B159-72818F2613F0}" sibTransId="{52CC84CF-CAC8-402F-AD17-00F92F5CA3E8}"/>
    <dgm:cxn modelId="{4D297589-70C7-4B46-A4DE-BFBD5FA3F98F}" type="presParOf" srcId="{5E9F40A8-99A0-47C9-B424-85463F588DE2}" destId="{BABE1BEB-4A86-49BA-BB2B-00C38C128EA0}" srcOrd="0" destOrd="0" presId="urn:microsoft.com/office/officeart/2005/8/layout/vList2#8"/>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C475C4B9-E7D4-4D70-9011-C1B18058033F}" type="doc">
      <dgm:prSet loTypeId="urn:microsoft.com/office/officeart/2005/8/layout/vList2#9" qsTypeId="urn:microsoft.com/office/officeart/2005/8/quickstyle/simple1#14" csTypeId="urn:microsoft.com/office/officeart/2005/8/colors/accent1_2#14"/>
      <dgm:spPr/>
      <dgm:t>
        <a:bodyPr/>
        <a:lstStyle/>
        <a:p>
          <a:endParaRPr altLang="en-US"/>
        </a:p>
      </dgm:t>
    </dgm:pt>
    <dgm:pt modelId="{E1CF7791-5D24-4A23-8B37-007A2F4E38DF}">
      <dgm:prSet/>
      <dgm:spPr/>
      <dgm:t>
        <a:bodyPr/>
        <a:lstStyle/>
        <a:p>
          <a:r>
            <a:rPr lang="zh-CN" b="0" i="0" u="none" baseline="0">
              <a:rtl val="0"/>
            </a:rPr>
            <a:t>欺骗效应</a:t>
          </a:r>
          <a:r>
            <a:rPr lang="en-US" b="0" i="0" u="none" baseline="0">
              <a:rtl val="0"/>
            </a:rPr>
            <a:t> Web</a:t>
          </a:r>
          <a:r>
            <a:rPr lang="zh-CN" b="0" i="0" u="none" baseline="0">
              <a:rtl val="0"/>
            </a:rPr>
            <a:t>游览器</a:t>
          </a:r>
          <a:endParaRPr altLang="en-US"/>
        </a:p>
      </dgm:t>
    </dgm:pt>
    <dgm:pt modelId="{5C58DBE6-E42E-466F-8F70-6B244719077B}" cxnId="{E9E63EA5-5F58-44D8-9F06-B763A0689949}" type="parTrans">
      <dgm:prSet/>
      <dgm:spPr/>
    </dgm:pt>
    <dgm:pt modelId="{1C5E5026-31B1-441E-9841-8403AFB4284D}" cxnId="{E9E63EA5-5F58-44D8-9F06-B763A0689949}" type="sibTrans">
      <dgm:prSet/>
      <dgm:spPr/>
    </dgm:pt>
    <dgm:pt modelId="{C1AD3C93-6904-4005-B7BB-57DBF1BFA391}" type="pres">
      <dgm:prSet presAssocID="{C475C4B9-E7D4-4D70-9011-C1B18058033F}" presName="linear" presStyleCnt="0">
        <dgm:presLayoutVars>
          <dgm:animLvl val="lvl"/>
          <dgm:resizeHandles val="exact"/>
        </dgm:presLayoutVars>
      </dgm:prSet>
      <dgm:spPr/>
    </dgm:pt>
    <dgm:pt modelId="{FAD87472-9377-405B-8C24-124D732BEFA2}" type="pres">
      <dgm:prSet presAssocID="{E1CF7791-5D24-4A23-8B37-007A2F4E38DF}" presName="parentText" presStyleLbl="node1" presStyleIdx="0" presStyleCnt="1">
        <dgm:presLayoutVars>
          <dgm:chMax val="0"/>
          <dgm:bulletEnabled val="1"/>
        </dgm:presLayoutVars>
      </dgm:prSet>
      <dgm:spPr/>
    </dgm:pt>
  </dgm:ptLst>
  <dgm:cxnLst>
    <dgm:cxn modelId="{E9E63EA5-5F58-44D8-9F06-B763A0689949}" srcId="{C475C4B9-E7D4-4D70-9011-C1B18058033F}" destId="{E1CF7791-5D24-4A23-8B37-007A2F4E38DF}" srcOrd="0" destOrd="0" parTransId="{5C58DBE6-E42E-466F-8F70-6B244719077B}" sibTransId="{1C5E5026-31B1-441E-9841-8403AFB4284D}"/>
    <dgm:cxn modelId="{F01051DB-9E93-4369-B13A-1536D041CE78}" type="presOf" srcId="{E1CF7791-5D24-4A23-8B37-007A2F4E38DF}" destId="{FAD87472-9377-405B-8C24-124D732BEFA2}" srcOrd="0" destOrd="0" presId="urn:microsoft.com/office/officeart/2005/8/layout/vList2#9"/>
    <dgm:cxn modelId="{5957F6F5-7F35-4C8B-A83B-3108B048677B}" type="presOf" srcId="{C475C4B9-E7D4-4D70-9011-C1B18058033F}" destId="{C1AD3C93-6904-4005-B7BB-57DBF1BFA391}" srcOrd="0" destOrd="0" presId="urn:microsoft.com/office/officeart/2005/8/layout/vList2#9"/>
    <dgm:cxn modelId="{B91D28E7-50E6-4841-AB06-5B8A3395F26F}" type="presParOf" srcId="{C1AD3C93-6904-4005-B7BB-57DBF1BFA391}" destId="{FAD87472-9377-405B-8C24-124D732BEFA2}" srcOrd="0" destOrd="0" presId="urn:microsoft.com/office/officeart/2005/8/layout/vList2#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C475C4B9-E7D4-4D70-9011-C1B18058033F}" type="doc">
      <dgm:prSet loTypeId="urn:microsoft.com/office/officeart/2005/8/layout/vList2#11" qsTypeId="urn:microsoft.com/office/officeart/2005/8/quickstyle/simple1#16" csTypeId="urn:microsoft.com/office/officeart/2005/8/colors/accent1_2#16"/>
      <dgm:spPr/>
      <dgm:t>
        <a:bodyPr/>
        <a:lstStyle/>
        <a:p>
          <a:endParaRPr altLang="en-US"/>
        </a:p>
      </dgm:t>
    </dgm:pt>
    <dgm:pt modelId="{E1CF7791-5D24-4A23-8B37-007A2F4E38DF}">
      <dgm:prSet phldr="0" custT="0"/>
      <dgm:spPr/>
      <dgm:t>
        <a:bodyPr vert="horz" wrap="square"/>
        <a:lstStyle/>
        <a:p>
          <a:pPr algn="ctr">
            <a:lnSpc>
              <a:spcPct val="100000"/>
            </a:lnSpc>
            <a:spcBef>
              <a:spcPct val="0"/>
            </a:spcBef>
            <a:spcAft>
              <a:spcPct val="35000"/>
            </a:spcAft>
          </a:pPr>
          <a:r>
            <a:rPr lang="zh-CN"/>
            <a:t>应对策略</a:t>
          </a:r>
        </a:p>
      </dgm:t>
    </dgm:pt>
    <dgm:pt modelId="{5C58DBE6-E42E-466F-8F70-6B244719077B}" cxnId="{D83945AB-41E0-4CA1-9573-0B22A8E169FC}" type="parTrans">
      <dgm:prSet/>
      <dgm:spPr/>
    </dgm:pt>
    <dgm:pt modelId="{1C5E5026-31B1-441E-9841-8403AFB4284D}" cxnId="{D83945AB-41E0-4CA1-9573-0B22A8E169FC}" type="sibTrans">
      <dgm:prSet/>
      <dgm:spPr/>
    </dgm:pt>
    <dgm:pt modelId="{C1AD3C93-6904-4005-B7BB-57DBF1BFA391}" type="pres">
      <dgm:prSet presAssocID="{C475C4B9-E7D4-4D70-9011-C1B18058033F}" presName="linear" presStyleCnt="0">
        <dgm:presLayoutVars>
          <dgm:animLvl val="lvl"/>
          <dgm:resizeHandles val="exact"/>
        </dgm:presLayoutVars>
      </dgm:prSet>
      <dgm:spPr/>
    </dgm:pt>
    <dgm:pt modelId="{FAD87472-9377-405B-8C24-124D732BEFA2}" type="pres">
      <dgm:prSet presAssocID="{E1CF7791-5D24-4A23-8B37-007A2F4E38DF}" presName="parentText" presStyleLbl="node1" presStyleIdx="0" presStyleCnt="1">
        <dgm:presLayoutVars>
          <dgm:chMax val="0"/>
          <dgm:bulletEnabled val="1"/>
        </dgm:presLayoutVars>
      </dgm:prSet>
      <dgm:spPr/>
    </dgm:pt>
  </dgm:ptLst>
  <dgm:cxnLst>
    <dgm:cxn modelId="{5B1EFB17-857E-41AD-A801-F3C73744830D}" type="presOf" srcId="{E1CF7791-5D24-4A23-8B37-007A2F4E38DF}" destId="{FAD87472-9377-405B-8C24-124D732BEFA2}" srcOrd="0" destOrd="0" presId="urn:microsoft.com/office/officeart/2005/8/layout/vList2#11"/>
    <dgm:cxn modelId="{4D1E393E-0714-45F5-9F29-309A5D9D08C6}" type="presOf" srcId="{C475C4B9-E7D4-4D70-9011-C1B18058033F}" destId="{C1AD3C93-6904-4005-B7BB-57DBF1BFA391}" srcOrd="0" destOrd="0" presId="urn:microsoft.com/office/officeart/2005/8/layout/vList2#11"/>
    <dgm:cxn modelId="{D83945AB-41E0-4CA1-9573-0B22A8E169FC}" srcId="{C475C4B9-E7D4-4D70-9011-C1B18058033F}" destId="{E1CF7791-5D24-4A23-8B37-007A2F4E38DF}" srcOrd="0" destOrd="0" parTransId="{5C58DBE6-E42E-466F-8F70-6B244719077B}" sibTransId="{1C5E5026-31B1-441E-9841-8403AFB4284D}"/>
    <dgm:cxn modelId="{B17E2D3D-67A6-44A2-9B96-56F832C0D50E}" type="presParOf" srcId="{C1AD3C93-6904-4005-B7BB-57DBF1BFA391}" destId="{FAD87472-9377-405B-8C24-124D732BEFA2}" srcOrd="0" destOrd="0" presId="urn:microsoft.com/office/officeart/2005/8/layout/vList2#1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0F9F9F10-8CA7-4C60-AC23-428B83710ADC}" type="doc">
      <dgm:prSet loTypeId="urn:microsoft.com/office/officeart/2005/8/layout/vList2#10" qsTypeId="urn:microsoft.com/office/officeart/2005/8/quickstyle/simple1#15" csTypeId="urn:microsoft.com/office/officeart/2005/8/colors/accent1_2#15"/>
      <dgm:spPr/>
      <dgm:t>
        <a:bodyPr/>
        <a:lstStyle/>
        <a:p>
          <a:endParaRPr altLang="en-US"/>
        </a:p>
      </dgm:t>
    </dgm:pt>
    <dgm:pt modelId="{E2D3108E-0FDA-4CCB-B3BF-7FB661B0A1D3}">
      <dgm:prSet phldr="0" custT="0"/>
      <dgm:spPr/>
      <dgm:t>
        <a:bodyPr vert="horz" wrap="square"/>
        <a:lstStyle/>
        <a:p>
          <a:pPr>
            <a:lnSpc>
              <a:spcPct val="100000"/>
            </a:lnSpc>
            <a:spcBef>
              <a:spcPct val="0"/>
            </a:spcBef>
            <a:spcAft>
              <a:spcPct val="35000"/>
            </a:spcAft>
          </a:pPr>
          <a:r>
            <a:rPr lang="zh-CN" altLang="en-US">
              <a:sym typeface="+mn-ea"/>
            </a:rPr>
            <a:t>实际攻击场景</a:t>
          </a:r>
          <a:endParaRPr altLang="en-US"/>
        </a:p>
      </dgm:t>
    </dgm:pt>
    <dgm:pt modelId="{170592AD-FA3D-45E7-B159-72818F2613F0}" cxnId="{F3AA580E-273E-4846-BF5E-3EA61AD079A2}" type="parTrans">
      <dgm:prSet/>
      <dgm:spPr/>
    </dgm:pt>
    <dgm:pt modelId="{52CC84CF-CAC8-402F-AD17-00F92F5CA3E8}" cxnId="{F3AA580E-273E-4846-BF5E-3EA61AD079A2}" type="sibTrans">
      <dgm:prSet/>
      <dgm:spPr/>
    </dgm:pt>
    <dgm:pt modelId="{5E9F40A8-99A0-47C9-B424-85463F588DE2}" type="pres">
      <dgm:prSet presAssocID="{0F9F9F10-8CA7-4C60-AC23-428B83710ADC}" presName="linear" presStyleCnt="0">
        <dgm:presLayoutVars>
          <dgm:animLvl val="lvl"/>
          <dgm:resizeHandles val="exact"/>
        </dgm:presLayoutVars>
      </dgm:prSet>
      <dgm:spPr/>
    </dgm:pt>
    <dgm:pt modelId="{BABE1BEB-4A86-49BA-BB2B-00C38C128EA0}" type="pres">
      <dgm:prSet presAssocID="{E2D3108E-0FDA-4CCB-B3BF-7FB661B0A1D3}" presName="parentText" presStyleLbl="node1" presStyleIdx="0" presStyleCnt="1">
        <dgm:presLayoutVars>
          <dgm:chMax val="0"/>
          <dgm:bulletEnabled val="1"/>
        </dgm:presLayoutVars>
      </dgm:prSet>
      <dgm:spPr/>
    </dgm:pt>
  </dgm:ptLst>
  <dgm:cxnLst>
    <dgm:cxn modelId="{F3AA580E-273E-4846-BF5E-3EA61AD079A2}" srcId="{0F9F9F10-8CA7-4C60-AC23-428B83710ADC}" destId="{E2D3108E-0FDA-4CCB-B3BF-7FB661B0A1D3}" srcOrd="0" destOrd="0" parTransId="{170592AD-FA3D-45E7-B159-72818F2613F0}" sibTransId="{52CC84CF-CAC8-402F-AD17-00F92F5CA3E8}"/>
    <dgm:cxn modelId="{AF2D8185-8BBF-4FCB-8999-20E462750619}" type="presOf" srcId="{E2D3108E-0FDA-4CCB-B3BF-7FB661B0A1D3}" destId="{BABE1BEB-4A86-49BA-BB2B-00C38C128EA0}" srcOrd="0" destOrd="0" presId="urn:microsoft.com/office/officeart/2005/8/layout/vList2#10"/>
    <dgm:cxn modelId="{436756B1-37B9-4C4C-81B2-424F34E5BD70}" type="presOf" srcId="{0F9F9F10-8CA7-4C60-AC23-428B83710ADC}" destId="{5E9F40A8-99A0-47C9-B424-85463F588DE2}" srcOrd="0" destOrd="0" presId="urn:microsoft.com/office/officeart/2005/8/layout/vList2#10"/>
    <dgm:cxn modelId="{03366109-20B1-414C-B286-17190665163E}" type="presParOf" srcId="{5E9F40A8-99A0-47C9-B424-85463F588DE2}" destId="{BABE1BEB-4A86-49BA-BB2B-00C38C128EA0}" srcOrd="0" destOrd="0" presId="urn:microsoft.com/office/officeart/2005/8/layout/vList2#10"/>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19E452B-7154-4BCD-9CFD-1F3750DD4C20}" type="doc">
      <dgm:prSet loTypeId="urn:microsoft.com/office/officeart/2005/8/layout/vList2#1" qsTypeId="urn:microsoft.com/office/officeart/2005/8/quickstyle/simple1#3" csTypeId="urn:microsoft.com/office/officeart/2005/8/colors/accent1_2#3" phldr="1"/>
      <dgm:spPr/>
      <dgm:t>
        <a:bodyPr/>
        <a:lstStyle/>
        <a:p>
          <a:endParaRPr altLang="en-US"/>
        </a:p>
      </dgm:t>
    </dgm:pt>
    <dgm:pt modelId="{C1335D53-567F-49D0-8D4B-EDEC505C409E}">
      <dgm:prSet phldr="0" custT="0"/>
      <dgm:spPr/>
      <dgm:t>
        <a:bodyPr vert="horz" wrap="square"/>
        <a:p>
          <a:pPr>
            <a:lnSpc>
              <a:spcPct val="100000"/>
            </a:lnSpc>
            <a:spcBef>
              <a:spcPct val="0"/>
            </a:spcBef>
            <a:spcAft>
              <a:spcPct val="35000"/>
            </a:spcAft>
          </a:pPr>
          <a:r>
            <a:rPr lang="zh-CN" b="1" dirty="0"/>
            <a:t>缩放函数的实证分析</a:t>
          </a:r>
          <a:r>
            <a:rPr altLang="en-US" dirty="0"/>
            <a:t/>
          </a:r>
          <a:endParaRPr altLang="en-US" dirty="0"/>
        </a:p>
      </dgm:t>
    </dgm:pt>
    <dgm:pt modelId="{C757A697-1D55-4E32-9AB8-68C5AF311E57}" cxnId="{3C3F98E2-5388-406F-AF63-721C7F625461}" type="parTrans">
      <dgm:prSet/>
      <dgm:spPr/>
      <dgm:t>
        <a:bodyPr/>
        <a:lstStyle/>
        <a:p>
          <a:endParaRPr lang="zh-CN" altLang="en-US"/>
        </a:p>
      </dgm:t>
    </dgm:pt>
    <dgm:pt modelId="{049C9D01-1BBA-44EB-B587-D4A656FE13A0}" cxnId="{3C3F98E2-5388-406F-AF63-721C7F625461}" type="sibTrans">
      <dgm:prSet/>
      <dgm:spPr/>
      <dgm:t>
        <a:bodyPr/>
        <a:lstStyle/>
        <a:p>
          <a:endParaRPr lang="zh-CN" altLang="en-US"/>
        </a:p>
      </dgm:t>
    </dgm:pt>
    <dgm:pt modelId="{2FA43B79-FEF6-4B4C-9837-CF64E3FF43EF}" type="pres">
      <dgm:prSet presAssocID="{B19E452B-7154-4BCD-9CFD-1F3750DD4C20}" presName="linear" presStyleCnt="0">
        <dgm:presLayoutVars>
          <dgm:animLvl val="lvl"/>
          <dgm:resizeHandles val="exact"/>
        </dgm:presLayoutVars>
      </dgm:prSet>
      <dgm:spPr/>
    </dgm:pt>
    <dgm:pt modelId="{E4D49881-7B51-49A7-97B5-B5EDA4F6C488}" type="pres">
      <dgm:prSet presAssocID="{C1335D53-567F-49D0-8D4B-EDEC505C409E}" presName="parentText" presStyleLbl="node1" presStyleIdx="0" presStyleCnt="1" custLinFactY="-10705" custLinFactNeighborX="-2336" custLinFactNeighborY="-100000">
        <dgm:presLayoutVars>
          <dgm:chMax val="0"/>
          <dgm:bulletEnabled val="1"/>
        </dgm:presLayoutVars>
      </dgm:prSet>
      <dgm:spPr/>
    </dgm:pt>
  </dgm:ptLst>
  <dgm:cxnLst>
    <dgm:cxn modelId="{3C3F98E2-5388-406F-AF63-721C7F625461}" srcId="{B19E452B-7154-4BCD-9CFD-1F3750DD4C20}" destId="{C1335D53-567F-49D0-8D4B-EDEC505C409E}" srcOrd="0" destOrd="0" parTransId="{C757A697-1D55-4E32-9AB8-68C5AF311E57}" sibTransId="{049C9D01-1BBA-44EB-B587-D4A656FE13A0}"/>
    <dgm:cxn modelId="{64F06CBF-7ACF-47FA-9718-A3686C656F2E}" type="presOf" srcId="{B19E452B-7154-4BCD-9CFD-1F3750DD4C20}" destId="{2FA43B79-FEF6-4B4C-9837-CF64E3FF43EF}" srcOrd="0" destOrd="0" presId="urn:microsoft.com/office/officeart/2005/8/layout/vList2#1"/>
    <dgm:cxn modelId="{7D67F014-742C-4E9F-90DD-9B9886EE453C}" type="presParOf" srcId="{2FA43B79-FEF6-4B4C-9837-CF64E3FF43EF}" destId="{E4D49881-7B51-49A7-97B5-B5EDA4F6C488}" srcOrd="0" destOrd="0" presId="urn:microsoft.com/office/officeart/2005/8/layout/vList2#1"/>
    <dgm:cxn modelId="{CA5D2EB8-80F7-40CB-9C8D-0FD296017780}" type="presOf" srcId="{C1335D53-567F-49D0-8D4B-EDEC505C409E}" destId="{E4D49881-7B51-49A7-97B5-B5EDA4F6C488}" srcOrd="0" destOrd="0" presId="urn:microsoft.com/office/officeart/2005/8/layout/vList2#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19E452B-7154-4BCD-9CFD-1F3750DD4C20}" type="doc">
      <dgm:prSet loTypeId="urn:microsoft.com/office/officeart/2005/8/layout/vList2#1" qsTypeId="urn:microsoft.com/office/officeart/2005/8/quickstyle/simple1#3" csTypeId="urn:microsoft.com/office/officeart/2005/8/colors/accent1_2#3" phldr="1"/>
      <dgm:spPr/>
      <dgm:t>
        <a:bodyPr/>
        <a:lstStyle/>
        <a:p>
          <a:endParaRPr altLang="en-US"/>
        </a:p>
      </dgm:t>
    </dgm:pt>
    <dgm:pt modelId="{C1335D53-567F-49D0-8D4B-EDEC505C409E}">
      <dgm:prSet phldr="0" custT="0"/>
      <dgm:spPr/>
      <dgm:t>
        <a:bodyPr vert="horz" wrap="square"/>
        <a:lstStyle/>
        <a:p>
          <a:pPr>
            <a:lnSpc>
              <a:spcPct val="100000"/>
            </a:lnSpc>
            <a:spcBef>
              <a:spcPct val="0"/>
            </a:spcBef>
            <a:spcAft>
              <a:spcPct val="35000"/>
            </a:spcAft>
          </a:pPr>
          <a:r>
            <a:rPr lang="zh-CN" altLang="zh-CN" dirty="0">
              <a:cs typeface="Arial" panose="020B0604020202090204" pitchFamily="34" charset="0"/>
            </a:rPr>
            <a:t>攻击图像的生成</a:t>
          </a:r>
          <a:endParaRPr altLang="en-US" dirty="0"/>
        </a:p>
      </dgm:t>
    </dgm:pt>
    <dgm:pt modelId="{C757A697-1D55-4E32-9AB8-68C5AF311E57}" cxnId="{6547516B-B274-4965-A8D3-13198ABBEBF3}" type="parTrans">
      <dgm:prSet/>
      <dgm:spPr/>
      <dgm:t>
        <a:bodyPr/>
        <a:lstStyle/>
        <a:p>
          <a:endParaRPr lang="zh-CN" altLang="en-US"/>
        </a:p>
      </dgm:t>
    </dgm:pt>
    <dgm:pt modelId="{049C9D01-1BBA-44EB-B587-D4A656FE13A0}" cxnId="{6547516B-B274-4965-A8D3-13198ABBEBF3}" type="sibTrans">
      <dgm:prSet/>
      <dgm:spPr/>
      <dgm:t>
        <a:bodyPr/>
        <a:lstStyle/>
        <a:p>
          <a:endParaRPr lang="zh-CN" altLang="en-US"/>
        </a:p>
      </dgm:t>
    </dgm:pt>
    <dgm:pt modelId="{2FA43B79-FEF6-4B4C-9837-CF64E3FF43EF}" type="pres">
      <dgm:prSet presAssocID="{B19E452B-7154-4BCD-9CFD-1F3750DD4C20}" presName="linear" presStyleCnt="0">
        <dgm:presLayoutVars>
          <dgm:animLvl val="lvl"/>
          <dgm:resizeHandles val="exact"/>
        </dgm:presLayoutVars>
      </dgm:prSet>
      <dgm:spPr/>
    </dgm:pt>
    <dgm:pt modelId="{E4D49881-7B51-49A7-97B5-B5EDA4F6C488}" type="pres">
      <dgm:prSet presAssocID="{C1335D53-567F-49D0-8D4B-EDEC505C409E}" presName="parentText" presStyleLbl="node1" presStyleIdx="0" presStyleCnt="1" custLinFactY="-10705" custLinFactNeighborX="-2336" custLinFactNeighborY="-100000">
        <dgm:presLayoutVars>
          <dgm:chMax val="0"/>
          <dgm:bulletEnabled val="1"/>
        </dgm:presLayoutVars>
      </dgm:prSet>
      <dgm:spPr/>
    </dgm:pt>
  </dgm:ptLst>
  <dgm:cxnLst>
    <dgm:cxn modelId="{2839A010-C7FF-4C90-9818-8CFF4402C604}" type="presOf" srcId="{C1335D53-567F-49D0-8D4B-EDEC505C409E}" destId="{E4D49881-7B51-49A7-97B5-B5EDA4F6C488}" srcOrd="0" destOrd="0" presId="urn:microsoft.com/office/officeart/2005/8/layout/vList2#1"/>
    <dgm:cxn modelId="{6547516B-B274-4965-A8D3-13198ABBEBF3}" srcId="{B19E452B-7154-4BCD-9CFD-1F3750DD4C20}" destId="{C1335D53-567F-49D0-8D4B-EDEC505C409E}" srcOrd="0" destOrd="0" parTransId="{C757A697-1D55-4E32-9AB8-68C5AF311E57}" sibTransId="{049C9D01-1BBA-44EB-B587-D4A656FE13A0}"/>
    <dgm:cxn modelId="{02FF57C0-F576-411F-A727-75422BC5DA20}" type="presOf" srcId="{B19E452B-7154-4BCD-9CFD-1F3750DD4C20}" destId="{2FA43B79-FEF6-4B4C-9837-CF64E3FF43EF}" srcOrd="0" destOrd="0" presId="urn:microsoft.com/office/officeart/2005/8/layout/vList2#1"/>
    <dgm:cxn modelId="{A3975CCF-E83D-4868-9595-7EAE507750E2}" type="presParOf" srcId="{2FA43B79-FEF6-4B4C-9837-CF64E3FF43EF}" destId="{E4D49881-7B51-49A7-97B5-B5EDA4F6C488}" srcOrd="0" destOrd="0" presId="urn:microsoft.com/office/officeart/2005/8/layout/vList2#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19E452B-7154-4BCD-9CFD-1F3750DD4C20}" type="doc">
      <dgm:prSet loTypeId="urn:microsoft.com/office/officeart/2005/8/layout/vList2#1" qsTypeId="urn:microsoft.com/office/officeart/2005/8/quickstyle/simple1#3" csTypeId="urn:microsoft.com/office/officeart/2005/8/colors/accent1_2#3" phldr="1"/>
      <dgm:spPr/>
      <dgm:t>
        <a:bodyPr/>
        <a:lstStyle/>
        <a:p>
          <a:endParaRPr altLang="en-US"/>
        </a:p>
      </dgm:t>
    </dgm:pt>
    <dgm:pt modelId="{C1335D53-567F-49D0-8D4B-EDEC505C409E}">
      <dgm:prSet phldr="0" custT="0"/>
      <dgm:spPr/>
      <dgm:t>
        <a:bodyPr vert="horz" wrap="square"/>
        <a:lstStyle/>
        <a:p>
          <a:pPr algn="ctr">
            <a:lnSpc>
              <a:spcPct val="100000"/>
            </a:lnSpc>
            <a:spcBef>
              <a:spcPct val="0"/>
            </a:spcBef>
            <a:spcAft>
              <a:spcPct val="35000"/>
            </a:spcAft>
          </a:pPr>
          <a:r>
            <a:rPr lang="zh-CN" dirty="0"/>
            <a:t>系数恢复</a:t>
          </a:r>
          <a:endParaRPr altLang="en-US" dirty="0"/>
        </a:p>
      </dgm:t>
    </dgm:pt>
    <dgm:pt modelId="{C757A697-1D55-4E32-9AB8-68C5AF311E57}" cxnId="{6547516B-B274-4965-A8D3-13198ABBEBF3}" type="parTrans">
      <dgm:prSet/>
      <dgm:spPr/>
      <dgm:t>
        <a:bodyPr/>
        <a:lstStyle/>
        <a:p>
          <a:endParaRPr lang="zh-CN" altLang="en-US"/>
        </a:p>
      </dgm:t>
    </dgm:pt>
    <dgm:pt modelId="{049C9D01-1BBA-44EB-B587-D4A656FE13A0}" cxnId="{6547516B-B274-4965-A8D3-13198ABBEBF3}" type="sibTrans">
      <dgm:prSet/>
      <dgm:spPr/>
      <dgm:t>
        <a:bodyPr/>
        <a:lstStyle/>
        <a:p>
          <a:endParaRPr lang="zh-CN" altLang="en-US"/>
        </a:p>
      </dgm:t>
    </dgm:pt>
    <dgm:pt modelId="{2FA43B79-FEF6-4B4C-9837-CF64E3FF43EF}" type="pres">
      <dgm:prSet presAssocID="{B19E452B-7154-4BCD-9CFD-1F3750DD4C20}" presName="linear" presStyleCnt="0">
        <dgm:presLayoutVars>
          <dgm:animLvl val="lvl"/>
          <dgm:resizeHandles val="exact"/>
        </dgm:presLayoutVars>
      </dgm:prSet>
      <dgm:spPr/>
    </dgm:pt>
    <dgm:pt modelId="{E4D49881-7B51-49A7-97B5-B5EDA4F6C488}" type="pres">
      <dgm:prSet presAssocID="{C1335D53-567F-49D0-8D4B-EDEC505C409E}" presName="parentText" presStyleLbl="node1" presStyleIdx="0" presStyleCnt="1">
        <dgm:presLayoutVars>
          <dgm:chMax val="0"/>
          <dgm:bulletEnabled val="1"/>
        </dgm:presLayoutVars>
      </dgm:prSet>
      <dgm:spPr/>
    </dgm:pt>
  </dgm:ptLst>
  <dgm:cxnLst>
    <dgm:cxn modelId="{2839A010-C7FF-4C90-9818-8CFF4402C604}" type="presOf" srcId="{C1335D53-567F-49D0-8D4B-EDEC505C409E}" destId="{E4D49881-7B51-49A7-97B5-B5EDA4F6C488}" srcOrd="0" destOrd="0" presId="urn:microsoft.com/office/officeart/2005/8/layout/vList2#1"/>
    <dgm:cxn modelId="{6547516B-B274-4965-A8D3-13198ABBEBF3}" srcId="{B19E452B-7154-4BCD-9CFD-1F3750DD4C20}" destId="{C1335D53-567F-49D0-8D4B-EDEC505C409E}" srcOrd="0" destOrd="0" parTransId="{C757A697-1D55-4E32-9AB8-68C5AF311E57}" sibTransId="{049C9D01-1BBA-44EB-B587-D4A656FE13A0}"/>
    <dgm:cxn modelId="{02FF57C0-F576-411F-A727-75422BC5DA20}" type="presOf" srcId="{B19E452B-7154-4BCD-9CFD-1F3750DD4C20}" destId="{2FA43B79-FEF6-4B4C-9837-CF64E3FF43EF}" srcOrd="0" destOrd="0" presId="urn:microsoft.com/office/officeart/2005/8/layout/vList2#1"/>
    <dgm:cxn modelId="{A3975CCF-E83D-4868-9595-7EAE507750E2}" type="presParOf" srcId="{2FA43B79-FEF6-4B4C-9837-CF64E3FF43EF}" destId="{E4D49881-7B51-49A7-97B5-B5EDA4F6C488}" srcOrd="0" destOrd="0" presId="urn:microsoft.com/office/officeart/2005/8/layout/vList2#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19E452B-7154-4BCD-9CFD-1F3750DD4C20}" type="doc">
      <dgm:prSet loTypeId="urn:microsoft.com/office/officeart/2005/8/layout/vList2#1" qsTypeId="urn:microsoft.com/office/officeart/2005/8/quickstyle/simple1#3" csTypeId="urn:microsoft.com/office/officeart/2005/8/colors/accent1_2#3" phldr="1"/>
      <dgm:spPr/>
      <dgm:t>
        <a:bodyPr/>
        <a:lstStyle/>
        <a:p>
          <a:endParaRPr altLang="en-US"/>
        </a:p>
      </dgm:t>
    </dgm:pt>
    <dgm:pt modelId="{C1335D53-567F-49D0-8D4B-EDEC505C409E}">
      <dgm:prSet phldr="0" custT="0"/>
      <dgm:spPr/>
      <dgm:t>
        <a:bodyPr vert="horz" wrap="square"/>
        <a:lstStyle/>
        <a:p>
          <a:pPr>
            <a:lnSpc>
              <a:spcPct val="100000"/>
            </a:lnSpc>
            <a:spcBef>
              <a:spcPct val="0"/>
            </a:spcBef>
            <a:spcAft>
              <a:spcPct val="35000"/>
            </a:spcAft>
          </a:pPr>
          <a:r>
            <a:rPr lang="zh-CN" altLang="zh-CN" dirty="0"/>
            <a:t>系数矩阵</a:t>
          </a:r>
          <a:endParaRPr altLang="en-US" dirty="0"/>
        </a:p>
      </dgm:t>
    </dgm:pt>
    <dgm:pt modelId="{C757A697-1D55-4E32-9AB8-68C5AF311E57}" cxnId="{6547516B-B274-4965-A8D3-13198ABBEBF3}" type="parTrans">
      <dgm:prSet/>
      <dgm:spPr/>
      <dgm:t>
        <a:bodyPr/>
        <a:lstStyle/>
        <a:p>
          <a:endParaRPr lang="zh-CN" altLang="en-US"/>
        </a:p>
      </dgm:t>
    </dgm:pt>
    <dgm:pt modelId="{049C9D01-1BBA-44EB-B587-D4A656FE13A0}" cxnId="{6547516B-B274-4965-A8D3-13198ABBEBF3}" type="sibTrans">
      <dgm:prSet/>
      <dgm:spPr/>
      <dgm:t>
        <a:bodyPr/>
        <a:lstStyle/>
        <a:p>
          <a:endParaRPr lang="zh-CN" altLang="en-US"/>
        </a:p>
      </dgm:t>
    </dgm:pt>
    <dgm:pt modelId="{2FA43B79-FEF6-4B4C-9837-CF64E3FF43EF}" type="pres">
      <dgm:prSet presAssocID="{B19E452B-7154-4BCD-9CFD-1F3750DD4C20}" presName="linear" presStyleCnt="0">
        <dgm:presLayoutVars>
          <dgm:animLvl val="lvl"/>
          <dgm:resizeHandles val="exact"/>
        </dgm:presLayoutVars>
      </dgm:prSet>
      <dgm:spPr/>
    </dgm:pt>
    <dgm:pt modelId="{E4D49881-7B51-49A7-97B5-B5EDA4F6C488}" type="pres">
      <dgm:prSet presAssocID="{C1335D53-567F-49D0-8D4B-EDEC505C409E}" presName="parentText" presStyleLbl="node1" presStyleIdx="0" presStyleCnt="1">
        <dgm:presLayoutVars>
          <dgm:chMax val="0"/>
          <dgm:bulletEnabled val="1"/>
        </dgm:presLayoutVars>
      </dgm:prSet>
      <dgm:spPr/>
    </dgm:pt>
  </dgm:ptLst>
  <dgm:cxnLst>
    <dgm:cxn modelId="{2839A010-C7FF-4C90-9818-8CFF4402C604}" type="presOf" srcId="{C1335D53-567F-49D0-8D4B-EDEC505C409E}" destId="{E4D49881-7B51-49A7-97B5-B5EDA4F6C488}" srcOrd="0" destOrd="0" presId="urn:microsoft.com/office/officeart/2005/8/layout/vList2#1"/>
    <dgm:cxn modelId="{6547516B-B274-4965-A8D3-13198ABBEBF3}" srcId="{B19E452B-7154-4BCD-9CFD-1F3750DD4C20}" destId="{C1335D53-567F-49D0-8D4B-EDEC505C409E}" srcOrd="0" destOrd="0" parTransId="{C757A697-1D55-4E32-9AB8-68C5AF311E57}" sibTransId="{049C9D01-1BBA-44EB-B587-D4A656FE13A0}"/>
    <dgm:cxn modelId="{02FF57C0-F576-411F-A727-75422BC5DA20}" type="presOf" srcId="{B19E452B-7154-4BCD-9CFD-1F3750DD4C20}" destId="{2FA43B79-FEF6-4B4C-9837-CF64E3FF43EF}" srcOrd="0" destOrd="0" presId="urn:microsoft.com/office/officeart/2005/8/layout/vList2#1"/>
    <dgm:cxn modelId="{A3975CCF-E83D-4868-9595-7EAE507750E2}" type="presParOf" srcId="{2FA43B79-FEF6-4B4C-9837-CF64E3FF43EF}" destId="{E4D49881-7B51-49A7-97B5-B5EDA4F6C488}" srcOrd="0" destOrd="0" presId="urn:microsoft.com/office/officeart/2005/8/layout/vList2#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19E452B-7154-4BCD-9CFD-1F3750DD4C20}" type="doc">
      <dgm:prSet loTypeId="urn:microsoft.com/office/officeart/2005/8/layout/vList2#1" qsTypeId="urn:microsoft.com/office/officeart/2005/8/quickstyle/simple1#3" csTypeId="urn:microsoft.com/office/officeart/2005/8/colors/accent1_2#3" phldr="1"/>
      <dgm:spPr/>
      <dgm:t>
        <a:bodyPr/>
        <a:lstStyle/>
        <a:p>
          <a:endParaRPr altLang="en-US"/>
        </a:p>
      </dgm:t>
    </dgm:pt>
    <dgm:pt modelId="{C1335D53-567F-49D0-8D4B-EDEC505C409E}">
      <dgm:prSet phldr="0" custT="0"/>
      <dgm:spPr/>
      <dgm:t>
        <a:bodyPr vert="horz" wrap="square"/>
        <a:lstStyle/>
        <a:p>
          <a:pPr algn="ctr">
            <a:lnSpc>
              <a:spcPct val="100000"/>
            </a:lnSpc>
            <a:spcBef>
              <a:spcPct val="0"/>
            </a:spcBef>
            <a:spcAft>
              <a:spcPct val="35000"/>
            </a:spcAft>
          </a:pPr>
          <a:r>
            <a:rPr lang="zh-CN" dirty="0"/>
            <a:t>构建扰动矩阵</a:t>
          </a:r>
          <a:endParaRPr altLang="en-US" dirty="0"/>
        </a:p>
      </dgm:t>
    </dgm:pt>
    <dgm:pt modelId="{C757A697-1D55-4E32-9AB8-68C5AF311E57}" cxnId="{6547516B-B274-4965-A8D3-13198ABBEBF3}" type="parTrans">
      <dgm:prSet/>
      <dgm:spPr/>
      <dgm:t>
        <a:bodyPr/>
        <a:lstStyle/>
        <a:p>
          <a:endParaRPr lang="zh-CN" altLang="en-US"/>
        </a:p>
      </dgm:t>
    </dgm:pt>
    <dgm:pt modelId="{049C9D01-1BBA-44EB-B587-D4A656FE13A0}" cxnId="{6547516B-B274-4965-A8D3-13198ABBEBF3}" type="sibTrans">
      <dgm:prSet/>
      <dgm:spPr/>
      <dgm:t>
        <a:bodyPr/>
        <a:lstStyle/>
        <a:p>
          <a:endParaRPr lang="zh-CN" altLang="en-US"/>
        </a:p>
      </dgm:t>
    </dgm:pt>
    <dgm:pt modelId="{2FA43B79-FEF6-4B4C-9837-CF64E3FF43EF}" type="pres">
      <dgm:prSet presAssocID="{B19E452B-7154-4BCD-9CFD-1F3750DD4C20}" presName="linear" presStyleCnt="0">
        <dgm:presLayoutVars>
          <dgm:animLvl val="lvl"/>
          <dgm:resizeHandles val="exact"/>
        </dgm:presLayoutVars>
      </dgm:prSet>
      <dgm:spPr/>
    </dgm:pt>
    <dgm:pt modelId="{E4D49881-7B51-49A7-97B5-B5EDA4F6C488}" type="pres">
      <dgm:prSet presAssocID="{C1335D53-567F-49D0-8D4B-EDEC505C409E}" presName="parentText" presStyleLbl="node1" presStyleIdx="0" presStyleCnt="1">
        <dgm:presLayoutVars>
          <dgm:chMax val="0"/>
          <dgm:bulletEnabled val="1"/>
        </dgm:presLayoutVars>
      </dgm:prSet>
      <dgm:spPr/>
    </dgm:pt>
  </dgm:ptLst>
  <dgm:cxnLst>
    <dgm:cxn modelId="{2839A010-C7FF-4C90-9818-8CFF4402C604}" type="presOf" srcId="{C1335D53-567F-49D0-8D4B-EDEC505C409E}" destId="{E4D49881-7B51-49A7-97B5-B5EDA4F6C488}" srcOrd="0" destOrd="0" presId="urn:microsoft.com/office/officeart/2005/8/layout/vList2#1"/>
    <dgm:cxn modelId="{6547516B-B274-4965-A8D3-13198ABBEBF3}" srcId="{B19E452B-7154-4BCD-9CFD-1F3750DD4C20}" destId="{C1335D53-567F-49D0-8D4B-EDEC505C409E}" srcOrd="0" destOrd="0" parTransId="{C757A697-1D55-4E32-9AB8-68C5AF311E57}" sibTransId="{049C9D01-1BBA-44EB-B587-D4A656FE13A0}"/>
    <dgm:cxn modelId="{02FF57C0-F576-411F-A727-75422BC5DA20}" type="presOf" srcId="{B19E452B-7154-4BCD-9CFD-1F3750DD4C20}" destId="{2FA43B79-FEF6-4B4C-9837-CF64E3FF43EF}" srcOrd="0" destOrd="0" presId="urn:microsoft.com/office/officeart/2005/8/layout/vList2#1"/>
    <dgm:cxn modelId="{A3975CCF-E83D-4868-9595-7EAE507750E2}" type="presParOf" srcId="{2FA43B79-FEF6-4B4C-9837-CF64E3FF43EF}" destId="{E4D49881-7B51-49A7-97B5-B5EDA4F6C488}" srcOrd="0" destOrd="0" presId="urn:microsoft.com/office/officeart/2005/8/layout/vList2#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19E452B-7154-4BCD-9CFD-1F3750DD4C20}" type="doc">
      <dgm:prSet loTypeId="urn:microsoft.com/office/officeart/2005/8/layout/vList2#1" qsTypeId="urn:microsoft.com/office/officeart/2005/8/quickstyle/simple1#3" csTypeId="urn:microsoft.com/office/officeart/2005/8/colors/accent1_2#3" phldr="1"/>
      <dgm:spPr/>
      <dgm:t>
        <a:bodyPr/>
        <a:lstStyle/>
        <a:p>
          <a:endParaRPr altLang="en-US"/>
        </a:p>
      </dgm:t>
    </dgm:pt>
    <dgm:pt modelId="{C1335D53-567F-49D0-8D4B-EDEC505C409E}">
      <dgm:prSet phldr="0" custT="1"/>
      <dgm:spPr/>
      <dgm:t>
        <a:bodyPr vert="horz" wrap="square"/>
        <a:lstStyle/>
        <a:p>
          <a:pPr algn="ctr">
            <a:lnSpc>
              <a:spcPct val="100000"/>
            </a:lnSpc>
            <a:spcBef>
              <a:spcPct val="0"/>
            </a:spcBef>
            <a:spcAft>
              <a:spcPct val="35000"/>
            </a:spcAft>
          </a:pPr>
          <a:r>
            <a:rPr lang="zh-CN" sz="1600" b="1" dirty="0"/>
            <a:t>问题解决方案</a:t>
          </a:r>
          <a:endParaRPr altLang="en-US" sz="1600" dirty="0"/>
        </a:p>
      </dgm:t>
    </dgm:pt>
    <dgm:pt modelId="{C757A697-1D55-4E32-9AB8-68C5AF311E57}" cxnId="{6547516B-B274-4965-A8D3-13198ABBEBF3}" type="parTrans">
      <dgm:prSet/>
      <dgm:spPr/>
      <dgm:t>
        <a:bodyPr/>
        <a:lstStyle/>
        <a:p>
          <a:pPr algn="ctr"/>
          <a:endParaRPr lang="zh-CN" altLang="en-US"/>
        </a:p>
      </dgm:t>
    </dgm:pt>
    <dgm:pt modelId="{049C9D01-1BBA-44EB-B587-D4A656FE13A0}" cxnId="{6547516B-B274-4965-A8D3-13198ABBEBF3}" type="sibTrans">
      <dgm:prSet/>
      <dgm:spPr/>
      <dgm:t>
        <a:bodyPr/>
        <a:lstStyle/>
        <a:p>
          <a:pPr algn="ctr"/>
          <a:endParaRPr lang="zh-CN" altLang="en-US"/>
        </a:p>
      </dgm:t>
    </dgm:pt>
    <dgm:pt modelId="{2FA43B79-FEF6-4B4C-9837-CF64E3FF43EF}" type="pres">
      <dgm:prSet presAssocID="{B19E452B-7154-4BCD-9CFD-1F3750DD4C20}" presName="linear" presStyleCnt="0">
        <dgm:presLayoutVars>
          <dgm:animLvl val="lvl"/>
          <dgm:resizeHandles val="exact"/>
        </dgm:presLayoutVars>
      </dgm:prSet>
      <dgm:spPr/>
    </dgm:pt>
    <dgm:pt modelId="{E4D49881-7B51-49A7-97B5-B5EDA4F6C488}" type="pres">
      <dgm:prSet presAssocID="{C1335D53-567F-49D0-8D4B-EDEC505C409E}" presName="parentText" presStyleLbl="node1" presStyleIdx="0" presStyleCnt="1" custScaleY="153305" custLinFactNeighborX="13109">
        <dgm:presLayoutVars>
          <dgm:chMax val="0"/>
          <dgm:bulletEnabled val="1"/>
        </dgm:presLayoutVars>
      </dgm:prSet>
      <dgm:spPr/>
    </dgm:pt>
  </dgm:ptLst>
  <dgm:cxnLst>
    <dgm:cxn modelId="{2839A010-C7FF-4C90-9818-8CFF4402C604}" type="presOf" srcId="{C1335D53-567F-49D0-8D4B-EDEC505C409E}" destId="{E4D49881-7B51-49A7-97B5-B5EDA4F6C488}" srcOrd="0" destOrd="0" presId="urn:microsoft.com/office/officeart/2005/8/layout/vList2#1"/>
    <dgm:cxn modelId="{6547516B-B274-4965-A8D3-13198ABBEBF3}" srcId="{B19E452B-7154-4BCD-9CFD-1F3750DD4C20}" destId="{C1335D53-567F-49D0-8D4B-EDEC505C409E}" srcOrd="0" destOrd="0" parTransId="{C757A697-1D55-4E32-9AB8-68C5AF311E57}" sibTransId="{049C9D01-1BBA-44EB-B587-D4A656FE13A0}"/>
    <dgm:cxn modelId="{02FF57C0-F576-411F-A727-75422BC5DA20}" type="presOf" srcId="{B19E452B-7154-4BCD-9CFD-1F3750DD4C20}" destId="{2FA43B79-FEF6-4B4C-9837-CF64E3FF43EF}" srcOrd="0" destOrd="0" presId="urn:microsoft.com/office/officeart/2005/8/layout/vList2#1"/>
    <dgm:cxn modelId="{A3975CCF-E83D-4868-9595-7EAE507750E2}" type="presParOf" srcId="{2FA43B79-FEF6-4B4C-9837-CF64E3FF43EF}" destId="{E4D49881-7B51-49A7-97B5-B5EDA4F6C488}" srcOrd="0" destOrd="0" presId="urn:microsoft.com/office/officeart/2005/8/layout/vList2#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89C0B2C-866F-41B9-9C1A-C71BD9989730}" type="doc">
      <dgm:prSet loTypeId="urn:microsoft.com/office/officeart/2005/8/layout/vList5" qsTypeId="urn:microsoft.com/office/officeart/2005/8/quickstyle/simple1#8" csTypeId="urn:microsoft.com/office/officeart/2005/8/colors/accent1_2#8"/>
      <dgm:spPr/>
      <dgm:t>
        <a:bodyPr/>
        <a:lstStyle/>
        <a:p>
          <a:endParaRPr altLang="en-US"/>
        </a:p>
      </dgm:t>
    </dgm:pt>
    <dgm:pt modelId="{F3AE69C4-8CAA-4475-950E-96B07F1CC23C}">
      <dgm:prSet/>
      <dgm:spPr/>
      <dgm:t>
        <a:bodyPr/>
        <a:lstStyle/>
        <a:p>
          <a:r>
            <a:rPr lang="zh-CN" b="0" i="0" u="none" baseline="0">
              <a:rtl val="0"/>
            </a:rPr>
            <a:t>缩放攻击实验结果</a:t>
          </a:r>
          <a:endParaRPr altLang="en-US"/>
        </a:p>
      </dgm:t>
    </dgm:pt>
    <dgm:pt modelId="{15A1A168-9BCF-4F80-869E-2D25FE5383E8}" cxnId="{D754D5B0-343C-46E1-A3F0-844B5C0F9148}" type="parTrans">
      <dgm:prSet/>
      <dgm:spPr/>
    </dgm:pt>
    <dgm:pt modelId="{FF09E931-229F-4F7C-9161-4EFC68634C4E}" cxnId="{D754D5B0-343C-46E1-A3F0-844B5C0F9148}" type="sibTrans">
      <dgm:prSet/>
      <dgm:spPr/>
    </dgm:pt>
    <dgm:pt modelId="{E20E56B5-7D0E-4871-845D-B3386DD841EC}">
      <dgm:prSet/>
      <dgm:spPr/>
      <dgm:t>
        <a:bodyPr/>
        <a:lstStyle/>
        <a:p>
          <a:r>
            <a:rPr lang="zh-CN" b="0" i="0" u="none" baseline="0">
              <a:rtl val="0"/>
            </a:rPr>
            <a:t>分类应用</a:t>
          </a:r>
          <a:endParaRPr altLang="en-US"/>
        </a:p>
      </dgm:t>
    </dgm:pt>
    <dgm:pt modelId="{944DA422-A94C-45C1-8C33-AC9ECEFE7F6B}" cxnId="{EAE71FF9-6BB3-404C-8D9E-B2C28E0BAFFF}" type="parTrans">
      <dgm:prSet/>
      <dgm:spPr/>
    </dgm:pt>
    <dgm:pt modelId="{25319F96-E269-4543-824D-080182210004}" cxnId="{EAE71FF9-6BB3-404C-8D9E-B2C28E0BAFFF}" type="sibTrans">
      <dgm:prSet/>
      <dgm:spPr/>
    </dgm:pt>
    <dgm:pt modelId="{EE89826A-602F-4002-B9E1-4ADE23D244E8}">
      <dgm:prSet/>
      <dgm:spPr/>
      <dgm:t>
        <a:bodyPr/>
        <a:lstStyle/>
        <a:p>
          <a:r>
            <a:rPr lang="zh-CN" b="0" i="0" u="none" baseline="0">
              <a:rtl val="0"/>
            </a:rPr>
            <a:t>云服务</a:t>
          </a:r>
          <a:endParaRPr altLang="en-US"/>
        </a:p>
      </dgm:t>
    </dgm:pt>
    <dgm:pt modelId="{8FF3F873-3F70-4FD5-895F-3CBB18C088A9}" cxnId="{1B629D2F-2125-4356-8963-798537BA76A0}" type="parTrans">
      <dgm:prSet/>
      <dgm:spPr/>
    </dgm:pt>
    <dgm:pt modelId="{B10108AD-EA02-4E3D-B68B-F0BD45F61453}" cxnId="{1B629D2F-2125-4356-8963-798537BA76A0}" type="sibTrans">
      <dgm:prSet/>
      <dgm:spPr/>
    </dgm:pt>
    <dgm:pt modelId="{89AD839A-4687-4C01-97D2-B02BD82D6E57}">
      <dgm:prSet/>
      <dgm:spPr/>
      <dgm:t>
        <a:bodyPr/>
        <a:lstStyle/>
        <a:p>
          <a:r>
            <a:rPr lang="en-US" b="0" i="0" u="none" baseline="0">
              <a:rtl val="0"/>
            </a:rPr>
            <a:t>web</a:t>
          </a:r>
          <a:r>
            <a:rPr lang="zh-CN" b="0" i="0" u="none" baseline="0">
              <a:rtl val="0"/>
            </a:rPr>
            <a:t>游览器</a:t>
          </a:r>
          <a:endParaRPr altLang="en-US"/>
        </a:p>
      </dgm:t>
    </dgm:pt>
    <dgm:pt modelId="{F6B7A667-C43B-4CE7-A038-DA99DF95B29A}" cxnId="{AAF980B0-F52E-43F0-8A73-113DB0297C42}" type="parTrans">
      <dgm:prSet/>
      <dgm:spPr/>
    </dgm:pt>
    <dgm:pt modelId="{533021EC-0A60-47C9-9317-6C8F3F651A58}" cxnId="{AAF980B0-F52E-43F0-8A73-113DB0297C42}" type="sibTrans">
      <dgm:prSet/>
      <dgm:spPr/>
    </dgm:pt>
    <dgm:pt modelId="{9E5FEF53-F4C7-411F-8237-060126E08B3E}" type="pres">
      <dgm:prSet presAssocID="{589C0B2C-866F-41B9-9C1A-C71BD9989730}" presName="Name0" presStyleCnt="0">
        <dgm:presLayoutVars>
          <dgm:dir/>
          <dgm:animLvl val="lvl"/>
          <dgm:resizeHandles val="exact"/>
        </dgm:presLayoutVars>
      </dgm:prSet>
      <dgm:spPr/>
    </dgm:pt>
    <dgm:pt modelId="{989E7A75-E13C-4C15-9244-9435C5B65A2D}" type="pres">
      <dgm:prSet presAssocID="{F3AE69C4-8CAA-4475-950E-96B07F1CC23C}" presName="linNode" presStyleCnt="0"/>
      <dgm:spPr/>
    </dgm:pt>
    <dgm:pt modelId="{4E19874F-F375-4A0A-A3CB-2ED098C79B56}" type="pres">
      <dgm:prSet presAssocID="{F3AE69C4-8CAA-4475-950E-96B07F1CC23C}" presName="parentText" presStyleLbl="node1" presStyleIdx="0" presStyleCnt="1">
        <dgm:presLayoutVars>
          <dgm:chMax val="1"/>
          <dgm:bulletEnabled val="1"/>
        </dgm:presLayoutVars>
      </dgm:prSet>
      <dgm:spPr/>
    </dgm:pt>
    <dgm:pt modelId="{1EFCF989-F319-41D9-B461-9E2E6B9912A7}" type="pres">
      <dgm:prSet presAssocID="{F3AE69C4-8CAA-4475-950E-96B07F1CC23C}" presName="descendantText" presStyleLbl="alignAccFollowNode1" presStyleIdx="0" presStyleCnt="1">
        <dgm:presLayoutVars>
          <dgm:bulletEnabled val="1"/>
        </dgm:presLayoutVars>
      </dgm:prSet>
      <dgm:spPr/>
    </dgm:pt>
  </dgm:ptLst>
  <dgm:cxnLst>
    <dgm:cxn modelId="{4DEB9D10-1574-42E2-A498-93C46C9FFF36}" type="presOf" srcId="{F3AE69C4-8CAA-4475-950E-96B07F1CC23C}" destId="{4E19874F-F375-4A0A-A3CB-2ED098C79B56}" srcOrd="0" destOrd="0" presId="urn:microsoft.com/office/officeart/2005/8/layout/vList5"/>
    <dgm:cxn modelId="{1B629D2F-2125-4356-8963-798537BA76A0}" srcId="{F3AE69C4-8CAA-4475-950E-96B07F1CC23C}" destId="{EE89826A-602F-4002-B9E1-4ADE23D244E8}" srcOrd="1" destOrd="0" parTransId="{8FF3F873-3F70-4FD5-895F-3CBB18C088A9}" sibTransId="{B10108AD-EA02-4E3D-B68B-F0BD45F61453}"/>
    <dgm:cxn modelId="{D5F78D5E-3A39-433B-B6B0-DEDBF10AE589}" type="presOf" srcId="{E20E56B5-7D0E-4871-845D-B3386DD841EC}" destId="{1EFCF989-F319-41D9-B461-9E2E6B9912A7}" srcOrd="0" destOrd="0" presId="urn:microsoft.com/office/officeart/2005/8/layout/vList5"/>
    <dgm:cxn modelId="{669E917B-A21E-4C4B-912A-BF71ED040A8B}" type="presOf" srcId="{89AD839A-4687-4C01-97D2-B02BD82D6E57}" destId="{1EFCF989-F319-41D9-B461-9E2E6B9912A7}" srcOrd="0" destOrd="2" presId="urn:microsoft.com/office/officeart/2005/8/layout/vList5"/>
    <dgm:cxn modelId="{ADCB068F-0D4A-40CD-A57D-65DFC811100F}" type="presOf" srcId="{EE89826A-602F-4002-B9E1-4ADE23D244E8}" destId="{1EFCF989-F319-41D9-B461-9E2E6B9912A7}" srcOrd="0" destOrd="1" presId="urn:microsoft.com/office/officeart/2005/8/layout/vList5"/>
    <dgm:cxn modelId="{012D4598-E863-4FBD-B204-FE931D465158}" type="presOf" srcId="{589C0B2C-866F-41B9-9C1A-C71BD9989730}" destId="{9E5FEF53-F4C7-411F-8237-060126E08B3E}" srcOrd="0" destOrd="0" presId="urn:microsoft.com/office/officeart/2005/8/layout/vList5"/>
    <dgm:cxn modelId="{AAF980B0-F52E-43F0-8A73-113DB0297C42}" srcId="{F3AE69C4-8CAA-4475-950E-96B07F1CC23C}" destId="{89AD839A-4687-4C01-97D2-B02BD82D6E57}" srcOrd="2" destOrd="0" parTransId="{F6B7A667-C43B-4CE7-A038-DA99DF95B29A}" sibTransId="{533021EC-0A60-47C9-9317-6C8F3F651A58}"/>
    <dgm:cxn modelId="{D754D5B0-343C-46E1-A3F0-844B5C0F9148}" srcId="{589C0B2C-866F-41B9-9C1A-C71BD9989730}" destId="{F3AE69C4-8CAA-4475-950E-96B07F1CC23C}" srcOrd="0" destOrd="0" parTransId="{15A1A168-9BCF-4F80-869E-2D25FE5383E8}" sibTransId="{FF09E931-229F-4F7C-9161-4EFC68634C4E}"/>
    <dgm:cxn modelId="{EAE71FF9-6BB3-404C-8D9E-B2C28E0BAFFF}" srcId="{F3AE69C4-8CAA-4475-950E-96B07F1CC23C}" destId="{E20E56B5-7D0E-4871-845D-B3386DD841EC}" srcOrd="0" destOrd="0" parTransId="{944DA422-A94C-45C1-8C33-AC9ECEFE7F6B}" sibTransId="{25319F96-E269-4543-824D-080182210004}"/>
    <dgm:cxn modelId="{1EF0A41F-D37B-4A7E-9B8C-350F1B4DFFF3}" type="presParOf" srcId="{9E5FEF53-F4C7-411F-8237-060126E08B3E}" destId="{989E7A75-E13C-4C15-9244-9435C5B65A2D}" srcOrd="0" destOrd="0" presId="urn:microsoft.com/office/officeart/2005/8/layout/vList5"/>
    <dgm:cxn modelId="{465DE40F-723B-4098-A2F2-45D45ABC5696}" type="presParOf" srcId="{989E7A75-E13C-4C15-9244-9435C5B65A2D}" destId="{4E19874F-F375-4A0A-A3CB-2ED098C79B56}" srcOrd="0" destOrd="0" presId="urn:microsoft.com/office/officeart/2005/8/layout/vList5"/>
    <dgm:cxn modelId="{5811E9CB-152A-44D7-984A-C5D4240D8C6B}" type="presParOf" srcId="{989E7A75-E13C-4C15-9244-9435C5B65A2D}" destId="{1EFCF989-F319-41D9-B461-9E2E6B9912A7}" srcOrd="1" destOrd="0" presId="urn:microsoft.com/office/officeart/2005/8/layout/vList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9B07CCC-4097-4314-B40B-9687E4348E3A}" type="doc">
      <dgm:prSet loTypeId="urn:microsoft.com/office/officeart/2005/8/layout/chevron2" qsTypeId="urn:microsoft.com/office/officeart/2005/8/quickstyle/simple1#9" csTypeId="urn:microsoft.com/office/officeart/2005/8/colors/accent1_2#9"/>
      <dgm:spPr/>
      <dgm:t>
        <a:bodyPr/>
        <a:lstStyle/>
        <a:p>
          <a:endParaRPr altLang="en-US"/>
        </a:p>
      </dgm:t>
    </dgm:pt>
    <dgm:pt modelId="{5D6BC437-6FB7-454A-A2D0-F371CE05815A}">
      <dgm:prSet/>
      <dgm:spPr/>
      <dgm:t>
        <a:bodyPr/>
        <a:lstStyle/>
        <a:p>
          <a:r>
            <a:rPr lang="zh-CN" b="0" i="0" u="none" baseline="0">
              <a:rtl val="0"/>
            </a:rPr>
            <a:t>默认算法攻击有效</a:t>
          </a:r>
          <a:endParaRPr altLang="en-US"/>
        </a:p>
      </dgm:t>
    </dgm:pt>
    <dgm:pt modelId="{2F8F3E7C-7A68-449F-AD0D-88C5E0141D7E}" cxnId="{F8B72472-E338-4FBD-BB30-87216D89EC36}" type="parTrans">
      <dgm:prSet/>
      <dgm:spPr/>
    </dgm:pt>
    <dgm:pt modelId="{CB6FBC73-54EA-4B6B-B58B-28428B7D9B54}" cxnId="{F8B72472-E338-4FBD-BB30-87216D89EC36}" type="sibTrans">
      <dgm:prSet/>
      <dgm:spPr/>
    </dgm:pt>
    <dgm:pt modelId="{B47F7A38-71E3-4B2B-9F02-9A4132FCECFB}">
      <dgm:prSet phldr="0" custT="0"/>
      <dgm:spPr/>
      <dgm:t>
        <a:bodyPr vert="horz" wrap="square"/>
        <a:lstStyle/>
        <a:p>
          <a:pPr>
            <a:lnSpc>
              <a:spcPct val="100000"/>
            </a:lnSpc>
            <a:spcBef>
              <a:spcPct val="0"/>
            </a:spcBef>
            <a:spcAft>
              <a:spcPct val="15000"/>
            </a:spcAft>
          </a:pPr>
          <a:r>
            <a:rPr lang="zh-CN" altLang="en-US"/>
            <a:t>自动图像生成</a:t>
          </a:r>
        </a:p>
      </dgm:t>
    </dgm:pt>
    <dgm:pt modelId="{86FB8575-6A0E-4C2E-B0AC-5DFAD85A3C83}" cxnId="{91772A64-5C00-4086-A744-81A150A45DA7}" type="parTrans">
      <dgm:prSet/>
      <dgm:spPr/>
    </dgm:pt>
    <dgm:pt modelId="{8DE24D27-13F5-4409-9770-0277EF4741A7}" cxnId="{91772A64-5C00-4086-A744-81A150A45DA7}" type="sibTrans">
      <dgm:prSet/>
      <dgm:spPr/>
    </dgm:pt>
    <dgm:pt modelId="{0192CB99-F229-43FF-A997-C8D78937C4C3}">
      <dgm:prSet/>
      <dgm:spPr/>
      <dgm:t>
        <a:bodyPr/>
        <a:lstStyle/>
        <a:p>
          <a:r>
            <a:rPr lang="zh-CN" b="0" i="0" u="none" baseline="0">
              <a:rtl val="0"/>
            </a:rPr>
            <a:t>不常见的无效的原因</a:t>
          </a:r>
          <a:endParaRPr altLang="en-US"/>
        </a:p>
      </dgm:t>
    </dgm:pt>
    <dgm:pt modelId="{101F14BD-96CD-4901-A1ED-1FBA6739DA2B}" cxnId="{CC6D5E16-0865-488D-9701-C36AEA9AED00}" type="parTrans">
      <dgm:prSet/>
      <dgm:spPr/>
    </dgm:pt>
    <dgm:pt modelId="{F274C09A-67D4-4E98-BE0F-23978AC52F06}" cxnId="{CC6D5E16-0865-488D-9701-C36AEA9AED00}" type="sibTrans">
      <dgm:prSet/>
      <dgm:spPr/>
    </dgm:pt>
    <dgm:pt modelId="{8B66DF50-D236-4F7E-9DF6-193028D24E1E}">
      <dgm:prSet/>
      <dgm:spPr/>
      <dgm:t>
        <a:bodyPr/>
        <a:lstStyle/>
        <a:p>
          <a:r>
            <a:rPr lang="zh-CN" b="0" i="0" u="none" baseline="0">
              <a:rtl val="0"/>
            </a:rPr>
            <a:t>有更多的约束没有进一步研究细节</a:t>
          </a:r>
          <a:endParaRPr altLang="en-US"/>
        </a:p>
      </dgm:t>
    </dgm:pt>
    <dgm:pt modelId="{A3EFD982-EDEE-4051-960F-2065EAA45819}" cxnId="{2042C3C3-A499-4E64-B646-70030D1C8212}" type="parTrans">
      <dgm:prSet/>
      <dgm:spPr/>
    </dgm:pt>
    <dgm:pt modelId="{EE051032-980F-43CD-94CF-B8A77FD4E9E1}" cxnId="{2042C3C3-A499-4E64-B646-70030D1C8212}" type="sibTrans">
      <dgm:prSet/>
      <dgm:spPr/>
    </dgm:pt>
    <dgm:pt modelId="{2A39FC40-07D0-435D-9674-D248D4E16B26}">
      <dgm:prSet/>
      <dgm:spPr/>
      <dgm:t>
        <a:bodyPr/>
        <a:lstStyle/>
        <a:p>
          <a:r>
            <a:rPr lang="zh-CN" b="0" i="0" u="none" baseline="0">
              <a:rtl val="0"/>
            </a:rPr>
            <a:t>欺骗效果和图像生成难度的权衡</a:t>
          </a:r>
          <a:endParaRPr altLang="en-US"/>
        </a:p>
      </dgm:t>
    </dgm:pt>
    <dgm:pt modelId="{AF3C7F78-9158-469D-8ADD-61E2FAF7F05B}" cxnId="{74ECF7A4-877B-40A3-B548-54FC0FD30234}" type="parTrans">
      <dgm:prSet/>
      <dgm:spPr/>
    </dgm:pt>
    <dgm:pt modelId="{CB5254FB-5358-47E0-9236-CE3805501D1F}" cxnId="{74ECF7A4-877B-40A3-B548-54FC0FD30234}" type="sibTrans">
      <dgm:prSet/>
      <dgm:spPr/>
    </dgm:pt>
    <dgm:pt modelId="{B39BE27A-DB46-42CE-92EE-B604C5B69D5A}" type="pres">
      <dgm:prSet presAssocID="{09B07CCC-4097-4314-B40B-9687E4348E3A}" presName="linearFlow" presStyleCnt="0">
        <dgm:presLayoutVars>
          <dgm:dir/>
          <dgm:animLvl val="lvl"/>
          <dgm:resizeHandles val="exact"/>
        </dgm:presLayoutVars>
      </dgm:prSet>
      <dgm:spPr/>
    </dgm:pt>
    <dgm:pt modelId="{CA8C4C09-44D5-4136-A8AD-D99F9FCAC992}" type="pres">
      <dgm:prSet presAssocID="{5D6BC437-6FB7-454A-A2D0-F371CE05815A}" presName="composite" presStyleCnt="0"/>
      <dgm:spPr/>
    </dgm:pt>
    <dgm:pt modelId="{ACCDB102-BBF1-472F-9B85-D346B008B7D4}" type="pres">
      <dgm:prSet presAssocID="{5D6BC437-6FB7-454A-A2D0-F371CE05815A}" presName="parentText" presStyleLbl="alignNode1" presStyleIdx="0" presStyleCnt="2">
        <dgm:presLayoutVars>
          <dgm:chMax val="1"/>
          <dgm:bulletEnabled val="1"/>
        </dgm:presLayoutVars>
      </dgm:prSet>
      <dgm:spPr/>
    </dgm:pt>
    <dgm:pt modelId="{6D9BEA5E-6030-43C8-A0C7-0AC7F9586EE0}" type="pres">
      <dgm:prSet presAssocID="{5D6BC437-6FB7-454A-A2D0-F371CE05815A}" presName="descendantText" presStyleLbl="alignAcc1" presStyleIdx="0" presStyleCnt="2">
        <dgm:presLayoutVars>
          <dgm:bulletEnabled val="1"/>
        </dgm:presLayoutVars>
      </dgm:prSet>
      <dgm:spPr/>
    </dgm:pt>
    <dgm:pt modelId="{052A7E8F-E5DF-40AD-A9A9-66F201634AAC}" type="pres">
      <dgm:prSet presAssocID="{CB6FBC73-54EA-4B6B-B58B-28428B7D9B54}" presName="sp" presStyleCnt="0"/>
      <dgm:spPr/>
    </dgm:pt>
    <dgm:pt modelId="{DD93FA3A-29A5-48BB-9920-7FA555E91EB8}" type="pres">
      <dgm:prSet presAssocID="{0192CB99-F229-43FF-A997-C8D78937C4C3}" presName="composite" presStyleCnt="0"/>
      <dgm:spPr/>
    </dgm:pt>
    <dgm:pt modelId="{8865562B-E7EA-4E3B-96DF-C10D4CC4EB8F}" type="pres">
      <dgm:prSet presAssocID="{0192CB99-F229-43FF-A997-C8D78937C4C3}" presName="parentText" presStyleLbl="alignNode1" presStyleIdx="1" presStyleCnt="2">
        <dgm:presLayoutVars>
          <dgm:chMax val="1"/>
          <dgm:bulletEnabled val="1"/>
        </dgm:presLayoutVars>
      </dgm:prSet>
      <dgm:spPr/>
    </dgm:pt>
    <dgm:pt modelId="{048F0AAA-D211-4370-81EB-23040A45EFC3}" type="pres">
      <dgm:prSet presAssocID="{0192CB99-F229-43FF-A997-C8D78937C4C3}" presName="descendantText" presStyleLbl="alignAcc1" presStyleIdx="1" presStyleCnt="2">
        <dgm:presLayoutVars>
          <dgm:bulletEnabled val="1"/>
        </dgm:presLayoutVars>
      </dgm:prSet>
      <dgm:spPr/>
    </dgm:pt>
  </dgm:ptLst>
  <dgm:cxnLst>
    <dgm:cxn modelId="{B456DF0E-9641-4798-984E-62B73D7DA39F}" type="presOf" srcId="{0192CB99-F229-43FF-A997-C8D78937C4C3}" destId="{8865562B-E7EA-4E3B-96DF-C10D4CC4EB8F}" srcOrd="0" destOrd="0" presId="urn:microsoft.com/office/officeart/2005/8/layout/chevron2"/>
    <dgm:cxn modelId="{CC6D5E16-0865-488D-9701-C36AEA9AED00}" srcId="{09B07CCC-4097-4314-B40B-9687E4348E3A}" destId="{0192CB99-F229-43FF-A997-C8D78937C4C3}" srcOrd="1" destOrd="0" parTransId="{101F14BD-96CD-4901-A1ED-1FBA6739DA2B}" sibTransId="{F274C09A-67D4-4E98-BE0F-23978AC52F06}"/>
    <dgm:cxn modelId="{B4F1C627-370F-4D2D-BF1E-46FD7976E88D}" type="presOf" srcId="{B47F7A38-71E3-4B2B-9F02-9A4132FCECFB}" destId="{6D9BEA5E-6030-43C8-A0C7-0AC7F9586EE0}" srcOrd="0" destOrd="0" presId="urn:microsoft.com/office/officeart/2005/8/layout/chevron2"/>
    <dgm:cxn modelId="{D99F565F-F79F-4F6F-B138-626621F93670}" type="presOf" srcId="{09B07CCC-4097-4314-B40B-9687E4348E3A}" destId="{B39BE27A-DB46-42CE-92EE-B604C5B69D5A}" srcOrd="0" destOrd="0" presId="urn:microsoft.com/office/officeart/2005/8/layout/chevron2"/>
    <dgm:cxn modelId="{91772A64-5C00-4086-A744-81A150A45DA7}" srcId="{5D6BC437-6FB7-454A-A2D0-F371CE05815A}" destId="{B47F7A38-71E3-4B2B-9F02-9A4132FCECFB}" srcOrd="0" destOrd="0" parTransId="{86FB8575-6A0E-4C2E-B0AC-5DFAD85A3C83}" sibTransId="{8DE24D27-13F5-4409-9770-0277EF4741A7}"/>
    <dgm:cxn modelId="{F8B72472-E338-4FBD-BB30-87216D89EC36}" srcId="{09B07CCC-4097-4314-B40B-9687E4348E3A}" destId="{5D6BC437-6FB7-454A-A2D0-F371CE05815A}" srcOrd="0" destOrd="0" parTransId="{2F8F3E7C-7A68-449F-AD0D-88C5E0141D7E}" sibTransId="{CB6FBC73-54EA-4B6B-B58B-28428B7D9B54}"/>
    <dgm:cxn modelId="{D7252498-FBAD-4399-8117-DD46A292CBB1}" type="presOf" srcId="{2A39FC40-07D0-435D-9674-D248D4E16B26}" destId="{048F0AAA-D211-4370-81EB-23040A45EFC3}" srcOrd="0" destOrd="1" presId="urn:microsoft.com/office/officeart/2005/8/layout/chevron2"/>
    <dgm:cxn modelId="{74ECF7A4-877B-40A3-B548-54FC0FD30234}" srcId="{0192CB99-F229-43FF-A997-C8D78937C4C3}" destId="{2A39FC40-07D0-435D-9674-D248D4E16B26}" srcOrd="1" destOrd="0" parTransId="{AF3C7F78-9158-469D-8ADD-61E2FAF7F05B}" sibTransId="{CB5254FB-5358-47E0-9236-CE3805501D1F}"/>
    <dgm:cxn modelId="{2042C3C3-A499-4E64-B646-70030D1C8212}" srcId="{0192CB99-F229-43FF-A997-C8D78937C4C3}" destId="{8B66DF50-D236-4F7E-9DF6-193028D24E1E}" srcOrd="0" destOrd="0" parTransId="{A3EFD982-EDEE-4051-960F-2065EAA45819}" sibTransId="{EE051032-980F-43CD-94CF-B8A77FD4E9E1}"/>
    <dgm:cxn modelId="{B384AEC7-20E1-4BCA-A1B0-0B795130F10F}" type="presOf" srcId="{8B66DF50-D236-4F7E-9DF6-193028D24E1E}" destId="{048F0AAA-D211-4370-81EB-23040A45EFC3}" srcOrd="0" destOrd="0" presId="urn:microsoft.com/office/officeart/2005/8/layout/chevron2"/>
    <dgm:cxn modelId="{9578CFCE-D497-43A0-8B7D-39079461F798}" type="presOf" srcId="{5D6BC437-6FB7-454A-A2D0-F371CE05815A}" destId="{ACCDB102-BBF1-472F-9B85-D346B008B7D4}" srcOrd="0" destOrd="0" presId="urn:microsoft.com/office/officeart/2005/8/layout/chevron2"/>
    <dgm:cxn modelId="{63C895DD-ED95-432F-8D5B-AA362CDECFFE}" type="presOf" srcId="{CB6FBC73-54EA-4B6B-B58B-28428B7D9B54}" destId="{052A7E8F-E5DF-40AD-A9A9-66F201634AAC}" srcOrd="0" destOrd="0" presId="urn:microsoft.com/office/officeart/2005/8/layout/chevron2"/>
    <dgm:cxn modelId="{1BD806A2-E730-4F62-A687-47F564830EA7}" type="presParOf" srcId="{B39BE27A-DB46-42CE-92EE-B604C5B69D5A}" destId="{CA8C4C09-44D5-4136-A8AD-D99F9FCAC992}" srcOrd="0" destOrd="0" presId="urn:microsoft.com/office/officeart/2005/8/layout/chevron2"/>
    <dgm:cxn modelId="{8E071DAB-05D0-40BF-8126-3820E83F1419}" type="presParOf" srcId="{CA8C4C09-44D5-4136-A8AD-D99F9FCAC992}" destId="{ACCDB102-BBF1-472F-9B85-D346B008B7D4}" srcOrd="0" destOrd="0" presId="urn:microsoft.com/office/officeart/2005/8/layout/chevron2"/>
    <dgm:cxn modelId="{90D3235F-8370-40F7-B36E-BA930C5A8086}" type="presParOf" srcId="{CA8C4C09-44D5-4136-A8AD-D99F9FCAC992}" destId="{6D9BEA5E-6030-43C8-A0C7-0AC7F9586EE0}" srcOrd="1" destOrd="0" presId="urn:microsoft.com/office/officeart/2005/8/layout/chevron2"/>
    <dgm:cxn modelId="{31E5F97E-ED07-4072-9FF8-456A504046B9}" type="presParOf" srcId="{B39BE27A-DB46-42CE-92EE-B604C5B69D5A}" destId="{052A7E8F-E5DF-40AD-A9A9-66F201634AAC}" srcOrd="1" destOrd="0" presId="urn:microsoft.com/office/officeart/2005/8/layout/chevron2"/>
    <dgm:cxn modelId="{F882E139-C6A1-4C04-8A1B-BCE6063ECBDD}" type="presParOf" srcId="{B39BE27A-DB46-42CE-92EE-B604C5B69D5A}" destId="{DD93FA3A-29A5-48BB-9920-7FA555E91EB8}" srcOrd="2" destOrd="0" presId="urn:microsoft.com/office/officeart/2005/8/layout/chevron2"/>
    <dgm:cxn modelId="{B7B67471-074A-4D62-A416-D81FE915A589}" type="presParOf" srcId="{DD93FA3A-29A5-48BB-9920-7FA555E91EB8}" destId="{8865562B-E7EA-4E3B-96DF-C10D4CC4EB8F}" srcOrd="0" destOrd="0" presId="urn:microsoft.com/office/officeart/2005/8/layout/chevron2"/>
    <dgm:cxn modelId="{09DFD6A9-A842-46BA-9382-E06B31B66CE3}" type="presParOf" srcId="{DD93FA3A-29A5-48BB-9920-7FA555E91EB8}" destId="{048F0AAA-D211-4370-81EB-23040A45EFC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FCF989-F319-41D9-B461-9E2E6B9912A7}">
      <dsp:nvSpPr>
        <dsp:cNvPr id="0" name=""/>
        <dsp:cNvSpPr/>
      </dsp:nvSpPr>
      <dsp:spPr>
        <a:xfrm rot="5400000">
          <a:off x="5073573" y="-1276553"/>
          <a:ext cx="2850896" cy="611672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a:t>标度函数的实证分析</a:t>
          </a:r>
          <a:endParaRPr altLang="en-US" sz="1800" kern="1200" dirty="0"/>
        </a:p>
        <a:p>
          <a:pPr marL="171450" lvl="1" indent="-171450" algn="l" defTabSz="800100">
            <a:lnSpc>
              <a:spcPct val="90000"/>
            </a:lnSpc>
            <a:spcBef>
              <a:spcPct val="0"/>
            </a:spcBef>
            <a:spcAft>
              <a:spcPct val="15000"/>
            </a:spcAft>
            <a:buChar char="•"/>
          </a:pPr>
          <a:r>
            <a:rPr lang="zh-CN" sz="1800" kern="1200" dirty="0"/>
            <a:t>攻击图像制作</a:t>
          </a:r>
          <a:endParaRPr altLang="en-US" sz="1800" kern="1200" dirty="0"/>
        </a:p>
        <a:p>
          <a:pPr marL="171450" lvl="1" indent="-171450" algn="l" defTabSz="800100">
            <a:lnSpc>
              <a:spcPct val="90000"/>
            </a:lnSpc>
            <a:spcBef>
              <a:spcPct val="0"/>
            </a:spcBef>
            <a:spcAft>
              <a:spcPct val="15000"/>
            </a:spcAft>
            <a:buChar char="•"/>
          </a:pPr>
          <a:r>
            <a:rPr lang="zh-CN" sz="1800" kern="1200" dirty="0"/>
            <a:t>系数恢复</a:t>
          </a:r>
          <a:endParaRPr altLang="en-US" sz="1800" kern="1200" dirty="0"/>
        </a:p>
        <a:p>
          <a:pPr marL="171450" lvl="1" indent="-171450" algn="l" defTabSz="800100">
            <a:lnSpc>
              <a:spcPct val="90000"/>
            </a:lnSpc>
            <a:spcBef>
              <a:spcPct val="0"/>
            </a:spcBef>
            <a:spcAft>
              <a:spcPct val="15000"/>
            </a:spcAft>
            <a:buChar char="•"/>
          </a:pPr>
          <a:r>
            <a:rPr lang="zh-CN" sz="1800" kern="1200" dirty="0"/>
            <a:t>通过凸凹规划生成扰动</a:t>
          </a:r>
          <a:endParaRPr altLang="en-US" sz="1800" kern="1200" dirty="0"/>
        </a:p>
        <a:p>
          <a:pPr marL="285750" lvl="1" indent="-285750" algn="l" defTabSz="1244600">
            <a:lnSpc>
              <a:spcPct val="90000"/>
            </a:lnSpc>
            <a:spcBef>
              <a:spcPct val="0"/>
            </a:spcBef>
            <a:spcAft>
              <a:spcPct val="15000"/>
            </a:spcAft>
            <a:buChar char="•"/>
          </a:pPr>
          <a:endParaRPr altLang="en-US" sz="2800" kern="1200" dirty="0"/>
        </a:p>
      </dsp:txBody>
      <dsp:txXfrm rot="-5400000">
        <a:off x="3440659" y="495530"/>
        <a:ext cx="5977557" cy="2572558"/>
      </dsp:txXfrm>
    </dsp:sp>
    <dsp:sp modelId="{4E19874F-F375-4A0A-A3CB-2ED098C79B56}">
      <dsp:nvSpPr>
        <dsp:cNvPr id="0" name=""/>
        <dsp:cNvSpPr/>
      </dsp:nvSpPr>
      <dsp:spPr>
        <a:xfrm>
          <a:off x="0" y="0"/>
          <a:ext cx="3440658" cy="35636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ctr" defTabSz="1778000">
            <a:lnSpc>
              <a:spcPct val="90000"/>
            </a:lnSpc>
            <a:spcBef>
              <a:spcPct val="0"/>
            </a:spcBef>
            <a:spcAft>
              <a:spcPct val="35000"/>
            </a:spcAft>
            <a:buNone/>
          </a:pPr>
          <a:r>
            <a:rPr lang="zh-CN" sz="4000" b="0" kern="1200" dirty="0"/>
            <a:t>创建缩放攻击图像</a:t>
          </a:r>
          <a:endParaRPr altLang="en-US" sz="4000" b="0" kern="1200" dirty="0"/>
        </a:p>
      </dsp:txBody>
      <dsp:txXfrm>
        <a:off x="167959" y="167959"/>
        <a:ext cx="3104740" cy="322770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D49881-7B51-49A7-97B5-B5EDA4F6C488}">
      <dsp:nvSpPr>
        <dsp:cNvPr id="0" name=""/>
        <dsp:cNvSpPr/>
      </dsp:nvSpPr>
      <dsp:spPr bwMode="white">
        <a:xfrm>
          <a:off x="0" y="9464"/>
          <a:ext cx="3232150" cy="533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100000"/>
            </a:lnSpc>
            <a:spcBef>
              <a:spcPct val="0"/>
            </a:spcBef>
            <a:spcAft>
              <a:spcPct val="35000"/>
            </a:spcAft>
            <a:buNone/>
          </a:pPr>
          <a:r>
            <a:rPr lang="zh-CN" sz="1900" b="0" i="0" u="none" kern="1200" baseline="0">
              <a:rtl val="0"/>
            </a:rPr>
            <a:t>白盒攻击</a:t>
          </a:r>
          <a:r>
            <a:rPr lang="en-US" sz="1900" b="0" i="0" u="none" kern="1200" baseline="0">
              <a:rtl val="0"/>
            </a:rPr>
            <a:t> </a:t>
          </a:r>
          <a:r>
            <a:rPr lang="zh-CN" sz="1900" b="0" i="0" u="none" kern="1200" baseline="0">
              <a:rtl val="0"/>
            </a:rPr>
            <a:t>分类应用 结果</a:t>
          </a:r>
          <a:endParaRPr altLang="en-US" sz="1900" kern="1200"/>
        </a:p>
      </dsp:txBody>
      <dsp:txXfrm>
        <a:off x="26044" y="35508"/>
        <a:ext cx="3180062" cy="48143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1C29C3-D545-433B-9E40-6FC5627CE710}">
      <dsp:nvSpPr>
        <dsp:cNvPr id="0" name=""/>
        <dsp:cNvSpPr/>
      </dsp:nvSpPr>
      <dsp:spPr bwMode="white">
        <a:xfrm>
          <a:off x="0" y="3670"/>
          <a:ext cx="4193540" cy="9476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zh-CN" sz="3600" b="0" i="0" u="none" kern="1200" baseline="0">
              <a:rtl val="0"/>
            </a:rPr>
            <a:t>黑盒攻击</a:t>
          </a:r>
          <a:r>
            <a:rPr lang="en-US" sz="3600" b="0" i="0" u="none" kern="1200" baseline="0">
              <a:rtl val="0"/>
            </a:rPr>
            <a:t> </a:t>
          </a:r>
          <a:r>
            <a:rPr lang="zh-CN" sz="3600" b="0" i="0" u="none" kern="1200" baseline="0">
              <a:rtl val="0"/>
            </a:rPr>
            <a:t>云服务</a:t>
          </a:r>
          <a:endParaRPr altLang="en-US" sz="3600" kern="1200"/>
        </a:p>
      </dsp:txBody>
      <dsp:txXfrm>
        <a:off x="46263" y="49933"/>
        <a:ext cx="4101014" cy="85517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A90A9D-2D87-49E7-ACBF-5C630EBD4A43}">
      <dsp:nvSpPr>
        <dsp:cNvPr id="0" name=""/>
        <dsp:cNvSpPr/>
      </dsp:nvSpPr>
      <dsp:spPr bwMode="white">
        <a:xfrm>
          <a:off x="0" y="2207"/>
          <a:ext cx="2506980" cy="5791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zh-CN" sz="2200" b="0" i="0" u="none" kern="1200" baseline="0">
              <a:rtl val="0"/>
            </a:rPr>
            <a:t>缩放参数推测流程</a:t>
          </a:r>
          <a:endParaRPr altLang="en-US" sz="2200" kern="1200"/>
        </a:p>
      </dsp:txBody>
      <dsp:txXfrm>
        <a:off x="28272" y="30479"/>
        <a:ext cx="2450436" cy="52260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BE1BEB-4A86-49BA-BB2B-00C38C128EA0}">
      <dsp:nvSpPr>
        <dsp:cNvPr id="0" name=""/>
        <dsp:cNvSpPr/>
      </dsp:nvSpPr>
      <dsp:spPr bwMode="white">
        <a:xfrm>
          <a:off x="0" y="9467"/>
          <a:ext cx="3905885" cy="11056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zh-CN" sz="4200" b="0" i="0" u="none" kern="1200" baseline="0">
              <a:rtl val="0"/>
            </a:rPr>
            <a:t>黑盒攻击</a:t>
          </a:r>
          <a:r>
            <a:rPr lang="en-US" sz="4200" b="0" i="0" u="none" kern="1200" baseline="0">
              <a:rtl val="0"/>
            </a:rPr>
            <a:t> </a:t>
          </a:r>
          <a:r>
            <a:rPr lang="zh-CN" sz="4200" b="0" i="0" u="none" kern="1200" baseline="0">
              <a:rtl val="0"/>
            </a:rPr>
            <a:t>结果</a:t>
          </a:r>
          <a:endParaRPr altLang="en-US" sz="4200" kern="1200"/>
        </a:p>
      </dsp:txBody>
      <dsp:txXfrm>
        <a:off x="53973" y="63440"/>
        <a:ext cx="3797939" cy="99770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D87472-9377-405B-8C24-124D732BEFA2}">
      <dsp:nvSpPr>
        <dsp:cNvPr id="0" name=""/>
        <dsp:cNvSpPr/>
      </dsp:nvSpPr>
      <dsp:spPr bwMode="white">
        <a:xfrm>
          <a:off x="0" y="8180"/>
          <a:ext cx="4631690" cy="15584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zh-CN" sz="3600" b="0" i="0" u="none" kern="1200" baseline="0">
              <a:rtl val="0"/>
            </a:rPr>
            <a:t>欺骗效应</a:t>
          </a:r>
          <a:r>
            <a:rPr lang="en-US" sz="3600" b="0" i="0" u="none" kern="1200" baseline="0">
              <a:rtl val="0"/>
            </a:rPr>
            <a:t> Web</a:t>
          </a:r>
          <a:r>
            <a:rPr lang="zh-CN" sz="3600" b="0" i="0" u="none" kern="1200" baseline="0">
              <a:rtl val="0"/>
            </a:rPr>
            <a:t>游览器</a:t>
          </a:r>
          <a:endParaRPr altLang="en-US" sz="3600" kern="1200"/>
        </a:p>
      </dsp:txBody>
      <dsp:txXfrm>
        <a:off x="76077" y="84257"/>
        <a:ext cx="4479536" cy="1406285"/>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D87472-9377-405B-8C24-124D732BEFA2}">
      <dsp:nvSpPr>
        <dsp:cNvPr id="0" name=""/>
        <dsp:cNvSpPr/>
      </dsp:nvSpPr>
      <dsp:spPr bwMode="white">
        <a:xfrm>
          <a:off x="0" y="6537"/>
          <a:ext cx="2809240" cy="561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ct val="35000"/>
            </a:spcAft>
            <a:buNone/>
          </a:pPr>
          <a:r>
            <a:rPr lang="zh-CN" sz="2000" kern="1200"/>
            <a:t>应对策略</a:t>
          </a:r>
        </a:p>
      </dsp:txBody>
      <dsp:txXfrm>
        <a:off x="27415" y="33952"/>
        <a:ext cx="2754410" cy="50677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BE1BEB-4A86-49BA-BB2B-00C38C128EA0}">
      <dsp:nvSpPr>
        <dsp:cNvPr id="0" name=""/>
        <dsp:cNvSpPr/>
      </dsp:nvSpPr>
      <dsp:spPr bwMode="white">
        <a:xfrm>
          <a:off x="0" y="4254"/>
          <a:ext cx="4120515" cy="10951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100000"/>
            </a:lnSpc>
            <a:spcBef>
              <a:spcPct val="0"/>
            </a:spcBef>
            <a:spcAft>
              <a:spcPct val="35000"/>
            </a:spcAft>
            <a:buNone/>
          </a:pPr>
          <a:r>
            <a:rPr lang="zh-CN" altLang="en-US" sz="3900" kern="1200">
              <a:sym typeface="+mn-ea"/>
            </a:rPr>
            <a:t>实际攻击场景</a:t>
          </a:r>
          <a:endParaRPr altLang="en-US" sz="3900" kern="1200"/>
        </a:p>
      </dsp:txBody>
      <dsp:txXfrm>
        <a:off x="53459" y="57713"/>
        <a:ext cx="4013597" cy="9882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D49881-7B51-49A7-97B5-B5EDA4F6C488}">
      <dsp:nvSpPr>
        <dsp:cNvPr id="0" name=""/>
        <dsp:cNvSpPr/>
      </dsp:nvSpPr>
      <dsp:spPr bwMode="white">
        <a:xfrm>
          <a:off x="0" y="0"/>
          <a:ext cx="2207004" cy="477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100000"/>
            </a:lnSpc>
            <a:spcBef>
              <a:spcPct val="0"/>
            </a:spcBef>
            <a:spcAft>
              <a:spcPct val="35000"/>
            </a:spcAft>
            <a:buNone/>
          </a:pPr>
          <a:r>
            <a:rPr lang="zh-CN" sz="1700" b="1" kern="1200" dirty="0"/>
            <a:t>标度函数的实证分析</a:t>
          </a:r>
          <a:endParaRPr altLang="en-US" sz="1700" kern="1200" dirty="0"/>
        </a:p>
      </dsp:txBody>
      <dsp:txXfrm>
        <a:off x="23303" y="23303"/>
        <a:ext cx="2160398" cy="4307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D49881-7B51-49A7-97B5-B5EDA4F6C488}">
      <dsp:nvSpPr>
        <dsp:cNvPr id="0" name=""/>
        <dsp:cNvSpPr/>
      </dsp:nvSpPr>
      <dsp:spPr bwMode="white">
        <a:xfrm>
          <a:off x="0" y="0"/>
          <a:ext cx="1636552" cy="449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100000"/>
            </a:lnSpc>
            <a:spcBef>
              <a:spcPct val="0"/>
            </a:spcBef>
            <a:spcAft>
              <a:spcPct val="35000"/>
            </a:spcAft>
            <a:buNone/>
          </a:pPr>
          <a:r>
            <a:rPr lang="zh-CN" altLang="zh-CN" sz="1600" kern="1200" dirty="0">
              <a:cs typeface="Arial" panose="020B0604020202020204" pitchFamily="34" charset="0"/>
            </a:rPr>
            <a:t>攻击图像的生成</a:t>
          </a:r>
          <a:endParaRPr altLang="en-US" sz="1600" kern="1200" dirty="0"/>
        </a:p>
      </dsp:txBody>
      <dsp:txXfrm>
        <a:off x="21932" y="21932"/>
        <a:ext cx="1592688" cy="40541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D49881-7B51-49A7-97B5-B5EDA4F6C488}">
      <dsp:nvSpPr>
        <dsp:cNvPr id="0" name=""/>
        <dsp:cNvSpPr/>
      </dsp:nvSpPr>
      <dsp:spPr bwMode="white">
        <a:xfrm>
          <a:off x="0" y="9464"/>
          <a:ext cx="1552662" cy="533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100000"/>
            </a:lnSpc>
            <a:spcBef>
              <a:spcPct val="0"/>
            </a:spcBef>
            <a:spcAft>
              <a:spcPct val="35000"/>
            </a:spcAft>
            <a:buNone/>
          </a:pPr>
          <a:r>
            <a:rPr lang="zh-CN" sz="1900" kern="1200" dirty="0"/>
            <a:t>系数恢复</a:t>
          </a:r>
          <a:endParaRPr altLang="en-US" sz="1900" kern="1200" dirty="0"/>
        </a:p>
      </dsp:txBody>
      <dsp:txXfrm>
        <a:off x="26044" y="35508"/>
        <a:ext cx="1500574" cy="48143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D49881-7B51-49A7-97B5-B5EDA4F6C488}">
      <dsp:nvSpPr>
        <dsp:cNvPr id="0" name=""/>
        <dsp:cNvSpPr/>
      </dsp:nvSpPr>
      <dsp:spPr bwMode="white">
        <a:xfrm>
          <a:off x="0" y="51584"/>
          <a:ext cx="1049323" cy="449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100000"/>
            </a:lnSpc>
            <a:spcBef>
              <a:spcPct val="0"/>
            </a:spcBef>
            <a:spcAft>
              <a:spcPct val="35000"/>
            </a:spcAft>
            <a:buNone/>
          </a:pPr>
          <a:r>
            <a:rPr lang="zh-CN" altLang="zh-CN" sz="1600" kern="1200" dirty="0"/>
            <a:t>系数矩阵</a:t>
          </a:r>
          <a:endParaRPr altLang="en-US" sz="1600" kern="1200" dirty="0"/>
        </a:p>
      </dsp:txBody>
      <dsp:txXfrm>
        <a:off x="21932" y="73516"/>
        <a:ext cx="1005459" cy="40541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D49881-7B51-49A7-97B5-B5EDA4F6C488}">
      <dsp:nvSpPr>
        <dsp:cNvPr id="0" name=""/>
        <dsp:cNvSpPr/>
      </dsp:nvSpPr>
      <dsp:spPr bwMode="white">
        <a:xfrm>
          <a:off x="0" y="9464"/>
          <a:ext cx="2316061" cy="533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100000"/>
            </a:lnSpc>
            <a:spcBef>
              <a:spcPct val="0"/>
            </a:spcBef>
            <a:spcAft>
              <a:spcPct val="35000"/>
            </a:spcAft>
            <a:buNone/>
          </a:pPr>
          <a:r>
            <a:rPr lang="zh-CN" sz="1900" kern="1200" dirty="0"/>
            <a:t>构建扰动矩阵</a:t>
          </a:r>
          <a:endParaRPr altLang="en-US" sz="1900" kern="1200" dirty="0"/>
        </a:p>
      </dsp:txBody>
      <dsp:txXfrm>
        <a:off x="26044" y="35508"/>
        <a:ext cx="2263973" cy="48143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D49881-7B51-49A7-97B5-B5EDA4F6C488}">
      <dsp:nvSpPr>
        <dsp:cNvPr id="0" name=""/>
        <dsp:cNvSpPr/>
      </dsp:nvSpPr>
      <dsp:spPr bwMode="white">
        <a:xfrm>
          <a:off x="0" y="97033"/>
          <a:ext cx="1535884" cy="35838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100000"/>
            </a:lnSpc>
            <a:spcBef>
              <a:spcPct val="0"/>
            </a:spcBef>
            <a:spcAft>
              <a:spcPct val="35000"/>
            </a:spcAft>
            <a:buNone/>
          </a:pPr>
          <a:r>
            <a:rPr lang="zh-CN" sz="1600" b="1" kern="1200" dirty="0"/>
            <a:t>问题解决方案</a:t>
          </a:r>
          <a:endParaRPr altLang="en-US" sz="1600" kern="1200" dirty="0"/>
        </a:p>
      </dsp:txBody>
      <dsp:txXfrm>
        <a:off x="17495" y="114528"/>
        <a:ext cx="1500894" cy="32339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FCF989-F319-41D9-B461-9E2E6B9912A7}">
      <dsp:nvSpPr>
        <dsp:cNvPr id="0" name=""/>
        <dsp:cNvSpPr/>
      </dsp:nvSpPr>
      <dsp:spPr>
        <a:xfrm rot="5400000">
          <a:off x="5073573" y="-1276553"/>
          <a:ext cx="2850896" cy="611672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5260" tIns="87630" rIns="175260" bIns="87630" numCol="1" spcCol="1270" anchor="ctr" anchorCtr="0">
          <a:noAutofit/>
        </a:bodyPr>
        <a:lstStyle/>
        <a:p>
          <a:pPr marL="285750" lvl="1" indent="-285750" algn="l" defTabSz="2044700">
            <a:lnSpc>
              <a:spcPct val="90000"/>
            </a:lnSpc>
            <a:spcBef>
              <a:spcPct val="0"/>
            </a:spcBef>
            <a:spcAft>
              <a:spcPct val="15000"/>
            </a:spcAft>
            <a:buChar char="•"/>
          </a:pPr>
          <a:r>
            <a:rPr lang="zh-CN" sz="4600" b="0" i="0" u="none" kern="1200" baseline="0">
              <a:rtl val="0"/>
            </a:rPr>
            <a:t>分类应用</a:t>
          </a:r>
          <a:endParaRPr altLang="en-US" sz="4600" kern="1200"/>
        </a:p>
        <a:p>
          <a:pPr marL="285750" lvl="1" indent="-285750" algn="l" defTabSz="2044700">
            <a:lnSpc>
              <a:spcPct val="90000"/>
            </a:lnSpc>
            <a:spcBef>
              <a:spcPct val="0"/>
            </a:spcBef>
            <a:spcAft>
              <a:spcPct val="15000"/>
            </a:spcAft>
            <a:buChar char="•"/>
          </a:pPr>
          <a:r>
            <a:rPr lang="zh-CN" sz="4600" b="0" i="0" u="none" kern="1200" baseline="0">
              <a:rtl val="0"/>
            </a:rPr>
            <a:t>云服务</a:t>
          </a:r>
          <a:endParaRPr altLang="en-US" sz="4600" kern="1200"/>
        </a:p>
        <a:p>
          <a:pPr marL="285750" lvl="1" indent="-285750" algn="l" defTabSz="2044700">
            <a:lnSpc>
              <a:spcPct val="90000"/>
            </a:lnSpc>
            <a:spcBef>
              <a:spcPct val="0"/>
            </a:spcBef>
            <a:spcAft>
              <a:spcPct val="15000"/>
            </a:spcAft>
            <a:buChar char="•"/>
          </a:pPr>
          <a:r>
            <a:rPr lang="en-US" sz="4600" b="0" i="0" u="none" kern="1200" baseline="0">
              <a:rtl val="0"/>
            </a:rPr>
            <a:t>web</a:t>
          </a:r>
          <a:r>
            <a:rPr lang="zh-CN" sz="4600" b="0" i="0" u="none" kern="1200" baseline="0">
              <a:rtl val="0"/>
            </a:rPr>
            <a:t>游览器</a:t>
          </a:r>
          <a:endParaRPr altLang="en-US" sz="4600" kern="1200"/>
        </a:p>
      </dsp:txBody>
      <dsp:txXfrm rot="-5400000">
        <a:off x="3440659" y="495530"/>
        <a:ext cx="5977557" cy="2572558"/>
      </dsp:txXfrm>
    </dsp:sp>
    <dsp:sp modelId="{4E19874F-F375-4A0A-A3CB-2ED098C79B56}">
      <dsp:nvSpPr>
        <dsp:cNvPr id="0" name=""/>
        <dsp:cNvSpPr/>
      </dsp:nvSpPr>
      <dsp:spPr>
        <a:xfrm>
          <a:off x="0" y="0"/>
          <a:ext cx="3440658" cy="35636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0030" tIns="120015" rIns="240030" bIns="120015" numCol="1" spcCol="1270" anchor="ctr" anchorCtr="0">
          <a:noAutofit/>
        </a:bodyPr>
        <a:lstStyle/>
        <a:p>
          <a:pPr marL="0" lvl="0" indent="0" algn="ctr" defTabSz="2800350">
            <a:lnSpc>
              <a:spcPct val="90000"/>
            </a:lnSpc>
            <a:spcBef>
              <a:spcPct val="0"/>
            </a:spcBef>
            <a:spcAft>
              <a:spcPct val="35000"/>
            </a:spcAft>
            <a:buNone/>
          </a:pPr>
          <a:r>
            <a:rPr lang="zh-CN" sz="6300" b="0" i="0" u="none" kern="1200" baseline="0">
              <a:rtl val="0"/>
            </a:rPr>
            <a:t>缩放攻击实验结果</a:t>
          </a:r>
          <a:endParaRPr altLang="en-US" sz="6300" kern="1200"/>
        </a:p>
      </dsp:txBody>
      <dsp:txXfrm>
        <a:off x="167959" y="167959"/>
        <a:ext cx="3104740" cy="322770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CDB102-BBF1-472F-9B85-D346B008B7D4}">
      <dsp:nvSpPr>
        <dsp:cNvPr id="0" name=""/>
        <dsp:cNvSpPr/>
      </dsp:nvSpPr>
      <dsp:spPr>
        <a:xfrm rot="5400000">
          <a:off x="-264223" y="265241"/>
          <a:ext cx="1761486" cy="1233040"/>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sz="1600" b="0" i="0" u="none" kern="1200" baseline="0">
              <a:rtl val="0"/>
            </a:rPr>
            <a:t>默认算法攻击有效</a:t>
          </a:r>
          <a:endParaRPr altLang="en-US" sz="1600" kern="1200"/>
        </a:p>
      </dsp:txBody>
      <dsp:txXfrm rot="-5400000">
        <a:off x="0" y="617538"/>
        <a:ext cx="1233040" cy="528446"/>
      </dsp:txXfrm>
    </dsp:sp>
    <dsp:sp modelId="{6D9BEA5E-6030-43C8-A0C7-0AC7F9586EE0}">
      <dsp:nvSpPr>
        <dsp:cNvPr id="0" name=""/>
        <dsp:cNvSpPr/>
      </dsp:nvSpPr>
      <dsp:spPr>
        <a:xfrm rot="5400000">
          <a:off x="1818227" y="-584167"/>
          <a:ext cx="1144966" cy="231533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100000"/>
            </a:lnSpc>
            <a:spcBef>
              <a:spcPct val="0"/>
            </a:spcBef>
            <a:spcAft>
              <a:spcPct val="15000"/>
            </a:spcAft>
            <a:buChar char="•"/>
          </a:pPr>
          <a:r>
            <a:rPr lang="zh-CN" altLang="en-US" sz="1500" kern="1200"/>
            <a:t>自动图像生成</a:t>
          </a:r>
        </a:p>
      </dsp:txBody>
      <dsp:txXfrm rot="-5400000">
        <a:off x="1233041" y="56912"/>
        <a:ext cx="2259446" cy="1033180"/>
      </dsp:txXfrm>
    </dsp:sp>
    <dsp:sp modelId="{8865562B-E7EA-4E3B-96DF-C10D4CC4EB8F}">
      <dsp:nvSpPr>
        <dsp:cNvPr id="0" name=""/>
        <dsp:cNvSpPr/>
      </dsp:nvSpPr>
      <dsp:spPr>
        <a:xfrm rot="5400000">
          <a:off x="-264223" y="1799272"/>
          <a:ext cx="1761486" cy="1233040"/>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sz="1600" b="0" i="0" u="none" kern="1200" baseline="0">
              <a:rtl val="0"/>
            </a:rPr>
            <a:t>不常见的无效的原因</a:t>
          </a:r>
          <a:endParaRPr altLang="en-US" sz="1600" kern="1200"/>
        </a:p>
      </dsp:txBody>
      <dsp:txXfrm rot="-5400000">
        <a:off x="0" y="2151569"/>
        <a:ext cx="1233040" cy="528446"/>
      </dsp:txXfrm>
    </dsp:sp>
    <dsp:sp modelId="{048F0AAA-D211-4370-81EB-23040A45EFC3}">
      <dsp:nvSpPr>
        <dsp:cNvPr id="0" name=""/>
        <dsp:cNvSpPr/>
      </dsp:nvSpPr>
      <dsp:spPr>
        <a:xfrm rot="5400000">
          <a:off x="1818227" y="949862"/>
          <a:ext cx="1144966" cy="231533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zh-CN" sz="1500" b="0" i="0" u="none" kern="1200" baseline="0">
              <a:rtl val="0"/>
            </a:rPr>
            <a:t>有更多的约束没有进一步研究细节</a:t>
          </a:r>
          <a:endParaRPr altLang="en-US" sz="1500" kern="1200"/>
        </a:p>
        <a:p>
          <a:pPr marL="114300" lvl="1" indent="-114300" algn="l" defTabSz="666750">
            <a:lnSpc>
              <a:spcPct val="90000"/>
            </a:lnSpc>
            <a:spcBef>
              <a:spcPct val="0"/>
            </a:spcBef>
            <a:spcAft>
              <a:spcPct val="15000"/>
            </a:spcAft>
            <a:buChar char="•"/>
          </a:pPr>
          <a:r>
            <a:rPr lang="zh-CN" sz="1500" b="0" i="0" u="none" kern="1200" baseline="0">
              <a:rtl val="0"/>
            </a:rPr>
            <a:t>欺骗效果和图像生成难度的权衡</a:t>
          </a:r>
          <a:endParaRPr altLang="en-US" sz="1500" kern="1200"/>
        </a:p>
      </dsp:txBody>
      <dsp:txXfrm rot="-5400000">
        <a:off x="1233041" y="1590942"/>
        <a:ext cx="2259446" cy="103318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5">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6">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7">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8">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9">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1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10">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10">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12">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13">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14">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16">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15">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8">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9">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C847A9-2FF9-4E8B-9E35-44FE0290181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BD6C00-F37F-450A-9FFE-500CAA74747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93293393-7FF1-874E-B942-002554332533}" type="slidenum">
              <a:rPr kumimoji="1" lang="zh-CN" altLang="en-US"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绵羊为</a:t>
            </a:r>
            <a:r>
              <a:rPr lang="en-US" altLang="zh-CN"/>
              <a:t>srcImg</a:t>
            </a:r>
            <a:r>
              <a:rPr lang="zh-CN" altLang="en-US"/>
              <a:t>，狼为</a:t>
            </a:r>
            <a:r>
              <a:rPr lang="en-US" altLang="zh-CN"/>
              <a:t>target </a:t>
            </a:r>
            <a:r>
              <a:rPr lang="zh-CN" altLang="en-US"/>
              <a:t>，不同的渲染效果下，产生了不同的效果。</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为了评估两种攻击检测策略的性能，我们在章节</a:t>
            </a:r>
            <a:r>
              <a:rPr lang="en-US" altLang="zh-CN">
                <a:sym typeface="+mn-ea"/>
              </a:rPr>
              <a:t>6.2</a:t>
            </a:r>
            <a:r>
              <a:rPr lang="zh-CN" altLang="en-US">
                <a:sym typeface="+mn-ea"/>
              </a:rPr>
              <a:t>建立的数据集中为每个</a:t>
            </a:r>
            <a:r>
              <a:rPr lang="en-US" altLang="zh-CN" b="1" i="1">
                <a:sym typeface="+mn-ea"/>
              </a:rPr>
              <a:t>sourceImg</a:t>
            </a:r>
            <a:r>
              <a:rPr lang="zh-CN" altLang="en-US">
                <a:sym typeface="+mn-ea"/>
              </a:rPr>
              <a:t>制作了三张攻击图像，其中三张图像分别属于狼、人脸和猫类别。在进行相似度比较之前，我们将输出的大小调整为与输入的大小相同，从而尽可能消除像素量的差异，左图为羊中狼（</a:t>
            </a:r>
            <a:r>
              <a:rPr lang="en-US" altLang="zh-CN" b="1" i="1">
                <a:sym typeface="+mn-ea"/>
              </a:rPr>
              <a:t>wolf-in-sheep</a:t>
            </a:r>
            <a:r>
              <a:rPr lang="zh-CN" altLang="en-US">
                <a:sym typeface="+mn-ea"/>
              </a:rPr>
              <a:t>）攻击图像的检测结果</a:t>
            </a:r>
            <a:endParaRPr lang="zh-CN" altLang="en-US"/>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fontAlgn="auto">
              <a:lnSpc>
                <a:spcPct val="150000"/>
              </a:lnSpc>
            </a:pPr>
            <a:r>
              <a:rPr lang="zh-CN" altLang="en-US">
                <a:sym typeface="+mn-ea"/>
              </a:rPr>
              <a:t>图</a:t>
            </a:r>
            <a:r>
              <a:rPr lang="en-US" altLang="zh-CN">
                <a:sym typeface="+mn-ea"/>
              </a:rPr>
              <a:t>8e</a:t>
            </a:r>
            <a:r>
              <a:rPr lang="zh-CN" altLang="en-US">
                <a:sym typeface="+mn-ea"/>
              </a:rPr>
              <a:t>和图</a:t>
            </a:r>
            <a:r>
              <a:rPr lang="en-US" altLang="zh-CN">
                <a:sym typeface="+mn-ea"/>
              </a:rPr>
              <a:t>8f</a:t>
            </a:r>
            <a:r>
              <a:rPr lang="zh-CN" altLang="en-US">
                <a:sym typeface="+mn-ea"/>
              </a:rPr>
              <a:t>是输入图像和按比例输出图像的灰度直方图对比。由</a:t>
            </a:r>
            <a:r>
              <a:rPr lang="en-US" altLang="zh-CN">
                <a:sym typeface="+mn-ea"/>
              </a:rPr>
              <a:t>8f</a:t>
            </a:r>
            <a:r>
              <a:rPr lang="zh-CN" altLang="en-US">
                <a:sym typeface="+mn-ea"/>
              </a:rPr>
              <a:t>看出，原始输入和缩放输入的两条曲线几乎重合，相似度为</a:t>
            </a:r>
            <a:r>
              <a:rPr lang="en-US" altLang="zh-CN">
                <a:sym typeface="+mn-ea"/>
              </a:rPr>
              <a:t>0.96</a:t>
            </a:r>
            <a:r>
              <a:rPr lang="zh-CN" altLang="en-US">
                <a:sym typeface="+mn-ea"/>
              </a:rPr>
              <a:t>。同时我们可以看到攻击图像的颜色分布与其缩放输出有明显的差异，相似度为</a:t>
            </a:r>
            <a:r>
              <a:rPr lang="en-US" altLang="zh-CN">
                <a:sym typeface="+mn-ea"/>
              </a:rPr>
              <a:t>0.50</a:t>
            </a:r>
            <a:r>
              <a:rPr lang="zh-CN" altLang="en-US">
                <a:sym typeface="+mn-ea"/>
              </a:rPr>
              <a:t>。</a:t>
            </a:r>
            <a:endParaRPr lang="zh-CN" altLang="en-US">
              <a:sym typeface="+mn-ea"/>
            </a:endParaRPr>
          </a:p>
          <a:p>
            <a:pPr fontAlgn="auto">
              <a:lnSpc>
                <a:spcPct val="150000"/>
              </a:lnSpc>
            </a:pPr>
            <a:endParaRPr lang="zh-CN" altLang="en-US">
              <a:sym typeface="+mn-ea"/>
            </a:endParaRPr>
          </a:p>
          <a:p>
            <a:pPr fontAlgn="auto">
              <a:lnSpc>
                <a:spcPct val="150000"/>
              </a:lnSpc>
            </a:pPr>
            <a:r>
              <a:rPr lang="zh-CN" altLang="en-US">
                <a:sym typeface="+mn-ea"/>
              </a:rPr>
              <a:t>图</a:t>
            </a:r>
            <a:r>
              <a:rPr lang="en-US" altLang="zh-CN">
                <a:sym typeface="+mn-ea"/>
              </a:rPr>
              <a:t>8g</a:t>
            </a:r>
            <a:r>
              <a:rPr lang="zh-CN" altLang="en-US">
                <a:sym typeface="+mn-ea"/>
              </a:rPr>
              <a:t>和图</a:t>
            </a:r>
            <a:r>
              <a:rPr lang="en-US" altLang="zh-CN">
                <a:sym typeface="+mn-ea"/>
              </a:rPr>
              <a:t>8h</a:t>
            </a:r>
            <a:r>
              <a:rPr lang="zh-CN" altLang="en-US">
                <a:sym typeface="+mn-ea"/>
              </a:rPr>
              <a:t>为灰度色散射测量对比图，</a:t>
            </a:r>
            <a:r>
              <a:rPr lang="en-US" altLang="zh-CN">
                <a:sym typeface="+mn-ea"/>
              </a:rPr>
              <a:t>x</a:t>
            </a:r>
            <a:r>
              <a:rPr lang="zh-CN" altLang="en-US">
                <a:sym typeface="+mn-ea"/>
              </a:rPr>
              <a:t>轴为</a:t>
            </a:r>
            <a:r>
              <a:rPr lang="en-US" altLang="zh-CN">
                <a:sym typeface="+mn-ea"/>
              </a:rPr>
              <a:t>0-255</a:t>
            </a:r>
            <a:r>
              <a:rPr lang="zh-CN" altLang="en-US">
                <a:sym typeface="+mn-ea"/>
              </a:rPr>
              <a:t>的像素值，</a:t>
            </a:r>
            <a:r>
              <a:rPr lang="en-US" altLang="zh-CN">
                <a:sym typeface="+mn-ea"/>
              </a:rPr>
              <a:t>y</a:t>
            </a:r>
            <a:r>
              <a:rPr lang="zh-CN" altLang="en-US">
                <a:sym typeface="+mn-ea"/>
              </a:rPr>
              <a:t>轴为图像中心与相同值像素之间的平均距离。同样，我们看到攻击图像的颜色散射测量和其输出有明显的不同。</a:t>
            </a:r>
            <a:endParaRPr lang="zh-CN" altLang="en-US"/>
          </a:p>
          <a:p>
            <a:pPr fontAlgn="auto">
              <a:lnSpc>
                <a:spcPct val="150000"/>
              </a:lnSpc>
            </a:pPr>
            <a:endParaRPr lang="zh-CN" altLang="en-US">
              <a:sym typeface="+mn-ea"/>
            </a:endParaRPr>
          </a:p>
          <a:p>
            <a:pPr fontAlgn="auto">
              <a:lnSpc>
                <a:spcPct val="150000"/>
              </a:lnSpc>
            </a:pPr>
            <a:r>
              <a:rPr lang="zh-CN" altLang="en-US">
                <a:sym typeface="+mn-ea"/>
              </a:rPr>
              <a:t>图</a:t>
            </a:r>
            <a:r>
              <a:rPr lang="en-US" altLang="zh-CN">
                <a:sym typeface="+mn-ea"/>
              </a:rPr>
              <a:t>9</a:t>
            </a:r>
            <a:r>
              <a:rPr lang="zh-CN" altLang="en-US">
                <a:sym typeface="+mn-ea"/>
              </a:rPr>
              <a:t>给出了测试集检测结果的互补累积分布（</a:t>
            </a:r>
            <a:r>
              <a:rPr lang="en-US" altLang="zh-CN">
                <a:sym typeface="+mn-ea"/>
              </a:rPr>
              <a:t>CCD</a:t>
            </a:r>
            <a:r>
              <a:rPr lang="zh-CN" altLang="en-US">
                <a:sym typeface="+mn-ea"/>
              </a:rPr>
              <a:t>）。图中的图例分别指代原始图像、狼作为目、人脸作为目标以及猫作为目标的情况。我们可以看到，对于两种检测指标，原始图像与其缩放输出的相似度明显高于攻击图像与其缩放输出的相似度。结果表明，两种攻击检测策略在大多数情况下都能取得良好的效果。</a:t>
            </a:r>
            <a:endParaRPr lang="zh-CN" altLang="en-US"/>
          </a:p>
          <a:p>
            <a:pPr fontAlgn="auto">
              <a:lnSpc>
                <a:spcPct val="150000"/>
              </a:lnSpc>
            </a:pPr>
            <a:endParaRPr lang="zh-CN" altLang="en-US"/>
          </a:p>
          <a:p>
            <a:pPr fontAlgn="auto">
              <a:lnSpc>
                <a:spcPct val="150000"/>
              </a:lnSpc>
            </a:pP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lvl="1">
              <a:lnSpc>
                <a:spcPct val="100000"/>
              </a:lnSpc>
              <a:spcBef>
                <a:spcPct val="0"/>
              </a:spcBef>
              <a:spcAft>
                <a:spcPct val="15000"/>
              </a:spcAft>
            </a:pPr>
            <a:r>
              <a:rPr lang="zh-CN">
                <a:solidFill>
                  <a:schemeClr val="dk1"/>
                </a:solidFill>
                <a:sym typeface="+mn-ea"/>
              </a:rPr>
              <a:t>固有限制</a:t>
            </a:r>
            <a:endParaRPr lang="zh-CN">
              <a:solidFill>
                <a:schemeClr val="dk1"/>
              </a:solidFill>
              <a:sym typeface="+mn-ea"/>
            </a:endParaRPr>
          </a:p>
          <a:p>
            <a:pPr lvl="1">
              <a:lnSpc>
                <a:spcPct val="100000"/>
              </a:lnSpc>
              <a:spcBef>
                <a:spcPct val="0"/>
              </a:spcBef>
              <a:spcAft>
                <a:spcPct val="15000"/>
              </a:spcAft>
            </a:pPr>
            <a:r>
              <a:rPr lang="zh-CN">
                <a:solidFill>
                  <a:schemeClr val="dk1"/>
                </a:solidFill>
                <a:sym typeface="+mn-ea"/>
              </a:rPr>
              <a:t>尺寸</a:t>
            </a:r>
            <a:r>
              <a:rPr lang="en-US">
                <a:solidFill>
                  <a:schemeClr val="dk1"/>
                </a:solidFill>
                <a:sym typeface="+mn-ea"/>
              </a:rPr>
              <a:t> </a:t>
            </a:r>
            <a:r>
              <a:rPr lang="zh-CN">
                <a:solidFill>
                  <a:schemeClr val="dk1"/>
                </a:solidFill>
                <a:sym typeface="+mn-ea"/>
              </a:rPr>
              <a:t>前后接近</a:t>
            </a:r>
            <a:endParaRPr lang="zh-CN">
              <a:solidFill>
                <a:schemeClr val="dk1"/>
              </a:solidFill>
              <a:sym typeface="+mn-ea"/>
            </a:endParaRPr>
          </a:p>
          <a:p>
            <a:pPr lvl="1">
              <a:lnSpc>
                <a:spcPct val="100000"/>
              </a:lnSpc>
              <a:spcBef>
                <a:spcPct val="0"/>
              </a:spcBef>
              <a:spcAft>
                <a:spcPct val="15000"/>
              </a:spcAft>
            </a:pPr>
            <a:r>
              <a:rPr lang="zh-CN">
                <a:solidFill>
                  <a:schemeClr val="dk1"/>
                </a:solidFill>
                <a:sym typeface="+mn-ea"/>
              </a:rPr>
              <a:t>亮度</a:t>
            </a:r>
            <a:r>
              <a:rPr lang="en-US">
                <a:solidFill>
                  <a:schemeClr val="dk1"/>
                </a:solidFill>
                <a:sym typeface="+mn-ea"/>
              </a:rPr>
              <a:t> </a:t>
            </a:r>
            <a:r>
              <a:rPr lang="zh-CN">
                <a:solidFill>
                  <a:schemeClr val="dk1"/>
                </a:solidFill>
                <a:sym typeface="+mn-ea"/>
              </a:rPr>
              <a:t>接近全黑或全白</a:t>
            </a:r>
            <a:endParaRPr altLang="en-US">
              <a:solidFill>
                <a:schemeClr val="dk1"/>
              </a:solidFill>
            </a:endParaRPr>
          </a:p>
          <a:p>
            <a:endParaRPr lang="zh-CN" altLang="en-US">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7A6B31E5-CD21-42FE-901D-B6A5E77F988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AC4EA0E-BDFE-4335-9DF1-0CD3F448A7A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A6B31E5-CD21-42FE-901D-B6A5E77F988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AC4EA0E-BDFE-4335-9DF1-0CD3F448A7A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A6B31E5-CD21-42FE-901D-B6A5E77F988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AC4EA0E-BDFE-4335-9DF1-0CD3F448A7A5}"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A6B31E5-CD21-42FE-901D-B6A5E77F988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AC4EA0E-BDFE-4335-9DF1-0CD3F448A7A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7A6B31E5-CD21-42FE-901D-B6A5E77F988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AC4EA0E-BDFE-4335-9DF1-0CD3F448A7A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7A6B31E5-CD21-42FE-901D-B6A5E77F988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AC4EA0E-BDFE-4335-9DF1-0CD3F448A7A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7A6B31E5-CD21-42FE-901D-B6A5E77F988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AC4EA0E-BDFE-4335-9DF1-0CD3F448A7A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7A6B31E5-CD21-42FE-901D-B6A5E77F988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AC4EA0E-BDFE-4335-9DF1-0CD3F448A7A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A6B31E5-CD21-42FE-901D-B6A5E77F988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AC4EA0E-BDFE-4335-9DF1-0CD3F448A7A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A6B31E5-CD21-42FE-901D-B6A5E77F988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AC4EA0E-BDFE-4335-9DF1-0CD3F448A7A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A6B31E5-CD21-42FE-901D-B6A5E77F988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AC4EA0E-BDFE-4335-9DF1-0CD3F448A7A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6B31E5-CD21-42FE-901D-B6A5E77F9881}"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C4EA0E-BDFE-4335-9DF1-0CD3F448A7A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3.png"/><Relationship Id="rId7" Type="http://schemas.openxmlformats.org/officeDocument/2006/relationships/image" Target="../media/image12.png"/><Relationship Id="rId6" Type="http://schemas.openxmlformats.org/officeDocument/2006/relationships/image" Target="../media/image11.png"/><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6.png"/><Relationship Id="rId7" Type="http://schemas.openxmlformats.org/officeDocument/2006/relationships/image" Target="../media/image15.png"/><Relationship Id="rId6" Type="http://schemas.openxmlformats.org/officeDocument/2006/relationships/image" Target="../media/image14.png"/><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12.xml.rels><?xml version="1.0" encoding="UTF-8" standalone="yes"?>
<Relationships xmlns="http://schemas.openxmlformats.org/package/2006/relationships"><Relationship Id="rId9" Type="http://schemas.openxmlformats.org/officeDocument/2006/relationships/image" Target="../media/image20.png"/><Relationship Id="rId8" Type="http://schemas.openxmlformats.org/officeDocument/2006/relationships/image" Target="../media/image19.png"/><Relationship Id="rId7" Type="http://schemas.openxmlformats.org/officeDocument/2006/relationships/image" Target="../media/image18.png"/><Relationship Id="rId6" Type="http://schemas.openxmlformats.org/officeDocument/2006/relationships/image" Target="../media/image17.png"/><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6" Type="http://schemas.openxmlformats.org/officeDocument/2006/relationships/slideLayout" Target="../slideLayouts/slideLayout2.xml"/><Relationship Id="rId15" Type="http://schemas.openxmlformats.org/officeDocument/2006/relationships/image" Target="../media/image26.png"/><Relationship Id="rId14" Type="http://schemas.openxmlformats.org/officeDocument/2006/relationships/image" Target="../media/image25.png"/><Relationship Id="rId13" Type="http://schemas.openxmlformats.org/officeDocument/2006/relationships/image" Target="../media/image24.png"/><Relationship Id="rId12" Type="http://schemas.openxmlformats.org/officeDocument/2006/relationships/image" Target="../media/image23.png"/><Relationship Id="rId11" Type="http://schemas.openxmlformats.org/officeDocument/2006/relationships/image" Target="../media/image22.png"/><Relationship Id="rId10" Type="http://schemas.openxmlformats.org/officeDocument/2006/relationships/image" Target="../media/image21.png"/><Relationship Id="rId1" Type="http://schemas.openxmlformats.org/officeDocument/2006/relationships/diagramData" Target="../diagrams/data5.xml"/></Relationships>
</file>

<file path=ppt/slides/_rels/slide13.xml.rels><?xml version="1.0" encoding="UTF-8" standalone="yes"?>
<Relationships xmlns="http://schemas.openxmlformats.org/package/2006/relationships"><Relationship Id="rId9" Type="http://schemas.openxmlformats.org/officeDocument/2006/relationships/image" Target="../media/image30.png"/><Relationship Id="rId8" Type="http://schemas.openxmlformats.org/officeDocument/2006/relationships/image" Target="../media/image29.png"/><Relationship Id="rId7" Type="http://schemas.openxmlformats.org/officeDocument/2006/relationships/image" Target="../media/image28.png"/><Relationship Id="rId6" Type="http://schemas.openxmlformats.org/officeDocument/2006/relationships/image" Target="../media/image27.png"/><Relationship Id="rId5" Type="http://schemas.microsoft.com/office/2007/relationships/diagramDrawing" Target="../diagrams/drawing6.xml"/><Relationship Id="rId4" Type="http://schemas.openxmlformats.org/officeDocument/2006/relationships/diagramColors" Target="../diagrams/colors6.xml"/><Relationship Id="rId3" Type="http://schemas.openxmlformats.org/officeDocument/2006/relationships/diagramQuickStyle" Target="../diagrams/quickStyle6.xml"/><Relationship Id="rId2" Type="http://schemas.openxmlformats.org/officeDocument/2006/relationships/diagramLayout" Target="../diagrams/layout6.xml"/><Relationship Id="rId11" Type="http://schemas.openxmlformats.org/officeDocument/2006/relationships/slideLayout" Target="../slideLayouts/slideLayout2.xml"/><Relationship Id="rId10" Type="http://schemas.openxmlformats.org/officeDocument/2006/relationships/image" Target="../media/image31.png"/><Relationship Id="rId1" Type="http://schemas.openxmlformats.org/officeDocument/2006/relationships/diagramData" Target="../diagrams/data6.xml"/></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32.png"/><Relationship Id="rId5" Type="http://schemas.microsoft.com/office/2007/relationships/diagramDrawing" Target="../diagrams/drawing7.xml"/><Relationship Id="rId4" Type="http://schemas.openxmlformats.org/officeDocument/2006/relationships/diagramColors" Target="../diagrams/colors7.xml"/><Relationship Id="rId3" Type="http://schemas.openxmlformats.org/officeDocument/2006/relationships/diagramQuickStyle" Target="../diagrams/quickStyle7.xml"/><Relationship Id="rId2" Type="http://schemas.openxmlformats.org/officeDocument/2006/relationships/diagramLayout" Target="../diagrams/layout7.xml"/><Relationship Id="rId1" Type="http://schemas.openxmlformats.org/officeDocument/2006/relationships/diagramData" Target="../diagrams/data7.xml"/></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8.xml"/><Relationship Id="rId4" Type="http://schemas.openxmlformats.org/officeDocument/2006/relationships/diagramColors" Target="../diagrams/colors8.xml"/><Relationship Id="rId3" Type="http://schemas.openxmlformats.org/officeDocument/2006/relationships/diagramQuickStyle" Target="../diagrams/quickStyle8.xml"/><Relationship Id="rId2" Type="http://schemas.openxmlformats.org/officeDocument/2006/relationships/diagramLayout" Target="../diagrams/layout8.xml"/><Relationship Id="rId1" Type="http://schemas.openxmlformats.org/officeDocument/2006/relationships/diagramData" Target="../diagrams/data8.xml"/></Relationships>
</file>

<file path=ppt/slides/_rels/slide16.xml.rels><?xml version="1.0" encoding="UTF-8" standalone="yes"?>
<Relationships xmlns="http://schemas.openxmlformats.org/package/2006/relationships"><Relationship Id="rId9" Type="http://schemas.openxmlformats.org/officeDocument/2006/relationships/diagramQuickStyle" Target="../diagrams/quickStyle10.xml"/><Relationship Id="rId8" Type="http://schemas.openxmlformats.org/officeDocument/2006/relationships/diagramLayout" Target="../diagrams/layout10.xml"/><Relationship Id="rId7" Type="http://schemas.openxmlformats.org/officeDocument/2006/relationships/diagramData" Target="../diagrams/data10.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 Id="rId3" Type="http://schemas.openxmlformats.org/officeDocument/2006/relationships/diagramLayout" Target="../diagrams/layout9.xml"/><Relationship Id="rId2" Type="http://schemas.openxmlformats.org/officeDocument/2006/relationships/diagramData" Target="../diagrams/data9.xml"/><Relationship Id="rId12" Type="http://schemas.openxmlformats.org/officeDocument/2006/relationships/slideLayout" Target="../slideLayouts/slideLayout2.xml"/><Relationship Id="rId11" Type="http://schemas.microsoft.com/office/2007/relationships/diagramDrawing" Target="../diagrams/drawing10.xml"/><Relationship Id="rId10" Type="http://schemas.openxmlformats.org/officeDocument/2006/relationships/diagramColors" Target="../diagrams/colors10.xml"/><Relationship Id="rId1" Type="http://schemas.openxmlformats.org/officeDocument/2006/relationships/image" Target="../media/image33.png"/></Relationships>
</file>

<file path=ppt/slides/_rels/slide17.xml.rels><?xml version="1.0" encoding="UTF-8" standalone="yes"?>
<Relationships xmlns="http://schemas.openxmlformats.org/package/2006/relationships"><Relationship Id="rId9" Type="http://schemas.openxmlformats.org/officeDocument/2006/relationships/diagramData" Target="../diagrams/data12.xml"/><Relationship Id="rId8" Type="http://schemas.microsoft.com/office/2007/relationships/diagramDrawing" Target="../diagrams/drawing11.xml"/><Relationship Id="rId7" Type="http://schemas.openxmlformats.org/officeDocument/2006/relationships/diagramColors" Target="../diagrams/colors11.xml"/><Relationship Id="rId6" Type="http://schemas.openxmlformats.org/officeDocument/2006/relationships/diagramQuickStyle" Target="../diagrams/quickStyle11.xml"/><Relationship Id="rId5" Type="http://schemas.openxmlformats.org/officeDocument/2006/relationships/diagramLayout" Target="../diagrams/layout11.xml"/><Relationship Id="rId4" Type="http://schemas.openxmlformats.org/officeDocument/2006/relationships/diagramData" Target="../diagrams/data11.xml"/><Relationship Id="rId3" Type="http://schemas.openxmlformats.org/officeDocument/2006/relationships/image" Target="../media/image35.png"/><Relationship Id="rId2" Type="http://schemas.openxmlformats.org/officeDocument/2006/relationships/image" Target="../media/image34.png"/><Relationship Id="rId14" Type="http://schemas.openxmlformats.org/officeDocument/2006/relationships/slideLayout" Target="../slideLayouts/slideLayout2.xml"/><Relationship Id="rId13" Type="http://schemas.microsoft.com/office/2007/relationships/diagramDrawing" Target="../diagrams/drawing12.xml"/><Relationship Id="rId12" Type="http://schemas.openxmlformats.org/officeDocument/2006/relationships/diagramColors" Target="../diagrams/colors12.xml"/><Relationship Id="rId11" Type="http://schemas.openxmlformats.org/officeDocument/2006/relationships/diagramQuickStyle" Target="../diagrams/quickStyle12.xml"/><Relationship Id="rId10" Type="http://schemas.openxmlformats.org/officeDocument/2006/relationships/diagramLayout" Target="../diagrams/layout12.xml"/><Relationship Id="rId1" Type="http://schemas.openxmlformats.org/officeDocument/2006/relationships/tags" Target="../tags/tag1.xml"/></Relationships>
</file>

<file path=ppt/slides/_rels/slide18.xml.rels><?xml version="1.0" encoding="UTF-8" standalone="yes"?>
<Relationships xmlns="http://schemas.openxmlformats.org/package/2006/relationships"><Relationship Id="rId9" Type="http://schemas.openxmlformats.org/officeDocument/2006/relationships/image" Target="../media/image37.png"/><Relationship Id="rId8" Type="http://schemas.openxmlformats.org/officeDocument/2006/relationships/tags" Target="../tags/tag3.xml"/><Relationship Id="rId7" Type="http://schemas.openxmlformats.org/officeDocument/2006/relationships/image" Target="../media/image36.png"/><Relationship Id="rId6" Type="http://schemas.openxmlformats.org/officeDocument/2006/relationships/tags" Target="../tags/tag2.xml"/><Relationship Id="rId5" Type="http://schemas.microsoft.com/office/2007/relationships/diagramDrawing" Target="../diagrams/drawing13.xml"/><Relationship Id="rId4" Type="http://schemas.openxmlformats.org/officeDocument/2006/relationships/diagramColors" Target="../diagrams/colors13.xml"/><Relationship Id="rId3" Type="http://schemas.openxmlformats.org/officeDocument/2006/relationships/diagramQuickStyle" Target="../diagrams/quickStyle13.xml"/><Relationship Id="rId2" Type="http://schemas.openxmlformats.org/officeDocument/2006/relationships/diagramLayout" Target="../diagrams/layout13.xml"/><Relationship Id="rId10" Type="http://schemas.openxmlformats.org/officeDocument/2006/relationships/slideLayout" Target="../slideLayouts/slideLayout2.xml"/><Relationship Id="rId1" Type="http://schemas.openxmlformats.org/officeDocument/2006/relationships/diagramData" Target="../diagrams/data13.xml"/></Relationships>
</file>

<file path=ppt/slides/_rels/slide19.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image" Target="../media/image3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microsoft.com/office/2007/relationships/diagramDrawing" Target="../diagrams/drawing15.xml"/><Relationship Id="rId4" Type="http://schemas.openxmlformats.org/officeDocument/2006/relationships/diagramColors" Target="../diagrams/colors15.xml"/><Relationship Id="rId3" Type="http://schemas.openxmlformats.org/officeDocument/2006/relationships/diagramQuickStyle" Target="../diagrams/quickStyle15.xml"/><Relationship Id="rId2" Type="http://schemas.openxmlformats.org/officeDocument/2006/relationships/diagramLayout" Target="../diagrams/layout15.xml"/><Relationship Id="rId1" Type="http://schemas.openxmlformats.org/officeDocument/2006/relationships/diagramData" Target="../diagrams/data15.xml"/></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image" Target="../media/image42.png"/><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image" Target="../media/image39.png"/></Relationships>
</file>

<file path=ppt/slides/_rels/slide22.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image" Target="../media/image4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6.xml"/><Relationship Id="rId4" Type="http://schemas.openxmlformats.org/officeDocument/2006/relationships/diagramColors" Target="../diagrams/colors16.xml"/><Relationship Id="rId3" Type="http://schemas.openxmlformats.org/officeDocument/2006/relationships/diagramQuickStyle" Target="../diagrams/quickStyle16.xml"/><Relationship Id="rId2" Type="http://schemas.openxmlformats.org/officeDocument/2006/relationships/diagramLayout" Target="../diagrams/layout16.xml"/><Relationship Id="rId1" Type="http://schemas.openxmlformats.org/officeDocument/2006/relationships/diagramData" Target="../diagrams/data16.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0.png"/><Relationship Id="rId6" Type="http://schemas.openxmlformats.org/officeDocument/2006/relationships/image" Target="../media/image9.png"/><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377296"/>
            <a:ext cx="9144000" cy="2387600"/>
          </a:xfrm>
        </p:spPr>
        <p:txBody>
          <a:bodyPr>
            <a:normAutofit/>
          </a:bodyPr>
          <a:lstStyle/>
          <a:p>
            <a:r>
              <a:rPr lang="en-US" altLang="zh-CN" sz="3200" b="1" dirty="0"/>
              <a:t>Seeing is Not Believing: Camouflage Attacks on Image Scaling Algorithms</a:t>
            </a:r>
            <a:br>
              <a:rPr lang="en-US" altLang="zh-CN" sz="3200" b="1" dirty="0"/>
            </a:br>
            <a:br>
              <a:rPr lang="en-US" altLang="zh-CN" sz="3200" b="1" dirty="0"/>
            </a:br>
            <a:r>
              <a:rPr lang="zh-CN" altLang="en-US" sz="2800" b="1" dirty="0">
                <a:latin typeface="宋体" panose="02010600030101010101" pitchFamily="2" charset="-122"/>
                <a:ea typeface="宋体" panose="02010600030101010101" pitchFamily="2" charset="-122"/>
              </a:rPr>
              <a:t>针对图像缩放算法的伪装攻击</a:t>
            </a:r>
            <a:endParaRPr lang="zh-CN" altLang="en-US" sz="2800" b="1" dirty="0">
              <a:latin typeface="宋体" panose="02010600030101010101" pitchFamily="2" charset="-122"/>
              <a:ea typeface="宋体" panose="02010600030101010101" pitchFamily="2" charset="-122"/>
            </a:endParaRPr>
          </a:p>
        </p:txBody>
      </p:sp>
      <p:sp>
        <p:nvSpPr>
          <p:cNvPr id="3" name="副标题 2"/>
          <p:cNvSpPr>
            <a:spLocks noGrp="1"/>
          </p:cNvSpPr>
          <p:nvPr>
            <p:ph type="subTitle" idx="1"/>
          </p:nvPr>
        </p:nvSpPr>
        <p:spPr>
          <a:xfrm>
            <a:off x="3191934" y="4541838"/>
            <a:ext cx="9144000" cy="1655762"/>
          </a:xfrm>
        </p:spPr>
        <p:txBody>
          <a:bodyPr>
            <a:normAutofit/>
          </a:bodyPr>
          <a:lstStyle/>
          <a:p>
            <a:pPr algn="l"/>
            <a:r>
              <a:rPr lang="zh-CN" altLang="en-US" sz="1800" dirty="0"/>
              <a:t>小组成员：刘世一、侯瑞、刘俊林、张家晨、王壮、王泽鹏、翟溪林</a:t>
            </a:r>
            <a:endParaRPr lang="en-US" altLang="zh-CN" sz="1800" dirty="0"/>
          </a:p>
          <a:p>
            <a:pPr algn="l"/>
            <a:r>
              <a:rPr lang="zh-CN" altLang="en-US" sz="1800" dirty="0"/>
              <a:t>指导老师：袁开国</a:t>
            </a:r>
            <a:endParaRPr lang="en-US" altLang="zh-CN" sz="1800" dirty="0"/>
          </a:p>
          <a:p>
            <a:pPr algn="l"/>
            <a:r>
              <a:rPr lang="zh-CN" altLang="en-US" sz="1800" dirty="0"/>
              <a:t>日       期：</a:t>
            </a:r>
            <a:r>
              <a:rPr lang="en-US" altLang="zh-CN" sz="1800" dirty="0"/>
              <a:t>2021.10.8</a:t>
            </a:r>
            <a:endParaRPr lang="zh-CN" altLang="en-US"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图示 8"/>
          <p:cNvGraphicFramePr/>
          <p:nvPr/>
        </p:nvGraphicFramePr>
        <p:xfrm>
          <a:off x="729143" y="215442"/>
          <a:ext cx="1636552" cy="55245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矩形 4"/>
          <p:cNvSpPr/>
          <p:nvPr/>
        </p:nvSpPr>
        <p:spPr>
          <a:xfrm>
            <a:off x="1965820" y="1014716"/>
            <a:ext cx="2320954" cy="369332"/>
          </a:xfrm>
          <a:prstGeom prst="rect">
            <a:avLst/>
          </a:prstGeom>
        </p:spPr>
        <p:txBody>
          <a:bodyPr wrap="square">
            <a:spAutoFit/>
          </a:bodyPr>
          <a:lstStyle/>
          <a:p>
            <a:r>
              <a:rPr lang="zh-CN" altLang="zh-CN" dirty="0">
                <a:cs typeface="Arial" panose="020B0604020202090204" pitchFamily="34" charset="0"/>
              </a:rPr>
              <a:t>算法</a:t>
            </a:r>
            <a:r>
              <a:rPr lang="en-US" altLang="zh-CN" dirty="0">
                <a:cs typeface="Arial" panose="020B0604020202090204" pitchFamily="34" charset="0"/>
              </a:rPr>
              <a:t>1:</a:t>
            </a:r>
            <a:r>
              <a:rPr lang="zh-CN" altLang="zh-CN" dirty="0">
                <a:cs typeface="Arial" panose="020B0604020202090204" pitchFamily="34" charset="0"/>
              </a:rPr>
              <a:t>弱攻击形式</a:t>
            </a:r>
            <a:endParaRPr lang="zh-CN" altLang="en-US" dirty="0"/>
          </a:p>
        </p:txBody>
      </p:sp>
      <p:pic>
        <p:nvPicPr>
          <p:cNvPr id="7" name="图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17807" y="1384048"/>
            <a:ext cx="4009202" cy="4092208"/>
          </a:xfrm>
          <a:prstGeom prst="rect">
            <a:avLst/>
          </a:prstGeom>
        </p:spPr>
      </p:pic>
      <p:pic>
        <p:nvPicPr>
          <p:cNvPr id="10" name="图片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83775" y="1384048"/>
            <a:ext cx="3372139" cy="3984906"/>
          </a:xfrm>
          <a:prstGeom prst="rect">
            <a:avLst/>
          </a:prstGeom>
        </p:spPr>
      </p:pic>
      <p:sp>
        <p:nvSpPr>
          <p:cNvPr id="11" name="矩形 10"/>
          <p:cNvSpPr/>
          <p:nvPr/>
        </p:nvSpPr>
        <p:spPr>
          <a:xfrm>
            <a:off x="7720668" y="939107"/>
            <a:ext cx="2119618" cy="369332"/>
          </a:xfrm>
          <a:prstGeom prst="rect">
            <a:avLst/>
          </a:prstGeom>
        </p:spPr>
        <p:txBody>
          <a:bodyPr wrap="square">
            <a:spAutoFit/>
          </a:bodyPr>
          <a:lstStyle/>
          <a:p>
            <a:r>
              <a:rPr lang="zh-CN" altLang="zh-CN" dirty="0">
                <a:cs typeface="Arial" panose="020B0604020202090204" pitchFamily="34" charset="0"/>
              </a:rPr>
              <a:t>算法</a:t>
            </a:r>
            <a:r>
              <a:rPr lang="en-US" altLang="zh-CN" dirty="0">
                <a:cs typeface="Arial" panose="020B0604020202090204" pitchFamily="34" charset="0"/>
              </a:rPr>
              <a:t>2:</a:t>
            </a:r>
            <a:r>
              <a:rPr lang="zh-CN" altLang="zh-CN" dirty="0">
                <a:cs typeface="Arial" panose="020B0604020202090204" pitchFamily="34" charset="0"/>
              </a:rPr>
              <a:t>强攻击形式</a:t>
            </a:r>
            <a:endParaRPr lang="zh-CN" altLang="en-US" dirty="0"/>
          </a:p>
        </p:txBody>
      </p:sp>
      <mc:AlternateContent xmlns:mc="http://schemas.openxmlformats.org/markup-compatibility/2006">
        <mc:Choice xmlns:a14="http://schemas.microsoft.com/office/drawing/2010/main" Requires="a14">
          <p:sp>
            <p:nvSpPr>
              <p:cNvPr id="12" name="矩形 11"/>
              <p:cNvSpPr/>
              <p:nvPr/>
            </p:nvSpPr>
            <p:spPr>
              <a:xfrm>
                <a:off x="2849460" y="5473952"/>
                <a:ext cx="6096000" cy="897233"/>
              </a:xfrm>
              <a:prstGeom prst="rect">
                <a:avLst/>
              </a:prstGeom>
            </p:spPr>
            <p:txBody>
              <a:bodyPr>
                <a:spAutoFit/>
              </a:bodyPr>
              <a:lstStyle/>
              <a:p>
                <a:pPr>
                  <a:lnSpc>
                    <a:spcPct val="150000"/>
                  </a:lnSpc>
                </a:pPr>
                <a:r>
                  <a:rPr lang="zh-CN" altLang="en-US" sz="1200" kern="0" spc="75" dirty="0">
                    <a:cs typeface="Arial" panose="020B0604020202090204" pitchFamily="34" charset="0"/>
                  </a:rPr>
                  <a:t>区别：</a:t>
                </a:r>
                <a:endParaRPr lang="en-US" altLang="zh-CN" sz="1200" kern="0" spc="75" dirty="0">
                  <a:cs typeface="Arial" panose="020B0604020202090204" pitchFamily="34" charset="0"/>
                </a:endParaRPr>
              </a:p>
              <a:p>
                <a:pPr>
                  <a:lnSpc>
                    <a:spcPct val="150000"/>
                  </a:lnSpc>
                </a:pPr>
                <a:r>
                  <a:rPr lang="en-US" altLang="zh-CN" sz="1200" kern="0" spc="75" dirty="0">
                    <a:cs typeface="Arial" panose="020B0604020202090204" pitchFamily="34" charset="0"/>
                  </a:rPr>
                  <a:t>1.</a:t>
                </a:r>
                <a:r>
                  <a:rPr lang="zh-CN" altLang="en-US" sz="1200" kern="0" spc="75" dirty="0">
                    <a:cs typeface="Arial" panose="020B0604020202090204" pitchFamily="34" charset="0"/>
                  </a:rPr>
                  <a:t>算法</a:t>
                </a:r>
                <a:r>
                  <a:rPr lang="en-US" altLang="zh-CN" sz="1200" kern="0" spc="75" dirty="0">
                    <a:cs typeface="Arial" panose="020B0604020202090204" pitchFamily="34" charset="0"/>
                  </a:rPr>
                  <a:t>2</a:t>
                </a:r>
                <a:r>
                  <a:rPr lang="zh-CN" altLang="zh-CN" sz="1200" kern="0" spc="75" dirty="0">
                    <a:cs typeface="Arial" panose="020B0604020202090204" pitchFamily="34" charset="0"/>
                  </a:rPr>
                  <a:t>的输入包含两个独立的图像</a:t>
                </a:r>
                <a14:m>
                  <m:oMath xmlns:m="http://schemas.openxmlformats.org/officeDocument/2006/math">
                    <m:sSub>
                      <m:sSubPr>
                        <m:ctrlPr>
                          <a:rPr lang="zh-CN" altLang="zh-CN" sz="1200" i="1" kern="0" spc="75">
                            <a:latin typeface="Cambria Math" panose="02040503050406030204" pitchFamily="18" charset="0"/>
                            <a:ea typeface="Cambria Math" panose="02040503050406030204" pitchFamily="18" charset="0"/>
                            <a:cs typeface="Arial" panose="020B0604020202090204" pitchFamily="34" charset="0"/>
                          </a:rPr>
                        </m:ctrlPr>
                      </m:sSubPr>
                      <m:e>
                        <m:r>
                          <a:rPr lang="en-US" altLang="zh-CN" sz="1200" i="1" kern="0" spc="75">
                            <a:latin typeface="Cambria Math" panose="02040503050406030204" pitchFamily="18" charset="0"/>
                            <a:cs typeface="Arial" panose="020B0604020202090204" pitchFamily="34" charset="0"/>
                          </a:rPr>
                          <m:t>𝑆</m:t>
                        </m:r>
                      </m:e>
                      <m:sub>
                        <m:r>
                          <a:rPr lang="en-US" altLang="zh-CN" sz="1200" i="1" kern="0" spc="75">
                            <a:latin typeface="Cambria Math" panose="02040503050406030204" pitchFamily="18" charset="0"/>
                            <a:cs typeface="Arial" panose="020B0604020202090204" pitchFamily="34" charset="0"/>
                          </a:rPr>
                          <m:t>𝑚</m:t>
                        </m:r>
                        <m:r>
                          <a:rPr lang="en-US" altLang="zh-CN" sz="1200" i="1" kern="0" spc="75">
                            <a:latin typeface="Cambria Math" panose="02040503050406030204" pitchFamily="18" charset="0"/>
                            <a:cs typeface="Arial" panose="020B0604020202090204" pitchFamily="34" charset="0"/>
                          </a:rPr>
                          <m:t>∗</m:t>
                        </m:r>
                        <m:r>
                          <a:rPr lang="en-US" altLang="zh-CN" sz="1200" i="1" kern="0" spc="75">
                            <a:latin typeface="Cambria Math" panose="02040503050406030204" pitchFamily="18" charset="0"/>
                            <a:cs typeface="Arial" panose="020B0604020202090204" pitchFamily="34" charset="0"/>
                          </a:rPr>
                          <m:t>𝑛</m:t>
                        </m:r>
                      </m:sub>
                    </m:sSub>
                    <m:r>
                      <m:rPr>
                        <m:nor/>
                      </m:rPr>
                      <a:rPr lang="en-US" altLang="zh-CN" sz="1200" kern="0" spc="75">
                        <a:latin typeface="微软雅黑" panose="020B0503020204020204" pitchFamily="34" charset="-122"/>
                        <a:cs typeface="Arial" panose="020B0604020202090204" pitchFamily="34" charset="0"/>
                      </a:rPr>
                      <m:t> </m:t>
                    </m:r>
                    <m:r>
                      <m:rPr>
                        <m:nor/>
                      </m:rPr>
                      <a:rPr lang="en-US" altLang="zh-CN" sz="1200" kern="0" spc="75">
                        <a:latin typeface="微软雅黑" panose="020B0503020204020204" pitchFamily="34" charset="-122"/>
                        <a:cs typeface="Arial" panose="020B0604020202090204" pitchFamily="34" charset="0"/>
                      </a:rPr>
                      <m:t>and</m:t>
                    </m:r>
                    <m:r>
                      <m:rPr>
                        <m:nor/>
                      </m:rPr>
                      <a:rPr lang="en-US" altLang="zh-CN" sz="1200" kern="0" spc="75">
                        <a:latin typeface="微软雅黑" panose="020B0503020204020204" pitchFamily="34" charset="-122"/>
                        <a:cs typeface="Arial" panose="020B0604020202090204" pitchFamily="34" charset="0"/>
                      </a:rPr>
                      <m:t> </m:t>
                    </m:r>
                    <m:sSub>
                      <m:sSubPr>
                        <m:ctrlPr>
                          <a:rPr lang="zh-CN" altLang="zh-CN" sz="1200" i="1" kern="0" spc="75">
                            <a:latin typeface="Cambria Math" panose="02040503050406030204" pitchFamily="18" charset="0"/>
                            <a:ea typeface="Cambria Math" panose="02040503050406030204" pitchFamily="18" charset="0"/>
                            <a:cs typeface="Arial" panose="020B0604020202090204" pitchFamily="34" charset="0"/>
                          </a:rPr>
                        </m:ctrlPr>
                      </m:sSubPr>
                      <m:e>
                        <m:r>
                          <a:rPr lang="en-US" altLang="zh-CN" sz="1200" i="1" kern="0" spc="75">
                            <a:latin typeface="Cambria Math" panose="02040503050406030204" pitchFamily="18" charset="0"/>
                            <a:cs typeface="Arial" panose="020B0604020202090204" pitchFamily="34" charset="0"/>
                          </a:rPr>
                          <m:t>𝑇</m:t>
                        </m:r>
                      </m:e>
                      <m:sub>
                        <m:sSup>
                          <m:sSupPr>
                            <m:ctrlPr>
                              <a:rPr lang="zh-CN" altLang="zh-CN" sz="1200" i="1" kern="0" spc="75">
                                <a:latin typeface="Cambria Math" panose="02040503050406030204" pitchFamily="18" charset="0"/>
                                <a:ea typeface="Cambria Math" panose="02040503050406030204" pitchFamily="18" charset="0"/>
                                <a:cs typeface="Arial" panose="020B0604020202090204" pitchFamily="34" charset="0"/>
                              </a:rPr>
                            </m:ctrlPr>
                          </m:sSupPr>
                          <m:e>
                            <m:r>
                              <a:rPr lang="en-US" altLang="zh-CN" sz="1200" i="1" kern="0" spc="75">
                                <a:latin typeface="Cambria Math" panose="02040503050406030204" pitchFamily="18" charset="0"/>
                                <a:cs typeface="Arial" panose="020B0604020202090204" pitchFamily="34" charset="0"/>
                              </a:rPr>
                              <m:t>𝑚</m:t>
                            </m:r>
                          </m:e>
                          <m:sup>
                            <m:r>
                              <a:rPr lang="en-US" altLang="zh-CN" sz="1200" i="1" kern="0" spc="75">
                                <a:latin typeface="Cambria Math" panose="02040503050406030204" pitchFamily="18" charset="0"/>
                                <a:cs typeface="Arial" panose="020B0604020202090204" pitchFamily="34" charset="0"/>
                              </a:rPr>
                              <m:t>′</m:t>
                            </m:r>
                          </m:sup>
                        </m:sSup>
                        <m:r>
                          <a:rPr lang="en-US" altLang="zh-CN" sz="1200" i="1" kern="0" spc="75">
                            <a:latin typeface="Cambria Math" panose="02040503050406030204" pitchFamily="18" charset="0"/>
                            <a:cs typeface="Arial" panose="020B0604020202090204" pitchFamily="34" charset="0"/>
                          </a:rPr>
                          <m:t>∗</m:t>
                        </m:r>
                        <m:sSup>
                          <m:sSupPr>
                            <m:ctrlPr>
                              <a:rPr lang="zh-CN" altLang="zh-CN" sz="1200" i="1" kern="0" spc="75">
                                <a:latin typeface="Cambria Math" panose="02040503050406030204" pitchFamily="18" charset="0"/>
                                <a:ea typeface="Cambria Math" panose="02040503050406030204" pitchFamily="18" charset="0"/>
                                <a:cs typeface="Arial" panose="020B0604020202090204" pitchFamily="34" charset="0"/>
                              </a:rPr>
                            </m:ctrlPr>
                          </m:sSupPr>
                          <m:e>
                            <m:r>
                              <a:rPr lang="en-US" altLang="zh-CN" sz="1200" i="1" kern="0" spc="75">
                                <a:latin typeface="Cambria Math" panose="02040503050406030204" pitchFamily="18" charset="0"/>
                                <a:cs typeface="Arial" panose="020B0604020202090204" pitchFamily="34" charset="0"/>
                              </a:rPr>
                              <m:t>𝑛</m:t>
                            </m:r>
                          </m:e>
                          <m:sup>
                            <m:r>
                              <a:rPr lang="en-US" altLang="zh-CN" sz="1200" i="1" kern="0" spc="75">
                                <a:latin typeface="Cambria Math" panose="02040503050406030204" pitchFamily="18" charset="0"/>
                                <a:cs typeface="Arial" panose="020B0604020202090204" pitchFamily="34" charset="0"/>
                              </a:rPr>
                              <m:t>′</m:t>
                            </m:r>
                          </m:sup>
                        </m:sSup>
                      </m:sub>
                    </m:sSub>
                  </m:oMath>
                </a14:m>
                <a:r>
                  <a:rPr lang="en-US" altLang="zh-CN" sz="1200" kern="0" spc="75" dirty="0">
                    <a:latin typeface="微软雅黑" panose="020B0503020204020204" pitchFamily="34" charset="-122"/>
                    <a:cs typeface="Arial" panose="020B0604020202090204" pitchFamily="34" charset="0"/>
                  </a:rPr>
                  <a:t> </a:t>
                </a:r>
                <a:endParaRPr lang="en-US" altLang="zh-CN" sz="1200" kern="0" spc="75" dirty="0">
                  <a:latin typeface="微软雅黑" panose="020B0503020204020204" pitchFamily="34" charset="-122"/>
                  <a:cs typeface="Arial" panose="020B0604020202090204" pitchFamily="34" charset="0"/>
                </a:endParaRPr>
              </a:p>
              <a:p>
                <a:pPr>
                  <a:lnSpc>
                    <a:spcPct val="150000"/>
                  </a:lnSpc>
                </a:pPr>
                <a:r>
                  <a:rPr lang="en-US" altLang="zh-CN" sz="1200" kern="0" spc="75" dirty="0">
                    <a:cs typeface="Arial" panose="020B0604020202090204" pitchFamily="34" charset="0"/>
                  </a:rPr>
                  <a:t>2.</a:t>
                </a:r>
                <a:r>
                  <a:rPr lang="zh-CN" altLang="en-US" sz="1200" kern="0" spc="75" dirty="0">
                    <a:cs typeface="Arial" panose="020B0604020202090204" pitchFamily="34" charset="0"/>
                  </a:rPr>
                  <a:t>算法</a:t>
                </a:r>
                <a:r>
                  <a:rPr lang="en-US" altLang="zh-CN" sz="1200" kern="0" spc="75" dirty="0">
                    <a:cs typeface="Arial" panose="020B0604020202090204" pitchFamily="34" charset="0"/>
                  </a:rPr>
                  <a:t>2</a:t>
                </a:r>
                <a:r>
                  <a:rPr lang="zh-CN" altLang="zh-CN" sz="1200" kern="0" spc="75" dirty="0">
                    <a:cs typeface="Arial" panose="020B0604020202090204" pitchFamily="34" charset="0"/>
                  </a:rPr>
                  <a:t>优化问题从最大化目标函数转化为最小化目标函数</a:t>
                </a:r>
                <a:endParaRPr lang="zh-CN" altLang="en-US" sz="1200" dirty="0"/>
              </a:p>
            </p:txBody>
          </p:sp>
        </mc:Choice>
        <mc:Fallback>
          <p:sp>
            <p:nvSpPr>
              <p:cNvPr id="12" name="矩形 11"/>
              <p:cNvSpPr>
                <a:spLocks noRot="1" noChangeAspect="1" noMove="1" noResize="1" noEditPoints="1" noAdjustHandles="1" noChangeArrowheads="1" noChangeShapeType="1" noTextEdit="1"/>
              </p:cNvSpPr>
              <p:nvPr/>
            </p:nvSpPr>
            <p:spPr>
              <a:xfrm>
                <a:off x="2849460" y="5473952"/>
                <a:ext cx="6096000" cy="897233"/>
              </a:xfrm>
              <a:prstGeom prst="rect">
                <a:avLst/>
              </a:prstGeom>
              <a:blipFill rotWithShape="1">
                <a:blip r:embed="rId8"/>
                <a:stretch>
                  <a:fillRect l="-4" t="-28" r="4" b="-4433"/>
                </a:stretch>
              </a:blipFill>
            </p:spPr>
            <p:txBody>
              <a:bodyPr/>
              <a:lstStyle/>
              <a:p>
                <a:r>
                  <a:rPr lang="zh-CN" altLang="en-US">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图示 8"/>
          <p:cNvGraphicFramePr/>
          <p:nvPr/>
        </p:nvGraphicFramePr>
        <p:xfrm>
          <a:off x="838200" y="873125"/>
          <a:ext cx="1552662" cy="55245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mc:AlternateContent xmlns:mc="http://schemas.openxmlformats.org/markup-compatibility/2006">
        <mc:Choice xmlns:a14="http://schemas.microsoft.com/office/drawing/2010/main" Requires="a14">
          <p:sp>
            <p:nvSpPr>
              <p:cNvPr id="11" name="矩形 10"/>
              <p:cNvSpPr/>
              <p:nvPr/>
            </p:nvSpPr>
            <p:spPr>
              <a:xfrm>
                <a:off x="2281761" y="2536738"/>
                <a:ext cx="4407104" cy="2289538"/>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𝐶</m:t>
                      </m:r>
                      <m:sSub>
                        <m:sSubPr>
                          <m:ctrlPr>
                            <a:rPr lang="zh-CN" altLang="en-US" i="1">
                              <a:latin typeface="Cambria Math" panose="02040503050406030204" pitchFamily="18" charset="0"/>
                            </a:rPr>
                          </m:ctrlPr>
                        </m:sSubPr>
                        <m:e>
                          <m:r>
                            <a:rPr lang="zh-CN" altLang="en-US" i="1">
                              <a:latin typeface="Cambria Math" panose="02040503050406030204" pitchFamily="18" charset="0"/>
                            </a:rPr>
                            <m:t>𝐿</m:t>
                          </m:r>
                        </m:e>
                        <m:sub>
                          <m:sSup>
                            <m:sSupPr>
                              <m:ctrlPr>
                                <a:rPr lang="zh-CN" altLang="en-US" i="1">
                                  <a:latin typeface="Cambria Math" panose="02040503050406030204" pitchFamily="18" charset="0"/>
                                </a:rPr>
                              </m:ctrlPr>
                            </m:sSupPr>
                            <m:e>
                              <m:r>
                                <a:rPr lang="zh-CN" altLang="en-US" i="1">
                                  <a:latin typeface="Cambria Math" panose="02040503050406030204" pitchFamily="18" charset="0"/>
                                </a:rPr>
                                <m:t>𝑚</m:t>
                              </m:r>
                            </m:e>
                            <m:sup>
                              <m:r>
                                <a:rPr lang="zh-CN" altLang="en-US" i="0">
                                  <a:latin typeface="Cambria Math" panose="02040503050406030204" pitchFamily="18" charset="0"/>
                                </a:rPr>
                                <m:t>′</m:t>
                              </m:r>
                            </m:sup>
                          </m:sSup>
                          <m:r>
                            <a:rPr lang="zh-CN" altLang="en-US" i="0">
                              <a:latin typeface="Cambria Math" panose="02040503050406030204" pitchFamily="18" charset="0"/>
                            </a:rPr>
                            <m:t>∗</m:t>
                          </m:r>
                          <m:r>
                            <a:rPr lang="zh-CN" altLang="en-US" i="1">
                              <a:latin typeface="Cambria Math" panose="02040503050406030204" pitchFamily="18" charset="0"/>
                            </a:rPr>
                            <m:t>𝑚</m:t>
                          </m:r>
                        </m:sub>
                      </m:sSub>
                      <m:r>
                        <a:rPr lang="zh-CN" altLang="en-US" i="0">
                          <a:latin typeface="Cambria Math" panose="02040503050406030204" pitchFamily="18" charset="0"/>
                        </a:rPr>
                        <m:t>=</m:t>
                      </m:r>
                      <m:d>
                        <m:dPr>
                          <m:begChr m:val="["/>
                          <m:endChr m:val="]"/>
                          <m:ctrlPr>
                            <a:rPr lang="zh-CN" altLang="en-US" i="1">
                              <a:latin typeface="Cambria Math" panose="02040503050406030204" pitchFamily="18" charset="0"/>
                            </a:rPr>
                          </m:ctrlPr>
                        </m:dPr>
                        <m:e>
                          <m:m>
                            <m:mPr>
                              <m:mcs>
                                <m:mc>
                                  <m:mcPr>
                                    <m:count m:val="4"/>
                                    <m:mcJc m:val="center"/>
                                  </m:mcPr>
                                </m:mc>
                              </m:mcs>
                              <m:plcHide m:val="on"/>
                              <m:ctrlPr>
                                <a:rPr lang="zh-CN" altLang="en-US" i="1">
                                  <a:latin typeface="Cambria Math" panose="02040503050406030204" pitchFamily="18" charset="0"/>
                                </a:rPr>
                              </m:ctrlPr>
                            </m:mPr>
                            <m:mr>
                              <m:e>
                                <m:f>
                                  <m:fPr>
                                    <m:ctrlPr>
                                      <a:rPr lang="zh-CN" altLang="en-US" i="1">
                                        <a:latin typeface="Cambria Math" panose="02040503050406030204" pitchFamily="18" charset="0"/>
                                      </a:rPr>
                                    </m:ctrlPr>
                                  </m:fPr>
                                  <m:num>
                                    <m:r>
                                      <a:rPr lang="zh-CN" altLang="en-US" i="0">
                                        <a:latin typeface="Cambria Math" panose="02040503050406030204" pitchFamily="18" charset="0"/>
                                      </a:rPr>
                                      <m:t>3</m:t>
                                    </m:r>
                                  </m:num>
                                  <m:den>
                                    <m:r>
                                      <a:rPr lang="zh-CN" altLang="en-US" i="0">
                                        <a:latin typeface="Cambria Math" panose="02040503050406030204" pitchFamily="18" charset="0"/>
                                      </a:rPr>
                                      <m:t>7</m:t>
                                    </m:r>
                                  </m:den>
                                </m:f>
                              </m:e>
                              <m:e>
                                <m:f>
                                  <m:fPr>
                                    <m:ctrlPr>
                                      <a:rPr lang="zh-CN" altLang="en-US" i="1">
                                        <a:latin typeface="Cambria Math" panose="02040503050406030204" pitchFamily="18" charset="0"/>
                                      </a:rPr>
                                    </m:ctrlPr>
                                  </m:fPr>
                                  <m:num>
                                    <m:r>
                                      <a:rPr lang="zh-CN" altLang="en-US" i="0">
                                        <a:latin typeface="Cambria Math" panose="02040503050406030204" pitchFamily="18" charset="0"/>
                                      </a:rPr>
                                      <m:t>3</m:t>
                                    </m:r>
                                  </m:num>
                                  <m:den>
                                    <m:r>
                                      <a:rPr lang="zh-CN" altLang="en-US" i="0">
                                        <a:latin typeface="Cambria Math" panose="02040503050406030204" pitchFamily="18" charset="0"/>
                                      </a:rPr>
                                      <m:t>7</m:t>
                                    </m:r>
                                  </m:den>
                                </m:f>
                              </m:e>
                              <m:e>
                                <m:f>
                                  <m:fPr>
                                    <m:ctrlPr>
                                      <a:rPr lang="zh-CN" altLang="en-US" i="1">
                                        <a:latin typeface="Cambria Math" panose="02040503050406030204" pitchFamily="18" charset="0"/>
                                      </a:rPr>
                                    </m:ctrlPr>
                                  </m:fPr>
                                  <m:num>
                                    <m:r>
                                      <a:rPr lang="zh-CN" altLang="en-US" i="0">
                                        <a:latin typeface="Cambria Math" panose="02040503050406030204" pitchFamily="18" charset="0"/>
                                      </a:rPr>
                                      <m:t>1</m:t>
                                    </m:r>
                                  </m:num>
                                  <m:den>
                                    <m:r>
                                      <a:rPr lang="zh-CN" altLang="en-US" i="0">
                                        <a:latin typeface="Cambria Math" panose="02040503050406030204" pitchFamily="18" charset="0"/>
                                      </a:rPr>
                                      <m:t>7</m:t>
                                    </m:r>
                                  </m:den>
                                </m:f>
                              </m:e>
                              <m:e>
                                <m:r>
                                  <a:rPr lang="zh-CN" altLang="en-US" i="0">
                                    <a:latin typeface="Cambria Math" panose="02040503050406030204" pitchFamily="18" charset="0"/>
                                  </a:rPr>
                                  <m:t>0</m:t>
                                </m:r>
                              </m:e>
                            </m:mr>
                            <m:mr>
                              <m:e>
                                <m:r>
                                  <a:rPr lang="zh-CN" altLang="en-US" i="0">
                                    <a:latin typeface="Cambria Math" panose="02040503050406030204" pitchFamily="18" charset="0"/>
                                  </a:rPr>
                                  <m:t>0</m:t>
                                </m:r>
                              </m:e>
                              <m:e>
                                <m:f>
                                  <m:fPr>
                                    <m:ctrlPr>
                                      <a:rPr lang="zh-CN" altLang="en-US" i="1">
                                        <a:latin typeface="Cambria Math" panose="02040503050406030204" pitchFamily="18" charset="0"/>
                                      </a:rPr>
                                    </m:ctrlPr>
                                  </m:fPr>
                                  <m:num>
                                    <m:r>
                                      <a:rPr lang="zh-CN" altLang="en-US" i="0">
                                        <a:latin typeface="Cambria Math" panose="02040503050406030204" pitchFamily="18" charset="0"/>
                                      </a:rPr>
                                      <m:t>3</m:t>
                                    </m:r>
                                  </m:num>
                                  <m:den>
                                    <m:r>
                                      <a:rPr lang="zh-CN" altLang="en-US" i="0">
                                        <a:latin typeface="Cambria Math" panose="02040503050406030204" pitchFamily="18" charset="0"/>
                                      </a:rPr>
                                      <m:t>7</m:t>
                                    </m:r>
                                  </m:den>
                                </m:f>
                              </m:e>
                              <m:e>
                                <m:f>
                                  <m:fPr>
                                    <m:ctrlPr>
                                      <a:rPr lang="zh-CN" altLang="en-US" i="1">
                                        <a:latin typeface="Cambria Math" panose="02040503050406030204" pitchFamily="18" charset="0"/>
                                      </a:rPr>
                                    </m:ctrlPr>
                                  </m:fPr>
                                  <m:num>
                                    <m:r>
                                      <a:rPr lang="zh-CN" altLang="en-US" i="0">
                                        <a:latin typeface="Cambria Math" panose="02040503050406030204" pitchFamily="18" charset="0"/>
                                      </a:rPr>
                                      <m:t>3</m:t>
                                    </m:r>
                                  </m:num>
                                  <m:den>
                                    <m:r>
                                      <a:rPr lang="zh-CN" altLang="en-US" i="0">
                                        <a:latin typeface="Cambria Math" panose="02040503050406030204" pitchFamily="18" charset="0"/>
                                      </a:rPr>
                                      <m:t>7</m:t>
                                    </m:r>
                                  </m:den>
                                </m:f>
                              </m:e>
                              <m:e>
                                <m:f>
                                  <m:fPr>
                                    <m:ctrlPr>
                                      <a:rPr lang="zh-CN" altLang="en-US" i="1">
                                        <a:latin typeface="Cambria Math" panose="02040503050406030204" pitchFamily="18" charset="0"/>
                                      </a:rPr>
                                    </m:ctrlPr>
                                  </m:fPr>
                                  <m:num>
                                    <m:r>
                                      <a:rPr lang="zh-CN" altLang="en-US" i="0">
                                        <a:latin typeface="Cambria Math" panose="02040503050406030204" pitchFamily="18" charset="0"/>
                                      </a:rPr>
                                      <m:t>1</m:t>
                                    </m:r>
                                  </m:num>
                                  <m:den>
                                    <m:r>
                                      <a:rPr lang="zh-CN" altLang="en-US" i="0">
                                        <a:latin typeface="Cambria Math" panose="02040503050406030204" pitchFamily="18" charset="0"/>
                                      </a:rPr>
                                      <m:t>7</m:t>
                                    </m:r>
                                  </m:den>
                                </m:f>
                              </m:e>
                            </m:mr>
                          </m:m>
                        </m:e>
                      </m:d>
                      <m:r>
                        <a:rPr lang="zh-CN" altLang="en-US" i="0">
                          <a:latin typeface="Cambria Math" panose="02040503050406030204" pitchFamily="18" charset="0"/>
                        </a:rPr>
                        <m:t>,</m:t>
                      </m:r>
                      <m:r>
                        <a:rPr lang="zh-CN" altLang="en-US" i="1">
                          <a:latin typeface="Cambria Math" panose="02040503050406030204" pitchFamily="18" charset="0"/>
                        </a:rPr>
                        <m:t>𝐶</m:t>
                      </m:r>
                      <m:sSub>
                        <m:sSubPr>
                          <m:ctrlPr>
                            <a:rPr lang="zh-CN" altLang="en-US" i="1">
                              <a:latin typeface="Cambria Math" panose="02040503050406030204" pitchFamily="18" charset="0"/>
                            </a:rPr>
                          </m:ctrlPr>
                        </m:sSubPr>
                        <m:e>
                          <m:r>
                            <a:rPr lang="zh-CN" altLang="en-US" i="1">
                              <a:latin typeface="Cambria Math" panose="02040503050406030204" pitchFamily="18" charset="0"/>
                            </a:rPr>
                            <m:t>𝑅</m:t>
                          </m:r>
                        </m:e>
                        <m:sub>
                          <m:r>
                            <a:rPr lang="zh-CN" altLang="en-US" i="1">
                              <a:latin typeface="Cambria Math" panose="02040503050406030204" pitchFamily="18" charset="0"/>
                            </a:rPr>
                            <m:t>𝑛</m:t>
                          </m:r>
                          <m:r>
                            <a:rPr lang="zh-CN" altLang="en-US" i="0">
                              <a:latin typeface="Cambria Math" panose="02040503050406030204" pitchFamily="18" charset="0"/>
                            </a:rPr>
                            <m:t>∗</m:t>
                          </m:r>
                          <m:sSup>
                            <m:sSupPr>
                              <m:ctrlPr>
                                <a:rPr lang="zh-CN" altLang="en-US" i="1">
                                  <a:latin typeface="Cambria Math" panose="02040503050406030204" pitchFamily="18" charset="0"/>
                                </a:rPr>
                              </m:ctrlPr>
                            </m:sSupPr>
                            <m:e>
                              <m:r>
                                <a:rPr lang="zh-CN" altLang="en-US" i="1">
                                  <a:latin typeface="Cambria Math" panose="02040503050406030204" pitchFamily="18" charset="0"/>
                                </a:rPr>
                                <m:t>𝑛</m:t>
                              </m:r>
                            </m:e>
                            <m:sup>
                              <m:r>
                                <a:rPr lang="zh-CN" altLang="en-US" i="0">
                                  <a:latin typeface="Cambria Math" panose="02040503050406030204" pitchFamily="18" charset="0"/>
                                </a:rPr>
                                <m:t>′</m:t>
                              </m:r>
                            </m:sup>
                          </m:sSup>
                        </m:sub>
                      </m:sSub>
                      <m:r>
                        <a:rPr lang="zh-CN" altLang="en-US" i="0">
                          <a:latin typeface="Cambria Math" panose="02040503050406030204" pitchFamily="18" charset="0"/>
                        </a:rPr>
                        <m:t>=</m:t>
                      </m:r>
                      <m:d>
                        <m:dPr>
                          <m:begChr m:val="["/>
                          <m:endChr m:val="]"/>
                          <m:ctrlPr>
                            <a:rPr lang="zh-CN" altLang="en-US" i="1">
                              <a:latin typeface="Cambria Math" panose="02040503050406030204" pitchFamily="18" charset="0"/>
                            </a:rPr>
                          </m:ctrlPr>
                        </m:dPr>
                        <m:e>
                          <m:m>
                            <m:mPr>
                              <m:mcs>
                                <m:mc>
                                  <m:mcPr>
                                    <m:count m:val="2"/>
                                    <m:mcJc m:val="center"/>
                                  </m:mcPr>
                                </m:mc>
                              </m:mcs>
                              <m:plcHide m:val="on"/>
                              <m:ctrlPr>
                                <a:rPr lang="zh-CN" altLang="en-US" i="1">
                                  <a:latin typeface="Cambria Math" panose="02040503050406030204" pitchFamily="18" charset="0"/>
                                </a:rPr>
                              </m:ctrlPr>
                            </m:mPr>
                            <m:mr>
                              <m:e>
                                <m:f>
                                  <m:fPr>
                                    <m:ctrlPr>
                                      <a:rPr lang="zh-CN" altLang="en-US" i="1">
                                        <a:latin typeface="Cambria Math" panose="02040503050406030204" pitchFamily="18" charset="0"/>
                                      </a:rPr>
                                    </m:ctrlPr>
                                  </m:fPr>
                                  <m:num>
                                    <m:r>
                                      <a:rPr lang="zh-CN" altLang="en-US" i="0">
                                        <a:latin typeface="Cambria Math" panose="02040503050406030204" pitchFamily="18" charset="0"/>
                                      </a:rPr>
                                      <m:t>3</m:t>
                                    </m:r>
                                  </m:num>
                                  <m:den>
                                    <m:r>
                                      <a:rPr lang="zh-CN" altLang="en-US" i="0">
                                        <a:latin typeface="Cambria Math" panose="02040503050406030204" pitchFamily="18" charset="0"/>
                                      </a:rPr>
                                      <m:t>7</m:t>
                                    </m:r>
                                  </m:den>
                                </m:f>
                              </m:e>
                              <m:e>
                                <m:r>
                                  <a:rPr lang="zh-CN" altLang="en-US" i="0">
                                    <a:latin typeface="Cambria Math" panose="02040503050406030204" pitchFamily="18" charset="0"/>
                                  </a:rPr>
                                  <m:t>0</m:t>
                                </m:r>
                              </m:e>
                            </m:mr>
                            <m:mr>
                              <m:e>
                                <m:f>
                                  <m:fPr>
                                    <m:ctrlPr>
                                      <a:rPr lang="zh-CN" altLang="en-US" i="1">
                                        <a:latin typeface="Cambria Math" panose="02040503050406030204" pitchFamily="18" charset="0"/>
                                      </a:rPr>
                                    </m:ctrlPr>
                                  </m:fPr>
                                  <m:num>
                                    <m:r>
                                      <a:rPr lang="zh-CN" altLang="en-US" i="0">
                                        <a:latin typeface="Cambria Math" panose="02040503050406030204" pitchFamily="18" charset="0"/>
                                      </a:rPr>
                                      <m:t>3</m:t>
                                    </m:r>
                                  </m:num>
                                  <m:den>
                                    <m:r>
                                      <a:rPr lang="zh-CN" altLang="en-US" i="0">
                                        <a:latin typeface="Cambria Math" panose="02040503050406030204" pitchFamily="18" charset="0"/>
                                      </a:rPr>
                                      <m:t>7</m:t>
                                    </m:r>
                                  </m:den>
                                </m:f>
                              </m:e>
                              <m:e>
                                <m:f>
                                  <m:fPr>
                                    <m:ctrlPr>
                                      <a:rPr lang="zh-CN" altLang="en-US" i="1">
                                        <a:latin typeface="Cambria Math" panose="02040503050406030204" pitchFamily="18" charset="0"/>
                                      </a:rPr>
                                    </m:ctrlPr>
                                  </m:fPr>
                                  <m:num>
                                    <m:r>
                                      <a:rPr lang="zh-CN" altLang="en-US" i="0">
                                        <a:latin typeface="Cambria Math" panose="02040503050406030204" pitchFamily="18" charset="0"/>
                                      </a:rPr>
                                      <m:t>1</m:t>
                                    </m:r>
                                  </m:num>
                                  <m:den>
                                    <m:r>
                                      <a:rPr lang="zh-CN" altLang="en-US" i="0">
                                        <a:latin typeface="Cambria Math" panose="02040503050406030204" pitchFamily="18" charset="0"/>
                                      </a:rPr>
                                      <m:t>7</m:t>
                                    </m:r>
                                  </m:den>
                                </m:f>
                              </m:e>
                            </m:mr>
                            <m:mr>
                              <m:e>
                                <m:f>
                                  <m:fPr>
                                    <m:ctrlPr>
                                      <a:rPr lang="zh-CN" altLang="en-US" i="1">
                                        <a:latin typeface="Cambria Math" panose="02040503050406030204" pitchFamily="18" charset="0"/>
                                      </a:rPr>
                                    </m:ctrlPr>
                                  </m:fPr>
                                  <m:num>
                                    <m:r>
                                      <a:rPr lang="zh-CN" altLang="en-US" i="0">
                                        <a:latin typeface="Cambria Math" panose="02040503050406030204" pitchFamily="18" charset="0"/>
                                      </a:rPr>
                                      <m:t>1</m:t>
                                    </m:r>
                                  </m:num>
                                  <m:den>
                                    <m:r>
                                      <a:rPr lang="zh-CN" altLang="en-US" i="0">
                                        <a:latin typeface="Cambria Math" panose="02040503050406030204" pitchFamily="18" charset="0"/>
                                      </a:rPr>
                                      <m:t>7</m:t>
                                    </m:r>
                                  </m:den>
                                </m:f>
                              </m:e>
                              <m:e>
                                <m:f>
                                  <m:fPr>
                                    <m:ctrlPr>
                                      <a:rPr lang="zh-CN" altLang="en-US" i="1">
                                        <a:latin typeface="Cambria Math" panose="02040503050406030204" pitchFamily="18" charset="0"/>
                                      </a:rPr>
                                    </m:ctrlPr>
                                  </m:fPr>
                                  <m:num>
                                    <m:r>
                                      <a:rPr lang="zh-CN" altLang="en-US" i="0">
                                        <a:latin typeface="Cambria Math" panose="02040503050406030204" pitchFamily="18" charset="0"/>
                                      </a:rPr>
                                      <m:t>3</m:t>
                                    </m:r>
                                  </m:num>
                                  <m:den>
                                    <m:r>
                                      <a:rPr lang="zh-CN" altLang="en-US" i="0">
                                        <a:latin typeface="Cambria Math" panose="02040503050406030204" pitchFamily="18" charset="0"/>
                                      </a:rPr>
                                      <m:t>7</m:t>
                                    </m:r>
                                  </m:den>
                                </m:f>
                              </m:e>
                            </m:mr>
                            <m:mr>
                              <m:e>
                                <m:r>
                                  <a:rPr lang="zh-CN" altLang="en-US" i="0">
                                    <a:latin typeface="Cambria Math" panose="02040503050406030204" pitchFamily="18" charset="0"/>
                                  </a:rPr>
                                  <m:t>0</m:t>
                                </m:r>
                              </m:e>
                              <m:e>
                                <m:f>
                                  <m:fPr>
                                    <m:ctrlPr>
                                      <a:rPr lang="zh-CN" altLang="en-US" i="1">
                                        <a:latin typeface="Cambria Math" panose="02040503050406030204" pitchFamily="18" charset="0"/>
                                      </a:rPr>
                                    </m:ctrlPr>
                                  </m:fPr>
                                  <m:num>
                                    <m:r>
                                      <a:rPr lang="zh-CN" altLang="en-US" i="0">
                                        <a:latin typeface="Cambria Math" panose="02040503050406030204" pitchFamily="18" charset="0"/>
                                      </a:rPr>
                                      <m:t>3</m:t>
                                    </m:r>
                                  </m:num>
                                  <m:den>
                                    <m:r>
                                      <a:rPr lang="zh-CN" altLang="en-US" i="0">
                                        <a:latin typeface="Cambria Math" panose="02040503050406030204" pitchFamily="18" charset="0"/>
                                      </a:rPr>
                                      <m:t>7</m:t>
                                    </m:r>
                                  </m:den>
                                </m:f>
                              </m:e>
                            </m:mr>
                          </m:m>
                        </m:e>
                      </m:d>
                    </m:oMath>
                  </m:oMathPara>
                </a14:m>
                <a:endParaRPr lang="zh-CN" altLang="en-US" dirty="0"/>
              </a:p>
            </p:txBody>
          </p:sp>
        </mc:Choice>
        <mc:Fallback>
          <p:sp>
            <p:nvSpPr>
              <p:cNvPr id="11" name="矩形 10"/>
              <p:cNvSpPr>
                <a:spLocks noRot="1" noChangeAspect="1" noMove="1" noResize="1" noEditPoints="1" noAdjustHandles="1" noChangeArrowheads="1" noChangeShapeType="1" noTextEdit="1"/>
              </p:cNvSpPr>
              <p:nvPr/>
            </p:nvSpPr>
            <p:spPr>
              <a:xfrm>
                <a:off x="2281761" y="2536738"/>
                <a:ext cx="4407104" cy="2289538"/>
              </a:xfrm>
              <a:prstGeom prst="rect">
                <a:avLst/>
              </a:prstGeom>
              <a:blipFill rotWithShape="1">
                <a:blip r:embed="rId6"/>
                <a:stretch>
                  <a:fillRect l="-5" t="-24" r="9" b="1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矩形 11"/>
              <p:cNvSpPr/>
              <p:nvPr/>
            </p:nvSpPr>
            <p:spPr>
              <a:xfrm>
                <a:off x="1492891" y="1612895"/>
                <a:ext cx="7951216" cy="923843"/>
              </a:xfrm>
              <a:prstGeom prst="rect">
                <a:avLst/>
              </a:prstGeom>
            </p:spPr>
            <p:txBody>
              <a:bodyPr wrap="none">
                <a:spAutoFit/>
              </a:bodyPr>
              <a:lstStyle/>
              <a:p>
                <a:pPr>
                  <a:lnSpc>
                    <a:spcPct val="150000"/>
                  </a:lnSpc>
                </a:pPr>
                <a:r>
                  <a:rPr lang="zh-CN" altLang="zh-CN" spc="75" dirty="0">
                    <a:cs typeface="Arial" panose="020B0604020202090204" pitchFamily="34" charset="0"/>
                  </a:rPr>
                  <a:t>理论上</a:t>
                </a:r>
                <a:r>
                  <a:rPr lang="zh-CN" altLang="en-US" spc="75" dirty="0">
                    <a:cs typeface="Arial" panose="020B0604020202090204" pitchFamily="34" charset="0"/>
                  </a:rPr>
                  <a:t>：</a:t>
                </a:r>
                <a:r>
                  <a:rPr lang="zh-CN" altLang="zh-CN" dirty="0"/>
                  <a:t>公共图像预处理方法</a:t>
                </a:r>
                <a:r>
                  <a:rPr lang="en-US" altLang="zh-CN" dirty="0"/>
                  <a:t>/</a:t>
                </a:r>
                <a:r>
                  <a:rPr lang="zh-CN" altLang="zh-CN" dirty="0"/>
                  <a:t>库，攻击者可以获取</a:t>
                </a:r>
                <a14:m>
                  <m:oMath xmlns:m="http://schemas.openxmlformats.org/officeDocument/2006/math">
                    <m:r>
                      <m:rPr>
                        <m:sty m:val="p"/>
                      </m:rPr>
                      <a:rPr lang="en-US" altLang="zh-CN">
                        <a:latin typeface="Cambria Math" panose="02040503050406030204" pitchFamily="18" charset="0"/>
                      </a:rPr>
                      <m:t>ScaleFunc</m:t>
                    </m:r>
                    <m:r>
                      <a:rPr lang="en-US" altLang="zh-CN" b="0" i="0" smtClean="0">
                        <a:latin typeface="Cambria Math" panose="02040503050406030204" pitchFamily="18" charset="0"/>
                      </a:rPr>
                      <m:t>()</m:t>
                    </m:r>
                  </m:oMath>
                </a14:m>
                <a:r>
                  <a:rPr lang="zh-CN" altLang="zh-CN" dirty="0"/>
                  <a:t>的实现细节</a:t>
                </a:r>
                <a:r>
                  <a:rPr lang="zh-CN" altLang="en-US" dirty="0"/>
                  <a:t>，</a:t>
                </a:r>
                <a:endParaRPr lang="en-US" altLang="zh-CN" dirty="0"/>
              </a:p>
              <a:p>
                <a:pPr>
                  <a:lnSpc>
                    <a:spcPct val="150000"/>
                  </a:lnSpc>
                </a:pPr>
                <a:r>
                  <a:rPr lang="zh-CN" altLang="zh-CN" dirty="0"/>
                  <a:t>攻击者可以精确计算在</a:t>
                </a:r>
                <a14:m>
                  <m:oMath xmlns:m="http://schemas.openxmlformats.org/officeDocument/2006/math">
                    <m:r>
                      <a:rPr lang="en-US" altLang="zh-CN" i="1">
                        <a:latin typeface="Cambria Math" panose="02040503050406030204" pitchFamily="18" charset="0"/>
                      </a:rPr>
                      <m:t>𝐶</m:t>
                    </m:r>
                    <m:sSub>
                      <m:sSubPr>
                        <m:ctrlPr>
                          <a:rPr lang="zh-CN" altLang="zh-CN" i="1">
                            <a:latin typeface="Cambria Math" panose="02040503050406030204" pitchFamily="18" charset="0"/>
                          </a:rPr>
                        </m:ctrlPr>
                      </m:sSubPr>
                      <m:e>
                        <m:r>
                          <a:rPr lang="en-US" altLang="zh-CN" i="1">
                            <a:latin typeface="Cambria Math" panose="02040503050406030204" pitchFamily="18" charset="0"/>
                          </a:rPr>
                          <m:t>𝐿</m:t>
                        </m:r>
                      </m:e>
                      <m:sub>
                        <m:sSup>
                          <m:sSupPr>
                            <m:ctrlPr>
                              <a:rPr lang="zh-CN" altLang="zh-CN" i="1">
                                <a:latin typeface="Cambria Math" panose="02040503050406030204" pitchFamily="18" charset="0"/>
                              </a:rPr>
                            </m:ctrlPr>
                          </m:sSupPr>
                          <m:e>
                            <m:r>
                              <a:rPr lang="en-US" altLang="zh-CN" i="1">
                                <a:latin typeface="Cambria Math" panose="02040503050406030204" pitchFamily="18" charset="0"/>
                              </a:rPr>
                              <m:t>𝑚</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en-US" altLang="zh-CN" i="1">
                            <a:latin typeface="Cambria Math" panose="02040503050406030204" pitchFamily="18" charset="0"/>
                          </a:rPr>
                          <m:t>𝑚</m:t>
                        </m:r>
                      </m:sub>
                    </m:sSub>
                  </m:oMath>
                </a14:m>
                <a:r>
                  <a:rPr lang="zh-CN" altLang="zh-CN" dirty="0"/>
                  <a:t>和</a:t>
                </a:r>
                <a14:m>
                  <m:oMath xmlns:m="http://schemas.openxmlformats.org/officeDocument/2006/math">
                    <m:r>
                      <a:rPr lang="en-US" altLang="zh-CN" i="1">
                        <a:latin typeface="Cambria Math" panose="02040503050406030204" pitchFamily="18" charset="0"/>
                      </a:rPr>
                      <m:t>𝐶</m:t>
                    </m:r>
                    <m:sSub>
                      <m:sSubPr>
                        <m:ctrlPr>
                          <a:rPr lang="zh-CN"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𝑛</m:t>
                        </m:r>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𝑛</m:t>
                            </m:r>
                          </m:e>
                          <m:sup>
                            <m:r>
                              <a:rPr lang="en-US" altLang="zh-CN" i="1">
                                <a:latin typeface="Cambria Math" panose="02040503050406030204" pitchFamily="18" charset="0"/>
                              </a:rPr>
                              <m:t>′</m:t>
                            </m:r>
                          </m:sup>
                        </m:sSup>
                      </m:sub>
                    </m:sSub>
                  </m:oMath>
                </a14:m>
                <a:endParaRPr lang="zh-CN" altLang="en-US" dirty="0"/>
              </a:p>
            </p:txBody>
          </p:sp>
        </mc:Choice>
        <mc:Fallback>
          <p:sp>
            <p:nvSpPr>
              <p:cNvPr id="12" name="矩形 11"/>
              <p:cNvSpPr>
                <a:spLocks noRot="1" noChangeAspect="1" noMove="1" noResize="1" noEditPoints="1" noAdjustHandles="1" noChangeArrowheads="1" noChangeShapeType="1" noTextEdit="1"/>
              </p:cNvSpPr>
              <p:nvPr/>
            </p:nvSpPr>
            <p:spPr>
              <a:xfrm>
                <a:off x="1492891" y="1612895"/>
                <a:ext cx="7951216" cy="923843"/>
              </a:xfrm>
              <a:prstGeom prst="rect">
                <a:avLst/>
              </a:prstGeom>
              <a:blipFill rotWithShape="1">
                <a:blip r:embed="rId7"/>
                <a:stretch>
                  <a:fillRect t="-68" r="5" b="-13069"/>
                </a:stretch>
              </a:blipFill>
            </p:spPr>
            <p:txBody>
              <a:bodyPr/>
              <a:lstStyle/>
              <a:p>
                <a:r>
                  <a:rPr lang="zh-CN" altLang="en-US">
                    <a:noFill/>
                  </a:rPr>
                  <a:t> </a:t>
                </a:r>
              </a:p>
            </p:txBody>
          </p:sp>
        </mc:Fallback>
      </mc:AlternateContent>
      <p:sp>
        <p:nvSpPr>
          <p:cNvPr id="13" name="矩形 12"/>
          <p:cNvSpPr/>
          <p:nvPr/>
        </p:nvSpPr>
        <p:spPr>
          <a:xfrm>
            <a:off x="7477735" y="3363118"/>
            <a:ext cx="2432397" cy="369332"/>
          </a:xfrm>
          <a:prstGeom prst="rect">
            <a:avLst/>
          </a:prstGeom>
        </p:spPr>
        <p:txBody>
          <a:bodyPr wrap="none">
            <a:spAutoFit/>
          </a:bodyPr>
          <a:lstStyle/>
          <a:p>
            <a:r>
              <a:rPr lang="zh-CN" altLang="en-US" dirty="0"/>
              <a:t>4*4 image to 2*2 image</a:t>
            </a:r>
            <a:endParaRPr lang="zh-CN" altLang="en-US" dirty="0"/>
          </a:p>
        </p:txBody>
      </p:sp>
      <p:sp>
        <p:nvSpPr>
          <p:cNvPr id="14" name="矩形 13"/>
          <p:cNvSpPr/>
          <p:nvPr/>
        </p:nvSpPr>
        <p:spPr>
          <a:xfrm>
            <a:off x="1761923" y="4471114"/>
            <a:ext cx="2938625" cy="1294585"/>
          </a:xfrm>
          <a:prstGeom prst="rect">
            <a:avLst/>
          </a:prstGeom>
        </p:spPr>
        <p:txBody>
          <a:bodyPr wrap="none">
            <a:spAutoFit/>
          </a:bodyPr>
          <a:lstStyle/>
          <a:p>
            <a:pPr>
              <a:lnSpc>
                <a:spcPct val="150000"/>
              </a:lnSpc>
            </a:pPr>
            <a:r>
              <a:rPr lang="zh-CN" altLang="en-US" spc="75" dirty="0">
                <a:cs typeface="Arial" panose="020B0604020202090204" pitchFamily="34" charset="0"/>
              </a:rPr>
              <a:t>挑战：</a:t>
            </a:r>
            <a:endParaRPr lang="en-US" altLang="zh-CN" spc="75" dirty="0">
              <a:cs typeface="Arial" panose="020B0604020202090204" pitchFamily="34" charset="0"/>
            </a:endParaRPr>
          </a:p>
          <a:p>
            <a:pPr>
              <a:lnSpc>
                <a:spcPct val="150000"/>
              </a:lnSpc>
            </a:pPr>
            <a:r>
              <a:rPr lang="en-US" altLang="zh-CN" spc="75" dirty="0">
                <a:cs typeface="Arial" panose="020B0604020202090204" pitchFamily="34" charset="0"/>
              </a:rPr>
              <a:t>         -&gt; </a:t>
            </a:r>
            <a:r>
              <a:rPr lang="zh-CN" altLang="zh-CN" spc="75" dirty="0">
                <a:cs typeface="Arial" panose="020B0604020202090204" pitchFamily="34" charset="0"/>
              </a:rPr>
              <a:t>当系数矩阵变大</a:t>
            </a:r>
            <a:endParaRPr lang="en-US" altLang="zh-CN" spc="75" dirty="0">
              <a:cs typeface="Arial" panose="020B0604020202090204" pitchFamily="34" charset="0"/>
            </a:endParaRPr>
          </a:p>
          <a:p>
            <a:pPr>
              <a:lnSpc>
                <a:spcPct val="150000"/>
              </a:lnSpc>
            </a:pPr>
            <a:r>
              <a:rPr lang="en-US" altLang="zh-CN" spc="75" dirty="0">
                <a:cs typeface="Arial" panose="020B0604020202090204" pitchFamily="34" charset="0"/>
              </a:rPr>
              <a:t>         -&gt; </a:t>
            </a:r>
            <a:r>
              <a:rPr lang="zh-CN" altLang="zh-CN" spc="75" dirty="0">
                <a:cs typeface="Arial" panose="020B0604020202090204" pitchFamily="34" charset="0"/>
              </a:rPr>
              <a:t>插值方法变得复杂</a:t>
            </a:r>
            <a:endParaRPr lang="zh-CN" altLang="en-US" dirty="0"/>
          </a:p>
        </p:txBody>
      </p:sp>
      <mc:AlternateContent xmlns:mc="http://schemas.openxmlformats.org/markup-compatibility/2006">
        <mc:Choice xmlns:a14="http://schemas.microsoft.com/office/drawing/2010/main" Requires="a14">
          <p:sp>
            <p:nvSpPr>
              <p:cNvPr id="15" name="矩形 14"/>
              <p:cNvSpPr/>
              <p:nvPr/>
            </p:nvSpPr>
            <p:spPr>
              <a:xfrm>
                <a:off x="2561180" y="930421"/>
                <a:ext cx="3599062" cy="369332"/>
              </a:xfrm>
              <a:prstGeom prst="rect">
                <a:avLst/>
              </a:prstGeom>
            </p:spPr>
            <p:txBody>
              <a:bodyPr wrap="none">
                <a:spAutoFit/>
              </a:bodyPr>
              <a:lstStyle/>
              <a:p>
                <a:r>
                  <a:rPr lang="zh-CN" altLang="zh-CN" spc="75" dirty="0">
                    <a:cs typeface="Arial" panose="020B0604020202090204" pitchFamily="34" charset="0"/>
                  </a:rPr>
                  <a:t>研究</a:t>
                </a:r>
                <a14:m>
                  <m:oMath xmlns:m="http://schemas.openxmlformats.org/officeDocument/2006/math">
                    <m:r>
                      <m:rPr>
                        <m:nor/>
                      </m:rPr>
                      <a:rPr lang="en-US" altLang="zh-CN" spc="75">
                        <a:latin typeface="Cambria Math" panose="02040503050406030204" pitchFamily="18" charset="0"/>
                        <a:cs typeface="Arial" panose="020B0604020202090204" pitchFamily="34" charset="0"/>
                      </a:rPr>
                      <m:t>GetCoefficient</m:t>
                    </m:r>
                    <m:r>
                      <m:rPr>
                        <m:nor/>
                      </m:rPr>
                      <a:rPr lang="en-US" altLang="zh-CN" spc="75">
                        <a:latin typeface="Cambria Math" panose="02040503050406030204" pitchFamily="18" charset="0"/>
                        <a:cs typeface="Arial" panose="020B0604020202090204" pitchFamily="34" charset="0"/>
                      </a:rPr>
                      <m:t>()</m:t>
                    </m:r>
                  </m:oMath>
                </a14:m>
                <a:r>
                  <a:rPr lang="zh-CN" altLang="zh-CN" spc="75" dirty="0">
                    <a:cs typeface="Arial" panose="020B0604020202090204" pitchFamily="34" charset="0"/>
                  </a:rPr>
                  <a:t>函数的设计</a:t>
                </a:r>
                <a:endParaRPr lang="zh-CN" altLang="en-US" dirty="0"/>
              </a:p>
            </p:txBody>
          </p:sp>
        </mc:Choice>
        <mc:Fallback>
          <p:sp>
            <p:nvSpPr>
              <p:cNvPr id="15" name="矩形 14"/>
              <p:cNvSpPr>
                <a:spLocks noRot="1" noChangeAspect="1" noMove="1" noResize="1" noEditPoints="1" noAdjustHandles="1" noChangeArrowheads="1" noChangeShapeType="1" noTextEdit="1"/>
              </p:cNvSpPr>
              <p:nvPr/>
            </p:nvSpPr>
            <p:spPr>
              <a:xfrm>
                <a:off x="2561180" y="930421"/>
                <a:ext cx="3599062" cy="369332"/>
              </a:xfrm>
              <a:prstGeom prst="rect">
                <a:avLst/>
              </a:prstGeom>
              <a:blipFill rotWithShape="1">
                <a:blip r:embed="rId8"/>
                <a:stretch>
                  <a:fillRect l="-6" t="-40" r="3" b="147"/>
                </a:stretch>
              </a:blipFill>
            </p:spPr>
            <p:txBody>
              <a:bodyPr/>
              <a:lstStyle/>
              <a:p>
                <a:r>
                  <a:rPr lang="zh-CN" altLang="en-US">
                    <a:noFill/>
                  </a:rPr>
                  <a:t> </a:t>
                </a:r>
              </a:p>
            </p:txBody>
          </p:sp>
        </mc:Fallback>
      </mc:AlternateContent>
      <p:sp>
        <p:nvSpPr>
          <p:cNvPr id="16" name="矩形 15"/>
          <p:cNvSpPr/>
          <p:nvPr/>
        </p:nvSpPr>
        <p:spPr>
          <a:xfrm>
            <a:off x="7142282" y="2949928"/>
            <a:ext cx="3326552" cy="369332"/>
          </a:xfrm>
          <a:prstGeom prst="rect">
            <a:avLst/>
          </a:prstGeom>
        </p:spPr>
        <p:txBody>
          <a:bodyPr wrap="none">
            <a:spAutoFit/>
          </a:bodyPr>
          <a:lstStyle/>
          <a:p>
            <a:r>
              <a:rPr lang="zh-CN" altLang="zh-CN" spc="75" dirty="0">
                <a:cs typeface="Arial" panose="020B0604020202090204" pitchFamily="34" charset="0"/>
              </a:rPr>
              <a:t>开源软件包的系数恢复</a:t>
            </a:r>
            <a:r>
              <a:rPr lang="zh-CN" altLang="en-US" spc="75" dirty="0">
                <a:cs typeface="Arial" panose="020B0604020202090204" pitchFamily="34" charset="0"/>
              </a:rPr>
              <a:t>的</a:t>
            </a:r>
            <a:r>
              <a:rPr lang="zh-CN" altLang="zh-CN" spc="75" dirty="0">
                <a:cs typeface="Arial" panose="020B0604020202090204" pitchFamily="34" charset="0"/>
              </a:rPr>
              <a:t>结果</a:t>
            </a:r>
            <a:endParaRPr lang="zh-CN" altLang="en-US" dirty="0"/>
          </a:p>
        </p:txBody>
      </p:sp>
      <p:sp>
        <p:nvSpPr>
          <p:cNvPr id="17" name="右大括号 16"/>
          <p:cNvSpPr/>
          <p:nvPr/>
        </p:nvSpPr>
        <p:spPr>
          <a:xfrm>
            <a:off x="4694997" y="5118406"/>
            <a:ext cx="117446" cy="478173"/>
          </a:xfrm>
          <a:prstGeom prst="righ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矩形 17"/>
          <p:cNvSpPr/>
          <p:nvPr/>
        </p:nvSpPr>
        <p:spPr>
          <a:xfrm>
            <a:off x="4865657" y="5172826"/>
            <a:ext cx="2589170" cy="369332"/>
          </a:xfrm>
          <a:prstGeom prst="rect">
            <a:avLst/>
          </a:prstGeom>
        </p:spPr>
        <p:txBody>
          <a:bodyPr wrap="none">
            <a:spAutoFit/>
          </a:bodyPr>
          <a:lstStyle/>
          <a:p>
            <a:r>
              <a:rPr lang="zh-CN" altLang="zh-CN" spc="75" dirty="0">
                <a:cs typeface="Arial" panose="020B0604020202090204" pitchFamily="34" charset="0"/>
              </a:rPr>
              <a:t>引入了一种简单的方法</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图示 8"/>
          <p:cNvGraphicFramePr/>
          <p:nvPr/>
        </p:nvGraphicFramePr>
        <p:xfrm>
          <a:off x="838200" y="873125"/>
          <a:ext cx="1049323" cy="55245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2" name="矩形 1"/>
          <p:cNvSpPr/>
          <p:nvPr/>
        </p:nvSpPr>
        <p:spPr>
          <a:xfrm>
            <a:off x="2164593" y="947293"/>
            <a:ext cx="3647152" cy="369332"/>
          </a:xfrm>
          <a:prstGeom prst="rect">
            <a:avLst/>
          </a:prstGeom>
        </p:spPr>
        <p:txBody>
          <a:bodyPr wrap="none">
            <a:spAutoFit/>
          </a:bodyPr>
          <a:lstStyle/>
          <a:p>
            <a:r>
              <a:rPr lang="zh-CN" altLang="zh-CN" dirty="0"/>
              <a:t>思想</a:t>
            </a:r>
            <a:r>
              <a:rPr lang="zh-CN" altLang="en-US" dirty="0"/>
              <a:t>：</a:t>
            </a:r>
            <a:r>
              <a:rPr lang="zh-CN" altLang="zh-CN" dirty="0"/>
              <a:t>从输入和输出推断系数矩阵</a:t>
            </a:r>
            <a:endParaRPr lang="zh-CN" altLang="zh-CN" dirty="0"/>
          </a:p>
        </p:txBody>
      </p:sp>
      <mc:AlternateContent xmlns:mc="http://schemas.openxmlformats.org/markup-compatibility/2006">
        <mc:Choice xmlns:a14="http://schemas.microsoft.com/office/drawing/2010/main" Requires="a14">
          <p:sp>
            <p:nvSpPr>
              <p:cNvPr id="3" name="矩形 2"/>
              <p:cNvSpPr/>
              <p:nvPr/>
            </p:nvSpPr>
            <p:spPr>
              <a:xfrm>
                <a:off x="1544614" y="1712038"/>
                <a:ext cx="4103495" cy="60324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eqArr>
                        <m:eqArrPr>
                          <m:ctrlPr>
                            <a:rPr lang="zh-CN" altLang="en-US" sz="1600" i="1">
                              <a:latin typeface="Cambria Math" panose="02040503050406030204" pitchFamily="18" charset="0"/>
                            </a:rPr>
                          </m:ctrlPr>
                        </m:eqArrPr>
                        <m:e>
                          <m:r>
                            <a:rPr lang="zh-CN" altLang="en-US" sz="1600">
                              <a:latin typeface="Cambria Math" panose="02040503050406030204" pitchFamily="18" charset="0"/>
                            </a:rPr>
                            <m:t>&amp;</m:t>
                          </m:r>
                          <m:r>
                            <a:rPr lang="zh-CN" altLang="en-US" sz="1600" i="1">
                              <a:latin typeface="Cambria Math" panose="02040503050406030204" pitchFamily="18" charset="0"/>
                            </a:rPr>
                            <m:t>𝐶</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𝐿</m:t>
                              </m:r>
                            </m:e>
                            <m:sub>
                              <m:sSup>
                                <m:sSupPr>
                                  <m:ctrlPr>
                                    <a:rPr lang="zh-CN" altLang="en-US" sz="1600" i="1">
                                      <a:latin typeface="Cambria Math" panose="02040503050406030204" pitchFamily="18" charset="0"/>
                                    </a:rPr>
                                  </m:ctrlPr>
                                </m:sSupPr>
                                <m:e>
                                  <m:r>
                                    <a:rPr lang="zh-CN" altLang="en-US" sz="1600" i="1">
                                      <a:latin typeface="Cambria Math" panose="02040503050406030204" pitchFamily="18" charset="0"/>
                                    </a:rPr>
                                    <m:t>𝑚</m:t>
                                  </m:r>
                                </m:e>
                                <m:sup>
                                  <m:r>
                                    <a:rPr lang="zh-CN" altLang="en-US" sz="1600" i="0">
                                      <a:latin typeface="Cambria Math" panose="02040503050406030204" pitchFamily="18" charset="0"/>
                                    </a:rPr>
                                    <m:t>′</m:t>
                                  </m:r>
                                </m:sup>
                              </m:sSup>
                              <m:r>
                                <a:rPr lang="zh-CN" altLang="en-US" sz="1600" i="0">
                                  <a:latin typeface="Cambria Math" panose="02040503050406030204" pitchFamily="18" charset="0"/>
                                </a:rPr>
                                <m:t>∗</m:t>
                              </m:r>
                              <m:r>
                                <a:rPr lang="zh-CN" altLang="en-US" sz="1600" i="1">
                                  <a:latin typeface="Cambria Math" panose="02040503050406030204" pitchFamily="18" charset="0"/>
                                </a:rPr>
                                <m:t>𝑚</m:t>
                              </m:r>
                            </m:sub>
                          </m:sSub>
                          <m:r>
                            <a:rPr lang="zh-CN" altLang="en-US" sz="1600" i="0">
                              <a:latin typeface="Cambria Math" panose="02040503050406030204" pitchFamily="18" charset="0"/>
                            </a:rPr>
                            <m:t>∗</m:t>
                          </m:r>
                          <m:d>
                            <m:dPr>
                              <m:ctrlPr>
                                <a:rPr lang="zh-CN" altLang="en-US" sz="1600" i="1">
                                  <a:latin typeface="Cambria Math" panose="02040503050406030204" pitchFamily="18" charset="0"/>
                                </a:rPr>
                              </m:ctrlPr>
                            </m:dPr>
                            <m:e>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𝐼</m:t>
                                  </m:r>
                                </m:e>
                                <m:sub>
                                  <m:r>
                                    <a:rPr lang="zh-CN" altLang="en-US" sz="1600" i="1">
                                      <a:latin typeface="Cambria Math" panose="02040503050406030204" pitchFamily="18" charset="0"/>
                                    </a:rPr>
                                    <m:t>𝑚</m:t>
                                  </m:r>
                                  <m:r>
                                    <a:rPr lang="zh-CN" altLang="en-US" sz="1600" i="0">
                                      <a:latin typeface="Cambria Math" panose="02040503050406030204" pitchFamily="18" charset="0"/>
                                    </a:rPr>
                                    <m:t>∗</m:t>
                                  </m:r>
                                  <m:r>
                                    <a:rPr lang="zh-CN" altLang="en-US" sz="1600" i="1">
                                      <a:latin typeface="Cambria Math" panose="02040503050406030204" pitchFamily="18" charset="0"/>
                                    </a:rPr>
                                    <m:t>𝑚</m:t>
                                  </m:r>
                                </m:sub>
                              </m:sSub>
                              <m:r>
                                <a:rPr lang="zh-CN" altLang="en-US" sz="1600" i="0">
                                  <a:latin typeface="Cambria Math" panose="02040503050406030204" pitchFamily="18" charset="0"/>
                                </a:rPr>
                                <m:t>∗</m:t>
                              </m:r>
                              <m:r>
                                <a:rPr lang="zh-CN" altLang="en-US" sz="1600" i="1">
                                  <a:latin typeface="Cambria Math" panose="02040503050406030204" pitchFamily="18" charset="0"/>
                                </a:rPr>
                                <m:t>𝐼</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𝑁</m:t>
                                  </m:r>
                                </m:e>
                                <m:sub>
                                  <m:r>
                                    <a:rPr lang="zh-CN" altLang="en-US" sz="1600" i="1">
                                      <a:latin typeface="Cambria Math" panose="02040503050406030204" pitchFamily="18" charset="0"/>
                                    </a:rPr>
                                    <m:t>𝑚𝑎𝑥</m:t>
                                  </m:r>
                                </m:sub>
                              </m:sSub>
                            </m:e>
                          </m:d>
                          <m:r>
                            <a:rPr lang="zh-CN" altLang="en-US" sz="1600" i="0">
                              <a:latin typeface="Cambria Math" panose="02040503050406030204" pitchFamily="18" charset="0"/>
                            </a:rPr>
                            <m:t>=</m:t>
                          </m:r>
                          <m:r>
                            <a:rPr lang="zh-CN" altLang="en-US" sz="1600" i="1">
                              <a:latin typeface="Cambria Math" panose="02040503050406030204" pitchFamily="18" charset="0"/>
                            </a:rPr>
                            <m:t>𝐶</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𝐿</m:t>
                              </m:r>
                            </m:e>
                            <m:sub>
                              <m:sSup>
                                <m:sSupPr>
                                  <m:ctrlPr>
                                    <a:rPr lang="zh-CN" altLang="en-US" sz="1600" i="1">
                                      <a:latin typeface="Cambria Math" panose="02040503050406030204" pitchFamily="18" charset="0"/>
                                    </a:rPr>
                                  </m:ctrlPr>
                                </m:sSupPr>
                                <m:e>
                                  <m:r>
                                    <a:rPr lang="zh-CN" altLang="en-US" sz="1600" i="1">
                                      <a:latin typeface="Cambria Math" panose="02040503050406030204" pitchFamily="18" charset="0"/>
                                    </a:rPr>
                                    <m:t>𝑚</m:t>
                                  </m:r>
                                </m:e>
                                <m:sup>
                                  <m:r>
                                    <a:rPr lang="zh-CN" altLang="en-US" sz="1600" i="0">
                                      <a:latin typeface="Cambria Math" panose="02040503050406030204" pitchFamily="18" charset="0"/>
                                    </a:rPr>
                                    <m:t>′</m:t>
                                  </m:r>
                                </m:sup>
                              </m:sSup>
                              <m:r>
                                <a:rPr lang="zh-CN" altLang="en-US" sz="1600" i="0">
                                  <a:latin typeface="Cambria Math" panose="02040503050406030204" pitchFamily="18" charset="0"/>
                                </a:rPr>
                                <m:t>∗</m:t>
                              </m:r>
                              <m:r>
                                <a:rPr lang="zh-CN" altLang="en-US" sz="1600" i="1">
                                  <a:latin typeface="Cambria Math" panose="02040503050406030204" pitchFamily="18" charset="0"/>
                                </a:rPr>
                                <m:t>𝑚</m:t>
                              </m:r>
                            </m:sub>
                          </m:sSub>
                          <m:r>
                            <a:rPr lang="zh-CN" altLang="en-US" sz="1600" i="0">
                              <a:latin typeface="Cambria Math" panose="02040503050406030204" pitchFamily="18" charset="0"/>
                            </a:rPr>
                            <m:t>∗</m:t>
                          </m:r>
                          <m:r>
                            <a:rPr lang="zh-CN" altLang="en-US" sz="1600" i="1">
                              <a:latin typeface="Cambria Math" panose="02040503050406030204" pitchFamily="18" charset="0"/>
                            </a:rPr>
                            <m:t>𝐼</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𝑁</m:t>
                              </m:r>
                            </m:e>
                            <m:sub>
                              <m:r>
                                <a:rPr lang="zh-CN" altLang="en-US" sz="1600" i="1">
                                  <a:latin typeface="Cambria Math" panose="02040503050406030204" pitchFamily="18" charset="0"/>
                                </a:rPr>
                                <m:t>𝑚𝑎𝑥</m:t>
                              </m:r>
                            </m:sub>
                          </m:sSub>
                        </m:e>
                        <m:e>
                          <m:r>
                            <a:rPr lang="zh-CN" altLang="en-US" sz="1600" i="0">
                              <a:latin typeface="Cambria Math" panose="02040503050406030204" pitchFamily="18" charset="0"/>
                            </a:rPr>
                            <m:t>&amp;</m:t>
                          </m:r>
                          <m:d>
                            <m:dPr>
                              <m:ctrlPr>
                                <a:rPr lang="zh-CN" altLang="en-US" sz="1600" i="1">
                                  <a:latin typeface="Cambria Math" panose="02040503050406030204" pitchFamily="18" charset="0"/>
                                </a:rPr>
                              </m:ctrlPr>
                            </m:dPr>
                            <m:e>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𝐼</m:t>
                                  </m:r>
                                </m:e>
                                <m:sub>
                                  <m:r>
                                    <a:rPr lang="zh-CN" altLang="en-US" sz="1600" i="1">
                                      <a:latin typeface="Cambria Math" panose="02040503050406030204" pitchFamily="18" charset="0"/>
                                    </a:rPr>
                                    <m:t>𝑛</m:t>
                                  </m:r>
                                  <m:r>
                                    <a:rPr lang="zh-CN" altLang="en-US" sz="1600" i="0">
                                      <a:latin typeface="Cambria Math" panose="02040503050406030204" pitchFamily="18" charset="0"/>
                                    </a:rPr>
                                    <m:t>∗</m:t>
                                  </m:r>
                                  <m:r>
                                    <a:rPr lang="zh-CN" altLang="en-US" sz="1600" i="1">
                                      <a:latin typeface="Cambria Math" panose="02040503050406030204" pitchFamily="18" charset="0"/>
                                    </a:rPr>
                                    <m:t>𝑛</m:t>
                                  </m:r>
                                </m:sub>
                              </m:sSub>
                              <m:r>
                                <a:rPr lang="zh-CN" altLang="en-US" sz="1600" i="0">
                                  <a:latin typeface="Cambria Math" panose="02040503050406030204" pitchFamily="18" charset="0"/>
                                </a:rPr>
                                <m:t>∗</m:t>
                              </m:r>
                              <m:r>
                                <a:rPr lang="zh-CN" altLang="en-US" sz="1600" i="1">
                                  <a:latin typeface="Cambria Math" panose="02040503050406030204" pitchFamily="18" charset="0"/>
                                </a:rPr>
                                <m:t>𝐼</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𝑁</m:t>
                                  </m:r>
                                </m:e>
                                <m:sub>
                                  <m:r>
                                    <a:rPr lang="zh-CN" altLang="en-US" sz="1600" i="1">
                                      <a:latin typeface="Cambria Math" panose="02040503050406030204" pitchFamily="18" charset="0"/>
                                    </a:rPr>
                                    <m:t>𝑚𝑎𝑥</m:t>
                                  </m:r>
                                </m:sub>
                              </m:sSub>
                            </m:e>
                          </m:d>
                          <m:r>
                            <a:rPr lang="zh-CN" altLang="en-US" sz="1600" i="0">
                              <a:latin typeface="Cambria Math" panose="02040503050406030204" pitchFamily="18" charset="0"/>
                            </a:rPr>
                            <m:t>∗</m:t>
                          </m:r>
                          <m:r>
                            <a:rPr lang="zh-CN" altLang="en-US" sz="1600" i="1">
                              <a:latin typeface="Cambria Math" panose="02040503050406030204" pitchFamily="18" charset="0"/>
                            </a:rPr>
                            <m:t>𝐶</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𝑅</m:t>
                              </m:r>
                            </m:e>
                            <m:sub>
                              <m:r>
                                <a:rPr lang="zh-CN" altLang="en-US" sz="1600" i="1">
                                  <a:latin typeface="Cambria Math" panose="02040503050406030204" pitchFamily="18" charset="0"/>
                                </a:rPr>
                                <m:t>𝑛</m:t>
                              </m:r>
                              <m:r>
                                <a:rPr lang="zh-CN" altLang="en-US" sz="1600" i="0">
                                  <a:latin typeface="Cambria Math" panose="02040503050406030204" pitchFamily="18" charset="0"/>
                                </a:rPr>
                                <m:t>∗</m:t>
                              </m:r>
                              <m:sSup>
                                <m:sSupPr>
                                  <m:ctrlPr>
                                    <a:rPr lang="zh-CN" altLang="en-US" sz="1600" i="1">
                                      <a:latin typeface="Cambria Math" panose="02040503050406030204" pitchFamily="18" charset="0"/>
                                    </a:rPr>
                                  </m:ctrlPr>
                                </m:sSupPr>
                                <m:e>
                                  <m:r>
                                    <a:rPr lang="zh-CN" altLang="en-US" sz="1600" i="1">
                                      <a:latin typeface="Cambria Math" panose="02040503050406030204" pitchFamily="18" charset="0"/>
                                    </a:rPr>
                                    <m:t>𝑛</m:t>
                                  </m:r>
                                </m:e>
                                <m:sup>
                                  <m:r>
                                    <a:rPr lang="zh-CN" altLang="en-US" sz="1600" i="0">
                                      <a:latin typeface="Cambria Math" panose="02040503050406030204" pitchFamily="18" charset="0"/>
                                    </a:rPr>
                                    <m:t>′</m:t>
                                  </m:r>
                                </m:sup>
                              </m:sSup>
                            </m:sub>
                          </m:sSub>
                          <m:r>
                            <a:rPr lang="zh-CN" altLang="en-US" sz="1600" i="0">
                              <a:latin typeface="Cambria Math" panose="02040503050406030204" pitchFamily="18" charset="0"/>
                            </a:rPr>
                            <m:t>=</m:t>
                          </m:r>
                          <m:r>
                            <a:rPr lang="zh-CN" altLang="en-US" sz="1600" i="1">
                              <a:latin typeface="Cambria Math" panose="02040503050406030204" pitchFamily="18" charset="0"/>
                            </a:rPr>
                            <m:t>𝐶</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𝑅</m:t>
                              </m:r>
                            </m:e>
                            <m:sub>
                              <m:r>
                                <a:rPr lang="zh-CN" altLang="en-US" sz="1600" i="1">
                                  <a:latin typeface="Cambria Math" panose="02040503050406030204" pitchFamily="18" charset="0"/>
                                </a:rPr>
                                <m:t>𝑛</m:t>
                              </m:r>
                              <m:r>
                                <a:rPr lang="zh-CN" altLang="en-US" sz="1600" i="0">
                                  <a:latin typeface="Cambria Math" panose="02040503050406030204" pitchFamily="18" charset="0"/>
                                </a:rPr>
                                <m:t>∗</m:t>
                              </m:r>
                              <m:sSup>
                                <m:sSupPr>
                                  <m:ctrlPr>
                                    <a:rPr lang="zh-CN" altLang="en-US" sz="1600" i="1">
                                      <a:latin typeface="Cambria Math" panose="02040503050406030204" pitchFamily="18" charset="0"/>
                                    </a:rPr>
                                  </m:ctrlPr>
                                </m:sSupPr>
                                <m:e>
                                  <m:r>
                                    <a:rPr lang="zh-CN" altLang="en-US" sz="1600" i="1">
                                      <a:latin typeface="Cambria Math" panose="02040503050406030204" pitchFamily="18" charset="0"/>
                                    </a:rPr>
                                    <m:t>𝑛</m:t>
                                  </m:r>
                                </m:e>
                                <m:sup>
                                  <m:r>
                                    <a:rPr lang="zh-CN" altLang="en-US" sz="1600" i="0">
                                      <a:latin typeface="Cambria Math" panose="02040503050406030204" pitchFamily="18" charset="0"/>
                                    </a:rPr>
                                    <m:t>′</m:t>
                                  </m:r>
                                </m:sup>
                              </m:sSup>
                            </m:sub>
                          </m:sSub>
                          <m:r>
                            <a:rPr lang="zh-CN" altLang="en-US" sz="1600" i="0">
                              <a:latin typeface="Cambria Math" panose="02040503050406030204" pitchFamily="18" charset="0"/>
                            </a:rPr>
                            <m:t>∗</m:t>
                          </m:r>
                          <m:r>
                            <a:rPr lang="zh-CN" altLang="en-US" sz="1600" i="1">
                              <a:latin typeface="Cambria Math" panose="02040503050406030204" pitchFamily="18" charset="0"/>
                            </a:rPr>
                            <m:t>𝐼</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𝑁</m:t>
                              </m:r>
                            </m:e>
                            <m:sub>
                              <m:r>
                                <a:rPr lang="zh-CN" altLang="en-US" sz="1600" i="1">
                                  <a:latin typeface="Cambria Math" panose="02040503050406030204" pitchFamily="18" charset="0"/>
                                </a:rPr>
                                <m:t>𝑚𝑎𝑥</m:t>
                              </m:r>
                            </m:sub>
                          </m:sSub>
                        </m:e>
                      </m:eqArr>
                    </m:oMath>
                  </m:oMathPara>
                </a14:m>
                <a:endParaRPr lang="zh-CN" altLang="en-US" dirty="0"/>
              </a:p>
            </p:txBody>
          </p:sp>
        </mc:Choice>
        <mc:Fallback>
          <p:sp>
            <p:nvSpPr>
              <p:cNvPr id="3" name="矩形 2"/>
              <p:cNvSpPr>
                <a:spLocks noRot="1" noChangeAspect="1" noMove="1" noResize="1" noEditPoints="1" noAdjustHandles="1" noChangeArrowheads="1" noChangeShapeType="1" noTextEdit="1"/>
              </p:cNvSpPr>
              <p:nvPr/>
            </p:nvSpPr>
            <p:spPr>
              <a:xfrm>
                <a:off x="1544614" y="1712038"/>
                <a:ext cx="4103495" cy="603242"/>
              </a:xfrm>
              <a:prstGeom prst="rect">
                <a:avLst/>
              </a:prstGeom>
              <a:blipFill rotWithShape="1">
                <a:blip r:embed="rId6"/>
                <a:stretch>
                  <a:fillRect l="-7" t="-13" r="10" b="12"/>
                </a:stretch>
              </a:blipFill>
            </p:spPr>
            <p:txBody>
              <a:bodyPr/>
              <a:lstStyle/>
              <a:p>
                <a:r>
                  <a:rPr lang="zh-CN" altLang="en-US">
                    <a:noFill/>
                  </a:rPr>
                  <a:t> </a:t>
                </a:r>
              </a:p>
            </p:txBody>
          </p:sp>
        </mc:Fallback>
      </mc:AlternateContent>
      <p:sp>
        <p:nvSpPr>
          <p:cNvPr id="7" name="箭头: 下 6"/>
          <p:cNvSpPr/>
          <p:nvPr/>
        </p:nvSpPr>
        <p:spPr>
          <a:xfrm>
            <a:off x="3129094" y="2371268"/>
            <a:ext cx="145409" cy="80534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10" name="矩形 9"/>
              <p:cNvSpPr/>
              <p:nvPr/>
            </p:nvSpPr>
            <p:spPr>
              <a:xfrm>
                <a:off x="1495318" y="4067486"/>
                <a:ext cx="4310346" cy="1049198"/>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eqArr>
                        <m:eqArrPr>
                          <m:ctrlPr>
                            <a:rPr lang="zh-CN" altLang="en-US" sz="1600" i="1">
                              <a:latin typeface="Cambria Math" panose="02040503050406030204" pitchFamily="18" charset="0"/>
                            </a:rPr>
                          </m:ctrlPr>
                        </m:eqArrPr>
                        <m:e>
                          <m:r>
                            <a:rPr lang="zh-CN" altLang="en-US" sz="1600">
                              <a:latin typeface="Cambria Math" panose="02040503050406030204" pitchFamily="18" charset="0"/>
                            </a:rPr>
                            <m:t>&amp;</m:t>
                          </m:r>
                          <m:r>
                            <a:rPr lang="zh-CN" altLang="en-US" sz="1600" i="1">
                              <a:latin typeface="Cambria Math" panose="02040503050406030204" pitchFamily="18" charset="0"/>
                            </a:rPr>
                            <m:t>𝐶</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𝐿</m:t>
                              </m:r>
                            </m:e>
                            <m:sub>
                              <m:d>
                                <m:dPr>
                                  <m:begChr m:val=""/>
                                  <m:ctrlPr>
                                    <a:rPr lang="zh-CN" altLang="en-US" sz="1600" i="1">
                                      <a:latin typeface="Cambria Math" panose="02040503050406030204" pitchFamily="18" charset="0"/>
                                    </a:rPr>
                                  </m:ctrlPr>
                                </m:dPr>
                                <m:e>
                                  <m:sSup>
                                    <m:sSupPr>
                                      <m:ctrlPr>
                                        <a:rPr lang="zh-CN" altLang="en-US" sz="1600" i="1">
                                          <a:latin typeface="Cambria Math" panose="02040503050406030204" pitchFamily="18" charset="0"/>
                                        </a:rPr>
                                      </m:ctrlPr>
                                    </m:sSupPr>
                                    <m:e>
                                      <m:r>
                                        <a:rPr lang="zh-CN" altLang="en-US" sz="1600" i="1">
                                          <a:latin typeface="Cambria Math" panose="02040503050406030204" pitchFamily="18" charset="0"/>
                                        </a:rPr>
                                        <m:t>𝑚</m:t>
                                      </m:r>
                                    </m:e>
                                    <m:sup>
                                      <m:r>
                                        <a:rPr lang="zh-CN" altLang="en-US" sz="1600" i="0">
                                          <a:latin typeface="Cambria Math" panose="02040503050406030204" pitchFamily="18" charset="0"/>
                                        </a:rPr>
                                        <m:t>′</m:t>
                                      </m:r>
                                    </m:sup>
                                  </m:sSup>
                                  <m:r>
                                    <a:rPr lang="zh-CN" altLang="en-US" sz="1600" i="0">
                                      <a:latin typeface="Cambria Math" panose="02040503050406030204" pitchFamily="18" charset="0"/>
                                    </a:rPr>
                                    <m:t>∗</m:t>
                                  </m:r>
                                  <m:r>
                                    <a:rPr lang="zh-CN" altLang="en-US" sz="1600" i="1">
                                      <a:latin typeface="Cambria Math" panose="02040503050406030204" pitchFamily="18" charset="0"/>
                                    </a:rPr>
                                    <m:t>𝑚</m:t>
                                  </m:r>
                                  <m:r>
                                    <a:rPr lang="zh-CN" altLang="en-US" sz="1600" i="0">
                                      <a:latin typeface="Cambria Math" panose="02040503050406030204" pitchFamily="18" charset="0"/>
                                    </a:rPr>
                                    <m:t>(</m:t>
                                  </m:r>
                                  <m:r>
                                    <a:rPr lang="zh-CN" altLang="en-US" sz="1600" i="1">
                                      <a:latin typeface="Cambria Math" panose="02040503050406030204" pitchFamily="18" charset="0"/>
                                    </a:rPr>
                                    <m:t>𝑎𝑝𝑝𝑟</m:t>
                                  </m:r>
                                </m:e>
                              </m:d>
                            </m:sub>
                          </m:sSub>
                          <m:r>
                            <a:rPr lang="zh-CN" altLang="en-US" sz="1600" i="0">
                              <a:latin typeface="Cambria Math" panose="02040503050406030204" pitchFamily="18" charset="0"/>
                            </a:rPr>
                            <m:t>[</m:t>
                          </m:r>
                          <m:r>
                            <a:rPr lang="zh-CN" altLang="en-US" sz="1600" i="1">
                              <a:latin typeface="Cambria Math" panose="02040503050406030204" pitchFamily="18" charset="0"/>
                            </a:rPr>
                            <m:t>𝑖</m:t>
                          </m:r>
                          <m:r>
                            <a:rPr lang="zh-CN" altLang="en-US" sz="1600" i="0">
                              <a:latin typeface="Cambria Math" panose="02040503050406030204" pitchFamily="18" charset="0"/>
                            </a:rPr>
                            <m:t>,:]=</m:t>
                          </m:r>
                          <m:f>
                            <m:fPr>
                              <m:ctrlPr>
                                <a:rPr lang="zh-CN" altLang="en-US" sz="1600" i="1">
                                  <a:latin typeface="Cambria Math" panose="02040503050406030204" pitchFamily="18" charset="0"/>
                                </a:rPr>
                              </m:ctrlPr>
                            </m:fPr>
                            <m:num>
                              <m:d>
                                <m:dPr>
                                  <m:begChr m:val=""/>
                                  <m:endChr m:val="]"/>
                                  <m:ctrlPr>
                                    <a:rPr lang="zh-CN" altLang="en-US" sz="1600" i="1">
                                      <a:latin typeface="Cambria Math" panose="02040503050406030204" pitchFamily="18" charset="0"/>
                                    </a:rPr>
                                  </m:ctrlPr>
                                </m:dPr>
                                <m:e>
                                  <m:r>
                                    <a:rPr lang="zh-CN" altLang="en-US" sz="1600" i="1">
                                      <a:latin typeface="Cambria Math" panose="02040503050406030204" pitchFamily="18" charset="0"/>
                                    </a:rPr>
                                    <m:t>𝐶</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𝐿</m:t>
                                      </m:r>
                                    </m:e>
                                    <m:sub>
                                      <m:d>
                                        <m:dPr>
                                          <m:begChr m:val=""/>
                                          <m:ctrlPr>
                                            <a:rPr lang="zh-CN" altLang="en-US" sz="1600" i="1">
                                              <a:latin typeface="Cambria Math" panose="02040503050406030204" pitchFamily="18" charset="0"/>
                                            </a:rPr>
                                          </m:ctrlPr>
                                        </m:dPr>
                                        <m:e>
                                          <m:sSup>
                                            <m:sSupPr>
                                              <m:ctrlPr>
                                                <a:rPr lang="zh-CN" altLang="en-US" sz="1600" i="1">
                                                  <a:latin typeface="Cambria Math" panose="02040503050406030204" pitchFamily="18" charset="0"/>
                                                </a:rPr>
                                              </m:ctrlPr>
                                            </m:sSupPr>
                                            <m:e>
                                              <m:r>
                                                <a:rPr lang="zh-CN" altLang="en-US" sz="1600" i="1">
                                                  <a:latin typeface="Cambria Math" panose="02040503050406030204" pitchFamily="18" charset="0"/>
                                                </a:rPr>
                                                <m:t>𝑚</m:t>
                                              </m:r>
                                            </m:e>
                                            <m:sup>
                                              <m:r>
                                                <a:rPr lang="zh-CN" altLang="en-US" sz="1600" i="0">
                                                  <a:latin typeface="Cambria Math" panose="02040503050406030204" pitchFamily="18" charset="0"/>
                                                </a:rPr>
                                                <m:t>′</m:t>
                                              </m:r>
                                            </m:sup>
                                          </m:sSup>
                                          <m:r>
                                            <a:rPr lang="zh-CN" altLang="en-US" sz="1600" i="0">
                                              <a:latin typeface="Cambria Math" panose="02040503050406030204" pitchFamily="18" charset="0"/>
                                            </a:rPr>
                                            <m:t>∗</m:t>
                                          </m:r>
                                          <m:r>
                                            <a:rPr lang="zh-CN" altLang="en-US" sz="1600" i="1">
                                              <a:latin typeface="Cambria Math" panose="02040503050406030204" pitchFamily="18" charset="0"/>
                                            </a:rPr>
                                            <m:t>𝑚</m:t>
                                          </m:r>
                                          <m:r>
                                            <a:rPr lang="zh-CN" altLang="en-US" sz="1600" i="0">
                                              <a:latin typeface="Cambria Math" panose="02040503050406030204" pitchFamily="18" charset="0"/>
                                            </a:rPr>
                                            <m:t>(</m:t>
                                          </m:r>
                                          <m:r>
                                            <a:rPr lang="zh-CN" altLang="en-US" sz="1600" i="1">
                                              <a:latin typeface="Cambria Math" panose="02040503050406030204" pitchFamily="18" charset="0"/>
                                            </a:rPr>
                                            <m:t>𝑎𝑝𝑝𝑟</m:t>
                                          </m:r>
                                        </m:e>
                                      </m:d>
                                    </m:sub>
                                  </m:sSub>
                                  <m:r>
                                    <a:rPr lang="zh-CN" altLang="en-US" sz="1600" i="0">
                                      <a:latin typeface="Cambria Math" panose="02040503050406030204" pitchFamily="18" charset="0"/>
                                    </a:rPr>
                                    <m:t>[</m:t>
                                  </m:r>
                                  <m:r>
                                    <a:rPr lang="zh-CN" altLang="en-US" sz="1600" i="1">
                                      <a:latin typeface="Cambria Math" panose="02040503050406030204" pitchFamily="18" charset="0"/>
                                    </a:rPr>
                                    <m:t>𝑖</m:t>
                                  </m:r>
                                  <m:r>
                                    <a:rPr lang="zh-CN" altLang="en-US" sz="1600" i="0">
                                      <a:latin typeface="Cambria Math" panose="02040503050406030204" pitchFamily="18" charset="0"/>
                                    </a:rPr>
                                    <m:t>,:</m:t>
                                  </m:r>
                                </m:e>
                              </m:d>
                            </m:num>
                            <m:den>
                              <m:nary>
                                <m:naryPr>
                                  <m:chr m:val="∑"/>
                                  <m:grow m:val="on"/>
                                  <m:limLoc m:val="undOvr"/>
                                  <m:ctrlPr>
                                    <a:rPr lang="zh-CN" altLang="en-US" sz="1600" i="1">
                                      <a:latin typeface="Cambria Math" panose="02040503050406030204" pitchFamily="18" charset="0"/>
                                    </a:rPr>
                                  </m:ctrlPr>
                                </m:naryPr>
                                <m:sub>
                                  <m:r>
                                    <a:rPr lang="zh-CN" altLang="en-US" sz="1600" i="1">
                                      <a:latin typeface="Cambria Math" panose="02040503050406030204" pitchFamily="18" charset="0"/>
                                    </a:rPr>
                                    <m:t>𝑗</m:t>
                                  </m:r>
                                  <m:r>
                                    <a:rPr lang="zh-CN" altLang="en-US" sz="1600" i="0">
                                      <a:latin typeface="Cambria Math" panose="02040503050406030204" pitchFamily="18" charset="0"/>
                                    </a:rPr>
                                    <m:t>=</m:t>
                                  </m:r>
                                  <m:r>
                                    <a:rPr lang="zh-CN" altLang="en-US" sz="1600" i="0">
                                      <a:latin typeface="Cambria Math" panose="02040503050406030204" pitchFamily="18" charset="0"/>
                                    </a:rPr>
                                    <m:t>0</m:t>
                                  </m:r>
                                </m:sub>
                                <m:sup>
                                  <m:r>
                                    <a:rPr lang="zh-CN" altLang="en-US" sz="1600" i="1">
                                      <a:latin typeface="Cambria Math" panose="02040503050406030204" pitchFamily="18" charset="0"/>
                                    </a:rPr>
                                    <m:t>𝑚</m:t>
                                  </m:r>
                                  <m:r>
                                    <a:rPr lang="zh-CN" altLang="en-US" sz="1600" i="0">
                                      <a:latin typeface="Cambria Math" panose="02040503050406030204" pitchFamily="18" charset="0"/>
                                    </a:rPr>
                                    <m:t>−</m:t>
                                  </m:r>
                                  <m:r>
                                    <a:rPr lang="zh-CN" altLang="en-US" sz="1600" i="0">
                                      <a:latin typeface="Cambria Math" panose="02040503050406030204" pitchFamily="18" charset="0"/>
                                    </a:rPr>
                                    <m:t>1</m:t>
                                  </m:r>
                                </m:sup>
                                <m:e>
                                  <m:r>
                                    <a:rPr lang="zh-CN" altLang="en-US" sz="1600" i="0">
                                      <a:latin typeface="Cambria Math" panose="02040503050406030204" pitchFamily="18" charset="0"/>
                                    </a:rPr>
                                    <m:t> </m:t>
                                  </m:r>
                                </m:e>
                              </m:nary>
                              <m:d>
                                <m:dPr>
                                  <m:ctrlPr>
                                    <a:rPr lang="zh-CN" altLang="en-US" sz="1600" i="1">
                                      <a:latin typeface="Cambria Math" panose="02040503050406030204" pitchFamily="18" charset="0"/>
                                    </a:rPr>
                                  </m:ctrlPr>
                                </m:dPr>
                                <m:e>
                                  <m:d>
                                    <m:dPr>
                                      <m:begChr m:val=""/>
                                      <m:endChr m:val="]"/>
                                      <m:ctrlPr>
                                        <a:rPr lang="zh-CN" altLang="en-US" sz="1600" i="1">
                                          <a:latin typeface="Cambria Math" panose="02040503050406030204" pitchFamily="18" charset="0"/>
                                        </a:rPr>
                                      </m:ctrlPr>
                                    </m:dPr>
                                    <m:e>
                                      <m:r>
                                        <a:rPr lang="zh-CN" altLang="en-US" sz="1600" i="1">
                                          <a:latin typeface="Cambria Math" panose="02040503050406030204" pitchFamily="18" charset="0"/>
                                        </a:rPr>
                                        <m:t>𝐶</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𝐿</m:t>
                                          </m:r>
                                        </m:e>
                                        <m:sub>
                                          <m:d>
                                            <m:dPr>
                                              <m:begChr m:val=""/>
                                              <m:ctrlPr>
                                                <a:rPr lang="zh-CN" altLang="en-US" sz="1600" i="1">
                                                  <a:latin typeface="Cambria Math" panose="02040503050406030204" pitchFamily="18" charset="0"/>
                                                </a:rPr>
                                              </m:ctrlPr>
                                            </m:dPr>
                                            <m:e>
                                              <m:sSup>
                                                <m:sSupPr>
                                                  <m:ctrlPr>
                                                    <a:rPr lang="zh-CN" altLang="en-US" sz="1600" i="1">
                                                      <a:latin typeface="Cambria Math" panose="02040503050406030204" pitchFamily="18" charset="0"/>
                                                    </a:rPr>
                                                  </m:ctrlPr>
                                                </m:sSupPr>
                                                <m:e>
                                                  <m:r>
                                                    <a:rPr lang="zh-CN" altLang="en-US" sz="1600" i="1">
                                                      <a:latin typeface="Cambria Math" panose="02040503050406030204" pitchFamily="18" charset="0"/>
                                                    </a:rPr>
                                                    <m:t>𝑚</m:t>
                                                  </m:r>
                                                </m:e>
                                                <m:sup>
                                                  <m:r>
                                                    <a:rPr lang="zh-CN" altLang="en-US" sz="1600" i="0">
                                                      <a:latin typeface="Cambria Math" panose="02040503050406030204" pitchFamily="18" charset="0"/>
                                                    </a:rPr>
                                                    <m:t>′</m:t>
                                                  </m:r>
                                                </m:sup>
                                              </m:sSup>
                                              <m:r>
                                                <a:rPr lang="zh-CN" altLang="en-US" sz="1600" i="0">
                                                  <a:latin typeface="Cambria Math" panose="02040503050406030204" pitchFamily="18" charset="0"/>
                                                </a:rPr>
                                                <m:t>∗</m:t>
                                              </m:r>
                                              <m:r>
                                                <a:rPr lang="zh-CN" altLang="en-US" sz="1600" i="1">
                                                  <a:latin typeface="Cambria Math" panose="02040503050406030204" pitchFamily="18" charset="0"/>
                                                </a:rPr>
                                                <m:t>𝑚</m:t>
                                              </m:r>
                                              <m:r>
                                                <a:rPr lang="zh-CN" altLang="en-US" sz="1600" i="0">
                                                  <a:latin typeface="Cambria Math" panose="02040503050406030204" pitchFamily="18" charset="0"/>
                                                </a:rPr>
                                                <m:t>(</m:t>
                                              </m:r>
                                              <m:r>
                                                <a:rPr lang="zh-CN" altLang="en-US" sz="1600" i="1">
                                                  <a:latin typeface="Cambria Math" panose="02040503050406030204" pitchFamily="18" charset="0"/>
                                                </a:rPr>
                                                <m:t>𝑎𝑝𝑝𝑟</m:t>
                                              </m:r>
                                            </m:e>
                                          </m:d>
                                        </m:sub>
                                      </m:sSub>
                                      <m:r>
                                        <a:rPr lang="zh-CN" altLang="en-US" sz="1600" i="0">
                                          <a:latin typeface="Cambria Math" panose="02040503050406030204" pitchFamily="18" charset="0"/>
                                        </a:rPr>
                                        <m:t>[</m:t>
                                      </m:r>
                                      <m:r>
                                        <a:rPr lang="zh-CN" altLang="en-US" sz="1600" i="1">
                                          <a:latin typeface="Cambria Math" panose="02040503050406030204" pitchFamily="18" charset="0"/>
                                        </a:rPr>
                                        <m:t>𝑖</m:t>
                                      </m:r>
                                      <m:r>
                                        <a:rPr lang="zh-CN" altLang="en-US" sz="1600" i="0">
                                          <a:latin typeface="Cambria Math" panose="02040503050406030204" pitchFamily="18" charset="0"/>
                                        </a:rPr>
                                        <m:t>,</m:t>
                                      </m:r>
                                      <m:r>
                                        <a:rPr lang="zh-CN" altLang="en-US" sz="1600" i="1">
                                          <a:latin typeface="Cambria Math" panose="02040503050406030204" pitchFamily="18" charset="0"/>
                                        </a:rPr>
                                        <m:t>𝑗</m:t>
                                      </m:r>
                                    </m:e>
                                  </m:d>
                                </m:e>
                              </m:d>
                            </m:den>
                          </m:f>
                        </m:e>
                        <m:e>
                          <m:r>
                            <a:rPr lang="zh-CN" altLang="en-US" sz="1600" i="0">
                              <a:latin typeface="Cambria Math" panose="02040503050406030204" pitchFamily="18" charset="0"/>
                            </a:rPr>
                            <m:t>&amp;</m:t>
                          </m:r>
                          <m:d>
                            <m:dPr>
                              <m:ctrlPr>
                                <a:rPr lang="zh-CN" altLang="en-US" sz="1600" i="1">
                                  <a:latin typeface="Cambria Math" panose="02040503050406030204" pitchFamily="18" charset="0"/>
                                </a:rPr>
                              </m:ctrlPr>
                            </m:dPr>
                            <m:e>
                              <m:r>
                                <a:rPr lang="zh-CN" altLang="en-US" sz="1600" i="1">
                                  <a:latin typeface="Cambria Math" panose="02040503050406030204" pitchFamily="18" charset="0"/>
                                </a:rPr>
                                <m:t>𝑖</m:t>
                              </m:r>
                              <m:r>
                                <a:rPr lang="zh-CN" altLang="en-US" sz="1600" i="0">
                                  <a:latin typeface="Cambria Math" panose="02040503050406030204" pitchFamily="18" charset="0"/>
                                </a:rPr>
                                <m:t>=</m:t>
                              </m:r>
                              <m:r>
                                <a:rPr lang="zh-CN" altLang="en-US" sz="1600" i="0">
                                  <a:latin typeface="Cambria Math" panose="02040503050406030204" pitchFamily="18" charset="0"/>
                                </a:rPr>
                                <m:t>0</m:t>
                              </m:r>
                              <m:r>
                                <a:rPr lang="zh-CN" altLang="en-US" sz="1600" i="0">
                                  <a:latin typeface="Cambria Math" panose="02040503050406030204" pitchFamily="18" charset="0"/>
                                </a:rPr>
                                <m:t>,</m:t>
                              </m:r>
                              <m:r>
                                <a:rPr lang="zh-CN" altLang="en-US" sz="1600" i="0">
                                  <a:latin typeface="Cambria Math" panose="02040503050406030204" pitchFamily="18" charset="0"/>
                                </a:rPr>
                                <m:t>1</m:t>
                              </m:r>
                              <m:r>
                                <a:rPr lang="zh-CN" altLang="en-US" sz="1600" i="0">
                                  <a:latin typeface="Cambria Math" panose="02040503050406030204" pitchFamily="18" charset="0"/>
                                </a:rPr>
                                <m:t>,…,</m:t>
                              </m:r>
                              <m:sSup>
                                <m:sSupPr>
                                  <m:ctrlPr>
                                    <a:rPr lang="zh-CN" altLang="en-US" sz="1600" i="1">
                                      <a:latin typeface="Cambria Math" panose="02040503050406030204" pitchFamily="18" charset="0"/>
                                    </a:rPr>
                                  </m:ctrlPr>
                                </m:sSupPr>
                                <m:e>
                                  <m:r>
                                    <a:rPr lang="zh-CN" altLang="en-US" sz="1600" i="1">
                                      <a:latin typeface="Cambria Math" panose="02040503050406030204" pitchFamily="18" charset="0"/>
                                    </a:rPr>
                                    <m:t>𝑚</m:t>
                                  </m:r>
                                </m:e>
                                <m:sup>
                                  <m:r>
                                    <a:rPr lang="zh-CN" altLang="en-US" sz="1600" i="0">
                                      <a:latin typeface="Cambria Math" panose="02040503050406030204" pitchFamily="18" charset="0"/>
                                    </a:rPr>
                                    <m:t>′</m:t>
                                  </m:r>
                                </m:sup>
                              </m:sSup>
                              <m:r>
                                <a:rPr lang="zh-CN" altLang="en-US" sz="1600" i="0">
                                  <a:latin typeface="Cambria Math" panose="02040503050406030204" pitchFamily="18" charset="0"/>
                                </a:rPr>
                                <m:t>−</m:t>
                              </m:r>
                              <m:r>
                                <a:rPr lang="zh-CN" altLang="en-US" sz="1600" i="0">
                                  <a:latin typeface="Cambria Math" panose="02040503050406030204" pitchFamily="18" charset="0"/>
                                </a:rPr>
                                <m:t>1</m:t>
                              </m:r>
                            </m:e>
                          </m:d>
                        </m:e>
                      </m:eqArr>
                    </m:oMath>
                  </m:oMathPara>
                </a14:m>
                <a:endParaRPr lang="zh-CN" altLang="en-US" sz="1600" dirty="0"/>
              </a:p>
            </p:txBody>
          </p:sp>
        </mc:Choice>
        <mc:Fallback>
          <p:sp>
            <p:nvSpPr>
              <p:cNvPr id="10" name="矩形 9"/>
              <p:cNvSpPr>
                <a:spLocks noRot="1" noChangeAspect="1" noMove="1" noResize="1" noEditPoints="1" noAdjustHandles="1" noChangeArrowheads="1" noChangeShapeType="1" noTextEdit="1"/>
              </p:cNvSpPr>
              <p:nvPr/>
            </p:nvSpPr>
            <p:spPr>
              <a:xfrm>
                <a:off x="1495318" y="4067486"/>
                <a:ext cx="4310346" cy="1049198"/>
              </a:xfrm>
              <a:prstGeom prst="rect">
                <a:avLst/>
              </a:prstGeom>
              <a:blipFill rotWithShape="1">
                <a:blip r:embed="rId7"/>
                <a:stretch>
                  <a:fillRect l="-12" t="-30" r="11" b="4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文本框 14"/>
              <p:cNvSpPr txBox="1"/>
              <p:nvPr/>
            </p:nvSpPr>
            <p:spPr>
              <a:xfrm>
                <a:off x="2982154" y="2592490"/>
                <a:ext cx="2323061" cy="33855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𝑆</m:t>
                          </m:r>
                          <m:r>
                            <a:rPr lang="en-US" altLang="zh-CN" sz="1600" i="1">
                              <a:latin typeface="Cambria Math" panose="02040503050406030204" pitchFamily="18" charset="0"/>
                            </a:rPr>
                            <m:t>=</m:t>
                          </m:r>
                          <m:r>
                            <a:rPr lang="en-US" altLang="zh-CN" sz="1600" i="1">
                              <a:latin typeface="Cambria Math" panose="02040503050406030204" pitchFamily="18" charset="0"/>
                            </a:rPr>
                            <m:t>𝐼</m:t>
                          </m:r>
                        </m:e>
                        <m:sub>
                          <m:r>
                            <a:rPr lang="en-US" altLang="zh-CN" sz="1600" i="1">
                              <a:latin typeface="Cambria Math" panose="02040503050406030204" pitchFamily="18" charset="0"/>
                            </a:rPr>
                            <m:t>𝑚</m:t>
                          </m:r>
                          <m:r>
                            <a:rPr lang="en-US" altLang="zh-CN" sz="1600" i="1">
                              <a:latin typeface="Cambria Math" panose="02040503050406030204" pitchFamily="18" charset="0"/>
                            </a:rPr>
                            <m:t>∗</m:t>
                          </m:r>
                          <m:r>
                            <a:rPr lang="en-US" altLang="zh-CN" sz="1600" i="1">
                              <a:latin typeface="Cambria Math" panose="02040503050406030204" pitchFamily="18" charset="0"/>
                            </a:rPr>
                            <m:t>𝑚</m:t>
                          </m:r>
                        </m:sub>
                      </m:sSub>
                      <m:r>
                        <a:rPr lang="en-US" altLang="zh-CN" sz="1600" i="1">
                          <a:latin typeface="Cambria Math" panose="02040503050406030204" pitchFamily="18" charset="0"/>
                        </a:rPr>
                        <m:t>∗</m:t>
                      </m:r>
                      <m:r>
                        <a:rPr lang="en-US" altLang="zh-CN" sz="1600" i="1">
                          <a:latin typeface="Cambria Math" panose="02040503050406030204" pitchFamily="18" charset="0"/>
                        </a:rPr>
                        <m:t>𝐼</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𝑁</m:t>
                          </m:r>
                        </m:e>
                        <m:sub>
                          <m:r>
                            <a:rPr lang="en-US" altLang="zh-CN" sz="1600" i="1">
                              <a:latin typeface="Cambria Math" panose="02040503050406030204" pitchFamily="18" charset="0"/>
                            </a:rPr>
                            <m:t>𝑚𝑎𝑥</m:t>
                          </m:r>
                        </m:sub>
                      </m:sSub>
                    </m:oMath>
                  </m:oMathPara>
                </a14:m>
                <a:endParaRPr lang="zh-CN" altLang="en-US" sz="1600" dirty="0"/>
              </a:p>
            </p:txBody>
          </p:sp>
        </mc:Choice>
        <mc:Fallback>
          <p:sp>
            <p:nvSpPr>
              <p:cNvPr id="15" name="文本框 14"/>
              <p:cNvSpPr txBox="1">
                <a:spLocks noRot="1" noChangeAspect="1" noMove="1" noResize="1" noEditPoints="1" noAdjustHandles="1" noChangeArrowheads="1" noChangeShapeType="1" noTextEdit="1"/>
              </p:cNvSpPr>
              <p:nvPr/>
            </p:nvSpPr>
            <p:spPr>
              <a:xfrm>
                <a:off x="2982154" y="2592490"/>
                <a:ext cx="2323061" cy="338554"/>
              </a:xfrm>
              <a:prstGeom prst="rect">
                <a:avLst/>
              </a:prstGeom>
              <a:blipFill rotWithShape="1">
                <a:blip r:embed="rId8"/>
                <a:stretch>
                  <a:fillRect l="-8" t="-124" r="18" b="15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矩形 15"/>
              <p:cNvSpPr/>
              <p:nvPr/>
            </p:nvSpPr>
            <p:spPr>
              <a:xfrm>
                <a:off x="530091" y="1809537"/>
                <a:ext cx="1164486" cy="372538"/>
              </a:xfrm>
              <a:prstGeom prst="rect">
                <a:avLst/>
              </a:prstGeom>
            </p:spPr>
            <p:txBody>
              <a:bodyPr wrap="none">
                <a:spAutoFit/>
              </a:bodyPr>
              <a:lstStyle/>
              <a:p>
                <a14:m>
                  <m:oMath xmlns:m="http://schemas.openxmlformats.org/officeDocument/2006/math">
                    <m:r>
                      <a:rPr lang="zh-CN" altLang="en-US" i="1">
                        <a:latin typeface="Cambria Math" panose="02040503050406030204" pitchFamily="18" charset="0"/>
                      </a:rPr>
                      <m:t>𝐶</m:t>
                    </m:r>
                    <m:sSub>
                      <m:sSubPr>
                        <m:ctrlPr>
                          <a:rPr lang="zh-CN" altLang="en-US" i="1">
                            <a:latin typeface="Cambria Math" panose="02040503050406030204" pitchFamily="18" charset="0"/>
                          </a:rPr>
                        </m:ctrlPr>
                      </m:sSubPr>
                      <m:e>
                        <m:r>
                          <a:rPr lang="zh-CN" altLang="en-US" i="1">
                            <a:latin typeface="Cambria Math" panose="02040503050406030204" pitchFamily="18" charset="0"/>
                          </a:rPr>
                          <m:t>𝐿</m:t>
                        </m:r>
                      </m:e>
                      <m:sub>
                        <m:sSup>
                          <m:sSupPr>
                            <m:ctrlPr>
                              <a:rPr lang="zh-CN" altLang="en-US" i="1">
                                <a:latin typeface="Cambria Math" panose="02040503050406030204" pitchFamily="18" charset="0"/>
                              </a:rPr>
                            </m:ctrlPr>
                          </m:sSupPr>
                          <m:e>
                            <m:r>
                              <a:rPr lang="zh-CN" altLang="en-US" i="1">
                                <a:latin typeface="Cambria Math" panose="02040503050406030204" pitchFamily="18" charset="0"/>
                              </a:rPr>
                              <m:t>𝑚</m:t>
                            </m:r>
                          </m:e>
                          <m:sup>
                            <m:r>
                              <a:rPr lang="zh-CN" altLang="en-US" i="0">
                                <a:latin typeface="Cambria Math" panose="02040503050406030204" pitchFamily="18" charset="0"/>
                              </a:rPr>
                              <m:t>′</m:t>
                            </m:r>
                          </m:sup>
                        </m:sSup>
                        <m:r>
                          <a:rPr lang="zh-CN" altLang="en-US" i="0">
                            <a:latin typeface="Cambria Math" panose="02040503050406030204" pitchFamily="18" charset="0"/>
                          </a:rPr>
                          <m:t>∗</m:t>
                        </m:r>
                        <m:r>
                          <a:rPr lang="zh-CN" altLang="en-US" i="1">
                            <a:latin typeface="Cambria Math" panose="02040503050406030204" pitchFamily="18" charset="0"/>
                          </a:rPr>
                          <m:t>𝑚</m:t>
                        </m:r>
                      </m:sub>
                    </m:sSub>
                  </m:oMath>
                </a14:m>
                <a:r>
                  <a:rPr lang="zh-CN" altLang="en-US" dirty="0"/>
                  <a:t>：</a:t>
                </a:r>
                <a:endParaRPr lang="zh-CN" altLang="en-US" dirty="0"/>
              </a:p>
            </p:txBody>
          </p:sp>
        </mc:Choice>
        <mc:Fallback>
          <p:sp>
            <p:nvSpPr>
              <p:cNvPr id="16" name="矩形 15"/>
              <p:cNvSpPr>
                <a:spLocks noRot="1" noChangeAspect="1" noMove="1" noResize="1" noEditPoints="1" noAdjustHandles="1" noChangeArrowheads="1" noChangeShapeType="1" noTextEdit="1"/>
              </p:cNvSpPr>
              <p:nvPr/>
            </p:nvSpPr>
            <p:spPr>
              <a:xfrm>
                <a:off x="530091" y="1809537"/>
                <a:ext cx="1164486" cy="372538"/>
              </a:xfrm>
              <a:prstGeom prst="rect">
                <a:avLst/>
              </a:prstGeom>
              <a:blipFill rotWithShape="1">
                <a:blip r:embed="rId9"/>
                <a:stretch>
                  <a:fillRect l="-43" t="-113" r="34" b="-471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矩形 18"/>
              <p:cNvSpPr/>
              <p:nvPr/>
            </p:nvSpPr>
            <p:spPr>
              <a:xfrm>
                <a:off x="1112334" y="3232599"/>
                <a:ext cx="5467544" cy="652166"/>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eqArr>
                        <m:eqArrPr>
                          <m:ctrlPr>
                            <a:rPr lang="zh-CN" altLang="en-US" sz="1600" i="1">
                              <a:latin typeface="Cambria Math" panose="02040503050406030204" pitchFamily="18" charset="0"/>
                            </a:rPr>
                          </m:ctrlPr>
                        </m:eqArrPr>
                        <m:e>
                          <m:r>
                            <a:rPr lang="zh-CN" altLang="en-US" sz="1600">
                              <a:latin typeface="Cambria Math" panose="02040503050406030204" pitchFamily="18" charset="0"/>
                            </a:rPr>
                            <m:t>&amp;</m:t>
                          </m:r>
                          <m:r>
                            <a:rPr lang="zh-CN" altLang="en-US" sz="1600" i="1">
                              <a:latin typeface="Cambria Math" panose="02040503050406030204" pitchFamily="18" charset="0"/>
                            </a:rPr>
                            <m:t>𝐷</m:t>
                          </m:r>
                          <m:r>
                            <a:rPr lang="zh-CN" altLang="en-US" sz="1600" i="0">
                              <a:latin typeface="Cambria Math" panose="02040503050406030204" pitchFamily="18" charset="0"/>
                            </a:rPr>
                            <m:t>=</m:t>
                          </m:r>
                          <m:r>
                            <m:rPr>
                              <m:nor/>
                            </m:rPr>
                            <a:rPr lang="zh-CN" altLang="en-US" sz="1600" i="1">
                              <a:latin typeface="Cambria Math" panose="02040503050406030204" pitchFamily="18" charset="0"/>
                            </a:rPr>
                            <m:t> </m:t>
                          </m:r>
                          <m:r>
                            <m:rPr>
                              <m:nor/>
                            </m:rPr>
                            <a:rPr lang="zh-CN" altLang="en-US" sz="1600" i="1">
                              <a:latin typeface="Cambria Math" panose="02040503050406030204" pitchFamily="18" charset="0"/>
                            </a:rPr>
                            <m:t>ScaleFunc</m:t>
                          </m:r>
                          <m:r>
                            <m:rPr>
                              <m:nor/>
                            </m:rPr>
                            <a:rPr lang="zh-CN" altLang="en-US" sz="1600" i="1">
                              <a:latin typeface="Cambria Math" panose="02040503050406030204" pitchFamily="18" charset="0"/>
                            </a:rPr>
                            <m:t> </m:t>
                          </m:r>
                          <m:r>
                            <a:rPr lang="zh-CN" altLang="en-US" sz="1600" i="0">
                              <a:latin typeface="Cambria Math" panose="02040503050406030204" pitchFamily="18" charset="0"/>
                            </a:rPr>
                            <m:t>(</m:t>
                          </m:r>
                          <m:r>
                            <a:rPr lang="zh-CN" altLang="en-US" sz="1600" i="1">
                              <a:latin typeface="Cambria Math" panose="02040503050406030204" pitchFamily="18" charset="0"/>
                            </a:rPr>
                            <m:t>𝑆</m:t>
                          </m:r>
                          <m:r>
                            <a:rPr lang="zh-CN" altLang="en-US" sz="1600" i="0">
                              <a:latin typeface="Cambria Math" panose="02040503050406030204" pitchFamily="18" charset="0"/>
                            </a:rPr>
                            <m:t>)=</m:t>
                          </m:r>
                          <m:r>
                            <m:rPr>
                              <m:nor/>
                            </m:rPr>
                            <a:rPr lang="zh-CN" altLang="en-US" sz="1600" i="1">
                              <a:latin typeface="Cambria Math" panose="02040503050406030204" pitchFamily="18" charset="0"/>
                            </a:rPr>
                            <m:t> </m:t>
                          </m:r>
                          <m:r>
                            <m:rPr>
                              <m:nor/>
                            </m:rPr>
                            <a:rPr lang="zh-CN" altLang="en-US" sz="1600" i="1">
                              <a:latin typeface="Cambria Math" panose="02040503050406030204" pitchFamily="18" charset="0"/>
                            </a:rPr>
                            <m:t>unsigned</m:t>
                          </m:r>
                          <m:r>
                            <m:rPr>
                              <m:nor/>
                            </m:rPr>
                            <a:rPr lang="zh-CN" altLang="en-US" sz="1600" i="1">
                              <a:latin typeface="Cambria Math" panose="02040503050406030204" pitchFamily="18" charset="0"/>
                            </a:rPr>
                            <m:t> </m:t>
                          </m:r>
                          <m:r>
                            <a:rPr lang="zh-CN" altLang="en-US" sz="1600" i="1">
                              <a:latin typeface="Cambria Math" panose="02040503050406030204" pitchFamily="18" charset="0"/>
                            </a:rPr>
                            <m:t>𝑖𝑛</m:t>
                          </m:r>
                          <m:func>
                            <m:funcPr>
                              <m:ctrlPr>
                                <a:rPr lang="zh-CN" altLang="en-US" sz="1600" i="1">
                                  <a:latin typeface="Cambria Math" panose="02040503050406030204" pitchFamily="18" charset="0"/>
                                </a:rPr>
                              </m:ctrlPr>
                            </m:funcPr>
                            <m:fName>
                              <m:r>
                                <a:rPr lang="zh-CN" altLang="en-US" sz="1600" i="1">
                                  <a:latin typeface="Cambria Math" panose="02040503050406030204" pitchFamily="18" charset="0"/>
                                </a:rPr>
                                <m:t>𝑡</m:t>
                              </m:r>
                            </m:fName>
                            <m:e>
                              <m:d>
                                <m:dPr>
                                  <m:ctrlPr>
                                    <a:rPr lang="zh-CN" altLang="en-US" sz="1600" i="1">
                                      <a:latin typeface="Cambria Math" panose="02040503050406030204" pitchFamily="18" charset="0"/>
                                    </a:rPr>
                                  </m:ctrlPr>
                                </m:dPr>
                                <m:e>
                                  <m:r>
                                    <a:rPr lang="zh-CN" altLang="en-US" sz="1600" i="1">
                                      <a:latin typeface="Cambria Math" panose="02040503050406030204" pitchFamily="18" charset="0"/>
                                    </a:rPr>
                                    <m:t>𝐶</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𝐿</m:t>
                                      </m:r>
                                    </m:e>
                                    <m:sub>
                                      <m:sSup>
                                        <m:sSupPr>
                                          <m:ctrlPr>
                                            <a:rPr lang="zh-CN" altLang="en-US" sz="1600" i="1">
                                              <a:latin typeface="Cambria Math" panose="02040503050406030204" pitchFamily="18" charset="0"/>
                                            </a:rPr>
                                          </m:ctrlPr>
                                        </m:sSupPr>
                                        <m:e>
                                          <m:r>
                                            <a:rPr lang="zh-CN" altLang="en-US" sz="1600" i="1">
                                              <a:latin typeface="Cambria Math" panose="02040503050406030204" pitchFamily="18" charset="0"/>
                                            </a:rPr>
                                            <m:t>𝑚</m:t>
                                          </m:r>
                                        </m:e>
                                        <m:sup>
                                          <m:r>
                                            <a:rPr lang="zh-CN" altLang="en-US" sz="1600" i="0">
                                              <a:latin typeface="Cambria Math" panose="02040503050406030204" pitchFamily="18" charset="0"/>
                                            </a:rPr>
                                            <m:t>′</m:t>
                                          </m:r>
                                        </m:sup>
                                      </m:sSup>
                                      <m:r>
                                        <a:rPr lang="zh-CN" altLang="en-US" sz="1600" i="0">
                                          <a:latin typeface="Cambria Math" panose="02040503050406030204" pitchFamily="18" charset="0"/>
                                        </a:rPr>
                                        <m:t>∗</m:t>
                                      </m:r>
                                      <m:r>
                                        <a:rPr lang="zh-CN" altLang="en-US" sz="1600" i="1">
                                          <a:latin typeface="Cambria Math" panose="02040503050406030204" pitchFamily="18" charset="0"/>
                                        </a:rPr>
                                        <m:t>𝑚</m:t>
                                      </m:r>
                                    </m:sub>
                                  </m:sSub>
                                  <m:r>
                                    <a:rPr lang="zh-CN" altLang="en-US" sz="1600" i="0">
                                      <a:latin typeface="Cambria Math" panose="02040503050406030204" pitchFamily="18" charset="0"/>
                                    </a:rPr>
                                    <m:t>∗</m:t>
                                  </m:r>
                                  <m:r>
                                    <a:rPr lang="zh-CN" altLang="en-US" sz="1600" i="1">
                                      <a:latin typeface="Cambria Math" panose="02040503050406030204" pitchFamily="18" charset="0"/>
                                    </a:rPr>
                                    <m:t>𝐼</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𝑁</m:t>
                                      </m:r>
                                    </m:e>
                                    <m:sub>
                                      <m:r>
                                        <a:rPr lang="zh-CN" altLang="en-US" sz="1600" i="1">
                                          <a:latin typeface="Cambria Math" panose="02040503050406030204" pitchFamily="18" charset="0"/>
                                        </a:rPr>
                                        <m:t>𝑚𝑎𝑥</m:t>
                                      </m:r>
                                    </m:sub>
                                  </m:sSub>
                                </m:e>
                              </m:d>
                            </m:e>
                          </m:func>
                        </m:e>
                        <m:e>
                          <m:r>
                            <a:rPr lang="zh-CN" altLang="en-US" sz="1600" i="0">
                              <a:latin typeface="Cambria Math" panose="02040503050406030204" pitchFamily="18" charset="0"/>
                            </a:rPr>
                            <m:t>&amp;→</m:t>
                          </m:r>
                          <m:r>
                            <a:rPr lang="zh-CN" altLang="en-US" sz="1600" i="1">
                              <a:latin typeface="Cambria Math" panose="02040503050406030204" pitchFamily="18" charset="0"/>
                            </a:rPr>
                            <m:t>𝐶</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𝐿</m:t>
                              </m:r>
                            </m:e>
                            <m:sub>
                              <m:d>
                                <m:dPr>
                                  <m:begChr m:val=""/>
                                  <m:ctrlPr>
                                    <a:rPr lang="zh-CN" altLang="en-US" sz="1600" i="1">
                                      <a:latin typeface="Cambria Math" panose="02040503050406030204" pitchFamily="18" charset="0"/>
                                    </a:rPr>
                                  </m:ctrlPr>
                                </m:dPr>
                                <m:e>
                                  <m:sSup>
                                    <m:sSupPr>
                                      <m:ctrlPr>
                                        <a:rPr lang="zh-CN" altLang="en-US" sz="1600" i="1">
                                          <a:latin typeface="Cambria Math" panose="02040503050406030204" pitchFamily="18" charset="0"/>
                                        </a:rPr>
                                      </m:ctrlPr>
                                    </m:sSupPr>
                                    <m:e>
                                      <m:r>
                                        <a:rPr lang="zh-CN" altLang="en-US" sz="1600" i="1">
                                          <a:latin typeface="Cambria Math" panose="02040503050406030204" pitchFamily="18" charset="0"/>
                                        </a:rPr>
                                        <m:t>𝑚</m:t>
                                      </m:r>
                                    </m:e>
                                    <m:sup>
                                      <m:r>
                                        <a:rPr lang="zh-CN" altLang="en-US" sz="1600" i="0">
                                          <a:latin typeface="Cambria Math" panose="02040503050406030204" pitchFamily="18" charset="0"/>
                                        </a:rPr>
                                        <m:t>′</m:t>
                                      </m:r>
                                    </m:sup>
                                  </m:sSup>
                                  <m:r>
                                    <a:rPr lang="zh-CN" altLang="en-US" sz="1600" i="0">
                                      <a:latin typeface="Cambria Math" panose="02040503050406030204" pitchFamily="18" charset="0"/>
                                    </a:rPr>
                                    <m:t>∗</m:t>
                                  </m:r>
                                  <m:r>
                                    <a:rPr lang="zh-CN" altLang="en-US" sz="1600" i="1">
                                      <a:latin typeface="Cambria Math" panose="02040503050406030204" pitchFamily="18" charset="0"/>
                                    </a:rPr>
                                    <m:t>𝑚</m:t>
                                  </m:r>
                                  <m:r>
                                    <a:rPr lang="zh-CN" altLang="en-US" sz="1600" i="0">
                                      <a:latin typeface="Cambria Math" panose="02040503050406030204" pitchFamily="18" charset="0"/>
                                    </a:rPr>
                                    <m:t>(</m:t>
                                  </m:r>
                                  <m:r>
                                    <a:rPr lang="zh-CN" altLang="en-US" sz="1600" i="1">
                                      <a:latin typeface="Cambria Math" panose="02040503050406030204" pitchFamily="18" charset="0"/>
                                    </a:rPr>
                                    <m:t>𝑎𝑝𝑝𝑟</m:t>
                                  </m:r>
                                </m:e>
                              </m:d>
                            </m:sub>
                          </m:sSub>
                          <m:r>
                            <a:rPr lang="zh-CN" altLang="en-US" sz="1600" i="0">
                              <a:latin typeface="Cambria Math" panose="02040503050406030204" pitchFamily="18" charset="0"/>
                            </a:rPr>
                            <m:t>≈</m:t>
                          </m:r>
                          <m:f>
                            <m:fPr>
                              <m:type m:val="lin"/>
                              <m:ctrlPr>
                                <a:rPr lang="zh-CN" altLang="en-US" sz="1600" i="1">
                                  <a:latin typeface="Cambria Math" panose="02040503050406030204" pitchFamily="18" charset="0"/>
                                </a:rPr>
                              </m:ctrlPr>
                            </m:fPr>
                            <m:num>
                              <m:r>
                                <a:rPr lang="zh-CN" altLang="en-US" sz="1600" i="1">
                                  <a:latin typeface="Cambria Math" panose="02040503050406030204" pitchFamily="18" charset="0"/>
                                </a:rPr>
                                <m:t>𝐷</m:t>
                              </m:r>
                            </m:num>
                            <m:den>
                              <m:r>
                                <a:rPr lang="zh-CN" altLang="en-US" sz="1600" i="1">
                                  <a:latin typeface="Cambria Math" panose="02040503050406030204" pitchFamily="18" charset="0"/>
                                </a:rPr>
                                <m:t>𝐼</m:t>
                              </m:r>
                            </m:den>
                          </m:f>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𝑁</m:t>
                              </m:r>
                            </m:e>
                            <m:sub>
                              <m:r>
                                <a:rPr lang="zh-CN" altLang="en-US" sz="1600" i="1">
                                  <a:latin typeface="Cambria Math" panose="02040503050406030204" pitchFamily="18" charset="0"/>
                                </a:rPr>
                                <m:t>𝑚𝑎𝑥</m:t>
                              </m:r>
                            </m:sub>
                          </m:sSub>
                        </m:e>
                      </m:eqArr>
                    </m:oMath>
                  </m:oMathPara>
                </a14:m>
                <a:endParaRPr lang="zh-CN" altLang="en-US" sz="1600" dirty="0"/>
              </a:p>
            </p:txBody>
          </p:sp>
        </mc:Choice>
        <mc:Fallback>
          <p:sp>
            <p:nvSpPr>
              <p:cNvPr id="19" name="矩形 18"/>
              <p:cNvSpPr>
                <a:spLocks noRot="1" noChangeAspect="1" noMove="1" noResize="1" noEditPoints="1" noAdjustHandles="1" noChangeArrowheads="1" noChangeShapeType="1" noTextEdit="1"/>
              </p:cNvSpPr>
              <p:nvPr/>
            </p:nvSpPr>
            <p:spPr>
              <a:xfrm>
                <a:off x="1112334" y="3232599"/>
                <a:ext cx="5467544" cy="652166"/>
              </a:xfrm>
              <a:prstGeom prst="rect">
                <a:avLst/>
              </a:prstGeom>
              <a:blipFill rotWithShape="1">
                <a:blip r:embed="rId10"/>
                <a:stretch>
                  <a:fillRect l="-8" t="-69" b="72"/>
                </a:stretch>
              </a:blipFill>
            </p:spPr>
            <p:txBody>
              <a:bodyPr/>
              <a:lstStyle/>
              <a:p>
                <a:r>
                  <a:rPr lang="zh-CN" altLang="en-US">
                    <a:noFill/>
                  </a:rPr>
                  <a:t> </a:t>
                </a:r>
              </a:p>
            </p:txBody>
          </p:sp>
        </mc:Fallback>
      </mc:AlternateContent>
      <p:cxnSp>
        <p:nvCxnSpPr>
          <p:cNvPr id="21" name="直接箭头连接符 20"/>
          <p:cNvCxnSpPr>
            <a:endCxn id="15" idx="3"/>
          </p:cNvCxnSpPr>
          <p:nvPr/>
        </p:nvCxnSpPr>
        <p:spPr>
          <a:xfrm flipV="1">
            <a:off x="5058561" y="2761767"/>
            <a:ext cx="246654" cy="12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2" name="矩形 21"/>
              <p:cNvSpPr/>
              <p:nvPr/>
            </p:nvSpPr>
            <p:spPr>
              <a:xfrm>
                <a:off x="5285642" y="2573879"/>
                <a:ext cx="797654" cy="34137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𝐷</m:t>
                          </m:r>
                        </m:e>
                        <m:sub>
                          <m:sSup>
                            <m:sSupPr>
                              <m:ctrlPr>
                                <a:rPr lang="zh-CN" altLang="en-US" sz="1600" i="1">
                                  <a:latin typeface="Cambria Math" panose="02040503050406030204" pitchFamily="18" charset="0"/>
                                </a:rPr>
                              </m:ctrlPr>
                            </m:sSupPr>
                            <m:e>
                              <m:r>
                                <a:rPr lang="zh-CN" altLang="en-US" sz="1600" i="1">
                                  <a:latin typeface="Cambria Math" panose="02040503050406030204" pitchFamily="18" charset="0"/>
                                </a:rPr>
                                <m:t>𝑚</m:t>
                              </m:r>
                            </m:e>
                            <m:sup>
                              <m:r>
                                <a:rPr lang="zh-CN" altLang="en-US" sz="1600" i="0">
                                  <a:latin typeface="Cambria Math" panose="02040503050406030204" pitchFamily="18" charset="0"/>
                                </a:rPr>
                                <m:t>′</m:t>
                              </m:r>
                            </m:sup>
                          </m:sSup>
                          <m:r>
                            <a:rPr lang="zh-CN" altLang="en-US" sz="1600" i="0">
                              <a:latin typeface="Cambria Math" panose="02040503050406030204" pitchFamily="18" charset="0"/>
                            </a:rPr>
                            <m:t>∗</m:t>
                          </m:r>
                          <m:r>
                            <a:rPr lang="zh-CN" altLang="en-US" sz="1600" i="1">
                              <a:latin typeface="Cambria Math" panose="02040503050406030204" pitchFamily="18" charset="0"/>
                            </a:rPr>
                            <m:t>𝑚</m:t>
                          </m:r>
                        </m:sub>
                      </m:sSub>
                    </m:oMath>
                  </m:oMathPara>
                </a14:m>
                <a:endParaRPr lang="zh-CN" altLang="en-US" sz="1600" dirty="0"/>
              </a:p>
            </p:txBody>
          </p:sp>
        </mc:Choice>
        <mc:Fallback>
          <p:sp>
            <p:nvSpPr>
              <p:cNvPr id="22" name="矩形 21"/>
              <p:cNvSpPr>
                <a:spLocks noRot="1" noChangeAspect="1" noMove="1" noResize="1" noEditPoints="1" noAdjustHandles="1" noChangeArrowheads="1" noChangeShapeType="1" noTextEdit="1"/>
              </p:cNvSpPr>
              <p:nvPr/>
            </p:nvSpPr>
            <p:spPr>
              <a:xfrm>
                <a:off x="5285642" y="2573879"/>
                <a:ext cx="797654" cy="341376"/>
              </a:xfrm>
              <a:prstGeom prst="rect">
                <a:avLst/>
              </a:prstGeom>
              <a:blipFill rotWithShape="1">
                <a:blip r:embed="rId11"/>
                <a:stretch>
                  <a:fillRect l="-67" t="-66" r="79" b="177"/>
                </a:stretch>
              </a:blipFill>
            </p:spPr>
            <p:txBody>
              <a:bodyPr/>
              <a:lstStyle/>
              <a:p>
                <a:r>
                  <a:rPr lang="zh-CN" altLang="en-US">
                    <a:noFill/>
                  </a:rPr>
                  <a:t> </a:t>
                </a:r>
              </a:p>
            </p:txBody>
          </p:sp>
        </mc:Fallback>
      </mc:AlternateContent>
      <p:sp>
        <p:nvSpPr>
          <p:cNvPr id="23" name="矩形 22"/>
          <p:cNvSpPr/>
          <p:nvPr/>
        </p:nvSpPr>
        <p:spPr>
          <a:xfrm>
            <a:off x="675499" y="3393364"/>
            <a:ext cx="819819" cy="276999"/>
          </a:xfrm>
          <a:prstGeom prst="rect">
            <a:avLst/>
          </a:prstGeom>
        </p:spPr>
        <p:txBody>
          <a:bodyPr wrap="square">
            <a:spAutoFit/>
          </a:bodyPr>
          <a:lstStyle/>
          <a:p>
            <a:r>
              <a:rPr lang="zh-CN" altLang="zh-CN" sz="1200" spc="75" dirty="0">
                <a:cs typeface="Arial" panose="020B0604020202090204" pitchFamily="34" charset="0"/>
              </a:rPr>
              <a:t>近似值</a:t>
            </a:r>
            <a:endParaRPr lang="zh-CN" altLang="en-US" sz="1200" dirty="0"/>
          </a:p>
        </p:txBody>
      </p:sp>
      <p:sp>
        <p:nvSpPr>
          <p:cNvPr id="24" name="矩形 23"/>
          <p:cNvSpPr/>
          <p:nvPr/>
        </p:nvSpPr>
        <p:spPr>
          <a:xfrm>
            <a:off x="614766" y="4497956"/>
            <a:ext cx="941283" cy="307777"/>
          </a:xfrm>
          <a:prstGeom prst="rect">
            <a:avLst/>
          </a:prstGeom>
        </p:spPr>
        <p:txBody>
          <a:bodyPr wrap="none">
            <a:spAutoFit/>
          </a:bodyPr>
          <a:lstStyle/>
          <a:p>
            <a:r>
              <a:rPr lang="zh-CN" altLang="zh-CN" sz="1400" spc="75" dirty="0">
                <a:cs typeface="Arial" panose="020B0604020202090204" pitchFamily="34" charset="0"/>
              </a:rPr>
              <a:t>标准化</a:t>
            </a:r>
            <a:r>
              <a:rPr lang="zh-CN" altLang="en-US" sz="1400" spc="75" dirty="0">
                <a:cs typeface="Arial" panose="020B0604020202090204" pitchFamily="34" charset="0"/>
              </a:rPr>
              <a:t>：</a:t>
            </a:r>
            <a:endParaRPr lang="zh-CN" altLang="en-US" sz="1400" dirty="0"/>
          </a:p>
        </p:txBody>
      </p:sp>
      <mc:AlternateContent xmlns:mc="http://schemas.openxmlformats.org/markup-compatibility/2006">
        <mc:Choice xmlns:a14="http://schemas.microsoft.com/office/drawing/2010/main" Requires="a14">
          <p:sp>
            <p:nvSpPr>
              <p:cNvPr id="25" name="矩形 24"/>
              <p:cNvSpPr/>
              <p:nvPr/>
            </p:nvSpPr>
            <p:spPr>
              <a:xfrm>
                <a:off x="6489581" y="1701254"/>
                <a:ext cx="1039131" cy="341376"/>
              </a:xfrm>
              <a:prstGeom prst="rect">
                <a:avLst/>
              </a:prstGeom>
            </p:spPr>
            <p:txBody>
              <a:bodyPr wrap="none">
                <a:spAutoFit/>
              </a:bodyPr>
              <a:lstStyle/>
              <a:p>
                <a14:m>
                  <m:oMath xmlns:m="http://schemas.openxmlformats.org/officeDocument/2006/math">
                    <m:r>
                      <a:rPr lang="zh-CN" altLang="en-US" sz="1600" i="1">
                        <a:latin typeface="Cambria Math" panose="02040503050406030204" pitchFamily="18" charset="0"/>
                      </a:rPr>
                      <m:t>𝐶</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𝑅</m:t>
                        </m:r>
                      </m:e>
                      <m:sub>
                        <m:r>
                          <a:rPr lang="zh-CN" altLang="en-US" sz="1600" i="1">
                            <a:latin typeface="Cambria Math" panose="02040503050406030204" pitchFamily="18" charset="0"/>
                          </a:rPr>
                          <m:t>𝑛</m:t>
                        </m:r>
                        <m:r>
                          <a:rPr lang="zh-CN" altLang="en-US" sz="1600" i="0">
                            <a:latin typeface="Cambria Math" panose="02040503050406030204" pitchFamily="18" charset="0"/>
                          </a:rPr>
                          <m:t>∗</m:t>
                        </m:r>
                        <m:sSup>
                          <m:sSupPr>
                            <m:ctrlPr>
                              <a:rPr lang="zh-CN" altLang="en-US" sz="1600" i="1">
                                <a:latin typeface="Cambria Math" panose="02040503050406030204" pitchFamily="18" charset="0"/>
                              </a:rPr>
                            </m:ctrlPr>
                          </m:sSupPr>
                          <m:e>
                            <m:r>
                              <a:rPr lang="zh-CN" altLang="en-US" sz="1600" i="1">
                                <a:latin typeface="Cambria Math" panose="02040503050406030204" pitchFamily="18" charset="0"/>
                              </a:rPr>
                              <m:t>𝑛</m:t>
                            </m:r>
                          </m:e>
                          <m:sup>
                            <m:r>
                              <a:rPr lang="zh-CN" altLang="en-US" sz="1600" i="0">
                                <a:latin typeface="Cambria Math" panose="02040503050406030204" pitchFamily="18" charset="0"/>
                              </a:rPr>
                              <m:t>′</m:t>
                            </m:r>
                          </m:sup>
                        </m:sSup>
                      </m:sub>
                    </m:sSub>
                  </m:oMath>
                </a14:m>
                <a:r>
                  <a:rPr lang="zh-CN" altLang="en-US" sz="1600" dirty="0"/>
                  <a:t> ：</a:t>
                </a:r>
                <a:endParaRPr lang="zh-CN" altLang="en-US" sz="1600" dirty="0"/>
              </a:p>
            </p:txBody>
          </p:sp>
        </mc:Choice>
        <mc:Fallback>
          <p:sp>
            <p:nvSpPr>
              <p:cNvPr id="25" name="矩形 24"/>
              <p:cNvSpPr>
                <a:spLocks noRot="1" noChangeAspect="1" noMove="1" noResize="1" noEditPoints="1" noAdjustHandles="1" noChangeArrowheads="1" noChangeShapeType="1" noTextEdit="1"/>
              </p:cNvSpPr>
              <p:nvPr/>
            </p:nvSpPr>
            <p:spPr>
              <a:xfrm>
                <a:off x="6489581" y="1701254"/>
                <a:ext cx="1039131" cy="341376"/>
              </a:xfrm>
              <a:prstGeom prst="rect">
                <a:avLst/>
              </a:prstGeom>
              <a:blipFill rotWithShape="1">
                <a:blip r:embed="rId12"/>
                <a:stretch>
                  <a:fillRect l="-50" t="-26" r="15" b="-339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矩形 25"/>
              <p:cNvSpPr/>
              <p:nvPr/>
            </p:nvSpPr>
            <p:spPr>
              <a:xfrm>
                <a:off x="7318077" y="1712339"/>
                <a:ext cx="3329309" cy="341376"/>
              </a:xfrm>
              <a:prstGeom prst="rect">
                <a:avLst/>
              </a:prstGeom>
            </p:spPr>
            <p:txBody>
              <a:bodyPr wrap="none">
                <a:spAutoFit/>
              </a:bodyPr>
              <a:lstStyle/>
              <a:p>
                <a:r>
                  <a:rPr lang="zh-CN" altLang="zh-CN" sz="1600" dirty="0">
                    <a:cs typeface="Times New Roman" panose="02020603050405020304" pitchFamily="18" charset="0"/>
                  </a:rPr>
                  <a:t>把</a:t>
                </a:r>
                <a14:m>
                  <m:oMath xmlns:m="http://schemas.openxmlformats.org/officeDocument/2006/math">
                    <m:sSub>
                      <m:sSubPr>
                        <m:ctrlPr>
                          <a:rPr lang="zh-CN" altLang="zh-CN" sz="1600" i="1" spc="75">
                            <a:latin typeface="Cambria Math" panose="02040503050406030204" pitchFamily="18" charset="0"/>
                            <a:ea typeface="Cambria Math" panose="02040503050406030204" pitchFamily="18" charset="0"/>
                            <a:cs typeface="Arial" panose="020B0604020202090204" pitchFamily="34" charset="0"/>
                          </a:rPr>
                        </m:ctrlPr>
                      </m:sSubPr>
                      <m:e>
                        <m:sSup>
                          <m:sSupPr>
                            <m:ctrlPr>
                              <a:rPr lang="zh-CN" altLang="zh-CN" sz="1600" i="1" spc="75">
                                <a:latin typeface="Cambria Math" panose="02040503050406030204" pitchFamily="18" charset="0"/>
                                <a:ea typeface="Cambria Math" panose="02040503050406030204" pitchFamily="18" charset="0"/>
                                <a:cs typeface="Arial" panose="020B0604020202090204" pitchFamily="34" charset="0"/>
                              </a:rPr>
                            </m:ctrlPr>
                          </m:sSupPr>
                          <m:e>
                            <m:r>
                              <a:rPr lang="en-US" altLang="zh-CN" sz="1600" i="1" spc="75">
                                <a:latin typeface="Cambria Math" panose="02040503050406030204" pitchFamily="18" charset="0"/>
                                <a:cs typeface="Arial" panose="020B0604020202090204" pitchFamily="34" charset="0"/>
                              </a:rPr>
                              <m:t>𝑆</m:t>
                            </m:r>
                          </m:e>
                          <m:sup>
                            <m:r>
                              <a:rPr lang="en-US" altLang="zh-CN" sz="1600" i="1" spc="75">
                                <a:latin typeface="Cambria Math" panose="02040503050406030204" pitchFamily="18" charset="0"/>
                                <a:cs typeface="Arial" panose="020B0604020202090204" pitchFamily="34" charset="0"/>
                              </a:rPr>
                              <m:t>′</m:t>
                            </m:r>
                          </m:sup>
                        </m:sSup>
                        <m:r>
                          <a:rPr lang="en-US" altLang="zh-CN" sz="1600" i="1" spc="75">
                            <a:latin typeface="Cambria Math" panose="02040503050406030204" pitchFamily="18" charset="0"/>
                            <a:cs typeface="Arial" panose="020B0604020202090204" pitchFamily="34" charset="0"/>
                          </a:rPr>
                          <m:t>=</m:t>
                        </m:r>
                        <m:r>
                          <a:rPr lang="en-US" altLang="zh-CN" sz="1600" i="1" spc="75">
                            <a:latin typeface="Cambria Math" panose="02040503050406030204" pitchFamily="18" charset="0"/>
                            <a:cs typeface="Arial" panose="020B0604020202090204" pitchFamily="34" charset="0"/>
                          </a:rPr>
                          <m:t>𝐼</m:t>
                        </m:r>
                      </m:e>
                      <m:sub>
                        <m:r>
                          <a:rPr lang="en-US" altLang="zh-CN" sz="1600" i="1" spc="75">
                            <a:latin typeface="Cambria Math" panose="02040503050406030204" pitchFamily="18" charset="0"/>
                            <a:cs typeface="Arial" panose="020B0604020202090204" pitchFamily="34" charset="0"/>
                          </a:rPr>
                          <m:t>𝑚</m:t>
                        </m:r>
                        <m:r>
                          <a:rPr lang="en-US" altLang="zh-CN" sz="1600" i="1" spc="75">
                            <a:latin typeface="Cambria Math" panose="02040503050406030204" pitchFamily="18" charset="0"/>
                            <a:cs typeface="Arial" panose="020B0604020202090204" pitchFamily="34" charset="0"/>
                          </a:rPr>
                          <m:t>∗</m:t>
                        </m:r>
                        <m:r>
                          <a:rPr lang="en-US" altLang="zh-CN" sz="1600" i="1" spc="75">
                            <a:latin typeface="Cambria Math" panose="02040503050406030204" pitchFamily="18" charset="0"/>
                            <a:cs typeface="Arial" panose="020B0604020202090204" pitchFamily="34" charset="0"/>
                          </a:rPr>
                          <m:t>𝑚</m:t>
                        </m:r>
                      </m:sub>
                    </m:sSub>
                    <m:r>
                      <a:rPr lang="en-US" altLang="zh-CN" sz="1600" i="1" spc="75">
                        <a:latin typeface="Cambria Math" panose="02040503050406030204" pitchFamily="18" charset="0"/>
                        <a:cs typeface="Arial" panose="020B0604020202090204" pitchFamily="34" charset="0"/>
                      </a:rPr>
                      <m:t>∗</m:t>
                    </m:r>
                    <m:r>
                      <a:rPr lang="en-US" altLang="zh-CN" sz="1600" i="1" spc="75">
                        <a:latin typeface="Cambria Math" panose="02040503050406030204" pitchFamily="18" charset="0"/>
                        <a:cs typeface="Arial" panose="020B0604020202090204" pitchFamily="34" charset="0"/>
                      </a:rPr>
                      <m:t>𝐼</m:t>
                    </m:r>
                    <m:sSub>
                      <m:sSubPr>
                        <m:ctrlPr>
                          <a:rPr lang="zh-CN" altLang="zh-CN" sz="1600" i="1" spc="75">
                            <a:latin typeface="Cambria Math" panose="02040503050406030204" pitchFamily="18" charset="0"/>
                            <a:ea typeface="Cambria Math" panose="02040503050406030204" pitchFamily="18" charset="0"/>
                            <a:cs typeface="Arial" panose="020B0604020202090204" pitchFamily="34" charset="0"/>
                          </a:rPr>
                        </m:ctrlPr>
                      </m:sSubPr>
                      <m:e>
                        <m:r>
                          <a:rPr lang="en-US" altLang="zh-CN" sz="1600" i="1" spc="75">
                            <a:latin typeface="Cambria Math" panose="02040503050406030204" pitchFamily="18" charset="0"/>
                            <a:cs typeface="Arial" panose="020B0604020202090204" pitchFamily="34" charset="0"/>
                          </a:rPr>
                          <m:t>𝑁</m:t>
                        </m:r>
                      </m:e>
                      <m:sub>
                        <m:r>
                          <a:rPr lang="en-US" altLang="zh-CN" sz="1600" i="1" spc="75">
                            <a:latin typeface="Cambria Math" panose="02040503050406030204" pitchFamily="18" charset="0"/>
                            <a:cs typeface="Arial" panose="020B0604020202090204" pitchFamily="34" charset="0"/>
                          </a:rPr>
                          <m:t>𝑚𝑎𝑥</m:t>
                        </m:r>
                      </m:sub>
                    </m:sSub>
                  </m:oMath>
                </a14:m>
                <a:r>
                  <a:rPr lang="zh-CN" altLang="zh-CN" sz="1600" dirty="0">
                    <a:cs typeface="Times New Roman" panose="02020603050405020304" pitchFamily="18" charset="0"/>
                  </a:rPr>
                  <a:t>缩放成</a:t>
                </a:r>
                <a14:m>
                  <m:oMath xmlns:m="http://schemas.openxmlformats.org/officeDocument/2006/math">
                    <m:sSub>
                      <m:sSubPr>
                        <m:ctrlPr>
                          <a:rPr lang="zh-CN" altLang="zh-CN" sz="1600" i="1" spc="75">
                            <a:latin typeface="Cambria Math" panose="02040503050406030204" pitchFamily="18" charset="0"/>
                            <a:ea typeface="Cambria Math" panose="02040503050406030204" pitchFamily="18" charset="0"/>
                            <a:cs typeface="Arial" panose="020B0604020202090204" pitchFamily="34" charset="0"/>
                          </a:rPr>
                        </m:ctrlPr>
                      </m:sSubPr>
                      <m:e>
                        <m:sSup>
                          <m:sSupPr>
                            <m:ctrlPr>
                              <a:rPr lang="zh-CN" altLang="zh-CN" sz="1600" i="1" spc="75">
                                <a:latin typeface="Cambria Math" panose="02040503050406030204" pitchFamily="18" charset="0"/>
                                <a:ea typeface="Cambria Math" panose="02040503050406030204" pitchFamily="18" charset="0"/>
                                <a:cs typeface="Arial" panose="020B0604020202090204" pitchFamily="34" charset="0"/>
                              </a:rPr>
                            </m:ctrlPr>
                          </m:sSupPr>
                          <m:e>
                            <m:r>
                              <a:rPr lang="en-US" altLang="zh-CN" sz="1600" i="1" spc="75">
                                <a:latin typeface="Cambria Math" panose="02040503050406030204" pitchFamily="18" charset="0"/>
                                <a:cs typeface="Arial" panose="020B0604020202090204" pitchFamily="34" charset="0"/>
                              </a:rPr>
                              <m:t>𝐷</m:t>
                            </m:r>
                          </m:e>
                          <m:sup>
                            <m:r>
                              <a:rPr lang="en-US" altLang="zh-CN" sz="1600" i="1" spc="75">
                                <a:latin typeface="Cambria Math" panose="02040503050406030204" pitchFamily="18" charset="0"/>
                                <a:cs typeface="Arial" panose="020B0604020202090204" pitchFamily="34" charset="0"/>
                              </a:rPr>
                              <m:t>′</m:t>
                            </m:r>
                          </m:sup>
                        </m:sSup>
                      </m:e>
                      <m:sub>
                        <m:r>
                          <a:rPr lang="en-US" altLang="zh-CN" sz="1600" i="1" spc="75">
                            <a:latin typeface="Cambria Math" panose="02040503050406030204" pitchFamily="18" charset="0"/>
                            <a:cs typeface="Arial" panose="020B0604020202090204" pitchFamily="34" charset="0"/>
                          </a:rPr>
                          <m:t>𝑛</m:t>
                        </m:r>
                        <m:r>
                          <a:rPr lang="en-US" altLang="zh-CN" sz="1600" i="1" spc="75">
                            <a:latin typeface="Cambria Math" panose="02040503050406030204" pitchFamily="18" charset="0"/>
                            <a:cs typeface="Arial" panose="020B0604020202090204" pitchFamily="34" charset="0"/>
                          </a:rPr>
                          <m:t>∗</m:t>
                        </m:r>
                        <m:sSup>
                          <m:sSupPr>
                            <m:ctrlPr>
                              <a:rPr lang="zh-CN" altLang="zh-CN" sz="1600" i="1" spc="75">
                                <a:latin typeface="Cambria Math" panose="02040503050406030204" pitchFamily="18" charset="0"/>
                                <a:ea typeface="Cambria Math" panose="02040503050406030204" pitchFamily="18" charset="0"/>
                                <a:cs typeface="Arial" panose="020B0604020202090204" pitchFamily="34" charset="0"/>
                              </a:rPr>
                            </m:ctrlPr>
                          </m:sSupPr>
                          <m:e>
                            <m:r>
                              <a:rPr lang="en-US" altLang="zh-CN" sz="1600" i="1" spc="75">
                                <a:latin typeface="Cambria Math" panose="02040503050406030204" pitchFamily="18" charset="0"/>
                                <a:cs typeface="Arial" panose="020B0604020202090204" pitchFamily="34" charset="0"/>
                              </a:rPr>
                              <m:t>𝑛</m:t>
                            </m:r>
                          </m:e>
                          <m:sup>
                            <m:r>
                              <a:rPr lang="en-US" altLang="zh-CN" sz="1600" i="1" spc="75">
                                <a:latin typeface="Cambria Math" panose="02040503050406030204" pitchFamily="18" charset="0"/>
                                <a:cs typeface="Arial" panose="020B0604020202090204" pitchFamily="34" charset="0"/>
                              </a:rPr>
                              <m:t>′</m:t>
                            </m:r>
                          </m:sup>
                        </m:sSup>
                      </m:sub>
                    </m:sSub>
                  </m:oMath>
                </a14:m>
                <a:endParaRPr lang="zh-CN" altLang="en-US" sz="1600" dirty="0"/>
              </a:p>
            </p:txBody>
          </p:sp>
        </mc:Choice>
        <mc:Fallback>
          <p:sp>
            <p:nvSpPr>
              <p:cNvPr id="26" name="矩形 25"/>
              <p:cNvSpPr>
                <a:spLocks noRot="1" noChangeAspect="1" noMove="1" noResize="1" noEditPoints="1" noAdjustHandles="1" noChangeArrowheads="1" noChangeShapeType="1" noTextEdit="1"/>
              </p:cNvSpPr>
              <p:nvPr/>
            </p:nvSpPr>
            <p:spPr>
              <a:xfrm>
                <a:off x="7318077" y="1712339"/>
                <a:ext cx="3329309" cy="341376"/>
              </a:xfrm>
              <a:prstGeom prst="rect">
                <a:avLst/>
              </a:prstGeom>
              <a:blipFill rotWithShape="1">
                <a:blip r:embed="rId13"/>
                <a:stretch>
                  <a:fillRect l="-10" t="-111" r="10" b="3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矩形 26"/>
              <p:cNvSpPr/>
              <p:nvPr/>
            </p:nvSpPr>
            <p:spPr>
              <a:xfrm>
                <a:off x="6579878" y="2348064"/>
                <a:ext cx="4401398" cy="58298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eqArr>
                        <m:eqArrPr>
                          <m:ctrlPr>
                            <a:rPr lang="zh-CN" altLang="en-US" sz="1400" i="1">
                              <a:latin typeface="Cambria Math" panose="02040503050406030204" pitchFamily="18" charset="0"/>
                            </a:rPr>
                          </m:ctrlPr>
                        </m:eqArrPr>
                        <m:e>
                          <m:r>
                            <a:rPr lang="zh-CN" altLang="en-US" sz="1400">
                              <a:latin typeface="Cambria Math" panose="02040503050406030204" pitchFamily="18" charset="0"/>
                            </a:rPr>
                            <m:t>&amp;</m:t>
                          </m:r>
                          <m:sSup>
                            <m:sSupPr>
                              <m:ctrlPr>
                                <a:rPr lang="zh-CN" altLang="en-US" sz="1400" i="1">
                                  <a:latin typeface="Cambria Math" panose="02040503050406030204" pitchFamily="18" charset="0"/>
                                </a:rPr>
                              </m:ctrlPr>
                            </m:sSupPr>
                            <m:e>
                              <m:r>
                                <a:rPr lang="zh-CN" altLang="en-US" sz="1400" i="1">
                                  <a:latin typeface="Cambria Math" panose="02040503050406030204" pitchFamily="18" charset="0"/>
                                </a:rPr>
                                <m:t>𝐷</m:t>
                              </m:r>
                            </m:e>
                            <m:sup>
                              <m:r>
                                <a:rPr lang="zh-CN" altLang="en-US" sz="1400" i="0">
                                  <a:latin typeface="Cambria Math" panose="02040503050406030204" pitchFamily="18" charset="0"/>
                                </a:rPr>
                                <m:t>′</m:t>
                              </m:r>
                            </m:sup>
                          </m:sSup>
                          <m:r>
                            <a:rPr lang="zh-CN" altLang="en-US" sz="1400" i="0">
                              <a:latin typeface="Cambria Math" panose="02040503050406030204" pitchFamily="18" charset="0"/>
                            </a:rPr>
                            <m:t>=</m:t>
                          </m:r>
                          <m:r>
                            <a:rPr lang="zh-CN" altLang="en-US" sz="1400" i="1">
                              <a:latin typeface="Cambria Math" panose="02040503050406030204" pitchFamily="18" charset="0"/>
                            </a:rPr>
                            <m:t>𝑆𝑐𝑎𝑙𝑒𝐹𝑢𝑛</m:t>
                          </m:r>
                          <m:func>
                            <m:funcPr>
                              <m:ctrlPr>
                                <a:rPr lang="zh-CN" altLang="en-US" sz="1400" i="1">
                                  <a:latin typeface="Cambria Math" panose="02040503050406030204" pitchFamily="18" charset="0"/>
                                </a:rPr>
                              </m:ctrlPr>
                            </m:funcPr>
                            <m:fName>
                              <m:r>
                                <a:rPr lang="zh-CN" altLang="en-US" sz="1400" i="1">
                                  <a:latin typeface="Cambria Math" panose="02040503050406030204" pitchFamily="18" charset="0"/>
                                </a:rPr>
                                <m:t>𝑐</m:t>
                              </m:r>
                            </m:fName>
                            <m:e>
                              <m:d>
                                <m:dPr>
                                  <m:ctrlPr>
                                    <a:rPr lang="zh-CN" altLang="en-US" sz="1400" i="1">
                                      <a:latin typeface="Cambria Math" panose="02040503050406030204" pitchFamily="18" charset="0"/>
                                    </a:rPr>
                                  </m:ctrlPr>
                                </m:dPr>
                                <m:e>
                                  <m:sSup>
                                    <m:sSupPr>
                                      <m:ctrlPr>
                                        <a:rPr lang="zh-CN" altLang="en-US" sz="1400" i="1">
                                          <a:latin typeface="Cambria Math" panose="02040503050406030204" pitchFamily="18" charset="0"/>
                                        </a:rPr>
                                      </m:ctrlPr>
                                    </m:sSupPr>
                                    <m:e>
                                      <m:r>
                                        <a:rPr lang="zh-CN" altLang="en-US" sz="1400" i="1">
                                          <a:latin typeface="Cambria Math" panose="02040503050406030204" pitchFamily="18" charset="0"/>
                                        </a:rPr>
                                        <m:t>𝑆</m:t>
                                      </m:r>
                                    </m:e>
                                    <m:sup>
                                      <m:r>
                                        <a:rPr lang="zh-CN" altLang="en-US" sz="1400" i="0">
                                          <a:latin typeface="Cambria Math" panose="02040503050406030204" pitchFamily="18" charset="0"/>
                                        </a:rPr>
                                        <m:t>′</m:t>
                                      </m:r>
                                    </m:sup>
                                  </m:sSup>
                                </m:e>
                              </m:d>
                            </m:e>
                          </m:func>
                          <m:r>
                            <a:rPr lang="zh-CN" altLang="en-US" sz="1400" i="0">
                              <a:latin typeface="Cambria Math" panose="02040503050406030204" pitchFamily="18" charset="0"/>
                            </a:rPr>
                            <m:t>=</m:t>
                          </m:r>
                          <m:r>
                            <m:rPr>
                              <m:nor/>
                            </m:rPr>
                            <a:rPr lang="zh-CN" altLang="en-US" sz="1400" i="1">
                              <a:latin typeface="Cambria Math" panose="02040503050406030204" pitchFamily="18" charset="0"/>
                            </a:rPr>
                            <m:t> </m:t>
                          </m:r>
                          <m:r>
                            <m:rPr>
                              <m:nor/>
                            </m:rPr>
                            <a:rPr lang="zh-CN" altLang="en-US" sz="1400" i="1">
                              <a:latin typeface="Cambria Math" panose="02040503050406030204" pitchFamily="18" charset="0"/>
                            </a:rPr>
                            <m:t>unsigned</m:t>
                          </m:r>
                          <m:r>
                            <m:rPr>
                              <m:nor/>
                            </m:rPr>
                            <a:rPr lang="zh-CN" altLang="en-US" sz="1400" i="1">
                              <a:latin typeface="Cambria Math" panose="02040503050406030204" pitchFamily="18" charset="0"/>
                            </a:rPr>
                            <m:t> </m:t>
                          </m:r>
                          <m:r>
                            <m:rPr>
                              <m:nor/>
                            </m:rPr>
                            <a:rPr lang="zh-CN" altLang="en-US" sz="1400" i="1">
                              <a:latin typeface="Cambria Math" panose="02040503050406030204" pitchFamily="18" charset="0"/>
                            </a:rPr>
                            <m:t>int</m:t>
                          </m:r>
                          <m:r>
                            <m:rPr>
                              <m:nor/>
                            </m:rPr>
                            <a:rPr lang="zh-CN" altLang="en-US" sz="1400" i="1">
                              <a:latin typeface="Cambria Math" panose="02040503050406030204" pitchFamily="18" charset="0"/>
                            </a:rPr>
                            <m:t> </m:t>
                          </m:r>
                          <m:d>
                            <m:dPr>
                              <m:ctrlPr>
                                <a:rPr lang="zh-CN" altLang="en-US" sz="1400" i="1">
                                  <a:latin typeface="Cambria Math" panose="02040503050406030204" pitchFamily="18" charset="0"/>
                                </a:rPr>
                              </m:ctrlPr>
                            </m:dPr>
                            <m:e>
                              <m:r>
                                <a:rPr lang="zh-CN" altLang="en-US" sz="1400" i="1">
                                  <a:latin typeface="Cambria Math" panose="02040503050406030204" pitchFamily="18" charset="0"/>
                                </a:rPr>
                                <m:t>𝐼</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𝑁</m:t>
                                  </m:r>
                                </m:e>
                                <m:sub>
                                  <m:r>
                                    <a:rPr lang="zh-CN" altLang="en-US" sz="1400" i="1">
                                      <a:latin typeface="Cambria Math" panose="02040503050406030204" pitchFamily="18" charset="0"/>
                                    </a:rPr>
                                    <m:t>𝑚𝑎𝑥</m:t>
                                  </m:r>
                                </m:sub>
                              </m:sSub>
                              <m:r>
                                <a:rPr lang="zh-CN" altLang="en-US" sz="1400" i="0">
                                  <a:latin typeface="Cambria Math" panose="02040503050406030204" pitchFamily="18" charset="0"/>
                                </a:rPr>
                                <m:t>∗</m:t>
                              </m:r>
                              <m:r>
                                <a:rPr lang="zh-CN" altLang="en-US" sz="1400" i="1">
                                  <a:latin typeface="Cambria Math" panose="02040503050406030204" pitchFamily="18" charset="0"/>
                                </a:rPr>
                                <m:t>𝐶</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𝑅</m:t>
                                  </m:r>
                                </m:e>
                                <m:sub>
                                  <m:r>
                                    <a:rPr lang="zh-CN" altLang="en-US" sz="1400" i="1">
                                      <a:latin typeface="Cambria Math" panose="02040503050406030204" pitchFamily="18" charset="0"/>
                                    </a:rPr>
                                    <m:t>𝑛</m:t>
                                  </m:r>
                                  <m:r>
                                    <a:rPr lang="zh-CN" altLang="en-US" sz="1400" i="0">
                                      <a:latin typeface="Cambria Math" panose="02040503050406030204" pitchFamily="18" charset="0"/>
                                    </a:rPr>
                                    <m:t>∗</m:t>
                                  </m:r>
                                  <m:sSup>
                                    <m:sSupPr>
                                      <m:ctrlPr>
                                        <a:rPr lang="zh-CN" altLang="en-US" sz="1400" i="1">
                                          <a:latin typeface="Cambria Math" panose="02040503050406030204" pitchFamily="18" charset="0"/>
                                        </a:rPr>
                                      </m:ctrlPr>
                                    </m:sSupPr>
                                    <m:e>
                                      <m:r>
                                        <a:rPr lang="zh-CN" altLang="en-US" sz="1400" i="1">
                                          <a:latin typeface="Cambria Math" panose="02040503050406030204" pitchFamily="18" charset="0"/>
                                        </a:rPr>
                                        <m:t>𝑛</m:t>
                                      </m:r>
                                    </m:e>
                                    <m:sup>
                                      <m:r>
                                        <a:rPr lang="zh-CN" altLang="en-US" sz="1400" i="0">
                                          <a:latin typeface="Cambria Math" panose="02040503050406030204" pitchFamily="18" charset="0"/>
                                        </a:rPr>
                                        <m:t>′</m:t>
                                      </m:r>
                                    </m:sup>
                                  </m:sSup>
                                </m:sub>
                              </m:sSub>
                            </m:e>
                          </m:d>
                        </m:e>
                        <m:e>
                          <m:r>
                            <a:rPr lang="zh-CN" altLang="en-US" sz="1400" i="0">
                              <a:latin typeface="Cambria Math" panose="02040503050406030204" pitchFamily="18" charset="0"/>
                            </a:rPr>
                            <m:t>&amp;→</m:t>
                          </m:r>
                          <m:r>
                            <a:rPr lang="zh-CN" altLang="en-US" sz="1400" i="1">
                              <a:latin typeface="Cambria Math" panose="02040503050406030204" pitchFamily="18" charset="0"/>
                            </a:rPr>
                            <m:t>𝐶</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𝑅</m:t>
                              </m:r>
                            </m:e>
                            <m:sub>
                              <m:d>
                                <m:dPr>
                                  <m:begChr m:val=""/>
                                  <m:ctrlPr>
                                    <a:rPr lang="zh-CN" altLang="en-US" sz="1400" i="1">
                                      <a:latin typeface="Cambria Math" panose="02040503050406030204" pitchFamily="18" charset="0"/>
                                    </a:rPr>
                                  </m:ctrlPr>
                                </m:dPr>
                                <m:e>
                                  <m:r>
                                    <a:rPr lang="zh-CN" altLang="en-US" sz="1400" i="1">
                                      <a:latin typeface="Cambria Math" panose="02040503050406030204" pitchFamily="18" charset="0"/>
                                    </a:rPr>
                                    <m:t>𝑛</m:t>
                                  </m:r>
                                  <m:r>
                                    <a:rPr lang="zh-CN" altLang="en-US" sz="1400" i="0">
                                      <a:latin typeface="Cambria Math" panose="02040503050406030204" pitchFamily="18" charset="0"/>
                                    </a:rPr>
                                    <m:t>∗</m:t>
                                  </m:r>
                                  <m:sSup>
                                    <m:sSupPr>
                                      <m:ctrlPr>
                                        <a:rPr lang="zh-CN" altLang="en-US" sz="1400" i="1">
                                          <a:latin typeface="Cambria Math" panose="02040503050406030204" pitchFamily="18" charset="0"/>
                                        </a:rPr>
                                      </m:ctrlPr>
                                    </m:sSupPr>
                                    <m:e>
                                      <m:r>
                                        <a:rPr lang="zh-CN" altLang="en-US" sz="1400" i="1">
                                          <a:latin typeface="Cambria Math" panose="02040503050406030204" pitchFamily="18" charset="0"/>
                                        </a:rPr>
                                        <m:t>𝑛</m:t>
                                      </m:r>
                                    </m:e>
                                    <m:sup>
                                      <m:r>
                                        <a:rPr lang="zh-CN" altLang="en-US" sz="1400" i="0">
                                          <a:latin typeface="Cambria Math" panose="02040503050406030204" pitchFamily="18" charset="0"/>
                                        </a:rPr>
                                        <m:t>′</m:t>
                                      </m:r>
                                    </m:sup>
                                  </m:sSup>
                                  <m:r>
                                    <a:rPr lang="zh-CN" altLang="en-US" sz="1400" i="0">
                                      <a:latin typeface="Cambria Math" panose="02040503050406030204" pitchFamily="18" charset="0"/>
                                    </a:rPr>
                                    <m:t>(</m:t>
                                  </m:r>
                                  <m:r>
                                    <a:rPr lang="zh-CN" altLang="en-US" sz="1400" i="1">
                                      <a:latin typeface="Cambria Math" panose="02040503050406030204" pitchFamily="18" charset="0"/>
                                    </a:rPr>
                                    <m:t>𝑎𝑝𝑝𝑟</m:t>
                                  </m:r>
                                </m:e>
                              </m:d>
                            </m:sub>
                          </m:sSub>
                          <m:r>
                            <a:rPr lang="zh-CN" altLang="en-US" sz="1400" i="0">
                              <a:latin typeface="Cambria Math" panose="02040503050406030204" pitchFamily="18" charset="0"/>
                            </a:rPr>
                            <m:t>≈</m:t>
                          </m:r>
                          <m:f>
                            <m:fPr>
                              <m:type m:val="lin"/>
                              <m:ctrlPr>
                                <a:rPr lang="zh-CN" altLang="en-US" sz="1400" i="1">
                                  <a:latin typeface="Cambria Math" panose="02040503050406030204" pitchFamily="18" charset="0"/>
                                </a:rPr>
                              </m:ctrlPr>
                            </m:fPr>
                            <m:num>
                              <m:sSup>
                                <m:sSupPr>
                                  <m:ctrlPr>
                                    <a:rPr lang="zh-CN" altLang="en-US" sz="1400" i="1">
                                      <a:latin typeface="Cambria Math" panose="02040503050406030204" pitchFamily="18" charset="0"/>
                                    </a:rPr>
                                  </m:ctrlPr>
                                </m:sSupPr>
                                <m:e>
                                  <m:r>
                                    <a:rPr lang="zh-CN" altLang="en-US" sz="1400" i="1">
                                      <a:latin typeface="Cambria Math" panose="02040503050406030204" pitchFamily="18" charset="0"/>
                                    </a:rPr>
                                    <m:t>𝐷</m:t>
                                  </m:r>
                                </m:e>
                                <m:sup>
                                  <m:r>
                                    <a:rPr lang="zh-CN" altLang="en-US" sz="1400" i="0">
                                      <a:latin typeface="Cambria Math" panose="02040503050406030204" pitchFamily="18" charset="0"/>
                                    </a:rPr>
                                    <m:t>′</m:t>
                                  </m:r>
                                </m:sup>
                              </m:sSup>
                            </m:num>
                            <m:den>
                              <m:r>
                                <a:rPr lang="zh-CN" altLang="en-US" sz="1400" i="1">
                                  <a:latin typeface="Cambria Math" panose="02040503050406030204" pitchFamily="18" charset="0"/>
                                </a:rPr>
                                <m:t>𝐼</m:t>
                              </m:r>
                            </m:den>
                          </m:f>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𝑁</m:t>
                              </m:r>
                            </m:e>
                            <m:sub>
                              <m:r>
                                <a:rPr lang="zh-CN" altLang="en-US" sz="1400" i="1">
                                  <a:latin typeface="Cambria Math" panose="02040503050406030204" pitchFamily="18" charset="0"/>
                                </a:rPr>
                                <m:t>𝑚𝑎𝑥</m:t>
                              </m:r>
                            </m:sub>
                          </m:sSub>
                        </m:e>
                      </m:eqArr>
                    </m:oMath>
                  </m:oMathPara>
                </a14:m>
                <a:endParaRPr lang="zh-CN" altLang="en-US" dirty="0"/>
              </a:p>
            </p:txBody>
          </p:sp>
        </mc:Choice>
        <mc:Fallback>
          <p:sp>
            <p:nvSpPr>
              <p:cNvPr id="27" name="矩形 26"/>
              <p:cNvSpPr>
                <a:spLocks noRot="1" noChangeAspect="1" noMove="1" noResize="1" noEditPoints="1" noAdjustHandles="1" noChangeArrowheads="1" noChangeShapeType="1" noTextEdit="1"/>
              </p:cNvSpPr>
              <p:nvPr/>
            </p:nvSpPr>
            <p:spPr>
              <a:xfrm>
                <a:off x="6579878" y="2348064"/>
                <a:ext cx="4401398" cy="582980"/>
              </a:xfrm>
              <a:prstGeom prst="rect">
                <a:avLst/>
              </a:prstGeom>
              <a:blipFill rotWithShape="1">
                <a:blip r:embed="rId14"/>
                <a:stretch>
                  <a:fillRect t="-80" r="5" b="89"/>
                </a:stretch>
              </a:blipFill>
            </p:spPr>
            <p:txBody>
              <a:bodyPr/>
              <a:lstStyle/>
              <a:p>
                <a:r>
                  <a:rPr lang="zh-CN" altLang="en-US">
                    <a:noFill/>
                  </a:rPr>
                  <a:t> </a:t>
                </a:r>
              </a:p>
            </p:txBody>
          </p:sp>
        </mc:Fallback>
      </mc:AlternateContent>
      <p:cxnSp>
        <p:nvCxnSpPr>
          <p:cNvPr id="29" name="直接连接符 28"/>
          <p:cNvCxnSpPr/>
          <p:nvPr/>
        </p:nvCxnSpPr>
        <p:spPr>
          <a:xfrm>
            <a:off x="6331041" y="1560352"/>
            <a:ext cx="0" cy="52654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7" name="矩形 36"/>
              <p:cNvSpPr/>
              <p:nvPr/>
            </p:nvSpPr>
            <p:spPr>
              <a:xfrm>
                <a:off x="6686216" y="3469770"/>
                <a:ext cx="4151841" cy="1046953"/>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eqArr>
                        <m:eqArrPr>
                          <m:ctrlPr>
                            <a:rPr lang="zh-CN" altLang="en-US" sz="1600" i="1">
                              <a:latin typeface="Cambria Math" panose="02040503050406030204" pitchFamily="18" charset="0"/>
                            </a:rPr>
                          </m:ctrlPr>
                        </m:eqArrPr>
                        <m:e>
                          <m:r>
                            <a:rPr lang="zh-CN" altLang="en-US" sz="1600">
                              <a:latin typeface="Cambria Math" panose="02040503050406030204" pitchFamily="18" charset="0"/>
                            </a:rPr>
                            <m:t>&amp;</m:t>
                          </m:r>
                          <m:r>
                            <a:rPr lang="zh-CN" altLang="en-US" sz="1600" i="1">
                              <a:latin typeface="Cambria Math" panose="02040503050406030204" pitchFamily="18" charset="0"/>
                            </a:rPr>
                            <m:t>𝐶</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𝑅</m:t>
                              </m:r>
                            </m:e>
                            <m:sub>
                              <m:d>
                                <m:dPr>
                                  <m:begChr m:val=""/>
                                  <m:ctrlPr>
                                    <a:rPr lang="zh-CN" altLang="en-US" sz="1600" i="1">
                                      <a:latin typeface="Cambria Math" panose="02040503050406030204" pitchFamily="18" charset="0"/>
                                    </a:rPr>
                                  </m:ctrlPr>
                                </m:dPr>
                                <m:e>
                                  <m:r>
                                    <a:rPr lang="zh-CN" altLang="en-US" sz="1600" i="1">
                                      <a:latin typeface="Cambria Math" panose="02040503050406030204" pitchFamily="18" charset="0"/>
                                    </a:rPr>
                                    <m:t>𝑛</m:t>
                                  </m:r>
                                  <m:r>
                                    <a:rPr lang="zh-CN" altLang="en-US" sz="1600" i="0">
                                      <a:latin typeface="Cambria Math" panose="02040503050406030204" pitchFamily="18" charset="0"/>
                                    </a:rPr>
                                    <m:t>∗</m:t>
                                  </m:r>
                                  <m:sSup>
                                    <m:sSupPr>
                                      <m:ctrlPr>
                                        <a:rPr lang="zh-CN" altLang="en-US" sz="1600" i="1">
                                          <a:latin typeface="Cambria Math" panose="02040503050406030204" pitchFamily="18" charset="0"/>
                                        </a:rPr>
                                      </m:ctrlPr>
                                    </m:sSupPr>
                                    <m:e>
                                      <m:r>
                                        <a:rPr lang="zh-CN" altLang="en-US" sz="1600" i="1">
                                          <a:latin typeface="Cambria Math" panose="02040503050406030204" pitchFamily="18" charset="0"/>
                                        </a:rPr>
                                        <m:t>𝑛</m:t>
                                      </m:r>
                                    </m:e>
                                    <m:sup>
                                      <m:r>
                                        <a:rPr lang="zh-CN" altLang="en-US" sz="1600" i="0">
                                          <a:latin typeface="Cambria Math" panose="02040503050406030204" pitchFamily="18" charset="0"/>
                                        </a:rPr>
                                        <m:t>′</m:t>
                                      </m:r>
                                    </m:sup>
                                  </m:sSup>
                                  <m:r>
                                    <a:rPr lang="zh-CN" altLang="en-US" sz="1600" i="0">
                                      <a:latin typeface="Cambria Math" panose="02040503050406030204" pitchFamily="18" charset="0"/>
                                    </a:rPr>
                                    <m:t>(</m:t>
                                  </m:r>
                                  <m:r>
                                    <a:rPr lang="zh-CN" altLang="en-US" sz="1600" i="1">
                                      <a:latin typeface="Cambria Math" panose="02040503050406030204" pitchFamily="18" charset="0"/>
                                    </a:rPr>
                                    <m:t>𝑎𝑝𝑝𝑟</m:t>
                                  </m:r>
                                </m:e>
                              </m:d>
                            </m:sub>
                          </m:sSub>
                          <m:r>
                            <a:rPr lang="zh-CN" altLang="en-US" sz="1600" i="0">
                              <a:latin typeface="Cambria Math" panose="02040503050406030204" pitchFamily="18" charset="0"/>
                            </a:rPr>
                            <m:t>[:,</m:t>
                          </m:r>
                          <m:r>
                            <a:rPr lang="zh-CN" altLang="en-US" sz="1600" i="1">
                              <a:latin typeface="Cambria Math" panose="02040503050406030204" pitchFamily="18" charset="0"/>
                            </a:rPr>
                            <m:t>𝑗</m:t>
                          </m:r>
                          <m:r>
                            <a:rPr lang="zh-CN" altLang="en-US" sz="1600" i="0">
                              <a:latin typeface="Cambria Math" panose="02040503050406030204" pitchFamily="18" charset="0"/>
                            </a:rPr>
                            <m:t>]=</m:t>
                          </m:r>
                          <m:f>
                            <m:fPr>
                              <m:ctrlPr>
                                <a:rPr lang="zh-CN" altLang="en-US" sz="1600" i="1">
                                  <a:latin typeface="Cambria Math" panose="02040503050406030204" pitchFamily="18" charset="0"/>
                                </a:rPr>
                              </m:ctrlPr>
                            </m:fPr>
                            <m:num>
                              <m:d>
                                <m:dPr>
                                  <m:begChr m:val=""/>
                                  <m:endChr m:val="]"/>
                                  <m:ctrlPr>
                                    <a:rPr lang="zh-CN" altLang="en-US" sz="1600" i="1">
                                      <a:latin typeface="Cambria Math" panose="02040503050406030204" pitchFamily="18" charset="0"/>
                                    </a:rPr>
                                  </m:ctrlPr>
                                </m:dPr>
                                <m:e>
                                  <m:r>
                                    <a:rPr lang="zh-CN" altLang="en-US" sz="1600" i="1">
                                      <a:latin typeface="Cambria Math" panose="02040503050406030204" pitchFamily="18" charset="0"/>
                                    </a:rPr>
                                    <m:t>𝐶</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𝑅</m:t>
                                      </m:r>
                                    </m:e>
                                    <m:sub>
                                      <m:d>
                                        <m:dPr>
                                          <m:begChr m:val=""/>
                                          <m:ctrlPr>
                                            <a:rPr lang="zh-CN" altLang="en-US" sz="1600" i="1">
                                              <a:latin typeface="Cambria Math" panose="02040503050406030204" pitchFamily="18" charset="0"/>
                                            </a:rPr>
                                          </m:ctrlPr>
                                        </m:dPr>
                                        <m:e>
                                          <m:r>
                                            <a:rPr lang="zh-CN" altLang="en-US" sz="1600" i="1">
                                              <a:latin typeface="Cambria Math" panose="02040503050406030204" pitchFamily="18" charset="0"/>
                                            </a:rPr>
                                            <m:t>𝑛</m:t>
                                          </m:r>
                                          <m:r>
                                            <a:rPr lang="zh-CN" altLang="en-US" sz="1600" i="0">
                                              <a:latin typeface="Cambria Math" panose="02040503050406030204" pitchFamily="18" charset="0"/>
                                            </a:rPr>
                                            <m:t>∗</m:t>
                                          </m:r>
                                          <m:sSup>
                                            <m:sSupPr>
                                              <m:ctrlPr>
                                                <a:rPr lang="zh-CN" altLang="en-US" sz="1600" i="1">
                                                  <a:latin typeface="Cambria Math" panose="02040503050406030204" pitchFamily="18" charset="0"/>
                                                </a:rPr>
                                              </m:ctrlPr>
                                            </m:sSupPr>
                                            <m:e>
                                              <m:r>
                                                <a:rPr lang="zh-CN" altLang="en-US" sz="1600" i="1">
                                                  <a:latin typeface="Cambria Math" panose="02040503050406030204" pitchFamily="18" charset="0"/>
                                                </a:rPr>
                                                <m:t>𝑛</m:t>
                                              </m:r>
                                            </m:e>
                                            <m:sup>
                                              <m:r>
                                                <a:rPr lang="zh-CN" altLang="en-US" sz="1600" i="0">
                                                  <a:latin typeface="Cambria Math" panose="02040503050406030204" pitchFamily="18" charset="0"/>
                                                </a:rPr>
                                                <m:t>′</m:t>
                                              </m:r>
                                            </m:sup>
                                          </m:sSup>
                                          <m:r>
                                            <a:rPr lang="zh-CN" altLang="en-US" sz="1600" i="0">
                                              <a:latin typeface="Cambria Math" panose="02040503050406030204" pitchFamily="18" charset="0"/>
                                            </a:rPr>
                                            <m:t>(</m:t>
                                          </m:r>
                                          <m:r>
                                            <a:rPr lang="zh-CN" altLang="en-US" sz="1600" i="1">
                                              <a:latin typeface="Cambria Math" panose="02040503050406030204" pitchFamily="18" charset="0"/>
                                            </a:rPr>
                                            <m:t>𝑎𝑝𝑝𝑟</m:t>
                                          </m:r>
                                        </m:e>
                                      </m:d>
                                    </m:sub>
                                  </m:sSub>
                                  <m:r>
                                    <a:rPr lang="zh-CN" altLang="en-US" sz="1600" i="0">
                                      <a:latin typeface="Cambria Math" panose="02040503050406030204" pitchFamily="18" charset="0"/>
                                    </a:rPr>
                                    <m:t>[:,</m:t>
                                  </m:r>
                                  <m:r>
                                    <a:rPr lang="zh-CN" altLang="en-US" sz="1600" i="1">
                                      <a:latin typeface="Cambria Math" panose="02040503050406030204" pitchFamily="18" charset="0"/>
                                    </a:rPr>
                                    <m:t>𝑗</m:t>
                                  </m:r>
                                </m:e>
                              </m:d>
                            </m:num>
                            <m:den>
                              <m:nary>
                                <m:naryPr>
                                  <m:chr m:val="∑"/>
                                  <m:grow m:val="on"/>
                                  <m:limLoc m:val="undOvr"/>
                                  <m:ctrlPr>
                                    <a:rPr lang="zh-CN" altLang="en-US" sz="1600" i="1">
                                      <a:latin typeface="Cambria Math" panose="02040503050406030204" pitchFamily="18" charset="0"/>
                                    </a:rPr>
                                  </m:ctrlPr>
                                </m:naryPr>
                                <m:sub>
                                  <m:r>
                                    <a:rPr lang="zh-CN" altLang="en-US" sz="1600" i="1">
                                      <a:latin typeface="Cambria Math" panose="02040503050406030204" pitchFamily="18" charset="0"/>
                                    </a:rPr>
                                    <m:t>𝑖</m:t>
                                  </m:r>
                                  <m:r>
                                    <a:rPr lang="zh-CN" altLang="en-US" sz="1600" i="0">
                                      <a:latin typeface="Cambria Math" panose="02040503050406030204" pitchFamily="18" charset="0"/>
                                    </a:rPr>
                                    <m:t>=</m:t>
                                  </m:r>
                                  <m:r>
                                    <a:rPr lang="zh-CN" altLang="en-US" sz="1600" i="0">
                                      <a:latin typeface="Cambria Math" panose="02040503050406030204" pitchFamily="18" charset="0"/>
                                    </a:rPr>
                                    <m:t>0</m:t>
                                  </m:r>
                                </m:sub>
                                <m:sup>
                                  <m:r>
                                    <a:rPr lang="zh-CN" altLang="en-US" sz="1600" i="1">
                                      <a:latin typeface="Cambria Math" panose="02040503050406030204" pitchFamily="18" charset="0"/>
                                    </a:rPr>
                                    <m:t>𝑛</m:t>
                                  </m:r>
                                  <m:r>
                                    <a:rPr lang="zh-CN" altLang="en-US" sz="1600" i="0">
                                      <a:latin typeface="Cambria Math" panose="02040503050406030204" pitchFamily="18" charset="0"/>
                                    </a:rPr>
                                    <m:t>−</m:t>
                                  </m:r>
                                  <m:r>
                                    <a:rPr lang="zh-CN" altLang="en-US" sz="1600" i="0">
                                      <a:latin typeface="Cambria Math" panose="02040503050406030204" pitchFamily="18" charset="0"/>
                                    </a:rPr>
                                    <m:t>1</m:t>
                                  </m:r>
                                </m:sup>
                                <m:e>
                                  <m:r>
                                    <a:rPr lang="zh-CN" altLang="en-US" sz="1600" i="0">
                                      <a:latin typeface="Cambria Math" panose="02040503050406030204" pitchFamily="18" charset="0"/>
                                    </a:rPr>
                                    <m:t> </m:t>
                                  </m:r>
                                </m:e>
                              </m:nary>
                              <m:d>
                                <m:dPr>
                                  <m:ctrlPr>
                                    <a:rPr lang="zh-CN" altLang="en-US" sz="1600" i="1">
                                      <a:latin typeface="Cambria Math" panose="02040503050406030204" pitchFamily="18" charset="0"/>
                                    </a:rPr>
                                  </m:ctrlPr>
                                </m:dPr>
                                <m:e>
                                  <m:d>
                                    <m:dPr>
                                      <m:begChr m:val=""/>
                                      <m:endChr m:val="]"/>
                                      <m:ctrlPr>
                                        <a:rPr lang="zh-CN" altLang="en-US" sz="1600" i="1">
                                          <a:latin typeface="Cambria Math" panose="02040503050406030204" pitchFamily="18" charset="0"/>
                                        </a:rPr>
                                      </m:ctrlPr>
                                    </m:dPr>
                                    <m:e>
                                      <m:r>
                                        <a:rPr lang="zh-CN" altLang="en-US" sz="1600" i="1">
                                          <a:latin typeface="Cambria Math" panose="02040503050406030204" pitchFamily="18" charset="0"/>
                                        </a:rPr>
                                        <m:t>𝐶</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𝑅</m:t>
                                          </m:r>
                                        </m:e>
                                        <m:sub>
                                          <m:d>
                                            <m:dPr>
                                              <m:begChr m:val=""/>
                                              <m:ctrlPr>
                                                <a:rPr lang="zh-CN" altLang="en-US" sz="1600" i="1">
                                                  <a:latin typeface="Cambria Math" panose="02040503050406030204" pitchFamily="18" charset="0"/>
                                                </a:rPr>
                                              </m:ctrlPr>
                                            </m:dPr>
                                            <m:e>
                                              <m:r>
                                                <a:rPr lang="zh-CN" altLang="en-US" sz="1600" i="1">
                                                  <a:latin typeface="Cambria Math" panose="02040503050406030204" pitchFamily="18" charset="0"/>
                                                </a:rPr>
                                                <m:t>𝑛</m:t>
                                              </m:r>
                                              <m:r>
                                                <a:rPr lang="zh-CN" altLang="en-US" sz="1600" i="0">
                                                  <a:latin typeface="Cambria Math" panose="02040503050406030204" pitchFamily="18" charset="0"/>
                                                </a:rPr>
                                                <m:t>∗</m:t>
                                              </m:r>
                                              <m:sSup>
                                                <m:sSupPr>
                                                  <m:ctrlPr>
                                                    <a:rPr lang="zh-CN" altLang="en-US" sz="1600" i="1">
                                                      <a:latin typeface="Cambria Math" panose="02040503050406030204" pitchFamily="18" charset="0"/>
                                                    </a:rPr>
                                                  </m:ctrlPr>
                                                </m:sSupPr>
                                                <m:e>
                                                  <m:r>
                                                    <a:rPr lang="zh-CN" altLang="en-US" sz="1600" i="1">
                                                      <a:latin typeface="Cambria Math" panose="02040503050406030204" pitchFamily="18" charset="0"/>
                                                    </a:rPr>
                                                    <m:t>𝑛</m:t>
                                                  </m:r>
                                                </m:e>
                                                <m:sup>
                                                  <m:r>
                                                    <a:rPr lang="zh-CN" altLang="en-US" sz="1600" i="0">
                                                      <a:latin typeface="Cambria Math" panose="02040503050406030204" pitchFamily="18" charset="0"/>
                                                    </a:rPr>
                                                    <m:t>′</m:t>
                                                  </m:r>
                                                </m:sup>
                                              </m:sSup>
                                              <m:r>
                                                <a:rPr lang="zh-CN" altLang="en-US" sz="1600" i="0">
                                                  <a:latin typeface="Cambria Math" panose="02040503050406030204" pitchFamily="18" charset="0"/>
                                                </a:rPr>
                                                <m:t>(</m:t>
                                              </m:r>
                                              <m:r>
                                                <a:rPr lang="zh-CN" altLang="en-US" sz="1600" i="1">
                                                  <a:latin typeface="Cambria Math" panose="02040503050406030204" pitchFamily="18" charset="0"/>
                                                </a:rPr>
                                                <m:t>𝑎𝑝𝑝𝑟</m:t>
                                              </m:r>
                                            </m:e>
                                          </m:d>
                                        </m:sub>
                                      </m:sSub>
                                      <m:r>
                                        <a:rPr lang="zh-CN" altLang="en-US" sz="1600" i="0">
                                          <a:latin typeface="Cambria Math" panose="02040503050406030204" pitchFamily="18" charset="0"/>
                                        </a:rPr>
                                        <m:t>[</m:t>
                                      </m:r>
                                      <m:r>
                                        <a:rPr lang="zh-CN" altLang="en-US" sz="1600" i="1">
                                          <a:latin typeface="Cambria Math" panose="02040503050406030204" pitchFamily="18" charset="0"/>
                                        </a:rPr>
                                        <m:t>𝑖</m:t>
                                      </m:r>
                                      <m:r>
                                        <a:rPr lang="zh-CN" altLang="en-US" sz="1600" i="0">
                                          <a:latin typeface="Cambria Math" panose="02040503050406030204" pitchFamily="18" charset="0"/>
                                        </a:rPr>
                                        <m:t>,</m:t>
                                      </m:r>
                                      <m:r>
                                        <a:rPr lang="zh-CN" altLang="en-US" sz="1600" i="1">
                                          <a:latin typeface="Cambria Math" panose="02040503050406030204" pitchFamily="18" charset="0"/>
                                        </a:rPr>
                                        <m:t>𝑗</m:t>
                                      </m:r>
                                    </m:e>
                                  </m:d>
                                </m:e>
                              </m:d>
                            </m:den>
                          </m:f>
                        </m:e>
                        <m:e>
                          <m:r>
                            <a:rPr lang="zh-CN" altLang="en-US" sz="1600" i="0">
                              <a:latin typeface="Cambria Math" panose="02040503050406030204" pitchFamily="18" charset="0"/>
                            </a:rPr>
                            <m:t>&amp;</m:t>
                          </m:r>
                          <m:d>
                            <m:dPr>
                              <m:ctrlPr>
                                <a:rPr lang="zh-CN" altLang="en-US" sz="1600" i="1">
                                  <a:latin typeface="Cambria Math" panose="02040503050406030204" pitchFamily="18" charset="0"/>
                                </a:rPr>
                              </m:ctrlPr>
                            </m:dPr>
                            <m:e>
                              <m:r>
                                <a:rPr lang="zh-CN" altLang="en-US" sz="1600" i="1">
                                  <a:latin typeface="Cambria Math" panose="02040503050406030204" pitchFamily="18" charset="0"/>
                                </a:rPr>
                                <m:t>𝑗</m:t>
                              </m:r>
                              <m:r>
                                <a:rPr lang="zh-CN" altLang="en-US" sz="1600" i="0">
                                  <a:latin typeface="Cambria Math" panose="02040503050406030204" pitchFamily="18" charset="0"/>
                                </a:rPr>
                                <m:t>=</m:t>
                              </m:r>
                              <m:r>
                                <a:rPr lang="zh-CN" altLang="en-US" sz="1600" i="0">
                                  <a:latin typeface="Cambria Math" panose="02040503050406030204" pitchFamily="18" charset="0"/>
                                </a:rPr>
                                <m:t>0</m:t>
                              </m:r>
                              <m:r>
                                <a:rPr lang="zh-CN" altLang="en-US" sz="1600" i="0">
                                  <a:latin typeface="Cambria Math" panose="02040503050406030204" pitchFamily="18" charset="0"/>
                                </a:rPr>
                                <m:t>,</m:t>
                              </m:r>
                              <m:r>
                                <a:rPr lang="zh-CN" altLang="en-US" sz="1600" i="0">
                                  <a:latin typeface="Cambria Math" panose="02040503050406030204" pitchFamily="18" charset="0"/>
                                </a:rPr>
                                <m:t>1</m:t>
                              </m:r>
                              <m:r>
                                <a:rPr lang="zh-CN" altLang="en-US" sz="1600" i="0">
                                  <a:latin typeface="Cambria Math" panose="02040503050406030204" pitchFamily="18" charset="0"/>
                                </a:rPr>
                                <m:t>,…,</m:t>
                              </m:r>
                              <m:sSup>
                                <m:sSupPr>
                                  <m:ctrlPr>
                                    <a:rPr lang="zh-CN" altLang="en-US" sz="1600" i="1">
                                      <a:latin typeface="Cambria Math" panose="02040503050406030204" pitchFamily="18" charset="0"/>
                                    </a:rPr>
                                  </m:ctrlPr>
                                </m:sSupPr>
                                <m:e>
                                  <m:r>
                                    <a:rPr lang="zh-CN" altLang="en-US" sz="1600" i="1">
                                      <a:latin typeface="Cambria Math" panose="02040503050406030204" pitchFamily="18" charset="0"/>
                                    </a:rPr>
                                    <m:t>𝑛</m:t>
                                  </m:r>
                                </m:e>
                                <m:sup>
                                  <m:r>
                                    <a:rPr lang="zh-CN" altLang="en-US" sz="1600" i="0">
                                      <a:latin typeface="Cambria Math" panose="02040503050406030204" pitchFamily="18" charset="0"/>
                                    </a:rPr>
                                    <m:t>′</m:t>
                                  </m:r>
                                </m:sup>
                              </m:sSup>
                              <m:r>
                                <a:rPr lang="zh-CN" altLang="en-US" sz="1600" i="0">
                                  <a:latin typeface="Cambria Math" panose="02040503050406030204" pitchFamily="18" charset="0"/>
                                </a:rPr>
                                <m:t>−</m:t>
                              </m:r>
                              <m:r>
                                <a:rPr lang="zh-CN" altLang="en-US" sz="1600" i="0">
                                  <a:latin typeface="Cambria Math" panose="02040503050406030204" pitchFamily="18" charset="0"/>
                                </a:rPr>
                                <m:t>1</m:t>
                              </m:r>
                            </m:e>
                          </m:d>
                        </m:e>
                      </m:eqArr>
                    </m:oMath>
                  </m:oMathPara>
                </a14:m>
                <a:endParaRPr lang="zh-CN" altLang="en-US" sz="1600" dirty="0"/>
              </a:p>
            </p:txBody>
          </p:sp>
        </mc:Choice>
        <mc:Fallback>
          <p:sp>
            <p:nvSpPr>
              <p:cNvPr id="37" name="矩形 36"/>
              <p:cNvSpPr>
                <a:spLocks noRot="1" noChangeAspect="1" noMove="1" noResize="1" noEditPoints="1" noAdjustHandles="1" noChangeArrowheads="1" noChangeShapeType="1" noTextEdit="1"/>
              </p:cNvSpPr>
              <p:nvPr/>
            </p:nvSpPr>
            <p:spPr>
              <a:xfrm>
                <a:off x="6686216" y="3469770"/>
                <a:ext cx="4151841" cy="1046953"/>
              </a:xfrm>
              <a:prstGeom prst="rect">
                <a:avLst/>
              </a:prstGeom>
              <a:blipFill rotWithShape="1">
                <a:blip r:embed="rId15"/>
                <a:stretch>
                  <a:fillRect l="-7" t="-12" r="12" b="58"/>
                </a:stretch>
              </a:blipFill>
            </p:spPr>
            <p:txBody>
              <a:bodyPr/>
              <a:lstStyle/>
              <a:p>
                <a:r>
                  <a:rPr lang="zh-CN" altLang="en-US">
                    <a:noFill/>
                  </a:rPr>
                  <a:t> </a:t>
                </a:r>
              </a:p>
            </p:txBody>
          </p:sp>
        </mc:Fallback>
      </mc:AlternateContent>
      <p:sp>
        <p:nvSpPr>
          <p:cNvPr id="38" name="矩形 37"/>
          <p:cNvSpPr/>
          <p:nvPr/>
        </p:nvSpPr>
        <p:spPr>
          <a:xfrm>
            <a:off x="6714025" y="3250905"/>
            <a:ext cx="941283" cy="307777"/>
          </a:xfrm>
          <a:prstGeom prst="rect">
            <a:avLst/>
          </a:prstGeom>
        </p:spPr>
        <p:txBody>
          <a:bodyPr wrap="none">
            <a:spAutoFit/>
          </a:bodyPr>
          <a:lstStyle/>
          <a:p>
            <a:r>
              <a:rPr lang="zh-CN" altLang="zh-CN" sz="1400" spc="75" dirty="0">
                <a:cs typeface="Arial" panose="020B0604020202090204" pitchFamily="34" charset="0"/>
              </a:rPr>
              <a:t>标准化</a:t>
            </a:r>
            <a:r>
              <a:rPr lang="zh-CN" altLang="en-US" sz="1400" spc="75" dirty="0">
                <a:cs typeface="Arial" panose="020B0604020202090204" pitchFamily="34" charset="0"/>
              </a:rPr>
              <a:t>：</a:t>
            </a:r>
            <a:endParaRPr lang="zh-CN" altLang="en-US" sz="1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图示 8"/>
          <p:cNvGraphicFramePr/>
          <p:nvPr/>
        </p:nvGraphicFramePr>
        <p:xfrm>
          <a:off x="838199" y="873125"/>
          <a:ext cx="2316061" cy="55245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mc:AlternateContent xmlns:mc="http://schemas.openxmlformats.org/markup-compatibility/2006">
        <mc:Choice xmlns:a14="http://schemas.microsoft.com/office/drawing/2010/main" Requires="a14">
          <p:sp>
            <p:nvSpPr>
              <p:cNvPr id="4" name="矩形 3"/>
              <p:cNvSpPr/>
              <p:nvPr/>
            </p:nvSpPr>
            <p:spPr>
              <a:xfrm>
                <a:off x="2563135" y="945703"/>
                <a:ext cx="477439" cy="369332"/>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zh-CN" altLang="en-US" i="1" smtClean="0">
                              <a:solidFill>
                                <a:schemeClr val="bg1"/>
                              </a:solidFill>
                              <a:latin typeface="Cambria Math" panose="02040503050406030204" pitchFamily="18" charset="0"/>
                            </a:rPr>
                          </m:ctrlPr>
                        </m:sSubPr>
                        <m:e>
                          <m:r>
                            <m:rPr>
                              <m:sty m:val="p"/>
                            </m:rPr>
                            <a:rPr lang="zh-CN" altLang="en-US">
                              <a:solidFill>
                                <a:schemeClr val="bg1"/>
                              </a:solidFill>
                              <a:latin typeface="Cambria Math" panose="02040503050406030204" pitchFamily="18" charset="0"/>
                            </a:rPr>
                            <m:t>Δ</m:t>
                          </m:r>
                        </m:e>
                        <m:sub>
                          <m:r>
                            <a:rPr lang="zh-CN" altLang="en-US" i="0">
                              <a:solidFill>
                                <a:schemeClr val="bg1"/>
                              </a:solidFill>
                              <a:latin typeface="Cambria Math" panose="02040503050406030204" pitchFamily="18" charset="0"/>
                            </a:rPr>
                            <m:t>1</m:t>
                          </m:r>
                        </m:sub>
                      </m:sSub>
                    </m:oMath>
                  </m:oMathPara>
                </a14:m>
                <a:endParaRPr lang="zh-CN" altLang="en-US" dirty="0">
                  <a:solidFill>
                    <a:schemeClr val="bg1"/>
                  </a:solidFill>
                </a:endParaRPr>
              </a:p>
            </p:txBody>
          </p:sp>
        </mc:Choice>
        <mc:Fallback>
          <p:sp>
            <p:nvSpPr>
              <p:cNvPr id="4" name="矩形 3"/>
              <p:cNvSpPr>
                <a:spLocks noRot="1" noChangeAspect="1" noMove="1" noResize="1" noEditPoints="1" noAdjustHandles="1" noChangeArrowheads="1" noChangeShapeType="1" noTextEdit="1"/>
              </p:cNvSpPr>
              <p:nvPr/>
            </p:nvSpPr>
            <p:spPr>
              <a:xfrm>
                <a:off x="2563135" y="945703"/>
                <a:ext cx="477439" cy="369332"/>
              </a:xfrm>
              <a:prstGeom prst="rect">
                <a:avLst/>
              </a:prstGeom>
              <a:blipFill rotWithShape="1">
                <a:blip r:embed="rId6"/>
                <a:stretch>
                  <a:fillRect l="-58" t="-51" r="41" b="158"/>
                </a:stretch>
              </a:blipFill>
            </p:spPr>
            <p:txBody>
              <a:bodyPr/>
              <a:lstStyle/>
              <a:p>
                <a:r>
                  <a:rPr lang="zh-CN" altLang="en-US">
                    <a:noFill/>
                  </a:rPr>
                  <a:t> </a:t>
                </a:r>
              </a:p>
            </p:txBody>
          </p:sp>
        </mc:Fallback>
      </mc:AlternateContent>
      <p:sp>
        <p:nvSpPr>
          <p:cNvPr id="11" name="矩形 10"/>
          <p:cNvSpPr/>
          <p:nvPr/>
        </p:nvSpPr>
        <p:spPr>
          <a:xfrm>
            <a:off x="880309" y="2141209"/>
            <a:ext cx="7189900" cy="791627"/>
          </a:xfrm>
          <a:prstGeom prst="rect">
            <a:avLst/>
          </a:prstGeom>
        </p:spPr>
        <p:txBody>
          <a:bodyPr wrap="square">
            <a:spAutoFit/>
          </a:bodyPr>
          <a:lstStyle/>
          <a:p>
            <a:pPr>
              <a:lnSpc>
                <a:spcPct val="150000"/>
              </a:lnSpc>
            </a:pPr>
            <a:r>
              <a:rPr lang="zh-CN" altLang="zh-CN" sz="1600" dirty="0"/>
              <a:t>简化原问题</a:t>
            </a:r>
            <a:r>
              <a:rPr lang="zh-CN" altLang="en-US" sz="1600" dirty="0"/>
              <a:t>：</a:t>
            </a:r>
            <a:endParaRPr lang="en-US" altLang="zh-CN" sz="1600" dirty="0"/>
          </a:p>
          <a:p>
            <a:pPr>
              <a:lnSpc>
                <a:spcPct val="150000"/>
              </a:lnSpc>
            </a:pPr>
            <a:r>
              <a:rPr lang="en-US" altLang="zh-CN" sz="1600" dirty="0"/>
              <a:t>  1.</a:t>
            </a:r>
            <a:r>
              <a:rPr lang="zh-CN" altLang="zh-CN" sz="1600" dirty="0"/>
              <a:t>整个缩放攻击分为两个子例程</a:t>
            </a:r>
            <a:r>
              <a:rPr lang="zh-CN" altLang="en-US" sz="1600" dirty="0"/>
              <a:t>：</a:t>
            </a:r>
            <a:r>
              <a:rPr lang="zh-CN" altLang="zh-CN" sz="1600" dirty="0"/>
              <a:t>只需要考虑如何在一个方向上生成</a:t>
            </a:r>
            <a:r>
              <a:rPr lang="el-GR" altLang="zh-CN" sz="1600" spc="75" dirty="0">
                <a:cs typeface="Arial" panose="020B0604020202090204" pitchFamily="34" charset="0"/>
              </a:rPr>
              <a:t>Δ</a:t>
            </a:r>
            <a:r>
              <a:rPr lang="en-US" altLang="zh-CN" sz="1600" spc="75" dirty="0">
                <a:cs typeface="Arial" panose="020B0604020202090204" pitchFamily="34" charset="0"/>
              </a:rPr>
              <a:t>1</a:t>
            </a:r>
            <a:r>
              <a:rPr lang="zh-CN" altLang="en-US" sz="1600" spc="75" dirty="0">
                <a:cs typeface="Arial" panose="020B0604020202090204" pitchFamily="34" charset="0"/>
              </a:rPr>
              <a:t>；</a:t>
            </a:r>
            <a:endParaRPr lang="zh-CN" altLang="en-US" sz="1600" dirty="0"/>
          </a:p>
        </p:txBody>
      </p:sp>
      <mc:AlternateContent xmlns:mc="http://schemas.openxmlformats.org/markup-compatibility/2006">
        <mc:Choice xmlns:a14="http://schemas.microsoft.com/office/drawing/2010/main" Requires="a14">
          <p:sp>
            <p:nvSpPr>
              <p:cNvPr id="17" name="矩形 16"/>
              <p:cNvSpPr/>
              <p:nvPr/>
            </p:nvSpPr>
            <p:spPr>
              <a:xfrm>
                <a:off x="2298760" y="5180046"/>
                <a:ext cx="4061368" cy="127445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eqArr>
                        <m:eqArrPr>
                          <m:ctrlPr>
                            <a:rPr lang="zh-CN" altLang="en-US" sz="1600" i="1" smtClean="0">
                              <a:latin typeface="Cambria Math" panose="02040503050406030204" pitchFamily="18" charset="0"/>
                            </a:rPr>
                          </m:ctrlPr>
                        </m:eqArrPr>
                        <m:e>
                          <m:r>
                            <a:rPr lang="zh-CN" altLang="en-US" sz="1600">
                              <a:latin typeface="Cambria Math" panose="02040503050406030204" pitchFamily="18" charset="0"/>
                            </a:rPr>
                            <m:t>&amp;</m:t>
                          </m:r>
                          <m:r>
                            <m:rPr>
                              <m:nor/>
                            </m:rPr>
                            <a:rPr lang="zh-CN" altLang="en-US" sz="1600" i="1">
                              <a:latin typeface="Cambria Math" panose="02040503050406030204" pitchFamily="18" charset="0"/>
                            </a:rPr>
                            <m:t> </m:t>
                          </m:r>
                          <m:r>
                            <m:rPr>
                              <m:nor/>
                            </m:rPr>
                            <a:rPr lang="zh-CN" altLang="en-US" sz="1600" i="1">
                              <a:latin typeface="Cambria Math" panose="02040503050406030204" pitchFamily="18" charset="0"/>
                            </a:rPr>
                            <m:t>obj</m:t>
                          </m:r>
                          <m:r>
                            <m:rPr>
                              <m:nor/>
                            </m:rPr>
                            <a:rPr lang="zh-CN" altLang="en-US" sz="1600" i="1">
                              <a:latin typeface="Cambria Math" panose="02040503050406030204" pitchFamily="18" charset="0"/>
                            </a:rPr>
                            <m:t>: </m:t>
                          </m:r>
                          <m:r>
                            <a:rPr lang="zh-CN" altLang="en-US" sz="1600" i="1">
                              <a:latin typeface="Cambria Math" panose="02040503050406030204" pitchFamily="18" charset="0"/>
                            </a:rPr>
                            <m:t>𝑚𝑖</m:t>
                          </m:r>
                          <m:f>
                            <m:fPr>
                              <m:type m:val="lin"/>
                              <m:ctrlPr>
                                <a:rPr lang="zh-CN" altLang="en-US" sz="1600" i="1">
                                  <a:latin typeface="Cambria Math" panose="02040503050406030204" pitchFamily="18" charset="0"/>
                                </a:rPr>
                              </m:ctrlPr>
                            </m:fPr>
                            <m:num>
                              <m:r>
                                <a:rPr lang="zh-CN" altLang="en-US" sz="1600" i="1">
                                  <a:latin typeface="Cambria Math" panose="02040503050406030204" pitchFamily="18" charset="0"/>
                                </a:rPr>
                                <m:t>𝑛</m:t>
                              </m:r>
                            </m:num>
                            <m:den>
                              <m:r>
                                <a:rPr lang="zh-CN" altLang="en-US" sz="1600" i="1">
                                  <a:latin typeface="Cambria Math" panose="02040503050406030204" pitchFamily="18" charset="0"/>
                                </a:rPr>
                                <m:t>𝑚</m:t>
                              </m:r>
                            </m:den>
                          </m:f>
                          <m:r>
                            <a:rPr lang="zh-CN" altLang="en-US" sz="1600" i="1">
                              <a:latin typeface="Cambria Math" panose="02040503050406030204" pitchFamily="18" charset="0"/>
                            </a:rPr>
                            <m:t>𝑎𝑥</m:t>
                          </m:r>
                          <m:d>
                            <m:dPr>
                              <m:ctrlPr>
                                <a:rPr lang="zh-CN" altLang="en-US" sz="1600" i="1">
                                  <a:latin typeface="Cambria Math" panose="02040503050406030204" pitchFamily="18" charset="0"/>
                                </a:rPr>
                              </m:ctrlPr>
                            </m:dPr>
                            <m:e>
                              <m:sSup>
                                <m:sSupPr>
                                  <m:ctrlPr>
                                    <a:rPr lang="zh-CN" altLang="en-US" sz="1600" i="1">
                                      <a:latin typeface="Cambria Math" panose="02040503050406030204" pitchFamily="18" charset="0"/>
                                    </a:rPr>
                                  </m:ctrlPr>
                                </m:sSupPr>
                                <m:e>
                                  <m:d>
                                    <m:dPr>
                                      <m:begChr m:val=""/>
                                      <m:endChr m:val=""/>
                                      <m:ctrlPr>
                                        <a:rPr lang="zh-CN" altLang="en-US" sz="1600" i="1">
                                          <a:latin typeface="Cambria Math" panose="02040503050406030204" pitchFamily="18" charset="0"/>
                                        </a:rPr>
                                      </m:ctrlPr>
                                    </m:dPr>
                                    <m:e>
                                      <m:r>
                                        <a:rPr lang="zh-CN" altLang="en-US" sz="1600" i="0">
                                          <a:latin typeface="Cambria Math" panose="02040503050406030204" pitchFamily="18" charset="0"/>
                                        </a:rPr>
                                        <m:t>∥</m:t>
                                      </m:r>
                                      <m:d>
                                        <m:dPr>
                                          <m:begChr m:val=""/>
                                          <m:endChr m:val="]"/>
                                          <m:ctrlPr>
                                            <a:rPr lang="zh-CN" altLang="en-US" sz="1600" i="1">
                                              <a:latin typeface="Cambria Math" panose="02040503050406030204" pitchFamily="18" charset="0"/>
                                            </a:rPr>
                                          </m:ctrlPr>
                                        </m:dPr>
                                        <m:e>
                                          <m:sSub>
                                            <m:sSubPr>
                                              <m:ctrlPr>
                                                <a:rPr lang="zh-CN" altLang="en-US" sz="1600" i="1">
                                                  <a:latin typeface="Cambria Math" panose="02040503050406030204" pitchFamily="18" charset="0"/>
                                                </a:rPr>
                                              </m:ctrlPr>
                                            </m:sSubPr>
                                            <m:e>
                                              <m:r>
                                                <m:rPr>
                                                  <m:sty m:val="p"/>
                                                </m:rPr>
                                                <a:rPr lang="zh-CN" altLang="en-US" sz="1600" i="0">
                                                  <a:latin typeface="Cambria Math" panose="02040503050406030204" pitchFamily="18" charset="0"/>
                                                </a:rPr>
                                                <m:t>Δ</m:t>
                                              </m:r>
                                            </m:e>
                                            <m:sub>
                                              <m:r>
                                                <a:rPr lang="zh-CN" altLang="en-US" sz="1600" i="0">
                                                  <a:latin typeface="Cambria Math" panose="02040503050406030204" pitchFamily="18" charset="0"/>
                                                </a:rPr>
                                                <m:t>1</m:t>
                                              </m:r>
                                            </m:sub>
                                          </m:sSub>
                                          <m:r>
                                            <a:rPr lang="zh-CN" altLang="en-US" sz="1600" i="0">
                                              <a:latin typeface="Cambria Math" panose="02040503050406030204" pitchFamily="18" charset="0"/>
                                            </a:rPr>
                                            <m:t>[:,</m:t>
                                          </m:r>
                                          <m:r>
                                            <a:rPr lang="zh-CN" altLang="en-US" sz="1600" i="1">
                                              <a:latin typeface="Cambria Math" panose="02040503050406030204" pitchFamily="18" charset="0"/>
                                            </a:rPr>
                                            <m:t>𝑗</m:t>
                                          </m:r>
                                        </m:e>
                                      </m:d>
                                      <m:r>
                                        <a:rPr lang="zh-CN" altLang="en-US" sz="1600" i="0">
                                          <a:latin typeface="Cambria Math" panose="02040503050406030204" pitchFamily="18" charset="0"/>
                                        </a:rPr>
                                        <m:t>∥</m:t>
                                      </m:r>
                                    </m:e>
                                  </m:d>
                                </m:e>
                                <m:sup>
                                  <m:r>
                                    <a:rPr lang="zh-CN" altLang="en-US" sz="1600" i="0">
                                      <a:latin typeface="Cambria Math" panose="02040503050406030204" pitchFamily="18" charset="0"/>
                                    </a:rPr>
                                    <m:t>2</m:t>
                                  </m:r>
                                </m:sup>
                              </m:sSup>
                            </m:e>
                          </m:d>
                        </m:e>
                        <m:e>
                          <m:r>
                            <a:rPr lang="zh-CN" altLang="en-US" sz="1600" i="0">
                              <a:latin typeface="Cambria Math" panose="02040503050406030204" pitchFamily="18" charset="0"/>
                            </a:rPr>
                            <m:t>&amp;</m:t>
                          </m:r>
                          <m:r>
                            <m:rPr>
                              <m:nor/>
                            </m:rPr>
                            <a:rPr lang="zh-CN" altLang="en-US" sz="1600" i="1">
                              <a:latin typeface="Cambria Math" panose="02040503050406030204" pitchFamily="18" charset="0"/>
                            </a:rPr>
                            <m:t> </m:t>
                          </m:r>
                          <m:r>
                            <m:rPr>
                              <m:nor/>
                            </m:rPr>
                            <a:rPr lang="zh-CN" altLang="en-US" sz="1600" i="1">
                              <a:latin typeface="Cambria Math" panose="02040503050406030204" pitchFamily="18" charset="0"/>
                            </a:rPr>
                            <m:t>s</m:t>
                          </m:r>
                          <m:r>
                            <m:rPr>
                              <m:nor/>
                            </m:rPr>
                            <a:rPr lang="zh-CN" altLang="en-US" sz="1600" i="1">
                              <a:latin typeface="Cambria Math" panose="02040503050406030204" pitchFamily="18" charset="0"/>
                            </a:rPr>
                            <m:t>.</m:t>
                          </m:r>
                          <m:r>
                            <m:rPr>
                              <m:nor/>
                            </m:rPr>
                            <a:rPr lang="zh-CN" altLang="en-US" sz="1600" i="1">
                              <a:latin typeface="Cambria Math" panose="02040503050406030204" pitchFamily="18" charset="0"/>
                            </a:rPr>
                            <m:t>t</m:t>
                          </m:r>
                          <m:r>
                            <m:rPr>
                              <m:nor/>
                            </m:rPr>
                            <a:rPr lang="zh-CN" altLang="en-US" sz="1600" i="1">
                              <a:latin typeface="Cambria Math" panose="02040503050406030204" pitchFamily="18" charset="0"/>
                            </a:rPr>
                            <m:t>. </m:t>
                          </m:r>
                          <m:r>
                            <a:rPr lang="zh-CN" altLang="en-US" sz="1600" i="1">
                              <a:latin typeface="Cambria Math" panose="02040503050406030204" pitchFamily="18" charset="0"/>
                            </a:rPr>
                            <m:t>𝐶𝐿</m:t>
                          </m:r>
                          <m:r>
                            <a:rPr lang="zh-CN" altLang="en-US" sz="1600" i="0">
                              <a:latin typeface="Cambria Math" panose="02040503050406030204" pitchFamily="18" charset="0"/>
                            </a:rPr>
                            <m:t>∗</m:t>
                          </m:r>
                          <m:r>
                            <a:rPr lang="zh-CN" altLang="en-US" sz="1600" i="1">
                              <a:latin typeface="Cambria Math" panose="02040503050406030204" pitchFamily="18" charset="0"/>
                            </a:rPr>
                            <m:t>𝐴</m:t>
                          </m:r>
                          <m:r>
                            <a:rPr lang="zh-CN" altLang="en-US" sz="1600" i="0">
                              <a:latin typeface="Cambria Math" panose="02040503050406030204" pitchFamily="18" charset="0"/>
                            </a:rPr>
                            <m:t>[:,</m:t>
                          </m:r>
                          <m:r>
                            <a:rPr lang="zh-CN" altLang="en-US" sz="1600" i="1">
                              <a:latin typeface="Cambria Math" panose="02040503050406030204" pitchFamily="18" charset="0"/>
                            </a:rPr>
                            <m:t>𝑗</m:t>
                          </m:r>
                          <m:sSub>
                            <m:sSubPr>
                              <m:ctrlPr>
                                <a:rPr lang="zh-CN" altLang="en-US" sz="1600" i="1">
                                  <a:latin typeface="Cambria Math" panose="02040503050406030204" pitchFamily="18" charset="0"/>
                                </a:rPr>
                              </m:ctrlPr>
                            </m:sSubPr>
                            <m:e>
                              <m:d>
                                <m:dPr>
                                  <m:begChr m:val="]"/>
                                  <m:endChr m:val=""/>
                                  <m:ctrlPr>
                                    <a:rPr lang="zh-CN" altLang="en-US" sz="1600" i="1">
                                      <a:latin typeface="Cambria Math" panose="02040503050406030204" pitchFamily="18" charset="0"/>
                                    </a:rPr>
                                  </m:ctrlPr>
                                </m:dPr>
                                <m:e/>
                              </m:d>
                            </m:e>
                            <m:sub>
                              <m:d>
                                <m:dPr>
                                  <m:ctrlPr>
                                    <a:rPr lang="zh-CN" altLang="en-US" sz="1600" i="1">
                                      <a:latin typeface="Cambria Math" panose="02040503050406030204" pitchFamily="18" charset="0"/>
                                    </a:rPr>
                                  </m:ctrlPr>
                                </m:dPr>
                                <m:e>
                                  <m:r>
                                    <a:rPr lang="zh-CN" altLang="en-US" sz="1600" i="1">
                                      <a:latin typeface="Cambria Math" panose="02040503050406030204" pitchFamily="18" charset="0"/>
                                    </a:rPr>
                                    <m:t>𝑚</m:t>
                                  </m:r>
                                  <m:r>
                                    <a:rPr lang="zh-CN" altLang="en-US" sz="1600" i="0">
                                      <a:latin typeface="Cambria Math" panose="02040503050406030204" pitchFamily="18" charset="0"/>
                                    </a:rPr>
                                    <m:t>∗</m:t>
                                  </m:r>
                                  <m:r>
                                    <a:rPr lang="zh-CN" altLang="en-US" sz="1600" i="0">
                                      <a:latin typeface="Cambria Math" panose="02040503050406030204" pitchFamily="18" charset="0"/>
                                    </a:rPr>
                                    <m:t>1</m:t>
                                  </m:r>
                                </m:e>
                              </m:d>
                            </m:sub>
                          </m:sSub>
                          <m:r>
                            <a:rPr lang="zh-CN" altLang="en-US" sz="1600" i="0">
                              <a:latin typeface="Cambria Math" panose="02040503050406030204" pitchFamily="18" charset="0"/>
                            </a:rPr>
                            <m:t>=</m:t>
                          </m:r>
                          <m:r>
                            <a:rPr lang="zh-CN" altLang="en-US" sz="1600" i="1">
                              <a:latin typeface="Cambria Math" panose="02040503050406030204" pitchFamily="18" charset="0"/>
                            </a:rPr>
                            <m:t>𝑇</m:t>
                          </m:r>
                          <m:r>
                            <a:rPr lang="zh-CN" altLang="en-US" sz="1600" i="0">
                              <a:latin typeface="Cambria Math" panose="02040503050406030204" pitchFamily="18" charset="0"/>
                            </a:rPr>
                            <m:t>[:,</m:t>
                          </m:r>
                          <m:r>
                            <a:rPr lang="zh-CN" altLang="en-US" sz="1600" i="1">
                              <a:latin typeface="Cambria Math" panose="02040503050406030204" pitchFamily="18" charset="0"/>
                            </a:rPr>
                            <m:t>𝑗</m:t>
                          </m:r>
                          <m:sSub>
                            <m:sSubPr>
                              <m:ctrlPr>
                                <a:rPr lang="zh-CN" altLang="en-US" sz="1600" i="1">
                                  <a:latin typeface="Cambria Math" panose="02040503050406030204" pitchFamily="18" charset="0"/>
                                </a:rPr>
                              </m:ctrlPr>
                            </m:sSubPr>
                            <m:e>
                              <m:d>
                                <m:dPr>
                                  <m:begChr m:val="]"/>
                                  <m:endChr m:val=""/>
                                  <m:ctrlPr>
                                    <a:rPr lang="zh-CN" altLang="en-US" sz="1600" i="1">
                                      <a:latin typeface="Cambria Math" panose="02040503050406030204" pitchFamily="18" charset="0"/>
                                    </a:rPr>
                                  </m:ctrlPr>
                                </m:dPr>
                                <m:e/>
                              </m:d>
                            </m:e>
                            <m:sub>
                              <m:d>
                                <m:dPr>
                                  <m:ctrlPr>
                                    <a:rPr lang="zh-CN" altLang="en-US" sz="1600" i="1">
                                      <a:latin typeface="Cambria Math" panose="02040503050406030204" pitchFamily="18" charset="0"/>
                                    </a:rPr>
                                  </m:ctrlPr>
                                </m:dPr>
                                <m:e>
                                  <m:sSup>
                                    <m:sSupPr>
                                      <m:ctrlPr>
                                        <a:rPr lang="zh-CN" altLang="en-US" sz="1600" i="1">
                                          <a:latin typeface="Cambria Math" panose="02040503050406030204" pitchFamily="18" charset="0"/>
                                        </a:rPr>
                                      </m:ctrlPr>
                                    </m:sSupPr>
                                    <m:e>
                                      <m:r>
                                        <a:rPr lang="zh-CN" altLang="en-US" sz="1600" i="1">
                                          <a:latin typeface="Cambria Math" panose="02040503050406030204" pitchFamily="18" charset="0"/>
                                        </a:rPr>
                                        <m:t>𝑚</m:t>
                                      </m:r>
                                    </m:e>
                                    <m:sup>
                                      <m:r>
                                        <a:rPr lang="zh-CN" altLang="en-US" sz="1600" i="0">
                                          <a:latin typeface="Cambria Math" panose="02040503050406030204" pitchFamily="18" charset="0"/>
                                        </a:rPr>
                                        <m:t>′</m:t>
                                      </m:r>
                                    </m:sup>
                                  </m:sSup>
                                  <m:r>
                                    <a:rPr lang="zh-CN" altLang="en-US" sz="1600" i="0">
                                      <a:latin typeface="Cambria Math" panose="02040503050406030204" pitchFamily="18" charset="0"/>
                                    </a:rPr>
                                    <m:t>∗</m:t>
                                  </m:r>
                                  <m:r>
                                    <a:rPr lang="zh-CN" altLang="en-US" sz="1600" i="0">
                                      <a:latin typeface="Cambria Math" panose="02040503050406030204" pitchFamily="18" charset="0"/>
                                    </a:rPr>
                                    <m:t>1</m:t>
                                  </m:r>
                                </m:e>
                              </m:d>
                            </m:sub>
                          </m:sSub>
                          <m:r>
                            <a:rPr lang="zh-CN" altLang="en-US" sz="1600" i="0">
                              <a:latin typeface="Cambria Math" panose="02040503050406030204" pitchFamily="18" charset="0"/>
                            </a:rPr>
                            <m:t>+</m:t>
                          </m:r>
                          <m:sSub>
                            <m:sSubPr>
                              <m:ctrlPr>
                                <a:rPr lang="zh-CN" altLang="en-US" sz="1600" i="1">
                                  <a:latin typeface="Cambria Math" panose="02040503050406030204" pitchFamily="18" charset="0"/>
                                </a:rPr>
                              </m:ctrlPr>
                            </m:sSubPr>
                            <m:e>
                              <m:r>
                                <m:rPr>
                                  <m:sty m:val="p"/>
                                </m:rPr>
                                <a:rPr lang="zh-CN" altLang="en-US" sz="1600" i="0">
                                  <a:latin typeface="Cambria Math" panose="02040503050406030204" pitchFamily="18" charset="0"/>
                                </a:rPr>
                                <m:t>Δ</m:t>
                              </m:r>
                            </m:e>
                            <m:sub>
                              <m:r>
                                <a:rPr lang="zh-CN" altLang="en-US" sz="1600" i="0">
                                  <a:latin typeface="Cambria Math" panose="02040503050406030204" pitchFamily="18" charset="0"/>
                                </a:rPr>
                                <m:t>2</m:t>
                              </m:r>
                            </m:sub>
                          </m:sSub>
                        </m:e>
                        <m:e>
                          <m:r>
                            <a:rPr lang="zh-CN" altLang="en-US" sz="1600" i="0">
                              <a:latin typeface="Cambria Math" panose="02040503050406030204" pitchFamily="18" charset="0"/>
                            </a:rPr>
                            <m:t>&amp;</m:t>
                          </m:r>
                          <m:sSub>
                            <m:sSubPr>
                              <m:ctrlPr>
                                <a:rPr lang="zh-CN" altLang="en-US" sz="1600" i="1">
                                  <a:latin typeface="Cambria Math" panose="02040503050406030204" pitchFamily="18" charset="0"/>
                                </a:rPr>
                              </m:ctrlPr>
                            </m:sSubPr>
                            <m:e>
                              <m:d>
                                <m:dPr>
                                  <m:begChr m:val=""/>
                                  <m:endChr m:val=""/>
                                  <m:ctrlPr>
                                    <a:rPr lang="zh-CN" altLang="en-US" sz="1600" i="1">
                                      <a:latin typeface="Cambria Math" panose="02040503050406030204" pitchFamily="18" charset="0"/>
                                    </a:rPr>
                                  </m:ctrlPr>
                                </m:dPr>
                                <m:e>
                                  <m:r>
                                    <a:rPr lang="zh-CN" altLang="en-US" sz="1600" i="0">
                                      <a:latin typeface="Cambria Math" panose="02040503050406030204" pitchFamily="18" charset="0"/>
                                    </a:rPr>
                                    <m:t>∥</m:t>
                                  </m:r>
                                  <m:sSub>
                                    <m:sSubPr>
                                      <m:ctrlPr>
                                        <a:rPr lang="zh-CN" altLang="en-US" sz="1600" i="1">
                                          <a:latin typeface="Cambria Math" panose="02040503050406030204" pitchFamily="18" charset="0"/>
                                        </a:rPr>
                                      </m:ctrlPr>
                                    </m:sSubPr>
                                    <m:e>
                                      <m:r>
                                        <m:rPr>
                                          <m:sty m:val="p"/>
                                        </m:rPr>
                                        <a:rPr lang="zh-CN" altLang="en-US" sz="1600" i="0">
                                          <a:latin typeface="Cambria Math" panose="02040503050406030204" pitchFamily="18" charset="0"/>
                                        </a:rPr>
                                        <m:t>Δ</m:t>
                                      </m:r>
                                    </m:e>
                                    <m:sub>
                                      <m:r>
                                        <a:rPr lang="zh-CN" altLang="en-US" sz="1600" i="0">
                                          <a:latin typeface="Cambria Math" panose="02040503050406030204" pitchFamily="18" charset="0"/>
                                        </a:rPr>
                                        <m:t>2</m:t>
                                      </m:r>
                                    </m:sub>
                                  </m:sSub>
                                  <m:r>
                                    <a:rPr lang="zh-CN" altLang="en-US" sz="1600" i="0">
                                      <a:latin typeface="Cambria Math" panose="02040503050406030204" pitchFamily="18" charset="0"/>
                                    </a:rPr>
                                    <m:t>∥</m:t>
                                  </m:r>
                                </m:e>
                              </m:d>
                            </m:e>
                            <m:sub>
                              <m:r>
                                <a:rPr lang="zh-CN" altLang="en-US" sz="1600" i="0">
                                  <a:latin typeface="Cambria Math" panose="02040503050406030204" pitchFamily="18" charset="0"/>
                                </a:rPr>
                                <m:t>∞</m:t>
                              </m:r>
                            </m:sub>
                          </m:sSub>
                          <m:r>
                            <a:rPr lang="zh-CN" altLang="en-US" sz="1600" i="0">
                              <a:latin typeface="Cambria Math" panose="02040503050406030204" pitchFamily="18" charset="0"/>
                            </a:rPr>
                            <m:t>≤</m:t>
                          </m:r>
                          <m:r>
                            <a:rPr lang="zh-CN" altLang="en-US" sz="1600" i="1">
                              <a:latin typeface="Cambria Math" panose="02040503050406030204" pitchFamily="18" charset="0"/>
                            </a:rPr>
                            <m:t>𝜀</m:t>
                          </m:r>
                          <m:r>
                            <a:rPr lang="zh-CN" altLang="en-US" sz="1600" i="0">
                              <a:latin typeface="Cambria Math" panose="02040503050406030204" pitchFamily="18" charset="0"/>
                            </a:rPr>
                            <m:t>∗</m:t>
                          </m:r>
                          <m:r>
                            <a:rPr lang="zh-CN" altLang="en-US" sz="1600" i="1">
                              <a:latin typeface="Cambria Math" panose="02040503050406030204" pitchFamily="18" charset="0"/>
                            </a:rPr>
                            <m:t>𝐼</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𝑁</m:t>
                              </m:r>
                            </m:e>
                            <m:sub>
                              <m:r>
                                <a:rPr lang="zh-CN" altLang="en-US" sz="1600" i="1">
                                  <a:latin typeface="Cambria Math" panose="02040503050406030204" pitchFamily="18" charset="0"/>
                                </a:rPr>
                                <m:t>𝑚𝑎𝑥</m:t>
                              </m:r>
                            </m:sub>
                          </m:sSub>
                        </m:e>
                        <m:e>
                          <m:r>
                            <a:rPr lang="zh-CN" altLang="en-US" sz="1600" i="0">
                              <a:latin typeface="Cambria Math" panose="02040503050406030204" pitchFamily="18" charset="0"/>
                            </a:rPr>
                            <m:t>&amp;</m:t>
                          </m:r>
                          <m:d>
                            <m:dPr>
                              <m:begChr m:val=""/>
                              <m:ctrlPr>
                                <a:rPr lang="zh-CN" altLang="en-US" sz="1600" i="1">
                                  <a:latin typeface="Cambria Math" panose="02040503050406030204" pitchFamily="18" charset="0"/>
                                </a:rPr>
                              </m:ctrlPr>
                            </m:dPr>
                            <m:e>
                              <m:r>
                                <a:rPr lang="zh-CN" altLang="en-US" sz="1600" i="0">
                                  <a:latin typeface="Cambria Math" panose="02040503050406030204" pitchFamily="18" charset="0"/>
                                </a:rPr>
                                <m:t>(</m:t>
                              </m:r>
                              <m:r>
                                <a:rPr lang="zh-CN" altLang="en-US" sz="1600" i="1">
                                  <a:latin typeface="Cambria Math" panose="02040503050406030204" pitchFamily="18" charset="0"/>
                                </a:rPr>
                                <m:t>𝑗</m:t>
                              </m:r>
                              <m:r>
                                <a:rPr lang="zh-CN" altLang="en-US" sz="1600" i="0">
                                  <a:latin typeface="Cambria Math" panose="02040503050406030204" pitchFamily="18" charset="0"/>
                                </a:rPr>
                                <m:t>=</m:t>
                              </m:r>
                              <m:r>
                                <a:rPr lang="zh-CN" altLang="en-US" sz="1600" i="0">
                                  <a:latin typeface="Cambria Math" panose="02040503050406030204" pitchFamily="18" charset="0"/>
                                </a:rPr>
                                <m:t>0</m:t>
                              </m:r>
                              <m:r>
                                <a:rPr lang="zh-CN" altLang="en-US" sz="1600" i="0">
                                  <a:latin typeface="Cambria Math" panose="02040503050406030204" pitchFamily="18" charset="0"/>
                                </a:rPr>
                                <m:t>,</m:t>
                              </m:r>
                              <m:r>
                                <a:rPr lang="zh-CN" altLang="en-US" sz="1600" i="0">
                                  <a:latin typeface="Cambria Math" panose="02040503050406030204" pitchFamily="18" charset="0"/>
                                </a:rPr>
                                <m:t>1</m:t>
                              </m:r>
                              <m:r>
                                <a:rPr lang="zh-CN" altLang="en-US" sz="1600" i="0">
                                  <a:latin typeface="Cambria Math" panose="02040503050406030204" pitchFamily="18" charset="0"/>
                                </a:rPr>
                                <m:t>,…,</m:t>
                              </m:r>
                              <m:r>
                                <a:rPr lang="zh-CN" altLang="en-US" sz="1600" i="1">
                                  <a:latin typeface="Cambria Math" panose="02040503050406030204" pitchFamily="18" charset="0"/>
                                </a:rPr>
                                <m:t>𝑛</m:t>
                              </m:r>
                              <m:r>
                                <a:rPr lang="zh-CN" altLang="en-US" sz="1600" i="0">
                                  <a:latin typeface="Cambria Math" panose="02040503050406030204" pitchFamily="18" charset="0"/>
                                </a:rPr>
                                <m:t>−</m:t>
                              </m:r>
                              <m:r>
                                <a:rPr lang="zh-CN" altLang="en-US" sz="1600" i="0">
                                  <a:latin typeface="Cambria Math" panose="02040503050406030204" pitchFamily="18" charset="0"/>
                                </a:rPr>
                                <m:t>1</m:t>
                              </m:r>
                            </m:e>
                          </m:d>
                        </m:e>
                      </m:eqArr>
                    </m:oMath>
                  </m:oMathPara>
                </a14:m>
                <a:endParaRPr lang="zh-CN" altLang="en-US" sz="1600" dirty="0"/>
              </a:p>
            </p:txBody>
          </p:sp>
        </mc:Choice>
        <mc:Fallback>
          <p:sp>
            <p:nvSpPr>
              <p:cNvPr id="17" name="矩形 16"/>
              <p:cNvSpPr>
                <a:spLocks noRot="1" noChangeAspect="1" noMove="1" noResize="1" noEditPoints="1" noAdjustHandles="1" noChangeArrowheads="1" noChangeShapeType="1" noTextEdit="1"/>
              </p:cNvSpPr>
              <p:nvPr/>
            </p:nvSpPr>
            <p:spPr>
              <a:xfrm>
                <a:off x="2298760" y="5180046"/>
                <a:ext cx="4061368" cy="1274451"/>
              </a:xfrm>
              <a:prstGeom prst="rect">
                <a:avLst/>
              </a:prstGeom>
              <a:blipFill rotWithShape="1">
                <a:blip r:embed="rId7"/>
                <a:stretch>
                  <a:fillRect l="-1" t="-28" r="15" b="28"/>
                </a:stretch>
              </a:blipFill>
            </p:spPr>
            <p:txBody>
              <a:bodyPr/>
              <a:lstStyle/>
              <a:p>
                <a:r>
                  <a:rPr lang="zh-CN" altLang="en-US">
                    <a:noFill/>
                  </a:rPr>
                  <a:t> </a:t>
                </a:r>
              </a:p>
            </p:txBody>
          </p:sp>
        </mc:Fallback>
      </mc:AlternateContent>
      <p:sp>
        <p:nvSpPr>
          <p:cNvPr id="18" name="矩形 17"/>
          <p:cNvSpPr/>
          <p:nvPr/>
        </p:nvSpPr>
        <p:spPr>
          <a:xfrm>
            <a:off x="951021" y="3606676"/>
            <a:ext cx="2589170" cy="369332"/>
          </a:xfrm>
          <a:prstGeom prst="rect">
            <a:avLst/>
          </a:prstGeom>
        </p:spPr>
        <p:txBody>
          <a:bodyPr wrap="none">
            <a:spAutoFit/>
          </a:bodyPr>
          <a:lstStyle/>
          <a:p>
            <a:r>
              <a:rPr lang="zh-CN" altLang="zh-CN" spc="75" dirty="0">
                <a:cs typeface="Arial" panose="020B0604020202090204" pitchFamily="34" charset="0"/>
              </a:rPr>
              <a:t>图像变换可以重写为</a:t>
            </a:r>
            <a:r>
              <a:rPr lang="zh-CN" altLang="en-US" spc="75" dirty="0">
                <a:cs typeface="Arial" panose="020B0604020202090204" pitchFamily="34" charset="0"/>
              </a:rPr>
              <a:t>：</a:t>
            </a:r>
            <a:endParaRPr lang="zh-CN" altLang="en-US" dirty="0"/>
          </a:p>
        </p:txBody>
      </p:sp>
      <p:sp>
        <p:nvSpPr>
          <p:cNvPr id="20" name="矩形 19"/>
          <p:cNvSpPr/>
          <p:nvPr/>
        </p:nvSpPr>
        <p:spPr>
          <a:xfrm>
            <a:off x="838199" y="1618971"/>
            <a:ext cx="10688274" cy="422295"/>
          </a:xfrm>
          <a:prstGeom prst="rect">
            <a:avLst/>
          </a:prstGeom>
        </p:spPr>
        <p:txBody>
          <a:bodyPr wrap="square">
            <a:spAutoFit/>
          </a:bodyPr>
          <a:lstStyle/>
          <a:p>
            <a:pPr>
              <a:lnSpc>
                <a:spcPct val="150000"/>
              </a:lnSpc>
            </a:pPr>
            <a:r>
              <a:rPr lang="zh-CN" altLang="zh-CN" sz="1600" spc="75" dirty="0">
                <a:cs typeface="Arial" panose="020B0604020202090204" pitchFamily="34" charset="0"/>
              </a:rPr>
              <a:t>在第</a:t>
            </a:r>
            <a:r>
              <a:rPr lang="en-US" altLang="zh-CN" sz="1600" spc="75" dirty="0">
                <a:cs typeface="Arial" panose="020B0604020202090204" pitchFamily="34" charset="0"/>
              </a:rPr>
              <a:t>4.2</a:t>
            </a:r>
            <a:r>
              <a:rPr lang="zh-CN" altLang="zh-CN" sz="1600" spc="75" dirty="0">
                <a:cs typeface="Arial" panose="020B0604020202090204" pitchFamily="34" charset="0"/>
              </a:rPr>
              <a:t>节中建立的威胁模型中，</a:t>
            </a:r>
            <a:r>
              <a:rPr lang="el-GR" altLang="zh-CN" sz="1600" spc="75" dirty="0">
                <a:cs typeface="Arial" panose="020B0604020202090204" pitchFamily="34" charset="0"/>
              </a:rPr>
              <a:t>Δ</a:t>
            </a:r>
            <a:r>
              <a:rPr lang="en-US" altLang="zh-CN" sz="1050" spc="75" dirty="0">
                <a:cs typeface="Arial" panose="020B0604020202090204" pitchFamily="34" charset="0"/>
              </a:rPr>
              <a:t>1</a:t>
            </a:r>
            <a:r>
              <a:rPr lang="zh-CN" altLang="zh-CN" sz="1600" spc="75" dirty="0">
                <a:cs typeface="Arial" panose="020B0604020202090204" pitchFamily="34" charset="0"/>
              </a:rPr>
              <a:t>是一个维数为</a:t>
            </a:r>
            <a:r>
              <a:rPr lang="en-US" altLang="zh-CN" sz="1600" i="1" spc="75" dirty="0">
                <a:cs typeface="Arial" panose="020B0604020202090204" pitchFamily="34" charset="0"/>
              </a:rPr>
              <a:t>m*n</a:t>
            </a:r>
            <a:r>
              <a:rPr lang="zh-CN" altLang="zh-CN" sz="1600" spc="75" dirty="0">
                <a:cs typeface="Arial" panose="020B0604020202090204" pitchFamily="34" charset="0"/>
              </a:rPr>
              <a:t>的矩阵。当攻击图像较大时，优化问题往往比较复杂。</a:t>
            </a:r>
            <a:endParaRPr lang="zh-CN" altLang="en-US" sz="1600" dirty="0"/>
          </a:p>
        </p:txBody>
      </p:sp>
      <p:sp>
        <p:nvSpPr>
          <p:cNvPr id="21" name="矩形 20"/>
          <p:cNvSpPr/>
          <p:nvPr/>
        </p:nvSpPr>
        <p:spPr>
          <a:xfrm>
            <a:off x="951021" y="3090446"/>
            <a:ext cx="4655442" cy="338554"/>
          </a:xfrm>
          <a:prstGeom prst="rect">
            <a:avLst/>
          </a:prstGeom>
        </p:spPr>
        <p:txBody>
          <a:bodyPr wrap="none">
            <a:spAutoFit/>
          </a:bodyPr>
          <a:lstStyle/>
          <a:p>
            <a:r>
              <a:rPr lang="en-US" altLang="zh-CN" sz="1600" spc="75" dirty="0">
                <a:cs typeface="Arial" panose="020B0604020202090204" pitchFamily="34" charset="0"/>
              </a:rPr>
              <a:t>2.</a:t>
            </a:r>
            <a:r>
              <a:rPr lang="zh-CN" altLang="zh-CN" sz="1600" spc="75" dirty="0">
                <a:cs typeface="Arial" panose="020B0604020202090204" pitchFamily="34" charset="0"/>
              </a:rPr>
              <a:t>我们将扰动矩阵的计算分解为几个向量的解</a:t>
            </a:r>
            <a:r>
              <a:rPr lang="zh-CN" altLang="en-US" sz="1600" spc="75" dirty="0">
                <a:cs typeface="Arial" panose="020B0604020202090204" pitchFamily="34" charset="0"/>
              </a:rPr>
              <a:t>：</a:t>
            </a:r>
            <a:endParaRPr lang="zh-CN" altLang="en-US" sz="1600" dirty="0"/>
          </a:p>
        </p:txBody>
      </p:sp>
      <mc:AlternateContent xmlns:mc="http://schemas.openxmlformats.org/markup-compatibility/2006">
        <mc:Choice xmlns:a14="http://schemas.microsoft.com/office/drawing/2010/main" Requires="a14">
          <p:sp>
            <p:nvSpPr>
              <p:cNvPr id="22" name="矩形 21"/>
              <p:cNvSpPr/>
              <p:nvPr/>
            </p:nvSpPr>
            <p:spPr>
              <a:xfrm>
                <a:off x="2374084" y="3977674"/>
                <a:ext cx="4512197" cy="635559"/>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eqArr>
                        <m:eqArrPr>
                          <m:ctrlPr>
                            <a:rPr lang="zh-CN" altLang="en-US" sz="1600" i="1">
                              <a:latin typeface="Cambria Math" panose="02040503050406030204" pitchFamily="18" charset="0"/>
                            </a:rPr>
                          </m:ctrlPr>
                        </m:eqArrPr>
                        <m:e>
                          <m:r>
                            <a:rPr lang="zh-CN" altLang="en-US" sz="1600">
                              <a:latin typeface="Cambria Math" panose="02040503050406030204" pitchFamily="18" charset="0"/>
                            </a:rPr>
                            <m:t>&amp;</m:t>
                          </m:r>
                          <m:r>
                            <a:rPr lang="zh-CN" altLang="en-US" sz="1600" i="1">
                              <a:latin typeface="Cambria Math" panose="02040503050406030204" pitchFamily="18" charset="0"/>
                            </a:rPr>
                            <m:t>𝐶</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𝐿</m:t>
                              </m:r>
                            </m:e>
                            <m:sub>
                              <m:sSup>
                                <m:sSupPr>
                                  <m:ctrlPr>
                                    <a:rPr lang="zh-CN" altLang="en-US" sz="1600" i="1">
                                      <a:latin typeface="Cambria Math" panose="02040503050406030204" pitchFamily="18" charset="0"/>
                                    </a:rPr>
                                  </m:ctrlPr>
                                </m:sSupPr>
                                <m:e>
                                  <m:r>
                                    <a:rPr lang="zh-CN" altLang="en-US" sz="1600" i="1">
                                      <a:latin typeface="Cambria Math" panose="02040503050406030204" pitchFamily="18" charset="0"/>
                                    </a:rPr>
                                    <m:t>𝑚</m:t>
                                  </m:r>
                                </m:e>
                                <m:sup>
                                  <m:r>
                                    <a:rPr lang="zh-CN" altLang="en-US" sz="1600" i="0">
                                      <a:latin typeface="Cambria Math" panose="02040503050406030204" pitchFamily="18" charset="0"/>
                                    </a:rPr>
                                    <m:t>′</m:t>
                                  </m:r>
                                </m:sup>
                              </m:sSup>
                              <m:r>
                                <a:rPr lang="zh-CN" altLang="en-US" sz="1600" i="0">
                                  <a:latin typeface="Cambria Math" panose="02040503050406030204" pitchFamily="18" charset="0"/>
                                </a:rPr>
                                <m:t>∗</m:t>
                              </m:r>
                              <m:r>
                                <a:rPr lang="zh-CN" altLang="en-US" sz="1600" i="1">
                                  <a:latin typeface="Cambria Math" panose="02040503050406030204" pitchFamily="18" charset="0"/>
                                </a:rPr>
                                <m:t>𝑚</m:t>
                              </m:r>
                            </m:sub>
                          </m:sSub>
                          <m:r>
                            <a:rPr lang="zh-CN" altLang="en-US" sz="1600" i="0">
                              <a:latin typeface="Cambria Math" panose="02040503050406030204" pitchFamily="18" charset="0"/>
                            </a:rPr>
                            <m:t>∗</m:t>
                          </m:r>
                          <m:r>
                            <a:rPr lang="zh-CN" altLang="en-US" sz="1600" i="1">
                              <a:latin typeface="Cambria Math" panose="02040503050406030204" pitchFamily="18" charset="0"/>
                            </a:rPr>
                            <m:t>𝐴</m:t>
                          </m:r>
                          <m:r>
                            <a:rPr lang="zh-CN" altLang="en-US" sz="1600" i="0">
                              <a:latin typeface="Cambria Math" panose="02040503050406030204" pitchFamily="18" charset="0"/>
                            </a:rPr>
                            <m:t>=</m:t>
                          </m:r>
                        </m:e>
                        <m:e>
                          <m:r>
                            <a:rPr lang="zh-CN" altLang="en-US" sz="1600" i="0">
                              <a:latin typeface="Cambria Math" panose="02040503050406030204" pitchFamily="18" charset="0"/>
                            </a:rPr>
                            <m:t>&amp;</m:t>
                          </m:r>
                          <m:d>
                            <m:dPr>
                              <m:begChr m:val="["/>
                              <m:endChr m:val="]"/>
                              <m:ctrlPr>
                                <a:rPr lang="zh-CN" altLang="en-US" sz="1600" i="1">
                                  <a:latin typeface="Cambria Math" panose="02040503050406030204" pitchFamily="18" charset="0"/>
                                </a:rPr>
                              </m:ctrlPr>
                            </m:dPr>
                            <m:e>
                              <m:m>
                                <m:mPr>
                                  <m:mcs>
                                    <m:mc>
                                      <m:mcPr>
                                        <m:count m:val="3"/>
                                        <m:mcJc m:val="center"/>
                                      </m:mcPr>
                                    </m:mc>
                                  </m:mcs>
                                  <m:plcHide m:val="on"/>
                                  <m:ctrlPr>
                                    <a:rPr lang="zh-CN" altLang="en-US" sz="1600" i="1">
                                      <a:latin typeface="Cambria Math" panose="02040503050406030204" pitchFamily="18" charset="0"/>
                                    </a:rPr>
                                  </m:ctrlPr>
                                </m:mPr>
                                <m:mr>
                                  <m:e>
                                    <m:r>
                                      <a:rPr lang="zh-CN" altLang="en-US" sz="1600" i="1">
                                        <a:latin typeface="Cambria Math" panose="02040503050406030204" pitchFamily="18" charset="0"/>
                                      </a:rPr>
                                      <m:t>𝐶𝐿</m:t>
                                    </m:r>
                                    <m:r>
                                      <a:rPr lang="zh-CN" altLang="en-US" sz="1600" i="0">
                                        <a:latin typeface="Cambria Math" panose="02040503050406030204" pitchFamily="18" charset="0"/>
                                      </a:rPr>
                                      <m:t>∗</m:t>
                                    </m:r>
                                    <m:r>
                                      <a:rPr lang="zh-CN" altLang="en-US" sz="1600" i="1">
                                        <a:latin typeface="Cambria Math" panose="02040503050406030204" pitchFamily="18" charset="0"/>
                                      </a:rPr>
                                      <m:t>𝐴</m:t>
                                    </m:r>
                                    <m:r>
                                      <a:rPr lang="zh-CN" altLang="en-US" sz="1600" i="0">
                                        <a:latin typeface="Cambria Math" panose="02040503050406030204" pitchFamily="18" charset="0"/>
                                      </a:rPr>
                                      <m:t>[:,</m:t>
                                    </m:r>
                                    <m:r>
                                      <a:rPr lang="zh-CN" altLang="en-US" sz="1600" i="0">
                                        <a:latin typeface="Cambria Math" panose="02040503050406030204" pitchFamily="18" charset="0"/>
                                      </a:rPr>
                                      <m:t>0</m:t>
                                    </m:r>
                                    <m:sSub>
                                      <m:sSubPr>
                                        <m:ctrlPr>
                                          <a:rPr lang="zh-CN" altLang="en-US" sz="1600" i="1">
                                            <a:latin typeface="Cambria Math" panose="02040503050406030204" pitchFamily="18" charset="0"/>
                                          </a:rPr>
                                        </m:ctrlPr>
                                      </m:sSubPr>
                                      <m:e>
                                        <m:d>
                                          <m:dPr>
                                            <m:begChr m:val="]"/>
                                            <m:endChr m:val=""/>
                                            <m:ctrlPr>
                                              <a:rPr lang="zh-CN" altLang="en-US" sz="1600" i="1">
                                                <a:latin typeface="Cambria Math" panose="02040503050406030204" pitchFamily="18" charset="0"/>
                                              </a:rPr>
                                            </m:ctrlPr>
                                          </m:dPr>
                                          <m:e/>
                                        </m:d>
                                      </m:e>
                                      <m:sub>
                                        <m:d>
                                          <m:dPr>
                                            <m:ctrlPr>
                                              <a:rPr lang="zh-CN" altLang="en-US" sz="1600" i="1">
                                                <a:latin typeface="Cambria Math" panose="02040503050406030204" pitchFamily="18" charset="0"/>
                                              </a:rPr>
                                            </m:ctrlPr>
                                          </m:dPr>
                                          <m:e>
                                            <m:r>
                                              <a:rPr lang="zh-CN" altLang="en-US" sz="1600" i="1">
                                                <a:latin typeface="Cambria Math" panose="02040503050406030204" pitchFamily="18" charset="0"/>
                                              </a:rPr>
                                              <m:t>𝑚</m:t>
                                            </m:r>
                                            <m:r>
                                              <a:rPr lang="zh-CN" altLang="en-US" sz="1600" i="0">
                                                <a:latin typeface="Cambria Math" panose="02040503050406030204" pitchFamily="18" charset="0"/>
                                              </a:rPr>
                                              <m:t>∗</m:t>
                                            </m:r>
                                            <m:r>
                                              <a:rPr lang="zh-CN" altLang="en-US" sz="1600" i="0">
                                                <a:latin typeface="Cambria Math" panose="02040503050406030204" pitchFamily="18" charset="0"/>
                                              </a:rPr>
                                              <m:t>1</m:t>
                                            </m:r>
                                          </m:e>
                                        </m:d>
                                      </m:sub>
                                    </m:sSub>
                                  </m:e>
                                  <m:e>
                                    <m:r>
                                      <a:rPr lang="zh-CN" altLang="en-US" sz="1600" i="0">
                                        <a:latin typeface="Cambria Math" panose="02040503050406030204" pitchFamily="18" charset="0"/>
                                      </a:rPr>
                                      <m:t>…</m:t>
                                    </m:r>
                                  </m:e>
                                  <m:e>
                                    <m:r>
                                      <a:rPr lang="zh-CN" altLang="en-US" sz="1600" i="1">
                                        <a:latin typeface="Cambria Math" panose="02040503050406030204" pitchFamily="18" charset="0"/>
                                      </a:rPr>
                                      <m:t>𝐶𝐿</m:t>
                                    </m:r>
                                    <m:r>
                                      <a:rPr lang="zh-CN" altLang="en-US" sz="1600" i="0">
                                        <a:latin typeface="Cambria Math" panose="02040503050406030204" pitchFamily="18" charset="0"/>
                                      </a:rPr>
                                      <m:t>∗</m:t>
                                    </m:r>
                                    <m:r>
                                      <a:rPr lang="zh-CN" altLang="en-US" sz="1600" i="1">
                                        <a:latin typeface="Cambria Math" panose="02040503050406030204" pitchFamily="18" charset="0"/>
                                      </a:rPr>
                                      <m:t>𝐴</m:t>
                                    </m:r>
                                    <m:r>
                                      <a:rPr lang="zh-CN" altLang="en-US" sz="1600" i="0">
                                        <a:latin typeface="Cambria Math" panose="02040503050406030204" pitchFamily="18" charset="0"/>
                                      </a:rPr>
                                      <m:t>[:,</m:t>
                                    </m:r>
                                    <m:r>
                                      <a:rPr lang="zh-CN" altLang="en-US" sz="1600" i="1">
                                        <a:latin typeface="Cambria Math" panose="02040503050406030204" pitchFamily="18" charset="0"/>
                                      </a:rPr>
                                      <m:t>𝑛</m:t>
                                    </m:r>
                                    <m:r>
                                      <a:rPr lang="zh-CN" altLang="en-US" sz="1600" i="0">
                                        <a:latin typeface="Cambria Math" panose="02040503050406030204" pitchFamily="18" charset="0"/>
                                      </a:rPr>
                                      <m:t>−</m:t>
                                    </m:r>
                                    <m:r>
                                      <a:rPr lang="zh-CN" altLang="en-US" sz="1600" i="0">
                                        <a:latin typeface="Cambria Math" panose="02040503050406030204" pitchFamily="18" charset="0"/>
                                      </a:rPr>
                                      <m:t>1</m:t>
                                    </m:r>
                                    <m:sSub>
                                      <m:sSubPr>
                                        <m:ctrlPr>
                                          <a:rPr lang="zh-CN" altLang="en-US" sz="1600" i="1">
                                            <a:latin typeface="Cambria Math" panose="02040503050406030204" pitchFamily="18" charset="0"/>
                                          </a:rPr>
                                        </m:ctrlPr>
                                      </m:sSubPr>
                                      <m:e>
                                        <m:d>
                                          <m:dPr>
                                            <m:begChr m:val="]"/>
                                            <m:endChr m:val=""/>
                                            <m:ctrlPr>
                                              <a:rPr lang="zh-CN" altLang="en-US" sz="1600" i="1" smtClean="0">
                                                <a:latin typeface="Cambria Math" panose="02040503050406030204" pitchFamily="18" charset="0"/>
                                              </a:rPr>
                                            </m:ctrlPr>
                                          </m:dPr>
                                          <m:e/>
                                        </m:d>
                                      </m:e>
                                      <m:sub>
                                        <m:d>
                                          <m:dPr>
                                            <m:ctrlPr>
                                              <a:rPr lang="zh-CN" altLang="en-US" sz="1600" i="1">
                                                <a:latin typeface="Cambria Math" panose="02040503050406030204" pitchFamily="18" charset="0"/>
                                              </a:rPr>
                                            </m:ctrlPr>
                                          </m:dPr>
                                          <m:e>
                                            <m:r>
                                              <a:rPr lang="zh-CN" altLang="en-US" sz="1600" i="1">
                                                <a:latin typeface="Cambria Math" panose="02040503050406030204" pitchFamily="18" charset="0"/>
                                              </a:rPr>
                                              <m:t>𝑚</m:t>
                                            </m:r>
                                            <m:r>
                                              <a:rPr lang="zh-CN" altLang="en-US" sz="1600" i="0">
                                                <a:latin typeface="Cambria Math" panose="02040503050406030204" pitchFamily="18" charset="0"/>
                                              </a:rPr>
                                              <m:t>∗</m:t>
                                            </m:r>
                                            <m:r>
                                              <a:rPr lang="zh-CN" altLang="en-US" sz="1600" i="0">
                                                <a:latin typeface="Cambria Math" panose="02040503050406030204" pitchFamily="18" charset="0"/>
                                              </a:rPr>
                                              <m:t>1</m:t>
                                            </m:r>
                                          </m:e>
                                        </m:d>
                                      </m:sub>
                                    </m:sSub>
                                  </m:e>
                                </m:mr>
                              </m:m>
                            </m:e>
                          </m:d>
                        </m:e>
                      </m:eqArr>
                    </m:oMath>
                  </m:oMathPara>
                </a14:m>
                <a:endParaRPr lang="zh-CN" altLang="en-US" sz="1600" dirty="0"/>
              </a:p>
            </p:txBody>
          </p:sp>
        </mc:Choice>
        <mc:Fallback>
          <p:sp>
            <p:nvSpPr>
              <p:cNvPr id="22" name="矩形 21"/>
              <p:cNvSpPr>
                <a:spLocks noRot="1" noChangeAspect="1" noMove="1" noResize="1" noEditPoints="1" noAdjustHandles="1" noChangeArrowheads="1" noChangeShapeType="1" noTextEdit="1"/>
              </p:cNvSpPr>
              <p:nvPr/>
            </p:nvSpPr>
            <p:spPr>
              <a:xfrm>
                <a:off x="2374084" y="3977674"/>
                <a:ext cx="4512197" cy="635559"/>
              </a:xfrm>
              <a:prstGeom prst="rect">
                <a:avLst/>
              </a:prstGeom>
              <a:blipFill rotWithShape="1">
                <a:blip r:embed="rId8"/>
                <a:stretch>
                  <a:fillRect l="-10" t="-5" r="8" b="93"/>
                </a:stretch>
              </a:blipFill>
            </p:spPr>
            <p:txBody>
              <a:bodyPr/>
              <a:lstStyle/>
              <a:p>
                <a:r>
                  <a:rPr lang="zh-CN" altLang="en-US">
                    <a:noFill/>
                  </a:rPr>
                  <a:t> </a:t>
                </a:r>
              </a:p>
            </p:txBody>
          </p:sp>
        </mc:Fallback>
      </mc:AlternateContent>
      <p:sp>
        <p:nvSpPr>
          <p:cNvPr id="23" name="矩形 22"/>
          <p:cNvSpPr/>
          <p:nvPr/>
        </p:nvSpPr>
        <p:spPr>
          <a:xfrm>
            <a:off x="838199" y="4810714"/>
            <a:ext cx="4993675" cy="369332"/>
          </a:xfrm>
          <a:prstGeom prst="rect">
            <a:avLst/>
          </a:prstGeom>
        </p:spPr>
        <p:txBody>
          <a:bodyPr wrap="none">
            <a:spAutoFit/>
          </a:bodyPr>
          <a:lstStyle/>
          <a:p>
            <a:r>
              <a:rPr lang="zh-CN" altLang="zh-CN" spc="75" dirty="0">
                <a:cs typeface="Arial" panose="020B0604020202090204" pitchFamily="34" charset="0"/>
              </a:rPr>
              <a:t>原始攻击模型被简化为几个列式子优化问题：</a:t>
            </a:r>
            <a:endParaRPr lang="zh-CN" altLang="en-US" dirty="0"/>
          </a:p>
        </p:txBody>
      </p:sp>
      <p:sp>
        <p:nvSpPr>
          <p:cNvPr id="24" name="矩形 23"/>
          <p:cNvSpPr/>
          <p:nvPr/>
        </p:nvSpPr>
        <p:spPr>
          <a:xfrm>
            <a:off x="7575340" y="5019897"/>
            <a:ext cx="1903085" cy="338554"/>
          </a:xfrm>
          <a:prstGeom prst="rect">
            <a:avLst/>
          </a:prstGeom>
        </p:spPr>
        <p:txBody>
          <a:bodyPr wrap="none">
            <a:spAutoFit/>
          </a:bodyPr>
          <a:lstStyle/>
          <a:p>
            <a:r>
              <a:rPr lang="zh-CN" altLang="zh-CN" sz="1600" spc="75" dirty="0">
                <a:cs typeface="Arial" panose="020B0604020202090204" pitchFamily="34" charset="0"/>
              </a:rPr>
              <a:t>存在一个自然约束</a:t>
            </a:r>
            <a:endParaRPr lang="zh-CN" altLang="en-US" sz="1600" dirty="0"/>
          </a:p>
        </p:txBody>
      </p:sp>
      <mc:AlternateContent xmlns:mc="http://schemas.openxmlformats.org/markup-compatibility/2006">
        <mc:Choice xmlns:a14="http://schemas.microsoft.com/office/drawing/2010/main" Requires="a14">
          <p:sp>
            <p:nvSpPr>
              <p:cNvPr id="25" name="矩形 24"/>
              <p:cNvSpPr/>
              <p:nvPr/>
            </p:nvSpPr>
            <p:spPr>
              <a:xfrm>
                <a:off x="7575340" y="5358451"/>
                <a:ext cx="4000390" cy="60638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eqArr>
                        <m:eqArrPr>
                          <m:ctrlPr>
                            <a:rPr lang="zh-CN" altLang="en-US" sz="1400" i="1">
                              <a:latin typeface="Cambria Math" panose="02040503050406030204" pitchFamily="18" charset="0"/>
                            </a:rPr>
                          </m:ctrlPr>
                        </m:eqArrPr>
                        <m:e>
                          <m:r>
                            <a:rPr lang="zh-CN" altLang="en-US" sz="1400">
                              <a:latin typeface="Cambria Math" panose="02040503050406030204" pitchFamily="18" charset="0"/>
                            </a:rPr>
                            <m:t>&amp;</m:t>
                          </m:r>
                          <m:r>
                            <a:rPr lang="zh-CN" altLang="en-US" sz="1400" i="0">
                              <a:latin typeface="Cambria Math" panose="02040503050406030204" pitchFamily="18" charset="0"/>
                            </a:rPr>
                            <m:t>0</m:t>
                          </m:r>
                          <m:r>
                            <a:rPr lang="zh-CN" altLang="en-US" sz="1400" i="0">
                              <a:latin typeface="Cambria Math" panose="02040503050406030204" pitchFamily="18" charset="0"/>
                            </a:rPr>
                            <m:t>≤</m:t>
                          </m:r>
                          <m:r>
                            <a:rPr lang="zh-CN" altLang="en-US" sz="1400" i="1">
                              <a:latin typeface="Cambria Math" panose="02040503050406030204" pitchFamily="18" charset="0"/>
                            </a:rPr>
                            <m:t>𝐴</m:t>
                          </m:r>
                          <m:r>
                            <a:rPr lang="zh-CN" altLang="en-US" sz="1400" i="0">
                              <a:latin typeface="Cambria Math" panose="02040503050406030204" pitchFamily="18" charset="0"/>
                            </a:rPr>
                            <m:t>[:,</m:t>
                          </m:r>
                          <m:r>
                            <a:rPr lang="zh-CN" altLang="en-US" sz="1400" i="1">
                              <a:latin typeface="Cambria Math" panose="02040503050406030204" pitchFamily="18" charset="0"/>
                            </a:rPr>
                            <m:t>𝑗</m:t>
                          </m:r>
                          <m:sSub>
                            <m:sSubPr>
                              <m:ctrlPr>
                                <a:rPr lang="zh-CN" altLang="en-US" sz="1400" i="1">
                                  <a:latin typeface="Cambria Math" panose="02040503050406030204" pitchFamily="18" charset="0"/>
                                </a:rPr>
                              </m:ctrlPr>
                            </m:sSubPr>
                            <m:e>
                              <m:d>
                                <m:dPr>
                                  <m:begChr m:val="]"/>
                                  <m:endChr m:val=""/>
                                  <m:ctrlPr>
                                    <a:rPr lang="zh-CN" altLang="en-US" sz="1400" i="1">
                                      <a:latin typeface="Cambria Math" panose="02040503050406030204" pitchFamily="18" charset="0"/>
                                    </a:rPr>
                                  </m:ctrlPr>
                                </m:dPr>
                                <m:e/>
                              </m:d>
                            </m:e>
                            <m:sub>
                              <m:r>
                                <a:rPr lang="zh-CN" altLang="en-US" sz="1400" i="1">
                                  <a:latin typeface="Cambria Math" panose="02040503050406030204" pitchFamily="18" charset="0"/>
                                </a:rPr>
                                <m:t>𝑚</m:t>
                              </m:r>
                              <m:r>
                                <a:rPr lang="zh-CN" altLang="en-US" sz="1400" i="0">
                                  <a:latin typeface="Cambria Math" panose="02040503050406030204" pitchFamily="18" charset="0"/>
                                </a:rPr>
                                <m:t>∗</m:t>
                              </m:r>
                              <m:r>
                                <a:rPr lang="zh-CN" altLang="en-US" sz="1400" i="0">
                                  <a:latin typeface="Cambria Math" panose="02040503050406030204" pitchFamily="18" charset="0"/>
                                </a:rPr>
                                <m:t>1</m:t>
                              </m:r>
                            </m:sub>
                          </m:sSub>
                          <m:r>
                            <a:rPr lang="zh-CN" altLang="en-US" sz="1400" i="0">
                              <a:latin typeface="Cambria Math" panose="02040503050406030204" pitchFamily="18" charset="0"/>
                            </a:rPr>
                            <m:t>≤</m:t>
                          </m:r>
                          <m:r>
                            <a:rPr lang="zh-CN" altLang="en-US" sz="1400" i="1">
                              <a:latin typeface="Cambria Math" panose="02040503050406030204" pitchFamily="18" charset="0"/>
                            </a:rPr>
                            <m:t>𝐼</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𝑁</m:t>
                              </m:r>
                            </m:e>
                            <m:sub>
                              <m:r>
                                <a:rPr lang="zh-CN" altLang="en-US" sz="1400" i="1">
                                  <a:latin typeface="Cambria Math" panose="02040503050406030204" pitchFamily="18" charset="0"/>
                                </a:rPr>
                                <m:t>𝑚𝑎𝑥</m:t>
                              </m:r>
                            </m:sub>
                          </m:sSub>
                        </m:e>
                        <m:e>
                          <m:r>
                            <a:rPr lang="zh-CN" altLang="en-US" sz="1400" i="0">
                              <a:latin typeface="Cambria Math" panose="02040503050406030204" pitchFamily="18" charset="0"/>
                            </a:rPr>
                            <m:t>&amp;</m:t>
                          </m:r>
                          <m:sSub>
                            <m:sSubPr>
                              <m:ctrlPr>
                                <a:rPr lang="zh-CN" altLang="en-US" sz="1400" i="1">
                                  <a:latin typeface="Cambria Math" panose="02040503050406030204" pitchFamily="18" charset="0"/>
                                </a:rPr>
                              </m:ctrlPr>
                            </m:sSubPr>
                            <m:e>
                              <m:d>
                                <m:dPr>
                                  <m:begChr m:val=""/>
                                  <m:endChr m:val=""/>
                                  <m:ctrlPr>
                                    <a:rPr lang="zh-CN" altLang="en-US" sz="1400" i="1">
                                      <a:latin typeface="Cambria Math" panose="02040503050406030204" pitchFamily="18" charset="0"/>
                                    </a:rPr>
                                  </m:ctrlPr>
                                </m:dPr>
                                <m:e>
                                  <m:r>
                                    <a:rPr lang="zh-CN" altLang="en-US" sz="1400" i="0">
                                      <a:latin typeface="Cambria Math" panose="02040503050406030204" pitchFamily="18" charset="0"/>
                                    </a:rPr>
                                    <m:t>∥</m:t>
                                  </m:r>
                                  <m:r>
                                    <a:rPr lang="zh-CN" altLang="en-US" sz="1400" i="1">
                                      <a:latin typeface="Cambria Math" panose="02040503050406030204" pitchFamily="18" charset="0"/>
                                    </a:rPr>
                                    <m:t>𝐶𝐿</m:t>
                                  </m:r>
                                  <m:r>
                                    <a:rPr lang="zh-CN" altLang="en-US" sz="1400" i="0">
                                      <a:latin typeface="Cambria Math" panose="02040503050406030204" pitchFamily="18" charset="0"/>
                                    </a:rPr>
                                    <m:t>∗</m:t>
                                  </m:r>
                                  <m:r>
                                    <a:rPr lang="zh-CN" altLang="en-US" sz="1400" i="1">
                                      <a:latin typeface="Cambria Math" panose="02040503050406030204" pitchFamily="18" charset="0"/>
                                    </a:rPr>
                                    <m:t>𝐴</m:t>
                                  </m:r>
                                  <m:r>
                                    <a:rPr lang="zh-CN" altLang="en-US" sz="1400" i="0">
                                      <a:latin typeface="Cambria Math" panose="02040503050406030204" pitchFamily="18" charset="0"/>
                                    </a:rPr>
                                    <m:t>[:,</m:t>
                                  </m:r>
                                  <m:r>
                                    <a:rPr lang="zh-CN" altLang="en-US" sz="1400" i="1">
                                      <a:latin typeface="Cambria Math" panose="02040503050406030204" pitchFamily="18" charset="0"/>
                                    </a:rPr>
                                    <m:t>𝑗</m:t>
                                  </m:r>
                                  <m:sSub>
                                    <m:sSubPr>
                                      <m:ctrlPr>
                                        <a:rPr lang="zh-CN" altLang="en-US" sz="1400" i="1">
                                          <a:latin typeface="Cambria Math" panose="02040503050406030204" pitchFamily="18" charset="0"/>
                                        </a:rPr>
                                      </m:ctrlPr>
                                    </m:sSubPr>
                                    <m:e>
                                      <m:d>
                                        <m:dPr>
                                          <m:begChr m:val="]"/>
                                          <m:endChr m:val=""/>
                                          <m:ctrlPr>
                                            <a:rPr lang="zh-CN" altLang="en-US" sz="1400" i="1">
                                              <a:latin typeface="Cambria Math" panose="02040503050406030204" pitchFamily="18" charset="0"/>
                                            </a:rPr>
                                          </m:ctrlPr>
                                        </m:dPr>
                                        <m:e/>
                                      </m:d>
                                    </m:e>
                                    <m:sub>
                                      <m:r>
                                        <a:rPr lang="zh-CN" altLang="en-US" sz="1400" i="1">
                                          <a:latin typeface="Cambria Math" panose="02040503050406030204" pitchFamily="18" charset="0"/>
                                        </a:rPr>
                                        <m:t>𝑚</m:t>
                                      </m:r>
                                      <m:r>
                                        <a:rPr lang="zh-CN" altLang="en-US" sz="1400" i="0">
                                          <a:latin typeface="Cambria Math" panose="02040503050406030204" pitchFamily="18" charset="0"/>
                                        </a:rPr>
                                        <m:t>∗</m:t>
                                      </m:r>
                                      <m:r>
                                        <a:rPr lang="zh-CN" altLang="en-US" sz="1400" i="0">
                                          <a:latin typeface="Cambria Math" panose="02040503050406030204" pitchFamily="18" charset="0"/>
                                        </a:rPr>
                                        <m:t>1</m:t>
                                      </m:r>
                                    </m:sub>
                                  </m:sSub>
                                  <m:r>
                                    <a:rPr lang="zh-CN" altLang="en-US" sz="1400" i="0">
                                      <a:latin typeface="Cambria Math" panose="02040503050406030204" pitchFamily="18" charset="0"/>
                                    </a:rPr>
                                    <m:t>−</m:t>
                                  </m:r>
                                  <m:r>
                                    <a:rPr lang="zh-CN" altLang="en-US" sz="1400" i="1">
                                      <a:latin typeface="Cambria Math" panose="02040503050406030204" pitchFamily="18" charset="0"/>
                                    </a:rPr>
                                    <m:t>𝑇</m:t>
                                  </m:r>
                                  <m:r>
                                    <a:rPr lang="zh-CN" altLang="en-US" sz="1400" i="0">
                                      <a:latin typeface="Cambria Math" panose="02040503050406030204" pitchFamily="18" charset="0"/>
                                    </a:rPr>
                                    <m:t>[:,</m:t>
                                  </m:r>
                                  <m:r>
                                    <a:rPr lang="zh-CN" altLang="en-US" sz="1400" i="1">
                                      <a:latin typeface="Cambria Math" panose="02040503050406030204" pitchFamily="18" charset="0"/>
                                    </a:rPr>
                                    <m:t>𝑗</m:t>
                                  </m:r>
                                  <m:sSub>
                                    <m:sSubPr>
                                      <m:ctrlPr>
                                        <a:rPr lang="zh-CN" altLang="en-US" sz="1400" i="1">
                                          <a:latin typeface="Cambria Math" panose="02040503050406030204" pitchFamily="18" charset="0"/>
                                        </a:rPr>
                                      </m:ctrlPr>
                                    </m:sSubPr>
                                    <m:e>
                                      <m:d>
                                        <m:dPr>
                                          <m:begChr m:val="]"/>
                                          <m:endChr m:val=""/>
                                          <m:ctrlPr>
                                            <a:rPr lang="zh-CN" altLang="en-US" sz="1400" i="1">
                                              <a:latin typeface="Cambria Math" panose="02040503050406030204" pitchFamily="18" charset="0"/>
                                            </a:rPr>
                                          </m:ctrlPr>
                                        </m:dPr>
                                        <m:e/>
                                      </m:d>
                                    </m:e>
                                    <m:sub>
                                      <m:sSup>
                                        <m:sSupPr>
                                          <m:ctrlPr>
                                            <a:rPr lang="zh-CN" altLang="en-US" sz="1400" i="1">
                                              <a:latin typeface="Cambria Math" panose="02040503050406030204" pitchFamily="18" charset="0"/>
                                            </a:rPr>
                                          </m:ctrlPr>
                                        </m:sSupPr>
                                        <m:e>
                                          <m:r>
                                            <a:rPr lang="zh-CN" altLang="en-US" sz="1400" i="1">
                                              <a:latin typeface="Cambria Math" panose="02040503050406030204" pitchFamily="18" charset="0"/>
                                            </a:rPr>
                                            <m:t>𝑚</m:t>
                                          </m:r>
                                        </m:e>
                                        <m:sup>
                                          <m:r>
                                            <a:rPr lang="zh-CN" altLang="en-US" sz="1400" i="0">
                                              <a:latin typeface="Cambria Math" panose="02040503050406030204" pitchFamily="18" charset="0"/>
                                            </a:rPr>
                                            <m:t>′</m:t>
                                          </m:r>
                                        </m:sup>
                                      </m:sSup>
                                      <m:r>
                                        <a:rPr lang="zh-CN" altLang="en-US" sz="1400" i="0">
                                          <a:latin typeface="Cambria Math" panose="02040503050406030204" pitchFamily="18" charset="0"/>
                                        </a:rPr>
                                        <m:t>∗</m:t>
                                      </m:r>
                                      <m:r>
                                        <a:rPr lang="zh-CN" altLang="en-US" sz="1400" i="0">
                                          <a:latin typeface="Cambria Math" panose="02040503050406030204" pitchFamily="18" charset="0"/>
                                        </a:rPr>
                                        <m:t>1</m:t>
                                      </m:r>
                                    </m:sub>
                                  </m:sSub>
                                  <m:r>
                                    <a:rPr lang="zh-CN" altLang="en-US" sz="1400" i="0">
                                      <a:latin typeface="Cambria Math" panose="02040503050406030204" pitchFamily="18" charset="0"/>
                                    </a:rPr>
                                    <m:t>∥</m:t>
                                  </m:r>
                                </m:e>
                              </m:d>
                            </m:e>
                            <m:sub>
                              <m:r>
                                <a:rPr lang="zh-CN" altLang="en-US" sz="1400" i="0">
                                  <a:latin typeface="Cambria Math" panose="02040503050406030204" pitchFamily="18" charset="0"/>
                                </a:rPr>
                                <m:t>∞</m:t>
                              </m:r>
                            </m:sub>
                          </m:sSub>
                          <m:r>
                            <a:rPr lang="zh-CN" altLang="en-US" sz="1400" i="0">
                              <a:latin typeface="Cambria Math" panose="02040503050406030204" pitchFamily="18" charset="0"/>
                            </a:rPr>
                            <m:t>≤</m:t>
                          </m:r>
                          <m:r>
                            <a:rPr lang="zh-CN" altLang="en-US" sz="1400" i="1">
                              <a:latin typeface="Cambria Math" panose="02040503050406030204" pitchFamily="18" charset="0"/>
                            </a:rPr>
                            <m:t>𝜀</m:t>
                          </m:r>
                          <m:r>
                            <a:rPr lang="zh-CN" altLang="en-US" sz="1400" i="0">
                              <a:latin typeface="Cambria Math" panose="02040503050406030204" pitchFamily="18" charset="0"/>
                            </a:rPr>
                            <m:t>∗</m:t>
                          </m:r>
                          <m:r>
                            <a:rPr lang="zh-CN" altLang="en-US" sz="1400" i="1">
                              <a:latin typeface="Cambria Math" panose="02040503050406030204" pitchFamily="18" charset="0"/>
                            </a:rPr>
                            <m:t>𝐼</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𝑁</m:t>
                              </m:r>
                            </m:e>
                            <m:sub>
                              <m:r>
                                <a:rPr lang="zh-CN" altLang="en-US" sz="1400" i="1">
                                  <a:latin typeface="Cambria Math" panose="02040503050406030204" pitchFamily="18" charset="0"/>
                                </a:rPr>
                                <m:t>𝑚𝑎𝑥</m:t>
                              </m:r>
                            </m:sub>
                          </m:sSub>
                        </m:e>
                      </m:eqArr>
                    </m:oMath>
                  </m:oMathPara>
                </a14:m>
                <a:endParaRPr lang="zh-CN" altLang="en-US" sz="1400" dirty="0"/>
              </a:p>
            </p:txBody>
          </p:sp>
        </mc:Choice>
        <mc:Fallback>
          <p:sp>
            <p:nvSpPr>
              <p:cNvPr id="25" name="矩形 24"/>
              <p:cNvSpPr>
                <a:spLocks noRot="1" noChangeAspect="1" noMove="1" noResize="1" noEditPoints="1" noAdjustHandles="1" noChangeArrowheads="1" noChangeShapeType="1" noTextEdit="1"/>
              </p:cNvSpPr>
              <p:nvPr/>
            </p:nvSpPr>
            <p:spPr>
              <a:xfrm>
                <a:off x="7575340" y="5358451"/>
                <a:ext cx="4000390" cy="606384"/>
              </a:xfrm>
              <a:prstGeom prst="rect">
                <a:avLst/>
              </a:prstGeom>
              <a:blipFill rotWithShape="1">
                <a:blip r:embed="rId9"/>
                <a:stretch>
                  <a:fillRect l="-11" t="-53" r="8" b="46"/>
                </a:stretch>
              </a:blipFill>
            </p:spPr>
            <p:txBody>
              <a:bodyPr/>
              <a:lstStyle/>
              <a:p>
                <a:r>
                  <a:rPr lang="zh-CN" altLang="en-US">
                    <a:noFill/>
                  </a:rPr>
                  <a:t> </a:t>
                </a:r>
              </a:p>
            </p:txBody>
          </p:sp>
        </mc:Fallback>
      </mc:AlternateContent>
      <p:sp>
        <p:nvSpPr>
          <p:cNvPr id="26" name="矩形 25"/>
          <p:cNvSpPr/>
          <p:nvPr/>
        </p:nvSpPr>
        <p:spPr>
          <a:xfrm>
            <a:off x="7575340" y="5944054"/>
            <a:ext cx="1903085" cy="338554"/>
          </a:xfrm>
          <a:prstGeom prst="rect">
            <a:avLst/>
          </a:prstGeom>
        </p:spPr>
        <p:txBody>
          <a:bodyPr wrap="none">
            <a:spAutoFit/>
          </a:bodyPr>
          <a:lstStyle/>
          <a:p>
            <a:r>
              <a:rPr lang="zh-CN" altLang="zh-CN" sz="1600" spc="75" dirty="0">
                <a:cs typeface="Arial" panose="020B0604020202090204" pitchFamily="34" charset="0"/>
              </a:rPr>
              <a:t>目标函数也等价于</a:t>
            </a:r>
            <a:endParaRPr lang="zh-CN" altLang="en-US" sz="1600" dirty="0"/>
          </a:p>
        </p:txBody>
      </p:sp>
      <mc:AlternateContent xmlns:mc="http://schemas.openxmlformats.org/markup-compatibility/2006">
        <mc:Choice xmlns:a14="http://schemas.microsoft.com/office/drawing/2010/main" Requires="a14">
          <p:sp>
            <p:nvSpPr>
              <p:cNvPr id="27" name="矩形 26"/>
              <p:cNvSpPr/>
              <p:nvPr/>
            </p:nvSpPr>
            <p:spPr>
              <a:xfrm>
                <a:off x="7575340" y="6333512"/>
                <a:ext cx="4503669" cy="414729"/>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zh-CN" altLang="en-US" sz="1400" i="1">
                          <a:latin typeface="Cambria Math" panose="02040503050406030204" pitchFamily="18" charset="0"/>
                        </a:rPr>
                        <m:t>𝑚𝑖</m:t>
                      </m:r>
                      <m:f>
                        <m:fPr>
                          <m:type m:val="lin"/>
                          <m:ctrlPr>
                            <a:rPr lang="zh-CN" altLang="en-US" sz="1400" i="1">
                              <a:latin typeface="Cambria Math" panose="02040503050406030204" pitchFamily="18" charset="0"/>
                            </a:rPr>
                          </m:ctrlPr>
                        </m:fPr>
                        <m:num>
                          <m:r>
                            <a:rPr lang="zh-CN" altLang="en-US" sz="1400" i="1">
                              <a:latin typeface="Cambria Math" panose="02040503050406030204" pitchFamily="18" charset="0"/>
                            </a:rPr>
                            <m:t>𝑛</m:t>
                          </m:r>
                        </m:num>
                        <m:den>
                          <m:r>
                            <a:rPr lang="zh-CN" altLang="en-US" sz="1400" i="1">
                              <a:latin typeface="Cambria Math" panose="02040503050406030204" pitchFamily="18" charset="0"/>
                            </a:rPr>
                            <m:t>𝑚</m:t>
                          </m:r>
                        </m:den>
                      </m:f>
                      <m:r>
                        <a:rPr lang="zh-CN" altLang="en-US" sz="1400" i="1">
                          <a:latin typeface="Cambria Math" panose="02040503050406030204" pitchFamily="18" charset="0"/>
                        </a:rPr>
                        <m:t>𝑎𝑥</m:t>
                      </m:r>
                      <m:d>
                        <m:dPr>
                          <m:ctrlPr>
                            <a:rPr lang="zh-CN" altLang="en-US" sz="1400" i="1">
                              <a:latin typeface="Cambria Math" panose="02040503050406030204" pitchFamily="18" charset="0"/>
                            </a:rPr>
                          </m:ctrlPr>
                        </m:dPr>
                        <m:e>
                          <m:d>
                            <m:dPr>
                              <m:begChr m:val=""/>
                              <m:endChr m:val="]"/>
                              <m:ctrlPr>
                                <a:rPr lang="zh-CN" altLang="en-US" sz="1400" i="1">
                                  <a:latin typeface="Cambria Math" panose="02040503050406030204" pitchFamily="18" charset="0"/>
                                </a:rPr>
                              </m:ctrlPr>
                            </m:dPr>
                            <m:e>
                              <m:sSub>
                                <m:sSubPr>
                                  <m:ctrlPr>
                                    <a:rPr lang="zh-CN" altLang="en-US" sz="1400" i="1">
                                      <a:latin typeface="Cambria Math" panose="02040503050406030204" pitchFamily="18" charset="0"/>
                                    </a:rPr>
                                  </m:ctrlPr>
                                </m:sSubPr>
                                <m:e>
                                  <m:r>
                                    <m:rPr>
                                      <m:sty m:val="p"/>
                                    </m:rPr>
                                    <a:rPr lang="zh-CN" altLang="en-US" sz="1400" i="0">
                                      <a:latin typeface="Cambria Math" panose="02040503050406030204" pitchFamily="18" charset="0"/>
                                    </a:rPr>
                                    <m:t>Δ</m:t>
                                  </m:r>
                                </m:e>
                                <m:sub>
                                  <m:r>
                                    <a:rPr lang="zh-CN" altLang="en-US" sz="1400" i="0">
                                      <a:latin typeface="Cambria Math" panose="02040503050406030204" pitchFamily="18" charset="0"/>
                                    </a:rPr>
                                    <m:t>1</m:t>
                                  </m:r>
                                </m:sub>
                              </m:sSub>
                              <m:r>
                                <a:rPr lang="zh-CN" altLang="en-US" sz="1400" i="0">
                                  <a:latin typeface="Cambria Math" panose="02040503050406030204" pitchFamily="18" charset="0"/>
                                </a:rPr>
                                <m:t>[:,</m:t>
                              </m:r>
                              <m:r>
                                <a:rPr lang="zh-CN" altLang="en-US" sz="1400" i="1">
                                  <a:latin typeface="Cambria Math" panose="02040503050406030204" pitchFamily="18" charset="0"/>
                                </a:rPr>
                                <m:t>𝑗</m:t>
                              </m:r>
                              <m:sSup>
                                <m:sSupPr>
                                  <m:ctrlPr>
                                    <a:rPr lang="zh-CN" altLang="en-US" sz="1400" i="1">
                                      <a:latin typeface="Cambria Math" panose="02040503050406030204" pitchFamily="18" charset="0"/>
                                    </a:rPr>
                                  </m:ctrlPr>
                                </m:sSupPr>
                                <m:e>
                                  <m:d>
                                    <m:dPr>
                                      <m:begChr m:val="]"/>
                                      <m:endChr m:val=""/>
                                      <m:ctrlPr>
                                        <a:rPr lang="zh-CN" altLang="en-US" sz="1400" i="1">
                                          <a:latin typeface="Cambria Math" panose="02040503050406030204" pitchFamily="18" charset="0"/>
                                        </a:rPr>
                                      </m:ctrlPr>
                                    </m:dPr>
                                    <m:e/>
                                  </m:d>
                                </m:e>
                                <m:sup>
                                  <m:r>
                                    <a:rPr lang="zh-CN" altLang="en-US" sz="1400" i="1">
                                      <a:latin typeface="Cambria Math" panose="02040503050406030204" pitchFamily="18" charset="0"/>
                                    </a:rPr>
                                    <m:t>𝑇</m:t>
                                  </m:r>
                                </m:sup>
                              </m:sSup>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𝐼</m:t>
                                  </m:r>
                                </m:e>
                                <m:sub>
                                  <m:sSup>
                                    <m:sSupPr>
                                      <m:ctrlPr>
                                        <a:rPr lang="zh-CN" altLang="en-US" sz="1400" i="1">
                                          <a:latin typeface="Cambria Math" panose="02040503050406030204" pitchFamily="18" charset="0"/>
                                        </a:rPr>
                                      </m:ctrlPr>
                                    </m:sSupPr>
                                    <m:e>
                                      <m:r>
                                        <a:rPr lang="zh-CN" altLang="en-US" sz="1400" i="1">
                                          <a:latin typeface="Cambria Math" panose="02040503050406030204" pitchFamily="18" charset="0"/>
                                        </a:rPr>
                                        <m:t>𝑚</m:t>
                                      </m:r>
                                    </m:e>
                                    <m:sup>
                                      <m:r>
                                        <a:rPr lang="zh-CN" altLang="en-US" sz="1400" i="0">
                                          <a:latin typeface="Cambria Math" panose="02040503050406030204" pitchFamily="18" charset="0"/>
                                        </a:rPr>
                                        <m:t>′</m:t>
                                      </m:r>
                                    </m:sup>
                                  </m:sSup>
                                  <m:r>
                                    <a:rPr lang="zh-CN" altLang="en-US" sz="1400" i="0">
                                      <a:latin typeface="Cambria Math" panose="02040503050406030204" pitchFamily="18" charset="0"/>
                                    </a:rPr>
                                    <m:t>∗</m:t>
                                  </m:r>
                                  <m:sSup>
                                    <m:sSupPr>
                                      <m:ctrlPr>
                                        <a:rPr lang="zh-CN" altLang="en-US" sz="1400" i="1">
                                          <a:latin typeface="Cambria Math" panose="02040503050406030204" pitchFamily="18" charset="0"/>
                                        </a:rPr>
                                      </m:ctrlPr>
                                    </m:sSupPr>
                                    <m:e>
                                      <m:r>
                                        <a:rPr lang="zh-CN" altLang="en-US" sz="1400" i="1">
                                          <a:latin typeface="Cambria Math" panose="02040503050406030204" pitchFamily="18" charset="0"/>
                                        </a:rPr>
                                        <m:t>𝑚</m:t>
                                      </m:r>
                                    </m:e>
                                    <m:sup>
                                      <m:r>
                                        <a:rPr lang="zh-CN" altLang="en-US" sz="1400" i="0">
                                          <a:latin typeface="Cambria Math" panose="02040503050406030204" pitchFamily="18" charset="0"/>
                                        </a:rPr>
                                        <m:t>′</m:t>
                                      </m:r>
                                    </m:sup>
                                  </m:sSup>
                                </m:sub>
                              </m:sSub>
                              <m:sSub>
                                <m:sSubPr>
                                  <m:ctrlPr>
                                    <a:rPr lang="zh-CN" altLang="en-US" sz="1400" i="1">
                                      <a:latin typeface="Cambria Math" panose="02040503050406030204" pitchFamily="18" charset="0"/>
                                    </a:rPr>
                                  </m:ctrlPr>
                                </m:sSubPr>
                                <m:e>
                                  <m:r>
                                    <m:rPr>
                                      <m:sty m:val="p"/>
                                    </m:rPr>
                                    <a:rPr lang="zh-CN" altLang="en-US" sz="1400" i="0">
                                      <a:latin typeface="Cambria Math" panose="02040503050406030204" pitchFamily="18" charset="0"/>
                                    </a:rPr>
                                    <m:t>Δ</m:t>
                                  </m:r>
                                </m:e>
                                <m:sub>
                                  <m:r>
                                    <a:rPr lang="zh-CN" altLang="en-US" sz="1400" i="0">
                                      <a:latin typeface="Cambria Math" panose="02040503050406030204" pitchFamily="18" charset="0"/>
                                    </a:rPr>
                                    <m:t>1</m:t>
                                  </m:r>
                                </m:sub>
                              </m:sSub>
                              <m:r>
                                <a:rPr lang="zh-CN" altLang="en-US" sz="1400" i="0">
                                  <a:latin typeface="Cambria Math" panose="02040503050406030204" pitchFamily="18" charset="0"/>
                                </a:rPr>
                                <m:t>[:;</m:t>
                              </m:r>
                              <m:r>
                                <a:rPr lang="zh-CN" altLang="en-US" sz="1400" i="1">
                                  <a:latin typeface="Cambria Math" panose="02040503050406030204" pitchFamily="18" charset="0"/>
                                </a:rPr>
                                <m:t>𝑗</m:t>
                              </m:r>
                            </m:e>
                          </m:d>
                        </m:e>
                      </m:d>
                      <m:d>
                        <m:dPr>
                          <m:ctrlPr>
                            <a:rPr lang="zh-CN" altLang="en-US" sz="1400" i="1">
                              <a:latin typeface="Cambria Math" panose="02040503050406030204" pitchFamily="18" charset="0"/>
                            </a:rPr>
                          </m:ctrlPr>
                        </m:dPr>
                        <m:e>
                          <m:r>
                            <a:rPr lang="zh-CN" altLang="en-US" sz="1400" i="1">
                              <a:latin typeface="Cambria Math" panose="02040503050406030204" pitchFamily="18" charset="0"/>
                            </a:rPr>
                            <m:t>𝑗</m:t>
                          </m:r>
                          <m:r>
                            <a:rPr lang="zh-CN" altLang="en-US" sz="1400" i="0">
                              <a:latin typeface="Cambria Math" panose="02040503050406030204" pitchFamily="18" charset="0"/>
                            </a:rPr>
                            <m:t>=</m:t>
                          </m:r>
                          <m:r>
                            <a:rPr lang="zh-CN" altLang="en-US" sz="1400" i="0">
                              <a:latin typeface="Cambria Math" panose="02040503050406030204" pitchFamily="18" charset="0"/>
                            </a:rPr>
                            <m:t>0</m:t>
                          </m:r>
                          <m:r>
                            <a:rPr lang="zh-CN" altLang="en-US" sz="1400" i="0">
                              <a:latin typeface="Cambria Math" panose="02040503050406030204" pitchFamily="18" charset="0"/>
                            </a:rPr>
                            <m:t>,</m:t>
                          </m:r>
                          <m:r>
                            <a:rPr lang="zh-CN" altLang="en-US" sz="1400" i="0">
                              <a:latin typeface="Cambria Math" panose="02040503050406030204" pitchFamily="18" charset="0"/>
                            </a:rPr>
                            <m:t>1</m:t>
                          </m:r>
                          <m:r>
                            <a:rPr lang="zh-CN" altLang="en-US" sz="1400" i="0">
                              <a:latin typeface="Cambria Math" panose="02040503050406030204" pitchFamily="18" charset="0"/>
                            </a:rPr>
                            <m:t>,…,</m:t>
                          </m:r>
                          <m:r>
                            <a:rPr lang="zh-CN" altLang="en-US" sz="1400" i="1">
                              <a:latin typeface="Cambria Math" panose="02040503050406030204" pitchFamily="18" charset="0"/>
                            </a:rPr>
                            <m:t>𝑛</m:t>
                          </m:r>
                          <m:r>
                            <a:rPr lang="zh-CN" altLang="en-US" sz="1400" i="0">
                              <a:latin typeface="Cambria Math" panose="02040503050406030204" pitchFamily="18" charset="0"/>
                            </a:rPr>
                            <m:t>−</m:t>
                          </m:r>
                          <m:r>
                            <a:rPr lang="zh-CN" altLang="en-US" sz="1400" i="0">
                              <a:latin typeface="Cambria Math" panose="02040503050406030204" pitchFamily="18" charset="0"/>
                            </a:rPr>
                            <m:t>1</m:t>
                          </m:r>
                        </m:e>
                      </m:d>
                    </m:oMath>
                  </m:oMathPara>
                </a14:m>
                <a:endParaRPr lang="zh-CN" altLang="en-US" sz="1400" dirty="0"/>
              </a:p>
            </p:txBody>
          </p:sp>
        </mc:Choice>
        <mc:Fallback>
          <p:sp>
            <p:nvSpPr>
              <p:cNvPr id="27" name="矩形 26"/>
              <p:cNvSpPr>
                <a:spLocks noRot="1" noChangeAspect="1" noMove="1" noResize="1" noEditPoints="1" noAdjustHandles="1" noChangeArrowheads="1" noChangeShapeType="1" noTextEdit="1"/>
              </p:cNvSpPr>
              <p:nvPr/>
            </p:nvSpPr>
            <p:spPr>
              <a:xfrm>
                <a:off x="7575340" y="6333512"/>
                <a:ext cx="4503669" cy="414729"/>
              </a:xfrm>
              <a:prstGeom prst="rect">
                <a:avLst/>
              </a:prstGeom>
              <a:blipFill rotWithShape="1">
                <a:blip r:embed="rId10"/>
                <a:stretch>
                  <a:fillRect l="-9" t="-5" r="1" b="23"/>
                </a:stretch>
              </a:blipFill>
            </p:spPr>
            <p:txBody>
              <a:bodyPr/>
              <a:lstStyle/>
              <a:p>
                <a:r>
                  <a:rPr lang="zh-CN" altLang="en-US">
                    <a:noFill/>
                  </a:rPr>
                  <a:t> </a:t>
                </a:r>
              </a:p>
            </p:txBody>
          </p:sp>
        </mc:Fallback>
      </mc:AlternateContent>
      <p:sp>
        <p:nvSpPr>
          <p:cNvPr id="28" name="右大括号 27"/>
          <p:cNvSpPr/>
          <p:nvPr/>
        </p:nvSpPr>
        <p:spPr>
          <a:xfrm>
            <a:off x="7015578" y="5019897"/>
            <a:ext cx="393202" cy="165709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图示 8"/>
          <p:cNvGraphicFramePr/>
          <p:nvPr/>
        </p:nvGraphicFramePr>
        <p:xfrm>
          <a:off x="838200" y="873125"/>
          <a:ext cx="1535884" cy="55245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矩形 3"/>
          <p:cNvSpPr/>
          <p:nvPr/>
        </p:nvSpPr>
        <p:spPr>
          <a:xfrm>
            <a:off x="1224793" y="1599929"/>
            <a:ext cx="8841995" cy="879087"/>
          </a:xfrm>
          <a:prstGeom prst="rect">
            <a:avLst/>
          </a:prstGeom>
        </p:spPr>
        <p:txBody>
          <a:bodyPr wrap="square">
            <a:spAutoFit/>
          </a:bodyPr>
          <a:lstStyle/>
          <a:p>
            <a:pPr>
              <a:lnSpc>
                <a:spcPct val="150000"/>
              </a:lnSpc>
            </a:pPr>
            <a:r>
              <a:rPr lang="zh-CN" altLang="zh-CN" spc="75" dirty="0">
                <a:cs typeface="Arial" panose="020B0604020202090204" pitchFamily="34" charset="0"/>
              </a:rPr>
              <a:t>回到第</a:t>
            </a:r>
            <a:r>
              <a:rPr lang="en-US" altLang="zh-CN" spc="75" dirty="0">
                <a:cs typeface="Arial" panose="020B0604020202090204" pitchFamily="34" charset="0"/>
              </a:rPr>
              <a:t>4.2</a:t>
            </a:r>
            <a:r>
              <a:rPr lang="zh-CN" altLang="zh-CN" spc="75" dirty="0">
                <a:cs typeface="Arial" panose="020B0604020202090204" pitchFamily="34" charset="0"/>
              </a:rPr>
              <a:t>节中提出的两种攻击模型</a:t>
            </a:r>
            <a:r>
              <a:rPr lang="en-US" altLang="zh-CN" spc="75" dirty="0">
                <a:cs typeface="Arial" panose="020B0604020202090204" pitchFamily="34" charset="0"/>
              </a:rPr>
              <a:t>,</a:t>
            </a:r>
            <a:r>
              <a:rPr lang="zh-CN" altLang="zh-CN" spc="75" dirty="0">
                <a:cs typeface="Arial" panose="020B0604020202090204" pitchFamily="34" charset="0"/>
              </a:rPr>
              <a:t>强攻击模型为凸优化问题，弱攻击模型为凹优化问题。</a:t>
            </a:r>
            <a:r>
              <a:rPr lang="zh-CN" altLang="en-US" dirty="0"/>
              <a:t>采用严格的凸凹规划工具</a:t>
            </a:r>
            <a:r>
              <a:rPr lang="en-US" altLang="zh-CN" dirty="0"/>
              <a:t>DCCP</a:t>
            </a:r>
            <a:r>
              <a:rPr lang="zh-CN" altLang="zh-CN" spc="75" dirty="0">
                <a:cs typeface="Arial" panose="020B0604020202090204" pitchFamily="34" charset="0"/>
              </a:rPr>
              <a:t>来解决优化问题</a:t>
            </a:r>
            <a:r>
              <a:rPr lang="zh-CN" altLang="en-US" spc="75" dirty="0">
                <a:cs typeface="Arial" panose="020B0604020202090204" pitchFamily="34" charset="0"/>
              </a:rPr>
              <a:t>。</a:t>
            </a:r>
            <a:endParaRPr lang="zh-CN" altLang="en-US" dirty="0"/>
          </a:p>
        </p:txBody>
      </p:sp>
      <p:pic>
        <p:nvPicPr>
          <p:cNvPr id="10" name="图片 9" descr="C:\Users\WZ\AppData\Local\Temp\1636277713(1).png"/>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26705" y="2479016"/>
            <a:ext cx="3538589" cy="407550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nvGraphicFramePr>
        <p:xfrm>
          <a:off x="1316990" y="1647190"/>
          <a:ext cx="9557385" cy="356362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5300345" y="1504950"/>
            <a:ext cx="5971540" cy="3848735"/>
          </a:xfrm>
          <a:prstGeom prst="rect">
            <a:avLst/>
          </a:prstGeom>
        </p:spPr>
      </p:pic>
      <p:graphicFrame>
        <p:nvGraphicFramePr>
          <p:cNvPr id="8" name="图示 7"/>
          <p:cNvGraphicFramePr/>
          <p:nvPr/>
        </p:nvGraphicFramePr>
        <p:xfrm>
          <a:off x="838200" y="1825625"/>
          <a:ext cx="3548380" cy="32975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图示 8"/>
          <p:cNvGraphicFramePr/>
          <p:nvPr/>
        </p:nvGraphicFramePr>
        <p:xfrm>
          <a:off x="838200" y="873125"/>
          <a:ext cx="3232150" cy="55245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t>挑战</a:t>
            </a:r>
            <a:r>
              <a:rPr lang="en-US" altLang="zh-CN"/>
              <a:t> </a:t>
            </a:r>
            <a:r>
              <a:rPr lang="zh-CN" altLang="en-US"/>
              <a:t>输入规模和缩放方法未知</a:t>
            </a:r>
            <a:endParaRPr lang="zh-CN" altLang="en-US"/>
          </a:p>
          <a:p>
            <a:pPr lvl="1"/>
            <a:r>
              <a:rPr lang="zh-CN" altLang="en-US"/>
              <a:t>攻击路线</a:t>
            </a:r>
            <a:endParaRPr lang="zh-CN" altLang="en-US"/>
          </a:p>
          <a:p>
            <a:pPr lvl="2"/>
            <a:r>
              <a:rPr lang="zh-CN" altLang="en-US"/>
              <a:t>第一步</a:t>
            </a:r>
            <a:r>
              <a:rPr lang="en-US" altLang="zh-CN"/>
              <a:t>.</a:t>
            </a:r>
            <a:r>
              <a:rPr lang="zh-CN" altLang="en-US"/>
              <a:t>缩放参数推断</a:t>
            </a:r>
            <a:r>
              <a:rPr lang="en-US" altLang="zh-CN"/>
              <a:t> </a:t>
            </a:r>
            <a:endParaRPr lang="en-US" altLang="zh-CN"/>
          </a:p>
          <a:p>
            <a:pPr lvl="3"/>
            <a:r>
              <a:rPr lang="zh-CN" altLang="en-US"/>
              <a:t>常用缩放算法</a:t>
            </a:r>
            <a:r>
              <a:rPr lang="en-US" altLang="zh-CN"/>
              <a:t>  Nearest, Bilinear, or Bicubic</a:t>
            </a:r>
            <a:endParaRPr lang="en-US" altLang="zh-CN"/>
          </a:p>
          <a:p>
            <a:pPr lvl="4"/>
            <a:r>
              <a:rPr lang="en-US" altLang="zh-CN"/>
              <a:t>1.</a:t>
            </a:r>
            <a:r>
              <a:rPr lang="zh-CN" altLang="en-US"/>
              <a:t>发送一系列探测图像</a:t>
            </a:r>
            <a:r>
              <a:rPr lang="en-US" altLang="zh-CN"/>
              <a:t> </a:t>
            </a:r>
            <a:r>
              <a:rPr lang="zh-CN" altLang="en-US"/>
              <a:t>暴力破解</a:t>
            </a:r>
            <a:endParaRPr lang="zh-CN" altLang="en-US"/>
          </a:p>
          <a:p>
            <a:pPr lvl="4"/>
            <a:r>
              <a:rPr lang="en-US" altLang="zh-CN"/>
              <a:t>2.</a:t>
            </a:r>
            <a:r>
              <a:rPr lang="zh-CN" altLang="en-US"/>
              <a:t>子探测图像</a:t>
            </a:r>
            <a:endParaRPr lang="zh-CN" altLang="en-US"/>
          </a:p>
          <a:p>
            <a:pPr lvl="2"/>
            <a:r>
              <a:rPr lang="zh-CN" altLang="en-US"/>
              <a:t>第二步</a:t>
            </a:r>
            <a:r>
              <a:rPr lang="en-US" altLang="zh-CN"/>
              <a:t>.</a:t>
            </a:r>
            <a:r>
              <a:rPr lang="zh-CN" altLang="en-US"/>
              <a:t>图像制作</a:t>
            </a:r>
            <a:endParaRPr lang="zh-CN" altLang="en-US"/>
          </a:p>
          <a:p>
            <a:pPr lvl="4"/>
            <a:endParaRPr lang="zh-CN" altLang="en-US"/>
          </a:p>
        </p:txBody>
      </p:sp>
      <p:pic>
        <p:nvPicPr>
          <p:cNvPr id="4" name="图片 3"/>
          <p:cNvPicPr>
            <a:picLocks noChangeAspect="1"/>
          </p:cNvPicPr>
          <p:nvPr>
            <p:custDataLst>
              <p:tags r:id="rId1"/>
            </p:custDataLst>
          </p:nvPr>
        </p:nvPicPr>
        <p:blipFill>
          <a:blip r:embed="rId2"/>
          <a:stretch>
            <a:fillRect/>
          </a:stretch>
        </p:blipFill>
        <p:spPr>
          <a:xfrm>
            <a:off x="6827520" y="1433830"/>
            <a:ext cx="4872355" cy="4622800"/>
          </a:xfrm>
          <a:prstGeom prst="rect">
            <a:avLst/>
          </a:prstGeom>
        </p:spPr>
      </p:pic>
      <p:pic>
        <p:nvPicPr>
          <p:cNvPr id="5" name="图片 4"/>
          <p:cNvPicPr>
            <a:picLocks noChangeAspect="1"/>
          </p:cNvPicPr>
          <p:nvPr/>
        </p:nvPicPr>
        <p:blipFill>
          <a:blip r:embed="rId3"/>
          <a:stretch>
            <a:fillRect/>
          </a:stretch>
        </p:blipFill>
        <p:spPr>
          <a:xfrm>
            <a:off x="768985" y="4782820"/>
            <a:ext cx="5909945" cy="1394460"/>
          </a:xfrm>
          <a:prstGeom prst="rect">
            <a:avLst/>
          </a:prstGeom>
        </p:spPr>
      </p:pic>
      <p:graphicFrame>
        <p:nvGraphicFramePr>
          <p:cNvPr id="9" name="图示 8"/>
          <p:cNvGraphicFramePr/>
          <p:nvPr/>
        </p:nvGraphicFramePr>
        <p:xfrm>
          <a:off x="838200" y="355600"/>
          <a:ext cx="4193540" cy="95504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0" name="图示 9"/>
          <p:cNvGraphicFramePr/>
          <p:nvPr/>
        </p:nvGraphicFramePr>
        <p:xfrm>
          <a:off x="8010525" y="727075"/>
          <a:ext cx="2506980" cy="583565"/>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556895" y="1810385"/>
            <a:ext cx="5119370" cy="1476375"/>
          </a:xfrm>
          <a:prstGeom prst="rect">
            <a:avLst/>
          </a:prstGeom>
          <a:noFill/>
        </p:spPr>
        <p:txBody>
          <a:bodyPr wrap="square" rtlCol="0">
            <a:spAutoFit/>
          </a:bodyPr>
          <a:lstStyle/>
          <a:p>
            <a:r>
              <a:rPr lang="zh-CN" altLang="en-US">
                <a:sym typeface="+mn-ea"/>
              </a:rPr>
              <a:t>考虑到识别效率和识别精度之间的权衡，划分</a:t>
            </a:r>
            <a:r>
              <a:rPr lang="en-US" altLang="zh-CN">
                <a:sym typeface="+mn-ea"/>
              </a:rPr>
              <a:t>4</a:t>
            </a:r>
            <a:r>
              <a:rPr lang="zh-CN" altLang="en-US">
                <a:sym typeface="+mn-ea"/>
              </a:rPr>
              <a:t>个不重叠的探测区域。查询的总量是100 (#input size) * 2 (#scaling library) * 3 (#interpolation method) / 4 (# probes region) = 150 (#probeImg)。</a:t>
            </a:r>
            <a:endParaRPr lang="zh-CN" altLang="en-US">
              <a:sym typeface="+mn-ea"/>
            </a:endParaRPr>
          </a:p>
          <a:p>
            <a:endParaRPr lang="zh-CN" altLang="en-US">
              <a:sym typeface="+mn-ea"/>
            </a:endParaRPr>
          </a:p>
        </p:txBody>
      </p:sp>
      <p:sp>
        <p:nvSpPr>
          <p:cNvPr id="12" name="文本框 11"/>
          <p:cNvSpPr txBox="1"/>
          <p:nvPr/>
        </p:nvSpPr>
        <p:spPr>
          <a:xfrm>
            <a:off x="5676265" y="4081145"/>
            <a:ext cx="5332730" cy="2030095"/>
          </a:xfrm>
          <a:prstGeom prst="rect">
            <a:avLst/>
          </a:prstGeom>
          <a:noFill/>
        </p:spPr>
        <p:txBody>
          <a:bodyPr wrap="square" rtlCol="0">
            <a:spAutoFit/>
          </a:bodyPr>
          <a:lstStyle/>
          <a:p>
            <a:r>
              <a:rPr lang="zh-CN" altLang="en-US"/>
              <a:t>对于百度、阿里云和腾讯，所有攻击图像都被分类为“绵羊”或“山羊”，置信度值比其他类最高。</a:t>
            </a:r>
            <a:r>
              <a:rPr lang="zh-CN" altLang="en-US">
                <a:sym typeface="+mn-ea"/>
              </a:rPr>
              <a:t>而对于 Azure，对于攻击图像，单词“sheep”可能会出现在“description”或 “tags”中，并带有置信值。因此，我们分别计算了攻击图像 “标签”和“描述”置信值的 CDF(累积分布函数)。</a:t>
            </a:r>
            <a:endParaRPr lang="zh-CN" altLang="en-US"/>
          </a:p>
          <a:p>
            <a:endParaRPr lang="zh-CN" altLang="en-US"/>
          </a:p>
        </p:txBody>
      </p:sp>
      <p:graphicFrame>
        <p:nvGraphicFramePr>
          <p:cNvPr id="13" name="图示 12"/>
          <p:cNvGraphicFramePr/>
          <p:nvPr/>
        </p:nvGraphicFramePr>
        <p:xfrm>
          <a:off x="838200" y="355600"/>
          <a:ext cx="3905885" cy="112458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3" name="图片 2"/>
          <p:cNvPicPr>
            <a:picLocks noChangeAspect="1"/>
          </p:cNvPicPr>
          <p:nvPr>
            <p:custDataLst>
              <p:tags r:id="rId6"/>
            </p:custDataLst>
          </p:nvPr>
        </p:nvPicPr>
        <p:blipFill>
          <a:blip r:embed="rId7"/>
          <a:stretch>
            <a:fillRect/>
          </a:stretch>
        </p:blipFill>
        <p:spPr>
          <a:xfrm>
            <a:off x="5813425" y="838200"/>
            <a:ext cx="4715510" cy="3067685"/>
          </a:xfrm>
          <a:prstGeom prst="rect">
            <a:avLst/>
          </a:prstGeom>
        </p:spPr>
      </p:pic>
      <p:sp>
        <p:nvSpPr>
          <p:cNvPr id="5" name="文本框 4"/>
          <p:cNvSpPr txBox="1"/>
          <p:nvPr/>
        </p:nvSpPr>
        <p:spPr>
          <a:xfrm>
            <a:off x="639445" y="2983865"/>
            <a:ext cx="4954270" cy="922020"/>
          </a:xfrm>
          <a:prstGeom prst="rect">
            <a:avLst/>
          </a:prstGeom>
          <a:noFill/>
        </p:spPr>
        <p:txBody>
          <a:bodyPr wrap="square" rtlCol="0">
            <a:spAutoFit/>
          </a:bodyPr>
          <a:lstStyle/>
          <a:p>
            <a:r>
              <a:rPr lang="zh-CN" altLang="en-US">
                <a:sym typeface="+mn-ea"/>
              </a:rPr>
              <a:t>将绵羊作为</a:t>
            </a:r>
            <a:r>
              <a:rPr lang="en-US" altLang="zh-CN">
                <a:sym typeface="+mn-ea"/>
              </a:rPr>
              <a:t>targetImg</a:t>
            </a:r>
            <a:r>
              <a:rPr lang="zh-CN" altLang="en-US">
                <a:sym typeface="+mn-ea"/>
              </a:rPr>
              <a:t>，除绵羊和绵羊类动物外的 17 个类别作为</a:t>
            </a:r>
            <a:r>
              <a:rPr lang="en-US" altLang="zh-CN">
                <a:sym typeface="+mn-ea"/>
              </a:rPr>
              <a:t>srcImg</a:t>
            </a:r>
            <a:r>
              <a:rPr lang="zh-CN" altLang="en-US">
                <a:sym typeface="+mn-ea"/>
              </a:rPr>
              <a:t>，通过攻击图像生成算法生成攻击图像。</a:t>
            </a:r>
            <a:endParaRPr lang="zh-CN" altLang="en-US"/>
          </a:p>
        </p:txBody>
      </p:sp>
      <p:pic>
        <p:nvPicPr>
          <p:cNvPr id="7" name="图片 6"/>
          <p:cNvPicPr>
            <a:picLocks noChangeAspect="1"/>
          </p:cNvPicPr>
          <p:nvPr>
            <p:custDataLst>
              <p:tags r:id="rId8"/>
            </p:custDataLst>
          </p:nvPr>
        </p:nvPicPr>
        <p:blipFill>
          <a:blip r:embed="rId9"/>
          <a:stretch>
            <a:fillRect/>
          </a:stretch>
        </p:blipFill>
        <p:spPr>
          <a:xfrm>
            <a:off x="612140" y="4081145"/>
            <a:ext cx="4131945" cy="259207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730885" y="1804035"/>
            <a:ext cx="9940290" cy="1572895"/>
          </a:xfrm>
        </p:spPr>
        <p:txBody>
          <a:bodyPr/>
          <a:lstStyle/>
          <a:p>
            <a:r>
              <a:rPr lang="zh-CN" altLang="en-US"/>
              <a:t>Web 浏览器提供了页面缩放功能来缩放内容，包括文本和图 像。因此，攻击者可能会利用浏览器中的缩放功能来进行欺骗或网络钓鱼攻击。</a:t>
            </a:r>
            <a:endParaRPr lang="zh-CN" altLang="en-US"/>
          </a:p>
        </p:txBody>
      </p:sp>
      <p:pic>
        <p:nvPicPr>
          <p:cNvPr id="6" name="内容占位符 3"/>
          <p:cNvPicPr>
            <a:picLocks noChangeAspect="1"/>
          </p:cNvPicPr>
          <p:nvPr/>
        </p:nvPicPr>
        <p:blipFill>
          <a:blip r:embed="rId1"/>
          <a:stretch>
            <a:fillRect/>
          </a:stretch>
        </p:blipFill>
        <p:spPr>
          <a:xfrm>
            <a:off x="838200" y="3533140"/>
            <a:ext cx="10515600" cy="2793365"/>
          </a:xfrm>
          <a:prstGeom prst="rect">
            <a:avLst/>
          </a:prstGeom>
        </p:spPr>
      </p:pic>
      <p:graphicFrame>
        <p:nvGraphicFramePr>
          <p:cNvPr id="7" name="图示 6"/>
          <p:cNvGraphicFramePr/>
          <p:nvPr/>
        </p:nvGraphicFramePr>
        <p:xfrm>
          <a:off x="838200" y="365125"/>
          <a:ext cx="5254625" cy="157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1850" y="278872"/>
            <a:ext cx="10515600" cy="847195"/>
          </a:xfrm>
        </p:spPr>
        <p:txBody>
          <a:bodyPr>
            <a:normAutofit/>
          </a:bodyPr>
          <a:lstStyle/>
          <a:p>
            <a:r>
              <a:rPr lang="zh-CN" altLang="en-US" sz="2800" dirty="0">
                <a:latin typeface="宋体" panose="02010600030101010101" pitchFamily="2" charset="-122"/>
                <a:ea typeface="宋体" panose="02010600030101010101" pitchFamily="2" charset="-122"/>
              </a:rPr>
              <a:t>简介</a:t>
            </a:r>
            <a:endParaRPr lang="zh-CN" altLang="en-US" sz="2800" dirty="0">
              <a:latin typeface="宋体" panose="02010600030101010101" pitchFamily="2" charset="-122"/>
              <a:ea typeface="宋体" panose="02010600030101010101" pitchFamily="2" charset="-122"/>
            </a:endParaRPr>
          </a:p>
        </p:txBody>
      </p:sp>
      <p:sp>
        <p:nvSpPr>
          <p:cNvPr id="4" name="文本框 3"/>
          <p:cNvSpPr txBox="1"/>
          <p:nvPr/>
        </p:nvSpPr>
        <p:spPr>
          <a:xfrm>
            <a:off x="1117600" y="1320800"/>
            <a:ext cx="8966200" cy="4939814"/>
          </a:xfrm>
          <a:prstGeom prst="rect">
            <a:avLst/>
          </a:prstGeom>
          <a:noFill/>
        </p:spPr>
        <p:txBody>
          <a:bodyPr wrap="square" rtlCol="0">
            <a:spAutoFit/>
          </a:bodyPr>
          <a:lstStyle/>
          <a:p>
            <a:pPr lvl="0" indent="457200">
              <a:lnSpc>
                <a:spcPct val="150000"/>
              </a:lnSpc>
            </a:pPr>
            <a:r>
              <a:rPr lang="zh-CN" altLang="zh-CN" dirty="0"/>
              <a:t>图像缩放算法可以在调整图像大小的同时，保留缩放前后的视觉特征，这通常用于许多视觉和图像处理应用程序</a:t>
            </a:r>
            <a:endParaRPr lang="en-US" altLang="zh-CN" dirty="0"/>
          </a:p>
          <a:p>
            <a:pPr lvl="0" indent="457200">
              <a:lnSpc>
                <a:spcPct val="150000"/>
              </a:lnSpc>
            </a:pPr>
            <a:r>
              <a:rPr lang="zh-CN" altLang="zh-CN" dirty="0"/>
              <a:t>缩放算法被广泛使用并且对正常图片可以有效进行缩放，但是常用缩放算法的设计不考虑恶意输入，这些恶意输入可能在缩放后引起不同的视觉结果，从而改变图像的含义。</a:t>
            </a:r>
            <a:endParaRPr lang="en-US" altLang="zh-CN" dirty="0"/>
          </a:p>
          <a:p>
            <a:pPr lvl="0" indent="457200">
              <a:lnSpc>
                <a:spcPct val="150000"/>
              </a:lnSpc>
            </a:pPr>
            <a:r>
              <a:rPr lang="zh-CN" altLang="zh-CN" dirty="0"/>
              <a:t>该文工作：</a:t>
            </a:r>
            <a:endParaRPr lang="en-US" altLang="zh-CN" dirty="0"/>
          </a:p>
          <a:p>
            <a:pPr lvl="0" indent="457200">
              <a:lnSpc>
                <a:spcPct val="150000"/>
              </a:lnSpc>
            </a:pPr>
            <a:r>
              <a:rPr lang="en-US" altLang="zh-CN" dirty="0"/>
              <a:t>1</a:t>
            </a:r>
            <a:r>
              <a:rPr lang="zh-CN" altLang="zh-CN" dirty="0"/>
              <a:t>、描述了这种安全风险的特征，并提出了一种针对图像缩放算法的伪装攻击（缩放攻击）。</a:t>
            </a:r>
            <a:endParaRPr lang="en-US" altLang="zh-CN" dirty="0"/>
          </a:p>
          <a:p>
            <a:pPr lvl="0" indent="457200">
              <a:lnSpc>
                <a:spcPct val="150000"/>
              </a:lnSpc>
            </a:pPr>
            <a:r>
              <a:rPr lang="en-US" altLang="zh-CN" dirty="0"/>
              <a:t>2</a:t>
            </a:r>
            <a:r>
              <a:rPr lang="zh-CN" altLang="zh-CN" dirty="0"/>
              <a:t>、将缩放攻击形式化为一个约束优化问题，并给出了相应的实现方法来自动高效地生成伪装图像。</a:t>
            </a:r>
            <a:endParaRPr lang="en-US" altLang="zh-CN" dirty="0"/>
          </a:p>
          <a:p>
            <a:pPr lvl="0" indent="457200">
              <a:lnSpc>
                <a:spcPct val="150000"/>
              </a:lnSpc>
            </a:pPr>
            <a:r>
              <a:rPr lang="en-US" altLang="zh-CN" dirty="0"/>
              <a:t>3</a:t>
            </a:r>
            <a:r>
              <a:rPr lang="zh-CN" altLang="zh-CN" dirty="0"/>
              <a:t>、从攻击预防和检测两个方面提出了几种潜在的防御策略。</a:t>
            </a:r>
            <a:endParaRPr lang="en-US" altLang="zh-CN" dirty="0"/>
          </a:p>
          <a:p>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535305" y="3329940"/>
            <a:ext cx="1790700" cy="124396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a:sym typeface="+mn-ea"/>
              </a:rPr>
              <a:t>忽略与深度学习模型使用的输入大小不同的输入</a:t>
            </a:r>
            <a:endParaRPr lang="zh-CN" altLang="en-US"/>
          </a:p>
        </p:txBody>
      </p:sp>
      <p:sp>
        <p:nvSpPr>
          <p:cNvPr id="19" name="矩形 18"/>
          <p:cNvSpPr/>
          <p:nvPr/>
        </p:nvSpPr>
        <p:spPr>
          <a:xfrm>
            <a:off x="3343275" y="3329940"/>
            <a:ext cx="1790700" cy="124396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a:sym typeface="+mn-ea"/>
              </a:rPr>
              <a:t>缩放图像之前随即删除一些像素（按行或按列）</a:t>
            </a:r>
            <a:endParaRPr lang="zh-CN" altLang="en-US"/>
          </a:p>
        </p:txBody>
      </p:sp>
      <p:sp>
        <p:nvSpPr>
          <p:cNvPr id="20" name="矩形 19"/>
          <p:cNvSpPr/>
          <p:nvPr/>
        </p:nvSpPr>
        <p:spPr>
          <a:xfrm>
            <a:off x="1936750" y="1055370"/>
            <a:ext cx="1790700" cy="1243965"/>
          </a:xfrm>
          <a:prstGeom prst="rect">
            <a:avLst/>
          </a:prstGeom>
          <a:ln>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a:sym typeface="+mn-ea"/>
              </a:rPr>
              <a:t>攻击预防阶段</a:t>
            </a:r>
            <a:endParaRPr lang="zh-CN" altLang="en-US"/>
          </a:p>
        </p:txBody>
      </p:sp>
      <p:cxnSp>
        <p:nvCxnSpPr>
          <p:cNvPr id="21" name="直接箭头连接符 20"/>
          <p:cNvCxnSpPr/>
          <p:nvPr/>
        </p:nvCxnSpPr>
        <p:spPr>
          <a:xfrm flipH="1">
            <a:off x="1430655" y="2299335"/>
            <a:ext cx="1401445" cy="1030605"/>
          </a:xfrm>
          <a:prstGeom prst="straightConnector1">
            <a:avLst/>
          </a:prstGeom>
          <a:ln w="412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endCxn id="19" idx="0"/>
          </p:cNvCxnSpPr>
          <p:nvPr/>
        </p:nvCxnSpPr>
        <p:spPr>
          <a:xfrm>
            <a:off x="2830195" y="2296795"/>
            <a:ext cx="1408430" cy="1033145"/>
          </a:xfrm>
          <a:prstGeom prst="straightConnector1">
            <a:avLst/>
          </a:prstGeom>
          <a:ln w="412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535305" y="5353685"/>
            <a:ext cx="1790700" cy="1243965"/>
          </a:xfrm>
          <a:prstGeom prst="rect">
            <a:avLst/>
          </a:prstGeom>
          <a:gradFill>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 pos="0">
                <a:srgbClr val="FE4444"/>
              </a:gs>
              <a:gs pos="100000">
                <a:srgbClr val="832B2B"/>
              </a:gs>
            </a:gsLst>
            <a:lin scaled="0"/>
          </a:gradFill>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a:sym typeface="+mn-ea"/>
              </a:rPr>
              <a:t>用户上传图像的大小具有随机性</a:t>
            </a:r>
            <a:endParaRPr lang="zh-CN" altLang="en-US"/>
          </a:p>
        </p:txBody>
      </p:sp>
      <p:sp>
        <p:nvSpPr>
          <p:cNvPr id="25" name="矩形 24"/>
          <p:cNvSpPr/>
          <p:nvPr/>
        </p:nvSpPr>
        <p:spPr>
          <a:xfrm>
            <a:off x="3380105" y="5353685"/>
            <a:ext cx="1790700" cy="1243965"/>
          </a:xfrm>
          <a:prstGeom prst="rect">
            <a:avLst/>
          </a:prstGeom>
          <a:gradFill>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 pos="0">
                <a:srgbClr val="FE4444"/>
              </a:gs>
              <a:gs pos="100000">
                <a:srgbClr val="832B2B"/>
              </a:gs>
            </a:gsLst>
            <a:lin scaled="0"/>
          </a:gradFill>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a:sym typeface="+mn-ea"/>
              </a:rPr>
              <a:t>不合适的删除策略容易影响图像质量</a:t>
            </a:r>
            <a:endParaRPr lang="zh-CN" altLang="en-US"/>
          </a:p>
        </p:txBody>
      </p:sp>
      <p:cxnSp>
        <p:nvCxnSpPr>
          <p:cNvPr id="26" name="直接箭头连接符 25"/>
          <p:cNvCxnSpPr>
            <a:stCxn id="18" idx="2"/>
            <a:endCxn id="24" idx="0"/>
          </p:cNvCxnSpPr>
          <p:nvPr/>
        </p:nvCxnSpPr>
        <p:spPr>
          <a:xfrm>
            <a:off x="1430655" y="4573905"/>
            <a:ext cx="0" cy="779780"/>
          </a:xfrm>
          <a:prstGeom prst="straightConnector1">
            <a:avLst/>
          </a:prstGeom>
          <a:ln w="41275" cmpd="sng">
            <a:solidFill>
              <a:schemeClr val="accent1">
                <a:shade val="50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4238625" y="4573905"/>
            <a:ext cx="73660" cy="779780"/>
          </a:xfrm>
          <a:prstGeom prst="straightConnector1">
            <a:avLst/>
          </a:prstGeom>
          <a:ln w="41275" cmpd="sng">
            <a:solidFill>
              <a:schemeClr val="accent1">
                <a:shade val="50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7258050" y="3327400"/>
            <a:ext cx="1790700" cy="124396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a:sym typeface="+mn-ea"/>
              </a:rPr>
              <a:t>Color-histogram-based </a:t>
            </a:r>
            <a:r>
              <a:rPr lang="zh-CN" altLang="en-US">
                <a:sym typeface="+mn-ea"/>
              </a:rPr>
              <a:t>检测</a:t>
            </a:r>
            <a:endParaRPr lang="zh-CN" altLang="en-US"/>
          </a:p>
        </p:txBody>
      </p:sp>
      <p:sp>
        <p:nvSpPr>
          <p:cNvPr id="29" name="矩形 28"/>
          <p:cNvSpPr/>
          <p:nvPr/>
        </p:nvSpPr>
        <p:spPr>
          <a:xfrm>
            <a:off x="10066020" y="3327400"/>
            <a:ext cx="1790700" cy="124396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a:sym typeface="+mn-ea"/>
              </a:rPr>
              <a:t>Color-scattering-based </a:t>
            </a:r>
            <a:r>
              <a:rPr lang="zh-CN" altLang="en-US">
                <a:sym typeface="+mn-ea"/>
              </a:rPr>
              <a:t>检测</a:t>
            </a:r>
            <a:endParaRPr lang="zh-CN" altLang="en-US"/>
          </a:p>
        </p:txBody>
      </p:sp>
      <p:sp>
        <p:nvSpPr>
          <p:cNvPr id="30" name="矩形 29"/>
          <p:cNvSpPr/>
          <p:nvPr/>
        </p:nvSpPr>
        <p:spPr>
          <a:xfrm>
            <a:off x="8659495" y="1052830"/>
            <a:ext cx="1790700" cy="124396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a:sym typeface="+mn-ea"/>
              </a:rPr>
              <a:t>攻击检测阶段</a:t>
            </a:r>
            <a:endParaRPr lang="zh-CN" altLang="en-US"/>
          </a:p>
        </p:txBody>
      </p:sp>
      <p:cxnSp>
        <p:nvCxnSpPr>
          <p:cNvPr id="31" name="直接箭头连接符 30"/>
          <p:cNvCxnSpPr/>
          <p:nvPr/>
        </p:nvCxnSpPr>
        <p:spPr>
          <a:xfrm flipH="1">
            <a:off x="8153400" y="2296795"/>
            <a:ext cx="1401445" cy="1030605"/>
          </a:xfrm>
          <a:prstGeom prst="straightConnector1">
            <a:avLst/>
          </a:prstGeom>
          <a:ln w="412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endCxn id="29" idx="0"/>
          </p:cNvCxnSpPr>
          <p:nvPr/>
        </p:nvCxnSpPr>
        <p:spPr>
          <a:xfrm>
            <a:off x="9552940" y="2294255"/>
            <a:ext cx="1408430" cy="1033145"/>
          </a:xfrm>
          <a:prstGeom prst="straightConnector1">
            <a:avLst/>
          </a:prstGeom>
          <a:ln w="412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33" name="右箭头 32"/>
          <p:cNvSpPr/>
          <p:nvPr/>
        </p:nvSpPr>
        <p:spPr>
          <a:xfrm>
            <a:off x="5437505" y="2299335"/>
            <a:ext cx="1672590" cy="7296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9948545" y="5278755"/>
            <a:ext cx="2004060" cy="1393825"/>
          </a:xfrm>
          <a:prstGeom prst="rect">
            <a:avLst/>
          </a:prstGeom>
          <a:gradFill>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 pos="0">
                <a:srgbClr val="007BD3"/>
              </a:gs>
              <a:gs pos="100000">
                <a:srgbClr val="034373"/>
              </a:gs>
            </a:gsLst>
            <a:lin ang="5400000" scaled="0"/>
          </a:gradFill>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a:sym typeface="+mn-ea"/>
              </a:rPr>
              <a:t>颜色散射（作为颜色直方图的补充）以像素点到图像中心的距离来表示颜色分布。</a:t>
            </a:r>
            <a:endParaRPr lang="zh-CN" altLang="en-US">
              <a:sym typeface="+mn-ea"/>
            </a:endParaRPr>
          </a:p>
        </p:txBody>
      </p:sp>
      <p:sp>
        <p:nvSpPr>
          <p:cNvPr id="35" name="矩形 34"/>
          <p:cNvSpPr/>
          <p:nvPr/>
        </p:nvSpPr>
        <p:spPr>
          <a:xfrm>
            <a:off x="7258050" y="5353685"/>
            <a:ext cx="1790700" cy="1243965"/>
          </a:xfrm>
          <a:prstGeom prst="rect">
            <a:avLst/>
          </a:prstGeom>
          <a:gradFill>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 pos="0">
                <a:srgbClr val="007BD3"/>
              </a:gs>
              <a:gs pos="100000">
                <a:srgbClr val="034373"/>
              </a:gs>
            </a:gsLst>
            <a:lin scaled="0"/>
          </a:gradFill>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a:sym typeface="+mn-ea"/>
              </a:rPr>
              <a:t>基于颜色直方图反映颜色分布的图像相似性度量方法</a:t>
            </a:r>
            <a:endParaRPr lang="zh-CN" altLang="en-US"/>
          </a:p>
        </p:txBody>
      </p:sp>
      <p:cxnSp>
        <p:nvCxnSpPr>
          <p:cNvPr id="36" name="直接箭头连接符 35"/>
          <p:cNvCxnSpPr>
            <a:stCxn id="35" idx="0"/>
            <a:endCxn id="28" idx="2"/>
          </p:cNvCxnSpPr>
          <p:nvPr/>
        </p:nvCxnSpPr>
        <p:spPr>
          <a:xfrm flipV="1">
            <a:off x="8153400" y="4571365"/>
            <a:ext cx="0" cy="782320"/>
          </a:xfrm>
          <a:prstGeom prst="straightConnector1">
            <a:avLst/>
          </a:prstGeom>
          <a:ln w="41275" cmpd="sng">
            <a:solidFill>
              <a:schemeClr val="accent1">
                <a:shade val="50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34" idx="0"/>
            <a:endCxn id="29" idx="2"/>
          </p:cNvCxnSpPr>
          <p:nvPr/>
        </p:nvCxnSpPr>
        <p:spPr>
          <a:xfrm flipV="1">
            <a:off x="10950575" y="4571365"/>
            <a:ext cx="10795" cy="707390"/>
          </a:xfrm>
          <a:prstGeom prst="straightConnector1">
            <a:avLst/>
          </a:prstGeom>
          <a:ln w="41275" cmpd="sng">
            <a:solidFill>
              <a:schemeClr val="accent1">
                <a:shade val="50000"/>
              </a:schemeClr>
            </a:solidFill>
            <a:prstDash val="sysDot"/>
            <a:tailEnd type="arrow"/>
          </a:ln>
        </p:spPr>
        <p:style>
          <a:lnRef idx="1">
            <a:schemeClr val="accent1"/>
          </a:lnRef>
          <a:fillRef idx="0">
            <a:schemeClr val="accent1"/>
          </a:fillRef>
          <a:effectRef idx="0">
            <a:schemeClr val="accent1"/>
          </a:effectRef>
          <a:fontRef idx="minor">
            <a:schemeClr val="tx1"/>
          </a:fontRef>
        </p:style>
      </p:cxnSp>
      <p:graphicFrame>
        <p:nvGraphicFramePr>
          <p:cNvPr id="7" name="图示 6"/>
          <p:cNvGraphicFramePr/>
          <p:nvPr/>
        </p:nvGraphicFramePr>
        <p:xfrm>
          <a:off x="838200" y="365125"/>
          <a:ext cx="2809240" cy="57467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ppt_x"/>
                                          </p:val>
                                        </p:tav>
                                        <p:tav tm="100000">
                                          <p:val>
                                            <p:strVal val="#ppt_x"/>
                                          </p:val>
                                        </p:tav>
                                      </p:tavLst>
                                    </p:anim>
                                    <p:anim calcmode="lin" valueType="num">
                                      <p:cBhvr additive="base">
                                        <p:cTn id="16" dur="500" fill="hold"/>
                                        <p:tgtEl>
                                          <p:spTgt spid="2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additive="base">
                                        <p:cTn id="23" dur="500" fill="hold"/>
                                        <p:tgtEl>
                                          <p:spTgt spid="23"/>
                                        </p:tgtEl>
                                        <p:attrNameLst>
                                          <p:attrName>ppt_x</p:attrName>
                                        </p:attrNameLst>
                                      </p:cBhvr>
                                      <p:tavLst>
                                        <p:tav tm="0">
                                          <p:val>
                                            <p:strVal val="#ppt_x"/>
                                          </p:val>
                                        </p:tav>
                                        <p:tav tm="100000">
                                          <p:val>
                                            <p:strVal val="#ppt_x"/>
                                          </p:val>
                                        </p:tav>
                                      </p:tavLst>
                                    </p:anim>
                                    <p:anim calcmode="lin" valueType="num">
                                      <p:cBhvr additive="base">
                                        <p:cTn id="24" dur="500" fill="hold"/>
                                        <p:tgtEl>
                                          <p:spTgt spid="2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500" fill="hold"/>
                                        <p:tgtEl>
                                          <p:spTgt spid="24"/>
                                        </p:tgtEl>
                                        <p:attrNameLst>
                                          <p:attrName>ppt_x</p:attrName>
                                        </p:attrNameLst>
                                      </p:cBhvr>
                                      <p:tavLst>
                                        <p:tav tm="0">
                                          <p:val>
                                            <p:strVal val="#ppt_x"/>
                                          </p:val>
                                        </p:tav>
                                        <p:tav tm="100000">
                                          <p:val>
                                            <p:strVal val="#ppt_x"/>
                                          </p:val>
                                        </p:tav>
                                      </p:tavLst>
                                    </p:anim>
                                    <p:anim calcmode="lin" valueType="num">
                                      <p:cBhvr additive="base">
                                        <p:cTn id="28" dur="500" fill="hold"/>
                                        <p:tgtEl>
                                          <p:spTgt spid="2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ppt_x"/>
                                          </p:val>
                                        </p:tav>
                                        <p:tav tm="100000">
                                          <p:val>
                                            <p:strVal val="#ppt_x"/>
                                          </p:val>
                                        </p:tav>
                                      </p:tavLst>
                                    </p:anim>
                                    <p:anim calcmode="lin" valueType="num">
                                      <p:cBhvr additive="base">
                                        <p:cTn id="32" dur="500" fill="hold"/>
                                        <p:tgtEl>
                                          <p:spTgt spid="25"/>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6"/>
                                        </p:tgtEl>
                                        <p:attrNameLst>
                                          <p:attrName>style.visibility</p:attrName>
                                        </p:attrNameLst>
                                      </p:cBhvr>
                                      <p:to>
                                        <p:strVal val="visible"/>
                                      </p:to>
                                    </p:set>
                                    <p:anim calcmode="lin" valueType="num">
                                      <p:cBhvr additive="base">
                                        <p:cTn id="35" dur="500" fill="hold"/>
                                        <p:tgtEl>
                                          <p:spTgt spid="26"/>
                                        </p:tgtEl>
                                        <p:attrNameLst>
                                          <p:attrName>ppt_x</p:attrName>
                                        </p:attrNameLst>
                                      </p:cBhvr>
                                      <p:tavLst>
                                        <p:tav tm="0">
                                          <p:val>
                                            <p:strVal val="#ppt_x"/>
                                          </p:val>
                                        </p:tav>
                                        <p:tav tm="100000">
                                          <p:val>
                                            <p:strVal val="#ppt_x"/>
                                          </p:val>
                                        </p:tav>
                                      </p:tavLst>
                                    </p:anim>
                                    <p:anim calcmode="lin" valueType="num">
                                      <p:cBhvr additive="base">
                                        <p:cTn id="36" dur="500" fill="hold"/>
                                        <p:tgtEl>
                                          <p:spTgt spid="26"/>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anim calcmode="lin" valueType="num">
                                      <p:cBhvr additive="base">
                                        <p:cTn id="39" dur="500" fill="hold"/>
                                        <p:tgtEl>
                                          <p:spTgt spid="27"/>
                                        </p:tgtEl>
                                        <p:attrNameLst>
                                          <p:attrName>ppt_x</p:attrName>
                                        </p:attrNameLst>
                                      </p:cBhvr>
                                      <p:tavLst>
                                        <p:tav tm="0">
                                          <p:val>
                                            <p:strVal val="#ppt_x"/>
                                          </p:val>
                                        </p:tav>
                                        <p:tav tm="100000">
                                          <p:val>
                                            <p:strVal val="#ppt_x"/>
                                          </p:val>
                                        </p:tav>
                                      </p:tavLst>
                                    </p:anim>
                                    <p:anim calcmode="lin" valueType="num">
                                      <p:cBhvr additive="base">
                                        <p:cTn id="40"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grpId="0" nodeType="click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randombar(horizontal)">
                                      <p:cBhvr>
                                        <p:cTn id="45" dur="500"/>
                                        <p:tgtEl>
                                          <p:spTgt spid="33"/>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28"/>
                                        </p:tgtEl>
                                        <p:attrNameLst>
                                          <p:attrName>style.visibility</p:attrName>
                                        </p:attrNameLst>
                                      </p:cBhvr>
                                      <p:to>
                                        <p:strVal val="visible"/>
                                      </p:to>
                                    </p:set>
                                    <p:anim calcmode="lin" valueType="num">
                                      <p:cBhvr additive="base">
                                        <p:cTn id="50" dur="500" fill="hold"/>
                                        <p:tgtEl>
                                          <p:spTgt spid="28"/>
                                        </p:tgtEl>
                                        <p:attrNameLst>
                                          <p:attrName>ppt_x</p:attrName>
                                        </p:attrNameLst>
                                      </p:cBhvr>
                                      <p:tavLst>
                                        <p:tav tm="0">
                                          <p:val>
                                            <p:strVal val="#ppt_x"/>
                                          </p:val>
                                        </p:tav>
                                        <p:tav tm="100000">
                                          <p:val>
                                            <p:strVal val="#ppt_x"/>
                                          </p:val>
                                        </p:tav>
                                      </p:tavLst>
                                    </p:anim>
                                    <p:anim calcmode="lin" valueType="num">
                                      <p:cBhvr additive="base">
                                        <p:cTn id="51" dur="500" fill="hold"/>
                                        <p:tgtEl>
                                          <p:spTgt spid="28"/>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29"/>
                                        </p:tgtEl>
                                        <p:attrNameLst>
                                          <p:attrName>style.visibility</p:attrName>
                                        </p:attrNameLst>
                                      </p:cBhvr>
                                      <p:to>
                                        <p:strVal val="visible"/>
                                      </p:to>
                                    </p:set>
                                    <p:anim calcmode="lin" valueType="num">
                                      <p:cBhvr additive="base">
                                        <p:cTn id="54" dur="500" fill="hold"/>
                                        <p:tgtEl>
                                          <p:spTgt spid="29"/>
                                        </p:tgtEl>
                                        <p:attrNameLst>
                                          <p:attrName>ppt_x</p:attrName>
                                        </p:attrNameLst>
                                      </p:cBhvr>
                                      <p:tavLst>
                                        <p:tav tm="0">
                                          <p:val>
                                            <p:strVal val="#ppt_x"/>
                                          </p:val>
                                        </p:tav>
                                        <p:tav tm="100000">
                                          <p:val>
                                            <p:strVal val="#ppt_x"/>
                                          </p:val>
                                        </p:tav>
                                      </p:tavLst>
                                    </p:anim>
                                    <p:anim calcmode="lin" valueType="num">
                                      <p:cBhvr additive="base">
                                        <p:cTn id="55" dur="500" fill="hold"/>
                                        <p:tgtEl>
                                          <p:spTgt spid="29"/>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30"/>
                                        </p:tgtEl>
                                        <p:attrNameLst>
                                          <p:attrName>style.visibility</p:attrName>
                                        </p:attrNameLst>
                                      </p:cBhvr>
                                      <p:to>
                                        <p:strVal val="visible"/>
                                      </p:to>
                                    </p:set>
                                    <p:anim calcmode="lin" valueType="num">
                                      <p:cBhvr additive="base">
                                        <p:cTn id="58" dur="500" fill="hold"/>
                                        <p:tgtEl>
                                          <p:spTgt spid="30"/>
                                        </p:tgtEl>
                                        <p:attrNameLst>
                                          <p:attrName>ppt_x</p:attrName>
                                        </p:attrNameLst>
                                      </p:cBhvr>
                                      <p:tavLst>
                                        <p:tav tm="0">
                                          <p:val>
                                            <p:strVal val="#ppt_x"/>
                                          </p:val>
                                        </p:tav>
                                        <p:tav tm="100000">
                                          <p:val>
                                            <p:strVal val="#ppt_x"/>
                                          </p:val>
                                        </p:tav>
                                      </p:tavLst>
                                    </p:anim>
                                    <p:anim calcmode="lin" valueType="num">
                                      <p:cBhvr additive="base">
                                        <p:cTn id="59" dur="500" fill="hold"/>
                                        <p:tgtEl>
                                          <p:spTgt spid="30"/>
                                        </p:tgtEl>
                                        <p:attrNameLst>
                                          <p:attrName>ppt_y</p:attrName>
                                        </p:attrNameLst>
                                      </p:cBhvr>
                                      <p:tavLst>
                                        <p:tav tm="0">
                                          <p:val>
                                            <p:strVal val="1+#ppt_h/2"/>
                                          </p:val>
                                        </p:tav>
                                        <p:tav tm="100000">
                                          <p:val>
                                            <p:strVal val="#ppt_y"/>
                                          </p:val>
                                        </p:tav>
                                      </p:tavLst>
                                    </p:anim>
                                  </p:childTnLst>
                                </p:cTn>
                              </p:par>
                              <p:par>
                                <p:cTn id="60" presetID="2" presetClass="entr" presetSubtype="4" fill="hold" nodeType="withEffect">
                                  <p:stCondLst>
                                    <p:cond delay="0"/>
                                  </p:stCondLst>
                                  <p:childTnLst>
                                    <p:set>
                                      <p:cBhvr>
                                        <p:cTn id="61" dur="1" fill="hold">
                                          <p:stCondLst>
                                            <p:cond delay="0"/>
                                          </p:stCondLst>
                                        </p:cTn>
                                        <p:tgtEl>
                                          <p:spTgt spid="31"/>
                                        </p:tgtEl>
                                        <p:attrNameLst>
                                          <p:attrName>style.visibility</p:attrName>
                                        </p:attrNameLst>
                                      </p:cBhvr>
                                      <p:to>
                                        <p:strVal val="visible"/>
                                      </p:to>
                                    </p:set>
                                    <p:anim calcmode="lin" valueType="num">
                                      <p:cBhvr additive="base">
                                        <p:cTn id="62" dur="500" fill="hold"/>
                                        <p:tgtEl>
                                          <p:spTgt spid="31"/>
                                        </p:tgtEl>
                                        <p:attrNameLst>
                                          <p:attrName>ppt_x</p:attrName>
                                        </p:attrNameLst>
                                      </p:cBhvr>
                                      <p:tavLst>
                                        <p:tav tm="0">
                                          <p:val>
                                            <p:strVal val="#ppt_x"/>
                                          </p:val>
                                        </p:tav>
                                        <p:tav tm="100000">
                                          <p:val>
                                            <p:strVal val="#ppt_x"/>
                                          </p:val>
                                        </p:tav>
                                      </p:tavLst>
                                    </p:anim>
                                    <p:anim calcmode="lin" valueType="num">
                                      <p:cBhvr additive="base">
                                        <p:cTn id="63" dur="500" fill="hold"/>
                                        <p:tgtEl>
                                          <p:spTgt spid="31"/>
                                        </p:tgtEl>
                                        <p:attrNameLst>
                                          <p:attrName>ppt_y</p:attrName>
                                        </p:attrNameLst>
                                      </p:cBhvr>
                                      <p:tavLst>
                                        <p:tav tm="0">
                                          <p:val>
                                            <p:strVal val="1+#ppt_h/2"/>
                                          </p:val>
                                        </p:tav>
                                        <p:tav tm="100000">
                                          <p:val>
                                            <p:strVal val="#ppt_y"/>
                                          </p:val>
                                        </p:tav>
                                      </p:tavLst>
                                    </p:anim>
                                  </p:childTnLst>
                                </p:cTn>
                              </p:par>
                              <p:par>
                                <p:cTn id="64" presetID="2" presetClass="entr" presetSubtype="4" fill="hold" nodeType="withEffect">
                                  <p:stCondLst>
                                    <p:cond delay="0"/>
                                  </p:stCondLst>
                                  <p:childTnLst>
                                    <p:set>
                                      <p:cBhvr>
                                        <p:cTn id="65" dur="1" fill="hold">
                                          <p:stCondLst>
                                            <p:cond delay="0"/>
                                          </p:stCondLst>
                                        </p:cTn>
                                        <p:tgtEl>
                                          <p:spTgt spid="32"/>
                                        </p:tgtEl>
                                        <p:attrNameLst>
                                          <p:attrName>style.visibility</p:attrName>
                                        </p:attrNameLst>
                                      </p:cBhvr>
                                      <p:to>
                                        <p:strVal val="visible"/>
                                      </p:to>
                                    </p:set>
                                    <p:anim calcmode="lin" valueType="num">
                                      <p:cBhvr additive="base">
                                        <p:cTn id="66" dur="500" fill="hold"/>
                                        <p:tgtEl>
                                          <p:spTgt spid="32"/>
                                        </p:tgtEl>
                                        <p:attrNameLst>
                                          <p:attrName>ppt_x</p:attrName>
                                        </p:attrNameLst>
                                      </p:cBhvr>
                                      <p:tavLst>
                                        <p:tav tm="0">
                                          <p:val>
                                            <p:strVal val="#ppt_x"/>
                                          </p:val>
                                        </p:tav>
                                        <p:tav tm="100000">
                                          <p:val>
                                            <p:strVal val="#ppt_x"/>
                                          </p:val>
                                        </p:tav>
                                      </p:tavLst>
                                    </p:anim>
                                    <p:anim calcmode="lin" valueType="num">
                                      <p:cBhvr additive="base">
                                        <p:cTn id="67" dur="500" fill="hold"/>
                                        <p:tgtEl>
                                          <p:spTgt spid="32"/>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0"/>
                                  </p:stCondLst>
                                  <p:childTnLst>
                                    <p:set>
                                      <p:cBhvr>
                                        <p:cTn id="69" dur="1" fill="hold">
                                          <p:stCondLst>
                                            <p:cond delay="0"/>
                                          </p:stCondLst>
                                        </p:cTn>
                                        <p:tgtEl>
                                          <p:spTgt spid="34"/>
                                        </p:tgtEl>
                                        <p:attrNameLst>
                                          <p:attrName>style.visibility</p:attrName>
                                        </p:attrNameLst>
                                      </p:cBhvr>
                                      <p:to>
                                        <p:strVal val="visible"/>
                                      </p:to>
                                    </p:set>
                                    <p:anim calcmode="lin" valueType="num">
                                      <p:cBhvr additive="base">
                                        <p:cTn id="70" dur="500" fill="hold"/>
                                        <p:tgtEl>
                                          <p:spTgt spid="34"/>
                                        </p:tgtEl>
                                        <p:attrNameLst>
                                          <p:attrName>ppt_x</p:attrName>
                                        </p:attrNameLst>
                                      </p:cBhvr>
                                      <p:tavLst>
                                        <p:tav tm="0">
                                          <p:val>
                                            <p:strVal val="#ppt_x"/>
                                          </p:val>
                                        </p:tav>
                                        <p:tav tm="100000">
                                          <p:val>
                                            <p:strVal val="#ppt_x"/>
                                          </p:val>
                                        </p:tav>
                                      </p:tavLst>
                                    </p:anim>
                                    <p:anim calcmode="lin" valueType="num">
                                      <p:cBhvr additive="base">
                                        <p:cTn id="71" dur="500" fill="hold"/>
                                        <p:tgtEl>
                                          <p:spTgt spid="34"/>
                                        </p:tgtEl>
                                        <p:attrNameLst>
                                          <p:attrName>ppt_y</p:attrName>
                                        </p:attrNameLst>
                                      </p:cBhvr>
                                      <p:tavLst>
                                        <p:tav tm="0">
                                          <p:val>
                                            <p:strVal val="1+#ppt_h/2"/>
                                          </p:val>
                                        </p:tav>
                                        <p:tav tm="100000">
                                          <p:val>
                                            <p:strVal val="#ppt_y"/>
                                          </p:val>
                                        </p:tav>
                                      </p:tavLst>
                                    </p:anim>
                                  </p:childTnLst>
                                </p:cTn>
                              </p:par>
                              <p:par>
                                <p:cTn id="72" presetID="2" presetClass="entr" presetSubtype="4" fill="hold" grpId="0" nodeType="withEffect">
                                  <p:stCondLst>
                                    <p:cond delay="0"/>
                                  </p:stCondLst>
                                  <p:childTnLst>
                                    <p:set>
                                      <p:cBhvr>
                                        <p:cTn id="73" dur="1" fill="hold">
                                          <p:stCondLst>
                                            <p:cond delay="0"/>
                                          </p:stCondLst>
                                        </p:cTn>
                                        <p:tgtEl>
                                          <p:spTgt spid="35"/>
                                        </p:tgtEl>
                                        <p:attrNameLst>
                                          <p:attrName>style.visibility</p:attrName>
                                        </p:attrNameLst>
                                      </p:cBhvr>
                                      <p:to>
                                        <p:strVal val="visible"/>
                                      </p:to>
                                    </p:set>
                                    <p:anim calcmode="lin" valueType="num">
                                      <p:cBhvr additive="base">
                                        <p:cTn id="74" dur="500" fill="hold"/>
                                        <p:tgtEl>
                                          <p:spTgt spid="35"/>
                                        </p:tgtEl>
                                        <p:attrNameLst>
                                          <p:attrName>ppt_x</p:attrName>
                                        </p:attrNameLst>
                                      </p:cBhvr>
                                      <p:tavLst>
                                        <p:tav tm="0">
                                          <p:val>
                                            <p:strVal val="#ppt_x"/>
                                          </p:val>
                                        </p:tav>
                                        <p:tav tm="100000">
                                          <p:val>
                                            <p:strVal val="#ppt_x"/>
                                          </p:val>
                                        </p:tav>
                                      </p:tavLst>
                                    </p:anim>
                                    <p:anim calcmode="lin" valueType="num">
                                      <p:cBhvr additive="base">
                                        <p:cTn id="75" dur="500" fill="hold"/>
                                        <p:tgtEl>
                                          <p:spTgt spid="35"/>
                                        </p:tgtEl>
                                        <p:attrNameLst>
                                          <p:attrName>ppt_y</p:attrName>
                                        </p:attrNameLst>
                                      </p:cBhvr>
                                      <p:tavLst>
                                        <p:tav tm="0">
                                          <p:val>
                                            <p:strVal val="1+#ppt_h/2"/>
                                          </p:val>
                                        </p:tav>
                                        <p:tav tm="100000">
                                          <p:val>
                                            <p:strVal val="#ppt_y"/>
                                          </p:val>
                                        </p:tav>
                                      </p:tavLst>
                                    </p:anim>
                                  </p:childTnLst>
                                </p:cTn>
                              </p:par>
                              <p:par>
                                <p:cTn id="76" presetID="2" presetClass="entr" presetSubtype="4" fill="hold" nodeType="withEffect">
                                  <p:stCondLst>
                                    <p:cond delay="0"/>
                                  </p:stCondLst>
                                  <p:childTnLst>
                                    <p:set>
                                      <p:cBhvr>
                                        <p:cTn id="77" dur="1" fill="hold">
                                          <p:stCondLst>
                                            <p:cond delay="0"/>
                                          </p:stCondLst>
                                        </p:cTn>
                                        <p:tgtEl>
                                          <p:spTgt spid="36"/>
                                        </p:tgtEl>
                                        <p:attrNameLst>
                                          <p:attrName>style.visibility</p:attrName>
                                        </p:attrNameLst>
                                      </p:cBhvr>
                                      <p:to>
                                        <p:strVal val="visible"/>
                                      </p:to>
                                    </p:set>
                                    <p:anim calcmode="lin" valueType="num">
                                      <p:cBhvr additive="base">
                                        <p:cTn id="78" dur="500" fill="hold"/>
                                        <p:tgtEl>
                                          <p:spTgt spid="36"/>
                                        </p:tgtEl>
                                        <p:attrNameLst>
                                          <p:attrName>ppt_x</p:attrName>
                                        </p:attrNameLst>
                                      </p:cBhvr>
                                      <p:tavLst>
                                        <p:tav tm="0">
                                          <p:val>
                                            <p:strVal val="#ppt_x"/>
                                          </p:val>
                                        </p:tav>
                                        <p:tav tm="100000">
                                          <p:val>
                                            <p:strVal val="#ppt_x"/>
                                          </p:val>
                                        </p:tav>
                                      </p:tavLst>
                                    </p:anim>
                                    <p:anim calcmode="lin" valueType="num">
                                      <p:cBhvr additive="base">
                                        <p:cTn id="79" dur="500" fill="hold"/>
                                        <p:tgtEl>
                                          <p:spTgt spid="36"/>
                                        </p:tgtEl>
                                        <p:attrNameLst>
                                          <p:attrName>ppt_y</p:attrName>
                                        </p:attrNameLst>
                                      </p:cBhvr>
                                      <p:tavLst>
                                        <p:tav tm="0">
                                          <p:val>
                                            <p:strVal val="1+#ppt_h/2"/>
                                          </p:val>
                                        </p:tav>
                                        <p:tav tm="100000">
                                          <p:val>
                                            <p:strVal val="#ppt_y"/>
                                          </p:val>
                                        </p:tav>
                                      </p:tavLst>
                                    </p:anim>
                                  </p:childTnLst>
                                </p:cTn>
                              </p:par>
                              <p:par>
                                <p:cTn id="80" presetID="2" presetClass="entr" presetSubtype="4" fill="hold" nodeType="withEffect">
                                  <p:stCondLst>
                                    <p:cond delay="0"/>
                                  </p:stCondLst>
                                  <p:childTnLst>
                                    <p:set>
                                      <p:cBhvr>
                                        <p:cTn id="81" dur="1" fill="hold">
                                          <p:stCondLst>
                                            <p:cond delay="0"/>
                                          </p:stCondLst>
                                        </p:cTn>
                                        <p:tgtEl>
                                          <p:spTgt spid="37"/>
                                        </p:tgtEl>
                                        <p:attrNameLst>
                                          <p:attrName>style.visibility</p:attrName>
                                        </p:attrNameLst>
                                      </p:cBhvr>
                                      <p:to>
                                        <p:strVal val="visible"/>
                                      </p:to>
                                    </p:set>
                                    <p:anim calcmode="lin" valueType="num">
                                      <p:cBhvr additive="base">
                                        <p:cTn id="82" dur="500" fill="hold"/>
                                        <p:tgtEl>
                                          <p:spTgt spid="37"/>
                                        </p:tgtEl>
                                        <p:attrNameLst>
                                          <p:attrName>ppt_x</p:attrName>
                                        </p:attrNameLst>
                                      </p:cBhvr>
                                      <p:tavLst>
                                        <p:tav tm="0">
                                          <p:val>
                                            <p:strVal val="#ppt_x"/>
                                          </p:val>
                                        </p:tav>
                                        <p:tav tm="100000">
                                          <p:val>
                                            <p:strVal val="#ppt_x"/>
                                          </p:val>
                                        </p:tav>
                                      </p:tavLst>
                                    </p:anim>
                                    <p:anim calcmode="lin" valueType="num">
                                      <p:cBhvr additive="base">
                                        <p:cTn id="83"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0" grpId="0" bldLvl="0" animBg="1"/>
      <p:bldP spid="20" grpId="1" animBg="1"/>
      <p:bldP spid="24" grpId="0" animBg="1"/>
      <p:bldP spid="24" grpId="1" animBg="1"/>
      <p:bldP spid="25" grpId="0" animBg="1"/>
      <p:bldP spid="25" grpId="1" animBg="1"/>
      <p:bldP spid="28" grpId="0" animBg="1"/>
      <p:bldP spid="28" grpId="1" animBg="1"/>
      <p:bldP spid="29" grpId="0" animBg="1"/>
      <p:bldP spid="29" grpId="1" animBg="1"/>
      <p:bldP spid="30" grpId="0" animBg="1"/>
      <p:bldP spid="30" grpId="1" animBg="1"/>
      <p:bldP spid="33" grpId="0" animBg="1"/>
      <p:bldP spid="33" grpId="1" animBg="1"/>
      <p:bldP spid="34" grpId="0" animBg="1"/>
      <p:bldP spid="34" grpId="1" animBg="1"/>
      <p:bldP spid="35" grpId="0" animBg="1"/>
      <p:bldP spid="35"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73430" y="441325"/>
            <a:ext cx="4201795" cy="368300"/>
          </a:xfrm>
          <a:prstGeom prst="rect">
            <a:avLst/>
          </a:prstGeom>
          <a:noFill/>
        </p:spPr>
        <p:txBody>
          <a:bodyPr wrap="square" rtlCol="0">
            <a:spAutoFit/>
          </a:bodyPr>
          <a:lstStyle/>
          <a:p>
            <a:r>
              <a:rPr lang="zh-CN" altLang="en-US" b="1"/>
              <a:t>两种攻击检测策略性能的评估</a:t>
            </a:r>
            <a:endParaRPr lang="zh-CN" altLang="en-US" b="1"/>
          </a:p>
        </p:txBody>
      </p:sp>
      <p:pic>
        <p:nvPicPr>
          <p:cNvPr id="7" name="图片 6"/>
          <p:cNvPicPr>
            <a:picLocks noChangeAspect="1"/>
          </p:cNvPicPr>
          <p:nvPr/>
        </p:nvPicPr>
        <p:blipFill>
          <a:blip r:embed="rId1"/>
          <a:stretch>
            <a:fillRect/>
          </a:stretch>
        </p:blipFill>
        <p:spPr>
          <a:xfrm>
            <a:off x="871220" y="1513205"/>
            <a:ext cx="4236085" cy="2043430"/>
          </a:xfrm>
          <a:prstGeom prst="rect">
            <a:avLst/>
          </a:prstGeom>
        </p:spPr>
      </p:pic>
      <p:pic>
        <p:nvPicPr>
          <p:cNvPr id="8" name="图片 7"/>
          <p:cNvPicPr>
            <a:picLocks noChangeAspect="1"/>
          </p:cNvPicPr>
          <p:nvPr/>
        </p:nvPicPr>
        <p:blipFill>
          <a:blip r:embed="rId2"/>
          <a:stretch>
            <a:fillRect/>
          </a:stretch>
        </p:blipFill>
        <p:spPr>
          <a:xfrm>
            <a:off x="5875020" y="1492250"/>
            <a:ext cx="1516380" cy="1912620"/>
          </a:xfrm>
          <a:prstGeom prst="rect">
            <a:avLst/>
          </a:prstGeom>
        </p:spPr>
      </p:pic>
      <p:pic>
        <p:nvPicPr>
          <p:cNvPr id="9" name="图片 8"/>
          <p:cNvPicPr>
            <a:picLocks noChangeAspect="1"/>
          </p:cNvPicPr>
          <p:nvPr/>
        </p:nvPicPr>
        <p:blipFill>
          <a:blip r:embed="rId3"/>
          <a:stretch>
            <a:fillRect/>
          </a:stretch>
        </p:blipFill>
        <p:spPr>
          <a:xfrm>
            <a:off x="878840" y="3872865"/>
            <a:ext cx="4220845" cy="1932940"/>
          </a:xfrm>
          <a:prstGeom prst="rect">
            <a:avLst/>
          </a:prstGeom>
        </p:spPr>
      </p:pic>
      <p:pic>
        <p:nvPicPr>
          <p:cNvPr id="10" name="图片 9"/>
          <p:cNvPicPr>
            <a:picLocks noChangeAspect="1"/>
          </p:cNvPicPr>
          <p:nvPr/>
        </p:nvPicPr>
        <p:blipFill>
          <a:blip r:embed="rId4"/>
          <a:stretch>
            <a:fillRect/>
          </a:stretch>
        </p:blipFill>
        <p:spPr>
          <a:xfrm>
            <a:off x="5875020" y="3709035"/>
            <a:ext cx="1508760" cy="1912620"/>
          </a:xfrm>
          <a:prstGeom prst="rect">
            <a:avLst/>
          </a:prstGeom>
        </p:spPr>
      </p:pic>
      <p:sp>
        <p:nvSpPr>
          <p:cNvPr id="11" name="文本框 10"/>
          <p:cNvSpPr txBox="1"/>
          <p:nvPr/>
        </p:nvSpPr>
        <p:spPr>
          <a:xfrm>
            <a:off x="871220" y="1019810"/>
            <a:ext cx="4201795" cy="368300"/>
          </a:xfrm>
          <a:prstGeom prst="rect">
            <a:avLst/>
          </a:prstGeom>
          <a:noFill/>
        </p:spPr>
        <p:txBody>
          <a:bodyPr wrap="square" rtlCol="0">
            <a:spAutoFit/>
          </a:bodyPr>
          <a:lstStyle/>
          <a:p>
            <a:r>
              <a:rPr lang="zh-CN" altLang="en-US"/>
              <a:t>实验选取及结果</a:t>
            </a:r>
            <a:endParaRPr lang="zh-CN" altLang="en-US"/>
          </a:p>
        </p:txBody>
      </p:sp>
      <p:sp>
        <p:nvSpPr>
          <p:cNvPr id="2" name="文本框 1"/>
          <p:cNvSpPr txBox="1"/>
          <p:nvPr/>
        </p:nvSpPr>
        <p:spPr>
          <a:xfrm>
            <a:off x="878840" y="5925820"/>
            <a:ext cx="10256520" cy="922020"/>
          </a:xfrm>
          <a:prstGeom prst="rect">
            <a:avLst/>
          </a:prstGeom>
          <a:noFill/>
        </p:spPr>
        <p:txBody>
          <a:bodyPr wrap="square" rtlCol="0">
            <a:spAutoFit/>
          </a:bodyPr>
          <a:p>
            <a:r>
              <a:rPr lang="zh-CN" altLang="en-US">
                <a:sym typeface="+mn-ea"/>
              </a:rPr>
              <a:t>在进行相似度比较之前，我们将输出的大小调整为与输入的大小相同，从而尽可能消除像素量的差异，左图为羊中狼（</a:t>
            </a:r>
            <a:r>
              <a:rPr lang="en-US" altLang="zh-CN" b="1" i="1">
                <a:sym typeface="+mn-ea"/>
              </a:rPr>
              <a:t>wolf-in-sheep</a:t>
            </a:r>
            <a:r>
              <a:rPr lang="zh-CN" altLang="en-US">
                <a:sym typeface="+mn-ea"/>
              </a:rPr>
              <a:t>）攻击图像的检测结果</a:t>
            </a:r>
            <a:endParaRPr lang="zh-CN" altLang="en-US"/>
          </a:p>
          <a:p>
            <a:endParaRPr lang="zh-CN" altLang="en-US"/>
          </a:p>
        </p:txBody>
      </p:sp>
      <p:pic>
        <p:nvPicPr>
          <p:cNvPr id="3" name="图片 2"/>
          <p:cNvPicPr>
            <a:picLocks noChangeAspect="1"/>
          </p:cNvPicPr>
          <p:nvPr/>
        </p:nvPicPr>
        <p:blipFill>
          <a:blip r:embed="rId2"/>
          <a:srcRect r="-1297" b="19555"/>
          <a:stretch>
            <a:fillRect/>
          </a:stretch>
        </p:blipFill>
        <p:spPr>
          <a:xfrm>
            <a:off x="7903845" y="1492250"/>
            <a:ext cx="4168775" cy="1538605"/>
          </a:xfrm>
          <a:prstGeom prst="rect">
            <a:avLst/>
          </a:prstGeom>
        </p:spPr>
      </p:pic>
      <p:pic>
        <p:nvPicPr>
          <p:cNvPr id="5" name="图片 4"/>
          <p:cNvPicPr>
            <a:picLocks noChangeAspect="1"/>
          </p:cNvPicPr>
          <p:nvPr/>
        </p:nvPicPr>
        <p:blipFill>
          <a:blip r:embed="rId2"/>
          <a:srcRect r="-1297" b="19555"/>
          <a:stretch>
            <a:fillRect/>
          </a:stretch>
        </p:blipFill>
        <p:spPr>
          <a:xfrm>
            <a:off x="7772400" y="3872865"/>
            <a:ext cx="4168775" cy="1538605"/>
          </a:xfrm>
          <a:prstGeom prst="rect">
            <a:avLst/>
          </a:prstGeom>
        </p:spPr>
      </p:pic>
      <p:sp>
        <p:nvSpPr>
          <p:cNvPr id="6" name="文本框 5"/>
          <p:cNvSpPr txBox="1"/>
          <p:nvPr/>
        </p:nvSpPr>
        <p:spPr>
          <a:xfrm>
            <a:off x="8256905" y="3192145"/>
            <a:ext cx="3493770" cy="368300"/>
          </a:xfrm>
          <a:prstGeom prst="rect">
            <a:avLst/>
          </a:prstGeom>
          <a:noFill/>
        </p:spPr>
        <p:txBody>
          <a:bodyPr wrap="square" rtlCol="0">
            <a:spAutoFit/>
          </a:bodyPr>
          <a:p>
            <a:r>
              <a:rPr lang="en-US" altLang="zh-CN"/>
              <a:t>Output</a:t>
            </a:r>
            <a:r>
              <a:rPr lang="zh-CN" altLang="en-US"/>
              <a:t>调整与</a:t>
            </a:r>
            <a:r>
              <a:rPr lang="en-US" altLang="zh-CN"/>
              <a:t>Input</a:t>
            </a:r>
            <a:r>
              <a:rPr lang="zh-CN" altLang="en-US"/>
              <a:t>大小相同</a:t>
            </a:r>
            <a:endParaRPr lang="zh-CN" altLang="en-US"/>
          </a:p>
        </p:txBody>
      </p:sp>
      <p:sp>
        <p:nvSpPr>
          <p:cNvPr id="12" name="文本框 11"/>
          <p:cNvSpPr txBox="1"/>
          <p:nvPr/>
        </p:nvSpPr>
        <p:spPr>
          <a:xfrm>
            <a:off x="8159115" y="5411470"/>
            <a:ext cx="3493770" cy="368300"/>
          </a:xfrm>
          <a:prstGeom prst="rect">
            <a:avLst/>
          </a:prstGeom>
          <a:noFill/>
        </p:spPr>
        <p:txBody>
          <a:bodyPr wrap="square" rtlCol="0">
            <a:spAutoFit/>
          </a:bodyPr>
          <a:p>
            <a:r>
              <a:rPr lang="en-US" altLang="zh-CN"/>
              <a:t>Output</a:t>
            </a:r>
            <a:r>
              <a:rPr lang="zh-CN" altLang="en-US"/>
              <a:t>调整与</a:t>
            </a:r>
            <a:r>
              <a:rPr lang="en-US" altLang="zh-CN"/>
              <a:t>Input</a:t>
            </a:r>
            <a:r>
              <a:rPr lang="zh-CN" altLang="en-US"/>
              <a:t>大小相同</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675005" y="373380"/>
            <a:ext cx="3032760" cy="2674620"/>
          </a:xfrm>
          <a:prstGeom prst="rect">
            <a:avLst/>
          </a:prstGeom>
        </p:spPr>
      </p:pic>
      <p:pic>
        <p:nvPicPr>
          <p:cNvPr id="3" name="图片 2"/>
          <p:cNvPicPr>
            <a:picLocks noChangeAspect="1"/>
          </p:cNvPicPr>
          <p:nvPr/>
        </p:nvPicPr>
        <p:blipFill>
          <a:blip r:embed="rId2"/>
          <a:stretch>
            <a:fillRect/>
          </a:stretch>
        </p:blipFill>
        <p:spPr>
          <a:xfrm>
            <a:off x="4094480" y="373380"/>
            <a:ext cx="3032760" cy="2697480"/>
          </a:xfrm>
          <a:prstGeom prst="rect">
            <a:avLst/>
          </a:prstGeom>
        </p:spPr>
      </p:pic>
      <p:pic>
        <p:nvPicPr>
          <p:cNvPr id="4" name="图片 3"/>
          <p:cNvPicPr>
            <a:picLocks noChangeAspect="1"/>
          </p:cNvPicPr>
          <p:nvPr/>
        </p:nvPicPr>
        <p:blipFill>
          <a:blip r:embed="rId3"/>
          <a:stretch>
            <a:fillRect/>
          </a:stretch>
        </p:blipFill>
        <p:spPr>
          <a:xfrm>
            <a:off x="675005" y="3258185"/>
            <a:ext cx="2964180" cy="2705100"/>
          </a:xfrm>
          <a:prstGeom prst="rect">
            <a:avLst/>
          </a:prstGeom>
        </p:spPr>
      </p:pic>
      <p:pic>
        <p:nvPicPr>
          <p:cNvPr id="5" name="图片 4"/>
          <p:cNvPicPr>
            <a:picLocks noChangeAspect="1"/>
          </p:cNvPicPr>
          <p:nvPr/>
        </p:nvPicPr>
        <p:blipFill>
          <a:blip r:embed="rId4"/>
          <a:stretch>
            <a:fillRect/>
          </a:stretch>
        </p:blipFill>
        <p:spPr>
          <a:xfrm>
            <a:off x="4094480" y="3258185"/>
            <a:ext cx="2964180" cy="2705100"/>
          </a:xfrm>
          <a:prstGeom prst="rect">
            <a:avLst/>
          </a:prstGeom>
        </p:spPr>
      </p:pic>
      <p:sp>
        <p:nvSpPr>
          <p:cNvPr id="8" name="文本框 7"/>
          <p:cNvSpPr txBox="1"/>
          <p:nvPr/>
        </p:nvSpPr>
        <p:spPr>
          <a:xfrm>
            <a:off x="1071245" y="6219190"/>
            <a:ext cx="5846445" cy="922020"/>
          </a:xfrm>
          <a:prstGeom prst="rect">
            <a:avLst/>
          </a:prstGeom>
          <a:noFill/>
        </p:spPr>
        <p:txBody>
          <a:bodyPr wrap="square" rtlCol="0">
            <a:spAutoFit/>
          </a:bodyPr>
          <a:lstStyle/>
          <a:p>
            <a:r>
              <a:rPr lang="zh-CN" altLang="en-US"/>
              <a:t>图</a:t>
            </a:r>
            <a:r>
              <a:rPr lang="en-US" altLang="zh-CN"/>
              <a:t>8.</a:t>
            </a:r>
            <a:r>
              <a:rPr lang="en-US" altLang="zh-CN" b="1" i="1"/>
              <a:t>wolf-in-sheep</a:t>
            </a:r>
            <a:r>
              <a:rPr lang="zh-CN" altLang="en-US"/>
              <a:t>缩放攻击案例中颜色直方图和颜色散射的检测结果。（</a:t>
            </a:r>
            <a:r>
              <a:rPr lang="en-US" altLang="zh-CN"/>
              <a:t>CH:</a:t>
            </a:r>
            <a:r>
              <a:rPr lang="zh-CN" altLang="en-US"/>
              <a:t>颜色直方图，</a:t>
            </a:r>
            <a:r>
              <a:rPr lang="en-US" altLang="zh-CN"/>
              <a:t>CS:</a:t>
            </a:r>
            <a:r>
              <a:rPr lang="zh-CN" altLang="en-US"/>
              <a:t>颜色散射）</a:t>
            </a:r>
            <a:endParaRPr lang="zh-CN" altLang="en-US"/>
          </a:p>
          <a:p>
            <a:endParaRPr lang="zh-CN" altLang="en-US"/>
          </a:p>
        </p:txBody>
      </p:sp>
      <p:sp>
        <p:nvSpPr>
          <p:cNvPr id="9" name="文本框 8"/>
          <p:cNvSpPr txBox="1"/>
          <p:nvPr/>
        </p:nvSpPr>
        <p:spPr>
          <a:xfrm>
            <a:off x="210820" y="61595"/>
            <a:ext cx="3154680" cy="368300"/>
          </a:xfrm>
          <a:prstGeom prst="rect">
            <a:avLst/>
          </a:prstGeom>
          <a:noFill/>
        </p:spPr>
        <p:txBody>
          <a:bodyPr wrap="none" rtlCol="0" anchor="t">
            <a:spAutoFit/>
          </a:bodyPr>
          <a:lstStyle/>
          <a:p>
            <a:r>
              <a:rPr lang="zh-CN" altLang="en-US" b="1">
                <a:sym typeface="+mn-ea"/>
              </a:rPr>
              <a:t>两种攻击检测策略性能的评估</a:t>
            </a:r>
            <a:endParaRPr lang="zh-CN" altLang="en-US"/>
          </a:p>
        </p:txBody>
      </p:sp>
      <p:pic>
        <p:nvPicPr>
          <p:cNvPr id="15" name="图片 14"/>
          <p:cNvPicPr>
            <a:picLocks noChangeAspect="1"/>
          </p:cNvPicPr>
          <p:nvPr/>
        </p:nvPicPr>
        <p:blipFill>
          <a:blip r:embed="rId5"/>
          <a:stretch>
            <a:fillRect/>
          </a:stretch>
        </p:blipFill>
        <p:spPr>
          <a:xfrm>
            <a:off x="7513955" y="524510"/>
            <a:ext cx="3049270" cy="2622550"/>
          </a:xfrm>
          <a:prstGeom prst="rect">
            <a:avLst/>
          </a:prstGeom>
        </p:spPr>
      </p:pic>
      <p:pic>
        <p:nvPicPr>
          <p:cNvPr id="16" name="图片 15"/>
          <p:cNvPicPr>
            <a:picLocks noChangeAspect="1"/>
          </p:cNvPicPr>
          <p:nvPr/>
        </p:nvPicPr>
        <p:blipFill>
          <a:blip r:embed="rId6"/>
          <a:stretch>
            <a:fillRect/>
          </a:stretch>
        </p:blipFill>
        <p:spPr>
          <a:xfrm>
            <a:off x="7513955" y="3407410"/>
            <a:ext cx="2926715" cy="2555875"/>
          </a:xfrm>
          <a:prstGeom prst="rect">
            <a:avLst/>
          </a:prstGeom>
        </p:spPr>
      </p:pic>
      <p:sp>
        <p:nvSpPr>
          <p:cNvPr id="17" name="文本框 16"/>
          <p:cNvSpPr txBox="1"/>
          <p:nvPr/>
        </p:nvSpPr>
        <p:spPr>
          <a:xfrm>
            <a:off x="7296150" y="6047740"/>
            <a:ext cx="3373755" cy="645160"/>
          </a:xfrm>
          <a:prstGeom prst="rect">
            <a:avLst/>
          </a:prstGeom>
          <a:noFill/>
        </p:spPr>
        <p:txBody>
          <a:bodyPr wrap="square" rtlCol="0" anchor="t">
            <a:spAutoFit/>
          </a:bodyPr>
          <a:lstStyle/>
          <a:p>
            <a:r>
              <a:rPr lang="zh-CN" altLang="en-US">
                <a:sym typeface="+mn-ea"/>
              </a:rPr>
              <a:t>图</a:t>
            </a:r>
            <a:r>
              <a:rPr lang="en-US" altLang="zh-CN">
                <a:sym typeface="+mn-ea"/>
              </a:rPr>
              <a:t>9.</a:t>
            </a:r>
            <a:r>
              <a:rPr lang="zh-CN" altLang="en-US">
                <a:sym typeface="+mn-ea"/>
              </a:rPr>
              <a:t>颜色直方图相似性与颜色散射相似性检测的</a:t>
            </a:r>
            <a:r>
              <a:rPr lang="en-US" altLang="zh-CN">
                <a:sym typeface="+mn-ea"/>
              </a:rPr>
              <a:t>CCD</a:t>
            </a:r>
            <a:r>
              <a:rPr lang="zh-CN" altLang="en-US">
                <a:sym typeface="+mn-ea"/>
              </a:rPr>
              <a:t>图。</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73430" y="441325"/>
            <a:ext cx="4201795" cy="368300"/>
          </a:xfrm>
          <a:prstGeom prst="rect">
            <a:avLst/>
          </a:prstGeom>
          <a:noFill/>
        </p:spPr>
        <p:txBody>
          <a:bodyPr wrap="square" rtlCol="0">
            <a:spAutoFit/>
          </a:bodyPr>
          <a:lstStyle/>
          <a:p>
            <a:r>
              <a:rPr lang="zh-CN" altLang="en-US" b="1"/>
              <a:t>总结</a:t>
            </a:r>
            <a:endParaRPr lang="zh-CN" altLang="en-US" b="1"/>
          </a:p>
        </p:txBody>
      </p:sp>
      <p:sp>
        <p:nvSpPr>
          <p:cNvPr id="6" name="文本框 5"/>
          <p:cNvSpPr txBox="1"/>
          <p:nvPr/>
        </p:nvSpPr>
        <p:spPr>
          <a:xfrm>
            <a:off x="601345" y="899795"/>
            <a:ext cx="10988675" cy="1476375"/>
          </a:xfrm>
          <a:prstGeom prst="rect">
            <a:avLst/>
          </a:prstGeom>
          <a:noFill/>
        </p:spPr>
        <p:txBody>
          <a:bodyPr wrap="square" rtlCol="0">
            <a:spAutoFit/>
          </a:bodyPr>
          <a:lstStyle/>
          <a:p>
            <a:pPr fontAlgn="auto">
              <a:lnSpc>
                <a:spcPct val="125000"/>
              </a:lnSpc>
            </a:pPr>
            <a:r>
              <a:rPr lang="zh-CN" altLang="en-US"/>
              <a:t>本文提出了一种针对图像缩放算法的伪装攻击，该算法对计算机视觉应用具有潜在的威胁，通过制作攻击图像，攻击可以导致图像的视觉语义在缩放过程中发生显著变化。</a:t>
            </a:r>
            <a:r>
              <a:rPr lang="zh-CN" altLang="en-US">
                <a:sym typeface="+mn-ea"/>
              </a:rPr>
              <a:t>我们研究了流行的深度学习框架，发现它们的大多数默认缩放函数都很容易受到这种攻击。我们的研究结果还表明，即使云服务(如微软Azure、百度、阿里云、腾讯)隐藏了缩放算法和输入缩放，攻击者仍然可以达到欺骗效果。</a:t>
            </a:r>
            <a:endParaRPr lang="zh-CN" altLang="en-US"/>
          </a:p>
        </p:txBody>
      </p:sp>
      <p:sp>
        <p:nvSpPr>
          <p:cNvPr id="2" name="文本框 1"/>
          <p:cNvSpPr txBox="1"/>
          <p:nvPr/>
        </p:nvSpPr>
        <p:spPr>
          <a:xfrm>
            <a:off x="601345" y="2875280"/>
            <a:ext cx="10383520" cy="1753235"/>
          </a:xfrm>
          <a:prstGeom prst="rect">
            <a:avLst/>
          </a:prstGeom>
          <a:noFill/>
        </p:spPr>
        <p:txBody>
          <a:bodyPr wrap="square" rtlCol="0">
            <a:spAutoFit/>
          </a:bodyPr>
          <a:lstStyle/>
          <a:p>
            <a:pPr marL="285750" indent="-285750">
              <a:buFont typeface="Wingdings" panose="05000000000000000000" charset="0"/>
              <a:buChar char="l"/>
            </a:pPr>
            <a:r>
              <a:rPr lang="zh-CN" altLang="en-US"/>
              <a:t>获取输入尺寸，缩放算法等信息困难（成本较高）。</a:t>
            </a:r>
            <a:endParaRPr lang="zh-CN" altLang="en-US"/>
          </a:p>
          <a:p>
            <a:pPr indent="0">
              <a:buFont typeface="Wingdings" panose="05000000000000000000" charset="0"/>
              <a:buNone/>
            </a:pPr>
            <a:endParaRPr lang="zh-CN" altLang="en-US"/>
          </a:p>
          <a:p>
            <a:pPr marL="285750" indent="-285750">
              <a:buFont typeface="Wingdings" panose="05000000000000000000" charset="0"/>
              <a:buChar char="l"/>
            </a:pPr>
            <a:r>
              <a:rPr lang="zh-CN" altLang="en-US"/>
              <a:t>攻击条件严苛，只能针对特定形式的图片处理进行攻击。</a:t>
            </a:r>
            <a:endParaRPr lang="zh-CN" altLang="en-US"/>
          </a:p>
          <a:p>
            <a:pPr indent="0">
              <a:buFont typeface="Wingdings" panose="05000000000000000000" charset="0"/>
              <a:buNone/>
            </a:pPr>
            <a:endParaRPr lang="zh-CN" altLang="en-US"/>
          </a:p>
          <a:p>
            <a:pPr marL="285750" indent="-285750">
              <a:buFont typeface="Wingdings" panose="05000000000000000000" charset="0"/>
              <a:buChar char="l"/>
            </a:pPr>
            <a:r>
              <a:rPr lang="zh-CN" altLang="en-US"/>
              <a:t>难以抵抗各种预处理的</a:t>
            </a:r>
            <a:r>
              <a:rPr lang="en-US" altLang="zh-CN"/>
              <a:t>“</a:t>
            </a:r>
            <a:r>
              <a:rPr lang="zh-CN" altLang="en-US"/>
              <a:t>干扰</a:t>
            </a:r>
            <a:r>
              <a:rPr lang="en-US" altLang="zh-CN"/>
              <a:t>”</a:t>
            </a:r>
            <a:r>
              <a:rPr lang="zh-CN" altLang="en-US"/>
              <a:t>（</a:t>
            </a:r>
            <a:r>
              <a:rPr lang="en-US" altLang="zh-CN">
                <a:sym typeface="+mn-ea"/>
              </a:rPr>
              <a:t>图像裁切、过滤、仿射变换、颜色变换等预处理操作。如果这些步骤是先于图像尺寸缩放的话，那就很可能严重降低图像缩放攻击的成功性</a:t>
            </a:r>
            <a:r>
              <a:rPr lang="zh-CN" altLang="en-US">
                <a:sym typeface="+mn-ea"/>
              </a:rPr>
              <a:t>。</a:t>
            </a:r>
            <a:r>
              <a:rPr lang="zh-CN" altLang="en-US"/>
              <a:t>）。</a:t>
            </a:r>
            <a:endParaRPr lang="zh-CN" altLang="en-US"/>
          </a:p>
        </p:txBody>
      </p:sp>
      <p:sp>
        <p:nvSpPr>
          <p:cNvPr id="3" name="文本框 2"/>
          <p:cNvSpPr txBox="1"/>
          <p:nvPr/>
        </p:nvSpPr>
        <p:spPr>
          <a:xfrm>
            <a:off x="601345" y="2429510"/>
            <a:ext cx="4201795" cy="368300"/>
          </a:xfrm>
          <a:prstGeom prst="rect">
            <a:avLst/>
          </a:prstGeom>
          <a:noFill/>
        </p:spPr>
        <p:txBody>
          <a:bodyPr wrap="square" rtlCol="0">
            <a:spAutoFit/>
          </a:bodyPr>
          <a:lstStyle/>
          <a:p>
            <a:r>
              <a:rPr lang="zh-CN" altLang="en-US" b="1"/>
              <a:t>存在的问题</a:t>
            </a:r>
            <a:endParaRPr lang="zh-CN" altLang="en-US" b="1"/>
          </a:p>
        </p:txBody>
      </p:sp>
      <p:sp>
        <p:nvSpPr>
          <p:cNvPr id="4" name="文本框 3"/>
          <p:cNvSpPr txBox="1"/>
          <p:nvPr/>
        </p:nvSpPr>
        <p:spPr>
          <a:xfrm>
            <a:off x="601345" y="4805045"/>
            <a:ext cx="4201795" cy="368300"/>
          </a:xfrm>
          <a:prstGeom prst="rect">
            <a:avLst/>
          </a:prstGeom>
          <a:noFill/>
        </p:spPr>
        <p:txBody>
          <a:bodyPr wrap="square" rtlCol="0">
            <a:spAutoFit/>
          </a:bodyPr>
          <a:lstStyle/>
          <a:p>
            <a:r>
              <a:rPr lang="zh-CN" altLang="en-US" b="1"/>
              <a:t>未来展望</a:t>
            </a:r>
            <a:endParaRPr lang="zh-CN" altLang="en-US" b="1"/>
          </a:p>
        </p:txBody>
      </p:sp>
      <p:sp>
        <p:nvSpPr>
          <p:cNvPr id="8" name="文本框 7"/>
          <p:cNvSpPr txBox="1"/>
          <p:nvPr/>
        </p:nvSpPr>
        <p:spPr>
          <a:xfrm>
            <a:off x="773430" y="5090795"/>
            <a:ext cx="10383520" cy="1198880"/>
          </a:xfrm>
          <a:prstGeom prst="rect">
            <a:avLst/>
          </a:prstGeom>
          <a:noFill/>
        </p:spPr>
        <p:txBody>
          <a:bodyPr wrap="square" rtlCol="0">
            <a:spAutoFit/>
          </a:bodyPr>
          <a:lstStyle/>
          <a:p>
            <a:pPr marL="285750" indent="-285750">
              <a:buFont typeface="Wingdings" panose="05000000000000000000" charset="0"/>
              <a:buChar char="l"/>
            </a:pPr>
            <a:r>
              <a:rPr lang="zh-CN" altLang="en-US"/>
              <a:t>被攻击者：</a:t>
            </a:r>
            <a:r>
              <a:rPr lang="zh-CN" altLang="en-US">
                <a:sym typeface="+mn-ea"/>
              </a:rPr>
              <a:t>思考CV模型的安全，特别是对于图像应用，在权衡效率、成本等因素后增加对相关数据的处理和检测，以减少AI等应用的安全隐患。</a:t>
            </a:r>
            <a:endParaRPr lang="zh-CN" altLang="en-US">
              <a:sym typeface="+mn-ea"/>
            </a:endParaRPr>
          </a:p>
          <a:p>
            <a:pPr marL="285750" indent="-285750">
              <a:buFont typeface="Wingdings" panose="05000000000000000000" charset="0"/>
              <a:buChar char="l"/>
            </a:pPr>
            <a:r>
              <a:rPr lang="zh-CN" altLang="en-US"/>
              <a:t>攻击者：能够应对多种预处理变换，降低探测成本，以达到更好的更及效果。</a:t>
            </a:r>
            <a:endParaRPr lang="zh-CN" altLang="en-US"/>
          </a:p>
          <a:p>
            <a:pPr indent="0">
              <a:buFont typeface="Wingdings" panose="05000000000000000000" charset="0"/>
              <a:buNone/>
            </a:pPr>
            <a:endParaRPr lang="zh-CN" alt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3" name="图示 12"/>
          <p:cNvGraphicFramePr/>
          <p:nvPr/>
        </p:nvGraphicFramePr>
        <p:xfrm>
          <a:off x="838200" y="355600"/>
          <a:ext cx="4120515" cy="110363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文本框 3"/>
          <p:cNvSpPr txBox="1"/>
          <p:nvPr/>
        </p:nvSpPr>
        <p:spPr>
          <a:xfrm>
            <a:off x="1104265" y="1976755"/>
            <a:ext cx="10688955" cy="1753235"/>
          </a:xfrm>
          <a:prstGeom prst="rect">
            <a:avLst/>
          </a:prstGeom>
          <a:noFill/>
        </p:spPr>
        <p:txBody>
          <a:bodyPr wrap="square" rtlCol="0">
            <a:spAutoFit/>
          </a:bodyPr>
          <a:lstStyle/>
          <a:p>
            <a:pPr marL="285750" indent="-285750">
              <a:buFont typeface="Wingdings" panose="05000000000000000000" charset="0"/>
              <a:buChar char="l"/>
            </a:pPr>
            <a:r>
              <a:rPr lang="zh-CN" altLang="en-US" b="1"/>
              <a:t>数据投毒</a:t>
            </a:r>
            <a:endParaRPr lang="zh-CN" altLang="en-US" b="1"/>
          </a:p>
          <a:p>
            <a:pPr indent="0">
              <a:buFont typeface="Wingdings" panose="05000000000000000000" charset="0"/>
              <a:buNone/>
            </a:pPr>
            <a:r>
              <a:rPr lang="zh-CN" altLang="en-US"/>
              <a:t>许多基于图像的应用程序依赖于标签训练集，开发人员和模型培训人员很少认为数据中毒是这些公共数据集的真正威胁，因为这些数据集是公共的，人们应该注意到明显的类型错误和大量错误标签。然而，在扩展攻击中，怀有恶意的人可能会隐藏一个隐藏的图像类别(如狼)，同时提供错误的标签作为另一个类别(如羊)。我们没有这种活动的证据，但我们设想，扩展攻击肯定会使数据中毒更加隐蔽。</a:t>
            </a:r>
            <a:endParaRPr lang="zh-CN" altLang="en-US"/>
          </a:p>
          <a:p>
            <a:pPr indent="0">
              <a:buFont typeface="Wingdings" panose="05000000000000000000" charset="0"/>
              <a:buNone/>
            </a:pPr>
            <a:endParaRPr lang="zh-CN" altLang="en-US"/>
          </a:p>
        </p:txBody>
      </p:sp>
      <p:sp>
        <p:nvSpPr>
          <p:cNvPr id="6" name="文本框 5"/>
          <p:cNvSpPr txBox="1"/>
          <p:nvPr/>
        </p:nvSpPr>
        <p:spPr>
          <a:xfrm>
            <a:off x="1151255" y="3626485"/>
            <a:ext cx="10260965" cy="1198880"/>
          </a:xfrm>
          <a:prstGeom prst="rect">
            <a:avLst/>
          </a:prstGeom>
          <a:noFill/>
        </p:spPr>
        <p:txBody>
          <a:bodyPr wrap="square" rtlCol="0">
            <a:spAutoFit/>
          </a:bodyPr>
          <a:lstStyle/>
          <a:p>
            <a:pPr marL="285750" indent="-285750">
              <a:buFont typeface="Wingdings" panose="05000000000000000000" charset="0"/>
              <a:buChar char="l"/>
            </a:pPr>
            <a:r>
              <a:rPr lang="zh-CN" altLang="en-US" b="1"/>
              <a:t>躲避探测和隐藏</a:t>
            </a:r>
            <a:endParaRPr lang="zh-CN" altLang="en-US" b="1"/>
          </a:p>
          <a:p>
            <a:pPr indent="0">
              <a:buFont typeface="Wingdings" panose="05000000000000000000" charset="0"/>
              <a:buNone/>
            </a:pPr>
            <a:r>
              <a:rPr lang="zh-CN" altLang="en-US"/>
              <a:t>攻击者可能会利用扩展攻击来逃避这些内容版主传播不合适的图像，这可能会在在线社区中引发严重问题。当然，隐藏也可以通过使用其他方法来实现，比如浏览器敏感的Javascript。然而，由于不使用额外的代码来管理呈现效果，可伸缩攻击创建了一种替代方法。</a:t>
            </a:r>
            <a:endParaRPr lang="zh-CN" altLang="en-US"/>
          </a:p>
        </p:txBody>
      </p:sp>
      <p:sp>
        <p:nvSpPr>
          <p:cNvPr id="8" name="文本框 7"/>
          <p:cNvSpPr txBox="1"/>
          <p:nvPr/>
        </p:nvSpPr>
        <p:spPr>
          <a:xfrm>
            <a:off x="1104265" y="4999355"/>
            <a:ext cx="10455275" cy="922020"/>
          </a:xfrm>
          <a:prstGeom prst="rect">
            <a:avLst/>
          </a:prstGeom>
          <a:noFill/>
        </p:spPr>
        <p:txBody>
          <a:bodyPr wrap="square" rtlCol="0">
            <a:spAutoFit/>
          </a:bodyPr>
          <a:lstStyle/>
          <a:p>
            <a:pPr marL="285750" indent="-285750">
              <a:buFont typeface="Wingdings" panose="05000000000000000000" charset="0"/>
              <a:buChar char="l"/>
            </a:pPr>
            <a:r>
              <a:rPr lang="zh-CN" altLang="en-US" b="1"/>
              <a:t>虚假的电子合同</a:t>
            </a:r>
            <a:endParaRPr lang="zh-CN" altLang="en-US"/>
          </a:p>
          <a:p>
            <a:pPr indent="0">
              <a:buFont typeface="Wingdings" panose="05000000000000000000" charset="0"/>
              <a:buNone/>
            </a:pPr>
            <a:r>
              <a:rPr lang="zh-CN" altLang="en-US"/>
              <a:t>攻击者可以创建包含扫描合同的图像文档，但当缩放到不同的比例时呈现出不同的内容。然后攻击者可以让双方共享相同的文档。如果它们各自使用不同的浏览器，那么显示的内容就会不同。</a:t>
            </a:r>
            <a:endParaRPr lang="zh-CN" alt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40241" y="202019"/>
            <a:ext cx="2743200" cy="584775"/>
          </a:xfrm>
          <a:prstGeom prst="rect">
            <a:avLst/>
          </a:prstGeom>
          <a:noFill/>
        </p:spPr>
        <p:txBody>
          <a:bodyPr wrap="square" rtlCol="0">
            <a:spAutoFit/>
          </a:bodyPr>
          <a:lstStyle/>
          <a:p>
            <a:r>
              <a:rPr kumimoji="1" lang="zh-CN" altLang="en-US" sz="3200"/>
              <a:t>缩放攻击</a:t>
            </a:r>
            <a:endParaRPr kumimoji="1" lang="zh-CN" altLang="en-US" sz="3200"/>
          </a:p>
        </p:txBody>
      </p:sp>
      <p:sp>
        <p:nvSpPr>
          <p:cNvPr id="6" name="文本框 5"/>
          <p:cNvSpPr txBox="1"/>
          <p:nvPr/>
        </p:nvSpPr>
        <p:spPr>
          <a:xfrm>
            <a:off x="340241" y="999460"/>
            <a:ext cx="5645889" cy="1430392"/>
          </a:xfrm>
          <a:prstGeom prst="rect">
            <a:avLst/>
          </a:prstGeom>
          <a:noFill/>
        </p:spPr>
        <p:txBody>
          <a:bodyPr wrap="square" rtlCol="0">
            <a:spAutoFit/>
          </a:bodyPr>
          <a:lstStyle/>
          <a:p>
            <a:pPr>
              <a:lnSpc>
                <a:spcPct val="150000"/>
              </a:lnSpc>
            </a:pPr>
            <a:r>
              <a:rPr kumimoji="1" lang="zh-CN" altLang="en-US" sz="2000"/>
              <a:t>目标：</a:t>
            </a:r>
            <a:r>
              <a:rPr lang="zh-CN" altLang="en-US" sz="2000"/>
              <a:t>创造一个具有欺骗效果的图像。其中欺骗效果指的是图像在缩放前后，部分或完全地呈现给人类不同含义的情况</a:t>
            </a:r>
            <a:endParaRPr kumimoji="1" lang="zh-CN" altLang="en-US" sz="2000"/>
          </a:p>
        </p:txBody>
      </p:sp>
      <mc:AlternateContent xmlns:mc="http://schemas.openxmlformats.org/markup-compatibility/2006">
        <mc:Choice xmlns:a14="http://schemas.microsoft.com/office/drawing/2010/main" Requires="a14">
          <p:sp>
            <p:nvSpPr>
              <p:cNvPr id="7" name="文本框 6"/>
              <p:cNvSpPr txBox="1"/>
              <p:nvPr/>
            </p:nvSpPr>
            <p:spPr>
              <a:xfrm>
                <a:off x="6599275" y="323691"/>
                <a:ext cx="4827181" cy="4104457"/>
              </a:xfrm>
              <a:prstGeom prst="rect">
                <a:avLst/>
              </a:prstGeom>
              <a:noFill/>
            </p:spPr>
            <p:txBody>
              <a:bodyPr wrap="square" rtlCol="0">
                <a:spAutoFit/>
              </a:bodyPr>
              <a:lstStyle/>
              <a:p>
                <a:pPr>
                  <a:lnSpc>
                    <a:spcPct val="150000"/>
                  </a:lnSpc>
                </a:pPr>
                <a:r>
                  <a:rPr lang="zh-CN" altLang="en-US" sz="2000"/>
                  <a:t>攻击过程涉及的概念：</a:t>
                </a:r>
                <a:endParaRPr lang="en-US" altLang="zh-CN" sz="2000" dirty="0"/>
              </a:p>
              <a:p>
                <a:pPr>
                  <a:lnSpc>
                    <a:spcPct val="150000"/>
                  </a:lnSpc>
                </a:pPr>
                <a:r>
                  <a:rPr lang="zh-CN" altLang="en-US" sz="2000"/>
                  <a:t>源图像</a:t>
                </a:r>
                <a:r>
                  <a:rPr lang="en-US" altLang="zh-CN" sz="2000" dirty="0"/>
                  <a:t>(</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𝑆</m:t>
                        </m:r>
                      </m:e>
                      <m:sub>
                        <m:r>
                          <m:rPr>
                            <m:sty m:val="p"/>
                          </m:rPr>
                          <a:rPr lang="en-US" altLang="zh-CN" sz="2000" i="1">
                            <a:latin typeface="Cambria Math" panose="02040503050406030204" pitchFamily="18" charset="0"/>
                          </a:rPr>
                          <m:t>m</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𝑛</m:t>
                        </m:r>
                      </m:sub>
                    </m:sSub>
                  </m:oMath>
                </a14:m>
                <a:r>
                  <a:rPr lang="en-US" altLang="zh-CN" sz="2000" dirty="0"/>
                  <a:t>)</a:t>
                </a:r>
                <a:r>
                  <a:rPr lang="zh-CN" altLang="en-US" sz="2000"/>
                  <a:t>：攻击者想要攻击图像看起来像的图像</a:t>
                </a:r>
                <a:endParaRPr lang="en-US" altLang="zh-CN" sz="2000" dirty="0"/>
              </a:p>
              <a:p>
                <a:pPr>
                  <a:lnSpc>
                    <a:spcPct val="150000"/>
                  </a:lnSpc>
                </a:pPr>
                <a:r>
                  <a:rPr lang="zh-CN" altLang="en-US" sz="2000"/>
                  <a:t>攻击图像</a:t>
                </a:r>
                <a:r>
                  <a:rPr lang="en-US" altLang="zh-CN" sz="2000" dirty="0"/>
                  <a:t>(</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𝐴</m:t>
                        </m:r>
                      </m:e>
                      <m:sub>
                        <m:r>
                          <m:rPr>
                            <m:sty m:val="p"/>
                          </m:rPr>
                          <a:rPr lang="en-US" altLang="zh-CN" sz="2000" i="1">
                            <a:latin typeface="Cambria Math" panose="02040503050406030204" pitchFamily="18" charset="0"/>
                          </a:rPr>
                          <m:t>m</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𝑛</m:t>
                        </m:r>
                      </m:sub>
                    </m:sSub>
                  </m:oMath>
                </a14:m>
                <a:r>
                  <a:rPr lang="en-US" altLang="zh-CN" sz="2000" dirty="0"/>
                  <a:t>) </a:t>
                </a:r>
                <a:r>
                  <a:rPr lang="zh-CN" altLang="en-US" sz="2000"/>
                  <a:t>：最终创建的精心制作的图像，并将其送入缩放函数</a:t>
                </a:r>
                <a:endParaRPr lang="en-US" altLang="zh-CN" sz="2000" dirty="0"/>
              </a:p>
              <a:p>
                <a:pPr>
                  <a:lnSpc>
                    <a:spcPct val="150000"/>
                  </a:lnSpc>
                </a:pPr>
                <a:r>
                  <a:rPr lang="zh-CN" altLang="en-US" sz="2000"/>
                  <a:t>输出图像</a:t>
                </a:r>
                <a:r>
                  <a:rPr lang="en-US" altLang="zh-CN" sz="2000" dirty="0"/>
                  <a:t>(</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𝐷</m:t>
                        </m:r>
                      </m:e>
                      <m:sub>
                        <m:sSup>
                          <m:sSupPr>
                            <m:ctrlPr>
                              <a:rPr lang="en-US" altLang="zh-CN" sz="2000" b="0" i="1" smtClean="0">
                                <a:latin typeface="Cambria Math" panose="02040503050406030204" pitchFamily="18" charset="0"/>
                              </a:rPr>
                            </m:ctrlPr>
                          </m:sSupPr>
                          <m:e>
                            <m:r>
                              <m:rPr>
                                <m:sty m:val="p"/>
                              </m:rPr>
                              <a:rPr lang="en-US" altLang="zh-CN" sz="2000" i="1">
                                <a:latin typeface="Cambria Math" panose="02040503050406030204" pitchFamily="18" charset="0"/>
                              </a:rPr>
                              <m:t>m</m:t>
                            </m:r>
                          </m:e>
                          <m:sup>
                            <m:r>
                              <a:rPr lang="en-US" altLang="zh-CN" sz="2000" b="0" i="1" smtClean="0">
                                <a:latin typeface="Cambria Math" panose="02040503050406030204" pitchFamily="18" charset="0"/>
                              </a:rPr>
                              <m:t>′</m:t>
                            </m:r>
                          </m:sup>
                        </m:sSup>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𝑛</m:t>
                            </m:r>
                          </m:e>
                          <m:sup>
                            <m:r>
                              <a:rPr lang="en-US" altLang="zh-CN" sz="2000" b="0" i="1" smtClean="0">
                                <a:latin typeface="Cambria Math" panose="02040503050406030204" pitchFamily="18" charset="0"/>
                              </a:rPr>
                              <m:t>′</m:t>
                            </m:r>
                          </m:sup>
                        </m:sSup>
                      </m:sub>
                    </m:sSub>
                  </m:oMath>
                </a14:m>
                <a:r>
                  <a:rPr lang="en-US" altLang="zh-CN" sz="2000" dirty="0"/>
                  <a:t>) : </a:t>
                </a:r>
                <a:r>
                  <a:rPr lang="zh-CN" altLang="en-US" sz="2000"/>
                  <a:t>缩放函数的输出图像</a:t>
                </a:r>
                <a:endParaRPr lang="en-US" altLang="zh-CN" sz="2000" dirty="0"/>
              </a:p>
              <a:p>
                <a:pPr>
                  <a:lnSpc>
                    <a:spcPct val="150000"/>
                  </a:lnSpc>
                </a:pPr>
                <a:r>
                  <a:rPr lang="zh-CN" altLang="en-US" sz="2000"/>
                  <a:t>目标图像</a:t>
                </a:r>
                <a:r>
                  <a:rPr lang="en-US" altLang="zh-CN" sz="2000" dirty="0"/>
                  <a:t>(</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𝑇</m:t>
                        </m:r>
                      </m:e>
                      <m:sub>
                        <m:sSup>
                          <m:sSupPr>
                            <m:ctrlPr>
                              <a:rPr lang="en-US" altLang="zh-CN" sz="2000" b="0" i="1" smtClean="0">
                                <a:latin typeface="Cambria Math" panose="02040503050406030204" pitchFamily="18" charset="0"/>
                              </a:rPr>
                            </m:ctrlPr>
                          </m:sSupPr>
                          <m:e>
                            <m:r>
                              <m:rPr>
                                <m:sty m:val="p"/>
                              </m:rPr>
                              <a:rPr lang="en-US" altLang="zh-CN" sz="2000" i="1">
                                <a:latin typeface="Cambria Math" panose="02040503050406030204" pitchFamily="18" charset="0"/>
                              </a:rPr>
                              <m:t>m</m:t>
                            </m:r>
                          </m:e>
                          <m:sup>
                            <m:r>
                              <a:rPr lang="en-US" altLang="zh-CN" sz="2000" b="0" i="1" smtClean="0">
                                <a:latin typeface="Cambria Math" panose="02040503050406030204" pitchFamily="18" charset="0"/>
                              </a:rPr>
                              <m:t>′</m:t>
                            </m:r>
                          </m:sup>
                        </m:sSup>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𝑛</m:t>
                            </m:r>
                          </m:e>
                          <m:sup>
                            <m:r>
                              <a:rPr lang="en-US" altLang="zh-CN" sz="2000" b="0" i="1" smtClean="0">
                                <a:latin typeface="Cambria Math" panose="02040503050406030204" pitchFamily="18" charset="0"/>
                              </a:rPr>
                              <m:t>′</m:t>
                            </m:r>
                          </m:sup>
                        </m:sSup>
                      </m:sub>
                    </m:sSub>
                  </m:oMath>
                </a14:m>
                <a:r>
                  <a:rPr lang="en-US" altLang="zh-CN" sz="2000" dirty="0"/>
                  <a:t>) </a:t>
                </a:r>
                <a:r>
                  <a:rPr lang="zh-CN" altLang="en-US" sz="2000"/>
                  <a:t>：攻击者想要输出图像看起来像的图像。</a:t>
                </a:r>
                <a:endParaRPr kumimoji="1" lang="zh-CN" altLang="en-US" sz="2000"/>
              </a:p>
              <a:p>
                <a:endParaRPr kumimoji="1" lang="zh-CN" altLang="en-US" sz="2000"/>
              </a:p>
            </p:txBody>
          </p:sp>
        </mc:Choice>
        <mc:Fallback>
          <p:sp>
            <p:nvSpPr>
              <p:cNvPr id="7" name="文本框 6"/>
              <p:cNvSpPr txBox="1">
                <a:spLocks noRot="1" noChangeAspect="1" noMove="1" noResize="1" noEditPoints="1" noAdjustHandles="1" noChangeArrowheads="1" noChangeShapeType="1" noTextEdit="1"/>
              </p:cNvSpPr>
              <p:nvPr/>
            </p:nvSpPr>
            <p:spPr>
              <a:xfrm>
                <a:off x="6599275" y="323691"/>
                <a:ext cx="4827181" cy="4104457"/>
              </a:xfrm>
              <a:prstGeom prst="rect">
                <a:avLst/>
              </a:prstGeom>
              <a:blipFill rotWithShape="1">
                <a:blip r:embed="rId1"/>
                <a:stretch>
                  <a:fillRect l="-7" t="-12" r="6" b="-7481"/>
                </a:stretch>
              </a:blipFill>
            </p:spPr>
            <p:txBody>
              <a:bodyPr/>
              <a:lstStyle/>
              <a:p>
                <a:r>
                  <a:rPr lang="zh-CN" altLang="en-US">
                    <a:noFill/>
                  </a:rPr>
                  <a:t> </a:t>
                </a:r>
              </a:p>
            </p:txBody>
          </p:sp>
        </mc:Fallback>
      </mc:AlternateContent>
      <p:pic>
        <p:nvPicPr>
          <p:cNvPr id="13" name="图片 12" descr="图片包含 图示&#10;&#10;描述已自动生成"/>
          <p:cNvPicPr>
            <a:picLocks noChangeAspect="1"/>
          </p:cNvPicPr>
          <p:nvPr/>
        </p:nvPicPr>
        <p:blipFill>
          <a:blip r:embed="rId2"/>
          <a:stretch>
            <a:fillRect/>
          </a:stretch>
        </p:blipFill>
        <p:spPr>
          <a:xfrm>
            <a:off x="6375623" y="4056321"/>
            <a:ext cx="5274487" cy="2715214"/>
          </a:xfrm>
          <a:prstGeom prst="rect">
            <a:avLst/>
          </a:prstGeom>
        </p:spPr>
      </p:pic>
      <p:sp>
        <p:nvSpPr>
          <p:cNvPr id="14" name="文本框 13"/>
          <p:cNvSpPr txBox="1"/>
          <p:nvPr/>
        </p:nvSpPr>
        <p:spPr>
          <a:xfrm>
            <a:off x="343786" y="2533335"/>
            <a:ext cx="5472592" cy="3789627"/>
          </a:xfrm>
          <a:prstGeom prst="rect">
            <a:avLst/>
          </a:prstGeom>
          <a:noFill/>
        </p:spPr>
        <p:txBody>
          <a:bodyPr wrap="square" rtlCol="0">
            <a:spAutoFit/>
          </a:bodyPr>
          <a:lstStyle/>
          <a:p>
            <a:pPr>
              <a:lnSpc>
                <a:spcPct val="150000"/>
              </a:lnSpc>
            </a:pPr>
            <a:r>
              <a:rPr lang="zh-CN" altLang="en-US"/>
              <a:t>执行一个缩放攻击的过程是在源图像和目标图像的</a:t>
            </a:r>
            <a:r>
              <a:rPr lang="zh-CN" altLang="en-US" b="1"/>
              <a:t>视觉相似性</a:t>
            </a:r>
            <a:r>
              <a:rPr lang="zh-CN" altLang="en-US"/>
              <a:t>的限制下，精心制作一个攻击图像。本文将图像缩放攻击定义为两种攻击模式。</a:t>
            </a:r>
            <a:endParaRPr lang="en-US" altLang="zh-CN" dirty="0"/>
          </a:p>
          <a:p>
            <a:pPr>
              <a:lnSpc>
                <a:spcPct val="150000"/>
              </a:lnSpc>
            </a:pPr>
            <a:r>
              <a:rPr kumimoji="1" lang="en-US" altLang="zh-CN" dirty="0"/>
              <a:t>1.</a:t>
            </a:r>
            <a:r>
              <a:rPr lang="zh-CN" altLang="en-US"/>
              <a:t>强攻击模式：当源图像和目标图像都明确指定的时候，攻击者会发起一个源到端的攻击，在这种模式下，更加强调</a:t>
            </a:r>
            <a:r>
              <a:rPr lang="zh-CN" altLang="en-US" b="1"/>
              <a:t>相似性约束。</a:t>
            </a:r>
            <a:endParaRPr lang="en-US" altLang="zh-CN" dirty="0"/>
          </a:p>
          <a:p>
            <a:pPr>
              <a:lnSpc>
                <a:spcPct val="150000"/>
              </a:lnSpc>
            </a:pPr>
            <a:r>
              <a:rPr lang="en-US" altLang="zh-CN" dirty="0"/>
              <a:t>2.</a:t>
            </a:r>
            <a:r>
              <a:rPr lang="zh-CN" altLang="en-US"/>
              <a:t>弱攻击模式：只有目标图像被明确指定，攻击者的目标是</a:t>
            </a:r>
            <a:r>
              <a:rPr lang="zh-CN" altLang="en-US" b="1"/>
              <a:t>尽可能地增加图像缩放前后的差异，</a:t>
            </a:r>
            <a:r>
              <a:rPr lang="zh-CN" altLang="en-US"/>
              <a:t>在这种模式下，视觉</a:t>
            </a:r>
            <a:r>
              <a:rPr lang="zh-CN" altLang="en-US" b="1"/>
              <a:t>相似性约束</a:t>
            </a:r>
            <a:r>
              <a:rPr lang="zh-CN" altLang="en-US"/>
              <a:t>得到放松。</a:t>
            </a:r>
            <a:endParaRPr kumimoji="1" lang="zh-CN" altLang="en-US"/>
          </a:p>
        </p:txBody>
      </p:sp>
      <p:cxnSp>
        <p:nvCxnSpPr>
          <p:cNvPr id="16" name="直线连接符 15"/>
          <p:cNvCxnSpPr/>
          <p:nvPr/>
        </p:nvCxnSpPr>
        <p:spPr>
          <a:xfrm>
            <a:off x="6065947" y="0"/>
            <a:ext cx="30975" cy="68580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标题 1"/>
          <p:cNvSpPr>
            <a:spLocks noGrp="1"/>
          </p:cNvSpPr>
          <p:nvPr>
            <p:ph type="title"/>
          </p:nvPr>
        </p:nvSpPr>
        <p:spPr>
          <a:xfrm>
            <a:off x="643467" y="321734"/>
            <a:ext cx="10905066" cy="1135737"/>
          </a:xfrm>
        </p:spPr>
        <p:txBody>
          <a:bodyPr vert="horz" lIns="91440" tIns="45720" rIns="91440" bIns="45720" rtlCol="0" anchor="ctr">
            <a:normAutofit/>
          </a:bodyPr>
          <a:lstStyle/>
          <a:p>
            <a:r>
              <a:rPr lang="zh-CN" altLang="en-US" sz="3600" kern="1200" dirty="0">
                <a:solidFill>
                  <a:schemeClr val="tx1"/>
                </a:solidFill>
                <a:effectLst/>
                <a:latin typeface="+mj-lt"/>
                <a:ea typeface="+mj-ea"/>
                <a:cs typeface="+mj-cs"/>
              </a:rPr>
              <a:t>图像</a:t>
            </a:r>
            <a:r>
              <a:rPr lang="zh-CN" altLang="en-US" sz="3600" kern="1200">
                <a:solidFill>
                  <a:schemeClr val="tx1"/>
                </a:solidFill>
                <a:effectLst/>
                <a:latin typeface="+mj-lt"/>
                <a:ea typeface="+mj-ea"/>
                <a:cs typeface="+mj-cs"/>
              </a:rPr>
              <a:t>缩放攻击及</a:t>
            </a:r>
            <a:r>
              <a:rPr lang="zh-CN" altLang="en-US" sz="3600" kern="1200" dirty="0">
                <a:solidFill>
                  <a:schemeClr val="tx1"/>
                </a:solidFill>
                <a:effectLst/>
                <a:latin typeface="+mj-lt"/>
                <a:ea typeface="+mj-ea"/>
                <a:cs typeface="+mj-cs"/>
              </a:rPr>
              <a:t>攻击实例</a:t>
            </a:r>
            <a:endParaRPr lang="en-US" altLang="zh-CN" sz="3600" kern="1200" dirty="0">
              <a:solidFill>
                <a:schemeClr val="tx1"/>
              </a:solidFill>
              <a:latin typeface="+mj-lt"/>
              <a:ea typeface="+mj-ea"/>
              <a:cs typeface="+mj-cs"/>
            </a:endParaRPr>
          </a:p>
        </p:txBody>
      </p:sp>
      <p:sp>
        <p:nvSpPr>
          <p:cNvPr id="4" name="文本框 3"/>
          <p:cNvSpPr txBox="1"/>
          <p:nvPr/>
        </p:nvSpPr>
        <p:spPr>
          <a:xfrm>
            <a:off x="643469" y="1782981"/>
            <a:ext cx="4008384" cy="439398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90204" pitchFamily="34" charset="0"/>
              <a:buChar char="•"/>
            </a:pPr>
            <a:r>
              <a:rPr lang="zh-CN" altLang="en-US" sz="2000" dirty="0">
                <a:effectLst/>
              </a:rPr>
              <a:t>缩放算法使用插值方法确定每个“缺失点（</a:t>
            </a:r>
            <a:r>
              <a:rPr lang="en-US" altLang="zh-CN" sz="2000" dirty="0">
                <a:effectLst/>
              </a:rPr>
              <a:t> missing point</a:t>
            </a:r>
            <a:r>
              <a:rPr lang="zh-CN" altLang="en-US" sz="2000" dirty="0">
                <a:effectLst/>
              </a:rPr>
              <a:t>）”的值。</a:t>
            </a:r>
            <a:endParaRPr lang="en-US" altLang="zh-CN" sz="2000" dirty="0">
              <a:effectLst/>
            </a:endParaRPr>
          </a:p>
          <a:p>
            <a:pPr indent="-228600">
              <a:lnSpc>
                <a:spcPct val="90000"/>
              </a:lnSpc>
              <a:spcAft>
                <a:spcPts val="600"/>
              </a:spcAft>
              <a:buFont typeface="Arial" panose="020B0604020202090204" pitchFamily="34" charset="0"/>
              <a:buChar char="•"/>
            </a:pPr>
            <a:r>
              <a:rPr lang="zh-CN" altLang="en-US" sz="2000" dirty="0">
                <a:effectLst/>
              </a:rPr>
              <a:t>它选定用于构建输出图像像素的相邻像素，确定分配给每个单独相邻像素的相对权重值。常用做法有：</a:t>
            </a:r>
            <a:r>
              <a:rPr lang="en-US" altLang="zh-CN" sz="2000" dirty="0">
                <a:effectLst/>
              </a:rPr>
              <a:t>1</a:t>
            </a:r>
            <a:r>
              <a:rPr lang="zh-CN" altLang="en-US" sz="2000" dirty="0">
                <a:effectLst/>
              </a:rPr>
              <a:t>、</a:t>
            </a:r>
            <a:r>
              <a:rPr lang="zh-CN" altLang="en-US" sz="2000" dirty="0">
                <a:effectLst/>
                <a:latin typeface="Arial" panose="020B0604020202090204" pitchFamily="34" charset="0"/>
              </a:rPr>
              <a:t>对于输出图像中的每个像素，最近邻算法仅从输入中选取一个像素（最近的一个）来替换它；</a:t>
            </a:r>
            <a:r>
              <a:rPr lang="en-US" altLang="zh-CN" sz="2000" dirty="0">
                <a:effectLst/>
                <a:latin typeface="Arial" panose="020B0604020202090204" pitchFamily="34" charset="0"/>
              </a:rPr>
              <a:t>2</a:t>
            </a:r>
            <a:r>
              <a:rPr lang="zh-CN" altLang="en-US" sz="2000" dirty="0">
                <a:effectLst/>
                <a:latin typeface="Arial" panose="020B0604020202090204" pitchFamily="34" charset="0"/>
              </a:rPr>
              <a:t>、</a:t>
            </a:r>
            <a:r>
              <a:rPr lang="zh-CN" altLang="en-US" sz="2000" dirty="0"/>
              <a:t>计算</a:t>
            </a:r>
            <a:r>
              <a:rPr lang="zh-CN" altLang="en-US" sz="2000" dirty="0">
                <a:effectLst/>
                <a:latin typeface="Arial" panose="020B0604020202090204" pitchFamily="34" charset="0"/>
              </a:rPr>
              <a:t>目标像素</a:t>
            </a:r>
            <a:r>
              <a:rPr lang="zh-CN" altLang="en-US" sz="2000" dirty="0"/>
              <a:t>相邻像素值的加权平均值，作为分配给目标像素的值。</a:t>
            </a:r>
            <a:endParaRPr lang="en-US" altLang="zh-CN" sz="2000" dirty="0"/>
          </a:p>
        </p:txBody>
      </p:sp>
      <p:grpSp>
        <p:nvGrpSpPr>
          <p:cNvPr id="12" name="Group 11"/>
          <p:cNvGrpSpPr>
            <a:grpSpLocks noGrp="1" noRot="1" noChangeAspect="1" noMove="1" noResize="1" noUngrp="1"/>
          </p:cNvGrpSpPr>
          <p:nvPr/>
        </p:nvGrpSpPr>
        <p:grpSpPr>
          <a:xfrm>
            <a:off x="0" y="4601497"/>
            <a:ext cx="1014060" cy="2017580"/>
            <a:chOff x="0" y="4601497"/>
            <a:chExt cx="1014060" cy="2017580"/>
          </a:xfrm>
        </p:grpSpPr>
        <p:sp>
          <p:nvSpPr>
            <p:cNvPr id="13" name="Isosceles Triangle 12"/>
            <p:cNvSpPr/>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图片 4"/>
          <p:cNvPicPr>
            <a:picLocks noChangeAspect="1"/>
          </p:cNvPicPr>
          <p:nvPr/>
        </p:nvPicPr>
        <p:blipFill>
          <a:blip r:embed="rId1"/>
          <a:stretch>
            <a:fillRect/>
          </a:stretch>
        </p:blipFill>
        <p:spPr>
          <a:xfrm>
            <a:off x="5295320" y="2635120"/>
            <a:ext cx="6253212" cy="2657614"/>
          </a:xfrm>
          <a:prstGeom prst="rect">
            <a:avLst/>
          </a:prstGeom>
        </p:spPr>
      </p:pic>
      <p:grpSp>
        <p:nvGrpSpPr>
          <p:cNvPr id="19" name="Group 15"/>
          <p:cNvGrpSpPr>
            <a:grpSpLocks noGrp="1" noRot="1" noChangeAspect="1" noMove="1" noResize="1" noUngrp="1"/>
          </p:cNvGrpSpPr>
          <p:nvPr/>
        </p:nvGrpSpPr>
        <p:grpSpPr>
          <a:xfrm>
            <a:off x="11219290" y="1"/>
            <a:ext cx="972709" cy="1935307"/>
            <a:chOff x="10918968" y="713127"/>
            <a:chExt cx="1273032" cy="2532832"/>
          </a:xfrm>
        </p:grpSpPr>
        <p:sp>
          <p:nvSpPr>
            <p:cNvPr id="17" name="Rectangle 16"/>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p:cNvGrpSpPr>
            <a:grpSpLocks noGrp="1" noRot="1" noChangeAspect="1" noMove="1" noResize="1" noUngrp="1"/>
          </p:cNvGrpSpPr>
          <p:nvPr/>
        </p:nvGrpSpPr>
        <p:grpSpPr>
          <a:xfrm flipH="1">
            <a:off x="0" y="1"/>
            <a:ext cx="972709" cy="1935307"/>
            <a:chOff x="10918968" y="713127"/>
            <a:chExt cx="1273032" cy="2532832"/>
          </a:xfrm>
        </p:grpSpPr>
        <p:sp>
          <p:nvSpPr>
            <p:cNvPr id="15" name="Rectangle 14"/>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图片 6"/>
          <p:cNvPicPr>
            <a:picLocks noChangeAspect="1"/>
          </p:cNvPicPr>
          <p:nvPr/>
        </p:nvPicPr>
        <p:blipFill>
          <a:blip r:embed="rId1"/>
          <a:stretch>
            <a:fillRect/>
          </a:stretch>
        </p:blipFill>
        <p:spPr>
          <a:xfrm>
            <a:off x="942328" y="3458496"/>
            <a:ext cx="5958255" cy="2116558"/>
          </a:xfrm>
          <a:prstGeom prst="rect">
            <a:avLst/>
          </a:prstGeom>
        </p:spPr>
      </p:pic>
      <p:sp>
        <p:nvSpPr>
          <p:cNvPr id="6" name="文本框 5"/>
          <p:cNvSpPr txBox="1"/>
          <p:nvPr/>
        </p:nvSpPr>
        <p:spPr>
          <a:xfrm>
            <a:off x="7544052" y="1782981"/>
            <a:ext cx="4004479" cy="439398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90204" pitchFamily="34" charset="0"/>
              <a:buChar char="•"/>
            </a:pPr>
            <a:r>
              <a:rPr lang="zh-CN" altLang="en-US" sz="2000" dirty="0"/>
              <a:t>左图展示了两个个攻击实例。</a:t>
            </a:r>
            <a:endParaRPr lang="en-US" altLang="zh-CN" sz="2000" dirty="0"/>
          </a:p>
          <a:p>
            <a:pPr indent="-228600">
              <a:lnSpc>
                <a:spcPct val="90000"/>
              </a:lnSpc>
              <a:spcAft>
                <a:spcPts val="600"/>
              </a:spcAft>
              <a:buFont typeface="Arial" panose="020B0604020202090204" pitchFamily="34" charset="0"/>
              <a:buChar char="•"/>
            </a:pPr>
            <a:r>
              <a:rPr lang="zh-CN" altLang="en-US" sz="2000" dirty="0"/>
              <a:t>图一是针对</a:t>
            </a:r>
            <a:r>
              <a:rPr lang="en-US" altLang="zh-CN" sz="2000" dirty="0" err="1"/>
              <a:t>cppclassification</a:t>
            </a:r>
            <a:r>
              <a:rPr lang="zh-CN" altLang="en-US" sz="2000" dirty="0"/>
              <a:t>的攻击实例，它是一个基于</a:t>
            </a:r>
            <a:r>
              <a:rPr lang="en-US" altLang="zh-CN" sz="2000" dirty="0"/>
              <a:t>Caffe</a:t>
            </a:r>
            <a:r>
              <a:rPr lang="zh-CN" altLang="en-US" sz="2000" dirty="0"/>
              <a:t>框架的深度学习应用程序。左栏是程序的输入、是经过处理的攻击图像，右栏中的图像是缩放函数的输出。可以看到输入图片视觉效果为羊，但经过缩放后，深度学习模型将右栏中的图像作为实际输入，最后将其分类为“白狼”。</a:t>
            </a:r>
            <a:endParaRPr lang="en-US" altLang="zh-CN" sz="2000" dirty="0"/>
          </a:p>
          <a:p>
            <a:pPr indent="-228600">
              <a:lnSpc>
                <a:spcPct val="90000"/>
              </a:lnSpc>
              <a:spcAft>
                <a:spcPts val="600"/>
              </a:spcAft>
              <a:buFont typeface="Arial" panose="020B0604020202090204" pitchFamily="34" charset="0"/>
              <a:buChar char="•"/>
            </a:pPr>
            <a:r>
              <a:rPr lang="zh-CN" altLang="en-US" sz="2000" dirty="0"/>
              <a:t>图二展示了针对百度图像分类服务的一个攻击示例。攻击图像被分类为“灰狼”，置信度达到</a:t>
            </a:r>
            <a:r>
              <a:rPr lang="en-US" altLang="zh-CN" sz="2000" dirty="0"/>
              <a:t>0.938829</a:t>
            </a:r>
            <a:r>
              <a:rPr lang="zh-CN" altLang="en-US" sz="2000" dirty="0"/>
              <a:t>，表明攻击有效。</a:t>
            </a:r>
            <a:endParaRPr lang="en-US" altLang="zh-CN" sz="2000" dirty="0"/>
          </a:p>
          <a:p>
            <a:pPr indent="-228600">
              <a:lnSpc>
                <a:spcPct val="90000"/>
              </a:lnSpc>
              <a:spcAft>
                <a:spcPts val="600"/>
              </a:spcAft>
              <a:buFont typeface="Arial" panose="020B0604020202090204" pitchFamily="34" charset="0"/>
              <a:buChar char="•"/>
            </a:pPr>
            <a:endParaRPr lang="en-US" altLang="zh-CN" sz="2000" dirty="0"/>
          </a:p>
        </p:txBody>
      </p:sp>
      <p:grpSp>
        <p:nvGrpSpPr>
          <p:cNvPr id="18" name="Group 17"/>
          <p:cNvGrpSpPr>
            <a:grpSpLocks noGrp="1" noRot="1" noChangeAspect="1" noMove="1" noResize="1" noUngrp="1"/>
          </p:cNvGrpSpPr>
          <p:nvPr/>
        </p:nvGrpSpPr>
        <p:grpSpPr>
          <a:xfrm>
            <a:off x="11177940" y="4601497"/>
            <a:ext cx="1014060" cy="2017580"/>
            <a:chOff x="11177940" y="4601497"/>
            <a:chExt cx="1014060" cy="2017580"/>
          </a:xfrm>
        </p:grpSpPr>
        <p:sp>
          <p:nvSpPr>
            <p:cNvPr id="19" name="Isosceles Triangle 18"/>
            <p:cNvSpPr/>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文本框 7"/>
          <p:cNvSpPr txBox="1"/>
          <p:nvPr/>
        </p:nvSpPr>
        <p:spPr>
          <a:xfrm>
            <a:off x="3413514" y="2974618"/>
            <a:ext cx="685800" cy="369332"/>
          </a:xfrm>
          <a:prstGeom prst="rect">
            <a:avLst/>
          </a:prstGeom>
          <a:noFill/>
        </p:spPr>
        <p:txBody>
          <a:bodyPr wrap="square" rtlCol="0">
            <a:spAutoFit/>
          </a:bodyPr>
          <a:lstStyle/>
          <a:p>
            <a:r>
              <a:rPr lang="zh-CN" altLang="en-US" dirty="0"/>
              <a:t>图一</a:t>
            </a:r>
            <a:endParaRPr lang="zh-CN" altLang="en-US" dirty="0"/>
          </a:p>
        </p:txBody>
      </p:sp>
      <p:sp>
        <p:nvSpPr>
          <p:cNvPr id="9" name="文本框 8"/>
          <p:cNvSpPr txBox="1"/>
          <p:nvPr/>
        </p:nvSpPr>
        <p:spPr>
          <a:xfrm>
            <a:off x="3337314" y="5662529"/>
            <a:ext cx="762000" cy="369332"/>
          </a:xfrm>
          <a:prstGeom prst="rect">
            <a:avLst/>
          </a:prstGeom>
          <a:noFill/>
        </p:spPr>
        <p:txBody>
          <a:bodyPr wrap="square" rtlCol="0">
            <a:spAutoFit/>
          </a:bodyPr>
          <a:lstStyle/>
          <a:p>
            <a:r>
              <a:rPr lang="zh-CN" altLang="en-US" dirty="0"/>
              <a:t>图二</a:t>
            </a:r>
            <a:endParaRPr lang="zh-CN" altLang="en-US" dirty="0"/>
          </a:p>
        </p:txBody>
      </p:sp>
      <p:pic>
        <p:nvPicPr>
          <p:cNvPr id="17" name="图片 16"/>
          <p:cNvPicPr>
            <a:picLocks noChangeAspect="1"/>
          </p:cNvPicPr>
          <p:nvPr/>
        </p:nvPicPr>
        <p:blipFill>
          <a:blip r:embed="rId2"/>
          <a:stretch>
            <a:fillRect/>
          </a:stretch>
        </p:blipFill>
        <p:spPr>
          <a:xfrm>
            <a:off x="825230" y="1321553"/>
            <a:ext cx="6253212" cy="163385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50874" y="265814"/>
            <a:ext cx="3253563" cy="584775"/>
          </a:xfrm>
          <a:prstGeom prst="rect">
            <a:avLst/>
          </a:prstGeom>
          <a:noFill/>
        </p:spPr>
        <p:txBody>
          <a:bodyPr wrap="square" rtlCol="0">
            <a:spAutoFit/>
          </a:bodyPr>
          <a:lstStyle/>
          <a:p>
            <a:r>
              <a:rPr kumimoji="1" lang="zh-CN" altLang="en-US" sz="3200"/>
              <a:t>攻击图像生成</a:t>
            </a:r>
            <a:endParaRPr kumimoji="1" lang="zh-CN" altLang="en-US" sz="3200"/>
          </a:p>
        </p:txBody>
      </p:sp>
      <mc:AlternateContent xmlns:mc="http://schemas.openxmlformats.org/markup-compatibility/2006">
        <mc:Choice xmlns:a14="http://schemas.microsoft.com/office/drawing/2010/main" Requires="a14">
          <p:sp>
            <p:nvSpPr>
              <p:cNvPr id="5" name="文本框 4"/>
              <p:cNvSpPr txBox="1"/>
              <p:nvPr/>
            </p:nvSpPr>
            <p:spPr>
              <a:xfrm>
                <a:off x="350874" y="1148775"/>
                <a:ext cx="11640880" cy="5581528"/>
              </a:xfrm>
              <a:prstGeom prst="rect">
                <a:avLst/>
              </a:prstGeom>
              <a:noFill/>
            </p:spPr>
            <p:txBody>
              <a:bodyPr wrap="square" rtlCol="0">
                <a:spAutoFit/>
              </a:bodyPr>
              <a:lstStyle/>
              <a:p>
                <a:pPr>
                  <a:lnSpc>
                    <a:spcPct val="200000"/>
                  </a:lnSpc>
                </a:pPr>
                <a:r>
                  <a:rPr lang="zh-CN" altLang="en-US" sz="2000" dirty="0"/>
                  <a:t>四种概念对象的数据转化过程</a:t>
                </a:r>
                <a:endParaRPr lang="en-US" altLang="zh-CN" sz="2000" dirty="0"/>
              </a:p>
              <a:p>
                <a:pPr>
                  <a:lnSpc>
                    <a:spcPct val="200000"/>
                  </a:lnSpc>
                </a:pPr>
                <a:r>
                  <a:rPr lang="zh-CN" altLang="en-US" sz="2000" dirty="0"/>
                  <a:t>首先，源图像</a:t>
                </a:r>
                <a14:m>
                  <m:oMath xmlns:m="http://schemas.openxmlformats.org/officeDocument/2006/math">
                    <m:sSub>
                      <m:sSubPr>
                        <m:ctrlPr>
                          <a:rPr kumimoji="1" lang="en-US" altLang="zh-CN" sz="2000" i="1">
                            <a:latin typeface="Cambria Math" panose="02040503050406030204" pitchFamily="18" charset="0"/>
                          </a:rPr>
                        </m:ctrlPr>
                      </m:sSubPr>
                      <m:e>
                        <m:r>
                          <a:rPr kumimoji="1" lang="en-US" altLang="zh-CN" sz="2000" i="1">
                            <a:latin typeface="Cambria Math" panose="02040503050406030204" pitchFamily="18" charset="0"/>
                          </a:rPr>
                          <m:t>𝑆</m:t>
                        </m:r>
                      </m:e>
                      <m:sub>
                        <m:r>
                          <m:rPr>
                            <m:sty m:val="p"/>
                          </m:rPr>
                          <a:rPr kumimoji="1" lang="en-US" altLang="zh-CN" sz="2000" i="1">
                            <a:latin typeface="Cambria Math" panose="02040503050406030204" pitchFamily="18" charset="0"/>
                          </a:rPr>
                          <m:t>m</m:t>
                        </m:r>
                        <m:r>
                          <a:rPr kumimoji="1" lang="en-US" altLang="zh-CN" sz="2000" i="1">
                            <a:latin typeface="Cambria Math" panose="02040503050406030204" pitchFamily="18" charset="0"/>
                          </a:rPr>
                          <m:t>∗</m:t>
                        </m:r>
                        <m:r>
                          <a:rPr kumimoji="1" lang="en-US" altLang="zh-CN" sz="2000" i="1">
                            <a:latin typeface="Cambria Math" panose="02040503050406030204" pitchFamily="18" charset="0"/>
                          </a:rPr>
                          <m:t>𝑛</m:t>
                        </m:r>
                      </m:sub>
                    </m:sSub>
                  </m:oMath>
                </a14:m>
                <a:r>
                  <a:rPr lang="zh-CN" altLang="en-US" sz="2000" dirty="0"/>
                  <a:t>和攻击图像</a:t>
                </a:r>
                <a14:m>
                  <m:oMath xmlns:m="http://schemas.openxmlformats.org/officeDocument/2006/math">
                    <m:sSub>
                      <m:sSubPr>
                        <m:ctrlPr>
                          <a:rPr kumimoji="1" lang="en-US" altLang="zh-CN" sz="2000" i="1">
                            <a:latin typeface="Cambria Math" panose="02040503050406030204" pitchFamily="18" charset="0"/>
                          </a:rPr>
                        </m:ctrlPr>
                      </m:sSubPr>
                      <m:e>
                        <m:r>
                          <m:rPr>
                            <m:sty m:val="p"/>
                          </m:rPr>
                          <a:rPr kumimoji="1" lang="en-US" altLang="zh-CN" sz="2000" i="1">
                            <a:latin typeface="Cambria Math" panose="02040503050406030204" pitchFamily="18" charset="0"/>
                          </a:rPr>
                          <m:t>A</m:t>
                        </m:r>
                      </m:e>
                      <m:sub>
                        <m:r>
                          <a:rPr kumimoji="1" lang="en-US" altLang="zh-CN" sz="2000" i="1">
                            <a:latin typeface="Cambria Math" panose="02040503050406030204" pitchFamily="18" charset="0"/>
                          </a:rPr>
                          <m:t>𝑚</m:t>
                        </m:r>
                        <m:r>
                          <a:rPr kumimoji="1" lang="en-US" altLang="zh-CN" sz="2000" i="1">
                            <a:latin typeface="Cambria Math" panose="02040503050406030204" pitchFamily="18" charset="0"/>
                          </a:rPr>
                          <m:t>∗</m:t>
                        </m:r>
                        <m:r>
                          <a:rPr kumimoji="1" lang="en-US" altLang="zh-CN" sz="2000" i="1">
                            <a:latin typeface="Cambria Math" panose="02040503050406030204" pitchFamily="18" charset="0"/>
                          </a:rPr>
                          <m:t>𝑛</m:t>
                        </m:r>
                      </m:sub>
                    </m:sSub>
                  </m:oMath>
                </a14:m>
                <a:r>
                  <a:rPr lang="zh-CN" altLang="en-US" sz="2000" dirty="0"/>
                  <a:t>之间的转变可以由扰动矩阵</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i="1" smtClean="0">
                            <a:latin typeface="Cambria Math" panose="02040503050406030204" pitchFamily="18" charset="0"/>
                            <a:ea typeface="Cambria Math" panose="02040503050406030204" pitchFamily="18" charset="0"/>
                          </a:rPr>
                          <m:t>∆</m:t>
                        </m:r>
                      </m:e>
                      <m:sub>
                        <m:r>
                          <a:rPr lang="en-US" altLang="zh-CN" sz="2000" b="0" i="1" smtClean="0">
                            <a:latin typeface="Cambria Math" panose="02040503050406030204" pitchFamily="18" charset="0"/>
                          </a:rPr>
                          <m:t>1</m:t>
                        </m:r>
                      </m:sub>
                    </m:sSub>
                  </m:oMath>
                </a14:m>
                <a:r>
                  <a:rPr lang="zh-CN" altLang="en-US" sz="2000" dirty="0"/>
                  <a:t>所表示，输出图像</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𝐷</m:t>
                        </m:r>
                      </m:e>
                      <m:sub>
                        <m:sSup>
                          <m:sSupPr>
                            <m:ctrlPr>
                              <a:rPr lang="en-US" altLang="zh-CN" sz="2000" i="1">
                                <a:latin typeface="Cambria Math" panose="02040503050406030204" pitchFamily="18" charset="0"/>
                              </a:rPr>
                            </m:ctrlPr>
                          </m:sSupPr>
                          <m:e>
                            <m:r>
                              <m:rPr>
                                <m:sty m:val="p"/>
                              </m:rPr>
                              <a:rPr lang="en-US" altLang="zh-CN" sz="2000" i="1">
                                <a:latin typeface="Cambria Math" panose="02040503050406030204" pitchFamily="18" charset="0"/>
                              </a:rPr>
                              <m:t>m</m:t>
                            </m:r>
                          </m:e>
                          <m:sup>
                            <m:r>
                              <a:rPr lang="en-US" altLang="zh-CN" sz="2000" i="1">
                                <a:latin typeface="Cambria Math" panose="02040503050406030204" pitchFamily="18" charset="0"/>
                              </a:rPr>
                              <m:t>′</m:t>
                            </m:r>
                          </m:sup>
                        </m:sSup>
                        <m:r>
                          <a:rPr lang="en-US" altLang="zh-CN" sz="2000" i="1">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𝑛</m:t>
                            </m:r>
                          </m:e>
                          <m:sup>
                            <m:r>
                              <a:rPr lang="en-US" altLang="zh-CN" sz="2000" i="1">
                                <a:latin typeface="Cambria Math" panose="02040503050406030204" pitchFamily="18" charset="0"/>
                              </a:rPr>
                              <m:t>′</m:t>
                            </m:r>
                          </m:sup>
                        </m:sSup>
                      </m:sub>
                    </m:sSub>
                  </m:oMath>
                </a14:m>
                <a:r>
                  <a:rPr lang="zh-CN" altLang="en-US" sz="2000" dirty="0"/>
                  <a:t>和目标图像</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𝑇</m:t>
                        </m:r>
                      </m:e>
                      <m:sub>
                        <m:sSup>
                          <m:sSupPr>
                            <m:ctrlPr>
                              <a:rPr lang="en-US" altLang="zh-CN" sz="2000" i="1">
                                <a:latin typeface="Cambria Math" panose="02040503050406030204" pitchFamily="18" charset="0"/>
                              </a:rPr>
                            </m:ctrlPr>
                          </m:sSupPr>
                          <m:e>
                            <m:r>
                              <m:rPr>
                                <m:sty m:val="p"/>
                              </m:rPr>
                              <a:rPr lang="en-US" altLang="zh-CN" sz="2000" i="1">
                                <a:latin typeface="Cambria Math" panose="02040503050406030204" pitchFamily="18" charset="0"/>
                              </a:rPr>
                              <m:t>m</m:t>
                            </m:r>
                          </m:e>
                          <m:sup>
                            <m:r>
                              <a:rPr lang="en-US" altLang="zh-CN" sz="2000" i="1">
                                <a:latin typeface="Cambria Math" panose="02040503050406030204" pitchFamily="18" charset="0"/>
                              </a:rPr>
                              <m:t>′</m:t>
                            </m:r>
                          </m:sup>
                        </m:sSup>
                        <m:r>
                          <a:rPr lang="en-US" altLang="zh-CN" sz="2000" i="1">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𝑛</m:t>
                            </m:r>
                          </m:e>
                          <m:sup>
                            <m:r>
                              <a:rPr lang="en-US" altLang="zh-CN" sz="2000" i="1">
                                <a:latin typeface="Cambria Math" panose="02040503050406030204" pitchFamily="18" charset="0"/>
                              </a:rPr>
                              <m:t>′</m:t>
                            </m:r>
                          </m:sup>
                        </m:sSup>
                      </m:sub>
                    </m:sSub>
                  </m:oMath>
                </a14:m>
                <a:r>
                  <a:rPr lang="zh-CN" altLang="en-US" sz="2000" dirty="0"/>
                  <a:t>之间的差异由扰动矩阵</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i="1" smtClean="0">
                            <a:latin typeface="Cambria Math" panose="02040503050406030204" pitchFamily="18" charset="0"/>
                            <a:ea typeface="Cambria Math" panose="02040503050406030204" pitchFamily="18" charset="0"/>
                          </a:rPr>
                          <m:t>∆</m:t>
                        </m:r>
                      </m:e>
                      <m:sub>
                        <m:r>
                          <a:rPr lang="en-US" altLang="zh-CN" sz="2000" b="0" i="1" smtClean="0">
                            <a:latin typeface="Cambria Math" panose="02040503050406030204" pitchFamily="18" charset="0"/>
                            <a:ea typeface="Cambria Math" panose="02040503050406030204" pitchFamily="18" charset="0"/>
                          </a:rPr>
                          <m:t>2</m:t>
                        </m:r>
                      </m:sub>
                    </m:sSub>
                  </m:oMath>
                </a14:m>
                <a:r>
                  <a:rPr lang="zh-CN" altLang="en-US" sz="2000" dirty="0"/>
                  <a:t>来表示。</a:t>
                </a:r>
                <a:endParaRPr lang="en-US" altLang="zh-CN" sz="2000" dirty="0"/>
              </a:p>
              <a:p>
                <a:pPr>
                  <a:lnSpc>
                    <a:spcPct val="200000"/>
                  </a:lnSpc>
                </a:pPr>
                <a14:m>
                  <m:oMathPara xmlns:m="http://schemas.openxmlformats.org/officeDocument/2006/math">
                    <m:oMathParaPr>
                      <m:jc m:val="centerGroup"/>
                    </m:oMathParaPr>
                    <m:oMath xmlns:m="http://schemas.openxmlformats.org/officeDocument/2006/math">
                      <m:sSub>
                        <m:sSubPr>
                          <m:ctrlPr>
                            <a:rPr kumimoji="1" lang="en-US" altLang="zh-CN" sz="2000" i="1" smtClean="0">
                              <a:latin typeface="Cambria Math" panose="02040503050406030204" pitchFamily="18" charset="0"/>
                            </a:rPr>
                          </m:ctrlPr>
                        </m:sSubPr>
                        <m:e>
                          <m:r>
                            <m:rPr>
                              <m:sty m:val="p"/>
                            </m:rPr>
                            <a:rPr kumimoji="1" lang="en-US" altLang="zh-CN" sz="2000" i="1">
                              <a:latin typeface="Cambria Math" panose="02040503050406030204" pitchFamily="18" charset="0"/>
                            </a:rPr>
                            <m:t>A</m:t>
                          </m:r>
                        </m:e>
                        <m:sub>
                          <m:r>
                            <a:rPr kumimoji="1" lang="en-US" altLang="zh-CN" sz="2000" b="0" i="1" smtClean="0">
                              <a:latin typeface="Cambria Math" panose="02040503050406030204" pitchFamily="18" charset="0"/>
                            </a:rPr>
                            <m:t>𝑚</m:t>
                          </m:r>
                          <m:r>
                            <a:rPr kumimoji="1" lang="en-US" altLang="zh-CN" sz="2000" b="0" i="1" smtClean="0">
                              <a:latin typeface="Cambria Math" panose="02040503050406030204" pitchFamily="18" charset="0"/>
                            </a:rPr>
                            <m:t>∗</m:t>
                          </m:r>
                          <m:r>
                            <a:rPr kumimoji="1" lang="en-US" altLang="zh-CN" sz="2000" b="0" i="1" smtClean="0">
                              <a:latin typeface="Cambria Math" panose="02040503050406030204" pitchFamily="18" charset="0"/>
                            </a:rPr>
                            <m:t>𝑛</m:t>
                          </m:r>
                        </m:sub>
                      </m:sSub>
                      <m:r>
                        <a:rPr kumimoji="1" lang="en-US" altLang="zh-CN" sz="2000" b="0" i="1" smtClean="0">
                          <a:latin typeface="Cambria Math" panose="02040503050406030204" pitchFamily="18" charset="0"/>
                        </a:rPr>
                        <m:t>=</m:t>
                      </m:r>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𝑆</m:t>
                          </m:r>
                        </m:e>
                        <m:sub>
                          <m:r>
                            <m:rPr>
                              <m:sty m:val="p"/>
                            </m:rPr>
                            <a:rPr kumimoji="1" lang="en-US" altLang="zh-CN" sz="2000" i="1">
                              <a:latin typeface="Cambria Math" panose="02040503050406030204" pitchFamily="18" charset="0"/>
                            </a:rPr>
                            <m:t>m</m:t>
                          </m:r>
                          <m:r>
                            <a:rPr kumimoji="1" lang="en-US" altLang="zh-CN" sz="2000" b="0" i="1" smtClean="0">
                              <a:latin typeface="Cambria Math" panose="02040503050406030204" pitchFamily="18" charset="0"/>
                            </a:rPr>
                            <m:t>∗</m:t>
                          </m:r>
                          <m:r>
                            <a:rPr kumimoji="1" lang="en-US" altLang="zh-CN" sz="2000" b="0" i="1" smtClean="0">
                              <a:latin typeface="Cambria Math" panose="02040503050406030204" pitchFamily="18" charset="0"/>
                            </a:rPr>
                            <m:t>𝑛</m:t>
                          </m:r>
                        </m:sub>
                      </m:sSub>
                      <m:r>
                        <a:rPr kumimoji="1" lang="en-US" altLang="zh-CN" sz="2000" b="0" i="1" smtClean="0">
                          <a:latin typeface="Cambria Math" panose="02040503050406030204" pitchFamily="18" charset="0"/>
                        </a:rPr>
                        <m:t>+</m:t>
                      </m:r>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ea typeface="Cambria Math" panose="02040503050406030204" pitchFamily="18" charset="0"/>
                            </a:rPr>
                            <m:t>∆</m:t>
                          </m:r>
                        </m:e>
                        <m:sub>
                          <m:r>
                            <a:rPr kumimoji="1" lang="en-US" altLang="zh-CN" sz="2000" b="0" i="1" smtClean="0">
                              <a:latin typeface="Cambria Math" panose="02040503050406030204" pitchFamily="18" charset="0"/>
                            </a:rPr>
                            <m:t>1</m:t>
                          </m:r>
                        </m:sub>
                      </m:sSub>
                    </m:oMath>
                  </m:oMathPara>
                </a14:m>
                <a:endParaRPr kumimoji="1" lang="en-US" altLang="zh-CN" sz="2000" dirty="0"/>
              </a:p>
              <a:p>
                <a:pPr>
                  <a:lnSpc>
                    <a:spcPct val="200000"/>
                  </a:lnSpc>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𝐷</m:t>
                          </m:r>
                        </m:e>
                        <m:sub>
                          <m:sSup>
                            <m:sSupPr>
                              <m:ctrlPr>
                                <a:rPr lang="en-US" altLang="zh-CN" sz="2000" b="0" i="1" smtClean="0">
                                  <a:latin typeface="Cambria Math" panose="02040503050406030204" pitchFamily="18" charset="0"/>
                                </a:rPr>
                              </m:ctrlPr>
                            </m:sSupPr>
                            <m:e>
                              <m:r>
                                <m:rPr>
                                  <m:sty m:val="p"/>
                                </m:rPr>
                                <a:rPr lang="en-US" altLang="zh-CN" sz="2000" i="1">
                                  <a:latin typeface="Cambria Math" panose="02040503050406030204" pitchFamily="18" charset="0"/>
                                </a:rPr>
                                <m:t>m</m:t>
                              </m:r>
                            </m:e>
                            <m:sup>
                              <m:r>
                                <a:rPr lang="en-US" altLang="zh-CN" sz="2000" b="0" i="1" smtClean="0">
                                  <a:latin typeface="Cambria Math" panose="02040503050406030204" pitchFamily="18" charset="0"/>
                                </a:rPr>
                                <m:t>′</m:t>
                              </m:r>
                            </m:sup>
                          </m:sSup>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𝑛</m:t>
                              </m:r>
                            </m:e>
                            <m:sup>
                              <m:r>
                                <a:rPr lang="en-US" altLang="zh-CN" sz="2000" b="0" i="1" smtClean="0">
                                  <a:latin typeface="Cambria Math" panose="02040503050406030204" pitchFamily="18" charset="0"/>
                                </a:rPr>
                                <m:t>′</m:t>
                              </m:r>
                            </m:sup>
                          </m:sSup>
                        </m:sub>
                      </m:sSub>
                      <m:r>
                        <a:rPr kumimoji="1" lang="en-US" altLang="zh-CN" sz="2000" b="0" i="1" smtClean="0">
                          <a:latin typeface="Cambria Math" panose="02040503050406030204" pitchFamily="18" charset="0"/>
                        </a:rPr>
                        <m:t>=</m:t>
                      </m:r>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𝑇</m:t>
                          </m:r>
                        </m:e>
                        <m:sub>
                          <m:sSup>
                            <m:sSupPr>
                              <m:ctrlPr>
                                <a:rPr lang="en-US" altLang="zh-CN" sz="2000" b="0" i="1" smtClean="0">
                                  <a:latin typeface="Cambria Math" panose="02040503050406030204" pitchFamily="18" charset="0"/>
                                </a:rPr>
                              </m:ctrlPr>
                            </m:sSupPr>
                            <m:e>
                              <m:r>
                                <m:rPr>
                                  <m:sty m:val="p"/>
                                </m:rPr>
                                <a:rPr lang="en-US" altLang="zh-CN" sz="2000" i="1">
                                  <a:latin typeface="Cambria Math" panose="02040503050406030204" pitchFamily="18" charset="0"/>
                                </a:rPr>
                                <m:t>m</m:t>
                              </m:r>
                            </m:e>
                            <m:sup>
                              <m:r>
                                <a:rPr lang="en-US" altLang="zh-CN" sz="2000" b="0" i="1" smtClean="0">
                                  <a:latin typeface="Cambria Math" panose="02040503050406030204" pitchFamily="18" charset="0"/>
                                </a:rPr>
                                <m:t>′</m:t>
                              </m:r>
                            </m:sup>
                          </m:sSup>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𝑛</m:t>
                              </m:r>
                            </m:e>
                            <m:sup>
                              <m:r>
                                <a:rPr lang="en-US" altLang="zh-CN" sz="2000" b="0" i="1" smtClean="0">
                                  <a:latin typeface="Cambria Math" panose="02040503050406030204" pitchFamily="18" charset="0"/>
                                </a:rPr>
                                <m:t>′</m:t>
                              </m:r>
                            </m:sup>
                          </m:sSup>
                        </m:sub>
                      </m:sSub>
                      <m:r>
                        <a:rPr kumimoji="1" lang="en-US" altLang="zh-CN" sz="2000" b="0" i="1" smtClean="0">
                          <a:latin typeface="Cambria Math" panose="02040503050406030204" pitchFamily="18" charset="0"/>
                        </a:rPr>
                        <m:t>+</m:t>
                      </m:r>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ea typeface="Cambria Math" panose="02040503050406030204" pitchFamily="18" charset="0"/>
                            </a:rPr>
                            <m:t>∆</m:t>
                          </m:r>
                        </m:e>
                        <m:sub>
                          <m:r>
                            <a:rPr kumimoji="1" lang="en-US" altLang="zh-CN" sz="2000" b="0" i="1" smtClean="0">
                              <a:latin typeface="Cambria Math" panose="02040503050406030204" pitchFamily="18" charset="0"/>
                              <a:ea typeface="Cambria Math" panose="02040503050406030204" pitchFamily="18" charset="0"/>
                            </a:rPr>
                            <m:t>2</m:t>
                          </m:r>
                        </m:sub>
                      </m:sSub>
                    </m:oMath>
                  </m:oMathPara>
                </a14:m>
                <a:endParaRPr kumimoji="1" lang="en-US" altLang="zh-CN" sz="2000" dirty="0"/>
              </a:p>
              <a:p>
                <a:pPr>
                  <a:lnSpc>
                    <a:spcPct val="200000"/>
                  </a:lnSpc>
                </a:pPr>
                <a:r>
                  <a:rPr lang="zh-CN" altLang="en-US" sz="2000" dirty="0"/>
                  <a:t>其次，对于攻击图像和输出图像之间的转变，我们可以考虑为一个缩放影响，即</a:t>
                </a:r>
                <a:r>
                  <a:rPr kumimoji="1" lang="en-GB" altLang="zh-CN" sz="2000" dirty="0">
                    <a:latin typeface="Times New Roman" panose="02020603050405020304" pitchFamily="18" charset="0"/>
                  </a:rPr>
                  <a:t>ScaleFunc</a:t>
                </a:r>
                <a:r>
                  <a:rPr lang="zh-CN" altLang="en-US" sz="2000" dirty="0"/>
                  <a:t>函数。</a:t>
                </a:r>
                <a:endParaRPr kumimoji="1" lang="en-US" altLang="zh-CN" sz="2000" dirty="0"/>
              </a:p>
              <a:p>
                <a:pPr algn="ctr">
                  <a:lnSpc>
                    <a:spcPct val="200000"/>
                  </a:lnSpc>
                </a:pPr>
                <a:r>
                  <a:rPr kumimoji="1" lang="en-GB" altLang="zh-CN" sz="2000" dirty="0">
                    <a:latin typeface="Times New Roman" panose="02020603050405020304" pitchFamily="18" charset="0"/>
                  </a:rPr>
                  <a:t>ScaleFunc</a:t>
                </a:r>
                <a:r>
                  <a:rPr kumimoji="1" lang="en-US" altLang="zh-CN" sz="2000" dirty="0">
                    <a:latin typeface="Times New Roman" panose="02020603050405020304" pitchFamily="18" charset="0"/>
                  </a:rPr>
                  <a:t>(</a:t>
                </a:r>
                <a14:m>
                  <m:oMath xmlns:m="http://schemas.openxmlformats.org/officeDocument/2006/math">
                    <m:sSub>
                      <m:sSubPr>
                        <m:ctrlPr>
                          <a:rPr kumimoji="1" lang="en-US" altLang="zh-CN" sz="2000" i="1" smtClean="0">
                            <a:latin typeface="Cambria Math" panose="02040503050406030204" pitchFamily="18" charset="0"/>
                          </a:rPr>
                        </m:ctrlPr>
                      </m:sSubPr>
                      <m:e>
                        <m:r>
                          <m:rPr>
                            <m:sty m:val="p"/>
                          </m:rPr>
                          <a:rPr kumimoji="1" lang="en-US" altLang="zh-CN" sz="2000" i="1">
                            <a:latin typeface="Cambria Math" panose="02040503050406030204" pitchFamily="18" charset="0"/>
                          </a:rPr>
                          <m:t>A</m:t>
                        </m:r>
                      </m:e>
                      <m:sub>
                        <m:r>
                          <a:rPr kumimoji="1" lang="en-US" altLang="zh-CN" sz="2000" b="0" i="1" smtClean="0">
                            <a:latin typeface="Cambria Math" panose="02040503050406030204" pitchFamily="18" charset="0"/>
                          </a:rPr>
                          <m:t>𝑚</m:t>
                        </m:r>
                        <m:r>
                          <a:rPr kumimoji="1" lang="en-US" altLang="zh-CN" sz="2000" b="0" i="1" smtClean="0">
                            <a:latin typeface="Cambria Math" panose="02040503050406030204" pitchFamily="18" charset="0"/>
                          </a:rPr>
                          <m:t>∗</m:t>
                        </m:r>
                        <m:r>
                          <a:rPr kumimoji="1" lang="en-US" altLang="zh-CN" sz="2000" b="0" i="1" smtClean="0">
                            <a:latin typeface="Cambria Math" panose="02040503050406030204" pitchFamily="18" charset="0"/>
                          </a:rPr>
                          <m:t>𝑛</m:t>
                        </m:r>
                      </m:sub>
                    </m:sSub>
                  </m:oMath>
                </a14:m>
                <a:r>
                  <a:rPr kumimoji="1" lang="en-US" altLang="zh-CN" sz="2000" dirty="0">
                    <a:latin typeface="Times New Roman" panose="02020603050405020304" pitchFamily="18" charset="0"/>
                  </a:rPr>
                  <a:t>)=</a:t>
                </a:r>
                <a:r>
                  <a:rPr lang="en-US" altLang="zh-CN" sz="2000" dirty="0"/>
                  <a:t>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𝐷</m:t>
                        </m:r>
                      </m:e>
                      <m:sub>
                        <m:sSup>
                          <m:sSupPr>
                            <m:ctrlPr>
                              <a:rPr lang="en-US" altLang="zh-CN" sz="2000" b="0" i="1" smtClean="0">
                                <a:latin typeface="Cambria Math" panose="02040503050406030204" pitchFamily="18" charset="0"/>
                              </a:rPr>
                            </m:ctrlPr>
                          </m:sSupPr>
                          <m:e>
                            <m:r>
                              <m:rPr>
                                <m:sty m:val="p"/>
                              </m:rPr>
                              <a:rPr lang="en-US" altLang="zh-CN" sz="2000" i="1">
                                <a:latin typeface="Cambria Math" panose="02040503050406030204" pitchFamily="18" charset="0"/>
                              </a:rPr>
                              <m:t>m</m:t>
                            </m:r>
                          </m:e>
                          <m:sup>
                            <m:r>
                              <a:rPr lang="en-US" altLang="zh-CN" sz="2000" b="0" i="1" smtClean="0">
                                <a:latin typeface="Cambria Math" panose="02040503050406030204" pitchFamily="18" charset="0"/>
                              </a:rPr>
                              <m:t>′</m:t>
                            </m:r>
                          </m:sup>
                        </m:sSup>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𝑛</m:t>
                            </m:r>
                          </m:e>
                          <m:sup>
                            <m:r>
                              <a:rPr lang="en-US" altLang="zh-CN" sz="2000" b="0" i="1" smtClean="0">
                                <a:latin typeface="Cambria Math" panose="02040503050406030204" pitchFamily="18" charset="0"/>
                              </a:rPr>
                              <m:t>′</m:t>
                            </m:r>
                          </m:sup>
                        </m:sSup>
                      </m:sub>
                    </m:sSub>
                  </m:oMath>
                </a14:m>
                <a:endParaRPr kumimoji="1" lang="en-US" altLang="zh-CN" sz="2000" dirty="0"/>
              </a:p>
              <a:p>
                <a:pPr>
                  <a:lnSpc>
                    <a:spcPct val="200000"/>
                  </a:lnSpc>
                </a:pPr>
                <a:r>
                  <a:rPr kumimoji="1" lang="zh-CN" altLang="en-US" sz="2000" dirty="0"/>
                  <a:t>其中</a:t>
                </a:r>
                <a:r>
                  <a:rPr kumimoji="1" lang="en-GB" altLang="zh-CN" sz="2000" dirty="0">
                    <a:latin typeface="Times New Roman" panose="02020603050405020304" pitchFamily="18" charset="0"/>
                  </a:rPr>
                  <a:t>ScaleFunc</a:t>
                </a:r>
                <a:r>
                  <a:rPr lang="zh-CN" altLang="en-US" sz="2000" dirty="0"/>
                  <a:t>函数是满射函数，即存在多种可能的输入</a:t>
                </a:r>
                <a14:m>
                  <m:oMath xmlns:m="http://schemas.openxmlformats.org/officeDocument/2006/math">
                    <m:sSub>
                      <m:sSubPr>
                        <m:ctrlPr>
                          <a:rPr kumimoji="1" lang="en-US" altLang="zh-CN" sz="2000" i="1">
                            <a:latin typeface="Cambria Math" panose="02040503050406030204" pitchFamily="18" charset="0"/>
                          </a:rPr>
                        </m:ctrlPr>
                      </m:sSubPr>
                      <m:e>
                        <m:r>
                          <m:rPr>
                            <m:sty m:val="p"/>
                          </m:rPr>
                          <a:rPr kumimoji="1" lang="en-US" altLang="zh-CN" sz="2000" i="1">
                            <a:latin typeface="Cambria Math" panose="02040503050406030204" pitchFamily="18" charset="0"/>
                          </a:rPr>
                          <m:t>A</m:t>
                        </m:r>
                      </m:e>
                      <m:sub>
                        <m:r>
                          <a:rPr kumimoji="1" lang="en-US" altLang="zh-CN" sz="2000" i="1">
                            <a:latin typeface="Cambria Math" panose="02040503050406030204" pitchFamily="18" charset="0"/>
                          </a:rPr>
                          <m:t>𝑚</m:t>
                        </m:r>
                        <m:r>
                          <a:rPr kumimoji="1" lang="en-US" altLang="zh-CN" sz="2000" i="1">
                            <a:latin typeface="Cambria Math" panose="02040503050406030204" pitchFamily="18" charset="0"/>
                          </a:rPr>
                          <m:t>∗</m:t>
                        </m:r>
                        <m:r>
                          <a:rPr kumimoji="1" lang="en-US" altLang="zh-CN" sz="2000" i="1">
                            <a:latin typeface="Cambria Math" panose="02040503050406030204" pitchFamily="18" charset="0"/>
                          </a:rPr>
                          <m:t>𝑛</m:t>
                        </m:r>
                      </m:sub>
                    </m:sSub>
                  </m:oMath>
                </a14:m>
                <a:r>
                  <a:rPr lang="zh-CN" altLang="en-US" sz="2000" dirty="0"/>
                  <a:t>，它们都有一个相同的输出结果</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𝐷</m:t>
                        </m:r>
                      </m:e>
                      <m:sub>
                        <m:sSup>
                          <m:sSupPr>
                            <m:ctrlPr>
                              <a:rPr lang="en-US" altLang="zh-CN" sz="2000" b="0" i="1" smtClean="0">
                                <a:latin typeface="Cambria Math" panose="02040503050406030204" pitchFamily="18" charset="0"/>
                              </a:rPr>
                            </m:ctrlPr>
                          </m:sSupPr>
                          <m:e>
                            <m:r>
                              <m:rPr>
                                <m:sty m:val="p"/>
                              </m:rPr>
                              <a:rPr lang="en-US" altLang="zh-CN" sz="2000" i="1">
                                <a:latin typeface="Cambria Math" panose="02040503050406030204" pitchFamily="18" charset="0"/>
                              </a:rPr>
                              <m:t>m</m:t>
                            </m:r>
                          </m:e>
                          <m:sup>
                            <m:r>
                              <a:rPr lang="en-US" altLang="zh-CN" sz="2000" b="0" i="1" smtClean="0">
                                <a:latin typeface="Cambria Math" panose="02040503050406030204" pitchFamily="18" charset="0"/>
                              </a:rPr>
                              <m:t>′</m:t>
                            </m:r>
                          </m:sup>
                        </m:sSup>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𝑛</m:t>
                            </m:r>
                          </m:e>
                          <m:sup>
                            <m:r>
                              <a:rPr lang="en-US" altLang="zh-CN" sz="2000" b="0" i="1" smtClean="0">
                                <a:latin typeface="Cambria Math" panose="02040503050406030204" pitchFamily="18" charset="0"/>
                              </a:rPr>
                              <m:t>′</m:t>
                            </m:r>
                          </m:sup>
                        </m:sSup>
                      </m:sub>
                    </m:sSub>
                    <m:r>
                      <a:rPr lang="zh-CN" altLang="en-US" sz="2000" b="0" i="1" smtClean="0">
                        <a:latin typeface="Cambria Math" panose="02040503050406030204" pitchFamily="18" charset="0"/>
                      </a:rPr>
                      <m:t>。</m:t>
                    </m:r>
                    <m:r>
                      <a:rPr lang="en-US" altLang="zh-CN" sz="2000" b="0" i="1" smtClean="0">
                        <a:latin typeface="Cambria Math" panose="02040503050406030204" pitchFamily="18" charset="0"/>
                      </a:rPr>
                      <m:t> </m:t>
                    </m:r>
                  </m:oMath>
                </a14:m>
                <a:r>
                  <a:rPr kumimoji="1" lang="en-US" altLang="zh-CN" sz="2000" dirty="0"/>
                  <a:t>	    </a:t>
                </a:r>
                <a:endParaRPr kumimoji="1" lang="zh-CN" altLang="en-US" sz="2000" dirty="0"/>
              </a:p>
            </p:txBody>
          </p:sp>
        </mc:Choice>
        <mc:Fallback>
          <p:sp>
            <p:nvSpPr>
              <p:cNvPr id="5" name="文本框 4"/>
              <p:cNvSpPr txBox="1">
                <a:spLocks noRot="1" noChangeAspect="1" noMove="1" noResize="1" noEditPoints="1" noAdjustHandles="1" noChangeArrowheads="1" noChangeShapeType="1" noTextEdit="1"/>
              </p:cNvSpPr>
              <p:nvPr/>
            </p:nvSpPr>
            <p:spPr>
              <a:xfrm>
                <a:off x="350874" y="1148775"/>
                <a:ext cx="11640880" cy="5581528"/>
              </a:xfrm>
              <a:prstGeom prst="rect">
                <a:avLst/>
              </a:prstGeom>
              <a:blipFill rotWithShape="1">
                <a:blip r:embed="rId1"/>
                <a:stretch>
                  <a:fillRect l="-3" t="-1" r="4" b="-13528"/>
                </a:stretch>
              </a:blipFill>
            </p:spPr>
            <p:txBody>
              <a:bodyPr/>
              <a:lstStyle/>
              <a:p>
                <a:r>
                  <a:rPr lang="zh-CN" altLang="en-US">
                    <a:noFill/>
                  </a:rPr>
                  <a:t> </a:t>
                </a:r>
              </a:p>
            </p:txBody>
          </p:sp>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5060" y="0"/>
            <a:ext cx="3253563" cy="584775"/>
          </a:xfrm>
          <a:prstGeom prst="rect">
            <a:avLst/>
          </a:prstGeom>
          <a:noFill/>
        </p:spPr>
        <p:txBody>
          <a:bodyPr wrap="square" rtlCol="0">
            <a:spAutoFit/>
          </a:bodyPr>
          <a:lstStyle/>
          <a:p>
            <a:r>
              <a:rPr kumimoji="1" lang="zh-CN" altLang="en-US" sz="3200" dirty="0"/>
              <a:t>攻击图像生成</a:t>
            </a:r>
            <a:endParaRPr kumimoji="1" lang="zh-CN" altLang="en-US" sz="3200" dirty="0"/>
          </a:p>
        </p:txBody>
      </p:sp>
      <mc:AlternateContent xmlns:mc="http://schemas.openxmlformats.org/markup-compatibility/2006">
        <mc:Choice xmlns:a14="http://schemas.microsoft.com/office/drawing/2010/main" Requires="a14">
          <p:sp>
            <p:nvSpPr>
              <p:cNvPr id="6" name="文本框 5"/>
              <p:cNvSpPr txBox="1"/>
              <p:nvPr/>
            </p:nvSpPr>
            <p:spPr>
              <a:xfrm>
                <a:off x="180753" y="584775"/>
                <a:ext cx="5915247" cy="6616235"/>
              </a:xfrm>
              <a:prstGeom prst="rect">
                <a:avLst/>
              </a:prstGeom>
              <a:noFill/>
            </p:spPr>
            <p:txBody>
              <a:bodyPr wrap="square" rtlCol="0">
                <a:spAutoFit/>
              </a:bodyPr>
              <a:lstStyle/>
              <a:p>
                <a:pPr>
                  <a:lnSpc>
                    <a:spcPct val="150000"/>
                  </a:lnSpc>
                </a:pPr>
                <a:r>
                  <a:rPr kumimoji="1" lang="zh-CN" altLang="en-US" dirty="0"/>
                  <a:t>强攻击形式下的缩放攻击</a:t>
                </a:r>
                <a:endParaRPr kumimoji="1" lang="en-US" altLang="zh-CN" dirty="0"/>
              </a:p>
              <a:p>
                <a:pPr>
                  <a:lnSpc>
                    <a:spcPct val="150000"/>
                  </a:lnSpc>
                </a:pPr>
                <a:r>
                  <a:rPr kumimoji="1" lang="zh-CN" altLang="en-US" dirty="0"/>
                  <a:t>前提：</a:t>
                </a:r>
                <a:r>
                  <a:rPr lang="zh-CN" altLang="en-US" dirty="0"/>
                  <a:t>源图像</a:t>
                </a:r>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𝑆</m:t>
                        </m:r>
                      </m:e>
                      <m:sub>
                        <m:r>
                          <m:rPr>
                            <m:sty m:val="p"/>
                          </m:rPr>
                          <a:rPr kumimoji="1" lang="en-US" altLang="zh-CN" i="1">
                            <a:latin typeface="Cambria Math" panose="02040503050406030204" pitchFamily="18" charset="0"/>
                          </a:rPr>
                          <m:t>m</m:t>
                        </m:r>
                        <m:r>
                          <a:rPr kumimoji="1" lang="en-US" altLang="zh-CN" i="1">
                            <a:latin typeface="Cambria Math" panose="02040503050406030204" pitchFamily="18" charset="0"/>
                          </a:rPr>
                          <m:t>∗</m:t>
                        </m:r>
                        <m:r>
                          <a:rPr kumimoji="1" lang="en-US" altLang="zh-CN" i="1">
                            <a:latin typeface="Cambria Math" panose="02040503050406030204" pitchFamily="18" charset="0"/>
                          </a:rPr>
                          <m:t>𝑛</m:t>
                        </m:r>
                      </m:sub>
                    </m:sSub>
                  </m:oMath>
                </a14:m>
                <a:r>
                  <a:rPr lang="zh-CN" altLang="en-US" dirty="0"/>
                  <a:t>和目标图像</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sSup>
                          <m:sSupPr>
                            <m:ctrlPr>
                              <a:rPr lang="en-US" altLang="zh-CN" i="1">
                                <a:latin typeface="Cambria Math" panose="02040503050406030204" pitchFamily="18" charset="0"/>
                              </a:rPr>
                            </m:ctrlPr>
                          </m:sSupPr>
                          <m:e>
                            <m:r>
                              <m:rPr>
                                <m:sty m:val="p"/>
                              </m:rPr>
                              <a:rPr lang="en-US" altLang="zh-CN" i="1">
                                <a:latin typeface="Cambria Math" panose="02040503050406030204" pitchFamily="18" charset="0"/>
                              </a:rPr>
                              <m:t>m</m:t>
                            </m:r>
                          </m:e>
                          <m:sup>
                            <m:r>
                              <a:rPr lang="en-US" altLang="zh-CN" i="1">
                                <a:latin typeface="Cambria Math" panose="02040503050406030204" pitchFamily="18" charset="0"/>
                              </a:rPr>
                              <m:t>′</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𝑛</m:t>
                            </m:r>
                          </m:e>
                          <m:sup>
                            <m:r>
                              <a:rPr lang="en-US" altLang="zh-CN" i="1">
                                <a:latin typeface="Cambria Math" panose="02040503050406030204" pitchFamily="18" charset="0"/>
                              </a:rPr>
                              <m:t>′</m:t>
                            </m:r>
                          </m:sup>
                        </m:sSup>
                      </m:sub>
                    </m:sSub>
                  </m:oMath>
                </a14:m>
                <a:r>
                  <a:rPr lang="zh-CN" altLang="en-US" dirty="0"/>
                  <a:t>都明确指定。</a:t>
                </a:r>
                <a:endParaRPr lang="en-US" altLang="zh-CN" dirty="0"/>
              </a:p>
              <a:p>
                <a:pPr>
                  <a:lnSpc>
                    <a:spcPct val="150000"/>
                  </a:lnSpc>
                </a:pPr>
                <a:r>
                  <a:rPr kumimoji="1" lang="zh-CN" altLang="en-US" dirty="0"/>
                  <a:t>任务：</a:t>
                </a:r>
                <a:r>
                  <a:rPr lang="zh-CN" altLang="en-US" dirty="0"/>
                  <a:t>所有可能的攻击图像</a:t>
                </a:r>
                <a14:m>
                  <m:oMath xmlns:m="http://schemas.openxmlformats.org/officeDocument/2006/math">
                    <m:sSub>
                      <m:sSubPr>
                        <m:ctrlPr>
                          <a:rPr kumimoji="1" lang="en-US" altLang="zh-CN" i="1" smtClean="0">
                            <a:latin typeface="Cambria Math" panose="02040503050406030204" pitchFamily="18" charset="0"/>
                          </a:rPr>
                        </m:ctrlPr>
                      </m:sSubPr>
                      <m:e>
                        <m:r>
                          <m:rPr>
                            <m:sty m:val="p"/>
                          </m:rPr>
                          <a:rPr kumimoji="1" lang="en-US" altLang="zh-CN" i="1">
                            <a:latin typeface="Cambria Math" panose="02040503050406030204" pitchFamily="18" charset="0"/>
                          </a:rPr>
                          <m:t>A</m:t>
                        </m:r>
                      </m:e>
                      <m:sub>
                        <m:r>
                          <a:rPr kumimoji="1" lang="en-US" altLang="zh-CN" i="1">
                            <a:latin typeface="Cambria Math" panose="02040503050406030204" pitchFamily="18" charset="0"/>
                          </a:rPr>
                          <m:t>𝑚</m:t>
                        </m:r>
                        <m:r>
                          <a:rPr kumimoji="1" lang="en-US" altLang="zh-CN" i="1">
                            <a:latin typeface="Cambria Math" panose="02040503050406030204" pitchFamily="18" charset="0"/>
                          </a:rPr>
                          <m:t>∗</m:t>
                        </m:r>
                        <m:r>
                          <a:rPr kumimoji="1" lang="en-US" altLang="zh-CN" i="1">
                            <a:latin typeface="Cambria Math" panose="02040503050406030204" pitchFamily="18" charset="0"/>
                          </a:rPr>
                          <m:t>𝑛</m:t>
                        </m:r>
                      </m:sub>
                    </m:sSub>
                  </m:oMath>
                </a14:m>
                <a:r>
                  <a:rPr lang="zh-CN" altLang="en-US" dirty="0"/>
                  <a:t>的解决方案中能产生最佳欺骗效果的矩阵。</a:t>
                </a:r>
                <a:endParaRPr lang="en-US" altLang="zh-CN" dirty="0"/>
              </a:p>
              <a:p>
                <a:pPr>
                  <a:lnSpc>
                    <a:spcPct val="150000"/>
                  </a:lnSpc>
                </a:pPr>
                <a:r>
                  <a:rPr kumimoji="1" lang="zh-CN" altLang="en-US" dirty="0"/>
                  <a:t>方法：</a:t>
                </a:r>
                <a:r>
                  <a:rPr lang="zh-CN" altLang="en-US" dirty="0"/>
                  <a:t>最小化攻击图像</a:t>
                </a:r>
                <a14:m>
                  <m:oMath xmlns:m="http://schemas.openxmlformats.org/officeDocument/2006/math">
                    <m:sSub>
                      <m:sSubPr>
                        <m:ctrlPr>
                          <a:rPr kumimoji="1" lang="en-US" altLang="zh-CN" i="1" smtClean="0">
                            <a:latin typeface="Cambria Math" panose="02040503050406030204" pitchFamily="18" charset="0"/>
                          </a:rPr>
                        </m:ctrlPr>
                      </m:sSubPr>
                      <m:e>
                        <m:r>
                          <m:rPr>
                            <m:sty m:val="p"/>
                          </m:rPr>
                          <a:rPr kumimoji="1" lang="en-US" altLang="zh-CN" i="1">
                            <a:latin typeface="Cambria Math" panose="02040503050406030204" pitchFamily="18" charset="0"/>
                          </a:rPr>
                          <m:t>A</m:t>
                        </m:r>
                      </m:e>
                      <m:sub>
                        <m:r>
                          <a:rPr kumimoji="1" lang="en-US" altLang="zh-CN" i="1">
                            <a:latin typeface="Cambria Math" panose="02040503050406030204" pitchFamily="18" charset="0"/>
                          </a:rPr>
                          <m:t>𝑚</m:t>
                        </m:r>
                        <m:r>
                          <a:rPr kumimoji="1" lang="en-US" altLang="zh-CN" i="1">
                            <a:latin typeface="Cambria Math" panose="02040503050406030204" pitchFamily="18" charset="0"/>
                          </a:rPr>
                          <m:t>∗</m:t>
                        </m:r>
                        <m:r>
                          <a:rPr kumimoji="1" lang="en-US" altLang="zh-CN" i="1">
                            <a:latin typeface="Cambria Math" panose="02040503050406030204" pitchFamily="18" charset="0"/>
                          </a:rPr>
                          <m:t>𝑛</m:t>
                        </m:r>
                      </m:sub>
                    </m:sSub>
                  </m:oMath>
                </a14:m>
                <a:r>
                  <a:rPr lang="zh-CN" altLang="en-US" dirty="0"/>
                  <a:t>和源图像</a:t>
                </a:r>
                <a14:m>
                  <m:oMath xmlns:m="http://schemas.openxmlformats.org/officeDocument/2006/math">
                    <m:sSub>
                      <m:sSubPr>
                        <m:ctrlPr>
                          <a:rPr kumimoji="1" lang="en-US" altLang="zh-CN" i="1" smtClean="0">
                            <a:latin typeface="Cambria Math" panose="02040503050406030204" pitchFamily="18" charset="0"/>
                          </a:rPr>
                        </m:ctrlPr>
                      </m:sSubPr>
                      <m:e>
                        <m:r>
                          <a:rPr kumimoji="1" lang="en-US" altLang="zh-CN" i="1">
                            <a:latin typeface="Cambria Math" panose="02040503050406030204" pitchFamily="18" charset="0"/>
                          </a:rPr>
                          <m:t>𝑆</m:t>
                        </m:r>
                      </m:e>
                      <m:sub>
                        <m:r>
                          <m:rPr>
                            <m:sty m:val="p"/>
                          </m:rPr>
                          <a:rPr kumimoji="1" lang="en-US" altLang="zh-CN" i="1">
                            <a:latin typeface="Cambria Math" panose="02040503050406030204" pitchFamily="18" charset="0"/>
                          </a:rPr>
                          <m:t>m</m:t>
                        </m:r>
                        <m:r>
                          <a:rPr kumimoji="1" lang="en-US" altLang="zh-CN" i="1">
                            <a:latin typeface="Cambria Math" panose="02040503050406030204" pitchFamily="18" charset="0"/>
                          </a:rPr>
                          <m:t>∗</m:t>
                        </m:r>
                        <m:r>
                          <a:rPr kumimoji="1" lang="en-US" altLang="zh-CN" i="1">
                            <a:latin typeface="Cambria Math" panose="02040503050406030204" pitchFamily="18" charset="0"/>
                          </a:rPr>
                          <m:t>𝑛</m:t>
                        </m:r>
                      </m:sub>
                    </m:sSub>
                  </m:oMath>
                </a14:m>
                <a:r>
                  <a:rPr lang="zh-CN" altLang="en-US" dirty="0"/>
                  <a:t>之间的差异</a:t>
                </a:r>
                <a14:m>
                  <m:oMath xmlns:m="http://schemas.openxmlformats.org/officeDocument/2006/math">
                    <m:sSub>
                      <m:sSubPr>
                        <m:ctrlPr>
                          <a:rPr kumimoji="1" lang="en-US" altLang="zh-CN" i="1" smtClean="0">
                            <a:latin typeface="Cambria Math" panose="02040503050406030204" pitchFamily="18" charset="0"/>
                          </a:rPr>
                        </m:ctrlPr>
                      </m:sSubPr>
                      <m:e>
                        <m:r>
                          <a:rPr kumimoji="1" lang="en-US" altLang="zh-CN" i="1" smtClean="0">
                            <a:latin typeface="Cambria Math" panose="02040503050406030204" pitchFamily="18" charset="0"/>
                            <a:ea typeface="Cambria Math" panose="02040503050406030204" pitchFamily="18" charset="0"/>
                          </a:rPr>
                          <m:t>∆</m:t>
                        </m:r>
                      </m:e>
                      <m:sub>
                        <m:r>
                          <a:rPr kumimoji="1" lang="en-US" altLang="zh-CN" b="0" i="1" smtClean="0">
                            <a:latin typeface="Cambria Math" panose="02040503050406030204" pitchFamily="18" charset="0"/>
                            <a:ea typeface="Cambria Math" panose="02040503050406030204" pitchFamily="18" charset="0"/>
                          </a:rPr>
                          <m:t>1</m:t>
                        </m:r>
                      </m:sub>
                    </m:sSub>
                    <m:r>
                      <a:rPr kumimoji="1" lang="en-US" altLang="zh-CN" b="0" i="1" smtClean="0">
                        <a:latin typeface="Cambria Math" panose="02040503050406030204" pitchFamily="18" charset="0"/>
                        <a:ea typeface="Cambria Math" panose="02040503050406030204" pitchFamily="18" charset="0"/>
                      </a:rPr>
                      <m:t> </m:t>
                    </m:r>
                  </m:oMath>
                </a14:m>
                <a:r>
                  <a:rPr lang="zh-CN" altLang="en-US" dirty="0"/>
                  <a:t>，并且限制输出图像和目标图像之间的差异</a:t>
                </a:r>
                <a14:m>
                  <m:oMath xmlns:m="http://schemas.openxmlformats.org/officeDocument/2006/math">
                    <m:sSub>
                      <m:sSubPr>
                        <m:ctrlPr>
                          <a:rPr kumimoji="1" lang="en-US" altLang="zh-CN" i="1" smtClean="0">
                            <a:latin typeface="Cambria Math" panose="02040503050406030204" pitchFamily="18" charset="0"/>
                          </a:rPr>
                        </m:ctrlPr>
                      </m:sSubPr>
                      <m:e>
                        <m:r>
                          <a:rPr kumimoji="1" lang="en-US" altLang="zh-CN" i="1" smtClean="0">
                            <a:latin typeface="Cambria Math" panose="02040503050406030204" pitchFamily="18" charset="0"/>
                            <a:ea typeface="Cambria Math" panose="02040503050406030204" pitchFamily="18" charset="0"/>
                          </a:rPr>
                          <m:t>∆</m:t>
                        </m:r>
                      </m:e>
                      <m:sub>
                        <m:r>
                          <a:rPr kumimoji="1" lang="en-US" altLang="zh-CN" b="0" i="1" smtClean="0">
                            <a:latin typeface="Cambria Math" panose="02040503050406030204" pitchFamily="18" charset="0"/>
                          </a:rPr>
                          <m:t>2</m:t>
                        </m:r>
                      </m:sub>
                    </m:sSub>
                  </m:oMath>
                </a14:m>
                <a:r>
                  <a:rPr lang="zh-CN" altLang="en-US" dirty="0"/>
                  <a:t>在一个阈值内</a:t>
                </a:r>
                <a:endParaRPr lang="en-US" altLang="zh-CN" dirty="0"/>
              </a:p>
              <a:p>
                <a:pPr>
                  <a:lnSpc>
                    <a:spcPct val="150000"/>
                  </a:lnSpc>
                </a:pPr>
                <a:r>
                  <a:rPr kumimoji="1" lang="zh-CN" altLang="en-US" dirty="0"/>
                  <a:t>目标函数：</a:t>
                </a:r>
                <a:endParaRPr kumimoji="1" lang="en-US" altLang="zh-CN" dirty="0"/>
              </a:p>
              <a:p>
                <a:pPr>
                  <a:lnSpc>
                    <a:spcPct val="150000"/>
                  </a:lnSpc>
                </a:pPr>
                <a14:m>
                  <m:oMathPara xmlns:m="http://schemas.openxmlformats.org/officeDocument/2006/math">
                    <m:oMathParaPr>
                      <m:jc m:val="centerGroup"/>
                    </m:oMathParaPr>
                    <m:oMath xmlns:m="http://schemas.openxmlformats.org/officeDocument/2006/math">
                      <m:sSub>
                        <m:sSubPr>
                          <m:ctrlPr>
                            <a:rPr kumimoji="1" lang="en-US" altLang="zh-CN" i="1">
                              <a:latin typeface="Cambria Math" panose="02040503050406030204" pitchFamily="18" charset="0"/>
                            </a:rPr>
                          </m:ctrlPr>
                        </m:sSubPr>
                        <m:e>
                          <m:r>
                            <m:rPr>
                              <m:sty m:val="p"/>
                            </m:rPr>
                            <a:rPr kumimoji="1" lang="en-US" altLang="zh-CN" i="1">
                              <a:latin typeface="Cambria Math" panose="02040503050406030204" pitchFamily="18" charset="0"/>
                            </a:rPr>
                            <m:t>A</m:t>
                          </m:r>
                        </m:e>
                        <m:sub>
                          <m:r>
                            <a:rPr kumimoji="1" lang="en-US" altLang="zh-CN" i="1">
                              <a:latin typeface="Cambria Math" panose="02040503050406030204" pitchFamily="18" charset="0"/>
                            </a:rPr>
                            <m:t>𝑚</m:t>
                          </m:r>
                          <m:r>
                            <a:rPr kumimoji="1" lang="en-US" altLang="zh-CN" i="1">
                              <a:latin typeface="Cambria Math" panose="02040503050406030204" pitchFamily="18" charset="0"/>
                            </a:rPr>
                            <m:t>∗</m:t>
                          </m:r>
                          <m:r>
                            <a:rPr kumimoji="1" lang="en-US" altLang="zh-CN" i="1">
                              <a:latin typeface="Cambria Math" panose="02040503050406030204" pitchFamily="18" charset="0"/>
                            </a:rPr>
                            <m:t>𝑛</m:t>
                          </m:r>
                        </m:sub>
                      </m:sSub>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𝑆</m:t>
                          </m:r>
                        </m:e>
                        <m:sub>
                          <m:r>
                            <m:rPr>
                              <m:sty m:val="p"/>
                            </m:rPr>
                            <a:rPr kumimoji="1" lang="en-US" altLang="zh-CN" i="1">
                              <a:latin typeface="Cambria Math" panose="02040503050406030204" pitchFamily="18" charset="0"/>
                            </a:rPr>
                            <m:t>m</m:t>
                          </m:r>
                          <m:r>
                            <a:rPr kumimoji="1" lang="en-US" altLang="zh-CN" i="1">
                              <a:latin typeface="Cambria Math" panose="02040503050406030204" pitchFamily="18" charset="0"/>
                            </a:rPr>
                            <m:t>∗</m:t>
                          </m:r>
                          <m:r>
                            <a:rPr kumimoji="1" lang="en-US" altLang="zh-CN" i="1">
                              <a:latin typeface="Cambria Math" panose="02040503050406030204" pitchFamily="18" charset="0"/>
                            </a:rPr>
                            <m:t>𝑛</m:t>
                          </m:r>
                        </m:sub>
                      </m:sSub>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m:t>
                          </m:r>
                        </m:e>
                        <m:sub>
                          <m:r>
                            <a:rPr kumimoji="1" lang="en-US" altLang="zh-CN" i="1">
                              <a:latin typeface="Cambria Math" panose="02040503050406030204" pitchFamily="18" charset="0"/>
                            </a:rPr>
                            <m:t>1</m:t>
                          </m:r>
                        </m:sub>
                      </m:sSub>
                    </m:oMath>
                  </m:oMathPara>
                </a14:m>
                <a:endParaRPr kumimoji="1" lang="en-US" altLang="zh-CN" dirty="0"/>
              </a:p>
              <a:p>
                <a:pPr algn="ctr">
                  <a:lnSpc>
                    <a:spcPct val="150000"/>
                  </a:lnSpc>
                </a:pPr>
                <a:r>
                  <a:rPr kumimoji="1" lang="en-GB" altLang="zh-CN" dirty="0">
                    <a:latin typeface="Times New Roman" panose="02020603050405020304" pitchFamily="18" charset="0"/>
                  </a:rPr>
                  <a:t>ScaleFunc</a:t>
                </a:r>
                <a:r>
                  <a:rPr kumimoji="1" lang="en-US" altLang="zh-CN" dirty="0">
                    <a:latin typeface="Times New Roman" panose="02020603050405020304" pitchFamily="18" charset="0"/>
                  </a:rPr>
                  <a:t>(</a:t>
                </a:r>
                <a14:m>
                  <m:oMath xmlns:m="http://schemas.openxmlformats.org/officeDocument/2006/math">
                    <m:sSub>
                      <m:sSubPr>
                        <m:ctrlPr>
                          <a:rPr kumimoji="1" lang="en-US" altLang="zh-CN" i="1">
                            <a:latin typeface="Cambria Math" panose="02040503050406030204" pitchFamily="18" charset="0"/>
                          </a:rPr>
                        </m:ctrlPr>
                      </m:sSubPr>
                      <m:e>
                        <m:r>
                          <m:rPr>
                            <m:sty m:val="p"/>
                          </m:rPr>
                          <a:rPr kumimoji="1" lang="en-US" altLang="zh-CN" i="1">
                            <a:latin typeface="Cambria Math" panose="02040503050406030204" pitchFamily="18" charset="0"/>
                          </a:rPr>
                          <m:t>A</m:t>
                        </m:r>
                      </m:e>
                      <m:sub>
                        <m:r>
                          <a:rPr kumimoji="1" lang="en-US" altLang="zh-CN" i="1">
                            <a:latin typeface="Cambria Math" panose="02040503050406030204" pitchFamily="18" charset="0"/>
                          </a:rPr>
                          <m:t>𝑚</m:t>
                        </m:r>
                        <m:r>
                          <a:rPr kumimoji="1" lang="en-US" altLang="zh-CN" i="1">
                            <a:latin typeface="Cambria Math" panose="02040503050406030204" pitchFamily="18" charset="0"/>
                          </a:rPr>
                          <m:t>∗</m:t>
                        </m:r>
                        <m:r>
                          <a:rPr kumimoji="1" lang="en-US" altLang="zh-CN" i="1">
                            <a:latin typeface="Cambria Math" panose="02040503050406030204" pitchFamily="18" charset="0"/>
                          </a:rPr>
                          <m:t>𝑛</m:t>
                        </m:r>
                      </m:sub>
                    </m:sSub>
                  </m:oMath>
                </a14:m>
                <a:r>
                  <a:rPr kumimoji="1" lang="en-US" altLang="zh-CN" dirty="0">
                    <a:latin typeface="Times New Roman" panose="02020603050405020304" pitchFamily="18" charset="0"/>
                  </a:rPr>
                  <a:t>)=</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sSup>
                          <m:sSupPr>
                            <m:ctrlPr>
                              <a:rPr lang="en-US" altLang="zh-CN" i="1">
                                <a:latin typeface="Cambria Math" panose="02040503050406030204" pitchFamily="18" charset="0"/>
                              </a:rPr>
                            </m:ctrlPr>
                          </m:sSupPr>
                          <m:e>
                            <m:r>
                              <m:rPr>
                                <m:sty m:val="p"/>
                              </m:rPr>
                              <a:rPr lang="en-US" altLang="zh-CN" i="1">
                                <a:latin typeface="Cambria Math" panose="02040503050406030204" pitchFamily="18" charset="0"/>
                              </a:rPr>
                              <m:t>m</m:t>
                            </m:r>
                          </m:e>
                          <m:sup>
                            <m:r>
                              <a:rPr lang="en-US" altLang="zh-CN" i="1">
                                <a:latin typeface="Cambria Math" panose="02040503050406030204" pitchFamily="18" charset="0"/>
                              </a:rPr>
                              <m:t>′</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𝑛</m:t>
                            </m:r>
                          </m:e>
                          <m:sup>
                            <m:r>
                              <a:rPr lang="en-US" altLang="zh-CN" i="1">
                                <a:latin typeface="Cambria Math" panose="02040503050406030204" pitchFamily="18" charset="0"/>
                              </a:rPr>
                              <m:t>′</m:t>
                            </m:r>
                          </m:sup>
                        </m:sSup>
                      </m:sub>
                    </m:sSub>
                  </m:oMath>
                </a14:m>
                <a:endParaRPr kumimoji="1" lang="en-US" altLang="zh-CN" dirty="0"/>
              </a:p>
              <a:p>
                <a:pPr algn="ctr">
                  <a:lnSpc>
                    <a:spcPct val="150000"/>
                  </a:lnSpc>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sSup>
                            <m:sSupPr>
                              <m:ctrlPr>
                                <a:rPr lang="en-US" altLang="zh-CN" i="1">
                                  <a:latin typeface="Cambria Math" panose="02040503050406030204" pitchFamily="18" charset="0"/>
                                </a:rPr>
                              </m:ctrlPr>
                            </m:sSupPr>
                            <m:e>
                              <m:r>
                                <m:rPr>
                                  <m:sty m:val="p"/>
                                </m:rPr>
                                <a:rPr lang="en-US" altLang="zh-CN" i="1">
                                  <a:latin typeface="Cambria Math" panose="02040503050406030204" pitchFamily="18" charset="0"/>
                                </a:rPr>
                                <m:t>m</m:t>
                              </m:r>
                            </m:e>
                            <m:sup>
                              <m:r>
                                <a:rPr lang="en-US" altLang="zh-CN" i="1">
                                  <a:latin typeface="Cambria Math" panose="02040503050406030204" pitchFamily="18" charset="0"/>
                                </a:rPr>
                                <m:t>′</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𝑛</m:t>
                              </m:r>
                            </m:e>
                            <m:sup>
                              <m:r>
                                <a:rPr lang="en-US" altLang="zh-CN" i="1">
                                  <a:latin typeface="Cambria Math" panose="02040503050406030204" pitchFamily="18" charset="0"/>
                                </a:rPr>
                                <m:t>′</m:t>
                              </m:r>
                            </m:sup>
                          </m:sSup>
                        </m:sub>
                      </m:sSub>
                      <m:r>
                        <a:rPr kumimoji="1"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sSup>
                            <m:sSupPr>
                              <m:ctrlPr>
                                <a:rPr lang="en-US" altLang="zh-CN" i="1">
                                  <a:latin typeface="Cambria Math" panose="02040503050406030204" pitchFamily="18" charset="0"/>
                                </a:rPr>
                              </m:ctrlPr>
                            </m:sSupPr>
                            <m:e>
                              <m:r>
                                <m:rPr>
                                  <m:sty m:val="p"/>
                                </m:rPr>
                                <a:rPr lang="en-US" altLang="zh-CN" i="1">
                                  <a:latin typeface="Cambria Math" panose="02040503050406030204" pitchFamily="18" charset="0"/>
                                </a:rPr>
                                <m:t>m</m:t>
                              </m:r>
                            </m:e>
                            <m:sup>
                              <m:r>
                                <a:rPr lang="en-US" altLang="zh-CN" i="1">
                                  <a:latin typeface="Cambria Math" panose="02040503050406030204" pitchFamily="18" charset="0"/>
                                </a:rPr>
                                <m:t>′</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𝑛</m:t>
                              </m:r>
                            </m:e>
                            <m:sup>
                              <m:r>
                                <a:rPr lang="en-US" altLang="zh-CN" i="1">
                                  <a:latin typeface="Cambria Math" panose="02040503050406030204" pitchFamily="18" charset="0"/>
                                </a:rPr>
                                <m:t>′</m:t>
                              </m:r>
                            </m:sup>
                          </m:sSup>
                        </m:sub>
                      </m:sSub>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m:t>
                          </m:r>
                        </m:e>
                        <m:sub>
                          <m:r>
                            <a:rPr kumimoji="1" lang="en-US" altLang="zh-CN" i="1">
                              <a:latin typeface="Cambria Math" panose="02040503050406030204" pitchFamily="18" charset="0"/>
                              <a:ea typeface="Cambria Math" panose="02040503050406030204" pitchFamily="18" charset="0"/>
                            </a:rPr>
                            <m:t>2</m:t>
                          </m:r>
                        </m:sub>
                      </m:sSub>
                    </m:oMath>
                  </m:oMathPara>
                </a14:m>
                <a:endParaRPr kumimoji="1" lang="en-US" altLang="zh-CN" dirty="0"/>
              </a:p>
              <a:p>
                <a:pPr algn="ctr">
                  <a:lnSpc>
                    <a:spcPct val="150000"/>
                  </a:lnSpc>
                </a:pPr>
                <a14:m>
                  <m:oMathPara xmlns:m="http://schemas.openxmlformats.org/officeDocument/2006/math">
                    <m:oMathParaPr>
                      <m:jc m:val="centerGroup"/>
                    </m:oMathParaPr>
                    <m:oMath xmlns:m="http://schemas.openxmlformats.org/officeDocument/2006/math">
                      <m:sSub>
                        <m:sSubPr>
                          <m:ctrlPr>
                            <a:rPr kumimoji="1" lang="en-US" altLang="zh-CN" i="1" smtClean="0">
                              <a:latin typeface="Cambria Math" panose="02040503050406030204" pitchFamily="18" charset="0"/>
                            </a:rPr>
                          </m:ctrlPr>
                        </m:sSubPr>
                        <m:e>
                          <m:d>
                            <m:dPr>
                              <m:begChr m:val="‖"/>
                              <m:endChr m:val="‖"/>
                              <m:ctrlPr>
                                <a:rPr kumimoji="1" lang="en-US" altLang="zh-CN" i="1" smtClean="0">
                                  <a:latin typeface="Cambria Math" panose="02040503050406030204" pitchFamily="18" charset="0"/>
                                </a:rPr>
                              </m:ctrlPr>
                            </m:dPr>
                            <m:e>
                              <m:sSub>
                                <m:sSubPr>
                                  <m:ctrlPr>
                                    <a:rPr kumimoji="1" lang="en-US" altLang="zh-CN" i="1" smtClean="0">
                                      <a:latin typeface="Cambria Math" panose="02040503050406030204" pitchFamily="18" charset="0"/>
                                    </a:rPr>
                                  </m:ctrlPr>
                                </m:sSubPr>
                                <m:e>
                                  <m:r>
                                    <a:rPr kumimoji="1" lang="en-US" altLang="zh-CN" i="1" smtClean="0">
                                      <a:latin typeface="Cambria Math" panose="02040503050406030204" pitchFamily="18" charset="0"/>
                                      <a:ea typeface="Cambria Math" panose="02040503050406030204" pitchFamily="18" charset="0"/>
                                    </a:rPr>
                                    <m:t>∆</m:t>
                                  </m:r>
                                </m:e>
                                <m:sub>
                                  <m:r>
                                    <a:rPr kumimoji="1" lang="en-US" altLang="zh-CN" b="0" i="1" smtClean="0">
                                      <a:latin typeface="Cambria Math" panose="02040503050406030204" pitchFamily="18" charset="0"/>
                                    </a:rPr>
                                    <m:t>2</m:t>
                                  </m:r>
                                </m:sub>
                              </m:sSub>
                            </m:e>
                          </m:d>
                        </m:e>
                        <m:sub>
                          <m:r>
                            <a:rPr kumimoji="1" lang="en-US" altLang="zh-CN" i="1" smtClean="0">
                              <a:latin typeface="Cambria Math" panose="02040503050406030204" pitchFamily="18" charset="0"/>
                              <a:ea typeface="Cambria Math" panose="02040503050406030204" pitchFamily="18" charset="0"/>
                            </a:rPr>
                            <m:t>∞</m:t>
                          </m:r>
                        </m:sub>
                      </m:sSub>
                      <m:r>
                        <a:rPr kumimoji="1" lang="en-US" altLang="zh-CN">
                          <a:latin typeface="Cambria Math" panose="02040503050406030204" pitchFamily="18" charset="0"/>
                          <a:ea typeface="Cambria Math" panose="02040503050406030204" pitchFamily="18" charset="0"/>
                        </a:rPr>
                        <m:t>≤</m:t>
                      </m:r>
                      <m:r>
                        <m:rPr>
                          <m:sty m:val="p"/>
                        </m:rPr>
                        <a:rPr kumimoji="1" lang="el-GR" altLang="zh-CN" i="1" smtClean="0">
                          <a:latin typeface="Cambria Math" panose="02040503050406030204" pitchFamily="18" charset="0"/>
                          <a:ea typeface="Cambria Math" panose="02040503050406030204" pitchFamily="18" charset="0"/>
                        </a:rPr>
                        <m:t>ε</m:t>
                      </m:r>
                      <m:r>
                        <a:rPr kumimoji="1" lang="en-US" altLang="zh-CN" b="0" i="1" smtClean="0">
                          <a:latin typeface="Cambria Math" panose="02040503050406030204" pitchFamily="18" charset="0"/>
                          <a:ea typeface="Cambria Math" panose="02040503050406030204" pitchFamily="18" charset="0"/>
                        </a:rPr>
                        <m:t>∗</m:t>
                      </m:r>
                      <m:sSub>
                        <m:sSubPr>
                          <m:ctrlPr>
                            <a:rPr kumimoji="1" lang="en-US" altLang="zh-CN" b="0" i="1" smtClean="0">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𝐼𝑁</m:t>
                          </m:r>
                        </m:e>
                        <m:sub>
                          <m:r>
                            <a:rPr kumimoji="1" lang="en-US" altLang="zh-CN" b="0" i="1" smtClean="0">
                              <a:latin typeface="Cambria Math" panose="02040503050406030204" pitchFamily="18" charset="0"/>
                              <a:ea typeface="Cambria Math" panose="02040503050406030204" pitchFamily="18" charset="0"/>
                            </a:rPr>
                            <m:t>𝑚𝑎𝑥</m:t>
                          </m:r>
                        </m:sub>
                      </m:sSub>
                    </m:oMath>
                  </m:oMathPara>
                </a14:m>
                <a:endParaRPr kumimoji="1" lang="en-US" altLang="zh-CN" dirty="0"/>
              </a:p>
              <a:p>
                <a:pPr algn="ctr">
                  <a:lnSpc>
                    <a:spcPct val="150000"/>
                  </a:lnSpc>
                </a:pPr>
                <a:r>
                  <a:rPr kumimoji="1" lang="en-GB" altLang="zh-CN" dirty="0">
                    <a:latin typeface="Times New Roman" panose="02020603050405020304" pitchFamily="18" charset="0"/>
                  </a:rPr>
                  <a:t>Object </a:t>
                </a:r>
                <a:r>
                  <a:rPr kumimoji="1" lang="en-GB" altLang="zh-CN" dirty="0" err="1">
                    <a:latin typeface="Times New Roman" panose="02020603050405020304" pitchFamily="18" charset="0"/>
                  </a:rPr>
                  <a:t>function:min</a:t>
                </a:r>
                <a:r>
                  <a:rPr kumimoji="1" lang="en-GB" altLang="zh-CN" dirty="0">
                    <a:latin typeface="Times New Roman" panose="02020603050405020304" pitchFamily="18" charset="0"/>
                  </a:rPr>
                  <a:t>(</a:t>
                </a:r>
                <a14:m>
                  <m:oMath xmlns:m="http://schemas.openxmlformats.org/officeDocument/2006/math">
                    <m:sSup>
                      <m:sSupPr>
                        <m:ctrlPr>
                          <a:rPr kumimoji="1" lang="en-GB" altLang="zh-CN" i="1" smtClean="0">
                            <a:latin typeface="Cambria Math" panose="02040503050406030204" pitchFamily="18" charset="0"/>
                          </a:rPr>
                        </m:ctrlPr>
                      </m:sSupPr>
                      <m:e>
                        <m:d>
                          <m:dPr>
                            <m:begChr m:val="‖"/>
                            <m:endChr m:val="‖"/>
                            <m:ctrlPr>
                              <a:rPr kumimoji="1" lang="en-US" altLang="zh-CN" i="1" smtClean="0">
                                <a:latin typeface="Cambria Math" panose="02040503050406030204" pitchFamily="18" charset="0"/>
                              </a:rPr>
                            </m:ctrlPr>
                          </m:dPr>
                          <m:e>
                            <m:sSub>
                              <m:sSubPr>
                                <m:ctrlPr>
                                  <a:rPr kumimoji="1" lang="en-US" altLang="zh-CN" i="1" smtClean="0">
                                    <a:latin typeface="Cambria Math" panose="02040503050406030204" pitchFamily="18" charset="0"/>
                                  </a:rPr>
                                </m:ctrlPr>
                              </m:sSubPr>
                              <m:e>
                                <m:r>
                                  <a:rPr kumimoji="1" lang="en-US" altLang="zh-CN" i="1" smtClean="0">
                                    <a:latin typeface="Cambria Math" panose="02040503050406030204" pitchFamily="18" charset="0"/>
                                    <a:ea typeface="Cambria Math" panose="02040503050406030204" pitchFamily="18" charset="0"/>
                                  </a:rPr>
                                  <m:t>∆</m:t>
                                </m:r>
                              </m:e>
                              <m:sub>
                                <m:r>
                                  <a:rPr kumimoji="1" lang="en-US" altLang="zh-CN" b="0" i="1" smtClean="0">
                                    <a:latin typeface="Cambria Math" panose="02040503050406030204" pitchFamily="18" charset="0"/>
                                    <a:ea typeface="Cambria Math" panose="02040503050406030204" pitchFamily="18" charset="0"/>
                                  </a:rPr>
                                  <m:t>1</m:t>
                                </m:r>
                              </m:sub>
                            </m:sSub>
                          </m:e>
                        </m:d>
                      </m:e>
                      <m:sup>
                        <m:r>
                          <a:rPr kumimoji="1" lang="en-US" altLang="zh-CN" b="0" i="1" smtClean="0">
                            <a:latin typeface="Cambria Math" panose="02040503050406030204" pitchFamily="18" charset="0"/>
                          </a:rPr>
                          <m:t>2</m:t>
                        </m:r>
                      </m:sup>
                    </m:sSup>
                  </m:oMath>
                </a14:m>
                <a:r>
                  <a:rPr kumimoji="1" lang="en-GB" altLang="zh-CN" dirty="0">
                    <a:latin typeface="Times New Roman" panose="02020603050405020304" pitchFamily="18" charset="0"/>
                  </a:rPr>
                  <a:t>)</a:t>
                </a:r>
                <a:endParaRPr kumimoji="1" lang="en-GB" altLang="zh-CN" dirty="0">
                  <a:latin typeface="Times New Roman" panose="02020603050405020304" pitchFamily="18" charset="0"/>
                </a:endParaRPr>
              </a:p>
              <a:p>
                <a:pPr>
                  <a:lnSpc>
                    <a:spcPct val="150000"/>
                  </a:lnSpc>
                </a:pPr>
                <a:r>
                  <a:rPr kumimoji="1" lang="zh-CN" altLang="en-GB" dirty="0">
                    <a:latin typeface="Times New Roman" panose="02020603050405020304" pitchFamily="18" charset="0"/>
                  </a:rPr>
                  <a:t>其</a:t>
                </a:r>
                <a:r>
                  <a:rPr kumimoji="1" lang="zh-CN" altLang="en-US" dirty="0">
                    <a:latin typeface="Times New Roman" panose="02020603050405020304" pitchFamily="18" charset="0"/>
                  </a:rPr>
                  <a:t>中</a:t>
                </a:r>
                <a:r>
                  <a:rPr kumimoji="1" lang="en-US" altLang="zh-CN" b="0" dirty="0">
                    <a:ea typeface="Cambria Math" panose="02040503050406030204" pitchFamily="18" charset="0"/>
                  </a:rPr>
                  <a:t> </a:t>
                </a:r>
                <a14:m>
                  <m:oMath xmlns:m="http://schemas.openxmlformats.org/officeDocument/2006/math">
                    <m:sSub>
                      <m:sSubPr>
                        <m:ctrlPr>
                          <a:rPr kumimoji="1" lang="en-US" altLang="zh-CN" b="0" i="1" smtClean="0">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𝐼𝑁</m:t>
                        </m:r>
                      </m:e>
                      <m:sub>
                        <m:r>
                          <a:rPr kumimoji="1" lang="en-US" altLang="zh-CN" b="0" i="1" smtClean="0">
                            <a:latin typeface="Cambria Math" panose="02040503050406030204" pitchFamily="18" charset="0"/>
                            <a:ea typeface="Cambria Math" panose="02040503050406030204" pitchFamily="18" charset="0"/>
                          </a:rPr>
                          <m:t>𝑚𝑎𝑥</m:t>
                        </m:r>
                      </m:sub>
                    </m:sSub>
                  </m:oMath>
                </a14:m>
                <a:r>
                  <a:rPr kumimoji="1" lang="zh-CN" altLang="en-US" dirty="0">
                    <a:latin typeface="Times New Roman" panose="02020603050405020304" pitchFamily="18" charset="0"/>
                  </a:rPr>
                  <a:t>是当前图像格式下像素的最大值。</a:t>
                </a:r>
                <a:endParaRPr kumimoji="1" lang="en-US" altLang="zh-CN" dirty="0"/>
              </a:p>
              <a:p>
                <a:pPr>
                  <a:lnSpc>
                    <a:spcPct val="150000"/>
                  </a:lnSpc>
                </a:pPr>
                <a14:m>
                  <m:oMath xmlns:m="http://schemas.openxmlformats.org/officeDocument/2006/math">
                    <m:d>
                      <m:dPr>
                        <m:begChr m:val="‖"/>
                        <m:endChr m:val="‖"/>
                        <m:ctrlPr>
                          <a:rPr kumimoji="1" lang="en-US" altLang="zh-CN" i="1" smtClean="0">
                            <a:latin typeface="Cambria Math" panose="02040503050406030204" pitchFamily="18" charset="0"/>
                          </a:rPr>
                        </m:ctrlPr>
                      </m:dPr>
                      <m:e>
                        <m:r>
                          <m:rPr>
                            <m:sty m:val="p"/>
                          </m:rPr>
                          <a:rPr kumimoji="1" lang="en-US" altLang="zh-CN" i="1">
                            <a:latin typeface="Cambria Math" panose="02040503050406030204" pitchFamily="18" charset="0"/>
                          </a:rPr>
                          <m:t>x</m:t>
                        </m:r>
                      </m:e>
                    </m:d>
                    <m:r>
                      <a:rPr kumimoji="1" lang="zh-CN" altLang="en-US" i="1">
                        <a:latin typeface="Cambria Math" panose="02040503050406030204" pitchFamily="18" charset="0"/>
                      </a:rPr>
                      <m:t>是</m:t>
                    </m:r>
                  </m:oMath>
                </a14:m>
                <a:r>
                  <a:rPr lang="en-GB" altLang="zh-CN" dirty="0"/>
                  <a:t>L</a:t>
                </a:r>
                <a:r>
                  <a:rPr lang="zh-CN" altLang="en-US" dirty="0"/>
                  <a:t>范式距离，用于衡量两幅图像之间接近程度的近似值</a:t>
                </a:r>
                <a:endParaRPr kumimoji="1" lang="en-US" altLang="zh-CN" dirty="0"/>
              </a:p>
              <a:p>
                <a:endParaRPr kumimoji="1" lang="zh-CN" altLang="en-US" dirty="0"/>
              </a:p>
            </p:txBody>
          </p:sp>
        </mc:Choice>
        <mc:Fallback>
          <p:sp>
            <p:nvSpPr>
              <p:cNvPr id="6" name="文本框 5"/>
              <p:cNvSpPr txBox="1">
                <a:spLocks noRot="1" noChangeAspect="1" noMove="1" noResize="1" noEditPoints="1" noAdjustHandles="1" noChangeArrowheads="1" noChangeShapeType="1" noTextEdit="1"/>
              </p:cNvSpPr>
              <p:nvPr/>
            </p:nvSpPr>
            <p:spPr>
              <a:xfrm>
                <a:off x="180753" y="584775"/>
                <a:ext cx="5915247" cy="6616235"/>
              </a:xfrm>
              <a:prstGeom prst="rect">
                <a:avLst/>
              </a:prstGeom>
              <a:blipFill rotWithShape="1">
                <a:blip r:embed="rId1"/>
                <a:stretch>
                  <a:fillRect l="-7" t="-9" b="-1108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p:cNvSpPr txBox="1"/>
              <p:nvPr/>
            </p:nvSpPr>
            <p:spPr>
              <a:xfrm>
                <a:off x="6191693" y="552299"/>
                <a:ext cx="5915247" cy="6305701"/>
              </a:xfrm>
              <a:prstGeom prst="rect">
                <a:avLst/>
              </a:prstGeom>
              <a:noFill/>
            </p:spPr>
            <p:txBody>
              <a:bodyPr wrap="square" rtlCol="0">
                <a:spAutoFit/>
              </a:bodyPr>
              <a:lstStyle/>
              <a:p>
                <a:pPr>
                  <a:lnSpc>
                    <a:spcPct val="150000"/>
                  </a:lnSpc>
                </a:pPr>
                <a:r>
                  <a:rPr kumimoji="1" lang="zh-CN" altLang="en-US" dirty="0"/>
                  <a:t>弱攻击形式下的缩放攻击</a:t>
                </a:r>
                <a:endParaRPr kumimoji="1" lang="en-US" altLang="zh-CN" dirty="0"/>
              </a:p>
              <a:p>
                <a:pPr>
                  <a:lnSpc>
                    <a:spcPct val="150000"/>
                  </a:lnSpc>
                </a:pPr>
                <a:r>
                  <a:rPr kumimoji="1" lang="zh-CN" altLang="en-US" dirty="0"/>
                  <a:t>前提：</a:t>
                </a:r>
                <a:r>
                  <a:rPr lang="zh-CN" altLang="en-US" dirty="0"/>
                  <a:t>目标图像</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sSup>
                          <m:sSupPr>
                            <m:ctrlPr>
                              <a:rPr lang="en-US" altLang="zh-CN" i="1">
                                <a:latin typeface="Cambria Math" panose="02040503050406030204" pitchFamily="18" charset="0"/>
                              </a:rPr>
                            </m:ctrlPr>
                          </m:sSupPr>
                          <m:e>
                            <m:r>
                              <m:rPr>
                                <m:sty m:val="p"/>
                              </m:rPr>
                              <a:rPr lang="en-US" altLang="zh-CN" i="1">
                                <a:latin typeface="Cambria Math" panose="02040503050406030204" pitchFamily="18" charset="0"/>
                              </a:rPr>
                              <m:t>m</m:t>
                            </m:r>
                          </m:e>
                          <m:sup>
                            <m:r>
                              <a:rPr lang="en-US" altLang="zh-CN" i="1">
                                <a:latin typeface="Cambria Math" panose="02040503050406030204" pitchFamily="18" charset="0"/>
                              </a:rPr>
                              <m:t>′</m:t>
                            </m:r>
                          </m:sup>
                        </m:sSup>
                        <m:r>
                          <a:rPr lang="en-US" altLang="zh-CN" i="1">
                            <a:latin typeface="Cambria Math" panose="02040503050406030204" pitchFamily="18" charset="0"/>
                          </a:rPr>
                          <m:t>∗</m:t>
                        </m:r>
                        <m:sSup>
                          <m:sSupPr>
                            <m:ctrlPr>
                              <a:rPr lang="en-US" altLang="zh-CN" i="1" smtClean="0">
                                <a:latin typeface="Cambria Math" panose="02040503050406030204" pitchFamily="18" charset="0"/>
                              </a:rPr>
                            </m:ctrlPr>
                          </m:sSupPr>
                          <m:e>
                            <m:r>
                              <a:rPr lang="en-US" altLang="zh-CN" i="1">
                                <a:latin typeface="Cambria Math" panose="02040503050406030204" pitchFamily="18" charset="0"/>
                              </a:rPr>
                              <m:t>𝑛</m:t>
                            </m:r>
                          </m:e>
                          <m:sup>
                            <m:r>
                              <a:rPr lang="en-US" altLang="zh-CN" i="1">
                                <a:latin typeface="Cambria Math" panose="02040503050406030204" pitchFamily="18" charset="0"/>
                              </a:rPr>
                              <m:t>′</m:t>
                            </m:r>
                          </m:sup>
                        </m:sSup>
                      </m:sub>
                    </m:sSub>
                  </m:oMath>
                </a14:m>
                <a:r>
                  <a:rPr lang="zh-CN" altLang="en-US" dirty="0"/>
                  <a:t>明确指定。</a:t>
                </a:r>
                <a:endParaRPr lang="en-US" altLang="zh-CN" dirty="0"/>
              </a:p>
              <a:p>
                <a:pPr>
                  <a:lnSpc>
                    <a:spcPct val="150000"/>
                  </a:lnSpc>
                </a:pPr>
                <a:r>
                  <a:rPr kumimoji="1" lang="zh-CN" altLang="en-US" dirty="0"/>
                  <a:t>任务：</a:t>
                </a:r>
                <a:r>
                  <a:rPr lang="zh-CN" altLang="en-US" dirty="0"/>
                  <a:t>选择视觉上与目标图像差异最大的攻击图像</a:t>
                </a:r>
                <a:endParaRPr lang="en-US" altLang="zh-CN" dirty="0"/>
              </a:p>
              <a:p>
                <a:pPr>
                  <a:lnSpc>
                    <a:spcPct val="150000"/>
                  </a:lnSpc>
                </a:pPr>
                <a:r>
                  <a:rPr kumimoji="1" lang="zh-CN" altLang="en-US" dirty="0"/>
                  <a:t>方法：</a:t>
                </a:r>
                <a:r>
                  <a:rPr lang="zh-CN" altLang="en-US" dirty="0"/>
                  <a:t>最大化攻击图像和目标图像之间的差异</a:t>
                </a:r>
                <a14:m>
                  <m:oMath xmlns:m="http://schemas.openxmlformats.org/officeDocument/2006/math">
                    <m:sSub>
                      <m:sSubPr>
                        <m:ctrlPr>
                          <a:rPr kumimoji="1" lang="en-US" altLang="zh-CN" i="1" smtClean="0">
                            <a:latin typeface="Cambria Math" panose="02040503050406030204" pitchFamily="18" charset="0"/>
                          </a:rPr>
                        </m:ctrlPr>
                      </m:sSubPr>
                      <m:e>
                        <m:r>
                          <a:rPr kumimoji="1" lang="en-US" altLang="zh-CN" i="1" smtClean="0">
                            <a:latin typeface="Cambria Math" panose="02040503050406030204" pitchFamily="18" charset="0"/>
                            <a:ea typeface="Cambria Math" panose="02040503050406030204" pitchFamily="18" charset="0"/>
                          </a:rPr>
                          <m:t>∆</m:t>
                        </m:r>
                      </m:e>
                      <m:sub>
                        <m:r>
                          <a:rPr kumimoji="1" lang="en-US" altLang="zh-CN" b="0" i="1" smtClean="0">
                            <a:latin typeface="Cambria Math" panose="02040503050406030204" pitchFamily="18" charset="0"/>
                            <a:ea typeface="Cambria Math" panose="02040503050406030204" pitchFamily="18" charset="0"/>
                          </a:rPr>
                          <m:t>1</m:t>
                        </m:r>
                      </m:sub>
                    </m:sSub>
                    <m:r>
                      <a:rPr kumimoji="1" lang="en-US" altLang="zh-CN" b="0" i="1" smtClean="0">
                        <a:latin typeface="Cambria Math" panose="02040503050406030204" pitchFamily="18" charset="0"/>
                        <a:ea typeface="Cambria Math" panose="02040503050406030204" pitchFamily="18" charset="0"/>
                      </a:rPr>
                      <m:t> </m:t>
                    </m:r>
                  </m:oMath>
                </a14:m>
                <a:r>
                  <a:rPr lang="zh-CN" altLang="en-US" dirty="0"/>
                  <a:t>，并且限制输出图像和目标图像之间的差异</a:t>
                </a:r>
                <a14:m>
                  <m:oMath xmlns:m="http://schemas.openxmlformats.org/officeDocument/2006/math">
                    <m:sSub>
                      <m:sSubPr>
                        <m:ctrlPr>
                          <a:rPr kumimoji="1" lang="en-US" altLang="zh-CN" i="1" smtClean="0">
                            <a:latin typeface="Cambria Math" panose="02040503050406030204" pitchFamily="18" charset="0"/>
                          </a:rPr>
                        </m:ctrlPr>
                      </m:sSubPr>
                      <m:e>
                        <m:r>
                          <a:rPr kumimoji="1" lang="en-US" altLang="zh-CN" i="1" smtClean="0">
                            <a:latin typeface="Cambria Math" panose="02040503050406030204" pitchFamily="18" charset="0"/>
                            <a:ea typeface="Cambria Math" panose="02040503050406030204" pitchFamily="18" charset="0"/>
                          </a:rPr>
                          <m:t>∆</m:t>
                        </m:r>
                      </m:e>
                      <m:sub>
                        <m:r>
                          <a:rPr kumimoji="1" lang="en-US" altLang="zh-CN" b="0" i="1" smtClean="0">
                            <a:latin typeface="Cambria Math" panose="02040503050406030204" pitchFamily="18" charset="0"/>
                          </a:rPr>
                          <m:t>2</m:t>
                        </m:r>
                      </m:sub>
                    </m:sSub>
                  </m:oMath>
                </a14:m>
                <a:r>
                  <a:rPr lang="zh-CN" altLang="en-US" dirty="0"/>
                  <a:t>在一个阈值内</a:t>
                </a:r>
                <a:endParaRPr lang="en-US" altLang="zh-CN" dirty="0"/>
              </a:p>
              <a:p>
                <a:pPr>
                  <a:lnSpc>
                    <a:spcPct val="150000"/>
                  </a:lnSpc>
                </a:pPr>
                <a:r>
                  <a:rPr kumimoji="1" lang="zh-CN" altLang="en-US" dirty="0"/>
                  <a:t>目标函数：</a:t>
                </a:r>
                <a:endParaRPr kumimoji="1" lang="en-US" altLang="zh-CN" dirty="0"/>
              </a:p>
              <a:p>
                <a:pPr algn="ctr">
                  <a:lnSpc>
                    <a:spcPct val="150000"/>
                  </a:lnSpc>
                </a:pPr>
                <a14:m>
                  <m:oMath xmlns:m="http://schemas.openxmlformats.org/officeDocument/2006/math">
                    <m:sSub>
                      <m:sSubPr>
                        <m:ctrlPr>
                          <a:rPr kumimoji="1" lang="en-US" altLang="zh-CN" i="1" smtClean="0">
                            <a:latin typeface="Cambria Math" panose="02040503050406030204" pitchFamily="18" charset="0"/>
                          </a:rPr>
                        </m:ctrlPr>
                      </m:sSubPr>
                      <m:e>
                        <m:r>
                          <a:rPr kumimoji="1" lang="en-US" altLang="zh-CN" b="0" i="1" smtClean="0">
                            <a:latin typeface="Cambria Math" panose="02040503050406030204" pitchFamily="18" charset="0"/>
                          </a:rPr>
                          <m:t>𝑅</m:t>
                        </m:r>
                      </m:e>
                      <m:sub>
                        <m:r>
                          <a:rPr kumimoji="1" lang="en-US" altLang="zh-CN" i="1">
                            <a:latin typeface="Cambria Math" panose="02040503050406030204" pitchFamily="18" charset="0"/>
                          </a:rPr>
                          <m:t>𝑚</m:t>
                        </m:r>
                        <m:r>
                          <a:rPr kumimoji="1" lang="en-US" altLang="zh-CN" i="1">
                            <a:latin typeface="Cambria Math" panose="02040503050406030204" pitchFamily="18" charset="0"/>
                          </a:rPr>
                          <m:t>∗</m:t>
                        </m:r>
                        <m:r>
                          <a:rPr kumimoji="1" lang="en-US" altLang="zh-CN" i="1">
                            <a:latin typeface="Cambria Math" panose="02040503050406030204" pitchFamily="18" charset="0"/>
                          </a:rPr>
                          <m:t>𝑛</m:t>
                        </m:r>
                      </m:sub>
                    </m:sSub>
                    <m:r>
                      <a:rPr kumimoji="1" lang="en-US" altLang="zh-CN" i="1">
                        <a:latin typeface="Cambria Math" panose="02040503050406030204" pitchFamily="18" charset="0"/>
                      </a:rPr>
                      <m:t> </m:t>
                    </m:r>
                  </m:oMath>
                </a14:m>
                <a:r>
                  <a:rPr kumimoji="1" lang="en-GB" altLang="zh-CN" dirty="0">
                    <a:latin typeface="Times New Roman" panose="02020603050405020304" pitchFamily="18" charset="0"/>
                  </a:rPr>
                  <a:t>=ScaleFunc</a:t>
                </a:r>
                <a:r>
                  <a:rPr kumimoji="1" lang="en-US" altLang="zh-CN" dirty="0">
                    <a:latin typeface="Times New Roman" panose="02020603050405020304" pitchFamily="18" charset="0"/>
                  </a:rPr>
                  <a:t>(</a:t>
                </a:r>
                <a14:m>
                  <m:oMath xmlns:m="http://schemas.openxmlformats.org/officeDocument/2006/math">
                    <m:sSub>
                      <m:sSubPr>
                        <m:ctrlPr>
                          <a:rPr kumimoji="1" lang="en-US" altLang="zh-CN" i="1" smtClean="0">
                            <a:latin typeface="Cambria Math" panose="02040503050406030204" pitchFamily="18" charset="0"/>
                          </a:rPr>
                        </m:ctrlPr>
                      </m:sSubPr>
                      <m:e>
                        <m:r>
                          <m:rPr>
                            <m:sty m:val="p"/>
                          </m:rPr>
                          <a:rPr kumimoji="1" lang="en-US" altLang="zh-CN" i="1">
                            <a:latin typeface="Cambria Math" panose="02040503050406030204" pitchFamily="18" charset="0"/>
                          </a:rPr>
                          <m:t>T</m:t>
                        </m:r>
                      </m:e>
                      <m:sub>
                        <m:sSup>
                          <m:sSupPr>
                            <m:ctrlPr>
                              <a:rPr lang="en-US" altLang="zh-CN" i="1" smtClean="0">
                                <a:latin typeface="Cambria Math" panose="02040503050406030204" pitchFamily="18" charset="0"/>
                              </a:rPr>
                            </m:ctrlPr>
                          </m:sSupPr>
                          <m:e>
                            <m:r>
                              <m:rPr>
                                <m:sty m:val="p"/>
                              </m:rPr>
                              <a:rPr lang="en-US" altLang="zh-CN" i="1">
                                <a:latin typeface="Cambria Math" panose="02040503050406030204" pitchFamily="18" charset="0"/>
                              </a:rPr>
                              <m:t>m</m:t>
                            </m:r>
                          </m:e>
                          <m:sup>
                            <m:r>
                              <a:rPr lang="en-US" altLang="zh-CN" i="1">
                                <a:latin typeface="Cambria Math" panose="02040503050406030204" pitchFamily="18" charset="0"/>
                              </a:rPr>
                              <m:t>′</m:t>
                            </m:r>
                          </m:sup>
                        </m:sSup>
                        <m:r>
                          <a:rPr kumimoji="1" lang="en-US" altLang="zh-CN" i="1">
                            <a:latin typeface="Cambria Math" panose="02040503050406030204" pitchFamily="18" charset="0"/>
                          </a:rPr>
                          <m:t>∗</m:t>
                        </m:r>
                        <m:sSup>
                          <m:sSupPr>
                            <m:ctrlPr>
                              <a:rPr lang="en-US" altLang="zh-CN" i="1" smtClean="0">
                                <a:latin typeface="Cambria Math" panose="02040503050406030204" pitchFamily="18" charset="0"/>
                              </a:rPr>
                            </m:ctrlPr>
                          </m:sSupPr>
                          <m:e>
                            <m:r>
                              <a:rPr lang="en-US" altLang="zh-CN" i="1">
                                <a:latin typeface="Cambria Math" panose="02040503050406030204" pitchFamily="18" charset="0"/>
                              </a:rPr>
                              <m:t>𝑛</m:t>
                            </m:r>
                          </m:e>
                          <m:sup>
                            <m:r>
                              <a:rPr lang="en-US" altLang="zh-CN" i="1">
                                <a:latin typeface="Cambria Math" panose="02040503050406030204" pitchFamily="18" charset="0"/>
                              </a:rPr>
                              <m:t>′</m:t>
                            </m:r>
                          </m:sup>
                        </m:sSup>
                      </m:sub>
                    </m:sSub>
                    <m:r>
                      <a:rPr kumimoji="1" lang="en-US" altLang="zh-CN" b="0" i="1" smtClean="0">
                        <a:latin typeface="Cambria Math" panose="02040503050406030204" pitchFamily="18" charset="0"/>
                      </a:rPr>
                      <m:t>)</m:t>
                    </m:r>
                  </m:oMath>
                </a14:m>
                <a:endParaRPr kumimoji="1" lang="en-US" altLang="zh-CN" dirty="0"/>
              </a:p>
              <a:p>
                <a:pPr>
                  <a:lnSpc>
                    <a:spcPct val="150000"/>
                  </a:lnSpc>
                </a:pPr>
                <a14:m>
                  <m:oMathPara xmlns:m="http://schemas.openxmlformats.org/officeDocument/2006/math">
                    <m:oMathParaPr>
                      <m:jc m:val="centerGroup"/>
                    </m:oMathParaPr>
                    <m:oMath xmlns:m="http://schemas.openxmlformats.org/officeDocument/2006/math">
                      <m:sSub>
                        <m:sSubPr>
                          <m:ctrlPr>
                            <a:rPr kumimoji="1" lang="en-US" altLang="zh-CN" i="1">
                              <a:latin typeface="Cambria Math" panose="02040503050406030204" pitchFamily="18" charset="0"/>
                            </a:rPr>
                          </m:ctrlPr>
                        </m:sSubPr>
                        <m:e>
                          <m:r>
                            <m:rPr>
                              <m:sty m:val="p"/>
                            </m:rPr>
                            <a:rPr kumimoji="1" lang="en-US" altLang="zh-CN" i="1">
                              <a:latin typeface="Cambria Math" panose="02040503050406030204" pitchFamily="18" charset="0"/>
                            </a:rPr>
                            <m:t>A</m:t>
                          </m:r>
                        </m:e>
                        <m:sub>
                          <m:r>
                            <a:rPr kumimoji="1" lang="en-US" altLang="zh-CN" i="1">
                              <a:latin typeface="Cambria Math" panose="02040503050406030204" pitchFamily="18" charset="0"/>
                            </a:rPr>
                            <m:t>𝑚</m:t>
                          </m:r>
                          <m:r>
                            <a:rPr kumimoji="1" lang="en-US" altLang="zh-CN" i="1">
                              <a:latin typeface="Cambria Math" panose="02040503050406030204" pitchFamily="18" charset="0"/>
                            </a:rPr>
                            <m:t>∗</m:t>
                          </m:r>
                          <m:r>
                            <a:rPr kumimoji="1" lang="en-US" altLang="zh-CN" i="1">
                              <a:latin typeface="Cambria Math" panose="02040503050406030204" pitchFamily="18" charset="0"/>
                            </a:rPr>
                            <m:t>𝑛</m:t>
                          </m:r>
                        </m:sub>
                      </m:sSub>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b="0" i="1" smtClean="0">
                              <a:latin typeface="Cambria Math" panose="02040503050406030204" pitchFamily="18" charset="0"/>
                            </a:rPr>
                            <m:t>𝑅</m:t>
                          </m:r>
                        </m:e>
                        <m:sub>
                          <m:r>
                            <m:rPr>
                              <m:sty m:val="p"/>
                            </m:rPr>
                            <a:rPr kumimoji="1" lang="en-US" altLang="zh-CN" i="1">
                              <a:latin typeface="Cambria Math" panose="02040503050406030204" pitchFamily="18" charset="0"/>
                            </a:rPr>
                            <m:t>m</m:t>
                          </m:r>
                          <m:r>
                            <a:rPr kumimoji="1" lang="en-US" altLang="zh-CN" i="1">
                              <a:latin typeface="Cambria Math" panose="02040503050406030204" pitchFamily="18" charset="0"/>
                            </a:rPr>
                            <m:t>∗</m:t>
                          </m:r>
                          <m:r>
                            <a:rPr kumimoji="1" lang="en-US" altLang="zh-CN" i="1">
                              <a:latin typeface="Cambria Math" panose="02040503050406030204" pitchFamily="18" charset="0"/>
                            </a:rPr>
                            <m:t>𝑛</m:t>
                          </m:r>
                        </m:sub>
                      </m:sSub>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m:t>
                          </m:r>
                        </m:e>
                        <m:sub>
                          <m:r>
                            <a:rPr kumimoji="1" lang="en-US" altLang="zh-CN" i="1">
                              <a:latin typeface="Cambria Math" panose="02040503050406030204" pitchFamily="18" charset="0"/>
                            </a:rPr>
                            <m:t>1</m:t>
                          </m:r>
                        </m:sub>
                      </m:sSub>
                    </m:oMath>
                  </m:oMathPara>
                </a14:m>
                <a:endParaRPr kumimoji="1" lang="en-US" altLang="zh-CN" dirty="0"/>
              </a:p>
              <a:p>
                <a:pPr algn="ctr">
                  <a:lnSpc>
                    <a:spcPct val="150000"/>
                  </a:lnSpc>
                </a:pPr>
                <a:r>
                  <a:rPr kumimoji="1" lang="en-GB" altLang="zh-CN" dirty="0">
                    <a:latin typeface="Times New Roman" panose="02020603050405020304" pitchFamily="18" charset="0"/>
                  </a:rPr>
                  <a:t>ScaleFunc</a:t>
                </a:r>
                <a:r>
                  <a:rPr kumimoji="1" lang="en-US" altLang="zh-CN" dirty="0">
                    <a:latin typeface="Times New Roman" panose="02020603050405020304" pitchFamily="18" charset="0"/>
                  </a:rPr>
                  <a:t>(</a:t>
                </a:r>
                <a14:m>
                  <m:oMath xmlns:m="http://schemas.openxmlformats.org/officeDocument/2006/math">
                    <m:sSub>
                      <m:sSubPr>
                        <m:ctrlPr>
                          <a:rPr kumimoji="1" lang="en-US" altLang="zh-CN" i="1">
                            <a:latin typeface="Cambria Math" panose="02040503050406030204" pitchFamily="18" charset="0"/>
                          </a:rPr>
                        </m:ctrlPr>
                      </m:sSubPr>
                      <m:e>
                        <m:r>
                          <m:rPr>
                            <m:sty m:val="p"/>
                          </m:rPr>
                          <a:rPr kumimoji="1" lang="en-US" altLang="zh-CN" i="1">
                            <a:latin typeface="Cambria Math" panose="02040503050406030204" pitchFamily="18" charset="0"/>
                          </a:rPr>
                          <m:t>A</m:t>
                        </m:r>
                      </m:e>
                      <m:sub>
                        <m:r>
                          <a:rPr kumimoji="1" lang="en-US" altLang="zh-CN" i="1">
                            <a:latin typeface="Cambria Math" panose="02040503050406030204" pitchFamily="18" charset="0"/>
                          </a:rPr>
                          <m:t>𝑚</m:t>
                        </m:r>
                        <m:r>
                          <a:rPr kumimoji="1" lang="en-US" altLang="zh-CN" i="1">
                            <a:latin typeface="Cambria Math" panose="02040503050406030204" pitchFamily="18" charset="0"/>
                          </a:rPr>
                          <m:t>∗</m:t>
                        </m:r>
                        <m:r>
                          <a:rPr kumimoji="1" lang="en-US" altLang="zh-CN" i="1">
                            <a:latin typeface="Cambria Math" panose="02040503050406030204" pitchFamily="18" charset="0"/>
                          </a:rPr>
                          <m:t>𝑛</m:t>
                        </m:r>
                      </m:sub>
                    </m:sSub>
                  </m:oMath>
                </a14:m>
                <a:r>
                  <a:rPr kumimoji="1" lang="en-US" altLang="zh-CN" dirty="0">
                    <a:latin typeface="Times New Roman" panose="02020603050405020304" pitchFamily="18" charset="0"/>
                  </a:rPr>
                  <a:t>)=</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sSup>
                          <m:sSupPr>
                            <m:ctrlPr>
                              <a:rPr lang="en-US" altLang="zh-CN" i="1">
                                <a:latin typeface="Cambria Math" panose="02040503050406030204" pitchFamily="18" charset="0"/>
                              </a:rPr>
                            </m:ctrlPr>
                          </m:sSupPr>
                          <m:e>
                            <m:r>
                              <m:rPr>
                                <m:sty m:val="p"/>
                              </m:rPr>
                              <a:rPr lang="en-US" altLang="zh-CN" i="1">
                                <a:latin typeface="Cambria Math" panose="02040503050406030204" pitchFamily="18" charset="0"/>
                              </a:rPr>
                              <m:t>m</m:t>
                            </m:r>
                          </m:e>
                          <m:sup>
                            <m:r>
                              <a:rPr lang="en-US" altLang="zh-CN" i="1">
                                <a:latin typeface="Cambria Math" panose="02040503050406030204" pitchFamily="18" charset="0"/>
                              </a:rPr>
                              <m:t>′</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𝑛</m:t>
                            </m:r>
                          </m:e>
                          <m:sup>
                            <m:r>
                              <a:rPr lang="en-US" altLang="zh-CN" i="1">
                                <a:latin typeface="Cambria Math" panose="02040503050406030204" pitchFamily="18" charset="0"/>
                              </a:rPr>
                              <m:t>′</m:t>
                            </m:r>
                          </m:sup>
                        </m:sSup>
                      </m:sub>
                    </m:sSub>
                  </m:oMath>
                </a14:m>
                <a:endParaRPr kumimoji="1" lang="en-US" altLang="zh-CN" dirty="0"/>
              </a:p>
              <a:p>
                <a:pPr algn="ctr">
                  <a:lnSpc>
                    <a:spcPct val="150000"/>
                  </a:lnSpc>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sSup>
                            <m:sSupPr>
                              <m:ctrlPr>
                                <a:rPr lang="en-US" altLang="zh-CN" i="1">
                                  <a:latin typeface="Cambria Math" panose="02040503050406030204" pitchFamily="18" charset="0"/>
                                </a:rPr>
                              </m:ctrlPr>
                            </m:sSupPr>
                            <m:e>
                              <m:r>
                                <m:rPr>
                                  <m:sty m:val="p"/>
                                </m:rPr>
                                <a:rPr lang="en-US" altLang="zh-CN" i="1">
                                  <a:latin typeface="Cambria Math" panose="02040503050406030204" pitchFamily="18" charset="0"/>
                                </a:rPr>
                                <m:t>m</m:t>
                              </m:r>
                            </m:e>
                            <m:sup>
                              <m:r>
                                <a:rPr lang="en-US" altLang="zh-CN" i="1">
                                  <a:latin typeface="Cambria Math" panose="02040503050406030204" pitchFamily="18" charset="0"/>
                                </a:rPr>
                                <m:t>′</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𝑛</m:t>
                              </m:r>
                            </m:e>
                            <m:sup>
                              <m:r>
                                <a:rPr lang="en-US" altLang="zh-CN" i="1">
                                  <a:latin typeface="Cambria Math" panose="02040503050406030204" pitchFamily="18" charset="0"/>
                                </a:rPr>
                                <m:t>′</m:t>
                              </m:r>
                            </m:sup>
                          </m:sSup>
                        </m:sub>
                      </m:sSub>
                      <m:r>
                        <a:rPr kumimoji="1"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sSup>
                            <m:sSupPr>
                              <m:ctrlPr>
                                <a:rPr lang="en-US" altLang="zh-CN" i="1">
                                  <a:latin typeface="Cambria Math" panose="02040503050406030204" pitchFamily="18" charset="0"/>
                                </a:rPr>
                              </m:ctrlPr>
                            </m:sSupPr>
                            <m:e>
                              <m:r>
                                <m:rPr>
                                  <m:sty m:val="p"/>
                                </m:rPr>
                                <a:rPr lang="en-US" altLang="zh-CN" i="1">
                                  <a:latin typeface="Cambria Math" panose="02040503050406030204" pitchFamily="18" charset="0"/>
                                </a:rPr>
                                <m:t>m</m:t>
                              </m:r>
                            </m:e>
                            <m:sup>
                              <m:r>
                                <a:rPr lang="en-US" altLang="zh-CN" i="1">
                                  <a:latin typeface="Cambria Math" panose="02040503050406030204" pitchFamily="18" charset="0"/>
                                </a:rPr>
                                <m:t>′</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𝑛</m:t>
                              </m:r>
                            </m:e>
                            <m:sup>
                              <m:r>
                                <a:rPr lang="en-US" altLang="zh-CN" i="1">
                                  <a:latin typeface="Cambria Math" panose="02040503050406030204" pitchFamily="18" charset="0"/>
                                </a:rPr>
                                <m:t>′</m:t>
                              </m:r>
                            </m:sup>
                          </m:sSup>
                        </m:sub>
                      </m:sSub>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m:t>
                          </m:r>
                        </m:e>
                        <m:sub>
                          <m:r>
                            <a:rPr kumimoji="1" lang="en-US" altLang="zh-CN" i="1">
                              <a:latin typeface="Cambria Math" panose="02040503050406030204" pitchFamily="18" charset="0"/>
                              <a:ea typeface="Cambria Math" panose="02040503050406030204" pitchFamily="18" charset="0"/>
                            </a:rPr>
                            <m:t>2</m:t>
                          </m:r>
                        </m:sub>
                      </m:sSub>
                    </m:oMath>
                  </m:oMathPara>
                </a14:m>
                <a:endParaRPr kumimoji="1" lang="en-US" altLang="zh-CN" dirty="0"/>
              </a:p>
              <a:p>
                <a:pPr algn="ctr">
                  <a:lnSpc>
                    <a:spcPct val="150000"/>
                  </a:lnSpc>
                </a:pPr>
                <a14:m>
                  <m:oMathPara xmlns:m="http://schemas.openxmlformats.org/officeDocument/2006/math">
                    <m:oMathParaPr>
                      <m:jc m:val="centerGroup"/>
                    </m:oMathParaPr>
                    <m:oMath xmlns:m="http://schemas.openxmlformats.org/officeDocument/2006/math">
                      <m:sSub>
                        <m:sSubPr>
                          <m:ctrlPr>
                            <a:rPr kumimoji="1" lang="en-US" altLang="zh-CN" i="1" smtClean="0">
                              <a:latin typeface="Cambria Math" panose="02040503050406030204" pitchFamily="18" charset="0"/>
                            </a:rPr>
                          </m:ctrlPr>
                        </m:sSubPr>
                        <m:e>
                          <m:d>
                            <m:dPr>
                              <m:begChr m:val="‖"/>
                              <m:endChr m:val="‖"/>
                              <m:ctrlPr>
                                <a:rPr kumimoji="1" lang="en-US" altLang="zh-CN" i="1" smtClean="0">
                                  <a:latin typeface="Cambria Math" panose="02040503050406030204" pitchFamily="18" charset="0"/>
                                </a:rPr>
                              </m:ctrlPr>
                            </m:dPr>
                            <m:e>
                              <m:sSub>
                                <m:sSubPr>
                                  <m:ctrlPr>
                                    <a:rPr kumimoji="1" lang="en-US" altLang="zh-CN" i="1" smtClean="0">
                                      <a:latin typeface="Cambria Math" panose="02040503050406030204" pitchFamily="18" charset="0"/>
                                    </a:rPr>
                                  </m:ctrlPr>
                                </m:sSubPr>
                                <m:e>
                                  <m:r>
                                    <a:rPr kumimoji="1" lang="en-US" altLang="zh-CN" i="1" smtClean="0">
                                      <a:latin typeface="Cambria Math" panose="02040503050406030204" pitchFamily="18" charset="0"/>
                                      <a:ea typeface="Cambria Math" panose="02040503050406030204" pitchFamily="18" charset="0"/>
                                    </a:rPr>
                                    <m:t>∆</m:t>
                                  </m:r>
                                </m:e>
                                <m:sub>
                                  <m:r>
                                    <a:rPr kumimoji="1" lang="en-US" altLang="zh-CN" b="0" i="1" smtClean="0">
                                      <a:latin typeface="Cambria Math" panose="02040503050406030204" pitchFamily="18" charset="0"/>
                                    </a:rPr>
                                    <m:t>2</m:t>
                                  </m:r>
                                </m:sub>
                              </m:sSub>
                            </m:e>
                          </m:d>
                        </m:e>
                        <m:sub>
                          <m:r>
                            <a:rPr kumimoji="1" lang="en-US" altLang="zh-CN" i="1" smtClean="0">
                              <a:latin typeface="Cambria Math" panose="02040503050406030204" pitchFamily="18" charset="0"/>
                              <a:ea typeface="Cambria Math" panose="02040503050406030204" pitchFamily="18" charset="0"/>
                            </a:rPr>
                            <m:t>∞</m:t>
                          </m:r>
                        </m:sub>
                      </m:sSub>
                      <m:r>
                        <a:rPr kumimoji="1" lang="en-US" altLang="zh-CN">
                          <a:latin typeface="Cambria Math" panose="02040503050406030204" pitchFamily="18" charset="0"/>
                          <a:ea typeface="Cambria Math" panose="02040503050406030204" pitchFamily="18" charset="0"/>
                        </a:rPr>
                        <m:t>≤</m:t>
                      </m:r>
                      <m:r>
                        <m:rPr>
                          <m:sty m:val="p"/>
                        </m:rPr>
                        <a:rPr kumimoji="1" lang="el-GR" altLang="zh-CN" i="1" smtClean="0">
                          <a:latin typeface="Cambria Math" panose="02040503050406030204" pitchFamily="18" charset="0"/>
                          <a:ea typeface="Cambria Math" panose="02040503050406030204" pitchFamily="18" charset="0"/>
                        </a:rPr>
                        <m:t>ε</m:t>
                      </m:r>
                      <m:r>
                        <a:rPr kumimoji="1" lang="en-US" altLang="zh-CN" b="0" i="1" smtClean="0">
                          <a:latin typeface="Cambria Math" panose="02040503050406030204" pitchFamily="18" charset="0"/>
                          <a:ea typeface="Cambria Math" panose="02040503050406030204" pitchFamily="18" charset="0"/>
                        </a:rPr>
                        <m:t>∗</m:t>
                      </m:r>
                      <m:sSub>
                        <m:sSubPr>
                          <m:ctrlPr>
                            <a:rPr kumimoji="1" lang="en-US" altLang="zh-CN" b="0" i="1" smtClean="0">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𝐼𝑁</m:t>
                          </m:r>
                        </m:e>
                        <m:sub>
                          <m:r>
                            <a:rPr kumimoji="1" lang="en-US" altLang="zh-CN" b="0" i="1" smtClean="0">
                              <a:latin typeface="Cambria Math" panose="02040503050406030204" pitchFamily="18" charset="0"/>
                              <a:ea typeface="Cambria Math" panose="02040503050406030204" pitchFamily="18" charset="0"/>
                            </a:rPr>
                            <m:t>𝑚𝑎𝑥</m:t>
                          </m:r>
                        </m:sub>
                      </m:sSub>
                    </m:oMath>
                  </m:oMathPara>
                </a14:m>
                <a:endParaRPr kumimoji="1" lang="en-US" altLang="zh-CN" dirty="0"/>
              </a:p>
              <a:p>
                <a:pPr algn="ctr">
                  <a:lnSpc>
                    <a:spcPct val="150000"/>
                  </a:lnSpc>
                </a:pPr>
                <a:r>
                  <a:rPr kumimoji="1" lang="en-GB" altLang="zh-CN" dirty="0">
                    <a:latin typeface="Times New Roman" panose="02020603050405020304" pitchFamily="18" charset="0"/>
                  </a:rPr>
                  <a:t>Object </a:t>
                </a:r>
                <a:r>
                  <a:rPr kumimoji="1" lang="en-GB" altLang="zh-CN" dirty="0" err="1">
                    <a:latin typeface="Times New Roman" panose="02020603050405020304" pitchFamily="18" charset="0"/>
                  </a:rPr>
                  <a:t>function:max</a:t>
                </a:r>
                <a:r>
                  <a:rPr kumimoji="1" lang="en-GB" altLang="zh-CN" dirty="0">
                    <a:latin typeface="Times New Roman" panose="02020603050405020304" pitchFamily="18" charset="0"/>
                  </a:rPr>
                  <a:t>(</a:t>
                </a:r>
                <a14:m>
                  <m:oMath xmlns:m="http://schemas.openxmlformats.org/officeDocument/2006/math">
                    <m:sSup>
                      <m:sSupPr>
                        <m:ctrlPr>
                          <a:rPr kumimoji="1" lang="en-GB" altLang="zh-CN" i="1" smtClean="0">
                            <a:latin typeface="Cambria Math" panose="02040503050406030204" pitchFamily="18" charset="0"/>
                          </a:rPr>
                        </m:ctrlPr>
                      </m:sSupPr>
                      <m:e>
                        <m:d>
                          <m:dPr>
                            <m:begChr m:val="‖"/>
                            <m:endChr m:val="‖"/>
                            <m:ctrlPr>
                              <a:rPr kumimoji="1" lang="en-US" altLang="zh-CN" i="1" smtClean="0">
                                <a:latin typeface="Cambria Math" panose="02040503050406030204" pitchFamily="18" charset="0"/>
                              </a:rPr>
                            </m:ctrlPr>
                          </m:dPr>
                          <m:e>
                            <m:sSub>
                              <m:sSubPr>
                                <m:ctrlPr>
                                  <a:rPr kumimoji="1" lang="en-US" altLang="zh-CN" i="1" smtClean="0">
                                    <a:latin typeface="Cambria Math" panose="02040503050406030204" pitchFamily="18" charset="0"/>
                                  </a:rPr>
                                </m:ctrlPr>
                              </m:sSubPr>
                              <m:e>
                                <m:r>
                                  <a:rPr kumimoji="1" lang="en-US" altLang="zh-CN" i="1" smtClean="0">
                                    <a:latin typeface="Cambria Math" panose="02040503050406030204" pitchFamily="18" charset="0"/>
                                    <a:ea typeface="Cambria Math" panose="02040503050406030204" pitchFamily="18" charset="0"/>
                                  </a:rPr>
                                  <m:t>∆</m:t>
                                </m:r>
                              </m:e>
                              <m:sub>
                                <m:r>
                                  <a:rPr kumimoji="1" lang="en-US" altLang="zh-CN" b="0" i="1" smtClean="0">
                                    <a:latin typeface="Cambria Math" panose="02040503050406030204" pitchFamily="18" charset="0"/>
                                    <a:ea typeface="Cambria Math" panose="02040503050406030204" pitchFamily="18" charset="0"/>
                                  </a:rPr>
                                  <m:t>1</m:t>
                                </m:r>
                              </m:sub>
                            </m:sSub>
                          </m:e>
                        </m:d>
                      </m:e>
                      <m:sup>
                        <m:r>
                          <a:rPr kumimoji="1" lang="en-US" altLang="zh-CN" b="0" i="1" smtClean="0">
                            <a:latin typeface="Cambria Math" panose="02040503050406030204" pitchFamily="18" charset="0"/>
                          </a:rPr>
                          <m:t>2</m:t>
                        </m:r>
                      </m:sup>
                    </m:sSup>
                  </m:oMath>
                </a14:m>
                <a:r>
                  <a:rPr kumimoji="1" lang="en-GB" altLang="zh-CN" dirty="0">
                    <a:latin typeface="Times New Roman" panose="02020603050405020304" pitchFamily="18" charset="0"/>
                  </a:rPr>
                  <a:t>)</a:t>
                </a:r>
                <a:endParaRPr kumimoji="1" lang="en-GB" altLang="zh-CN" dirty="0">
                  <a:latin typeface="Times New Roman" panose="02020603050405020304" pitchFamily="18" charset="0"/>
                </a:endParaRPr>
              </a:p>
              <a:p>
                <a:pPr>
                  <a:lnSpc>
                    <a:spcPct val="150000"/>
                  </a:lnSpc>
                </a:pPr>
                <a:r>
                  <a:rPr lang="zh-CN" altLang="en-US" dirty="0"/>
                  <a:t>使用了两次</a:t>
                </a:r>
                <a:r>
                  <a:rPr kumimoji="1" lang="en-GB" altLang="zh-CN" dirty="0">
                    <a:latin typeface="Times New Roman" panose="02020603050405020304" pitchFamily="18" charset="0"/>
                  </a:rPr>
                  <a:t>ScaleFunc</a:t>
                </a:r>
                <a:r>
                  <a:rPr lang="zh-CN" altLang="en-US" dirty="0"/>
                  <a:t>函数。第一次调用</a:t>
                </a:r>
                <a:r>
                  <a:rPr kumimoji="1" lang="en-GB" altLang="zh-CN" dirty="0">
                    <a:latin typeface="Times New Roman" panose="02020603050405020304" pitchFamily="18" charset="0"/>
                  </a:rPr>
                  <a:t>ScaleFunc</a:t>
                </a:r>
                <a:r>
                  <a:rPr lang="zh-CN" altLang="en-US" dirty="0"/>
                  <a:t>实际上是将目标图像放大到攻击图像的大小，即将一个图像的维度从 </a:t>
                </a:r>
                <a14:m>
                  <m:oMath xmlns:m="http://schemas.openxmlformats.org/officeDocument/2006/math">
                    <m:sSup>
                      <m:sSupPr>
                        <m:ctrlPr>
                          <a:rPr lang="en-US" altLang="zh-CN" i="1" smtClean="0">
                            <a:latin typeface="Cambria Math" panose="02040503050406030204" pitchFamily="18" charset="0"/>
                          </a:rPr>
                        </m:ctrlPr>
                      </m:sSupPr>
                      <m:e>
                        <m:r>
                          <m:rPr>
                            <m:sty m:val="p"/>
                          </m:rPr>
                          <a:rPr lang="en-US" altLang="zh-CN" i="1">
                            <a:latin typeface="Cambria Math" panose="02040503050406030204" pitchFamily="18" charset="0"/>
                          </a:rPr>
                          <m:t>m</m:t>
                        </m:r>
                      </m:e>
                      <m:sup>
                        <m:r>
                          <a:rPr lang="en-US" altLang="zh-CN" i="1">
                            <a:latin typeface="Cambria Math" panose="02040503050406030204" pitchFamily="18" charset="0"/>
                          </a:rPr>
                          <m:t>′</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𝑛</m:t>
                        </m:r>
                      </m:e>
                      <m:sup>
                        <m:r>
                          <a:rPr lang="en-US" altLang="zh-CN" i="1">
                            <a:latin typeface="Cambria Math" panose="02040503050406030204" pitchFamily="18" charset="0"/>
                          </a:rPr>
                          <m:t>′</m:t>
                        </m:r>
                      </m:sup>
                    </m:sSup>
                  </m:oMath>
                </a14:m>
                <a:r>
                  <a:rPr lang="zh-CN" altLang="en-US" dirty="0"/>
                  <a:t>扩大回</a:t>
                </a:r>
                <a14:m>
                  <m:oMath xmlns:m="http://schemas.openxmlformats.org/officeDocument/2006/math">
                    <m:r>
                      <a:rPr kumimoji="1" lang="en-US" altLang="zh-CN" i="1" smtClean="0">
                        <a:latin typeface="Cambria Math" panose="02040503050406030204" pitchFamily="18" charset="0"/>
                      </a:rPr>
                      <m:t>𝑚</m:t>
                    </m:r>
                    <m:r>
                      <a:rPr kumimoji="1" lang="en-US" altLang="zh-CN" i="1" smtClean="0">
                        <a:latin typeface="Cambria Math" panose="02040503050406030204" pitchFamily="18" charset="0"/>
                      </a:rPr>
                      <m:t>∗</m:t>
                    </m:r>
                    <m:r>
                      <a:rPr kumimoji="1" lang="en-US" altLang="zh-CN" b="0" i="1" smtClean="0">
                        <a:latin typeface="Cambria Math" panose="02040503050406030204" pitchFamily="18" charset="0"/>
                      </a:rPr>
                      <m:t>𝑛</m:t>
                    </m:r>
                    <m:r>
                      <a:rPr kumimoji="1" lang="zh-CN" altLang="en-US" b="0" i="1" smtClean="0">
                        <a:latin typeface="Cambria Math" panose="02040503050406030204" pitchFamily="18" charset="0"/>
                      </a:rPr>
                      <m:t>。</m:t>
                    </m:r>
                  </m:oMath>
                </a14:m>
                <a:endParaRPr kumimoji="1" lang="zh-CN" altLang="en-US" dirty="0"/>
              </a:p>
            </p:txBody>
          </p:sp>
        </mc:Choice>
        <mc:Fallback>
          <p:sp>
            <p:nvSpPr>
              <p:cNvPr id="7" name="文本框 6"/>
              <p:cNvSpPr txBox="1">
                <a:spLocks noRot="1" noChangeAspect="1" noMove="1" noResize="1" noEditPoints="1" noAdjustHandles="1" noChangeArrowheads="1" noChangeShapeType="1" noTextEdit="1"/>
              </p:cNvSpPr>
              <p:nvPr/>
            </p:nvSpPr>
            <p:spPr>
              <a:xfrm>
                <a:off x="6191693" y="552299"/>
                <a:ext cx="5915247" cy="6305701"/>
              </a:xfrm>
              <a:prstGeom prst="rect">
                <a:avLst/>
              </a:prstGeom>
              <a:blipFill rotWithShape="1">
                <a:blip r:embed="rId2"/>
                <a:stretch>
                  <a:fillRect l="-7" t="-8" r="1" b="-10987"/>
                </a:stretch>
              </a:blipFill>
            </p:spPr>
            <p:txBody>
              <a:bodyPr/>
              <a:lstStyle/>
              <a:p>
                <a:r>
                  <a:rPr lang="zh-CN" altLang="en-US">
                    <a:noFill/>
                  </a:rPr>
                  <a:t> </a:t>
                </a:r>
              </a:p>
            </p:txBody>
          </p:sp>
        </mc:Fallback>
      </mc:AlternateContent>
      <p:cxnSp>
        <p:nvCxnSpPr>
          <p:cNvPr id="8" name="直线连接符 7"/>
          <p:cNvCxnSpPr/>
          <p:nvPr/>
        </p:nvCxnSpPr>
        <p:spPr>
          <a:xfrm>
            <a:off x="6128359" y="0"/>
            <a:ext cx="30975" cy="68580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nvGraphicFramePr>
        <p:xfrm>
          <a:off x="1316990" y="1647190"/>
          <a:ext cx="9557385" cy="356362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图示 8"/>
          <p:cNvGraphicFramePr/>
          <p:nvPr/>
        </p:nvGraphicFramePr>
        <p:xfrm>
          <a:off x="729143" y="215442"/>
          <a:ext cx="2207004" cy="55245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mc:AlternateContent xmlns:mc="http://schemas.openxmlformats.org/markup-compatibility/2006">
        <mc:Choice xmlns:a14="http://schemas.microsoft.com/office/drawing/2010/main" Requires="a14">
          <p:sp>
            <p:nvSpPr>
              <p:cNvPr id="3" name="文本框 2"/>
              <p:cNvSpPr txBox="1"/>
              <p:nvPr/>
            </p:nvSpPr>
            <p:spPr>
              <a:xfrm>
                <a:off x="973123" y="1162681"/>
                <a:ext cx="8120543" cy="3564181"/>
              </a:xfrm>
              <a:prstGeom prst="rect">
                <a:avLst/>
              </a:prstGeom>
              <a:noFill/>
            </p:spPr>
            <p:txBody>
              <a:bodyPr wrap="square" rtlCol="0">
                <a:spAutoFit/>
              </a:bodyPr>
              <a:lstStyle/>
              <a:p>
                <a:pPr>
                  <a:lnSpc>
                    <a:spcPct val="150000"/>
                  </a:lnSpc>
                </a:pPr>
                <a:r>
                  <a:rPr lang="en-US" altLang="zh-CN" sz="1600" b="1" dirty="0">
                    <a:latin typeface="+mn-ea"/>
                  </a:rPr>
                  <a:t>1.</a:t>
                </a:r>
                <a:r>
                  <a:rPr lang="zh-CN" altLang="zh-CN" sz="1600" b="1" dirty="0">
                    <a:latin typeface="+mn-ea"/>
                  </a:rPr>
                  <a:t>缩放函数都分两步执行插值</a:t>
                </a:r>
                <a:r>
                  <a:rPr lang="zh-CN" altLang="en-US" sz="1600" dirty="0">
                    <a:latin typeface="+mn-ea"/>
                  </a:rPr>
                  <a:t>：</a:t>
                </a:r>
                <a:endParaRPr lang="en-US" altLang="zh-CN" sz="1600" dirty="0">
                  <a:latin typeface="+mn-ea"/>
                </a:endParaRPr>
              </a:p>
              <a:p>
                <a:pPr>
                  <a:lnSpc>
                    <a:spcPct val="150000"/>
                  </a:lnSpc>
                </a:pPr>
                <a:r>
                  <a:rPr lang="en-US" altLang="zh-CN" sz="1600" dirty="0">
                    <a:latin typeface="+mn-ea"/>
                  </a:rPr>
                  <a:t>                                   </a:t>
                </a:r>
                <a:r>
                  <a:rPr lang="zh-CN" altLang="zh-CN" sz="1600" dirty="0">
                    <a:latin typeface="+mn-ea"/>
                  </a:rPr>
                  <a:t>水平调整输入大小</a:t>
                </a:r>
                <a:r>
                  <a:rPr lang="en-US" altLang="zh-CN" sz="1600" dirty="0">
                    <a:latin typeface="+mn-ea"/>
                  </a:rPr>
                  <a:t>-&gt;</a:t>
                </a:r>
                <a:r>
                  <a:rPr lang="zh-CN" altLang="zh-CN" sz="1600" dirty="0">
                    <a:latin typeface="+mn-ea"/>
                  </a:rPr>
                  <a:t>垂直调整输入大小</a:t>
                </a:r>
                <a:r>
                  <a:rPr lang="zh-CN" altLang="en-US" sz="1600" dirty="0">
                    <a:latin typeface="+mn-ea"/>
                  </a:rPr>
                  <a:t>；</a:t>
                </a:r>
                <a:endParaRPr lang="en-US" altLang="zh-CN" sz="1600" dirty="0">
                  <a:latin typeface="+mn-ea"/>
                </a:endParaRPr>
              </a:p>
              <a:p>
                <a:pPr>
                  <a:lnSpc>
                    <a:spcPct val="150000"/>
                  </a:lnSpc>
                </a:pPr>
                <a:r>
                  <a:rPr lang="zh-CN" altLang="en-US" sz="1600" b="1" dirty="0"/>
                  <a:t> </a:t>
                </a:r>
                <a:r>
                  <a:rPr lang="en-US" altLang="zh-CN" sz="1600" b="1" dirty="0"/>
                  <a:t>2.</a:t>
                </a:r>
                <a:r>
                  <a:rPr lang="zh-CN" altLang="en-US" sz="1600" b="1" dirty="0"/>
                  <a:t>若目标缩放算法</a:t>
                </a:r>
                <a:r>
                  <a:rPr lang="zh-CN" altLang="zh-CN" sz="1600" b="1" dirty="0"/>
                  <a:t>首先采用垂直顺序</a:t>
                </a:r>
                <a:r>
                  <a:rPr lang="zh-CN" altLang="en-US" sz="1600" b="1" dirty="0"/>
                  <a:t>：</a:t>
                </a:r>
                <a:endParaRPr lang="en-US" altLang="zh-CN" sz="1600" b="1" dirty="0"/>
              </a:p>
              <a:p>
                <a:pPr>
                  <a:lnSpc>
                    <a:spcPct val="150000"/>
                  </a:lnSpc>
                </a:pPr>
                <a14:m>
                  <m:oMathPara xmlns:m="http://schemas.openxmlformats.org/officeDocument/2006/math">
                    <m:oMathParaPr>
                      <m:jc m:val="centerGroup"/>
                    </m:oMathParaPr>
                    <m:oMath xmlns:m="http://schemas.openxmlformats.org/officeDocument/2006/math">
                      <m:r>
                        <m:rPr>
                          <m:sty m:val="p"/>
                        </m:rPr>
                        <a:rPr lang="en-US" altLang="zh-CN" sz="1600">
                          <a:latin typeface="Cambria Math" panose="02040503050406030204" pitchFamily="18" charset="0"/>
                        </a:rPr>
                        <m:t>ScaleFunc</m:t>
                      </m:r>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𝑋</m:t>
                              </m:r>
                            </m:e>
                            <m:sub>
                              <m:r>
                                <a:rPr lang="en-US" altLang="zh-CN" sz="1600" i="1">
                                  <a:latin typeface="Cambria Math" panose="02040503050406030204" pitchFamily="18" charset="0"/>
                                </a:rPr>
                                <m:t>𝑚</m:t>
                              </m:r>
                              <m:r>
                                <a:rPr lang="en-US" altLang="zh-CN" sz="1600" i="1">
                                  <a:latin typeface="Cambria Math" panose="02040503050406030204" pitchFamily="18" charset="0"/>
                                </a:rPr>
                                <m:t>∗</m:t>
                              </m:r>
                              <m:r>
                                <a:rPr lang="en-US" altLang="zh-CN" sz="1600" i="1">
                                  <a:latin typeface="Cambria Math" panose="02040503050406030204" pitchFamily="18" charset="0"/>
                                </a:rPr>
                                <m:t>𝑛</m:t>
                              </m:r>
                            </m:sub>
                          </m:sSub>
                        </m:e>
                      </m:d>
                      <m:r>
                        <a:rPr lang="en-US" altLang="zh-CN" sz="1600" i="1">
                          <a:latin typeface="Cambria Math" panose="02040503050406030204" pitchFamily="18" charset="0"/>
                        </a:rPr>
                        <m:t>=</m:t>
                      </m:r>
                      <m:r>
                        <a:rPr lang="en-US" altLang="zh-CN" sz="1600" i="1">
                          <a:latin typeface="Cambria Math" panose="02040503050406030204" pitchFamily="18" charset="0"/>
                        </a:rPr>
                        <m:t>𝐶</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𝐿</m:t>
                          </m:r>
                        </m:e>
                        <m:sub>
                          <m:sSup>
                            <m:sSupPr>
                              <m:ctrlPr>
                                <a:rPr lang="zh-CN" altLang="zh-CN" sz="1600" i="1">
                                  <a:latin typeface="Cambria Math" panose="02040503050406030204" pitchFamily="18" charset="0"/>
                                </a:rPr>
                              </m:ctrlPr>
                            </m:sSupPr>
                            <m:e>
                              <m:r>
                                <a:rPr lang="en-US" altLang="zh-CN" sz="1600" i="1">
                                  <a:latin typeface="Cambria Math" panose="02040503050406030204" pitchFamily="18" charset="0"/>
                                </a:rPr>
                                <m:t>𝑚</m:t>
                              </m:r>
                            </m:e>
                            <m:sup>
                              <m:r>
                                <a:rPr lang="en-US" altLang="zh-CN" sz="1600" i="1">
                                  <a:latin typeface="Cambria Math" panose="02040503050406030204" pitchFamily="18" charset="0"/>
                                </a:rPr>
                                <m:t>′</m:t>
                              </m:r>
                            </m:sup>
                          </m:sSup>
                          <m:r>
                            <a:rPr lang="en-US" altLang="zh-CN" sz="1600" i="1">
                              <a:latin typeface="Cambria Math" panose="02040503050406030204" pitchFamily="18" charset="0"/>
                            </a:rPr>
                            <m:t>∗</m:t>
                          </m:r>
                          <m:r>
                            <a:rPr lang="en-US" altLang="zh-CN" sz="1600" i="1">
                              <a:latin typeface="Cambria Math" panose="02040503050406030204" pitchFamily="18" charset="0"/>
                            </a:rPr>
                            <m:t>𝑚</m:t>
                          </m:r>
                        </m:sub>
                      </m:sSub>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𝑋</m:t>
                          </m:r>
                        </m:e>
                        <m:sub>
                          <m:r>
                            <a:rPr lang="en-US" altLang="zh-CN" sz="1600" i="1">
                              <a:latin typeface="Cambria Math" panose="02040503050406030204" pitchFamily="18" charset="0"/>
                            </a:rPr>
                            <m:t>𝑚</m:t>
                          </m:r>
                          <m:r>
                            <a:rPr lang="en-US" altLang="zh-CN" sz="1600" i="1">
                              <a:latin typeface="Cambria Math" panose="02040503050406030204" pitchFamily="18" charset="0"/>
                            </a:rPr>
                            <m:t>∗</m:t>
                          </m:r>
                          <m:r>
                            <a:rPr lang="en-US" altLang="zh-CN" sz="1600" i="1">
                              <a:latin typeface="Cambria Math" panose="02040503050406030204" pitchFamily="18" charset="0"/>
                            </a:rPr>
                            <m:t>𝑛</m:t>
                          </m:r>
                        </m:sub>
                      </m:sSub>
                      <m:r>
                        <a:rPr lang="en-US" altLang="zh-CN" sz="1600" i="1">
                          <a:latin typeface="Cambria Math" panose="02040503050406030204" pitchFamily="18" charset="0"/>
                        </a:rPr>
                        <m:t>∗</m:t>
                      </m:r>
                      <m:r>
                        <a:rPr lang="en-US" altLang="zh-CN" sz="1600" i="1">
                          <a:latin typeface="Cambria Math" panose="02040503050406030204" pitchFamily="18" charset="0"/>
                        </a:rPr>
                        <m:t>𝐶</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𝑅</m:t>
                          </m:r>
                        </m:e>
                        <m:sub>
                          <m:r>
                            <a:rPr lang="en-US" altLang="zh-CN" sz="1600" i="1">
                              <a:latin typeface="Cambria Math" panose="02040503050406030204" pitchFamily="18" charset="0"/>
                            </a:rPr>
                            <m:t>𝑛</m:t>
                          </m:r>
                          <m:r>
                            <a:rPr lang="en-US" altLang="zh-CN" sz="1600" i="1">
                              <a:latin typeface="Cambria Math" panose="02040503050406030204" pitchFamily="18" charset="0"/>
                            </a:rPr>
                            <m:t>∗</m:t>
                          </m:r>
                          <m:sSup>
                            <m:sSupPr>
                              <m:ctrlPr>
                                <a:rPr lang="zh-CN" altLang="zh-CN" sz="1600" i="1">
                                  <a:latin typeface="Cambria Math" panose="02040503050406030204" pitchFamily="18" charset="0"/>
                                </a:rPr>
                              </m:ctrlPr>
                            </m:sSupPr>
                            <m:e>
                              <m:r>
                                <a:rPr lang="en-US" altLang="zh-CN" sz="1600" i="1">
                                  <a:latin typeface="Cambria Math" panose="02040503050406030204" pitchFamily="18" charset="0"/>
                                </a:rPr>
                                <m:t>𝑛</m:t>
                              </m:r>
                            </m:e>
                            <m:sup>
                              <m:r>
                                <a:rPr lang="en-US" altLang="zh-CN" sz="1600" i="1">
                                  <a:latin typeface="Cambria Math" panose="02040503050406030204" pitchFamily="18" charset="0"/>
                                </a:rPr>
                                <m:t>′</m:t>
                              </m:r>
                            </m:sup>
                          </m:sSup>
                        </m:sub>
                      </m:sSub>
                    </m:oMath>
                  </m:oMathPara>
                </a14:m>
                <a:endParaRPr lang="en-US" altLang="zh-CN" sz="1600" dirty="0"/>
              </a:p>
              <a:p>
                <a:pPr>
                  <a:lnSpc>
                    <a:spcPct val="150000"/>
                  </a:lnSpc>
                </a:pPr>
                <a:r>
                  <a:rPr lang="en-US" altLang="zh-CN" sz="1600" dirty="0"/>
                  <a:t> </a:t>
                </a:r>
                <a:r>
                  <a:rPr lang="en-US" altLang="zh-CN" sz="1600" b="1" dirty="0">
                    <a:latin typeface="+mj-ea"/>
                    <a:ea typeface="+mj-ea"/>
                  </a:rPr>
                  <a:t>3. </a:t>
                </a:r>
                <a:r>
                  <a:rPr lang="zh-CN" altLang="zh-CN" sz="1600" b="1" dirty="0">
                    <a:latin typeface="+mj-ea"/>
                    <a:ea typeface="+mj-ea"/>
                  </a:rPr>
                  <a:t>最终建立源图像、目标图像和扰动之间的关系</a:t>
                </a:r>
                <a:r>
                  <a:rPr lang="zh-CN" altLang="en-US" sz="1600" dirty="0">
                    <a:latin typeface="+mj-ea"/>
                    <a:ea typeface="+mj-ea"/>
                  </a:rPr>
                  <a:t>：</a:t>
                </a:r>
                <a:endParaRPr lang="en-US" altLang="zh-CN" sz="1600" dirty="0">
                  <a:latin typeface="+mj-ea"/>
                  <a:ea typeface="+mj-ea"/>
                </a:endParaRPr>
              </a:p>
              <a:p>
                <a:pPr>
                  <a:lnSpc>
                    <a:spcPct val="150000"/>
                  </a:lnSpc>
                </a:pPr>
                <a14:m>
                  <m:oMathPara xmlns:m="http://schemas.openxmlformats.org/officeDocument/2006/math">
                    <m:oMathParaPr>
                      <m:jc m:val="centerGroup"/>
                    </m:oMathParaPr>
                    <m:oMath xmlns:m="http://schemas.openxmlformats.org/officeDocument/2006/math">
                      <m:eqArr>
                        <m:eqArrPr>
                          <m:ctrlPr>
                            <a:rPr lang="zh-CN" altLang="zh-CN" sz="1600" i="1">
                              <a:latin typeface="Cambria Math" panose="02040503050406030204" pitchFamily="18" charset="0"/>
                            </a:rPr>
                          </m:ctrlPr>
                        </m:eqArrPr>
                        <m:e>
                          <m:r>
                            <a:rPr lang="en-US" altLang="zh-CN" sz="1600" i="1">
                              <a:latin typeface="Cambria Math" panose="02040503050406030204" pitchFamily="18" charset="0"/>
                            </a:rPr>
                            <m:t>𝐶</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𝐿</m:t>
                              </m:r>
                            </m:e>
                            <m:sub>
                              <m:sSup>
                                <m:sSupPr>
                                  <m:ctrlPr>
                                    <a:rPr lang="zh-CN" altLang="zh-CN" sz="1600" i="1">
                                      <a:latin typeface="Cambria Math" panose="02040503050406030204" pitchFamily="18" charset="0"/>
                                    </a:rPr>
                                  </m:ctrlPr>
                                </m:sSupPr>
                                <m:e>
                                  <m:r>
                                    <a:rPr lang="en-US" altLang="zh-CN" sz="1600" i="1">
                                      <a:latin typeface="Cambria Math" panose="02040503050406030204" pitchFamily="18" charset="0"/>
                                    </a:rPr>
                                    <m:t>𝑚</m:t>
                                  </m:r>
                                </m:e>
                                <m:sup>
                                  <m:r>
                                    <a:rPr lang="en-US" altLang="zh-CN" sz="1600" i="1">
                                      <a:latin typeface="Cambria Math" panose="02040503050406030204" pitchFamily="18" charset="0"/>
                                    </a:rPr>
                                    <m:t>′</m:t>
                                  </m:r>
                                </m:sup>
                              </m:sSup>
                              <m:r>
                                <a:rPr lang="en-US" altLang="zh-CN" sz="1600" i="1">
                                  <a:latin typeface="Cambria Math" panose="02040503050406030204" pitchFamily="18" charset="0"/>
                                </a:rPr>
                                <m:t>∗</m:t>
                              </m:r>
                              <m:r>
                                <a:rPr lang="en-US" altLang="zh-CN" sz="1600" i="1">
                                  <a:latin typeface="Cambria Math" panose="02040503050406030204" pitchFamily="18" charset="0"/>
                                </a:rPr>
                                <m:t>𝑚</m:t>
                              </m:r>
                            </m:sub>
                          </m:sSub>
                          <m:r>
                            <a:rPr lang="en-US" altLang="zh-CN" sz="1600" i="1">
                              <a:latin typeface="Cambria Math" panose="02040503050406030204" pitchFamily="18" charset="0"/>
                            </a:rPr>
                            <m:t>∗</m:t>
                          </m:r>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𝑆</m:t>
                                  </m:r>
                                </m:e>
                                <m:sub>
                                  <m:r>
                                    <a:rPr lang="en-US" altLang="zh-CN" sz="1600" i="1">
                                      <a:latin typeface="Cambria Math" panose="02040503050406030204" pitchFamily="18" charset="0"/>
                                    </a:rPr>
                                    <m:t>𝑚</m:t>
                                  </m:r>
                                  <m:r>
                                    <a:rPr lang="en-US" altLang="zh-CN" sz="1600" i="1">
                                      <a:latin typeface="Cambria Math" panose="02040503050406030204" pitchFamily="18" charset="0"/>
                                    </a:rPr>
                                    <m:t>∗</m:t>
                                  </m:r>
                                  <m:r>
                                    <a:rPr lang="en-US" altLang="zh-CN" sz="1600" i="1">
                                      <a:latin typeface="Cambria Math" panose="02040503050406030204" pitchFamily="18" charset="0"/>
                                    </a:rPr>
                                    <m:t>𝑛</m:t>
                                  </m:r>
                                </m:sub>
                              </m:sSub>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m:rPr>
                                      <m:sty m:val="p"/>
                                    </m:rPr>
                                    <a:rPr lang="en-US" altLang="zh-CN" sz="1600">
                                      <a:latin typeface="Cambria Math" panose="02040503050406030204" pitchFamily="18" charset="0"/>
                                    </a:rPr>
                                    <m:t>Δ</m:t>
                                  </m:r>
                                </m:e>
                                <m:sub>
                                  <m:r>
                                    <a:rPr lang="en-US" altLang="zh-CN" sz="1600" i="1">
                                      <a:latin typeface="Cambria Math" panose="02040503050406030204" pitchFamily="18" charset="0"/>
                                    </a:rPr>
                                    <m:t>1</m:t>
                                  </m:r>
                                </m:sub>
                              </m:sSub>
                            </m:e>
                          </m:d>
                          <m:r>
                            <a:rPr lang="en-US" altLang="zh-CN" sz="1600" i="1">
                              <a:latin typeface="Cambria Math" panose="02040503050406030204" pitchFamily="18" charset="0"/>
                            </a:rPr>
                            <m:t>∗</m:t>
                          </m:r>
                          <m:r>
                            <a:rPr lang="en-US" altLang="zh-CN" sz="1600" i="1">
                              <a:latin typeface="Cambria Math" panose="02040503050406030204" pitchFamily="18" charset="0"/>
                            </a:rPr>
                            <m:t>𝐶</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𝑅</m:t>
                              </m:r>
                            </m:e>
                            <m:sub>
                              <m:r>
                                <a:rPr lang="en-US" altLang="zh-CN" sz="1600" i="1">
                                  <a:latin typeface="Cambria Math" panose="02040503050406030204" pitchFamily="18" charset="0"/>
                                </a:rPr>
                                <m:t>𝑛</m:t>
                              </m:r>
                              <m:r>
                                <a:rPr lang="en-US" altLang="zh-CN" sz="1600" i="1">
                                  <a:latin typeface="Cambria Math" panose="02040503050406030204" pitchFamily="18" charset="0"/>
                                </a:rPr>
                                <m:t>∗</m:t>
                              </m:r>
                              <m:sSup>
                                <m:sSupPr>
                                  <m:ctrlPr>
                                    <a:rPr lang="zh-CN" altLang="zh-CN" sz="1600" i="1">
                                      <a:latin typeface="Cambria Math" panose="02040503050406030204" pitchFamily="18" charset="0"/>
                                    </a:rPr>
                                  </m:ctrlPr>
                                </m:sSupPr>
                                <m:e>
                                  <m:r>
                                    <a:rPr lang="en-US" altLang="zh-CN" sz="1600" i="1">
                                      <a:latin typeface="Cambria Math" panose="02040503050406030204" pitchFamily="18" charset="0"/>
                                    </a:rPr>
                                    <m:t>𝑛</m:t>
                                  </m:r>
                                </m:e>
                                <m:sup>
                                  <m:r>
                                    <a:rPr lang="en-US" altLang="zh-CN" sz="1600" i="1">
                                      <a:latin typeface="Cambria Math" panose="02040503050406030204" pitchFamily="18" charset="0"/>
                                    </a:rPr>
                                    <m:t>′</m:t>
                                  </m:r>
                                </m:sup>
                              </m:sSup>
                            </m:sub>
                          </m:sSub>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𝐷</m:t>
                              </m:r>
                            </m:e>
                            <m:sub>
                              <m:sSup>
                                <m:sSupPr>
                                  <m:ctrlPr>
                                    <a:rPr lang="zh-CN" altLang="zh-CN" sz="1600" i="1">
                                      <a:latin typeface="Cambria Math" panose="02040503050406030204" pitchFamily="18" charset="0"/>
                                    </a:rPr>
                                  </m:ctrlPr>
                                </m:sSupPr>
                                <m:e>
                                  <m:r>
                                    <a:rPr lang="en-US" altLang="zh-CN" sz="1600" i="1">
                                      <a:latin typeface="Cambria Math" panose="02040503050406030204" pitchFamily="18" charset="0"/>
                                    </a:rPr>
                                    <m:t>𝑚</m:t>
                                  </m:r>
                                </m:e>
                                <m:sup>
                                  <m:r>
                                    <a:rPr lang="en-US" altLang="zh-CN" sz="1600" i="1">
                                      <a:latin typeface="Cambria Math" panose="02040503050406030204" pitchFamily="18" charset="0"/>
                                    </a:rPr>
                                    <m:t>′</m:t>
                                  </m:r>
                                </m:sup>
                              </m:sSup>
                              <m:r>
                                <a:rPr lang="en-US" altLang="zh-CN" sz="1600" i="1">
                                  <a:latin typeface="Cambria Math" panose="02040503050406030204" pitchFamily="18" charset="0"/>
                                </a:rPr>
                                <m:t>∗</m:t>
                              </m:r>
                              <m:sSup>
                                <m:sSupPr>
                                  <m:ctrlPr>
                                    <a:rPr lang="zh-CN" altLang="zh-CN" sz="1600" i="1">
                                      <a:latin typeface="Cambria Math" panose="02040503050406030204" pitchFamily="18" charset="0"/>
                                    </a:rPr>
                                  </m:ctrlPr>
                                </m:sSupPr>
                                <m:e>
                                  <m:r>
                                    <a:rPr lang="en-US" altLang="zh-CN" sz="1600" i="1">
                                      <a:latin typeface="Cambria Math" panose="02040503050406030204" pitchFamily="18" charset="0"/>
                                    </a:rPr>
                                    <m:t>𝑛</m:t>
                                  </m:r>
                                </m:e>
                                <m:sup>
                                  <m:r>
                                    <a:rPr lang="en-US" altLang="zh-CN" sz="1600" i="1">
                                      <a:latin typeface="Cambria Math" panose="02040503050406030204" pitchFamily="18" charset="0"/>
                                    </a:rPr>
                                    <m:t>′</m:t>
                                  </m:r>
                                </m:sup>
                              </m:sSup>
                            </m:sub>
                          </m:sSub>
                        </m:e>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𝐷</m:t>
                              </m:r>
                            </m:e>
                            <m:sub>
                              <m:sSup>
                                <m:sSupPr>
                                  <m:ctrlPr>
                                    <a:rPr lang="zh-CN" altLang="zh-CN" sz="1600" i="1">
                                      <a:latin typeface="Cambria Math" panose="02040503050406030204" pitchFamily="18" charset="0"/>
                                    </a:rPr>
                                  </m:ctrlPr>
                                </m:sSupPr>
                                <m:e>
                                  <m:r>
                                    <a:rPr lang="en-US" altLang="zh-CN" sz="1600" i="1">
                                      <a:latin typeface="Cambria Math" panose="02040503050406030204" pitchFamily="18" charset="0"/>
                                    </a:rPr>
                                    <m:t>𝑚</m:t>
                                  </m:r>
                                </m:e>
                                <m:sup>
                                  <m:r>
                                    <a:rPr lang="en-US" altLang="zh-CN" sz="1600" i="1">
                                      <a:latin typeface="Cambria Math" panose="02040503050406030204" pitchFamily="18" charset="0"/>
                                    </a:rPr>
                                    <m:t>′</m:t>
                                  </m:r>
                                </m:sup>
                              </m:sSup>
                              <m:r>
                                <a:rPr lang="en-US" altLang="zh-CN" sz="1600" i="1">
                                  <a:latin typeface="Cambria Math" panose="02040503050406030204" pitchFamily="18" charset="0"/>
                                </a:rPr>
                                <m:t>∗</m:t>
                              </m:r>
                              <m:sSup>
                                <m:sSupPr>
                                  <m:ctrlPr>
                                    <a:rPr lang="zh-CN" altLang="zh-CN" sz="1600" i="1">
                                      <a:latin typeface="Cambria Math" panose="02040503050406030204" pitchFamily="18" charset="0"/>
                                    </a:rPr>
                                  </m:ctrlPr>
                                </m:sSupPr>
                                <m:e>
                                  <m:r>
                                    <a:rPr lang="en-US" altLang="zh-CN" sz="1600" i="1">
                                      <a:latin typeface="Cambria Math" panose="02040503050406030204" pitchFamily="18" charset="0"/>
                                    </a:rPr>
                                    <m:t>𝑛</m:t>
                                  </m:r>
                                </m:e>
                                <m:sup>
                                  <m:r>
                                    <a:rPr lang="en-US" altLang="zh-CN" sz="1600" i="1">
                                      <a:latin typeface="Cambria Math" panose="02040503050406030204" pitchFamily="18" charset="0"/>
                                    </a:rPr>
                                    <m:t>′</m:t>
                                  </m:r>
                                </m:sup>
                              </m:sSup>
                            </m:sub>
                          </m:sSub>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𝑇</m:t>
                              </m:r>
                            </m:e>
                            <m:sub>
                              <m:sSup>
                                <m:sSupPr>
                                  <m:ctrlPr>
                                    <a:rPr lang="zh-CN" altLang="zh-CN" sz="1600" i="1">
                                      <a:latin typeface="Cambria Math" panose="02040503050406030204" pitchFamily="18" charset="0"/>
                                    </a:rPr>
                                  </m:ctrlPr>
                                </m:sSupPr>
                                <m:e>
                                  <m:r>
                                    <a:rPr lang="en-US" altLang="zh-CN" sz="1600" i="1">
                                      <a:latin typeface="Cambria Math" panose="02040503050406030204" pitchFamily="18" charset="0"/>
                                    </a:rPr>
                                    <m:t>𝑚</m:t>
                                  </m:r>
                                </m:e>
                                <m:sup>
                                  <m:r>
                                    <a:rPr lang="en-US" altLang="zh-CN" sz="1600" i="1">
                                      <a:latin typeface="Cambria Math" panose="02040503050406030204" pitchFamily="18" charset="0"/>
                                    </a:rPr>
                                    <m:t>′</m:t>
                                  </m:r>
                                </m:sup>
                              </m:sSup>
                              <m:r>
                                <a:rPr lang="en-US" altLang="zh-CN" sz="1600" i="1">
                                  <a:latin typeface="Cambria Math" panose="02040503050406030204" pitchFamily="18" charset="0"/>
                                </a:rPr>
                                <m:t>∗</m:t>
                              </m:r>
                              <m:sSup>
                                <m:sSupPr>
                                  <m:ctrlPr>
                                    <a:rPr lang="zh-CN" altLang="zh-CN" sz="1600" i="1">
                                      <a:latin typeface="Cambria Math" panose="02040503050406030204" pitchFamily="18" charset="0"/>
                                    </a:rPr>
                                  </m:ctrlPr>
                                </m:sSupPr>
                                <m:e>
                                  <m:r>
                                    <a:rPr lang="en-US" altLang="zh-CN" sz="1600" i="1">
                                      <a:latin typeface="Cambria Math" panose="02040503050406030204" pitchFamily="18" charset="0"/>
                                    </a:rPr>
                                    <m:t>𝑛</m:t>
                                  </m:r>
                                </m:e>
                                <m:sup>
                                  <m:r>
                                    <a:rPr lang="en-US" altLang="zh-CN" sz="1600" i="1">
                                      <a:latin typeface="Cambria Math" panose="02040503050406030204" pitchFamily="18" charset="0"/>
                                    </a:rPr>
                                    <m:t>′</m:t>
                                  </m:r>
                                </m:sup>
                              </m:sSup>
                            </m:sub>
                          </m:sSub>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m:rPr>
                                  <m:sty m:val="p"/>
                                </m:rPr>
                                <a:rPr lang="en-US" altLang="zh-CN" sz="1600">
                                  <a:latin typeface="Cambria Math" panose="02040503050406030204" pitchFamily="18" charset="0"/>
                                </a:rPr>
                                <m:t>Δ</m:t>
                              </m:r>
                            </m:e>
                            <m:sub>
                              <m:r>
                                <a:rPr lang="en-US" altLang="zh-CN" sz="1600" i="1">
                                  <a:latin typeface="Cambria Math" panose="02040503050406030204" pitchFamily="18" charset="0"/>
                                </a:rPr>
                                <m:t>2</m:t>
                              </m:r>
                            </m:sub>
                          </m:sSub>
                        </m:e>
                      </m:eqArr>
                    </m:oMath>
                  </m:oMathPara>
                </a14:m>
                <a:endParaRPr lang="zh-CN" altLang="zh-CN" sz="1600" dirty="0"/>
              </a:p>
              <a:p>
                <a:pPr>
                  <a:lnSpc>
                    <a:spcPct val="150000"/>
                  </a:lnSpc>
                </a:pPr>
                <a:endParaRPr lang="zh-CN" altLang="zh-CN" dirty="0"/>
              </a:p>
              <a:p>
                <a:pPr>
                  <a:lnSpc>
                    <a:spcPct val="150000"/>
                  </a:lnSpc>
                </a:pPr>
                <a:endParaRPr lang="zh-CN" altLang="zh-CN" dirty="0"/>
              </a:p>
            </p:txBody>
          </p:sp>
        </mc:Choice>
        <mc:Fallback>
          <p:sp>
            <p:nvSpPr>
              <p:cNvPr id="3" name="文本框 2"/>
              <p:cNvSpPr txBox="1">
                <a:spLocks noRot="1" noChangeAspect="1" noMove="1" noResize="1" noEditPoints="1" noAdjustHandles="1" noChangeArrowheads="1" noChangeShapeType="1" noTextEdit="1"/>
              </p:cNvSpPr>
              <p:nvPr/>
            </p:nvSpPr>
            <p:spPr>
              <a:xfrm>
                <a:off x="973123" y="1162681"/>
                <a:ext cx="8120543" cy="3564181"/>
              </a:xfrm>
              <a:prstGeom prst="rect">
                <a:avLst/>
              </a:prstGeom>
              <a:blipFill rotWithShape="1">
                <a:blip r:embed="rId6"/>
                <a:stretch>
                  <a:fillRect l="-4" t="-18" r="6" b="1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矩形 4"/>
              <p:cNvSpPr/>
              <p:nvPr/>
            </p:nvSpPr>
            <p:spPr>
              <a:xfrm>
                <a:off x="1110142" y="4213182"/>
                <a:ext cx="6968455" cy="1654175"/>
              </a:xfrm>
              <a:prstGeom prst="rect">
                <a:avLst/>
              </a:prstGeom>
            </p:spPr>
            <p:txBody>
              <a:bodyPr wrap="square">
                <a:spAutoFit/>
              </a:bodyPr>
              <a:lstStyle/>
              <a:p>
                <a:r>
                  <a:rPr lang="zh-CN" altLang="zh-CN" b="1" dirty="0">
                    <a:cs typeface="Arial" panose="020B0604020202090204" pitchFamily="34" charset="0"/>
                  </a:rPr>
                  <a:t>自动缩放攻击生成的主要思想是通过两个步骤制作攻击图像</a:t>
                </a:r>
                <a:r>
                  <a:rPr lang="zh-CN" altLang="en-US" b="1" dirty="0">
                    <a:cs typeface="Arial" panose="020B0604020202090204" pitchFamily="34" charset="0"/>
                  </a:rPr>
                  <a:t>：</a:t>
                </a:r>
                <a:endParaRPr lang="en-US" altLang="zh-CN" b="1" dirty="0">
                  <a:cs typeface="Arial" panose="020B0604020202090204" pitchFamily="34" charset="0"/>
                </a:endParaRPr>
              </a:p>
              <a:p>
                <a:pPr>
                  <a:lnSpc>
                    <a:spcPct val="150000"/>
                  </a:lnSpc>
                </a:pPr>
                <a:r>
                  <a:rPr lang="en-US" altLang="zh-CN" dirty="0"/>
                  <a:t>       </a:t>
                </a:r>
                <a:r>
                  <a:rPr lang="zh-CN" altLang="zh-CN" dirty="0"/>
                  <a:t>第一步</a:t>
                </a:r>
                <a:r>
                  <a:rPr lang="zh-CN" altLang="en-US" dirty="0"/>
                  <a:t>：</a:t>
                </a:r>
                <a:r>
                  <a:rPr lang="zh-CN" altLang="zh-CN" dirty="0"/>
                  <a:t>获得系数矩阵</a:t>
                </a:r>
                <a:r>
                  <a:rPr lang="zh-CN" altLang="en-US" dirty="0"/>
                  <a:t>：</a:t>
                </a:r>
                <a14:m>
                  <m:oMath xmlns:m="http://schemas.openxmlformats.org/officeDocument/2006/math">
                    <m:r>
                      <a:rPr lang="en-US" altLang="zh-CN" i="1">
                        <a:latin typeface="Cambria Math" panose="02040503050406030204" pitchFamily="18" charset="0"/>
                      </a:rPr>
                      <m:t>𝐶</m:t>
                    </m:r>
                    <m:sSub>
                      <m:sSubPr>
                        <m:ctrlPr>
                          <a:rPr lang="zh-CN" altLang="zh-CN" i="1">
                            <a:latin typeface="Cambria Math" panose="02040503050406030204" pitchFamily="18" charset="0"/>
                          </a:rPr>
                        </m:ctrlPr>
                      </m:sSubPr>
                      <m:e>
                        <m:r>
                          <a:rPr lang="en-US" altLang="zh-CN" i="1">
                            <a:latin typeface="Cambria Math" panose="02040503050406030204" pitchFamily="18" charset="0"/>
                          </a:rPr>
                          <m:t>𝐿</m:t>
                        </m:r>
                      </m:e>
                      <m:sub>
                        <m:sSup>
                          <m:sSupPr>
                            <m:ctrlPr>
                              <a:rPr lang="zh-CN" altLang="zh-CN" i="1">
                                <a:latin typeface="Cambria Math" panose="02040503050406030204" pitchFamily="18" charset="0"/>
                              </a:rPr>
                            </m:ctrlPr>
                          </m:sSupPr>
                          <m:e>
                            <m:r>
                              <a:rPr lang="en-US" altLang="zh-CN" i="1">
                                <a:latin typeface="Cambria Math" panose="02040503050406030204" pitchFamily="18" charset="0"/>
                              </a:rPr>
                              <m:t>𝑚</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en-US" altLang="zh-CN" i="1">
                            <a:latin typeface="Cambria Math" panose="02040503050406030204" pitchFamily="18" charset="0"/>
                          </a:rPr>
                          <m:t>𝑚</m:t>
                        </m:r>
                      </m:sub>
                    </m:sSub>
                  </m:oMath>
                </a14:m>
                <a:r>
                  <a:rPr lang="zh-CN" altLang="zh-CN" dirty="0"/>
                  <a:t>和</a:t>
                </a:r>
                <a14:m>
                  <m:oMath xmlns:m="http://schemas.openxmlformats.org/officeDocument/2006/math">
                    <m:r>
                      <a:rPr lang="en-US" altLang="zh-CN" i="1">
                        <a:latin typeface="Cambria Math" panose="02040503050406030204" pitchFamily="18" charset="0"/>
                      </a:rPr>
                      <m:t>𝐶</m:t>
                    </m:r>
                    <m:sSub>
                      <m:sSubPr>
                        <m:ctrlPr>
                          <a:rPr lang="zh-CN"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𝑛</m:t>
                        </m:r>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𝑛</m:t>
                            </m:r>
                          </m:e>
                          <m:sup>
                            <m:r>
                              <a:rPr lang="en-US" altLang="zh-CN" i="1">
                                <a:latin typeface="Cambria Math" panose="02040503050406030204" pitchFamily="18" charset="0"/>
                              </a:rPr>
                              <m:t>′</m:t>
                            </m:r>
                          </m:sup>
                        </m:sSup>
                      </m:sub>
                    </m:sSub>
                  </m:oMath>
                </a14:m>
                <a:r>
                  <a:rPr lang="en-US" altLang="zh-CN" dirty="0"/>
                  <a:t> </a:t>
                </a:r>
                <a:endParaRPr lang="en-US" altLang="zh-CN" dirty="0"/>
              </a:p>
              <a:p>
                <a:pPr>
                  <a:lnSpc>
                    <a:spcPct val="150000"/>
                  </a:lnSpc>
                </a:pPr>
                <a:r>
                  <a:rPr lang="en-US" altLang="zh-CN" dirty="0"/>
                  <a:t>       </a:t>
                </a:r>
                <a:r>
                  <a:rPr lang="zh-CN" altLang="zh-CN" dirty="0"/>
                  <a:t>第二步</a:t>
                </a:r>
                <a:r>
                  <a:rPr lang="zh-CN" altLang="en-US" dirty="0"/>
                  <a:t>：</a:t>
                </a:r>
                <a:r>
                  <a:rPr lang="zh-CN" altLang="zh-CN" dirty="0"/>
                  <a:t>找到扰动矩阵</a:t>
                </a:r>
                <a:r>
                  <a:rPr lang="zh-CN" altLang="en-US" dirty="0"/>
                  <a:t>：</a:t>
                </a:r>
                <a14:m>
                  <m:oMath xmlns:m="http://schemas.openxmlformats.org/officeDocument/2006/math">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Δ</m:t>
                        </m:r>
                      </m:e>
                      <m:sub/>
                    </m:sSub>
                  </m:oMath>
                </a14:m>
                <a:endParaRPr lang="en-US" altLang="zh-CN" dirty="0"/>
              </a:p>
              <a:p>
                <a:endParaRPr lang="zh-CN" altLang="en-US" dirty="0"/>
              </a:p>
            </p:txBody>
          </p:sp>
        </mc:Choice>
        <mc:Fallback>
          <p:sp>
            <p:nvSpPr>
              <p:cNvPr id="5" name="矩形 4"/>
              <p:cNvSpPr>
                <a:spLocks noRot="1" noChangeAspect="1" noMove="1" noResize="1" noEditPoints="1" noAdjustHandles="1" noChangeArrowheads="1" noChangeShapeType="1" noTextEdit="1"/>
              </p:cNvSpPr>
              <p:nvPr/>
            </p:nvSpPr>
            <p:spPr>
              <a:xfrm>
                <a:off x="1110142" y="4213182"/>
                <a:ext cx="6968455" cy="1654175"/>
              </a:xfrm>
              <a:prstGeom prst="rect">
                <a:avLst/>
              </a:prstGeom>
              <a:blipFill rotWithShape="1">
                <a:blip r:embed="rId7"/>
                <a:stretch>
                  <a:fillRect l="-2" t="-36" r="2" b="36"/>
                </a:stretch>
              </a:blipFill>
            </p:spPr>
            <p:txBody>
              <a:bodyPr/>
              <a:lstStyle/>
              <a:p>
                <a:r>
                  <a:rPr lang="zh-CN" altLang="en-US">
                    <a:noFill/>
                  </a:rPr>
                  <a:t> </a:t>
                </a:r>
              </a:p>
            </p:txBody>
          </p:sp>
        </mc:Fallback>
      </mc:AlternateContent>
    </p:spTree>
  </p:cSld>
  <p:clrMapOvr>
    <a:masterClrMapping/>
  </p:clrMapOvr>
</p:sld>
</file>

<file path=ppt/tags/tag1.xml><?xml version="1.0" encoding="utf-8"?>
<p:tagLst xmlns:p="http://schemas.openxmlformats.org/presentationml/2006/main">
  <p:tag name="KSO_WM_UNIT_PLACING_PICTURE_USER_VIEWPORT" val="{&quot;height&quot;:8610,&quot;width&quot;:9075}"/>
</p:tagLst>
</file>

<file path=ppt/tags/tag2.xml><?xml version="1.0" encoding="utf-8"?>
<p:tagLst xmlns:p="http://schemas.openxmlformats.org/presentationml/2006/main">
  <p:tag name="KSO_WM_UNIT_PLACING_PICTURE_USER_VIEWPORT" val="{&quot;height&quot;:4831,&quot;width&quot;:7426}"/>
</p:tagLst>
</file>

<file path=ppt/tags/tag3.xml><?xml version="1.0" encoding="utf-8"?>
<p:tagLst xmlns:p="http://schemas.openxmlformats.org/presentationml/2006/main">
  <p:tag name="KSO_WM_UNIT_PLACING_PICTURE_USER_VIEWPORT" val="{&quot;height&quot;:4759,&quot;width&quot;:758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6402</Words>
  <Application>WPS 演示</Application>
  <PresentationFormat>宽屏</PresentationFormat>
  <Paragraphs>263</Paragraphs>
  <Slides>24</Slides>
  <Notes>3</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24</vt:i4>
      </vt:variant>
    </vt:vector>
  </HeadingPairs>
  <TitlesOfParts>
    <vt:vector size="41" baseType="lpstr">
      <vt:lpstr>Arial</vt:lpstr>
      <vt:lpstr>方正书宋_GBK</vt:lpstr>
      <vt:lpstr>Wingdings</vt:lpstr>
      <vt:lpstr>宋体</vt:lpstr>
      <vt:lpstr>宋体-简</vt:lpstr>
      <vt:lpstr>Cambria Math</vt:lpstr>
      <vt:lpstr>Kingsoft Math</vt:lpstr>
      <vt:lpstr>Times New Roman</vt:lpstr>
      <vt:lpstr>微软雅黑</vt:lpstr>
      <vt:lpstr>Wingdings</vt:lpstr>
      <vt:lpstr>等线 Light</vt:lpstr>
      <vt:lpstr>苹方-简</vt:lpstr>
      <vt:lpstr>等线</vt:lpstr>
      <vt:lpstr>汉仪旗黑</vt:lpstr>
      <vt:lpstr>宋体</vt:lpstr>
      <vt:lpstr>Arial Unicode MS</vt:lpstr>
      <vt:lpstr>Office 主题​​</vt:lpstr>
      <vt:lpstr>Seeing is Not Believing: Camouflage Attacks on Image Scaling Algorithms  针对图像缩放算法的伪装攻击</vt:lpstr>
      <vt:lpstr>简介</vt:lpstr>
      <vt:lpstr>PowerPoint 演示文稿</vt:lpstr>
      <vt:lpstr>图像缩放攻击及攻击实例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Seeing is Not Believing: Camouflage Attacks on Image Scaling Algorithms</dc:title>
  <dc:creator>刘 世一</dc:creator>
  <cp:lastModifiedBy>mac</cp:lastModifiedBy>
  <cp:revision>74</cp:revision>
  <dcterms:created xsi:type="dcterms:W3CDTF">2021-11-08T10:29:59Z</dcterms:created>
  <dcterms:modified xsi:type="dcterms:W3CDTF">2021-11-08T10:29:59Z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9DD5883BB98340B2ACF8197975CF15AF</vt:lpwstr>
  </property>
  <property fmtid="{D5CDD505-2E9C-101B-9397-08002B2CF9AE}" pid="3" name="KSOProductBuildVer">
    <vt:lpwstr>2052-3.9.2.6301</vt:lpwstr>
  </property>
</Properties>
</file>