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8" r:id="rId2"/>
    <p:sldId id="273" r:id="rId3"/>
    <p:sldId id="267" r:id="rId4"/>
    <p:sldId id="275" r:id="rId5"/>
    <p:sldId id="270" r:id="rId6"/>
    <p:sldId id="272" r:id="rId7"/>
    <p:sldId id="280" r:id="rId8"/>
    <p:sldId id="268" r:id="rId9"/>
    <p:sldId id="279" r:id="rId10"/>
    <p:sldId id="281" r:id="rId11"/>
    <p:sldId id="269" r:id="rId12"/>
    <p:sldId id="257" r:id="rId13"/>
    <p:sldId id="259" r:id="rId14"/>
    <p:sldId id="276" r:id="rId15"/>
    <p:sldId id="277" r:id="rId16"/>
    <p:sldId id="278" r:id="rId17"/>
    <p:sldId id="260" r:id="rId18"/>
    <p:sldId id="262" r:id="rId19"/>
    <p:sldId id="26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26" autoAdjust="0"/>
    <p:restoredTop sz="84379" autoAdjust="0"/>
  </p:normalViewPr>
  <p:slideViewPr>
    <p:cSldViewPr snapToGrid="0">
      <p:cViewPr varScale="1">
        <p:scale>
          <a:sx n="82" d="100"/>
          <a:sy n="82" d="100"/>
        </p:scale>
        <p:origin x="58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14608D-2A9A-4D86-A48C-431739E36227}" type="datetimeFigureOut">
              <a:rPr lang="zh-CN" altLang="en-US" smtClean="0"/>
              <a:t>2021/11/29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42A3F9-C5A9-43FE-A34F-C1CFB629806D}" type="slidenum">
              <a:rPr lang="zh-CN" altLang="en-US" smtClean="0"/>
              <a:t>‹#›</a:t>
            </a:fld>
            <a:endParaRPr lang="zh-CN" altLang="en-US"/>
          </a:p>
        </p:txBody>
      </p:sp>
    </p:spTree>
    <p:extLst>
      <p:ext uri="{BB962C8B-B14F-4D97-AF65-F5344CB8AC3E}">
        <p14:creationId xmlns:p14="http://schemas.microsoft.com/office/powerpoint/2010/main" val="1285978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B6905C4-68B8-402D-B094-3ABA7D82CC50}" type="slidenum">
              <a:rPr lang="zh-CN" altLang="en-US" smtClean="0"/>
              <a:t>3</a:t>
            </a:fld>
            <a:endParaRPr lang="zh-CN" altLang="en-US"/>
          </a:p>
        </p:txBody>
      </p:sp>
    </p:spTree>
    <p:extLst>
      <p:ext uri="{BB962C8B-B14F-4D97-AF65-F5344CB8AC3E}">
        <p14:creationId xmlns:p14="http://schemas.microsoft.com/office/powerpoint/2010/main" val="2005897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B6905C4-68B8-402D-B094-3ABA7D82CC50}" type="slidenum">
              <a:rPr lang="zh-CN" altLang="en-US" smtClean="0"/>
              <a:t>14</a:t>
            </a:fld>
            <a:endParaRPr lang="zh-CN" altLang="en-US"/>
          </a:p>
        </p:txBody>
      </p:sp>
    </p:spTree>
    <p:extLst>
      <p:ext uri="{BB962C8B-B14F-4D97-AF65-F5344CB8AC3E}">
        <p14:creationId xmlns:p14="http://schemas.microsoft.com/office/powerpoint/2010/main" val="1285976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表格介绍：</a:t>
            </a:r>
            <a:endParaRPr kumimoji="1" lang="en-US" altLang="zh-CN" dirty="0"/>
          </a:p>
          <a:p>
            <a:r>
              <a:rPr kumimoji="1" lang="en-US" altLang="zh-CN" dirty="0" err="1"/>
              <a:t>TextFool</a:t>
            </a:r>
            <a:r>
              <a:rPr kumimoji="1" lang="en-US" altLang="zh-CN" dirty="0"/>
              <a:t> </a:t>
            </a:r>
            <a:r>
              <a:rPr kumimoji="1" lang="zh-CN" altLang="en-US" dirty="0"/>
              <a:t>是现有的生成对抗文本的算法，用于与本文算法做对比</a:t>
            </a:r>
            <a:endParaRPr kumimoji="1" lang="en-US" altLang="zh-CN" dirty="0"/>
          </a:p>
          <a:p>
            <a:r>
              <a:rPr kumimoji="1" lang="en-US" altLang="zh-CN" dirty="0"/>
              <a:t>Proposed method using genre specific keywords</a:t>
            </a:r>
            <a:r>
              <a:rPr kumimoji="1" lang="zh-CN" altLang="en-US" dirty="0"/>
              <a:t>：提出的方法使用特定的关键字</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Proposed method w/o using genre specific keywords</a:t>
            </a:r>
            <a:r>
              <a:rPr kumimoji="1" lang="zh-CN" altLang="en-US" dirty="0"/>
              <a:t>：提出的方法使用特定的关键字</a:t>
            </a:r>
            <a:endParaRPr kumimoji="1" lang="en-US" altLang="zh-CN" dirty="0"/>
          </a:p>
          <a:p>
            <a:r>
              <a:rPr kumimoji="1" lang="zh-CN" altLang="en-US" dirty="0"/>
              <a:t>实验过程就是使用原始文本和生成的对抗文本训练分类器 ，然后分别使用原始测试文本和对抗性文本进行测试</a:t>
            </a:r>
            <a:endParaRPr kumimoji="1" lang="en-US" altLang="zh-CN" dirty="0"/>
          </a:p>
          <a:p>
            <a:r>
              <a:rPr kumimoji="1" lang="en-US" altLang="zh-CN" dirty="0"/>
              <a:t>Percentage of per-</a:t>
            </a:r>
            <a:r>
              <a:rPr kumimoji="1" lang="en-US" altLang="zh-CN" dirty="0" err="1"/>
              <a:t>turbed</a:t>
            </a:r>
            <a:r>
              <a:rPr kumimoji="1" lang="en-US" altLang="zh-CN" dirty="0"/>
              <a:t> samples </a:t>
            </a:r>
            <a:r>
              <a:rPr kumimoji="1" lang="zh-CN" altLang="en-US" dirty="0"/>
              <a:t>受干扰地百分比，即生成对抗文本地成功率</a:t>
            </a:r>
            <a:endParaRPr kumimoji="1" lang="en-US" altLang="zh-CN" dirty="0"/>
          </a:p>
          <a:p>
            <a:endParaRPr kumimoji="1" lang="en-US" altLang="zh-CN" dirty="0"/>
          </a:p>
          <a:p>
            <a:r>
              <a:rPr lang="zh-CN" altLang="en-US" dirty="0">
                <a:effectLst/>
                <a:latin typeface="Arial" panose="020B0604020202020204" pitchFamily="34" charset="0"/>
              </a:rPr>
              <a:t>含特定类型的关键字肯定会提高样品制作的质量。</a:t>
            </a:r>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fld id="{9B6905C4-68B8-402D-B094-3ABA7D82CC50}" type="slidenum">
              <a:rPr lang="zh-CN" altLang="en-US" smtClean="0"/>
              <a:t>15</a:t>
            </a:fld>
            <a:endParaRPr lang="zh-CN" altLang="en-US"/>
          </a:p>
        </p:txBody>
      </p:sp>
    </p:spTree>
    <p:extLst>
      <p:ext uri="{BB962C8B-B14F-4D97-AF65-F5344CB8AC3E}">
        <p14:creationId xmlns:p14="http://schemas.microsoft.com/office/powerpoint/2010/main" val="4019381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在所做的改变数量相同的情况下</a:t>
            </a:r>
            <a:r>
              <a:rPr kumimoji="1" lang="en-US" altLang="zh-CN" dirty="0"/>
              <a:t>(</a:t>
            </a:r>
            <a:r>
              <a:rPr kumimoji="1" lang="zh-CN" altLang="en-US" dirty="0"/>
              <a:t>红色曲线总是高于蓝色曲线</a:t>
            </a:r>
            <a:r>
              <a:rPr kumimoji="1" lang="en-US" altLang="zh-CN" dirty="0"/>
              <a:t>)</a:t>
            </a:r>
            <a:r>
              <a:rPr kumimoji="1" lang="zh-CN" altLang="en-US" dirty="0"/>
              <a:t>，当我们使用特定类型的关键字来创建对抗样本时，产生的污染样本数量比使用特定类型的关键字时要多，</a:t>
            </a:r>
          </a:p>
        </p:txBody>
      </p:sp>
      <p:sp>
        <p:nvSpPr>
          <p:cNvPr id="4" name="灯片编号占位符 3"/>
          <p:cNvSpPr>
            <a:spLocks noGrp="1"/>
          </p:cNvSpPr>
          <p:nvPr>
            <p:ph type="sldNum" sz="quarter" idx="5"/>
          </p:nvPr>
        </p:nvSpPr>
        <p:spPr/>
        <p:txBody>
          <a:bodyPr/>
          <a:lstStyle/>
          <a:p>
            <a:fld id="{9B6905C4-68B8-402D-B094-3ABA7D82CC50}" type="slidenum">
              <a:rPr lang="zh-CN" altLang="en-US" smtClean="0"/>
              <a:t>16</a:t>
            </a:fld>
            <a:endParaRPr lang="zh-CN" altLang="en-US"/>
          </a:p>
        </p:txBody>
      </p:sp>
    </p:spTree>
    <p:extLst>
      <p:ext uri="{BB962C8B-B14F-4D97-AF65-F5344CB8AC3E}">
        <p14:creationId xmlns:p14="http://schemas.microsoft.com/office/powerpoint/2010/main" val="1300670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数据集包含来自男性和女性用户的关于各种主题的</a:t>
            </a:r>
            <a:r>
              <a:rPr lang="en-US" altLang="zh-CN" dirty="0">
                <a:effectLst/>
                <a:latin typeface="Arial" panose="020B0604020202020204" pitchFamily="34" charset="0"/>
              </a:rPr>
              <a:t>twitter</a:t>
            </a:r>
            <a:r>
              <a:rPr lang="zh-CN" altLang="en-US" dirty="0">
                <a:effectLst/>
                <a:latin typeface="Arial" panose="020B0604020202020204" pitchFamily="34" charset="0"/>
              </a:rPr>
              <a:t>评论，其任务是通过查看</a:t>
            </a:r>
            <a:r>
              <a:rPr lang="en-US" altLang="zh-CN" dirty="0">
                <a:effectLst/>
                <a:latin typeface="Arial" panose="020B0604020202020204" pitchFamily="34" charset="0"/>
              </a:rPr>
              <a:t>tweet</a:t>
            </a:r>
            <a:r>
              <a:rPr lang="zh-CN" altLang="en-US" dirty="0">
                <a:effectLst/>
                <a:latin typeface="Arial" panose="020B0604020202020204" pitchFamily="34" charset="0"/>
              </a:rPr>
              <a:t>数据来预测性别。</a:t>
            </a:r>
            <a:endParaRPr lang="en-US" altLang="zh-CN" dirty="0">
              <a:effectLst/>
              <a:latin typeface="Arial" panose="020B0604020202020204" pitchFamily="34" charset="0"/>
            </a:endParaRPr>
          </a:p>
          <a:p>
            <a:endParaRPr kumimoji="1" lang="en-US" altLang="zh-CN" dirty="0"/>
          </a:p>
          <a:p>
            <a:r>
              <a:rPr lang="zh-CN" altLang="en-US" dirty="0">
                <a:effectLst/>
                <a:latin typeface="Arial" panose="020B0604020202020204" pitchFamily="34" charset="0"/>
              </a:rPr>
              <a:t>本文方法不仅能够产生大量的对抗性样本，而且它们在语义意义上也接近于它们的原始形式。</a:t>
            </a:r>
            <a:endParaRPr kumimoji="1" lang="zh-CN" altLang="en-US" dirty="0"/>
          </a:p>
        </p:txBody>
      </p:sp>
      <p:sp>
        <p:nvSpPr>
          <p:cNvPr id="4" name="灯片编号占位符 3"/>
          <p:cNvSpPr>
            <a:spLocks noGrp="1"/>
          </p:cNvSpPr>
          <p:nvPr>
            <p:ph type="sldNum" sz="quarter" idx="5"/>
          </p:nvPr>
        </p:nvSpPr>
        <p:spPr/>
        <p:txBody>
          <a:bodyPr/>
          <a:lstStyle/>
          <a:p>
            <a:fld id="{9B6905C4-68B8-402D-B094-3ABA7D82CC50}" type="slidenum">
              <a:rPr lang="zh-CN" altLang="en-US" smtClean="0"/>
              <a:t>17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对抗性样本 调整样本 骗过分类器， 高级黑 阴阳怪气</a:t>
            </a:r>
            <a:endParaRPr kumimoji="1" lang="en-US" altLang="zh-CN" dirty="0"/>
          </a:p>
          <a:p>
            <a:endParaRPr kumimoji="1" lang="en-US" altLang="zh-CN" dirty="0"/>
          </a:p>
          <a:p>
            <a:r>
              <a:rPr kumimoji="1" lang="zh-CN" altLang="en-US" dirty="0"/>
              <a:t>去年买了个表  </a:t>
            </a:r>
            <a:r>
              <a:rPr kumimoji="1" lang="en-US" altLang="zh-CN" dirty="0"/>
              <a:t>QNMLGBD  </a:t>
            </a:r>
            <a:r>
              <a:rPr kumimoji="1" lang="zh-CN" altLang="en-US" dirty="0"/>
              <a:t>韩红骂街</a:t>
            </a:r>
            <a:endParaRPr kumimoji="1" lang="en-US" altLang="zh-CN" dirty="0"/>
          </a:p>
          <a:p>
            <a:r>
              <a:rPr kumimoji="1" lang="zh-CN" altLang="en-US" dirty="0"/>
              <a:t>中文博大精深 </a:t>
            </a:r>
            <a:endParaRPr kumimoji="1" lang="en-US" altLang="zh-CN" dirty="0"/>
          </a:p>
          <a:p>
            <a:r>
              <a:rPr kumimoji="1" lang="zh-CN" altLang="en-US" dirty="0"/>
              <a:t>英文表达比较准确 </a:t>
            </a:r>
            <a:r>
              <a:rPr kumimoji="1" lang="en-US" altLang="zh-CN" dirty="0"/>
              <a:t>beautify</a:t>
            </a:r>
            <a:endParaRPr kumimoji="1" lang="zh-CN" altLang="en-US" dirty="0"/>
          </a:p>
        </p:txBody>
      </p:sp>
      <p:sp>
        <p:nvSpPr>
          <p:cNvPr id="4" name="灯片编号占位符 3"/>
          <p:cNvSpPr>
            <a:spLocks noGrp="1"/>
          </p:cNvSpPr>
          <p:nvPr>
            <p:ph type="sldNum" sz="quarter" idx="5"/>
          </p:nvPr>
        </p:nvSpPr>
        <p:spPr/>
        <p:txBody>
          <a:bodyPr/>
          <a:lstStyle/>
          <a:p>
            <a:fld id="{9B6905C4-68B8-402D-B094-3ABA7D82CC50}" type="slidenum">
              <a:rPr lang="zh-CN" altLang="en-US" smtClean="0"/>
              <a:t>5</a:t>
            </a:fld>
            <a:endParaRPr lang="zh-CN" altLang="en-US"/>
          </a:p>
        </p:txBody>
      </p:sp>
    </p:spTree>
    <p:extLst>
      <p:ext uri="{BB962C8B-B14F-4D97-AF65-F5344CB8AC3E}">
        <p14:creationId xmlns:p14="http://schemas.microsoft.com/office/powerpoint/2010/main" val="4243972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9B6905C4-68B8-402D-B094-3ABA7D82CC50}" type="slidenum">
              <a:rPr lang="zh-CN" altLang="en-US" smtClean="0"/>
              <a:t>6</a:t>
            </a:fld>
            <a:endParaRPr lang="zh-CN" altLang="en-US"/>
          </a:p>
        </p:txBody>
      </p:sp>
    </p:spTree>
    <p:extLst>
      <p:ext uri="{BB962C8B-B14F-4D97-AF65-F5344CB8AC3E}">
        <p14:creationId xmlns:p14="http://schemas.microsoft.com/office/powerpoint/2010/main" val="3137788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计算每个单词对分类的贡献率，按从大到小排序。如果</a:t>
            </a:r>
            <a:r>
              <a:rPr lang="en" altLang="zh-CN" sz="1200" b="0" i="0" kern="1200" dirty="0" err="1">
                <a:solidFill>
                  <a:schemeClr val="tx1"/>
                </a:solidFill>
                <a:effectLst/>
                <a:latin typeface="+mn-lt"/>
                <a:ea typeface="+mn-ea"/>
                <a:cs typeface="+mn-cs"/>
              </a:rPr>
              <a:t>wi</a:t>
            </a:r>
            <a:r>
              <a:rPr lang="zh-CN" altLang="en-US" sz="1200" b="0" i="0" kern="1200" dirty="0">
                <a:solidFill>
                  <a:schemeClr val="tx1"/>
                </a:solidFill>
                <a:effectLst/>
                <a:latin typeface="+mn-lt"/>
                <a:ea typeface="+mn-ea"/>
                <a:cs typeface="+mn-cs"/>
              </a:rPr>
              <a:t>是个副词，且对分类贡献很大，那么删掉它；假设有一个对于</a:t>
            </a:r>
            <a:r>
              <a:rPr lang="en" altLang="zh-CN" sz="1200" b="0" i="0" kern="1200" dirty="0" err="1">
                <a:solidFill>
                  <a:schemeClr val="tx1"/>
                </a:solidFill>
                <a:effectLst/>
                <a:latin typeface="+mn-lt"/>
                <a:ea typeface="+mn-ea"/>
                <a:cs typeface="+mn-cs"/>
              </a:rPr>
              <a:t>wi</a:t>
            </a:r>
            <a:r>
              <a:rPr lang="zh-CN" altLang="en-US" sz="1200" b="0" i="0" kern="1200" dirty="0">
                <a:solidFill>
                  <a:schemeClr val="tx1"/>
                </a:solidFill>
                <a:effectLst/>
                <a:latin typeface="+mn-lt"/>
                <a:ea typeface="+mn-ea"/>
                <a:cs typeface="+mn-cs"/>
              </a:rPr>
              <a:t>的候选池，计算候选池中选择使贡献最小的单词</a:t>
            </a:r>
            <a:r>
              <a:rPr lang="en" altLang="zh-CN" sz="1200" b="0" i="0" kern="1200" dirty="0" err="1">
                <a:solidFill>
                  <a:schemeClr val="tx1"/>
                </a:solidFill>
                <a:effectLst/>
                <a:latin typeface="+mn-lt"/>
                <a:ea typeface="+mn-ea"/>
                <a:cs typeface="+mn-cs"/>
              </a:rPr>
              <a:t>pj</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如果</a:t>
            </a:r>
            <a:r>
              <a:rPr lang="en" altLang="zh-CN" sz="1200" b="0" i="0" kern="1200" dirty="0" err="1">
                <a:solidFill>
                  <a:schemeClr val="tx1"/>
                </a:solidFill>
                <a:effectLst/>
                <a:latin typeface="+mn-lt"/>
                <a:ea typeface="+mn-ea"/>
                <a:cs typeface="+mn-cs"/>
              </a:rPr>
              <a:t>wi</a:t>
            </a:r>
            <a:r>
              <a:rPr lang="zh-CN" altLang="en-US" sz="1200" b="0" i="0" kern="1200" dirty="0">
                <a:solidFill>
                  <a:schemeClr val="tx1"/>
                </a:solidFill>
                <a:effectLst/>
                <a:latin typeface="+mn-lt"/>
                <a:ea typeface="+mn-ea"/>
                <a:cs typeface="+mn-cs"/>
              </a:rPr>
              <a:t>是个形容词且</a:t>
            </a:r>
            <a:r>
              <a:rPr lang="en" altLang="zh-CN" sz="1200" b="0" i="0" kern="1200" dirty="0" err="1">
                <a:solidFill>
                  <a:schemeClr val="tx1"/>
                </a:solidFill>
                <a:effectLst/>
                <a:latin typeface="+mn-lt"/>
                <a:ea typeface="+mn-ea"/>
                <a:cs typeface="+mn-cs"/>
              </a:rPr>
              <a:t>pj</a:t>
            </a:r>
            <a:r>
              <a:rPr lang="zh-CN" altLang="en-US" sz="1200" b="0" i="0" kern="1200" dirty="0">
                <a:solidFill>
                  <a:schemeClr val="tx1"/>
                </a:solidFill>
                <a:effectLst/>
                <a:latin typeface="+mn-lt"/>
                <a:ea typeface="+mn-ea"/>
                <a:cs typeface="+mn-cs"/>
              </a:rPr>
              <a:t>是个副词，那么把</a:t>
            </a:r>
            <a:r>
              <a:rPr lang="en" altLang="zh-CN" sz="1200" b="0" i="0" kern="1200" dirty="0" err="1">
                <a:solidFill>
                  <a:schemeClr val="tx1"/>
                </a:solidFill>
                <a:effectLst/>
                <a:latin typeface="+mn-lt"/>
                <a:ea typeface="+mn-ea"/>
                <a:cs typeface="+mn-cs"/>
              </a:rPr>
              <a:t>pj</a:t>
            </a:r>
            <a:r>
              <a:rPr lang="zh-CN" altLang="en-US" sz="1200" b="0" i="0" kern="1200" dirty="0">
                <a:solidFill>
                  <a:schemeClr val="tx1"/>
                </a:solidFill>
                <a:effectLst/>
                <a:latin typeface="+mn-lt"/>
                <a:ea typeface="+mn-ea"/>
                <a:cs typeface="+mn-cs"/>
              </a:rPr>
              <a:t>加到</a:t>
            </a:r>
            <a:r>
              <a:rPr lang="en" altLang="zh-CN" sz="1200" b="0" i="0" kern="1200" dirty="0" err="1">
                <a:solidFill>
                  <a:schemeClr val="tx1"/>
                </a:solidFill>
                <a:effectLst/>
                <a:latin typeface="+mn-lt"/>
                <a:ea typeface="+mn-ea"/>
                <a:cs typeface="+mn-cs"/>
              </a:rPr>
              <a:t>wi</a:t>
            </a:r>
            <a:r>
              <a:rPr lang="zh-CN" altLang="en-US" sz="1200" b="0" i="0" kern="1200" dirty="0">
                <a:solidFill>
                  <a:schemeClr val="tx1"/>
                </a:solidFill>
                <a:effectLst/>
                <a:latin typeface="+mn-lt"/>
                <a:ea typeface="+mn-ea"/>
                <a:cs typeface="+mn-cs"/>
              </a:rPr>
              <a:t>后面；否则用</a:t>
            </a:r>
            <a:r>
              <a:rPr lang="en" altLang="zh-CN" sz="1200" b="0" i="0" kern="1200" dirty="0" err="1">
                <a:solidFill>
                  <a:schemeClr val="tx1"/>
                </a:solidFill>
                <a:effectLst/>
                <a:latin typeface="+mn-lt"/>
                <a:ea typeface="+mn-ea"/>
                <a:cs typeface="+mn-cs"/>
              </a:rPr>
              <a:t>pj</a:t>
            </a:r>
            <a:r>
              <a:rPr lang="zh-CN" altLang="en-US" sz="1200" b="0" i="0" kern="1200" dirty="0">
                <a:solidFill>
                  <a:schemeClr val="tx1"/>
                </a:solidFill>
                <a:effectLst/>
                <a:latin typeface="+mn-lt"/>
                <a:ea typeface="+mn-ea"/>
                <a:cs typeface="+mn-cs"/>
              </a:rPr>
              <a:t>取代</a:t>
            </a:r>
            <a:r>
              <a:rPr lang="en" altLang="zh-CN" sz="1200" b="0" i="0" kern="1200" dirty="0" err="1">
                <a:solidFill>
                  <a:schemeClr val="tx1"/>
                </a:solidFill>
                <a:effectLst/>
                <a:latin typeface="+mn-lt"/>
                <a:ea typeface="+mn-ea"/>
                <a:cs typeface="+mn-cs"/>
              </a:rPr>
              <a:t>wi</a:t>
            </a:r>
            <a:r>
              <a:rPr lang="zh-CN" altLang="en" sz="1200" b="0" i="0" kern="1200" dirty="0">
                <a:solidFill>
                  <a:schemeClr val="tx1"/>
                </a:solidFill>
                <a:effectLst/>
                <a:latin typeface="+mn-lt"/>
                <a:ea typeface="+mn-ea"/>
                <a:cs typeface="+mn-cs"/>
              </a:rPr>
              <a:t>。</a:t>
            </a:r>
            <a:endParaRPr kumimoji="1" lang="zh-CN" altLang="en-US" dirty="0"/>
          </a:p>
        </p:txBody>
      </p:sp>
      <p:sp>
        <p:nvSpPr>
          <p:cNvPr id="4" name="灯片编号占位符 3"/>
          <p:cNvSpPr>
            <a:spLocks noGrp="1"/>
          </p:cNvSpPr>
          <p:nvPr>
            <p:ph type="sldNum" sz="quarter" idx="5"/>
          </p:nvPr>
        </p:nvSpPr>
        <p:spPr/>
        <p:txBody>
          <a:bodyPr/>
          <a:lstStyle/>
          <a:p>
            <a:fld id="{9B6905C4-68B8-402D-B094-3ABA7D82CC50}" type="slidenum">
              <a:rPr lang="zh-CN" altLang="en-US" smtClean="0"/>
              <a:t>7</a:t>
            </a:fld>
            <a:endParaRPr lang="zh-CN" altLang="en-US"/>
          </a:p>
        </p:txBody>
      </p:sp>
    </p:spTree>
    <p:extLst>
      <p:ext uri="{BB962C8B-B14F-4D97-AF65-F5344CB8AC3E}">
        <p14:creationId xmlns:p14="http://schemas.microsoft.com/office/powerpoint/2010/main" val="2005897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err="1"/>
              <a:t>yi</a:t>
            </a:r>
            <a:r>
              <a:rPr kumimoji="1" lang="zh-CN" altLang="en-US" dirty="0"/>
              <a:t>是包含单词</a:t>
            </a:r>
            <a:r>
              <a:rPr kumimoji="1" lang="en" altLang="zh-CN" dirty="0" err="1"/>
              <a:t>wk</a:t>
            </a:r>
            <a:r>
              <a:rPr kumimoji="1" lang="zh-CN" altLang="en-US" dirty="0"/>
              <a:t>的句子</a:t>
            </a:r>
            <a:r>
              <a:rPr kumimoji="1" lang="en" altLang="zh-CN" dirty="0"/>
              <a:t>s</a:t>
            </a:r>
            <a:r>
              <a:rPr kumimoji="1" lang="zh-CN" altLang="en-US" dirty="0"/>
              <a:t>的真实类别，</a:t>
            </a:r>
            <a:r>
              <a:rPr kumimoji="1" lang="en" altLang="zh-CN" dirty="0"/>
              <a:t>J</a:t>
            </a:r>
            <a:r>
              <a:rPr kumimoji="1" lang="zh-CN" altLang="en-US" dirty="0"/>
              <a:t>是分类器</a:t>
            </a:r>
            <a:r>
              <a:rPr kumimoji="1" lang="en" altLang="zh-CN" dirty="0"/>
              <a:t>F</a:t>
            </a:r>
            <a:r>
              <a:rPr kumimoji="1" lang="zh-CN" altLang="en-US" dirty="0"/>
              <a:t>的代价函数。等号右边 表示在输入</a:t>
            </a:r>
            <a:r>
              <a:rPr kumimoji="1" lang="en" altLang="zh-CN" dirty="0"/>
              <a:t>s</a:t>
            </a:r>
            <a:r>
              <a:rPr kumimoji="1" lang="zh-CN" altLang="en-US" dirty="0"/>
              <a:t>中要做的调整，以便在训练中获得最小的代价函数，它是确定每个特征对特定分类器</a:t>
            </a:r>
            <a:r>
              <a:rPr kumimoji="1" lang="en" altLang="zh-CN" dirty="0"/>
              <a:t>F</a:t>
            </a:r>
            <a:r>
              <a:rPr kumimoji="1" lang="zh-CN" altLang="en-US" dirty="0"/>
              <a:t>的重要性的好方法。</a:t>
            </a:r>
          </a:p>
        </p:txBody>
      </p:sp>
      <p:sp>
        <p:nvSpPr>
          <p:cNvPr id="4" name="灯片编号占位符 3"/>
          <p:cNvSpPr>
            <a:spLocks noGrp="1"/>
          </p:cNvSpPr>
          <p:nvPr>
            <p:ph type="sldNum" sz="quarter" idx="5"/>
          </p:nvPr>
        </p:nvSpPr>
        <p:spPr/>
        <p:txBody>
          <a:bodyPr/>
          <a:lstStyle/>
          <a:p>
            <a:fld id="{9B6905C4-68B8-402D-B094-3ABA7D82CC50}" type="slidenum">
              <a:rPr lang="zh-CN" altLang="en-US" smtClean="0"/>
              <a:t>8</a:t>
            </a:fld>
            <a:endParaRPr lang="zh-CN" altLang="en-US"/>
          </a:p>
        </p:txBody>
      </p:sp>
    </p:spTree>
    <p:extLst>
      <p:ext uri="{BB962C8B-B14F-4D97-AF65-F5344CB8AC3E}">
        <p14:creationId xmlns:p14="http://schemas.microsoft.com/office/powerpoint/2010/main" val="3595878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B6905C4-68B8-402D-B094-3ABA7D82CC50}" type="slidenum">
              <a:rPr lang="zh-CN" altLang="en-US" smtClean="0"/>
              <a:t>9</a:t>
            </a:fld>
            <a:endParaRPr lang="zh-CN" altLang="en-US"/>
          </a:p>
        </p:txBody>
      </p:sp>
    </p:spTree>
    <p:extLst>
      <p:ext uri="{BB962C8B-B14F-4D97-AF65-F5344CB8AC3E}">
        <p14:creationId xmlns:p14="http://schemas.microsoft.com/office/powerpoint/2010/main" val="255762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计算每个单词对分类的贡献率，按从大到小排序。如果</a:t>
            </a:r>
            <a:r>
              <a:rPr lang="en" altLang="zh-CN" sz="1200" b="0" i="0" kern="1200" dirty="0" err="1">
                <a:solidFill>
                  <a:schemeClr val="tx1"/>
                </a:solidFill>
                <a:effectLst/>
                <a:latin typeface="+mn-lt"/>
                <a:ea typeface="+mn-ea"/>
                <a:cs typeface="+mn-cs"/>
              </a:rPr>
              <a:t>wi</a:t>
            </a:r>
            <a:r>
              <a:rPr lang="zh-CN" altLang="en-US" sz="1200" b="0" i="0" kern="1200" dirty="0">
                <a:solidFill>
                  <a:schemeClr val="tx1"/>
                </a:solidFill>
                <a:effectLst/>
                <a:latin typeface="+mn-lt"/>
                <a:ea typeface="+mn-ea"/>
                <a:cs typeface="+mn-cs"/>
              </a:rPr>
              <a:t>是个副词，且对分类贡献很大，那么删掉它；假设有一个对于</a:t>
            </a:r>
            <a:r>
              <a:rPr lang="en" altLang="zh-CN" sz="1200" b="0" i="0" kern="1200" dirty="0" err="1">
                <a:solidFill>
                  <a:schemeClr val="tx1"/>
                </a:solidFill>
                <a:effectLst/>
                <a:latin typeface="+mn-lt"/>
                <a:ea typeface="+mn-ea"/>
                <a:cs typeface="+mn-cs"/>
              </a:rPr>
              <a:t>wi</a:t>
            </a:r>
            <a:r>
              <a:rPr lang="zh-CN" altLang="en-US" sz="1200" b="0" i="0" kern="1200" dirty="0">
                <a:solidFill>
                  <a:schemeClr val="tx1"/>
                </a:solidFill>
                <a:effectLst/>
                <a:latin typeface="+mn-lt"/>
                <a:ea typeface="+mn-ea"/>
                <a:cs typeface="+mn-cs"/>
              </a:rPr>
              <a:t>的候选池，计算候选池中选择使贡献最小的单词</a:t>
            </a:r>
            <a:r>
              <a:rPr lang="en" altLang="zh-CN" sz="1200" b="0" i="0" kern="1200" dirty="0" err="1">
                <a:solidFill>
                  <a:schemeClr val="tx1"/>
                </a:solidFill>
                <a:effectLst/>
                <a:latin typeface="+mn-lt"/>
                <a:ea typeface="+mn-ea"/>
                <a:cs typeface="+mn-cs"/>
              </a:rPr>
              <a:t>pj</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如果</a:t>
            </a:r>
            <a:r>
              <a:rPr lang="en" altLang="zh-CN" sz="1200" b="0" i="0" kern="1200" dirty="0" err="1">
                <a:solidFill>
                  <a:schemeClr val="tx1"/>
                </a:solidFill>
                <a:effectLst/>
                <a:latin typeface="+mn-lt"/>
                <a:ea typeface="+mn-ea"/>
                <a:cs typeface="+mn-cs"/>
              </a:rPr>
              <a:t>wi</a:t>
            </a:r>
            <a:r>
              <a:rPr lang="zh-CN" altLang="en-US" sz="1200" b="0" i="0" kern="1200" dirty="0">
                <a:solidFill>
                  <a:schemeClr val="tx1"/>
                </a:solidFill>
                <a:effectLst/>
                <a:latin typeface="+mn-lt"/>
                <a:ea typeface="+mn-ea"/>
                <a:cs typeface="+mn-cs"/>
              </a:rPr>
              <a:t>是个形容词且</a:t>
            </a:r>
            <a:r>
              <a:rPr lang="en" altLang="zh-CN" sz="1200" b="0" i="0" kern="1200" dirty="0" err="1">
                <a:solidFill>
                  <a:schemeClr val="tx1"/>
                </a:solidFill>
                <a:effectLst/>
                <a:latin typeface="+mn-lt"/>
                <a:ea typeface="+mn-ea"/>
                <a:cs typeface="+mn-cs"/>
              </a:rPr>
              <a:t>pj</a:t>
            </a:r>
            <a:r>
              <a:rPr lang="zh-CN" altLang="en-US" sz="1200" b="0" i="0" kern="1200" dirty="0">
                <a:solidFill>
                  <a:schemeClr val="tx1"/>
                </a:solidFill>
                <a:effectLst/>
                <a:latin typeface="+mn-lt"/>
                <a:ea typeface="+mn-ea"/>
                <a:cs typeface="+mn-cs"/>
              </a:rPr>
              <a:t>是个副词，那么把</a:t>
            </a:r>
            <a:r>
              <a:rPr lang="en" altLang="zh-CN" sz="1200" b="0" i="0" kern="1200" dirty="0" err="1">
                <a:solidFill>
                  <a:schemeClr val="tx1"/>
                </a:solidFill>
                <a:effectLst/>
                <a:latin typeface="+mn-lt"/>
                <a:ea typeface="+mn-ea"/>
                <a:cs typeface="+mn-cs"/>
              </a:rPr>
              <a:t>pj</a:t>
            </a:r>
            <a:r>
              <a:rPr lang="zh-CN" altLang="en-US" sz="1200" b="0" i="0" kern="1200" dirty="0">
                <a:solidFill>
                  <a:schemeClr val="tx1"/>
                </a:solidFill>
                <a:effectLst/>
                <a:latin typeface="+mn-lt"/>
                <a:ea typeface="+mn-ea"/>
                <a:cs typeface="+mn-cs"/>
              </a:rPr>
              <a:t>加到</a:t>
            </a:r>
            <a:r>
              <a:rPr lang="en" altLang="zh-CN" sz="1200" b="0" i="0" kern="1200" dirty="0" err="1">
                <a:solidFill>
                  <a:schemeClr val="tx1"/>
                </a:solidFill>
                <a:effectLst/>
                <a:latin typeface="+mn-lt"/>
                <a:ea typeface="+mn-ea"/>
                <a:cs typeface="+mn-cs"/>
              </a:rPr>
              <a:t>wi</a:t>
            </a:r>
            <a:r>
              <a:rPr lang="zh-CN" altLang="en-US" sz="1200" b="0" i="0" kern="1200" dirty="0">
                <a:solidFill>
                  <a:schemeClr val="tx1"/>
                </a:solidFill>
                <a:effectLst/>
                <a:latin typeface="+mn-lt"/>
                <a:ea typeface="+mn-ea"/>
                <a:cs typeface="+mn-cs"/>
              </a:rPr>
              <a:t>后面；否则用</a:t>
            </a:r>
            <a:r>
              <a:rPr lang="en" altLang="zh-CN" sz="1200" b="0" i="0" kern="1200" dirty="0" err="1">
                <a:solidFill>
                  <a:schemeClr val="tx1"/>
                </a:solidFill>
                <a:effectLst/>
                <a:latin typeface="+mn-lt"/>
                <a:ea typeface="+mn-ea"/>
                <a:cs typeface="+mn-cs"/>
              </a:rPr>
              <a:t>pj</a:t>
            </a:r>
            <a:r>
              <a:rPr lang="zh-CN" altLang="en-US" sz="1200" b="0" i="0" kern="1200" dirty="0">
                <a:solidFill>
                  <a:schemeClr val="tx1"/>
                </a:solidFill>
                <a:effectLst/>
                <a:latin typeface="+mn-lt"/>
                <a:ea typeface="+mn-ea"/>
                <a:cs typeface="+mn-cs"/>
              </a:rPr>
              <a:t>取代</a:t>
            </a:r>
            <a:r>
              <a:rPr lang="en" altLang="zh-CN" sz="1200" b="0" i="0" kern="1200" dirty="0" err="1">
                <a:solidFill>
                  <a:schemeClr val="tx1"/>
                </a:solidFill>
                <a:effectLst/>
                <a:latin typeface="+mn-lt"/>
                <a:ea typeface="+mn-ea"/>
                <a:cs typeface="+mn-cs"/>
              </a:rPr>
              <a:t>wi</a:t>
            </a:r>
            <a:r>
              <a:rPr lang="zh-CN" altLang="en" sz="1200" b="0" i="0" kern="1200" dirty="0">
                <a:solidFill>
                  <a:schemeClr val="tx1"/>
                </a:solidFill>
                <a:effectLst/>
                <a:latin typeface="+mn-lt"/>
                <a:ea typeface="+mn-ea"/>
                <a:cs typeface="+mn-cs"/>
              </a:rPr>
              <a:t>。</a:t>
            </a:r>
            <a:endParaRPr kumimoji="1" lang="zh-CN" altLang="en-US" dirty="0"/>
          </a:p>
        </p:txBody>
      </p:sp>
      <p:sp>
        <p:nvSpPr>
          <p:cNvPr id="4" name="灯片编号占位符 3"/>
          <p:cNvSpPr>
            <a:spLocks noGrp="1"/>
          </p:cNvSpPr>
          <p:nvPr>
            <p:ph type="sldNum" sz="quarter" idx="5"/>
          </p:nvPr>
        </p:nvSpPr>
        <p:spPr/>
        <p:txBody>
          <a:bodyPr/>
          <a:lstStyle/>
          <a:p>
            <a:fld id="{9B6905C4-68B8-402D-B094-3ABA7D82CC50}" type="slidenum">
              <a:rPr lang="zh-CN" altLang="en-US" smtClean="0"/>
              <a:t>10</a:t>
            </a:fld>
            <a:endParaRPr lang="zh-CN" altLang="en-US"/>
          </a:p>
        </p:txBody>
      </p:sp>
    </p:spTree>
    <p:extLst>
      <p:ext uri="{BB962C8B-B14F-4D97-AF65-F5344CB8AC3E}">
        <p14:creationId xmlns:p14="http://schemas.microsoft.com/office/powerpoint/2010/main" val="3610463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（二分问题）让</a:t>
            </a:r>
            <a:r>
              <a:rPr kumimoji="1" lang="el-GR" altLang="zh-CN" dirty="0"/>
              <a:t>δ</a:t>
            </a:r>
            <a:r>
              <a:rPr kumimoji="1" lang="en" altLang="zh-CN" dirty="0" err="1"/>
              <a:t>i</a:t>
            </a:r>
            <a:r>
              <a:rPr kumimoji="1" lang="zh-CN" altLang="en-US" dirty="0"/>
              <a:t>来表示第</a:t>
            </a:r>
            <a:r>
              <a:rPr kumimoji="1" lang="en" altLang="zh-CN" dirty="0" err="1"/>
              <a:t>i</a:t>
            </a:r>
            <a:r>
              <a:rPr kumimoji="1" lang="zh-CN" altLang="en-US" dirty="0"/>
              <a:t>类的特色关键词集。由于我们要处理的是两类问题，让第</a:t>
            </a:r>
            <a:r>
              <a:rPr kumimoji="1" lang="en-US" altLang="zh-CN" dirty="0"/>
              <a:t>1</a:t>
            </a:r>
            <a:r>
              <a:rPr kumimoji="1" lang="zh-CN" altLang="en-US" dirty="0"/>
              <a:t>类和第</a:t>
            </a:r>
            <a:r>
              <a:rPr kumimoji="1" lang="en-US" altLang="zh-CN" dirty="0"/>
              <a:t>2</a:t>
            </a:r>
            <a:r>
              <a:rPr kumimoji="1" lang="zh-CN" altLang="en-US" dirty="0"/>
              <a:t>类的特色词集分别表示为</a:t>
            </a:r>
            <a:r>
              <a:rPr kumimoji="1" lang="el-GR" altLang="zh-CN" dirty="0"/>
              <a:t>δ1</a:t>
            </a:r>
            <a:r>
              <a:rPr kumimoji="1" lang="zh-CN" altLang="en-US" dirty="0"/>
              <a:t>和</a:t>
            </a:r>
            <a:r>
              <a:rPr kumimoji="1" lang="el-GR" altLang="zh-CN" dirty="0"/>
              <a:t>δ2</a:t>
            </a:r>
            <a:r>
              <a:rPr kumimoji="1" lang="zh-CN" altLang="el-GR" dirty="0"/>
              <a:t>。</a:t>
            </a:r>
            <a:r>
              <a:rPr kumimoji="1" lang="zh-CN" altLang="en-US" dirty="0"/>
              <a:t>现在，为了考虑子类别或体裁信息，我们将分别从属于每个体裁的文本中考虑两个类别的特色词集。让这些集合表示为</a:t>
            </a:r>
            <a:r>
              <a:rPr kumimoji="1" lang="el-GR" altLang="zh-CN" dirty="0"/>
              <a:t>δ1,</a:t>
            </a:r>
            <a:r>
              <a:rPr kumimoji="1" lang="en" altLang="zh-CN" dirty="0"/>
              <a:t>k</a:t>
            </a:r>
            <a:r>
              <a:rPr kumimoji="1" lang="zh-CN" altLang="en-US" dirty="0"/>
              <a:t>和</a:t>
            </a:r>
            <a:r>
              <a:rPr kumimoji="1" lang="el-GR" altLang="zh-CN" dirty="0"/>
              <a:t>δ2,</a:t>
            </a:r>
            <a:r>
              <a:rPr kumimoji="1" lang="en" altLang="zh-CN" dirty="0"/>
              <a:t>k</a:t>
            </a:r>
            <a:r>
              <a:rPr kumimoji="1" lang="zh-CN" altLang="en" dirty="0"/>
              <a:t>，</a:t>
            </a:r>
            <a:r>
              <a:rPr kumimoji="1" lang="zh-CN" altLang="en-US" dirty="0"/>
              <a:t>用于特定体裁</a:t>
            </a:r>
            <a:r>
              <a:rPr kumimoji="1" lang="en" altLang="zh-CN" dirty="0"/>
              <a:t>k</a:t>
            </a:r>
            <a:r>
              <a:rPr kumimoji="1" lang="zh-CN" altLang="en-US" dirty="0"/>
              <a:t>的两类样本。</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例子：好评和差评，</a:t>
            </a:r>
            <a:r>
              <a:rPr kumimoji="1" lang="el-GR" altLang="zh-CN" dirty="0"/>
              <a:t>δ1</a:t>
            </a:r>
            <a:r>
              <a:rPr kumimoji="1" lang="zh-CN" altLang="en-US" dirty="0"/>
              <a:t>就是那些在好评里出现次数多的词，</a:t>
            </a:r>
            <a:r>
              <a:rPr kumimoji="1" lang="el-GR" altLang="zh-CN" dirty="0"/>
              <a:t>δ</a:t>
            </a:r>
            <a:r>
              <a:rPr kumimoji="1" lang="en-US" altLang="zh-CN" dirty="0"/>
              <a:t>2</a:t>
            </a:r>
            <a:r>
              <a:rPr kumimoji="1" lang="zh-CN" altLang="en-US" dirty="0"/>
              <a:t>是那些在差评里出现多的词，（</a:t>
            </a:r>
            <a:r>
              <a:rPr kumimoji="1" lang="en-US" altLang="zh-CN" dirty="0"/>
              <a:t>k </a:t>
            </a:r>
            <a:r>
              <a:rPr kumimoji="1" lang="zh-CN" altLang="en-US" dirty="0"/>
              <a:t>就是指体裁，比如影评、推特评论、购物评价）。</a:t>
            </a:r>
          </a:p>
        </p:txBody>
      </p:sp>
      <p:sp>
        <p:nvSpPr>
          <p:cNvPr id="4" name="灯片编号占位符 3"/>
          <p:cNvSpPr>
            <a:spLocks noGrp="1"/>
          </p:cNvSpPr>
          <p:nvPr>
            <p:ph type="sldNum" sz="quarter" idx="5"/>
          </p:nvPr>
        </p:nvSpPr>
        <p:spPr/>
        <p:txBody>
          <a:bodyPr/>
          <a:lstStyle/>
          <a:p>
            <a:fld id="{9B6905C4-68B8-402D-B094-3ABA7D82CC50}" type="slidenum">
              <a:rPr lang="zh-CN" altLang="en-US" smtClean="0"/>
              <a:t>11</a:t>
            </a:fld>
            <a:endParaRPr lang="zh-CN" altLang="en-US"/>
          </a:p>
        </p:txBody>
      </p:sp>
    </p:spTree>
    <p:extLst>
      <p:ext uri="{BB962C8B-B14F-4D97-AF65-F5344CB8AC3E}">
        <p14:creationId xmlns:p14="http://schemas.microsoft.com/office/powerpoint/2010/main" val="2510156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2</a:t>
            </a:r>
            <a:r>
              <a:rPr kumimoji="1" lang="zh-CN" altLang="en-US" dirty="0"/>
              <a:t>、</a:t>
            </a:r>
            <a:r>
              <a:rPr lang="zh-CN" altLang="en-US" dirty="0">
                <a:effectLst/>
                <a:latin typeface="Arial" panose="020B0604020202020204" pitchFamily="34" charset="0"/>
              </a:rPr>
              <a:t>原始样本和相应的受污染样本之间的语义相似性。相似度分数越低，说明原始样本和修改样本的语义差异较大，实际意义低。</a:t>
            </a:r>
            <a:endParaRPr lang="en-US" altLang="zh-CN" dirty="0">
              <a:effectLst/>
              <a:latin typeface="Arial" panose="020B0604020202020204" pitchFamily="34" charset="0"/>
            </a:endParaRPr>
          </a:p>
          <a:p>
            <a:r>
              <a:rPr kumimoji="1" lang="en-US" altLang="zh-CN" dirty="0"/>
              <a:t>3</a:t>
            </a:r>
            <a:r>
              <a:rPr kumimoji="1" lang="zh-CN" altLang="en-US" dirty="0"/>
              <a:t>、</a:t>
            </a:r>
            <a:r>
              <a:rPr lang="zh-CN" altLang="en-US" dirty="0">
                <a:effectLst/>
                <a:latin typeface="Arial" panose="020B0604020202020204" pitchFamily="34" charset="0"/>
              </a:rPr>
              <a:t>表明那些对类别标签的确定有很大贡献的单词</a:t>
            </a:r>
            <a:r>
              <a:rPr lang="en-US" altLang="zh-CN" dirty="0">
                <a:effectLst/>
                <a:latin typeface="Arial" panose="020B0604020202020204" pitchFamily="34" charset="0"/>
              </a:rPr>
              <a:t>(</a:t>
            </a:r>
            <a:r>
              <a:rPr lang="en-US" altLang="zh-CN" dirty="0" err="1">
                <a:effectLst/>
                <a:latin typeface="Arial" panose="020B0604020202020204" pitchFamily="34" charset="0"/>
              </a:rPr>
              <a:t>cf</a:t>
            </a:r>
            <a:r>
              <a:rPr lang="en-US" altLang="zh-CN" dirty="0">
                <a:effectLst/>
                <a:latin typeface="Arial" panose="020B0604020202020204" pitchFamily="34" charset="0"/>
              </a:rPr>
              <a:t> (w, y)</a:t>
            </a:r>
            <a:r>
              <a:rPr lang="zh-CN" altLang="en-US" dirty="0">
                <a:effectLst/>
                <a:latin typeface="Arial" panose="020B0604020202020204" pitchFamily="34" charset="0"/>
              </a:rPr>
              <a:t>值高的单词，在制作过程中被早期检测和替换</a:t>
            </a:r>
            <a:endParaRPr kumimoji="1" lang="zh-CN" altLang="en-US" dirty="0"/>
          </a:p>
        </p:txBody>
      </p:sp>
      <p:sp>
        <p:nvSpPr>
          <p:cNvPr id="4" name="灯片编号占位符 3"/>
          <p:cNvSpPr>
            <a:spLocks noGrp="1"/>
          </p:cNvSpPr>
          <p:nvPr>
            <p:ph type="sldNum" sz="quarter" idx="5"/>
          </p:nvPr>
        </p:nvSpPr>
        <p:spPr/>
        <p:txBody>
          <a:bodyPr/>
          <a:lstStyle/>
          <a:p>
            <a:fld id="{9B6905C4-68B8-402D-B094-3ABA7D82CC50}" type="slidenum">
              <a:rPr lang="zh-CN" altLang="en-US" smtClean="0"/>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B9613D-7D72-48FF-BC22-06C22237053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3E3568E-FD42-4299-9723-941E45BA7D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F9F033B-E226-4209-AA15-B6F703492821}"/>
              </a:ext>
            </a:extLst>
          </p:cNvPr>
          <p:cNvSpPr>
            <a:spLocks noGrp="1"/>
          </p:cNvSpPr>
          <p:nvPr>
            <p:ph type="dt" sz="half" idx="10"/>
          </p:nvPr>
        </p:nvSpPr>
        <p:spPr/>
        <p:txBody>
          <a:bodyPr/>
          <a:lstStyle/>
          <a:p>
            <a:fld id="{9698594E-0D34-4843-BAB3-4AECB3F9C98B}" type="datetimeFigureOut">
              <a:rPr lang="zh-CN" altLang="en-US" smtClean="0"/>
              <a:t>2021/11/29</a:t>
            </a:fld>
            <a:endParaRPr lang="zh-CN" altLang="en-US"/>
          </a:p>
        </p:txBody>
      </p:sp>
      <p:sp>
        <p:nvSpPr>
          <p:cNvPr id="5" name="页脚占位符 4">
            <a:extLst>
              <a:ext uri="{FF2B5EF4-FFF2-40B4-BE49-F238E27FC236}">
                <a16:creationId xmlns:a16="http://schemas.microsoft.com/office/drawing/2014/main" id="{47A1C716-5465-4135-AF21-C1451B2808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ECC75B-F826-408A-A75C-D3302C45D350}"/>
              </a:ext>
            </a:extLst>
          </p:cNvPr>
          <p:cNvSpPr>
            <a:spLocks noGrp="1"/>
          </p:cNvSpPr>
          <p:nvPr>
            <p:ph type="sldNum" sz="quarter" idx="12"/>
          </p:nvPr>
        </p:nvSpPr>
        <p:spPr/>
        <p:txBody>
          <a:bodyPr/>
          <a:lstStyle/>
          <a:p>
            <a:fld id="{9C545E23-F3D5-41A8-A486-F2FB3A5B6228}" type="slidenum">
              <a:rPr lang="zh-CN" altLang="en-US" smtClean="0"/>
              <a:t>‹#›</a:t>
            </a:fld>
            <a:endParaRPr lang="zh-CN" altLang="en-US"/>
          </a:p>
        </p:txBody>
      </p:sp>
    </p:spTree>
    <p:extLst>
      <p:ext uri="{BB962C8B-B14F-4D97-AF65-F5344CB8AC3E}">
        <p14:creationId xmlns:p14="http://schemas.microsoft.com/office/powerpoint/2010/main" val="1532523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4759C8-AB20-4B1C-B557-B61A8CA46A9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42195BB-929F-4905-8457-7AC94716AB3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291AA5-9D15-45F1-B24C-B10CF91710A1}"/>
              </a:ext>
            </a:extLst>
          </p:cNvPr>
          <p:cNvSpPr>
            <a:spLocks noGrp="1"/>
          </p:cNvSpPr>
          <p:nvPr>
            <p:ph type="dt" sz="half" idx="10"/>
          </p:nvPr>
        </p:nvSpPr>
        <p:spPr/>
        <p:txBody>
          <a:bodyPr/>
          <a:lstStyle/>
          <a:p>
            <a:fld id="{9698594E-0D34-4843-BAB3-4AECB3F9C98B}" type="datetimeFigureOut">
              <a:rPr lang="zh-CN" altLang="en-US" smtClean="0"/>
              <a:t>2021/11/29</a:t>
            </a:fld>
            <a:endParaRPr lang="zh-CN" altLang="en-US"/>
          </a:p>
        </p:txBody>
      </p:sp>
      <p:sp>
        <p:nvSpPr>
          <p:cNvPr id="5" name="页脚占位符 4">
            <a:extLst>
              <a:ext uri="{FF2B5EF4-FFF2-40B4-BE49-F238E27FC236}">
                <a16:creationId xmlns:a16="http://schemas.microsoft.com/office/drawing/2014/main" id="{8B93CE1E-03D7-4F85-B93E-BDF0056BD3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3EC4BA-D07E-49A0-ABA9-C59BB2601982}"/>
              </a:ext>
            </a:extLst>
          </p:cNvPr>
          <p:cNvSpPr>
            <a:spLocks noGrp="1"/>
          </p:cNvSpPr>
          <p:nvPr>
            <p:ph type="sldNum" sz="quarter" idx="12"/>
          </p:nvPr>
        </p:nvSpPr>
        <p:spPr/>
        <p:txBody>
          <a:bodyPr/>
          <a:lstStyle/>
          <a:p>
            <a:fld id="{9C545E23-F3D5-41A8-A486-F2FB3A5B6228}" type="slidenum">
              <a:rPr lang="zh-CN" altLang="en-US" smtClean="0"/>
              <a:t>‹#›</a:t>
            </a:fld>
            <a:endParaRPr lang="zh-CN" altLang="en-US"/>
          </a:p>
        </p:txBody>
      </p:sp>
    </p:spTree>
    <p:extLst>
      <p:ext uri="{BB962C8B-B14F-4D97-AF65-F5344CB8AC3E}">
        <p14:creationId xmlns:p14="http://schemas.microsoft.com/office/powerpoint/2010/main" val="81230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F28D9B7-2D28-4A28-A45F-938DF028340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9429563-573E-42EA-A1CC-3A7366F4CC9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219DE99-BD5F-44DE-8FEF-2FEE305A8D20}"/>
              </a:ext>
            </a:extLst>
          </p:cNvPr>
          <p:cNvSpPr>
            <a:spLocks noGrp="1"/>
          </p:cNvSpPr>
          <p:nvPr>
            <p:ph type="dt" sz="half" idx="10"/>
          </p:nvPr>
        </p:nvSpPr>
        <p:spPr/>
        <p:txBody>
          <a:bodyPr/>
          <a:lstStyle/>
          <a:p>
            <a:fld id="{9698594E-0D34-4843-BAB3-4AECB3F9C98B}" type="datetimeFigureOut">
              <a:rPr lang="zh-CN" altLang="en-US" smtClean="0"/>
              <a:t>2021/11/29</a:t>
            </a:fld>
            <a:endParaRPr lang="zh-CN" altLang="en-US"/>
          </a:p>
        </p:txBody>
      </p:sp>
      <p:sp>
        <p:nvSpPr>
          <p:cNvPr id="5" name="页脚占位符 4">
            <a:extLst>
              <a:ext uri="{FF2B5EF4-FFF2-40B4-BE49-F238E27FC236}">
                <a16:creationId xmlns:a16="http://schemas.microsoft.com/office/drawing/2014/main" id="{C4A7FEA3-5AD2-44B3-B35A-E6BFFA9964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E86C7B-77F7-4415-A55B-110CDE43786C}"/>
              </a:ext>
            </a:extLst>
          </p:cNvPr>
          <p:cNvSpPr>
            <a:spLocks noGrp="1"/>
          </p:cNvSpPr>
          <p:nvPr>
            <p:ph type="sldNum" sz="quarter" idx="12"/>
          </p:nvPr>
        </p:nvSpPr>
        <p:spPr/>
        <p:txBody>
          <a:bodyPr/>
          <a:lstStyle/>
          <a:p>
            <a:fld id="{9C545E23-F3D5-41A8-A486-F2FB3A5B6228}" type="slidenum">
              <a:rPr lang="zh-CN" altLang="en-US" smtClean="0"/>
              <a:t>‹#›</a:t>
            </a:fld>
            <a:endParaRPr lang="zh-CN" altLang="en-US"/>
          </a:p>
        </p:txBody>
      </p:sp>
    </p:spTree>
    <p:extLst>
      <p:ext uri="{BB962C8B-B14F-4D97-AF65-F5344CB8AC3E}">
        <p14:creationId xmlns:p14="http://schemas.microsoft.com/office/powerpoint/2010/main" val="2600084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0" y="1764872"/>
            <a:ext cx="12192000" cy="3328257"/>
          </a:xfrm>
          <a:prstGeom prst="rect">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ea"/>
              <a:sym typeface="+mn-lt"/>
            </a:endParaRPr>
          </a:p>
        </p:txBody>
      </p:sp>
      <p:cxnSp>
        <p:nvCxnSpPr>
          <p:cNvPr id="4" name="直接连接符 4"/>
          <p:cNvCxnSpPr/>
          <p:nvPr userDrawn="1"/>
        </p:nvCxnSpPr>
        <p:spPr>
          <a:xfrm>
            <a:off x="996403" y="3428999"/>
            <a:ext cx="118225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图形 127"/>
          <p:cNvPicPr>
            <a:picLocks noChangeAspect="1"/>
          </p:cNvPicPr>
          <p:nvPr userDrawn="1"/>
        </p:nvPicPr>
        <p:blipFill rotWithShape="1">
          <a:blip r:embed="rId2" cstate="email">
            <a:extLst>
              <a:ext uri="{96DAC541-7B7A-43D3-8B79-37D633B846F1}">
                <asvg:svgBlip xmlns:asvg="http://schemas.microsoft.com/office/drawing/2016/SVG/main" r:embed="rId3"/>
              </a:ext>
            </a:extLst>
          </a:blip>
          <a:srcRect r="35652"/>
          <a:stretch>
            <a:fillRect/>
          </a:stretch>
        </p:blipFill>
        <p:spPr>
          <a:xfrm>
            <a:off x="8863687" y="1559486"/>
            <a:ext cx="3328313" cy="3739027"/>
          </a:xfrm>
          <a:prstGeom prst="rect">
            <a:avLst/>
          </a:prstGeom>
        </p:spPr>
      </p:pic>
      <p:sp>
        <p:nvSpPr>
          <p:cNvPr id="8" name="矩形 7"/>
          <p:cNvSpPr/>
          <p:nvPr userDrawn="1"/>
        </p:nvSpPr>
        <p:spPr>
          <a:xfrm>
            <a:off x="875308" y="2536911"/>
            <a:ext cx="1503040" cy="707886"/>
          </a:xfrm>
          <a:prstGeom prst="rect">
            <a:avLst/>
          </a:prstGeom>
        </p:spPr>
        <p:txBody>
          <a:bodyPr wrap="none">
            <a:spAutoFit/>
          </a:bodyPr>
          <a:lstStyle/>
          <a:p>
            <a:r>
              <a:rPr kumimoji="0" lang="en-US" altLang="zh-CN" sz="4000" b="0" i="0" u="none" strike="noStrike" kern="1200" cap="none" spc="0" normalizeH="0" baseline="0" dirty="0">
                <a:ln>
                  <a:noFill/>
                </a:ln>
                <a:solidFill>
                  <a:prstClr val="white"/>
                </a:solidFill>
                <a:effectLst/>
                <a:uLnTx/>
                <a:uFillTx/>
                <a:latin typeface="Arial" panose="020B0604020202020204"/>
                <a:ea typeface="微软雅黑" panose="020B0503020204020204" charset="-122"/>
                <a:cs typeface="+mn-ea"/>
              </a:rPr>
              <a:t>PART</a:t>
            </a:r>
            <a:endParaRPr kumimoji="0" lang="zh-CN" altLang="en-US" sz="4000" b="0" i="0" u="none" strike="noStrike" kern="1200" cap="none" spc="0" normalizeH="0" baseline="0" dirty="0">
              <a:ln>
                <a:noFill/>
              </a:ln>
              <a:solidFill>
                <a:prstClr val="white"/>
              </a:solidFill>
              <a:effectLst/>
              <a:uLnTx/>
              <a:uFillTx/>
              <a:latin typeface="Arial" panose="020B0604020202020204"/>
              <a:ea typeface="微软雅黑" panose="020B0503020204020204" charset="-122"/>
              <a:cs typeface="+mn-ea"/>
            </a:endParaRPr>
          </a:p>
        </p:txBody>
      </p:sp>
      <p:sp>
        <p:nvSpPr>
          <p:cNvPr id="12" name="文本占位符 11"/>
          <p:cNvSpPr>
            <a:spLocks noGrp="1"/>
          </p:cNvSpPr>
          <p:nvPr>
            <p:ph type="body" sz="quarter" idx="11" hasCustomPrompt="1"/>
          </p:nvPr>
        </p:nvSpPr>
        <p:spPr>
          <a:xfrm>
            <a:off x="2378348" y="2583900"/>
            <a:ext cx="2377523" cy="613907"/>
          </a:xfrm>
        </p:spPr>
        <p:txBody>
          <a:bodyPr>
            <a:noAutofit/>
          </a:bodyPr>
          <a:lstStyle>
            <a:lvl1pPr marL="0" indent="0">
              <a:buNone/>
              <a:defRPr sz="4000" b="1">
                <a:solidFill>
                  <a:schemeClr val="bg1"/>
                </a:solidFill>
                <a:latin typeface="Arial" panose="020B0604020202020204" pitchFamily="34" charset="0"/>
                <a:cs typeface="Arial" panose="020B0604020202020204" pitchFamily="34" charset="0"/>
              </a:defRPr>
            </a:lvl1pPr>
          </a:lstStyle>
          <a:p>
            <a:pPr lvl="0"/>
            <a:r>
              <a:rPr kumimoji="1" lang="en-US" altLang="zh-CN"/>
              <a:t>00</a:t>
            </a:r>
            <a:endParaRPr kumimoji="1" lang="zh-CN" altLang="en-US"/>
          </a:p>
        </p:txBody>
      </p:sp>
      <p:sp>
        <p:nvSpPr>
          <p:cNvPr id="13" name="文本占位符 11"/>
          <p:cNvSpPr>
            <a:spLocks noGrp="1"/>
          </p:cNvSpPr>
          <p:nvPr>
            <p:ph type="body" sz="quarter" idx="12" hasCustomPrompt="1"/>
          </p:nvPr>
        </p:nvSpPr>
        <p:spPr>
          <a:xfrm>
            <a:off x="875308" y="3660194"/>
            <a:ext cx="3759468" cy="613907"/>
          </a:xfrm>
        </p:spPr>
        <p:txBody>
          <a:bodyPr>
            <a:noAutofit/>
          </a:bodyPr>
          <a:lstStyle>
            <a:lvl1pPr marL="0" indent="0">
              <a:buNone/>
              <a:defRPr sz="4000" b="1">
                <a:solidFill>
                  <a:schemeClr val="bg1"/>
                </a:solidFill>
                <a:latin typeface="Arial" panose="020B0604020202020204" pitchFamily="34" charset="0"/>
                <a:cs typeface="Arial" panose="020B0604020202020204" pitchFamily="34" charset="0"/>
              </a:defRPr>
            </a:lvl1pPr>
          </a:lstStyle>
          <a:p>
            <a:pPr lvl="0"/>
            <a:r>
              <a:rPr kumimoji="1" lang="zh-CN" altLang="en-US"/>
              <a:t>标题内容</a:t>
            </a:r>
          </a:p>
        </p:txBody>
      </p:sp>
    </p:spTree>
    <p:extLst>
      <p:ext uri="{BB962C8B-B14F-4D97-AF65-F5344CB8AC3E}">
        <p14:creationId xmlns:p14="http://schemas.microsoft.com/office/powerpoint/2010/main" val="246064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cxnSp>
        <p:nvCxnSpPr>
          <p:cNvPr id="5" name="直接连接符 4"/>
          <p:cNvCxnSpPr/>
          <p:nvPr userDrawn="1"/>
        </p:nvCxnSpPr>
        <p:spPr>
          <a:xfrm>
            <a:off x="306860" y="679622"/>
            <a:ext cx="1157828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userDrawn="1"/>
        </p:nvGrpSpPr>
        <p:grpSpPr>
          <a:xfrm>
            <a:off x="319903" y="152177"/>
            <a:ext cx="503396" cy="432022"/>
            <a:chOff x="319903" y="81316"/>
            <a:chExt cx="585965" cy="502884"/>
          </a:xfrm>
        </p:grpSpPr>
        <p:sp>
          <p:nvSpPr>
            <p:cNvPr id="7" name="矩形 6"/>
            <p:cNvSpPr/>
            <p:nvPr userDrawn="1"/>
          </p:nvSpPr>
          <p:spPr>
            <a:xfrm>
              <a:off x="319903" y="252528"/>
              <a:ext cx="331672" cy="3316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673836" y="81316"/>
              <a:ext cx="232032" cy="232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userDrawn="1"/>
        </p:nvSpPr>
        <p:spPr>
          <a:xfrm>
            <a:off x="-14033" y="6570000"/>
            <a:ext cx="12218400" cy="2937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algn="ctr"/>
            <a:endParaRPr lang="zh-CN" altLang="en-US" dirty="0"/>
          </a:p>
        </p:txBody>
      </p:sp>
      <p:sp>
        <p:nvSpPr>
          <p:cNvPr id="3" name="文本占位符 2"/>
          <p:cNvSpPr>
            <a:spLocks noGrp="1"/>
          </p:cNvSpPr>
          <p:nvPr>
            <p:ph type="body" sz="quarter" idx="10" hasCustomPrompt="1"/>
          </p:nvPr>
        </p:nvSpPr>
        <p:spPr>
          <a:xfrm>
            <a:off x="953936" y="135612"/>
            <a:ext cx="8961341" cy="544007"/>
          </a:xfrm>
        </p:spPr>
        <p:txBody>
          <a:bodyPr>
            <a:normAutofit/>
          </a:bodyPr>
          <a:lstStyle>
            <a:lvl1pPr marL="0" indent="0">
              <a:lnSpc>
                <a:spcPct val="100000"/>
              </a:lnSpc>
              <a:buNone/>
              <a:defRPr sz="2800" b="1">
                <a:latin typeface="微软雅黑" panose="020B0503020204020204" charset="-122"/>
                <a:ea typeface="微软雅黑" panose="020B0503020204020204" charset="-122"/>
              </a:defRPr>
            </a:lvl1pPr>
          </a:lstStyle>
          <a:p>
            <a:pPr lvl="0"/>
            <a:r>
              <a:rPr kumimoji="1" lang="zh-CN" altLang="en-US"/>
              <a:t>标题内容</a:t>
            </a:r>
          </a:p>
        </p:txBody>
      </p:sp>
    </p:spTree>
    <p:extLst>
      <p:ext uri="{BB962C8B-B14F-4D97-AF65-F5344CB8AC3E}">
        <p14:creationId xmlns:p14="http://schemas.microsoft.com/office/powerpoint/2010/main" val="601611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4903F7-F083-40DE-A7A3-E3D05A97C7B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69D71B6-F63A-4BA1-9EFD-79DC31F0874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8020B78-B76E-427B-914E-33B2DBBE5E3F}"/>
              </a:ext>
            </a:extLst>
          </p:cNvPr>
          <p:cNvSpPr>
            <a:spLocks noGrp="1"/>
          </p:cNvSpPr>
          <p:nvPr>
            <p:ph type="dt" sz="half" idx="10"/>
          </p:nvPr>
        </p:nvSpPr>
        <p:spPr/>
        <p:txBody>
          <a:bodyPr/>
          <a:lstStyle/>
          <a:p>
            <a:fld id="{9698594E-0D34-4843-BAB3-4AECB3F9C98B}" type="datetimeFigureOut">
              <a:rPr lang="zh-CN" altLang="en-US" smtClean="0"/>
              <a:t>2021/11/29</a:t>
            </a:fld>
            <a:endParaRPr lang="zh-CN" altLang="en-US"/>
          </a:p>
        </p:txBody>
      </p:sp>
      <p:sp>
        <p:nvSpPr>
          <p:cNvPr id="5" name="页脚占位符 4">
            <a:extLst>
              <a:ext uri="{FF2B5EF4-FFF2-40B4-BE49-F238E27FC236}">
                <a16:creationId xmlns:a16="http://schemas.microsoft.com/office/drawing/2014/main" id="{8482213B-7A75-4F2A-9271-DD4774F8A2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AF5AAE-8E08-4A63-9225-11F7BFBB3CA0}"/>
              </a:ext>
            </a:extLst>
          </p:cNvPr>
          <p:cNvSpPr>
            <a:spLocks noGrp="1"/>
          </p:cNvSpPr>
          <p:nvPr>
            <p:ph type="sldNum" sz="quarter" idx="12"/>
          </p:nvPr>
        </p:nvSpPr>
        <p:spPr/>
        <p:txBody>
          <a:bodyPr/>
          <a:lstStyle/>
          <a:p>
            <a:fld id="{9C545E23-F3D5-41A8-A486-F2FB3A5B6228}" type="slidenum">
              <a:rPr lang="zh-CN" altLang="en-US" smtClean="0"/>
              <a:t>‹#›</a:t>
            </a:fld>
            <a:endParaRPr lang="zh-CN" altLang="en-US"/>
          </a:p>
        </p:txBody>
      </p:sp>
    </p:spTree>
    <p:extLst>
      <p:ext uri="{BB962C8B-B14F-4D97-AF65-F5344CB8AC3E}">
        <p14:creationId xmlns:p14="http://schemas.microsoft.com/office/powerpoint/2010/main" val="3929542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5BD522-5541-4EB1-BD00-D0644E29E0F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9E31A61-D1F6-4251-8E6A-04B35F4346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7FB8A9B-0AA4-4EDD-9923-0CC33B7C44AA}"/>
              </a:ext>
            </a:extLst>
          </p:cNvPr>
          <p:cNvSpPr>
            <a:spLocks noGrp="1"/>
          </p:cNvSpPr>
          <p:nvPr>
            <p:ph type="dt" sz="half" idx="10"/>
          </p:nvPr>
        </p:nvSpPr>
        <p:spPr/>
        <p:txBody>
          <a:bodyPr/>
          <a:lstStyle/>
          <a:p>
            <a:fld id="{9698594E-0D34-4843-BAB3-4AECB3F9C98B}" type="datetimeFigureOut">
              <a:rPr lang="zh-CN" altLang="en-US" smtClean="0"/>
              <a:t>2021/11/29</a:t>
            </a:fld>
            <a:endParaRPr lang="zh-CN" altLang="en-US"/>
          </a:p>
        </p:txBody>
      </p:sp>
      <p:sp>
        <p:nvSpPr>
          <p:cNvPr id="5" name="页脚占位符 4">
            <a:extLst>
              <a:ext uri="{FF2B5EF4-FFF2-40B4-BE49-F238E27FC236}">
                <a16:creationId xmlns:a16="http://schemas.microsoft.com/office/drawing/2014/main" id="{80E49CB2-5720-40E9-8B00-80D513404B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4C9382-5E09-4617-8035-38916B5D34E9}"/>
              </a:ext>
            </a:extLst>
          </p:cNvPr>
          <p:cNvSpPr>
            <a:spLocks noGrp="1"/>
          </p:cNvSpPr>
          <p:nvPr>
            <p:ph type="sldNum" sz="quarter" idx="12"/>
          </p:nvPr>
        </p:nvSpPr>
        <p:spPr/>
        <p:txBody>
          <a:bodyPr/>
          <a:lstStyle/>
          <a:p>
            <a:fld id="{9C545E23-F3D5-41A8-A486-F2FB3A5B6228}" type="slidenum">
              <a:rPr lang="zh-CN" altLang="en-US" smtClean="0"/>
              <a:t>‹#›</a:t>
            </a:fld>
            <a:endParaRPr lang="zh-CN" altLang="en-US"/>
          </a:p>
        </p:txBody>
      </p:sp>
    </p:spTree>
    <p:extLst>
      <p:ext uri="{BB962C8B-B14F-4D97-AF65-F5344CB8AC3E}">
        <p14:creationId xmlns:p14="http://schemas.microsoft.com/office/powerpoint/2010/main" val="3563379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89B68-D6CC-4354-AA66-9ACC2E06762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1CF23A0-6A93-475A-8BB1-862F5F3618E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933FC10-4758-4CC6-B6A1-ED4B0E0DF87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27E62C5-0EE2-4BFC-9A5D-573F834B4F72}"/>
              </a:ext>
            </a:extLst>
          </p:cNvPr>
          <p:cNvSpPr>
            <a:spLocks noGrp="1"/>
          </p:cNvSpPr>
          <p:nvPr>
            <p:ph type="dt" sz="half" idx="10"/>
          </p:nvPr>
        </p:nvSpPr>
        <p:spPr/>
        <p:txBody>
          <a:bodyPr/>
          <a:lstStyle/>
          <a:p>
            <a:fld id="{9698594E-0D34-4843-BAB3-4AECB3F9C98B}" type="datetimeFigureOut">
              <a:rPr lang="zh-CN" altLang="en-US" smtClean="0"/>
              <a:t>2021/11/29</a:t>
            </a:fld>
            <a:endParaRPr lang="zh-CN" altLang="en-US"/>
          </a:p>
        </p:txBody>
      </p:sp>
      <p:sp>
        <p:nvSpPr>
          <p:cNvPr id="6" name="页脚占位符 5">
            <a:extLst>
              <a:ext uri="{FF2B5EF4-FFF2-40B4-BE49-F238E27FC236}">
                <a16:creationId xmlns:a16="http://schemas.microsoft.com/office/drawing/2014/main" id="{9592BA2A-02CA-4584-B384-BE6C1B5379B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080B5E7-7E8B-4D8D-9B16-0F1B7ADF4036}"/>
              </a:ext>
            </a:extLst>
          </p:cNvPr>
          <p:cNvSpPr>
            <a:spLocks noGrp="1"/>
          </p:cNvSpPr>
          <p:nvPr>
            <p:ph type="sldNum" sz="quarter" idx="12"/>
          </p:nvPr>
        </p:nvSpPr>
        <p:spPr/>
        <p:txBody>
          <a:bodyPr/>
          <a:lstStyle/>
          <a:p>
            <a:fld id="{9C545E23-F3D5-41A8-A486-F2FB3A5B6228}" type="slidenum">
              <a:rPr lang="zh-CN" altLang="en-US" smtClean="0"/>
              <a:t>‹#›</a:t>
            </a:fld>
            <a:endParaRPr lang="zh-CN" altLang="en-US"/>
          </a:p>
        </p:txBody>
      </p:sp>
    </p:spTree>
    <p:extLst>
      <p:ext uri="{BB962C8B-B14F-4D97-AF65-F5344CB8AC3E}">
        <p14:creationId xmlns:p14="http://schemas.microsoft.com/office/powerpoint/2010/main" val="3768685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4A5B7-9418-4430-AC60-8D63BD08D4E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B638417-A15E-4DAF-8D7E-FFED8A6E88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5DD73FE-C0B0-4161-917F-4393E73776C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E0150AE-6B91-47B6-BAF9-8EEFFA3DAE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F855FB6-E9E8-4553-B462-674438F3A07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9006E61-808A-47AF-8BF7-0C17D3706731}"/>
              </a:ext>
            </a:extLst>
          </p:cNvPr>
          <p:cNvSpPr>
            <a:spLocks noGrp="1"/>
          </p:cNvSpPr>
          <p:nvPr>
            <p:ph type="dt" sz="half" idx="10"/>
          </p:nvPr>
        </p:nvSpPr>
        <p:spPr/>
        <p:txBody>
          <a:bodyPr/>
          <a:lstStyle/>
          <a:p>
            <a:fld id="{9698594E-0D34-4843-BAB3-4AECB3F9C98B}" type="datetimeFigureOut">
              <a:rPr lang="zh-CN" altLang="en-US" smtClean="0"/>
              <a:t>2021/11/29</a:t>
            </a:fld>
            <a:endParaRPr lang="zh-CN" altLang="en-US"/>
          </a:p>
        </p:txBody>
      </p:sp>
      <p:sp>
        <p:nvSpPr>
          <p:cNvPr id="8" name="页脚占位符 7">
            <a:extLst>
              <a:ext uri="{FF2B5EF4-FFF2-40B4-BE49-F238E27FC236}">
                <a16:creationId xmlns:a16="http://schemas.microsoft.com/office/drawing/2014/main" id="{7A816860-D444-4130-A497-E83E330F11F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1CE3F2C-0C62-40EC-9420-7ADA85C07B36}"/>
              </a:ext>
            </a:extLst>
          </p:cNvPr>
          <p:cNvSpPr>
            <a:spLocks noGrp="1"/>
          </p:cNvSpPr>
          <p:nvPr>
            <p:ph type="sldNum" sz="quarter" idx="12"/>
          </p:nvPr>
        </p:nvSpPr>
        <p:spPr/>
        <p:txBody>
          <a:bodyPr/>
          <a:lstStyle/>
          <a:p>
            <a:fld id="{9C545E23-F3D5-41A8-A486-F2FB3A5B6228}" type="slidenum">
              <a:rPr lang="zh-CN" altLang="en-US" smtClean="0"/>
              <a:t>‹#›</a:t>
            </a:fld>
            <a:endParaRPr lang="zh-CN" altLang="en-US"/>
          </a:p>
        </p:txBody>
      </p:sp>
    </p:spTree>
    <p:extLst>
      <p:ext uri="{BB962C8B-B14F-4D97-AF65-F5344CB8AC3E}">
        <p14:creationId xmlns:p14="http://schemas.microsoft.com/office/powerpoint/2010/main" val="2683984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2BF12A-25B3-4EA5-BBC8-C48A798E866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375BE38-FD7A-41CF-A64A-A73D52B93650}"/>
              </a:ext>
            </a:extLst>
          </p:cNvPr>
          <p:cNvSpPr>
            <a:spLocks noGrp="1"/>
          </p:cNvSpPr>
          <p:nvPr>
            <p:ph type="dt" sz="half" idx="10"/>
          </p:nvPr>
        </p:nvSpPr>
        <p:spPr/>
        <p:txBody>
          <a:bodyPr/>
          <a:lstStyle/>
          <a:p>
            <a:fld id="{9698594E-0D34-4843-BAB3-4AECB3F9C98B}" type="datetimeFigureOut">
              <a:rPr lang="zh-CN" altLang="en-US" smtClean="0"/>
              <a:t>2021/11/29</a:t>
            </a:fld>
            <a:endParaRPr lang="zh-CN" altLang="en-US"/>
          </a:p>
        </p:txBody>
      </p:sp>
      <p:sp>
        <p:nvSpPr>
          <p:cNvPr id="4" name="页脚占位符 3">
            <a:extLst>
              <a:ext uri="{FF2B5EF4-FFF2-40B4-BE49-F238E27FC236}">
                <a16:creationId xmlns:a16="http://schemas.microsoft.com/office/drawing/2014/main" id="{32C71586-4B15-4783-A43F-80F609DC1F1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0FDB6FF-A2E2-400A-A66E-2AAD9A3C92CA}"/>
              </a:ext>
            </a:extLst>
          </p:cNvPr>
          <p:cNvSpPr>
            <a:spLocks noGrp="1"/>
          </p:cNvSpPr>
          <p:nvPr>
            <p:ph type="sldNum" sz="quarter" idx="12"/>
          </p:nvPr>
        </p:nvSpPr>
        <p:spPr/>
        <p:txBody>
          <a:bodyPr/>
          <a:lstStyle/>
          <a:p>
            <a:fld id="{9C545E23-F3D5-41A8-A486-F2FB3A5B6228}" type="slidenum">
              <a:rPr lang="zh-CN" altLang="en-US" smtClean="0"/>
              <a:t>‹#›</a:t>
            </a:fld>
            <a:endParaRPr lang="zh-CN" altLang="en-US"/>
          </a:p>
        </p:txBody>
      </p:sp>
    </p:spTree>
    <p:extLst>
      <p:ext uri="{BB962C8B-B14F-4D97-AF65-F5344CB8AC3E}">
        <p14:creationId xmlns:p14="http://schemas.microsoft.com/office/powerpoint/2010/main" val="3225578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2CF5E75-2F18-4033-B6EB-0C51BD3E1071}"/>
              </a:ext>
            </a:extLst>
          </p:cNvPr>
          <p:cNvSpPr>
            <a:spLocks noGrp="1"/>
          </p:cNvSpPr>
          <p:nvPr>
            <p:ph type="dt" sz="half" idx="10"/>
          </p:nvPr>
        </p:nvSpPr>
        <p:spPr/>
        <p:txBody>
          <a:bodyPr/>
          <a:lstStyle/>
          <a:p>
            <a:fld id="{9698594E-0D34-4843-BAB3-4AECB3F9C98B}" type="datetimeFigureOut">
              <a:rPr lang="zh-CN" altLang="en-US" smtClean="0"/>
              <a:t>2021/11/29</a:t>
            </a:fld>
            <a:endParaRPr lang="zh-CN" altLang="en-US"/>
          </a:p>
        </p:txBody>
      </p:sp>
      <p:sp>
        <p:nvSpPr>
          <p:cNvPr id="3" name="页脚占位符 2">
            <a:extLst>
              <a:ext uri="{FF2B5EF4-FFF2-40B4-BE49-F238E27FC236}">
                <a16:creationId xmlns:a16="http://schemas.microsoft.com/office/drawing/2014/main" id="{469FAB10-5035-4D61-A083-EA4B58ECC05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A237C9E-C443-459E-9C31-1BCAF5A11FDA}"/>
              </a:ext>
            </a:extLst>
          </p:cNvPr>
          <p:cNvSpPr>
            <a:spLocks noGrp="1"/>
          </p:cNvSpPr>
          <p:nvPr>
            <p:ph type="sldNum" sz="quarter" idx="12"/>
          </p:nvPr>
        </p:nvSpPr>
        <p:spPr/>
        <p:txBody>
          <a:bodyPr/>
          <a:lstStyle/>
          <a:p>
            <a:fld id="{9C545E23-F3D5-41A8-A486-F2FB3A5B6228}" type="slidenum">
              <a:rPr lang="zh-CN" altLang="en-US" smtClean="0"/>
              <a:t>‹#›</a:t>
            </a:fld>
            <a:endParaRPr lang="zh-CN" altLang="en-US"/>
          </a:p>
        </p:txBody>
      </p:sp>
    </p:spTree>
    <p:extLst>
      <p:ext uri="{BB962C8B-B14F-4D97-AF65-F5344CB8AC3E}">
        <p14:creationId xmlns:p14="http://schemas.microsoft.com/office/powerpoint/2010/main" val="1521711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678E33-4BF0-4E73-B13C-159E66A3D74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3AB9B3F-92BD-495C-8CCC-B5D724DEF5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822D7F9-17F5-4CBE-BE35-7DF1D051E3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EA500AC-30F7-4F64-A2AC-29113266AFFF}"/>
              </a:ext>
            </a:extLst>
          </p:cNvPr>
          <p:cNvSpPr>
            <a:spLocks noGrp="1"/>
          </p:cNvSpPr>
          <p:nvPr>
            <p:ph type="dt" sz="half" idx="10"/>
          </p:nvPr>
        </p:nvSpPr>
        <p:spPr/>
        <p:txBody>
          <a:bodyPr/>
          <a:lstStyle/>
          <a:p>
            <a:fld id="{9698594E-0D34-4843-BAB3-4AECB3F9C98B}" type="datetimeFigureOut">
              <a:rPr lang="zh-CN" altLang="en-US" smtClean="0"/>
              <a:t>2021/11/29</a:t>
            </a:fld>
            <a:endParaRPr lang="zh-CN" altLang="en-US"/>
          </a:p>
        </p:txBody>
      </p:sp>
      <p:sp>
        <p:nvSpPr>
          <p:cNvPr id="6" name="页脚占位符 5">
            <a:extLst>
              <a:ext uri="{FF2B5EF4-FFF2-40B4-BE49-F238E27FC236}">
                <a16:creationId xmlns:a16="http://schemas.microsoft.com/office/drawing/2014/main" id="{0C996901-18F2-44E9-BF56-107134BE6D6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8497884-A7E1-4981-BE5B-4E6690E7BD44}"/>
              </a:ext>
            </a:extLst>
          </p:cNvPr>
          <p:cNvSpPr>
            <a:spLocks noGrp="1"/>
          </p:cNvSpPr>
          <p:nvPr>
            <p:ph type="sldNum" sz="quarter" idx="12"/>
          </p:nvPr>
        </p:nvSpPr>
        <p:spPr/>
        <p:txBody>
          <a:bodyPr/>
          <a:lstStyle/>
          <a:p>
            <a:fld id="{9C545E23-F3D5-41A8-A486-F2FB3A5B6228}" type="slidenum">
              <a:rPr lang="zh-CN" altLang="en-US" smtClean="0"/>
              <a:t>‹#›</a:t>
            </a:fld>
            <a:endParaRPr lang="zh-CN" altLang="en-US"/>
          </a:p>
        </p:txBody>
      </p:sp>
    </p:spTree>
    <p:extLst>
      <p:ext uri="{BB962C8B-B14F-4D97-AF65-F5344CB8AC3E}">
        <p14:creationId xmlns:p14="http://schemas.microsoft.com/office/powerpoint/2010/main" val="121223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812656-B885-409E-A1E8-751B20132AC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53B6DAC-E333-4EC9-ADF1-7D093BBEF0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BA0254A-D8A5-4256-9D27-4B0C8442C8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4CE1A74-32B5-4641-A14A-E3125799FFD3}"/>
              </a:ext>
            </a:extLst>
          </p:cNvPr>
          <p:cNvSpPr>
            <a:spLocks noGrp="1"/>
          </p:cNvSpPr>
          <p:nvPr>
            <p:ph type="dt" sz="half" idx="10"/>
          </p:nvPr>
        </p:nvSpPr>
        <p:spPr/>
        <p:txBody>
          <a:bodyPr/>
          <a:lstStyle/>
          <a:p>
            <a:fld id="{9698594E-0D34-4843-BAB3-4AECB3F9C98B}" type="datetimeFigureOut">
              <a:rPr lang="zh-CN" altLang="en-US" smtClean="0"/>
              <a:t>2021/11/29</a:t>
            </a:fld>
            <a:endParaRPr lang="zh-CN" altLang="en-US"/>
          </a:p>
        </p:txBody>
      </p:sp>
      <p:sp>
        <p:nvSpPr>
          <p:cNvPr id="6" name="页脚占位符 5">
            <a:extLst>
              <a:ext uri="{FF2B5EF4-FFF2-40B4-BE49-F238E27FC236}">
                <a16:creationId xmlns:a16="http://schemas.microsoft.com/office/drawing/2014/main" id="{46A406C3-10A4-46B2-A823-94007122955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DEE4E08-7A60-4C3F-96F7-B107C5F8116D}"/>
              </a:ext>
            </a:extLst>
          </p:cNvPr>
          <p:cNvSpPr>
            <a:spLocks noGrp="1"/>
          </p:cNvSpPr>
          <p:nvPr>
            <p:ph type="sldNum" sz="quarter" idx="12"/>
          </p:nvPr>
        </p:nvSpPr>
        <p:spPr/>
        <p:txBody>
          <a:bodyPr/>
          <a:lstStyle/>
          <a:p>
            <a:fld id="{9C545E23-F3D5-41A8-A486-F2FB3A5B6228}" type="slidenum">
              <a:rPr lang="zh-CN" altLang="en-US" smtClean="0"/>
              <a:t>‹#›</a:t>
            </a:fld>
            <a:endParaRPr lang="zh-CN" altLang="en-US"/>
          </a:p>
        </p:txBody>
      </p:sp>
    </p:spTree>
    <p:extLst>
      <p:ext uri="{BB962C8B-B14F-4D97-AF65-F5344CB8AC3E}">
        <p14:creationId xmlns:p14="http://schemas.microsoft.com/office/powerpoint/2010/main" val="3480395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4A21614-ABC1-4185-B7C0-8D49012721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FC8155A-30AD-458D-A845-1A24A51ACD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B5D3136-E675-44B0-9D94-E65935E44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8594E-0D34-4843-BAB3-4AECB3F9C98B}" type="datetimeFigureOut">
              <a:rPr lang="zh-CN" altLang="en-US" smtClean="0"/>
              <a:t>2021/11/29</a:t>
            </a:fld>
            <a:endParaRPr lang="zh-CN" altLang="en-US"/>
          </a:p>
        </p:txBody>
      </p:sp>
      <p:sp>
        <p:nvSpPr>
          <p:cNvPr id="5" name="页脚占位符 4">
            <a:extLst>
              <a:ext uri="{FF2B5EF4-FFF2-40B4-BE49-F238E27FC236}">
                <a16:creationId xmlns:a16="http://schemas.microsoft.com/office/drawing/2014/main" id="{76BF7304-4539-41A6-80F8-78E7F38C1F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557CA0F-D5EB-47DD-951A-1AFE1127A6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545E23-F3D5-41A8-A486-F2FB3A5B6228}" type="slidenum">
              <a:rPr lang="zh-CN" altLang="en-US" smtClean="0"/>
              <a:t>‹#›</a:t>
            </a:fld>
            <a:endParaRPr lang="zh-CN" altLang="en-US"/>
          </a:p>
        </p:txBody>
      </p:sp>
    </p:spTree>
    <p:extLst>
      <p:ext uri="{BB962C8B-B14F-4D97-AF65-F5344CB8AC3E}">
        <p14:creationId xmlns:p14="http://schemas.microsoft.com/office/powerpoint/2010/main" val="3589198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2.jpeg"/><Relationship Id="rId5" Type="http://schemas.openxmlformats.org/officeDocument/2006/relationships/slideLayout" Target="../slideLayouts/slideLayout13.xml"/><Relationship Id="rId4" Type="http://schemas.openxmlformats.org/officeDocument/2006/relationships/tags" Target="../tags/tag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sv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5EB41D-8FF4-4749-B2AA-227380D361B2}"/>
              </a:ext>
            </a:extLst>
          </p:cNvPr>
          <p:cNvSpPr>
            <a:spLocks noGrp="1"/>
          </p:cNvSpPr>
          <p:nvPr>
            <p:ph type="ctrTitle"/>
          </p:nvPr>
        </p:nvSpPr>
        <p:spPr/>
        <p:txBody>
          <a:bodyPr>
            <a:normAutofit/>
          </a:bodyPr>
          <a:lstStyle/>
          <a:p>
            <a:r>
              <a:rPr kumimoji="1" lang="en-US" altLang="zh-CN" dirty="0">
                <a:ln w="0"/>
                <a:effectLst>
                  <a:outerShdw blurRad="38100" dist="19050" dir="2700000" algn="tl" rotWithShape="0">
                    <a:schemeClr val="dk1">
                      <a:alpha val="40000"/>
                    </a:schemeClr>
                  </a:outerShdw>
                </a:effectLst>
              </a:rPr>
              <a:t>Towards Crafting Text Adversarial Samples</a:t>
            </a:r>
            <a:br>
              <a:rPr kumimoji="1" lang="zh-CN" altLang="en-US" dirty="0">
                <a:ln w="0"/>
                <a:effectLst>
                  <a:outerShdw blurRad="38100" dist="19050" dir="2700000" algn="tl" rotWithShape="0">
                    <a:schemeClr val="dk1">
                      <a:alpha val="40000"/>
                    </a:schemeClr>
                  </a:outerShdw>
                </a:effectLst>
              </a:rPr>
            </a:br>
            <a:r>
              <a:rPr lang="zh-CN" altLang="en-US" sz="3600" dirty="0">
                <a:ln w="0"/>
                <a:effectLst>
                  <a:outerShdw blurRad="38100" dist="19050" dir="2700000" algn="tl" rotWithShape="0">
                    <a:schemeClr val="dk1">
                      <a:alpha val="40000"/>
                    </a:schemeClr>
                  </a:outerShdw>
                </a:effectLst>
                <a:latin typeface="Arial" panose="020B0604020202020204" pitchFamily="34" charset="0"/>
              </a:rPr>
              <a:t>创造文本对抗性样本</a:t>
            </a:r>
            <a:endParaRPr lang="zh-CN" altLang="en-US" dirty="0">
              <a:ln w="0"/>
              <a:effectLst>
                <a:outerShdw blurRad="38100" dist="19050" dir="2700000" algn="tl" rotWithShape="0">
                  <a:schemeClr val="dk1">
                    <a:alpha val="40000"/>
                  </a:schemeClr>
                </a:outerShdw>
              </a:effectLst>
            </a:endParaRPr>
          </a:p>
        </p:txBody>
      </p:sp>
      <p:sp>
        <p:nvSpPr>
          <p:cNvPr id="3" name="副标题 2">
            <a:extLst>
              <a:ext uri="{FF2B5EF4-FFF2-40B4-BE49-F238E27FC236}">
                <a16:creationId xmlns:a16="http://schemas.microsoft.com/office/drawing/2014/main" id="{4CC13DB4-C594-4CAC-BD44-4AFAB18914BF}"/>
              </a:ext>
            </a:extLst>
          </p:cNvPr>
          <p:cNvSpPr>
            <a:spLocks noGrp="1"/>
          </p:cNvSpPr>
          <p:nvPr>
            <p:ph type="subTitle" idx="1"/>
          </p:nvPr>
        </p:nvSpPr>
        <p:spPr>
          <a:xfrm>
            <a:off x="2251363" y="5061960"/>
            <a:ext cx="9144000" cy="1655762"/>
          </a:xfrm>
        </p:spPr>
        <p:txBody>
          <a:bodyPr/>
          <a:lstStyle/>
          <a:p>
            <a:pPr algn="l"/>
            <a:r>
              <a:rPr lang="zh-CN" altLang="en-US" sz="1800" dirty="0"/>
              <a:t>小组人员：刘世一 侯瑞 翟溪林 张家晨 王壮 王泽鹏 刘俊林</a:t>
            </a:r>
            <a:endParaRPr lang="en-US" altLang="zh-CN" sz="1800" dirty="0"/>
          </a:p>
          <a:p>
            <a:pPr algn="l"/>
            <a:r>
              <a:rPr lang="zh-CN" altLang="en-US" sz="1800" dirty="0"/>
              <a:t>指导老师：袁开国</a:t>
            </a:r>
            <a:endParaRPr lang="en-US" altLang="zh-CN" sz="1800" dirty="0"/>
          </a:p>
          <a:p>
            <a:pPr algn="l"/>
            <a:r>
              <a:rPr lang="zh-CN" altLang="en-US" sz="1800" dirty="0"/>
              <a:t>汇报日期：</a:t>
            </a:r>
            <a:r>
              <a:rPr lang="en-US" altLang="zh-CN" sz="1800" dirty="0"/>
              <a:t>2021.11.29</a:t>
            </a:r>
          </a:p>
          <a:p>
            <a:endParaRPr lang="zh-CN" altLang="en-US" dirty="0"/>
          </a:p>
        </p:txBody>
      </p:sp>
    </p:spTree>
    <p:extLst>
      <p:ext uri="{BB962C8B-B14F-4D97-AF65-F5344CB8AC3E}">
        <p14:creationId xmlns:p14="http://schemas.microsoft.com/office/powerpoint/2010/main" val="2017444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53936" y="135612"/>
            <a:ext cx="9377026" cy="544007"/>
          </a:xfrm>
        </p:spPr>
        <p:txBody>
          <a:bodyPr>
            <a:normAutofit/>
          </a:bodyPr>
          <a:lstStyle/>
          <a:p>
            <a:r>
              <a:rPr kumimoji="1" lang="zh-CN" altLang="en-US" dirty="0"/>
              <a:t>对抗样本生成</a:t>
            </a:r>
            <a:endParaRPr kumimoji="1" dirty="0"/>
          </a:p>
        </p:txBody>
      </p:sp>
      <p:sp>
        <p:nvSpPr>
          <p:cNvPr id="4" name="文本框 4">
            <a:extLst>
              <a:ext uri="{FF2B5EF4-FFF2-40B4-BE49-F238E27FC236}">
                <a16:creationId xmlns:a16="http://schemas.microsoft.com/office/drawing/2014/main" id="{22E24743-C154-7242-89FB-AF2BF76ED69E}"/>
              </a:ext>
            </a:extLst>
          </p:cNvPr>
          <p:cNvSpPr txBox="1"/>
          <p:nvPr/>
        </p:nvSpPr>
        <p:spPr>
          <a:xfrm>
            <a:off x="818099" y="653195"/>
            <a:ext cx="9786840"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dirty="0"/>
              <a:t>提出了</a:t>
            </a:r>
            <a:r>
              <a:rPr kumimoji="1" lang="zh-CN" altLang="en-US" dirty="0">
                <a:solidFill>
                  <a:srgbClr val="FF0000"/>
                </a:solidFill>
              </a:rPr>
              <a:t>三种</a:t>
            </a:r>
            <a:r>
              <a:rPr kumimoji="1" lang="zh-CN" altLang="en-US" dirty="0"/>
              <a:t>不同的</a:t>
            </a:r>
            <a:r>
              <a:rPr kumimoji="1" lang="zh-CN" altLang="en-US" dirty="0">
                <a:solidFill>
                  <a:srgbClr val="FF0000"/>
                </a:solidFill>
              </a:rPr>
              <a:t>修改方法</a:t>
            </a:r>
            <a:r>
              <a:rPr kumimoji="1" lang="zh-CN" altLang="en-US" dirty="0"/>
              <a:t>，将常规输入的内容改为对抗性样本。</a:t>
            </a:r>
            <a:r>
              <a:rPr kumimoji="1" lang="en-US" altLang="zh-CN" dirty="0"/>
              <a:t>(</a:t>
            </a:r>
            <a:r>
              <a:rPr kumimoji="1" lang="en" altLang="zh-CN" dirty="0" err="1"/>
              <a:t>i</a:t>
            </a:r>
            <a:r>
              <a:rPr kumimoji="1" lang="en" altLang="zh-CN" dirty="0"/>
              <a:t>) </a:t>
            </a:r>
            <a:r>
              <a:rPr kumimoji="1" lang="zh-CN" altLang="en-US" dirty="0">
                <a:solidFill>
                  <a:srgbClr val="FF0000"/>
                </a:solidFill>
              </a:rPr>
              <a:t>替换</a:t>
            </a:r>
            <a:r>
              <a:rPr kumimoji="1" lang="zh-CN" altLang="en-US" dirty="0"/>
              <a:t>，</a:t>
            </a:r>
            <a:r>
              <a:rPr kumimoji="1" lang="en-US" altLang="zh-CN" dirty="0"/>
              <a:t>(</a:t>
            </a:r>
            <a:r>
              <a:rPr kumimoji="1" lang="en" altLang="zh-CN" dirty="0"/>
              <a:t>ii) </a:t>
            </a:r>
            <a:r>
              <a:rPr kumimoji="1" lang="zh-CN" altLang="en-US" dirty="0">
                <a:solidFill>
                  <a:srgbClr val="FF0000"/>
                </a:solidFill>
              </a:rPr>
              <a:t>插入</a:t>
            </a:r>
            <a:r>
              <a:rPr kumimoji="1" lang="zh-CN" altLang="en-US" dirty="0"/>
              <a:t>和</a:t>
            </a:r>
            <a:r>
              <a:rPr kumimoji="1" lang="en-US" altLang="zh-CN" dirty="0"/>
              <a:t>(</a:t>
            </a:r>
            <a:r>
              <a:rPr kumimoji="1" lang="en" altLang="zh-CN" dirty="0"/>
              <a:t>iii) </a:t>
            </a:r>
            <a:r>
              <a:rPr kumimoji="1" lang="zh-CN" altLang="en-US" dirty="0">
                <a:solidFill>
                  <a:srgbClr val="FF0000"/>
                </a:solidFill>
              </a:rPr>
              <a:t>删除</a:t>
            </a:r>
            <a:r>
              <a:rPr kumimoji="1" lang="zh-CN" altLang="en-US" dirty="0"/>
              <a:t>文本中的字。</a:t>
            </a:r>
            <a:r>
              <a:rPr kumimoji="1" lang="zh-CN" altLang="en-US" dirty="0">
                <a:highlight>
                  <a:srgbClr val="FFFF00"/>
                </a:highlight>
              </a:rPr>
              <a:t>目标是通过最小的修改次数来改变样本的类别标签</a:t>
            </a:r>
            <a:r>
              <a:rPr kumimoji="1" lang="zh-CN" altLang="en-US" dirty="0"/>
              <a:t>。</a:t>
            </a:r>
          </a:p>
        </p:txBody>
      </p:sp>
      <p:pic>
        <p:nvPicPr>
          <p:cNvPr id="6" name="图片 5">
            <a:extLst>
              <a:ext uri="{FF2B5EF4-FFF2-40B4-BE49-F238E27FC236}">
                <a16:creationId xmlns:a16="http://schemas.microsoft.com/office/drawing/2014/main" id="{A4784570-7126-1A4B-B36A-72692E85915A}"/>
              </a:ext>
            </a:extLst>
          </p:cNvPr>
          <p:cNvPicPr>
            <a:picLocks noChangeAspect="1"/>
          </p:cNvPicPr>
          <p:nvPr/>
        </p:nvPicPr>
        <p:blipFill>
          <a:blip r:embed="rId3"/>
          <a:stretch>
            <a:fillRect/>
          </a:stretch>
        </p:blipFill>
        <p:spPr>
          <a:xfrm>
            <a:off x="689114" y="1274253"/>
            <a:ext cx="8761078" cy="5345207"/>
          </a:xfrm>
          <a:prstGeom prst="rect">
            <a:avLst/>
          </a:prstGeom>
        </p:spPr>
      </p:pic>
    </p:spTree>
    <p:extLst>
      <p:ext uri="{BB962C8B-B14F-4D97-AF65-F5344CB8AC3E}">
        <p14:creationId xmlns:p14="http://schemas.microsoft.com/office/powerpoint/2010/main" val="4038663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53936" y="135612"/>
            <a:ext cx="9377026" cy="544007"/>
          </a:xfrm>
        </p:spPr>
        <p:txBody>
          <a:bodyPr>
            <a:normAutofit/>
          </a:bodyPr>
          <a:lstStyle/>
          <a:p>
            <a:r>
              <a:rPr kumimoji="1" lang="zh-CN" altLang="en-US" dirty="0"/>
              <a:t>为示例文本中的每个单词构建候选池</a:t>
            </a:r>
            <a:endParaRPr kumimoji="1" dirty="0"/>
          </a:p>
        </p:txBody>
      </p:sp>
      <p:sp>
        <p:nvSpPr>
          <p:cNvPr id="5" name="文本框 4">
            <a:extLst>
              <a:ext uri="{FF2B5EF4-FFF2-40B4-BE49-F238E27FC236}">
                <a16:creationId xmlns:a16="http://schemas.microsoft.com/office/drawing/2014/main" id="{367E8914-E966-7A43-BF32-3007EBE83847}"/>
              </a:ext>
            </a:extLst>
          </p:cNvPr>
          <p:cNvSpPr txBox="1"/>
          <p:nvPr/>
        </p:nvSpPr>
        <p:spPr>
          <a:xfrm>
            <a:off x="1026042" y="746027"/>
            <a:ext cx="9957391" cy="3693319"/>
          </a:xfrm>
          <a:prstGeom prst="rect">
            <a:avLst/>
          </a:prstGeom>
          <a:noFill/>
        </p:spPr>
        <p:txBody>
          <a:bodyPr wrap="square">
            <a:spAutoFit/>
          </a:bodyPr>
          <a:lstStyle/>
          <a:p>
            <a:pPr marL="285750" indent="-285750">
              <a:lnSpc>
                <a:spcPct val="150000"/>
              </a:lnSpc>
              <a:buFont typeface="Wingdings" pitchFamily="2" charset="2"/>
              <a:buChar char="Ø"/>
            </a:pPr>
            <a:r>
              <a:rPr lang="zh-CN" altLang="en-US" dirty="0"/>
              <a:t>同义语与拼写错误（synonyms and typos）：对于每个单词，都建立候选池，里面包含了可以替换当前词的词语。比如good可以被换为nice、decent等等。由于拼写错误太显眼，而且出现太多不好，所以约定拼写错误都是有效词汇，比如good的是god、goods等等，都是有效得英语词汇。</a:t>
            </a:r>
          </a:p>
          <a:p>
            <a:pPr marL="285750" indent="-285750">
              <a:lnSpc>
                <a:spcPct val="150000"/>
              </a:lnSpc>
              <a:buFont typeface="Wingdings" pitchFamily="2" charset="2"/>
              <a:buChar char="Ø"/>
            </a:pPr>
            <a:r>
              <a:rPr lang="zh-CN" altLang="en-US" dirty="0"/>
              <a:t>特定类型的关键词（genre specific keywords）：特定关键词是指在一类电影中被作为积极评价词，但在另一类电影中被作为负面评价词的单词。这些关键字通过在</a:t>
            </a:r>
            <a:r>
              <a:rPr lang="zh-CN" altLang="en-US" dirty="0">
                <a:solidFill>
                  <a:srgbClr val="FF0000"/>
                </a:solidFill>
              </a:rPr>
              <a:t>语料库中考虑词频(tf)来捕捉类的特征</a:t>
            </a:r>
            <a:r>
              <a:rPr lang="zh-CN" altLang="en-US" dirty="0"/>
              <a:t>。如果这个单词在某一类的评价中出现的频率很高，但在另一类中频率很低，那么它就具有区分性。</a:t>
            </a:r>
          </a:p>
          <a:p>
            <a:endParaRPr lang="zh-CN" altLang="en-US" dirty="0"/>
          </a:p>
        </p:txBody>
      </p:sp>
      <p:pic>
        <p:nvPicPr>
          <p:cNvPr id="4" name="图片 3">
            <a:extLst>
              <a:ext uri="{FF2B5EF4-FFF2-40B4-BE49-F238E27FC236}">
                <a16:creationId xmlns:a16="http://schemas.microsoft.com/office/drawing/2014/main" id="{F7809F0D-DF04-104C-8E4A-B2AE3DDD4037}"/>
              </a:ext>
            </a:extLst>
          </p:cNvPr>
          <p:cNvPicPr>
            <a:picLocks noChangeAspect="1"/>
          </p:cNvPicPr>
          <p:nvPr/>
        </p:nvPicPr>
        <p:blipFill>
          <a:blip r:embed="rId3"/>
          <a:stretch>
            <a:fillRect/>
          </a:stretch>
        </p:blipFill>
        <p:spPr>
          <a:xfrm>
            <a:off x="4254432" y="4505754"/>
            <a:ext cx="2984500" cy="622300"/>
          </a:xfrm>
          <a:prstGeom prst="rect">
            <a:avLst/>
          </a:prstGeom>
        </p:spPr>
      </p:pic>
    </p:spTree>
    <p:extLst>
      <p:ext uri="{BB962C8B-B14F-4D97-AF65-F5344CB8AC3E}">
        <p14:creationId xmlns:p14="http://schemas.microsoft.com/office/powerpoint/2010/main" val="427569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2"/>
          </p:nvPr>
        </p:nvSpPr>
        <p:spPr/>
        <p:txBody>
          <a:bodyPr/>
          <a:lstStyle/>
          <a:p>
            <a:r>
              <a:rPr kumimoji="1" lang="zh-CN" altLang="en-US"/>
              <a:t>实验结果</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53936" y="135612"/>
            <a:ext cx="9377026" cy="544007"/>
          </a:xfrm>
        </p:spPr>
        <p:txBody>
          <a:bodyPr>
            <a:normAutofit/>
          </a:bodyPr>
          <a:lstStyle/>
          <a:p>
            <a:r>
              <a:rPr kumimoji="1" lang="zh-CN" altLang="en-US" dirty="0"/>
              <a:t>评价指标</a:t>
            </a:r>
            <a:endParaRPr kumimoji="1" dirty="0"/>
          </a:p>
        </p:txBody>
      </p:sp>
      <p:sp>
        <p:nvSpPr>
          <p:cNvPr id="3" name="文本框 2">
            <a:extLst>
              <a:ext uri="{FF2B5EF4-FFF2-40B4-BE49-F238E27FC236}">
                <a16:creationId xmlns:a16="http://schemas.microsoft.com/office/drawing/2014/main" id="{5AA3DB64-AC51-46B6-BF2F-5751B054D30E}"/>
              </a:ext>
            </a:extLst>
          </p:cNvPr>
          <p:cNvSpPr txBox="1"/>
          <p:nvPr/>
        </p:nvSpPr>
        <p:spPr>
          <a:xfrm>
            <a:off x="2644189" y="1450226"/>
            <a:ext cx="6313436" cy="3139321"/>
          </a:xfrm>
          <a:prstGeom prst="rect">
            <a:avLst/>
          </a:prstGeom>
          <a:noFill/>
        </p:spPr>
        <p:txBody>
          <a:bodyPr wrap="square" rtlCol="0">
            <a:spAutoFit/>
          </a:bodyPr>
          <a:lstStyle/>
          <a:p>
            <a:r>
              <a:rPr lang="en-US" altLang="zh-CN" dirty="0"/>
              <a:t>1</a:t>
            </a:r>
            <a:r>
              <a:rPr lang="zh-CN" altLang="en-US" dirty="0"/>
              <a:t>、分类的精确度。</a:t>
            </a:r>
            <a:endParaRPr lang="en-US" altLang="zh-CN" dirty="0"/>
          </a:p>
          <a:p>
            <a:endParaRPr lang="en-US" altLang="zh-CN" dirty="0"/>
          </a:p>
          <a:p>
            <a:r>
              <a:rPr lang="en-US" altLang="zh-CN" dirty="0"/>
              <a:t>2</a:t>
            </a:r>
            <a:r>
              <a:rPr lang="zh-CN" altLang="en-US" dirty="0"/>
              <a:t>、</a:t>
            </a:r>
            <a:r>
              <a:rPr lang="zh-CN" altLang="en-US" dirty="0">
                <a:effectLst/>
                <a:latin typeface="Arial" panose="020B0604020202020204" pitchFamily="34" charset="0"/>
              </a:rPr>
              <a:t>原始样本和相应的受污染样本之间的语义相似性。相似度分数越低，说明原始样本和修改样本的语义差异较大，实际意义低。</a:t>
            </a:r>
            <a:endParaRPr lang="en-US" altLang="zh-CN" dirty="0">
              <a:effectLst/>
              <a:latin typeface="Arial" panose="020B0604020202020204" pitchFamily="34" charset="0"/>
            </a:endParaRPr>
          </a:p>
          <a:p>
            <a:endParaRPr lang="en-US" altLang="zh-CN" dirty="0">
              <a:effectLst/>
              <a:latin typeface="Arial" panose="020B0604020202020204" pitchFamily="34" charset="0"/>
            </a:endParaRPr>
          </a:p>
          <a:p>
            <a:r>
              <a:rPr lang="en-US" altLang="zh-CN" dirty="0">
                <a:latin typeface="Arial" panose="020B0604020202020204" pitchFamily="34" charset="0"/>
              </a:rPr>
              <a:t>3</a:t>
            </a:r>
            <a:r>
              <a:rPr lang="zh-CN" altLang="en-US" dirty="0">
                <a:latin typeface="Arial" panose="020B0604020202020204" pitchFamily="34" charset="0"/>
              </a:rPr>
              <a:t>、</a:t>
            </a:r>
            <a:r>
              <a:rPr lang="zh-CN" altLang="en-US" dirty="0">
                <a:effectLst/>
                <a:latin typeface="Arial" panose="020B0604020202020204" pitchFamily="34" charset="0"/>
              </a:rPr>
              <a:t>为了获得对抗样本而发生的变化的数量。</a:t>
            </a:r>
            <a:endParaRPr lang="en-US" altLang="zh-CN" dirty="0">
              <a:effectLst/>
              <a:latin typeface="Arial" panose="020B0604020202020204" pitchFamily="34" charset="0"/>
            </a:endParaRPr>
          </a:p>
          <a:p>
            <a:endParaRPr lang="en-US" altLang="zh-CN" dirty="0">
              <a:latin typeface="Arial" panose="020B0604020202020204" pitchFamily="34" charset="0"/>
            </a:endParaRPr>
          </a:p>
          <a:p>
            <a:r>
              <a:rPr lang="zh-CN" altLang="en-US" dirty="0">
                <a:effectLst/>
                <a:latin typeface="Arial" panose="020B0604020202020204" pitchFamily="34" charset="0"/>
              </a:rPr>
              <a:t>与图像不同，文本示例可能不总是可转换为对应的文本。这是由于为了使构建的文本有意义，在制作过程中加入了约束条件。</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53936" y="135612"/>
            <a:ext cx="9377026" cy="544007"/>
          </a:xfrm>
        </p:spPr>
        <p:txBody>
          <a:bodyPr>
            <a:normAutofit/>
          </a:bodyPr>
          <a:lstStyle/>
          <a:p>
            <a:r>
              <a:rPr kumimoji="1" lang="zh-CN" altLang="en-US" dirty="0"/>
              <a:t>示例</a:t>
            </a:r>
            <a:endParaRPr kumimoji="1" dirty="0"/>
          </a:p>
        </p:txBody>
      </p:sp>
      <p:pic>
        <p:nvPicPr>
          <p:cNvPr id="4" name="图片 3">
            <a:extLst>
              <a:ext uri="{FF2B5EF4-FFF2-40B4-BE49-F238E27FC236}">
                <a16:creationId xmlns:a16="http://schemas.microsoft.com/office/drawing/2014/main" id="{0E792AF1-465B-4B01-917E-7B555CD72D39}"/>
              </a:ext>
            </a:extLst>
          </p:cNvPr>
          <p:cNvPicPr>
            <a:picLocks noChangeAspect="1"/>
          </p:cNvPicPr>
          <p:nvPr/>
        </p:nvPicPr>
        <p:blipFill rotWithShape="1">
          <a:blip r:embed="rId3"/>
          <a:srcRect b="38945"/>
          <a:stretch/>
        </p:blipFill>
        <p:spPr>
          <a:xfrm>
            <a:off x="774618" y="1307446"/>
            <a:ext cx="10282623" cy="4516757"/>
          </a:xfrm>
          <a:prstGeom prst="rect">
            <a:avLst/>
          </a:prstGeom>
        </p:spPr>
      </p:pic>
    </p:spTree>
    <p:extLst>
      <p:ext uri="{BB962C8B-B14F-4D97-AF65-F5344CB8AC3E}">
        <p14:creationId xmlns:p14="http://schemas.microsoft.com/office/powerpoint/2010/main" val="4152616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53936" y="135612"/>
            <a:ext cx="9377026" cy="544007"/>
          </a:xfrm>
        </p:spPr>
        <p:txBody>
          <a:bodyPr>
            <a:normAutofit/>
          </a:bodyPr>
          <a:lstStyle/>
          <a:p>
            <a:r>
              <a:rPr kumimoji="1"/>
              <a:t>IMDB电影</a:t>
            </a:r>
            <a:r>
              <a:rPr kumimoji="1" lang="zh-CN"/>
              <a:t>影</a:t>
            </a:r>
            <a:r>
              <a:rPr kumimoji="1"/>
              <a:t>评情绪分析</a:t>
            </a:r>
          </a:p>
        </p:txBody>
      </p:sp>
      <p:sp>
        <p:nvSpPr>
          <p:cNvPr id="5" name="文本框 4"/>
          <p:cNvSpPr txBox="1"/>
          <p:nvPr/>
        </p:nvSpPr>
        <p:spPr>
          <a:xfrm>
            <a:off x="847725" y="1183005"/>
            <a:ext cx="2957195" cy="398780"/>
          </a:xfrm>
          <a:prstGeom prst="rect">
            <a:avLst/>
          </a:prstGeom>
          <a:noFill/>
        </p:spPr>
        <p:txBody>
          <a:bodyPr wrap="square" rtlCol="0">
            <a:spAutoFit/>
          </a:bodyPr>
          <a:lstStyle/>
          <a:p>
            <a:r>
              <a:rPr lang="zh-CN" altLang="en-US" sz="2000" b="1"/>
              <a:t>数据预处理和特征提取</a:t>
            </a:r>
          </a:p>
        </p:txBody>
      </p:sp>
      <p:sp>
        <p:nvSpPr>
          <p:cNvPr id="6" name="文本框 5"/>
          <p:cNvSpPr txBox="1"/>
          <p:nvPr/>
        </p:nvSpPr>
        <p:spPr>
          <a:xfrm>
            <a:off x="1167765" y="2559050"/>
            <a:ext cx="2957195" cy="398780"/>
          </a:xfrm>
          <a:prstGeom prst="rect">
            <a:avLst/>
          </a:prstGeom>
          <a:noFill/>
        </p:spPr>
        <p:txBody>
          <a:bodyPr wrap="square" rtlCol="0">
            <a:spAutoFit/>
          </a:bodyPr>
          <a:lstStyle/>
          <a:p>
            <a:r>
              <a:rPr lang="zh-CN" altLang="en-US" sz="2000" b="1"/>
              <a:t>分类器的使用</a:t>
            </a:r>
          </a:p>
        </p:txBody>
      </p:sp>
      <p:sp>
        <p:nvSpPr>
          <p:cNvPr id="7" name="文本框 6"/>
          <p:cNvSpPr txBox="1"/>
          <p:nvPr/>
        </p:nvSpPr>
        <p:spPr>
          <a:xfrm>
            <a:off x="1413510" y="4026535"/>
            <a:ext cx="1431925" cy="398780"/>
          </a:xfrm>
          <a:prstGeom prst="rect">
            <a:avLst/>
          </a:prstGeom>
          <a:noFill/>
        </p:spPr>
        <p:txBody>
          <a:bodyPr wrap="square" rtlCol="0">
            <a:spAutoFit/>
          </a:bodyPr>
          <a:lstStyle/>
          <a:p>
            <a:r>
              <a:rPr lang="zh-CN" altLang="en-US" sz="2000" b="1"/>
              <a:t>实验结果</a:t>
            </a:r>
          </a:p>
        </p:txBody>
      </p:sp>
      <p:pic>
        <p:nvPicPr>
          <p:cNvPr id="8" name="图片 7"/>
          <p:cNvPicPr>
            <a:picLocks noChangeAspect="1"/>
          </p:cNvPicPr>
          <p:nvPr>
            <p:custDataLst>
              <p:tags r:id="rId1"/>
            </p:custDataLst>
          </p:nvPr>
        </p:nvPicPr>
        <p:blipFill>
          <a:blip r:embed="rId4"/>
          <a:stretch>
            <a:fillRect/>
          </a:stretch>
        </p:blipFill>
        <p:spPr>
          <a:xfrm>
            <a:off x="5944870" y="768985"/>
            <a:ext cx="5090160" cy="1851660"/>
          </a:xfrm>
          <a:prstGeom prst="rect">
            <a:avLst/>
          </a:prstGeom>
        </p:spPr>
      </p:pic>
      <p:sp>
        <p:nvSpPr>
          <p:cNvPr id="10" name="文本框 9"/>
          <p:cNvSpPr txBox="1"/>
          <p:nvPr/>
        </p:nvSpPr>
        <p:spPr>
          <a:xfrm>
            <a:off x="6222365" y="2620645"/>
            <a:ext cx="4812665" cy="337185"/>
          </a:xfrm>
          <a:prstGeom prst="rect">
            <a:avLst/>
          </a:prstGeom>
          <a:noFill/>
        </p:spPr>
        <p:txBody>
          <a:bodyPr wrap="square" rtlCol="0">
            <a:spAutoFit/>
          </a:bodyPr>
          <a:lstStyle/>
          <a:p>
            <a:r>
              <a:rPr lang="zh-CN" altLang="en-US" sz="1600" b="1"/>
              <a:t>用于IMDB电影评论数据集情绪分类的CNN体系结构</a:t>
            </a:r>
            <a:r>
              <a:rPr lang="zh-CN" altLang="en-US" sz="1600"/>
              <a:t>。</a:t>
            </a:r>
          </a:p>
        </p:txBody>
      </p:sp>
      <p:pic>
        <p:nvPicPr>
          <p:cNvPr id="11" name="图片 10"/>
          <p:cNvPicPr>
            <a:picLocks noChangeAspect="1"/>
          </p:cNvPicPr>
          <p:nvPr/>
        </p:nvPicPr>
        <p:blipFill>
          <a:blip r:embed="rId5"/>
          <a:stretch>
            <a:fillRect/>
          </a:stretch>
        </p:blipFill>
        <p:spPr>
          <a:xfrm>
            <a:off x="5788660" y="3014345"/>
            <a:ext cx="6256020" cy="3032760"/>
          </a:xfrm>
          <a:prstGeom prst="rect">
            <a:avLst/>
          </a:prstGeom>
        </p:spPr>
      </p:pic>
      <p:sp>
        <p:nvSpPr>
          <p:cNvPr id="12" name="文本框 11"/>
          <p:cNvSpPr txBox="1"/>
          <p:nvPr/>
        </p:nvSpPr>
        <p:spPr>
          <a:xfrm>
            <a:off x="6713855" y="6047105"/>
            <a:ext cx="3829685" cy="337185"/>
          </a:xfrm>
          <a:prstGeom prst="rect">
            <a:avLst/>
          </a:prstGeom>
          <a:noFill/>
        </p:spPr>
        <p:txBody>
          <a:bodyPr wrap="square" rtlCol="0" anchor="t">
            <a:spAutoFit/>
          </a:bodyPr>
          <a:lstStyle/>
          <a:p>
            <a:r>
              <a:rPr lang="zh-CN" altLang="en-US" sz="1600" b="1"/>
              <a:t>在IMDB电影评论数据集上的性能结果。</a:t>
            </a:r>
          </a:p>
        </p:txBody>
      </p:sp>
      <p:sp>
        <p:nvSpPr>
          <p:cNvPr id="13" name="下箭头 12"/>
          <p:cNvSpPr/>
          <p:nvPr/>
        </p:nvSpPr>
        <p:spPr>
          <a:xfrm>
            <a:off x="1905635" y="1638300"/>
            <a:ext cx="372745" cy="8642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1905635" y="3014345"/>
            <a:ext cx="372745" cy="8642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箭头连接符 27"/>
          <p:cNvCxnSpPr/>
          <p:nvPr/>
        </p:nvCxnSpPr>
        <p:spPr>
          <a:xfrm flipV="1">
            <a:off x="2845435" y="4211320"/>
            <a:ext cx="2727960" cy="8890"/>
          </a:xfrm>
          <a:prstGeom prst="straightConnector1">
            <a:avLst/>
          </a:prstGeom>
          <a:ln w="57150" cmpd="sng">
            <a:solidFill>
              <a:schemeClr val="accent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V="1">
            <a:off x="2856230" y="1746250"/>
            <a:ext cx="3027680" cy="1006475"/>
          </a:xfrm>
          <a:prstGeom prst="straightConnector1">
            <a:avLst/>
          </a:prstGeom>
          <a:ln w="57150" cmpd="sng">
            <a:solidFill>
              <a:schemeClr val="accent1"/>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1658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53936" y="135612"/>
            <a:ext cx="9377026" cy="544007"/>
          </a:xfrm>
        </p:spPr>
        <p:txBody>
          <a:bodyPr>
            <a:normAutofit/>
          </a:bodyPr>
          <a:lstStyle/>
          <a:p>
            <a:r>
              <a:rPr kumimoji="1" lang="zh-CN" altLang="en-US" dirty="0"/>
              <a:t>评价指标</a:t>
            </a:r>
            <a:endParaRPr kumimoji="1" dirty="0"/>
          </a:p>
        </p:txBody>
      </p:sp>
      <p:pic>
        <p:nvPicPr>
          <p:cNvPr id="5" name="图片 4">
            <a:extLst>
              <a:ext uri="{FF2B5EF4-FFF2-40B4-BE49-F238E27FC236}">
                <a16:creationId xmlns:a16="http://schemas.microsoft.com/office/drawing/2014/main" id="{E47297ED-71AB-47E0-9B71-8B7AEE5C8CB0}"/>
              </a:ext>
            </a:extLst>
          </p:cNvPr>
          <p:cNvPicPr>
            <a:picLocks noChangeAspect="1"/>
          </p:cNvPicPr>
          <p:nvPr/>
        </p:nvPicPr>
        <p:blipFill>
          <a:blip r:embed="rId3"/>
          <a:stretch>
            <a:fillRect/>
          </a:stretch>
        </p:blipFill>
        <p:spPr>
          <a:xfrm>
            <a:off x="5008816" y="1305973"/>
            <a:ext cx="6026124" cy="4487539"/>
          </a:xfrm>
          <a:prstGeom prst="rect">
            <a:avLst/>
          </a:prstGeom>
        </p:spPr>
      </p:pic>
      <p:sp>
        <p:nvSpPr>
          <p:cNvPr id="6" name="文本框 5">
            <a:extLst>
              <a:ext uri="{FF2B5EF4-FFF2-40B4-BE49-F238E27FC236}">
                <a16:creationId xmlns:a16="http://schemas.microsoft.com/office/drawing/2014/main" id="{6D24AB37-02BE-4B6A-8F34-85B5C9655C77}"/>
              </a:ext>
            </a:extLst>
          </p:cNvPr>
          <p:cNvSpPr txBox="1"/>
          <p:nvPr/>
        </p:nvSpPr>
        <p:spPr>
          <a:xfrm>
            <a:off x="594068" y="1450227"/>
            <a:ext cx="4245845" cy="1200329"/>
          </a:xfrm>
          <a:prstGeom prst="rect">
            <a:avLst/>
          </a:prstGeom>
          <a:noFill/>
        </p:spPr>
        <p:txBody>
          <a:bodyPr wrap="square" rtlCol="0">
            <a:spAutoFit/>
          </a:bodyPr>
          <a:lstStyle/>
          <a:p>
            <a:r>
              <a:rPr lang="zh-CN" altLang="en-US" dirty="0"/>
              <a:t>右图显示了在</a:t>
            </a:r>
            <a:r>
              <a:rPr lang="en-US" altLang="zh-CN" dirty="0"/>
              <a:t>IMDB</a:t>
            </a:r>
            <a:r>
              <a:rPr lang="zh-CN" altLang="en-US" dirty="0"/>
              <a:t>电影评论数据集中使用类型特定关键字的文本样本</a:t>
            </a:r>
            <a:r>
              <a:rPr lang="en-US" altLang="zh-CN" dirty="0"/>
              <a:t>(</a:t>
            </a:r>
            <a:r>
              <a:rPr lang="en-US" altLang="zh-CN" dirty="0" err="1"/>
              <a:t>i</a:t>
            </a:r>
            <a:r>
              <a:rPr lang="en-US" altLang="zh-CN" dirty="0"/>
              <a:t>)</a:t>
            </a:r>
            <a:r>
              <a:rPr lang="zh-CN" altLang="en-US" dirty="0"/>
              <a:t>有</a:t>
            </a:r>
            <a:r>
              <a:rPr lang="en-US" altLang="zh-CN" dirty="0"/>
              <a:t>(</a:t>
            </a:r>
            <a:r>
              <a:rPr lang="zh-CN" altLang="en-US" dirty="0"/>
              <a:t>红色曲线</a:t>
            </a:r>
            <a:r>
              <a:rPr lang="en-US" altLang="zh-CN" dirty="0"/>
              <a:t>)</a:t>
            </a:r>
            <a:r>
              <a:rPr lang="zh-CN" altLang="en-US" dirty="0"/>
              <a:t>和</a:t>
            </a:r>
            <a:r>
              <a:rPr lang="en-US" altLang="zh-CN" dirty="0"/>
              <a:t>(ii)</a:t>
            </a:r>
            <a:r>
              <a:rPr lang="zh-CN" altLang="en-US" dirty="0"/>
              <a:t>没有</a:t>
            </a:r>
            <a:r>
              <a:rPr lang="en-US" altLang="zh-CN" dirty="0"/>
              <a:t>(</a:t>
            </a:r>
            <a:r>
              <a:rPr lang="zh-CN" altLang="en-US" dirty="0"/>
              <a:t>蓝色曲线</a:t>
            </a:r>
            <a:r>
              <a:rPr lang="en-US" altLang="zh-CN" dirty="0"/>
              <a:t>)</a:t>
            </a:r>
            <a:r>
              <a:rPr lang="zh-CN" altLang="en-US" dirty="0"/>
              <a:t>时产生的对抗样本数量与发生的变化数量。</a:t>
            </a:r>
          </a:p>
        </p:txBody>
      </p:sp>
    </p:spTree>
    <p:extLst>
      <p:ext uri="{BB962C8B-B14F-4D97-AF65-F5344CB8AC3E}">
        <p14:creationId xmlns:p14="http://schemas.microsoft.com/office/powerpoint/2010/main" val="856889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53936" y="135612"/>
            <a:ext cx="9377026" cy="544007"/>
          </a:xfrm>
        </p:spPr>
        <p:txBody>
          <a:bodyPr>
            <a:normAutofit/>
          </a:bodyPr>
          <a:lstStyle/>
          <a:p>
            <a:r>
              <a:rPr kumimoji="1" lang="zh-CN"/>
              <a:t>基于</a:t>
            </a:r>
            <a:r>
              <a:rPr kumimoji="1" lang="en-US" altLang="zh-CN"/>
              <a:t>Twitter</a:t>
            </a:r>
            <a:r>
              <a:rPr kumimoji="1" lang="zh-CN" altLang="en-US"/>
              <a:t>数据的性别预测</a:t>
            </a:r>
          </a:p>
        </p:txBody>
      </p:sp>
      <p:sp>
        <p:nvSpPr>
          <p:cNvPr id="5" name="文本框 4"/>
          <p:cNvSpPr txBox="1"/>
          <p:nvPr/>
        </p:nvSpPr>
        <p:spPr>
          <a:xfrm>
            <a:off x="847725" y="1183005"/>
            <a:ext cx="2957195" cy="398780"/>
          </a:xfrm>
          <a:prstGeom prst="rect">
            <a:avLst/>
          </a:prstGeom>
          <a:noFill/>
        </p:spPr>
        <p:txBody>
          <a:bodyPr wrap="square" rtlCol="0">
            <a:spAutoFit/>
          </a:bodyPr>
          <a:lstStyle/>
          <a:p>
            <a:r>
              <a:rPr lang="zh-CN" altLang="en-US" sz="2000" b="1"/>
              <a:t>数据预处理和特征提取</a:t>
            </a:r>
          </a:p>
        </p:txBody>
      </p:sp>
      <p:sp>
        <p:nvSpPr>
          <p:cNvPr id="6" name="文本框 5"/>
          <p:cNvSpPr txBox="1"/>
          <p:nvPr/>
        </p:nvSpPr>
        <p:spPr>
          <a:xfrm>
            <a:off x="1167765" y="2559050"/>
            <a:ext cx="2957195" cy="398780"/>
          </a:xfrm>
          <a:prstGeom prst="rect">
            <a:avLst/>
          </a:prstGeom>
          <a:noFill/>
        </p:spPr>
        <p:txBody>
          <a:bodyPr wrap="square" rtlCol="0">
            <a:spAutoFit/>
          </a:bodyPr>
          <a:lstStyle/>
          <a:p>
            <a:r>
              <a:rPr lang="zh-CN" altLang="en-US" sz="2000" b="1"/>
              <a:t>分类器的使用</a:t>
            </a:r>
          </a:p>
        </p:txBody>
      </p:sp>
      <p:sp>
        <p:nvSpPr>
          <p:cNvPr id="7" name="文本框 6"/>
          <p:cNvSpPr txBox="1"/>
          <p:nvPr/>
        </p:nvSpPr>
        <p:spPr>
          <a:xfrm>
            <a:off x="1413510" y="4026535"/>
            <a:ext cx="1431925" cy="398780"/>
          </a:xfrm>
          <a:prstGeom prst="rect">
            <a:avLst/>
          </a:prstGeom>
          <a:noFill/>
        </p:spPr>
        <p:txBody>
          <a:bodyPr wrap="square" rtlCol="0">
            <a:spAutoFit/>
          </a:bodyPr>
          <a:lstStyle/>
          <a:p>
            <a:r>
              <a:rPr lang="zh-CN" altLang="en-US" sz="2000" b="1"/>
              <a:t>实验结果</a:t>
            </a:r>
          </a:p>
        </p:txBody>
      </p:sp>
      <p:sp>
        <p:nvSpPr>
          <p:cNvPr id="10" name="文本框 9"/>
          <p:cNvSpPr txBox="1"/>
          <p:nvPr/>
        </p:nvSpPr>
        <p:spPr>
          <a:xfrm>
            <a:off x="6591300" y="2620645"/>
            <a:ext cx="3797300" cy="337185"/>
          </a:xfrm>
          <a:prstGeom prst="rect">
            <a:avLst/>
          </a:prstGeom>
          <a:noFill/>
        </p:spPr>
        <p:txBody>
          <a:bodyPr wrap="square" rtlCol="0">
            <a:spAutoFit/>
          </a:bodyPr>
          <a:lstStyle/>
          <a:p>
            <a:r>
              <a:rPr lang="zh-CN" altLang="en-US" sz="1600" b="1"/>
              <a:t>用于推特性别分类数据集的CNN的架构。</a:t>
            </a:r>
            <a:endParaRPr lang="zh-CN" altLang="en-US" sz="1600"/>
          </a:p>
        </p:txBody>
      </p:sp>
      <p:sp>
        <p:nvSpPr>
          <p:cNvPr id="12" name="文本框 11"/>
          <p:cNvSpPr txBox="1"/>
          <p:nvPr/>
        </p:nvSpPr>
        <p:spPr>
          <a:xfrm>
            <a:off x="6723380" y="5969000"/>
            <a:ext cx="3665855" cy="337185"/>
          </a:xfrm>
          <a:prstGeom prst="rect">
            <a:avLst/>
          </a:prstGeom>
          <a:noFill/>
        </p:spPr>
        <p:txBody>
          <a:bodyPr wrap="square" rtlCol="0" anchor="t">
            <a:spAutoFit/>
          </a:bodyPr>
          <a:lstStyle/>
          <a:p>
            <a:r>
              <a:rPr lang="zh-CN" altLang="en-US" sz="1600" b="1"/>
              <a:t>在推特性别分类数据集上的性能结果。</a:t>
            </a:r>
          </a:p>
        </p:txBody>
      </p:sp>
      <p:sp>
        <p:nvSpPr>
          <p:cNvPr id="13" name="下箭头 12"/>
          <p:cNvSpPr/>
          <p:nvPr/>
        </p:nvSpPr>
        <p:spPr>
          <a:xfrm>
            <a:off x="1905635" y="1638300"/>
            <a:ext cx="372745" cy="8642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1905635" y="3014345"/>
            <a:ext cx="372745" cy="8642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箭头连接符 27"/>
          <p:cNvCxnSpPr/>
          <p:nvPr/>
        </p:nvCxnSpPr>
        <p:spPr>
          <a:xfrm>
            <a:off x="2845435" y="4210050"/>
            <a:ext cx="3006090" cy="1270"/>
          </a:xfrm>
          <a:prstGeom prst="straightConnector1">
            <a:avLst/>
          </a:prstGeom>
          <a:ln w="57150" cmpd="sng">
            <a:solidFill>
              <a:schemeClr val="accent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V="1">
            <a:off x="2856230" y="1746250"/>
            <a:ext cx="3027680" cy="1006475"/>
          </a:xfrm>
          <a:prstGeom prst="straightConnector1">
            <a:avLst/>
          </a:prstGeom>
          <a:ln w="57150" cmpd="sng">
            <a:solidFill>
              <a:schemeClr val="accent1"/>
            </a:solidFill>
            <a:prstDash val="dash"/>
            <a:tailEnd type="arrow"/>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stretch>
            <a:fillRect/>
          </a:stretch>
        </p:blipFill>
        <p:spPr>
          <a:xfrm>
            <a:off x="6222365" y="1045210"/>
            <a:ext cx="5013960" cy="1546860"/>
          </a:xfrm>
          <a:prstGeom prst="rect">
            <a:avLst/>
          </a:prstGeom>
        </p:spPr>
      </p:pic>
      <p:pic>
        <p:nvPicPr>
          <p:cNvPr id="4" name="图片 3"/>
          <p:cNvPicPr>
            <a:picLocks noChangeAspect="1"/>
          </p:cNvPicPr>
          <p:nvPr/>
        </p:nvPicPr>
        <p:blipFill>
          <a:blip r:embed="rId4"/>
          <a:stretch>
            <a:fillRect/>
          </a:stretch>
        </p:blipFill>
        <p:spPr>
          <a:xfrm>
            <a:off x="6223000" y="3103245"/>
            <a:ext cx="5301615" cy="28657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en-US" altLang="zh-CN"/>
              <a:t>04</a:t>
            </a:r>
            <a:endParaRPr kumimoji="1" lang="zh-CN" altLang="en-US"/>
          </a:p>
        </p:txBody>
      </p:sp>
      <p:sp>
        <p:nvSpPr>
          <p:cNvPr id="3" name="文本占位符 2"/>
          <p:cNvSpPr>
            <a:spLocks noGrp="1"/>
          </p:cNvSpPr>
          <p:nvPr>
            <p:ph type="body" sz="quarter" idx="12"/>
          </p:nvPr>
        </p:nvSpPr>
        <p:spPr/>
        <p:txBody>
          <a:bodyPr/>
          <a:lstStyle/>
          <a:p>
            <a:r>
              <a:rPr kumimoji="1" lang="zh-CN" altLang="en-US"/>
              <a:t>结论及改进</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图形 5"/>
          <p:cNvSpPr/>
          <p:nvPr>
            <p:custDataLst>
              <p:tags r:id="rId2"/>
            </p:custDataLst>
          </p:nvPr>
        </p:nvSpPr>
        <p:spPr>
          <a:xfrm>
            <a:off x="8698628" y="-367"/>
            <a:ext cx="3493372" cy="6858732"/>
          </a:xfrm>
          <a:custGeom>
            <a:avLst/>
            <a:gdLst>
              <a:gd name="connsiteX0" fmla="*/ 384145 w 3539950"/>
              <a:gd name="connsiteY0" fmla="*/ 75899 h 6950182"/>
              <a:gd name="connsiteX1" fmla="*/ 3358090 w 3539950"/>
              <a:gd name="connsiteY1" fmla="*/ 75899 h 6950182"/>
              <a:gd name="connsiteX2" fmla="*/ 3539950 w 3539950"/>
              <a:gd name="connsiteY2" fmla="*/ 4055177 h 6950182"/>
              <a:gd name="connsiteX3" fmla="*/ 3539950 w 3539950"/>
              <a:gd name="connsiteY3" fmla="*/ 6950183 h 6950182"/>
              <a:gd name="connsiteX4" fmla="*/ 2994370 w 3539950"/>
              <a:gd name="connsiteY4" fmla="*/ 6950183 h 6950182"/>
              <a:gd name="connsiteX5" fmla="*/ 266471 w 3539950"/>
              <a:gd name="connsiteY5" fmla="*/ 3892536 h 6950182"/>
              <a:gd name="connsiteX6" fmla="*/ 426935 w 3539950"/>
              <a:gd name="connsiteY6" fmla="*/ 0 h 6950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9950" h="6950182">
                <a:moveTo>
                  <a:pt x="384145" y="75899"/>
                </a:moveTo>
                <a:lnTo>
                  <a:pt x="3358090" y="75899"/>
                </a:lnTo>
                <a:cubicBezTo>
                  <a:pt x="3358090" y="75899"/>
                  <a:pt x="1539491" y="2201072"/>
                  <a:pt x="3539950" y="4055177"/>
                </a:cubicBezTo>
                <a:lnTo>
                  <a:pt x="3539950" y="6950183"/>
                </a:lnTo>
                <a:lnTo>
                  <a:pt x="2994370" y="6950183"/>
                </a:lnTo>
                <a:cubicBezTo>
                  <a:pt x="2994370" y="6950183"/>
                  <a:pt x="886934" y="6234563"/>
                  <a:pt x="266471" y="3892536"/>
                </a:cubicBezTo>
                <a:cubicBezTo>
                  <a:pt x="266471" y="3892536"/>
                  <a:pt x="-428876" y="2342027"/>
                  <a:pt x="426935" y="0"/>
                </a:cubicBezTo>
              </a:path>
            </a:pathLst>
          </a:custGeom>
          <a:solidFill>
            <a:schemeClr val="accent1">
              <a:alpha val="11000"/>
            </a:schemeClr>
          </a:solidFill>
          <a:ln w="10673" cap="flat">
            <a:noFill/>
            <a:prstDash val="solid"/>
            <a:miter/>
          </a:ln>
        </p:spPr>
        <p:txBody>
          <a:bodyPr rtlCol="0" anchor="ctr"/>
          <a:lstStyle/>
          <a:p>
            <a:endParaRPr lang="zh-CN" altLang="en-US" dirty="0"/>
          </a:p>
        </p:txBody>
      </p:sp>
      <p:pic>
        <p:nvPicPr>
          <p:cNvPr id="13" name="图片 12" descr="D:\meihua_service_cache\jpg/cc241b02349f9bcd5ff8951b5a95fe95.jpgcc241b02349f9bcd5ff8951b5a95fe95"/>
          <p:cNvPicPr>
            <a:picLocks noChangeAspect="1"/>
          </p:cNvPicPr>
          <p:nvPr>
            <p:custDataLst>
              <p:tags r:id="rId3"/>
            </p:custDataLst>
          </p:nvPr>
        </p:nvPicPr>
        <p:blipFill>
          <a:blip r:embed="rId6"/>
          <a:srcRect l="23431" r="23431"/>
          <a:stretch>
            <a:fillRect/>
          </a:stretch>
        </p:blipFill>
        <p:spPr>
          <a:xfrm>
            <a:off x="6603939" y="95302"/>
            <a:ext cx="5583736" cy="5490371"/>
          </a:xfrm>
          <a:custGeom>
            <a:avLst/>
            <a:gdLst>
              <a:gd name="connsiteX0" fmla="*/ 390861 w 5658186"/>
              <a:gd name="connsiteY0" fmla="*/ 0 h 5563576"/>
              <a:gd name="connsiteX1" fmla="*/ 2705437 w 5658186"/>
              <a:gd name="connsiteY1" fmla="*/ 0 h 5563576"/>
              <a:gd name="connsiteX2" fmla="*/ 1829136 w 5658186"/>
              <a:gd name="connsiteY2" fmla="*/ 1581150 h 5563576"/>
              <a:gd name="connsiteX3" fmla="*/ 3000712 w 5658186"/>
              <a:gd name="connsiteY3" fmla="*/ 3552825 h 5563576"/>
              <a:gd name="connsiteX4" fmla="*/ 5658186 w 5658186"/>
              <a:gd name="connsiteY4" fmla="*/ 2819400 h 5563576"/>
              <a:gd name="connsiteX5" fmla="*/ 5658186 w 5658186"/>
              <a:gd name="connsiteY5" fmla="*/ 5153025 h 5563576"/>
              <a:gd name="connsiteX6" fmla="*/ 2438737 w 5658186"/>
              <a:gd name="connsiteY6" fmla="*/ 5286375 h 5563576"/>
              <a:gd name="connsiteX7" fmla="*/ 305136 w 5658186"/>
              <a:gd name="connsiteY7" fmla="*/ 3209925 h 5563576"/>
              <a:gd name="connsiteX8" fmla="*/ 390861 w 5658186"/>
              <a:gd name="connsiteY8" fmla="*/ 0 h 5563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58186" h="5563576">
                <a:moveTo>
                  <a:pt x="390861" y="0"/>
                </a:moveTo>
                <a:lnTo>
                  <a:pt x="2705437" y="0"/>
                </a:lnTo>
                <a:cubicBezTo>
                  <a:pt x="1838661" y="609600"/>
                  <a:pt x="1829136" y="1581150"/>
                  <a:pt x="1829136" y="1581150"/>
                </a:cubicBezTo>
                <a:cubicBezTo>
                  <a:pt x="1771986" y="3038475"/>
                  <a:pt x="3000712" y="3552825"/>
                  <a:pt x="3000712" y="3552825"/>
                </a:cubicBezTo>
                <a:cubicBezTo>
                  <a:pt x="4686637" y="4295775"/>
                  <a:pt x="5658186" y="2819400"/>
                  <a:pt x="5658186" y="2819400"/>
                </a:cubicBezTo>
                <a:lnTo>
                  <a:pt x="5658186" y="5153025"/>
                </a:lnTo>
                <a:cubicBezTo>
                  <a:pt x="3943687" y="5991225"/>
                  <a:pt x="2438737" y="5286375"/>
                  <a:pt x="2438737" y="5286375"/>
                </a:cubicBezTo>
                <a:cubicBezTo>
                  <a:pt x="933786" y="4800600"/>
                  <a:pt x="305136" y="3209925"/>
                  <a:pt x="305136" y="3209925"/>
                </a:cubicBezTo>
                <a:cubicBezTo>
                  <a:pt x="-428289" y="1609725"/>
                  <a:pt x="390861" y="0"/>
                  <a:pt x="390861" y="0"/>
                </a:cubicBezTo>
                <a:close/>
              </a:path>
            </a:pathLst>
          </a:custGeom>
        </p:spPr>
      </p:pic>
      <p:sp>
        <p:nvSpPr>
          <p:cNvPr id="11" name="Title 6"/>
          <p:cNvSpPr txBox="1"/>
          <p:nvPr>
            <p:custDataLst>
              <p:tags r:id="rId4"/>
            </p:custDataLst>
          </p:nvPr>
        </p:nvSpPr>
        <p:spPr>
          <a:xfrm>
            <a:off x="904009" y="1264925"/>
            <a:ext cx="4933950" cy="4328147"/>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en-US" sz="1400" spc="1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本文描述了一种通过修改输入文本创建对抗样本的方法。与图像不同，在文本中，在进行修改步骤时必须满足许多条件，以确保保留文本示例的语义和语法。在本文中，每次考虑每个词，以贪婪的方式选择最合适的修改。</a:t>
            </a:r>
            <a:endParaRPr lang="en-US" altLang="zh-CN" sz="1400" spc="1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a:lnSpc>
                <a:spcPct val="120000"/>
              </a:lnSpc>
              <a:spcBef>
                <a:spcPts val="0"/>
              </a:spcBef>
              <a:spcAft>
                <a:spcPts val="800"/>
              </a:spcAft>
              <a:buSzPct val="100000"/>
            </a:pPr>
            <a:r>
              <a:rPr lang="zh-CN" altLang="en-US" sz="1400" spc="1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方向一：考虑文本示例中的每个句子并进行修改，基于语义分析，进行修改。</a:t>
            </a:r>
            <a:endParaRPr lang="en-US" altLang="zh-CN" sz="1400" spc="1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a:lnSpc>
                <a:spcPct val="120000"/>
              </a:lnSpc>
              <a:spcBef>
                <a:spcPts val="0"/>
              </a:spcBef>
              <a:spcAft>
                <a:spcPts val="800"/>
              </a:spcAft>
              <a:buSzPct val="100000"/>
            </a:pPr>
            <a:r>
              <a:rPr lang="zh-CN" altLang="en-US" sz="1400" spc="1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方向二：替换词的选择：基于词向量相似度、同义词、义原、语言模型分数等</a:t>
            </a:r>
            <a:endParaRPr lang="en-US" altLang="zh-CN" sz="1400" spc="1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6" name="文本占位符 1">
            <a:extLst>
              <a:ext uri="{FF2B5EF4-FFF2-40B4-BE49-F238E27FC236}">
                <a16:creationId xmlns:a16="http://schemas.microsoft.com/office/drawing/2014/main" id="{61101C8F-649F-42C5-B555-BE6CA304A9BA}"/>
              </a:ext>
            </a:extLst>
          </p:cNvPr>
          <p:cNvSpPr>
            <a:spLocks noGrp="1"/>
          </p:cNvSpPr>
          <p:nvPr>
            <p:ph type="body" sz="quarter" idx="10"/>
          </p:nvPr>
        </p:nvSpPr>
        <p:spPr>
          <a:xfrm>
            <a:off x="953936" y="135612"/>
            <a:ext cx="9377026" cy="544007"/>
          </a:xfrm>
        </p:spPr>
        <p:txBody>
          <a:bodyPr>
            <a:normAutofit/>
          </a:bodyPr>
          <a:lstStyle/>
          <a:p>
            <a:r>
              <a:rPr kumimoji="1" lang="zh-CN" altLang="en-US" dirty="0"/>
              <a:t>结论及改进</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en-US" altLang="zh-CN" dirty="0"/>
              <a:t>01</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简介</a:t>
            </a:r>
          </a:p>
        </p:txBody>
      </p:sp>
    </p:spTree>
    <p:extLst>
      <p:ext uri="{BB962C8B-B14F-4D97-AF65-F5344CB8AC3E}">
        <p14:creationId xmlns:p14="http://schemas.microsoft.com/office/powerpoint/2010/main" val="1660824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53936" y="135612"/>
            <a:ext cx="9377026" cy="544007"/>
          </a:xfrm>
        </p:spPr>
        <p:txBody>
          <a:bodyPr>
            <a:normAutofit/>
          </a:bodyPr>
          <a:lstStyle/>
          <a:p>
            <a:r>
              <a:rPr kumimoji="1" lang="zh-CN" altLang="en-US" dirty="0"/>
              <a:t>总体介绍</a:t>
            </a:r>
            <a:endParaRPr kumimoji="1" dirty="0"/>
          </a:p>
        </p:txBody>
      </p:sp>
      <p:sp>
        <p:nvSpPr>
          <p:cNvPr id="4" name="文本框 4">
            <a:extLst>
              <a:ext uri="{FF2B5EF4-FFF2-40B4-BE49-F238E27FC236}">
                <a16:creationId xmlns:a16="http://schemas.microsoft.com/office/drawing/2014/main" id="{22E24743-C154-7242-89FB-AF2BF76ED69E}"/>
              </a:ext>
            </a:extLst>
          </p:cNvPr>
          <p:cNvSpPr txBox="1"/>
          <p:nvPr/>
        </p:nvSpPr>
        <p:spPr>
          <a:xfrm>
            <a:off x="818099" y="653195"/>
            <a:ext cx="978684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dirty="0"/>
              <a:t>本文的工作是</a:t>
            </a:r>
            <a:r>
              <a:rPr lang="zh-CN" altLang="en-US" dirty="0"/>
              <a:t>提出了一种</a:t>
            </a:r>
            <a:r>
              <a:rPr lang="zh-CN" altLang="en-US" dirty="0">
                <a:solidFill>
                  <a:srgbClr val="FF0000"/>
                </a:solidFill>
              </a:rPr>
              <a:t>制作对抗性文本样本</a:t>
            </a:r>
            <a:r>
              <a:rPr lang="zh-CN" altLang="en-US" dirty="0"/>
              <a:t>的新方法。</a:t>
            </a:r>
            <a:endParaRPr kumimoji="1" lang="zh-CN" altLang="en-US" dirty="0"/>
          </a:p>
        </p:txBody>
      </p:sp>
      <p:sp>
        <p:nvSpPr>
          <p:cNvPr id="5" name="文本框 4">
            <a:extLst>
              <a:ext uri="{FF2B5EF4-FFF2-40B4-BE49-F238E27FC236}">
                <a16:creationId xmlns:a16="http://schemas.microsoft.com/office/drawing/2014/main" id="{FC01E466-C981-462A-9BD2-D08DA64ECBAF}"/>
              </a:ext>
            </a:extLst>
          </p:cNvPr>
          <p:cNvSpPr txBox="1"/>
          <p:nvPr/>
        </p:nvSpPr>
        <p:spPr>
          <a:xfrm>
            <a:off x="818099" y="964413"/>
            <a:ext cx="11919860" cy="465577"/>
          </a:xfrm>
          <a:prstGeom prst="rect">
            <a:avLst/>
          </a:prstGeom>
          <a:noFill/>
        </p:spPr>
        <p:txBody>
          <a:bodyPr wrap="square" rtlCol="0">
            <a:spAutoFit/>
          </a:bodyPr>
          <a:lstStyle/>
          <a:p>
            <a:pPr>
              <a:lnSpc>
                <a:spcPct val="150000"/>
              </a:lnSpc>
            </a:pPr>
            <a:r>
              <a:rPr kumimoji="1" lang="zh-CN" altLang="en-US" dirty="0"/>
              <a:t>对抗性样本：</a:t>
            </a:r>
            <a:r>
              <a:rPr lang="zh-CN" altLang="en-US" dirty="0"/>
              <a:t>经过战略性修改的样本，它制作的目的是</a:t>
            </a:r>
            <a:r>
              <a:rPr lang="zh-CN" altLang="en-US" dirty="0">
                <a:solidFill>
                  <a:srgbClr val="FF0000"/>
                </a:solidFill>
              </a:rPr>
              <a:t>欺骗</a:t>
            </a:r>
            <a:r>
              <a:rPr lang="zh-CN" altLang="en-US" dirty="0"/>
              <a:t>分类器。</a:t>
            </a:r>
            <a:endParaRPr kumimoji="1" lang="zh-CN" altLang="en-US" dirty="0"/>
          </a:p>
        </p:txBody>
      </p:sp>
      <p:sp>
        <p:nvSpPr>
          <p:cNvPr id="6" name="文本框 5">
            <a:extLst>
              <a:ext uri="{FF2B5EF4-FFF2-40B4-BE49-F238E27FC236}">
                <a16:creationId xmlns:a16="http://schemas.microsoft.com/office/drawing/2014/main" id="{B41F6D69-2A60-45C3-95BE-9E9F7FDA1DD9}"/>
              </a:ext>
            </a:extLst>
          </p:cNvPr>
          <p:cNvSpPr txBox="1"/>
          <p:nvPr/>
        </p:nvSpPr>
        <p:spPr>
          <a:xfrm>
            <a:off x="818099" y="1480555"/>
            <a:ext cx="5725887" cy="1712072"/>
          </a:xfrm>
          <a:prstGeom prst="rect">
            <a:avLst/>
          </a:prstGeom>
          <a:noFill/>
        </p:spPr>
        <p:txBody>
          <a:bodyPr wrap="square" rtlCol="0">
            <a:spAutoFit/>
          </a:bodyPr>
          <a:lstStyle/>
          <a:p>
            <a:pPr>
              <a:lnSpc>
                <a:spcPct val="150000"/>
              </a:lnSpc>
            </a:pPr>
            <a:r>
              <a:rPr lang="zh-CN" altLang="en-US" dirty="0"/>
              <a:t>在合成对抗性样本的领域中，大多数先前的工作都与图像数据有关。</a:t>
            </a:r>
            <a:r>
              <a:rPr lang="en-US" altLang="zh-CN" dirty="0"/>
              <a:t>0</a:t>
            </a:r>
            <a:r>
              <a:rPr lang="zh-CN" altLang="en-US" dirty="0"/>
              <a:t>到</a:t>
            </a:r>
            <a:r>
              <a:rPr lang="en-US" altLang="zh-CN" dirty="0"/>
              <a:t>255</a:t>
            </a:r>
            <a:r>
              <a:rPr lang="zh-CN" altLang="en-US" dirty="0"/>
              <a:t>范围内的任何值都可以解释为图像的有效像素。图像像素值的微小变化会生成有意义的图像，而且这种变化对人眼来说可以忽略不计</a:t>
            </a:r>
            <a:r>
              <a:rPr lang="zh-CN" altLang="en" dirty="0"/>
              <a:t>。</a:t>
            </a:r>
            <a:endParaRPr kumimoji="1" lang="zh-CN" altLang="en-US" dirty="0"/>
          </a:p>
        </p:txBody>
      </p:sp>
      <p:sp>
        <p:nvSpPr>
          <p:cNvPr id="7" name="文本框 6">
            <a:extLst>
              <a:ext uri="{FF2B5EF4-FFF2-40B4-BE49-F238E27FC236}">
                <a16:creationId xmlns:a16="http://schemas.microsoft.com/office/drawing/2014/main" id="{1723CB8A-C979-4836-B30A-F0CFF980D115}"/>
              </a:ext>
            </a:extLst>
          </p:cNvPr>
          <p:cNvSpPr txBox="1"/>
          <p:nvPr/>
        </p:nvSpPr>
        <p:spPr>
          <a:xfrm>
            <a:off x="818099" y="3429000"/>
            <a:ext cx="5725886" cy="2543068"/>
          </a:xfrm>
          <a:prstGeom prst="rect">
            <a:avLst/>
          </a:prstGeom>
          <a:noFill/>
        </p:spPr>
        <p:txBody>
          <a:bodyPr wrap="square" rtlCol="0">
            <a:spAutoFit/>
          </a:bodyPr>
          <a:lstStyle/>
          <a:p>
            <a:pPr>
              <a:lnSpc>
                <a:spcPct val="150000"/>
              </a:lnSpc>
            </a:pPr>
            <a:r>
              <a:rPr lang="zh-CN" altLang="en-US" dirty="0"/>
              <a:t>在文本数据领域，样本很难修改或生成。</a:t>
            </a:r>
            <a:r>
              <a:rPr lang="en" altLang="zh-CN" dirty="0"/>
              <a:t>Word2Vec</a:t>
            </a:r>
            <a:r>
              <a:rPr lang="zh-CN" altLang="en-US" dirty="0"/>
              <a:t>方法是一种常用的文本样本数据预处理和特征提取方法，它可以将单词映射为向量。但在这里，</a:t>
            </a:r>
            <a:r>
              <a:rPr lang="zh-CN" altLang="en-US" dirty="0">
                <a:solidFill>
                  <a:srgbClr val="FF0000"/>
                </a:solidFill>
              </a:rPr>
              <a:t>任意改变后的向量很可能无法映射为词汇表中的有效单词</a:t>
            </a:r>
            <a:r>
              <a:rPr lang="zh-CN" altLang="en-US" dirty="0"/>
              <a:t>。</a:t>
            </a:r>
            <a:endParaRPr lang="en-US" altLang="zh-CN" dirty="0"/>
          </a:p>
          <a:p>
            <a:pPr>
              <a:lnSpc>
                <a:spcPct val="150000"/>
              </a:lnSpc>
            </a:pPr>
            <a:r>
              <a:rPr lang="zh-CN" altLang="en-US" dirty="0"/>
              <a:t>生成对抗性文本样本还需要</a:t>
            </a:r>
            <a:r>
              <a:rPr lang="zh-CN" altLang="en-US" dirty="0">
                <a:solidFill>
                  <a:srgbClr val="FF0000"/>
                </a:solidFill>
              </a:rPr>
              <a:t>保持样本的语法与语法的一致性。</a:t>
            </a:r>
            <a:endParaRPr kumimoji="1" lang="zh-CN" altLang="en-US" dirty="0">
              <a:solidFill>
                <a:srgbClr val="FF0000"/>
              </a:solidFill>
            </a:endParaRPr>
          </a:p>
        </p:txBody>
      </p:sp>
      <p:pic>
        <p:nvPicPr>
          <p:cNvPr id="8" name="图片 7" descr="图形用户界面, 应用程序&#10;&#10;描述已自动生成">
            <a:extLst>
              <a:ext uri="{FF2B5EF4-FFF2-40B4-BE49-F238E27FC236}">
                <a16:creationId xmlns:a16="http://schemas.microsoft.com/office/drawing/2014/main" id="{FC670781-C22A-48F7-AB43-52680D924161}"/>
              </a:ext>
            </a:extLst>
          </p:cNvPr>
          <p:cNvPicPr>
            <a:picLocks noChangeAspect="1"/>
          </p:cNvPicPr>
          <p:nvPr/>
        </p:nvPicPr>
        <p:blipFill>
          <a:blip r:embed="rId3"/>
          <a:stretch>
            <a:fillRect/>
          </a:stretch>
        </p:blipFill>
        <p:spPr>
          <a:xfrm>
            <a:off x="6730409" y="3233393"/>
            <a:ext cx="5265651" cy="2738668"/>
          </a:xfrm>
          <a:prstGeom prst="rect">
            <a:avLst/>
          </a:prstGeom>
        </p:spPr>
      </p:pic>
      <p:sp>
        <p:nvSpPr>
          <p:cNvPr id="10" name="文本框 9">
            <a:extLst>
              <a:ext uri="{FF2B5EF4-FFF2-40B4-BE49-F238E27FC236}">
                <a16:creationId xmlns:a16="http://schemas.microsoft.com/office/drawing/2014/main" id="{221F0955-92EF-4927-8E4C-3262F9925359}"/>
              </a:ext>
            </a:extLst>
          </p:cNvPr>
          <p:cNvSpPr txBox="1"/>
          <p:nvPr/>
        </p:nvSpPr>
        <p:spPr>
          <a:xfrm>
            <a:off x="7454419" y="2893689"/>
            <a:ext cx="4060371" cy="400110"/>
          </a:xfrm>
          <a:prstGeom prst="rect">
            <a:avLst/>
          </a:prstGeom>
          <a:noFill/>
        </p:spPr>
        <p:txBody>
          <a:bodyPr wrap="square" rtlCol="0">
            <a:spAutoFit/>
          </a:bodyPr>
          <a:lstStyle/>
          <a:p>
            <a:r>
              <a:rPr kumimoji="1" lang="zh-CN" altLang="en-US" sz="2000" b="1" dirty="0"/>
              <a:t>图像领域的对抗性样本</a:t>
            </a:r>
          </a:p>
        </p:txBody>
      </p:sp>
    </p:spTree>
    <p:extLst>
      <p:ext uri="{BB962C8B-B14F-4D97-AF65-F5344CB8AC3E}">
        <p14:creationId xmlns:p14="http://schemas.microsoft.com/office/powerpoint/2010/main" val="129178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en-US" altLang="zh-CN" dirty="0"/>
              <a:t>02</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模型方法</a:t>
            </a:r>
          </a:p>
        </p:txBody>
      </p:sp>
    </p:spTree>
    <p:extLst>
      <p:ext uri="{BB962C8B-B14F-4D97-AF65-F5344CB8AC3E}">
        <p14:creationId xmlns:p14="http://schemas.microsoft.com/office/powerpoint/2010/main" val="1472375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53936" y="135612"/>
            <a:ext cx="9377026" cy="544007"/>
          </a:xfrm>
        </p:spPr>
        <p:txBody>
          <a:bodyPr>
            <a:normAutofit/>
          </a:bodyPr>
          <a:lstStyle/>
          <a:p>
            <a:r>
              <a:rPr kumimoji="1" lang="zh-CN" altLang="en-US" dirty="0"/>
              <a:t>参与</a:t>
            </a:r>
            <a:endParaRPr kumimoji="1" dirty="0"/>
          </a:p>
        </p:txBody>
      </p:sp>
      <p:sp>
        <p:nvSpPr>
          <p:cNvPr id="5" name="文本框 4">
            <a:extLst>
              <a:ext uri="{FF2B5EF4-FFF2-40B4-BE49-F238E27FC236}">
                <a16:creationId xmlns:a16="http://schemas.microsoft.com/office/drawing/2014/main" id="{7BA643E2-43BA-8A46-9679-48EE36573C68}"/>
              </a:ext>
            </a:extLst>
          </p:cNvPr>
          <p:cNvSpPr txBox="1"/>
          <p:nvPr/>
        </p:nvSpPr>
        <p:spPr>
          <a:xfrm>
            <a:off x="1020727" y="1562986"/>
            <a:ext cx="9239691" cy="3785652"/>
          </a:xfrm>
          <a:prstGeom prst="rect">
            <a:avLst/>
          </a:prstGeom>
          <a:noFill/>
        </p:spPr>
        <p:txBody>
          <a:bodyPr wrap="square">
            <a:spAutoFit/>
          </a:bodyPr>
          <a:lstStyle/>
          <a:p>
            <a:r>
              <a:rPr lang="en-US" altLang="zh-CN" sz="2400" dirty="0">
                <a:effectLst/>
              </a:rPr>
              <a:t>1</a:t>
            </a:r>
            <a:r>
              <a:rPr lang="zh-CN" altLang="en-US" sz="2400" dirty="0">
                <a:effectLst/>
              </a:rPr>
              <a:t>，这部电影真好，治疗了我多年的失眠症</a:t>
            </a:r>
          </a:p>
          <a:p>
            <a:br>
              <a:rPr lang="zh-CN" altLang="en-US" sz="2400" dirty="0"/>
            </a:br>
            <a:endParaRPr lang="zh-CN" altLang="en-US" sz="2400" dirty="0"/>
          </a:p>
          <a:p>
            <a:r>
              <a:rPr lang="en-US" altLang="zh-CN" sz="2400" dirty="0">
                <a:solidFill>
                  <a:srgbClr val="333333"/>
                </a:solidFill>
                <a:effectLst/>
                <a:latin typeface="Microsoft YaHei" panose="020B0503020204020204" pitchFamily="34" charset="-122"/>
                <a:ea typeface="Microsoft YaHei" panose="020B0503020204020204" pitchFamily="34" charset="-122"/>
              </a:rPr>
              <a:t>2</a:t>
            </a:r>
            <a:r>
              <a:rPr lang="zh-CN" altLang="en-US" sz="2400" dirty="0">
                <a:solidFill>
                  <a:srgbClr val="333333"/>
                </a:solidFill>
                <a:effectLst/>
                <a:latin typeface="Microsoft YaHei" panose="020B0503020204020204" pitchFamily="34" charset="-122"/>
                <a:ea typeface="Microsoft YaHei" panose="020B0503020204020204" pitchFamily="34" charset="-122"/>
              </a:rPr>
              <a:t>，谈恋爱就是明明对方都长得跟猴儿似得，还整天担心对方被抢走。</a:t>
            </a:r>
            <a:endParaRPr lang="zh-CN" altLang="en-US" sz="2400" dirty="0"/>
          </a:p>
          <a:p>
            <a:br>
              <a:rPr lang="zh-CN" altLang="en-US" sz="2400" dirty="0">
                <a:effectLst/>
              </a:rPr>
            </a:br>
            <a:endParaRPr lang="zh-CN" altLang="en-US" sz="2400" dirty="0"/>
          </a:p>
          <a:p>
            <a:r>
              <a:rPr lang="en-US" altLang="zh-CN" sz="2400" dirty="0">
                <a:solidFill>
                  <a:srgbClr val="333333"/>
                </a:solidFill>
                <a:effectLst/>
                <a:latin typeface="Microsoft YaHei" panose="020B0503020204020204" pitchFamily="34" charset="-122"/>
                <a:ea typeface="Microsoft YaHei" panose="020B0503020204020204" pitchFamily="34" charset="-122"/>
              </a:rPr>
              <a:t>3</a:t>
            </a:r>
            <a:r>
              <a:rPr lang="zh-CN" altLang="en-US" sz="2400" dirty="0">
                <a:solidFill>
                  <a:srgbClr val="333333"/>
                </a:solidFill>
                <a:effectLst/>
                <a:latin typeface="Microsoft YaHei" panose="020B0503020204020204" pitchFamily="34" charset="-122"/>
                <a:ea typeface="Microsoft YaHei" panose="020B0503020204020204" pitchFamily="34" charset="-122"/>
              </a:rPr>
              <a:t>，不要让太多昨天占据你的今天！宁愿胖得精致，也不愿瘦得雷同。</a:t>
            </a:r>
            <a:endParaRPr lang="zh-CN" altLang="en-US" sz="2400" dirty="0"/>
          </a:p>
          <a:p>
            <a:br>
              <a:rPr lang="zh-CN" altLang="en-US" sz="2400" dirty="0">
                <a:effectLst/>
              </a:rPr>
            </a:br>
            <a:endParaRPr lang="zh-CN" altLang="en-US" sz="2400" dirty="0"/>
          </a:p>
          <a:p>
            <a:r>
              <a:rPr lang="en-US" altLang="zh-CN" sz="2400" dirty="0">
                <a:solidFill>
                  <a:srgbClr val="333333"/>
                </a:solidFill>
                <a:effectLst/>
                <a:latin typeface="Microsoft YaHei" panose="020B0503020204020204" pitchFamily="34" charset="-122"/>
                <a:ea typeface="Microsoft YaHei" panose="020B0503020204020204" pitchFamily="34" charset="-122"/>
              </a:rPr>
              <a:t>4</a:t>
            </a:r>
            <a:r>
              <a:rPr lang="zh-CN" altLang="en-US" sz="2400" dirty="0">
                <a:solidFill>
                  <a:srgbClr val="333333"/>
                </a:solidFill>
                <a:effectLst/>
                <a:latin typeface="Microsoft YaHei" panose="020B0503020204020204" pitchFamily="34" charset="-122"/>
                <a:ea typeface="Microsoft YaHei" panose="020B0503020204020204" pitchFamily="34" charset="-122"/>
              </a:rPr>
              <a:t>，虚心使人进步，骄傲使人落后。进步使人骄傲，落后使人心虚。</a:t>
            </a:r>
            <a:endParaRPr lang="zh-CN" altLang="en-US" sz="2400" dirty="0"/>
          </a:p>
        </p:txBody>
      </p:sp>
    </p:spTree>
    <p:extLst>
      <p:ext uri="{BB962C8B-B14F-4D97-AF65-F5344CB8AC3E}">
        <p14:creationId xmlns:p14="http://schemas.microsoft.com/office/powerpoint/2010/main" val="358529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53936" y="135612"/>
            <a:ext cx="9377026" cy="544007"/>
          </a:xfrm>
        </p:spPr>
        <p:txBody>
          <a:bodyPr>
            <a:normAutofit/>
          </a:bodyPr>
          <a:lstStyle/>
          <a:p>
            <a:r>
              <a:rPr kumimoji="1" lang="zh-CN" altLang="en-US" dirty="0"/>
              <a:t>模型总结</a:t>
            </a:r>
            <a:endParaRPr kumimoji="1" dirty="0"/>
          </a:p>
        </p:txBody>
      </p:sp>
      <p:sp>
        <p:nvSpPr>
          <p:cNvPr id="5" name="文本框 4">
            <a:extLst>
              <a:ext uri="{FF2B5EF4-FFF2-40B4-BE49-F238E27FC236}">
                <a16:creationId xmlns:a16="http://schemas.microsoft.com/office/drawing/2014/main" id="{E6FFBCCD-B404-A147-9BAA-E9D944609782}"/>
              </a:ext>
            </a:extLst>
          </p:cNvPr>
          <p:cNvSpPr txBox="1"/>
          <p:nvPr/>
        </p:nvSpPr>
        <p:spPr>
          <a:xfrm>
            <a:off x="972878" y="1158949"/>
            <a:ext cx="9468294" cy="3920497"/>
          </a:xfrm>
          <a:prstGeom prst="rect">
            <a:avLst/>
          </a:prstGeom>
          <a:noFill/>
        </p:spPr>
        <p:txBody>
          <a:bodyPr wrap="square">
            <a:spAutoFit/>
          </a:bodyPr>
          <a:lstStyle/>
          <a:p>
            <a:pPr>
              <a:lnSpc>
                <a:spcPct val="150000"/>
              </a:lnSpc>
            </a:pPr>
            <a:r>
              <a:rPr lang="zh-CN" altLang="en-US" sz="2400" dirty="0">
                <a:latin typeface="Times New Roman" panose="02020603050405020304" pitchFamily="18" charset="0"/>
              </a:rPr>
              <a:t>该模型使用三种启发式算法去修改文本：</a:t>
            </a:r>
          </a:p>
          <a:p>
            <a:pPr>
              <a:lnSpc>
                <a:spcPct val="150000"/>
              </a:lnSpc>
            </a:pPr>
            <a:endParaRPr lang="zh-CN" altLang="en-US" dirty="0">
              <a:latin typeface="Times New Roman" panose="02020603050405020304" pitchFamily="18" charset="0"/>
            </a:endParaRPr>
          </a:p>
          <a:p>
            <a:pPr>
              <a:lnSpc>
                <a:spcPct val="150000"/>
              </a:lnSpc>
            </a:pPr>
            <a:r>
              <a:rPr lang="zh-CN" altLang="en-US" dirty="0">
                <a:latin typeface="Times New Roman" panose="02020603050405020304" pitchFamily="18" charset="0"/>
              </a:rPr>
              <a:t>移除单词（removal of word）：上面算法提到的移除副词，因为</a:t>
            </a:r>
            <a:r>
              <a:rPr lang="zh-CN" altLang="en-US" dirty="0">
                <a:solidFill>
                  <a:srgbClr val="FF0000"/>
                </a:solidFill>
                <a:latin typeface="Times New Roman" panose="02020603050405020304" pitchFamily="18" charset="0"/>
              </a:rPr>
              <a:t>副词起强调作用，而且对</a:t>
            </a:r>
            <a:r>
              <a:rPr lang="zh-CN" altLang="en-US" dirty="0">
                <a:solidFill>
                  <a:srgbClr val="FF0000"/>
                </a:solidFill>
                <a:highlight>
                  <a:srgbClr val="FFFF00"/>
                </a:highlight>
                <a:latin typeface="Times New Roman" panose="02020603050405020304" pitchFamily="18" charset="0"/>
              </a:rPr>
              <a:t>语法无影响</a:t>
            </a:r>
            <a:r>
              <a:rPr lang="zh-CN" altLang="en-US" dirty="0">
                <a:latin typeface="Times New Roman" panose="02020603050405020304" pitchFamily="18" charset="0"/>
              </a:rPr>
              <a:t>。</a:t>
            </a:r>
          </a:p>
          <a:p>
            <a:pPr>
              <a:lnSpc>
                <a:spcPct val="150000"/>
              </a:lnSpc>
            </a:pPr>
            <a:r>
              <a:rPr lang="zh-CN" altLang="en-US" dirty="0">
                <a:latin typeface="Times New Roman" panose="02020603050405020304" pitchFamily="18" charset="0"/>
              </a:rPr>
              <a:t>增加单词（addition of word）:上面算法提到的把副词加到形容词前。</a:t>
            </a:r>
          </a:p>
          <a:p>
            <a:pPr>
              <a:lnSpc>
                <a:spcPct val="150000"/>
              </a:lnSpc>
            </a:pPr>
            <a:r>
              <a:rPr lang="zh-CN" altLang="en-US" dirty="0">
                <a:latin typeface="Times New Roman" panose="02020603050405020304" pitchFamily="18" charset="0"/>
              </a:rPr>
              <a:t>替换单词（replacement of word）:迭代地对每个单词进行修改，直到原始样本的标签被替换。这实际上是使用到了贪婪算法（greedy method），争取做最少的修改，同时</a:t>
            </a:r>
            <a:r>
              <a:rPr lang="zh-CN" altLang="en-US" dirty="0">
                <a:solidFill>
                  <a:srgbClr val="FF0000"/>
                </a:solidFill>
                <a:latin typeface="Times New Roman" panose="02020603050405020304" pitchFamily="18" charset="0"/>
              </a:rPr>
              <a:t>最大程度地保留句子结构</a:t>
            </a:r>
            <a:r>
              <a:rPr lang="zh-CN" altLang="en-US" dirty="0">
                <a:latin typeface="Times New Roman" panose="02020603050405020304" pitchFamily="18" charset="0"/>
              </a:rPr>
              <a:t>。</a:t>
            </a:r>
          </a:p>
          <a:p>
            <a:pPr>
              <a:lnSpc>
                <a:spcPct val="150000"/>
              </a:lnSpc>
            </a:pP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477881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53936" y="135612"/>
            <a:ext cx="9377026" cy="544007"/>
          </a:xfrm>
        </p:spPr>
        <p:txBody>
          <a:bodyPr>
            <a:normAutofit/>
          </a:bodyPr>
          <a:lstStyle/>
          <a:p>
            <a:r>
              <a:rPr kumimoji="1" lang="zh-CN" altLang="en-US" dirty="0"/>
              <a:t>对抗样本生成</a:t>
            </a:r>
            <a:endParaRPr kumimoji="1" dirty="0"/>
          </a:p>
        </p:txBody>
      </p:sp>
      <p:sp>
        <p:nvSpPr>
          <p:cNvPr id="4" name="文本框 4">
            <a:extLst>
              <a:ext uri="{FF2B5EF4-FFF2-40B4-BE49-F238E27FC236}">
                <a16:creationId xmlns:a16="http://schemas.microsoft.com/office/drawing/2014/main" id="{22E24743-C154-7242-89FB-AF2BF76ED69E}"/>
              </a:ext>
            </a:extLst>
          </p:cNvPr>
          <p:cNvSpPr txBox="1"/>
          <p:nvPr/>
        </p:nvSpPr>
        <p:spPr>
          <a:xfrm>
            <a:off x="818099" y="653195"/>
            <a:ext cx="9786840"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dirty="0"/>
              <a:t>提出了</a:t>
            </a:r>
            <a:r>
              <a:rPr kumimoji="1" lang="zh-CN" altLang="en-US" dirty="0">
                <a:solidFill>
                  <a:srgbClr val="FF0000"/>
                </a:solidFill>
              </a:rPr>
              <a:t>三种</a:t>
            </a:r>
            <a:r>
              <a:rPr kumimoji="1" lang="zh-CN" altLang="en-US" dirty="0"/>
              <a:t>不同的</a:t>
            </a:r>
            <a:r>
              <a:rPr kumimoji="1" lang="zh-CN" altLang="en-US" dirty="0">
                <a:solidFill>
                  <a:srgbClr val="FF0000"/>
                </a:solidFill>
              </a:rPr>
              <a:t>修改方法</a:t>
            </a:r>
            <a:r>
              <a:rPr kumimoji="1" lang="zh-CN" altLang="en-US" dirty="0"/>
              <a:t>，将常规输入的内容改为对抗性样本。</a:t>
            </a:r>
            <a:r>
              <a:rPr kumimoji="1" lang="en-US" altLang="zh-CN" dirty="0"/>
              <a:t>(</a:t>
            </a:r>
            <a:r>
              <a:rPr kumimoji="1" lang="en" altLang="zh-CN" dirty="0" err="1"/>
              <a:t>i</a:t>
            </a:r>
            <a:r>
              <a:rPr kumimoji="1" lang="en" altLang="zh-CN" dirty="0"/>
              <a:t>) </a:t>
            </a:r>
            <a:r>
              <a:rPr kumimoji="1" lang="zh-CN" altLang="en-US" dirty="0">
                <a:solidFill>
                  <a:srgbClr val="FF0000"/>
                </a:solidFill>
              </a:rPr>
              <a:t>替换</a:t>
            </a:r>
            <a:r>
              <a:rPr kumimoji="1" lang="zh-CN" altLang="en-US" dirty="0"/>
              <a:t>，</a:t>
            </a:r>
            <a:r>
              <a:rPr kumimoji="1" lang="en-US" altLang="zh-CN" dirty="0"/>
              <a:t>(</a:t>
            </a:r>
            <a:r>
              <a:rPr kumimoji="1" lang="en" altLang="zh-CN" dirty="0"/>
              <a:t>ii) </a:t>
            </a:r>
            <a:r>
              <a:rPr kumimoji="1" lang="zh-CN" altLang="en-US" dirty="0">
                <a:solidFill>
                  <a:srgbClr val="FF0000"/>
                </a:solidFill>
              </a:rPr>
              <a:t>插入</a:t>
            </a:r>
            <a:r>
              <a:rPr kumimoji="1" lang="zh-CN" altLang="en-US" dirty="0"/>
              <a:t>和</a:t>
            </a:r>
            <a:r>
              <a:rPr kumimoji="1" lang="en-US" altLang="zh-CN" dirty="0"/>
              <a:t>(</a:t>
            </a:r>
            <a:r>
              <a:rPr kumimoji="1" lang="en" altLang="zh-CN" dirty="0"/>
              <a:t>iii) </a:t>
            </a:r>
            <a:r>
              <a:rPr kumimoji="1" lang="zh-CN" altLang="en-US" dirty="0">
                <a:solidFill>
                  <a:srgbClr val="FF0000"/>
                </a:solidFill>
              </a:rPr>
              <a:t>删除</a:t>
            </a:r>
            <a:r>
              <a:rPr kumimoji="1" lang="zh-CN" altLang="en-US" dirty="0"/>
              <a:t>文本中的字。</a:t>
            </a:r>
            <a:r>
              <a:rPr kumimoji="1" lang="zh-CN" altLang="en-US" dirty="0">
                <a:highlight>
                  <a:srgbClr val="FFFF00"/>
                </a:highlight>
              </a:rPr>
              <a:t>目标是通过最小的修改次数来改变样本的类别标签</a:t>
            </a:r>
            <a:r>
              <a:rPr kumimoji="1" lang="zh-CN" altLang="en-US" dirty="0"/>
              <a:t>。</a:t>
            </a:r>
          </a:p>
        </p:txBody>
      </p:sp>
      <p:pic>
        <p:nvPicPr>
          <p:cNvPr id="6" name="图片 5">
            <a:extLst>
              <a:ext uri="{FF2B5EF4-FFF2-40B4-BE49-F238E27FC236}">
                <a16:creationId xmlns:a16="http://schemas.microsoft.com/office/drawing/2014/main" id="{51A8BD5F-4DA4-5244-9E75-91B9A65AB688}"/>
              </a:ext>
            </a:extLst>
          </p:cNvPr>
          <p:cNvPicPr>
            <a:picLocks noChangeAspect="1"/>
          </p:cNvPicPr>
          <p:nvPr/>
        </p:nvPicPr>
        <p:blipFill>
          <a:blip r:embed="rId3"/>
          <a:stretch>
            <a:fillRect/>
          </a:stretch>
        </p:blipFill>
        <p:spPr>
          <a:xfrm>
            <a:off x="821634" y="1392833"/>
            <a:ext cx="8494645" cy="5147114"/>
          </a:xfrm>
          <a:prstGeom prst="rect">
            <a:avLst/>
          </a:prstGeom>
        </p:spPr>
      </p:pic>
    </p:spTree>
    <p:extLst>
      <p:ext uri="{BB962C8B-B14F-4D97-AF65-F5344CB8AC3E}">
        <p14:creationId xmlns:p14="http://schemas.microsoft.com/office/powerpoint/2010/main" val="3220114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E5B54857-AA91-BD49-BCDD-581AD1DF8AC8}"/>
              </a:ext>
            </a:extLst>
          </p:cNvPr>
          <p:cNvSpPr>
            <a:spLocks noGrp="1"/>
          </p:cNvSpPr>
          <p:nvPr>
            <p:ph type="body" sz="quarter" idx="10"/>
          </p:nvPr>
        </p:nvSpPr>
        <p:spPr/>
        <p:txBody>
          <a:bodyPr/>
          <a:lstStyle/>
          <a:p>
            <a:r>
              <a:rPr lang="zh-CN" altLang="en-US" dirty="0"/>
              <a:t>每个单词对确定类标签的贡献</a:t>
            </a:r>
          </a:p>
        </p:txBody>
      </p:sp>
      <p:sp>
        <p:nvSpPr>
          <p:cNvPr id="7" name="文本框 6">
            <a:extLst>
              <a:ext uri="{FF2B5EF4-FFF2-40B4-BE49-F238E27FC236}">
                <a16:creationId xmlns:a16="http://schemas.microsoft.com/office/drawing/2014/main" id="{28F768B3-7090-2441-85ED-87FCFE8367C6}"/>
              </a:ext>
            </a:extLst>
          </p:cNvPr>
          <p:cNvSpPr txBox="1"/>
          <p:nvPr/>
        </p:nvSpPr>
        <p:spPr>
          <a:xfrm>
            <a:off x="367862" y="1072056"/>
            <a:ext cx="5717627" cy="1200329"/>
          </a:xfrm>
          <a:prstGeom prst="rect">
            <a:avLst/>
          </a:prstGeom>
          <a:noFill/>
        </p:spPr>
        <p:txBody>
          <a:bodyPr wrap="square" rtlCol="0">
            <a:spAutoFit/>
          </a:bodyPr>
          <a:lstStyle/>
          <a:p>
            <a:r>
              <a:rPr lang="zh-CN" altLang="en-US" dirty="0"/>
              <a:t>一个单词有高贡献是指去掉它后文本将被分为当前类的概率大幅减小。所以可以这样计算贡献值：</a:t>
            </a:r>
          </a:p>
          <a:p>
            <a:br>
              <a:rPr lang="zh-CN" altLang="en-US" dirty="0"/>
            </a:br>
            <a:endParaRPr kumimoji="1" lang="zh-CN" altLang="en-US" dirty="0"/>
          </a:p>
        </p:txBody>
      </p:sp>
      <p:pic>
        <p:nvPicPr>
          <p:cNvPr id="8" name="图片 7">
            <a:extLst>
              <a:ext uri="{FF2B5EF4-FFF2-40B4-BE49-F238E27FC236}">
                <a16:creationId xmlns:a16="http://schemas.microsoft.com/office/drawing/2014/main" id="{3FFFAE01-39D2-1645-BA6F-DE05636C0582}"/>
              </a:ext>
            </a:extLst>
          </p:cNvPr>
          <p:cNvPicPr>
            <a:picLocks noChangeAspect="1"/>
          </p:cNvPicPr>
          <p:nvPr/>
        </p:nvPicPr>
        <p:blipFill>
          <a:blip r:embed="rId3"/>
          <a:stretch>
            <a:fillRect/>
          </a:stretch>
        </p:blipFill>
        <p:spPr>
          <a:xfrm>
            <a:off x="2603061" y="1707493"/>
            <a:ext cx="8940800" cy="1193800"/>
          </a:xfrm>
          <a:prstGeom prst="rect">
            <a:avLst/>
          </a:prstGeom>
        </p:spPr>
      </p:pic>
      <p:sp>
        <p:nvSpPr>
          <p:cNvPr id="11" name="文本框 10">
            <a:extLst>
              <a:ext uri="{FF2B5EF4-FFF2-40B4-BE49-F238E27FC236}">
                <a16:creationId xmlns:a16="http://schemas.microsoft.com/office/drawing/2014/main" id="{D75FC400-5295-B046-8F92-4236DE042F91}"/>
              </a:ext>
            </a:extLst>
          </p:cNvPr>
          <p:cNvSpPr txBox="1"/>
          <p:nvPr/>
        </p:nvSpPr>
        <p:spPr>
          <a:xfrm>
            <a:off x="859221" y="3162878"/>
            <a:ext cx="6923812" cy="369332"/>
          </a:xfrm>
          <a:prstGeom prst="rect">
            <a:avLst/>
          </a:prstGeom>
          <a:noFill/>
        </p:spPr>
        <p:txBody>
          <a:bodyPr wrap="square">
            <a:spAutoFit/>
          </a:bodyPr>
          <a:lstStyle/>
          <a:p>
            <a:r>
              <a:rPr lang="zh-CN" altLang="en-US" b="0" i="0" dirty="0">
                <a:solidFill>
                  <a:srgbClr val="4D4D4D"/>
                </a:solidFill>
                <a:effectLst/>
                <a:latin typeface="-apple-system"/>
              </a:rPr>
              <a:t>其中是文本被分为</a:t>
            </a:r>
            <a:r>
              <a:rPr lang="zh-CN" altLang="en-US" dirty="0">
                <a:solidFill>
                  <a:srgbClr val="4D4D4D"/>
                </a:solidFill>
                <a:latin typeface="-apple-system"/>
              </a:rPr>
              <a:t>        </a:t>
            </a:r>
            <a:r>
              <a:rPr lang="zh-CN" altLang="en-US" b="0" i="0" dirty="0">
                <a:solidFill>
                  <a:srgbClr val="4D4D4D"/>
                </a:solidFill>
                <a:effectLst/>
                <a:latin typeface="-apple-system"/>
              </a:rPr>
              <a:t>的后验概率</a:t>
            </a:r>
            <a:r>
              <a:rPr lang="zh-CN" altLang="en-US" dirty="0">
                <a:solidFill>
                  <a:srgbClr val="4D4D4D"/>
                </a:solidFill>
                <a:latin typeface="-apple-system"/>
              </a:rPr>
              <a:t>，       </a:t>
            </a:r>
            <a:r>
              <a:rPr lang="zh-CN" altLang="en-US" dirty="0"/>
              <a:t>代表没有这个关键字</a:t>
            </a:r>
          </a:p>
        </p:txBody>
      </p:sp>
      <p:pic>
        <p:nvPicPr>
          <p:cNvPr id="10" name="图片 9">
            <a:extLst>
              <a:ext uri="{FF2B5EF4-FFF2-40B4-BE49-F238E27FC236}">
                <a16:creationId xmlns:a16="http://schemas.microsoft.com/office/drawing/2014/main" id="{21525088-F18C-C941-97B2-7D0B720D5EB5}"/>
              </a:ext>
            </a:extLst>
          </p:cNvPr>
          <p:cNvPicPr>
            <a:picLocks noChangeAspect="1"/>
          </p:cNvPicPr>
          <p:nvPr/>
        </p:nvPicPr>
        <p:blipFill>
          <a:blip r:embed="rId4"/>
          <a:stretch>
            <a:fillRect/>
          </a:stretch>
        </p:blipFill>
        <p:spPr>
          <a:xfrm>
            <a:off x="2832544" y="3134241"/>
            <a:ext cx="317500" cy="355600"/>
          </a:xfrm>
          <a:prstGeom prst="rect">
            <a:avLst/>
          </a:prstGeom>
        </p:spPr>
      </p:pic>
      <p:pic>
        <p:nvPicPr>
          <p:cNvPr id="13" name="图片 12">
            <a:extLst>
              <a:ext uri="{FF2B5EF4-FFF2-40B4-BE49-F238E27FC236}">
                <a16:creationId xmlns:a16="http://schemas.microsoft.com/office/drawing/2014/main" id="{23F21CA5-F6B9-B248-92DA-379F681143FE}"/>
              </a:ext>
            </a:extLst>
          </p:cNvPr>
          <p:cNvPicPr>
            <a:picLocks noChangeAspect="1"/>
          </p:cNvPicPr>
          <p:nvPr/>
        </p:nvPicPr>
        <p:blipFill>
          <a:blip r:embed="rId5"/>
          <a:stretch>
            <a:fillRect/>
          </a:stretch>
        </p:blipFill>
        <p:spPr>
          <a:xfrm>
            <a:off x="4502002" y="3176772"/>
            <a:ext cx="381000" cy="355600"/>
          </a:xfrm>
          <a:prstGeom prst="rect">
            <a:avLst/>
          </a:prstGeom>
        </p:spPr>
      </p:pic>
      <p:sp>
        <p:nvSpPr>
          <p:cNvPr id="15" name="文本框 14">
            <a:extLst>
              <a:ext uri="{FF2B5EF4-FFF2-40B4-BE49-F238E27FC236}">
                <a16:creationId xmlns:a16="http://schemas.microsoft.com/office/drawing/2014/main" id="{F501CBFC-1ED3-9D4A-A09E-34B65FEF7AB0}"/>
              </a:ext>
            </a:extLst>
          </p:cNvPr>
          <p:cNvSpPr txBox="1"/>
          <p:nvPr/>
        </p:nvSpPr>
        <p:spPr>
          <a:xfrm>
            <a:off x="909085" y="3930133"/>
            <a:ext cx="8181752" cy="879087"/>
          </a:xfrm>
          <a:prstGeom prst="rect">
            <a:avLst/>
          </a:prstGeom>
          <a:noFill/>
        </p:spPr>
        <p:txBody>
          <a:bodyPr wrap="square">
            <a:spAutoFit/>
          </a:bodyPr>
          <a:lstStyle/>
          <a:p>
            <a:pPr>
              <a:lnSpc>
                <a:spcPct val="150000"/>
              </a:lnSpc>
            </a:pPr>
            <a:r>
              <a:rPr lang="zh-CN" altLang="en-US" b="0" i="0" dirty="0">
                <a:solidFill>
                  <a:srgbClr val="4D4D4D"/>
                </a:solidFill>
                <a:effectLst/>
                <a:latin typeface="-apple-system"/>
              </a:rPr>
              <a:t>文中提到对于大多数文本来说，</a:t>
            </a:r>
            <a:r>
              <a:rPr lang="zh-CN" altLang="en-US" dirty="0"/>
              <a:t>计算贡献                       很费时，作者借鉴了</a:t>
            </a:r>
            <a:r>
              <a:rPr lang="en" altLang="zh-CN" i="1" dirty="0">
                <a:latin typeface="Times New Roman" panose="02020603050405020304" pitchFamily="18" charset="0"/>
                <a:cs typeface="Times New Roman" panose="02020603050405020304" pitchFamily="18" charset="0"/>
              </a:rPr>
              <a:t>FGSM</a:t>
            </a:r>
            <a:r>
              <a:rPr lang="zh-CN" altLang="en-US" dirty="0"/>
              <a:t>的方法近似计算</a:t>
            </a:r>
          </a:p>
        </p:txBody>
      </p:sp>
      <p:pic>
        <p:nvPicPr>
          <p:cNvPr id="16" name="图片 15">
            <a:extLst>
              <a:ext uri="{FF2B5EF4-FFF2-40B4-BE49-F238E27FC236}">
                <a16:creationId xmlns:a16="http://schemas.microsoft.com/office/drawing/2014/main" id="{2215CE36-3D92-2A40-A858-6850EBA46D96}"/>
              </a:ext>
            </a:extLst>
          </p:cNvPr>
          <p:cNvPicPr>
            <a:picLocks noChangeAspect="1"/>
          </p:cNvPicPr>
          <p:nvPr/>
        </p:nvPicPr>
        <p:blipFill>
          <a:blip r:embed="rId6"/>
          <a:stretch>
            <a:fillRect/>
          </a:stretch>
        </p:blipFill>
        <p:spPr>
          <a:xfrm>
            <a:off x="5160926" y="4063409"/>
            <a:ext cx="1168400" cy="304800"/>
          </a:xfrm>
          <a:prstGeom prst="rect">
            <a:avLst/>
          </a:prstGeom>
        </p:spPr>
      </p:pic>
      <p:pic>
        <p:nvPicPr>
          <p:cNvPr id="17" name="图片 16">
            <a:extLst>
              <a:ext uri="{FF2B5EF4-FFF2-40B4-BE49-F238E27FC236}">
                <a16:creationId xmlns:a16="http://schemas.microsoft.com/office/drawing/2014/main" id="{7E8D128A-5986-1440-A5EA-544B9C80F1AF}"/>
              </a:ext>
            </a:extLst>
          </p:cNvPr>
          <p:cNvPicPr>
            <a:picLocks noChangeAspect="1"/>
          </p:cNvPicPr>
          <p:nvPr/>
        </p:nvPicPr>
        <p:blipFill>
          <a:blip r:embed="rId7"/>
          <a:stretch>
            <a:fillRect/>
          </a:stretch>
        </p:blipFill>
        <p:spPr>
          <a:xfrm>
            <a:off x="2933995" y="4665626"/>
            <a:ext cx="3708400" cy="482600"/>
          </a:xfrm>
          <a:prstGeom prst="rect">
            <a:avLst/>
          </a:prstGeom>
        </p:spPr>
      </p:pic>
      <p:sp>
        <p:nvSpPr>
          <p:cNvPr id="12" name="文本框 11">
            <a:extLst>
              <a:ext uri="{FF2B5EF4-FFF2-40B4-BE49-F238E27FC236}">
                <a16:creationId xmlns:a16="http://schemas.microsoft.com/office/drawing/2014/main" id="{019EDCF5-BBF2-4891-ADCF-445AF3A8EAE6}"/>
              </a:ext>
            </a:extLst>
          </p:cNvPr>
          <p:cNvSpPr txBox="1"/>
          <p:nvPr/>
        </p:nvSpPr>
        <p:spPr>
          <a:xfrm>
            <a:off x="60434" y="5877912"/>
            <a:ext cx="11897710" cy="646331"/>
          </a:xfrm>
          <a:prstGeom prst="rect">
            <a:avLst/>
          </a:prstGeom>
          <a:noFill/>
        </p:spPr>
        <p:txBody>
          <a:bodyPr wrap="square" rtlCol="0">
            <a:spAutoFit/>
          </a:bodyPr>
          <a:lstStyle/>
          <a:p>
            <a:r>
              <a:rPr lang="en-US" altLang="zh-CN" dirty="0"/>
              <a:t>[1]</a:t>
            </a:r>
            <a:r>
              <a:rPr lang="zh-CN" altLang="en-US" dirty="0"/>
              <a:t> </a:t>
            </a:r>
            <a:r>
              <a:rPr lang="en" altLang="zh-CN" dirty="0"/>
              <a:t>Goodfellow, Ian J., Jonathon </a:t>
            </a:r>
            <a:r>
              <a:rPr lang="en" altLang="zh-CN" dirty="0" err="1"/>
              <a:t>Shlens</a:t>
            </a:r>
            <a:r>
              <a:rPr lang="en" altLang="zh-CN" dirty="0"/>
              <a:t>, and Christian </a:t>
            </a:r>
            <a:r>
              <a:rPr lang="en" altLang="zh-CN" dirty="0" err="1"/>
              <a:t>Szegedy</a:t>
            </a:r>
            <a:r>
              <a:rPr lang="en" altLang="zh-CN" dirty="0"/>
              <a:t>. "Explaining and harnessing adversarial examples." </a:t>
            </a:r>
            <a:r>
              <a:rPr lang="en" altLang="zh-CN" i="1" dirty="0" err="1"/>
              <a:t>arXiv</a:t>
            </a:r>
            <a:r>
              <a:rPr lang="en" altLang="zh-CN" i="1" dirty="0"/>
              <a:t> preprint arXiv:1412.6572</a:t>
            </a:r>
            <a:r>
              <a:rPr lang="en" altLang="zh-CN" dirty="0"/>
              <a:t> (2014)</a:t>
            </a:r>
            <a:endParaRPr kumimoji="1" lang="zh-CN" altLang="en-US" dirty="0"/>
          </a:p>
        </p:txBody>
      </p:sp>
    </p:spTree>
    <p:extLst>
      <p:ext uri="{BB962C8B-B14F-4D97-AF65-F5344CB8AC3E}">
        <p14:creationId xmlns:p14="http://schemas.microsoft.com/office/powerpoint/2010/main" val="3500565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E5B54857-AA91-BD49-BCDD-581AD1DF8AC8}"/>
              </a:ext>
            </a:extLst>
          </p:cNvPr>
          <p:cNvSpPr>
            <a:spLocks noGrp="1"/>
          </p:cNvSpPr>
          <p:nvPr>
            <p:ph type="body" sz="quarter" idx="10"/>
          </p:nvPr>
        </p:nvSpPr>
        <p:spPr/>
        <p:txBody>
          <a:bodyPr/>
          <a:lstStyle/>
          <a:p>
            <a:r>
              <a:rPr lang="zh-CN" altLang="en-US" dirty="0"/>
              <a:t>计算每个单词对确定类标签的贡献</a:t>
            </a:r>
          </a:p>
        </p:txBody>
      </p:sp>
      <p:pic>
        <p:nvPicPr>
          <p:cNvPr id="17" name="图片 16">
            <a:extLst>
              <a:ext uri="{FF2B5EF4-FFF2-40B4-BE49-F238E27FC236}">
                <a16:creationId xmlns:a16="http://schemas.microsoft.com/office/drawing/2014/main" id="{7E8D128A-5986-1440-A5EA-544B9C80F1AF}"/>
              </a:ext>
            </a:extLst>
          </p:cNvPr>
          <p:cNvPicPr>
            <a:picLocks noChangeAspect="1"/>
          </p:cNvPicPr>
          <p:nvPr/>
        </p:nvPicPr>
        <p:blipFill>
          <a:blip r:embed="rId3"/>
          <a:stretch>
            <a:fillRect/>
          </a:stretch>
        </p:blipFill>
        <p:spPr>
          <a:xfrm>
            <a:off x="648611" y="5832742"/>
            <a:ext cx="3708400" cy="482600"/>
          </a:xfrm>
          <a:prstGeom prst="rect">
            <a:avLst/>
          </a:prstGeom>
        </p:spPr>
      </p:pic>
      <p:pic>
        <p:nvPicPr>
          <p:cNvPr id="12" name="图片 11">
            <a:extLst>
              <a:ext uri="{FF2B5EF4-FFF2-40B4-BE49-F238E27FC236}">
                <a16:creationId xmlns:a16="http://schemas.microsoft.com/office/drawing/2014/main" id="{7DFFE748-96B4-9E4B-BFA4-C74E4BA89A25}"/>
              </a:ext>
            </a:extLst>
          </p:cNvPr>
          <p:cNvPicPr>
            <a:picLocks noChangeAspect="1"/>
          </p:cNvPicPr>
          <p:nvPr/>
        </p:nvPicPr>
        <p:blipFill>
          <a:blip r:embed="rId4"/>
          <a:stretch>
            <a:fillRect/>
          </a:stretch>
        </p:blipFill>
        <p:spPr>
          <a:xfrm>
            <a:off x="410818" y="768627"/>
            <a:ext cx="10734261" cy="3680017"/>
          </a:xfrm>
          <a:prstGeom prst="rect">
            <a:avLst/>
          </a:prstGeom>
        </p:spPr>
      </p:pic>
      <p:sp>
        <p:nvSpPr>
          <p:cNvPr id="14" name="文本框 13">
            <a:extLst>
              <a:ext uri="{FF2B5EF4-FFF2-40B4-BE49-F238E27FC236}">
                <a16:creationId xmlns:a16="http://schemas.microsoft.com/office/drawing/2014/main" id="{CC8FD411-6A0A-9C4A-B336-C0F579B90A56}"/>
              </a:ext>
            </a:extLst>
          </p:cNvPr>
          <p:cNvSpPr txBox="1"/>
          <p:nvPr/>
        </p:nvSpPr>
        <p:spPr>
          <a:xfrm>
            <a:off x="424070" y="4492488"/>
            <a:ext cx="7633252" cy="830997"/>
          </a:xfrm>
          <a:prstGeom prst="rect">
            <a:avLst/>
          </a:prstGeom>
          <a:noFill/>
        </p:spPr>
        <p:txBody>
          <a:bodyPr wrap="square" rtlCol="0">
            <a:spAutoFit/>
          </a:bodyPr>
          <a:lstStyle/>
          <a:p>
            <a:r>
              <a:rPr lang="zh-CN" altLang="en-US" sz="2400" dirty="0"/>
              <a:t>那么现在我们既然是要使得</a:t>
            </a:r>
            <a:r>
              <a:rPr lang="en" altLang="zh-CN" sz="2400" dirty="0"/>
              <a:t>loss</a:t>
            </a:r>
            <a:r>
              <a:rPr lang="zh-CN" altLang="en-US" sz="2400" dirty="0"/>
              <a:t>增大，而模型的网络系数又固定不变，唯一</a:t>
            </a:r>
            <a:r>
              <a:rPr lang="zh-CN" altLang="en-US" sz="2400" dirty="0">
                <a:highlight>
                  <a:srgbClr val="FFFF00"/>
                </a:highlight>
              </a:rPr>
              <a:t>可以改变的就是输入</a:t>
            </a:r>
            <a:endParaRPr kumimoji="1" lang="zh-CN" altLang="en-US" sz="2400" dirty="0">
              <a:highlight>
                <a:srgbClr val="FFFF00"/>
              </a:highlight>
            </a:endParaRPr>
          </a:p>
        </p:txBody>
      </p:sp>
      <p:pic>
        <p:nvPicPr>
          <p:cNvPr id="18" name="图片 17">
            <a:extLst>
              <a:ext uri="{FF2B5EF4-FFF2-40B4-BE49-F238E27FC236}">
                <a16:creationId xmlns:a16="http://schemas.microsoft.com/office/drawing/2014/main" id="{7E35F186-9C0E-BF47-832B-0DF9FB0634F0}"/>
              </a:ext>
            </a:extLst>
          </p:cNvPr>
          <p:cNvPicPr>
            <a:picLocks noChangeAspect="1"/>
          </p:cNvPicPr>
          <p:nvPr/>
        </p:nvPicPr>
        <p:blipFill>
          <a:blip r:embed="rId5"/>
          <a:stretch>
            <a:fillRect/>
          </a:stretch>
        </p:blipFill>
        <p:spPr>
          <a:xfrm>
            <a:off x="4161183" y="5327180"/>
            <a:ext cx="7673010" cy="629616"/>
          </a:xfrm>
          <a:prstGeom prst="rect">
            <a:avLst/>
          </a:prstGeom>
        </p:spPr>
      </p:pic>
      <p:pic>
        <p:nvPicPr>
          <p:cNvPr id="22" name="图形 21" descr="箭头轻微弯曲">
            <a:extLst>
              <a:ext uri="{FF2B5EF4-FFF2-40B4-BE49-F238E27FC236}">
                <a16:creationId xmlns:a16="http://schemas.microsoft.com/office/drawing/2014/main" id="{7B597C32-4A81-8F45-A89B-8F20F0BD93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971655">
            <a:off x="2007705" y="5522842"/>
            <a:ext cx="470451" cy="470451"/>
          </a:xfrm>
          <a:prstGeom prst="rect">
            <a:avLst/>
          </a:prstGeom>
        </p:spPr>
      </p:pic>
    </p:spTree>
    <p:extLst>
      <p:ext uri="{BB962C8B-B14F-4D97-AF65-F5344CB8AC3E}">
        <p14:creationId xmlns:p14="http://schemas.microsoft.com/office/powerpoint/2010/main" val="25550655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916,&quot;width&quot;:8016}"/>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7097"/>
  <p:tag name="KSO_WM_SLIDE_ID" val="diagram20217097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SLIDE_LAYOUT_INFO" val="{&quot;direction&quot;:1,&quot;id&quot;:&quot;2021-04-01T16:16:32&quot;,&quot;maxSize&quot;:{&quot;size1&quot;:57.5},&quot;minSize&quot;:{&quot;size1&quot;:32.600000000000001},&quot;normalSize&quot;:{&quot;size1&quot;:48.068750000000001},&quot;subLayout&quot;:[{&quot;id&quot;:&quot;2021-04-01T16:16:32&quot;,&quot;maxSize&quot;:{&quot;size1&quot;:55.25903072445481},&quot;minSize&quot;:{&quot;size1&quot;:19.659030724454809},&quot;normalSize&quot;:{&quot;size1&quot;:21.559030724454804},&quot;subLayout&quot;:[{&quot;id&quot;:&quot;2021-04-01T16:16:32&quot;,&quot;margin&quot;:{&quot;bottom&quot;:0.026000002399086952,&quot;left&quot;:2.5399999618530273,&quot;right&quot;:0.026000002399086952,&quot;top&quot;:1.6929999589920044},&quot;type&quot;:0},{&quot;id&quot;:&quot;2021-04-01T16:16:32&quot;,&quot;margin&quot;:{&quot;bottom&quot;:1.6929999589920044,&quot;left&quot;:2.5399999618530273,&quot;right&quot;:0.026000002399086952,&quot;top&quot;:0.79199999570846558},&quot;type&quot;:0}],&quot;type&quot;:0},{&quot;id&quot;:&quot;2021-04-01T16:16:32&quot;,&quot;margin&quot;:{&quot;bottom&quot;:0,&quot;left&quot;:1.6670000553131104,&quot;right&quot;:0,&quot;top&quot;:0},&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dfa57998712faa657abf3"/>
  <p:tag name="KSO_WM_CHIP_FILLPROP" val="[[{&quot;text_align&quot;:&quot;cm&quot;,&quot;text_direction&quot;:&quot;horizontal&quot;,&quot;support_features&quot;:[&quot;creativepic&quot;],&quot;support_big_font&quot;:false,&quot;picture_toward&quot;:1,&quot;picture_dockside&quot;:[&quot;cb&quot;,&quot;rm&quot;,&quot;ct&quot;],&quot;fill_id&quot;:&quot;8d116bd8b1074587a970747df3fba75a&quot;,&quot;fill_align&quot;:&quot;cm&quot;,&quot;chip_types&quot;:[&quot;picture&quot;]},{&quot;text_align&quot;:&quot;lb&quot;,&quot;text_direction&quot;:&quot;horizontal&quot;,&quot;support_big_font&quot;:false,&quot;picture_toward&quot;:0,&quot;picture_dockside&quot;:[],&quot;fill_id&quot;:&quot;0c52f29da84d4a8fa032b62f9d0b0d9e&quot;,&quot;fill_align&quot;:&quot;lb&quot;,&quot;chip_types&quot;:[&quot;text&quot;,&quot;header&quot;]},{&quot;text_align&quot;:&quot;lt&quot;,&quot;text_direction&quot;:&quot;horizontal&quot;,&quot;support_big_font&quot;:false,&quot;picture_toward&quot;:0,&quot;picture_dockside&quot;:[],&quot;fill_id&quot;:&quot;1d610f50166043debd746d9fc47ffedb&quot;,&quot;fill_align&quot;:&quot;lt&quot;,&quot;chip_types&quot;:[&quot;text&quot;]}]]"/>
  <p:tag name="KSO_WM_CHIP_DECFILLPROP" val="[]"/>
  <p:tag name="KSO_WM_SLIDE_TYPE" val="text"/>
  <p:tag name="KSO_WM_SLIDE_SIZE" val="888*540"/>
  <p:tag name="KSO_WM_SLIDE_POSITION" val="72*0"/>
  <p:tag name="KSO_WM_CHIP_GROUPID" val="5fadfa57998712faa657abf2"/>
  <p:tag name="KSO_WM_SLIDE_BK_DARK_LIGHT" val="2"/>
  <p:tag name="KSO_WM_SLIDE_BACKGROUND_TYPE" val="general"/>
  <p:tag name="KSO_WM_SLIDE_SUPPORT_FEATURE_TYPE" val="8"/>
  <p:tag name="KSO_WM_SLIDE_SUBTYPE" val="picTxt"/>
  <p:tag name="KSO_WM_TEMPLATE_ASSEMBLE_XID" val="606570604054ed1e2fb814e9"/>
  <p:tag name="KSO_WM_TEMPLATE_ASSEMBLE_GROUPID" val="606570604054ed1e2fb814e9"/>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ID" val="diagram20215252_1*ζ_h_i*1_1_1"/>
  <p:tag name="KSO_WM_TEMPLATE_CATEGORY" val="diagram"/>
  <p:tag name="KSO_WM_TEMPLATE_INDEX" val="20215252"/>
  <p:tag name="KSO_WM_UNIT_LAYERLEVEL" val="1_1_1"/>
  <p:tag name="KSO_WM_TAG_VERSION" val="1.0"/>
  <p:tag name="KSO_WM_BEAUTIFY_FLAG" val="#wm#"/>
  <p:tag name="KSO_WM_UNIT_PICTURE_TOWARD" val="1"/>
  <p:tag name="KSO_WM_UNIT_PICTURE_DOCKSIDE" val="cb,rm,ct"/>
  <p:tag name="KSO_WM_UNIT_DIAGRAM_MODELTYPE" val="creativePicture"/>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UNIT_VALUE" val="1544*1570"/>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diagram20215252_1*ζ_h_d*1_1_1"/>
  <p:tag name="KSO_WM_TEMPLATE_CATEGORY" val="diagram"/>
  <p:tag name="KSO_WM_TEMPLATE_INDEX" val="20215252"/>
  <p:tag name="KSO_WM_UNIT_LAYERLEVEL" val="1_1_1"/>
  <p:tag name="KSO_WM_TAG_VERSION" val="1.0"/>
  <p:tag name="KSO_WM_BEAUTIFY_FLAG" val="#wm#"/>
  <p:tag name="KSO_WM_UNIT_PICTURE_TOWARD" val="1"/>
  <p:tag name="KSO_WM_UNIT_PICTURE_DOCKSIDE" val="cb,rm,ct"/>
  <p:tag name="KSO_WM_UNIT_DIAGRAM_MODELTYPE" val="creativePicture"/>
  <p:tag name="KSO_WM_UNIT_USESOURCEFORMAT_APPLY" val="1"/>
</p:tagLst>
</file>

<file path=ppt/tags/tag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97_1*f*1"/>
  <p:tag name="KSO_WM_TEMPLATE_CATEGORY" val="diagram"/>
  <p:tag name="KSO_WM_TEMPLATE_INDEX" val="20217097"/>
  <p:tag name="KSO_WM_UNIT_LAYERLEVEL" val="1"/>
  <p:tag name="KSO_WM_TAG_VERSION" val="1.0"/>
  <p:tag name="KSO_WM_BEAUTIFY_FLAG" val="#wm#"/>
  <p:tag name="KSO_WM_UNIT_DEFAULT_FONT" val="14;20;2"/>
  <p:tag name="KSO_WM_UNIT_BLOCK" val="0"/>
  <p:tag name="KSO_WM_UNIT_VALUE" val="72"/>
  <p:tag name="KSO_WM_UNIT_SHOW_EDIT_AREA_INDICATION" val="1"/>
  <p:tag name="KSO_WM_CHIP_GROUPID" val="5e6b05596848fb12bee65ac8"/>
  <p:tag name="KSO_WM_CHIP_XID" val="5e6b05596848fb12bee65aca"/>
  <p:tag name="KSO_WM_UNIT_DEC_AREA_ID" val="70347f9784f64ccca9123b27c1d2bbd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1d39d7b218794cc0bc8d550570994862"/>
  <p:tag name="KSO_WM_UNIT_TEXT_FILL_FORE_SCHEMECOLOR_INDEX_BRIGHTNESS" val="0.25"/>
  <p:tag name="KSO_WM_UNIT_TEXT_FILL_FORE_SCHEMECOLOR_INDEX" val="13"/>
  <p:tag name="KSO_WM_UNIT_TEXT_FILL_TYPE" val="1"/>
  <p:tag name="KSO_WM_TEMPLATE_ASSEMBLE_XID" val="606570604054ed1e2fb814e9"/>
  <p:tag name="KSO_WM_TEMPLATE_ASSEMBLE_GROUPID" val="606570604054ed1e2fb814e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1813</Words>
  <Application>Microsoft Office PowerPoint</Application>
  <PresentationFormat>宽屏</PresentationFormat>
  <Paragraphs>112</Paragraphs>
  <Slides>19</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-apple-system</vt:lpstr>
      <vt:lpstr>等线</vt:lpstr>
      <vt:lpstr>等线 Light</vt:lpstr>
      <vt:lpstr>微软雅黑</vt:lpstr>
      <vt:lpstr>微软雅黑</vt:lpstr>
      <vt:lpstr>Arial</vt:lpstr>
      <vt:lpstr>Times New Roman</vt:lpstr>
      <vt:lpstr>Wingdings</vt:lpstr>
      <vt:lpstr>Office 主题​​</vt:lpstr>
      <vt:lpstr>Towards Crafting Text Adversarial Samples 创造文本对抗性样本</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Crafting Text Adversarial Samples 创造文本对抗性样本</dc:title>
  <dc:creator>刘 世一</dc:creator>
  <cp:lastModifiedBy>刘 世一</cp:lastModifiedBy>
  <cp:revision>98</cp:revision>
  <dcterms:created xsi:type="dcterms:W3CDTF">2021-11-29T06:25:33Z</dcterms:created>
  <dcterms:modified xsi:type="dcterms:W3CDTF">2021-11-29T11:04:40Z</dcterms:modified>
</cp:coreProperties>
</file>