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85" r:id="rId5"/>
    <p:sldId id="259" r:id="rId7"/>
    <p:sldId id="318" r:id="rId8"/>
    <p:sldId id="260" r:id="rId9"/>
    <p:sldId id="312" r:id="rId10"/>
    <p:sldId id="313" r:id="rId11"/>
    <p:sldId id="286" r:id="rId12"/>
    <p:sldId id="265" r:id="rId13"/>
    <p:sldId id="361" r:id="rId14"/>
    <p:sldId id="320" r:id="rId15"/>
    <p:sldId id="323" r:id="rId16"/>
    <p:sldId id="324" r:id="rId17"/>
    <p:sldId id="325" r:id="rId18"/>
    <p:sldId id="326" r:id="rId19"/>
    <p:sldId id="311" r:id="rId20"/>
    <p:sldId id="327" r:id="rId21"/>
    <p:sldId id="328" r:id="rId22"/>
    <p:sldId id="330" r:id="rId23"/>
    <p:sldId id="329" r:id="rId24"/>
    <p:sldId id="331" r:id="rId25"/>
    <p:sldId id="332" r:id="rId26"/>
    <p:sldId id="333" r:id="rId27"/>
    <p:sldId id="335" r:id="rId28"/>
    <p:sldId id="336" r:id="rId29"/>
    <p:sldId id="338" r:id="rId30"/>
    <p:sldId id="339" r:id="rId31"/>
    <p:sldId id="345" r:id="rId32"/>
    <p:sldId id="270" r:id="rId33"/>
    <p:sldId id="267" r:id="rId34"/>
    <p:sldId id="337" r:id="rId35"/>
    <p:sldId id="350" r:id="rId36"/>
    <p:sldId id="351" r:id="rId37"/>
    <p:sldId id="349" r:id="rId38"/>
    <p:sldId id="352" r:id="rId39"/>
    <p:sldId id="354" r:id="rId40"/>
    <p:sldId id="353" r:id="rId41"/>
    <p:sldId id="362" r:id="rId42"/>
    <p:sldId id="276" r:id="rId43"/>
    <p:sldId id="277" r:id="rId44"/>
    <p:sldId id="347" r:id="rId45"/>
    <p:sldId id="363"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41" autoAdjust="0"/>
    <p:restoredTop sz="94660"/>
  </p:normalViewPr>
  <p:slideViewPr>
    <p:cSldViewPr snapToGrid="0">
      <p:cViewPr>
        <p:scale>
          <a:sx n="75" d="100"/>
          <a:sy n="75" d="100"/>
        </p:scale>
        <p:origin x="-180" y="-858"/>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mc:AlternateContent xmlns:mc="http://schemas.openxmlformats.org/markup-compatibility/2006">
        <mc:Choice xmlns:a14="http://schemas.microsoft.com/office/drawing/2010/main" Requires="a14">
          <p:sp>
            <p:nvSpPr>
              <p:cNvPr id="3" name="文本占位符 2"/>
              <p:cNvSpPr/>
              <p:nvPr>
                <p:ph type="body" idx="3"/>
              </p:nvPr>
            </p:nvSpPr>
            <p:spPr/>
            <p:txBody>
              <a:bodyPr/>
              <a:p>
                <a:pPr indent="0" fontAlgn="auto">
                  <a:lnSpc>
                    <a:spcPct val="150000"/>
                  </a:lnSpc>
                  <a:buFont typeface="Wingdings" panose="05000000000000000000" charset="0"/>
                  <a:buNone/>
                </a:pPr>
                <a:r>
                  <a:rPr lang="zh-CN" altLang="en-US" spc="400" dirty="0">
                    <a:cs typeface="+mn-ea"/>
                    <a:sym typeface="+mn-lt"/>
                  </a:rPr>
                  <a:t>1) 线性回归算法。论文展示了对流行的线性回归算法的攻击，包括Ridge Regression（RR）和LASSO。这两种算法都使用最小平方损失函数，而它们的正则化项分别为L2和L1。 </a:t>
                </a:r>
                <a:endParaRPr lang="zh-CN" altLang="en-US" spc="400" dirty="0">
                  <a:cs typeface="+mn-ea"/>
                  <a:sym typeface="+mn-lt"/>
                </a:endParaRPr>
              </a:p>
              <a:p>
                <a:pPr indent="0" fontAlgn="auto">
                  <a:lnSpc>
                    <a:spcPct val="150000"/>
                  </a:lnSpc>
                  <a:buFont typeface="Wingdings" panose="05000000000000000000" charset="0"/>
                  <a:buNone/>
                </a:pPr>
                <a:r>
                  <a:rPr lang="zh-CN" altLang="en-US" b="1" spc="400" dirty="0">
                    <a:cs typeface="+mn-ea"/>
                    <a:sym typeface="+mn-lt"/>
                  </a:rPr>
                  <a:t>RR的攻击</a:t>
                </a:r>
                <a:r>
                  <a:rPr lang="zh-CN" altLang="en-US" spc="400" dirty="0">
                    <a:cs typeface="+mn-ea"/>
                    <a:sym typeface="+mn-lt"/>
                  </a:rPr>
                  <a:t>细节，</a:t>
                </a:r>
                <a:endParaRPr lang="zh-CN" altLang="en-US" spc="400" dirty="0">
                  <a:cs typeface="+mn-ea"/>
                  <a:sym typeface="+mn-lt"/>
                </a:endParaRPr>
              </a:p>
              <a:p>
                <a:pPr indent="0" fontAlgn="auto">
                  <a:lnSpc>
                    <a:spcPct val="150000"/>
                  </a:lnSpc>
                  <a:buFont typeface="Wingdings" panose="05000000000000000000" charset="0"/>
                  <a:buNone/>
                </a:pPr>
                <a:r>
                  <a:rPr lang="zh-CN" altLang="en-US" spc="400" dirty="0">
                    <a:cs typeface="+mn-ea"/>
                    <a:sym typeface="+mn-lt"/>
                  </a:rPr>
                  <a:t>RR的目标函数是的目标函数与w有关，并且我们有</a:t>
                </a:r>
                <a:endParaRPr lang="zh-CN" altLang="en-US" spc="400" dirty="0">
                  <a:cs typeface="+mn-ea"/>
                  <a:sym typeface="+mn-lt"/>
                </a:endParaRPr>
              </a:p>
              <a:p>
                <a:pPr indent="0" fontAlgn="auto">
                  <a:lnSpc>
                    <a:spcPct val="150000"/>
                  </a:lnSpc>
                  <a:buFont typeface="Wingdings" panose="05000000000000000000" charset="0"/>
                  <a:buNone/>
                </a:pPr>
                <a:r>
                  <a:rPr lang="zh-CN" altLang="en-US" spc="400" dirty="0">
                    <a:cs typeface="+mn-ea"/>
                    <a:sym typeface="+mn-lt"/>
                  </a:rPr>
                  <a:t>L(w) = </a:t>
                </a:r>
                <a14:m>
                  <m:oMath xmlns:m="http://schemas.openxmlformats.org/officeDocument/2006/math">
                    <m:sSubSup>
                      <m:sSubSupPr>
                        <m:ctrlPr>
                          <a:rPr lang="en-US" altLang="zh-CN" i="1" spc="400" dirty="0">
                            <a:latin typeface="Cambria Math" panose="02040503050406030204" charset="0"/>
                            <a:cs typeface="Cambria Math" panose="02040503050406030204" charset="0"/>
                            <a:sym typeface="+mn-lt"/>
                          </a:rPr>
                        </m:ctrlPr>
                      </m:sSubSupPr>
                      <m:e>
                        <m:r>
                          <a:rPr lang="en-US" altLang="zh-CN" dirty="0">
                            <a:uFillTx/>
                            <a:latin typeface="Cambria Math" panose="02040503050406030204" charset="0"/>
                            <a:cs typeface="+mn-ea"/>
                            <a:sym typeface="+mn-lt"/>
                          </a:rPr>
                          <m:t>|| </m:t>
                        </m:r>
                        <m:r>
                          <a:rPr lang="en-US" altLang="zh-CN" spc="400" dirty="0">
                            <a:latin typeface="Cambria Math" panose="02040503050406030204" charset="0"/>
                            <a:cs typeface="+mn-ea"/>
                            <a:sym typeface="+mn-lt"/>
                          </a:rPr>
                          <m:t>𝑦</m:t>
                        </m:r>
                        <m:r>
                          <a:rPr lang="en-US" altLang="zh-CN" spc="400" dirty="0">
                            <a:latin typeface="Cambria Math" panose="02040503050406030204" charset="0"/>
                            <a:cs typeface="+mn-ea"/>
                            <a:sym typeface="+mn-lt"/>
                          </a:rPr>
                          <m:t>−</m:t>
                        </m:r>
                        <m:r>
                          <m:rPr>
                            <m:sty m:val="p"/>
                          </m:rPr>
                          <a:rPr lang="en-US" altLang="zh-CN" dirty="0">
                            <a:uFillTx/>
                            <a:latin typeface="Cambria Math" panose="02040503050406030204" charset="0"/>
                            <a:cs typeface="+mn-ea"/>
                            <a:sym typeface="+mn-lt"/>
                          </a:rPr>
                          <m:t>X</m:t>
                        </m:r>
                        <m:r>
                          <a:rPr lang="en-US" altLang="zh-CN" baseline="30000" dirty="0">
                            <a:uFillTx/>
                            <a:latin typeface="Cambria Math" panose="02040503050406030204" charset="0"/>
                            <a:cs typeface="+mn-ea"/>
                            <a:sym typeface="+mn-lt"/>
                          </a:rPr>
                          <m:t>𝑇</m:t>
                        </m:r>
                        <m:r>
                          <a:rPr lang="en-US" altLang="zh-CN" baseline="30000" dirty="0">
                            <a:uFillTx/>
                            <a:latin typeface="Cambria Math" panose="02040503050406030204" charset="0"/>
                            <a:cs typeface="+mn-ea"/>
                            <a:sym typeface="+mn-lt"/>
                          </a:rPr>
                          <m:t> </m:t>
                        </m:r>
                        <m:r>
                          <a:rPr lang="en-US" altLang="zh-CN" spc="400" dirty="0">
                            <a:latin typeface="Cambria Math" panose="02040503050406030204" charset="0"/>
                            <a:cs typeface="+mn-ea"/>
                            <a:sym typeface="+mn-lt"/>
                          </a:rPr>
                          <m:t>𝑤</m:t>
                        </m:r>
                        <m:r>
                          <a:rPr lang="en-US" altLang="zh-CN" dirty="0">
                            <a:uFillTx/>
                            <a:latin typeface="Cambria Math" panose="02040503050406030204" charset="0"/>
                            <a:cs typeface="+mn-ea"/>
                            <a:sym typeface="+mn-lt"/>
                          </a:rPr>
                          <m:t>||</m:t>
                        </m:r>
                      </m:e>
                      <m:sub>
                        <m:r>
                          <a:rPr lang="en-US" altLang="zh-CN" i="1" spc="400" dirty="0">
                            <a:latin typeface="Cambria Math" panose="02040503050406030204" charset="0"/>
                            <a:cs typeface="Cambria Math" panose="02040503050406030204" charset="0"/>
                            <a:sym typeface="+mn-lt"/>
                          </a:rPr>
                          <m:t>2</m:t>
                        </m:r>
                      </m:sub>
                      <m:sup>
                        <m:r>
                          <a:rPr lang="en-US" altLang="zh-CN" i="1" spc="400" dirty="0">
                            <a:latin typeface="Cambria Math" panose="02040503050406030204" charset="0"/>
                            <a:cs typeface="Cambria Math" panose="02040503050406030204" charset="0"/>
                            <a:sym typeface="+mn-lt"/>
                          </a:rPr>
                          <m:t>2</m:t>
                        </m:r>
                      </m:sup>
                    </m:sSubSup>
                    <m:r>
                      <a:rPr lang="en-US" altLang="zh-CN" i="1" spc="400" dirty="0">
                        <a:latin typeface="Cambria Math" panose="02040503050406030204" charset="0"/>
                        <a:cs typeface="Cambria Math" panose="02040503050406030204" charset="0"/>
                        <a:sym typeface="+mn-lt"/>
                      </a:rPr>
                      <m:t>+</m:t>
                    </m:r>
                    <m:r>
                      <a:rPr lang="zh-CN" altLang="en-US" i="1" spc="400" dirty="0">
                        <a:latin typeface="Cambria Math" panose="02040503050406030204" charset="0"/>
                        <a:cs typeface="+mn-ea"/>
                        <a:sym typeface="+mn-lt"/>
                      </a:rPr>
                      <m:t>𝜆</m:t>
                    </m:r>
                    <m:sSubSup>
                      <m:sSubSupPr>
                        <m:ctrlPr>
                          <a:rPr lang="en-US" altLang="zh-CN" i="1" spc="400" dirty="0">
                            <a:latin typeface="Cambria Math" panose="02040503050406030204" charset="0"/>
                            <a:cs typeface="Cambria Math" panose="02040503050406030204" charset="0"/>
                            <a:sym typeface="+mn-lt"/>
                          </a:rPr>
                        </m:ctrlPr>
                      </m:sSubSupPr>
                      <m:e>
                        <m:r>
                          <a:rPr lang="en-US" altLang="zh-CN" dirty="0">
                            <a:uFillTx/>
                            <a:latin typeface="Cambria Math" panose="02040503050406030204" charset="0"/>
                            <a:cs typeface="+mn-ea"/>
                            <a:sym typeface="+mn-lt"/>
                          </a:rPr>
                          <m:t>||</m:t>
                        </m:r>
                        <m:r>
                          <a:rPr lang="en-US" altLang="zh-CN" baseline="30000" dirty="0">
                            <a:uFillTx/>
                            <a:latin typeface="Cambria Math" panose="02040503050406030204" charset="0"/>
                            <a:cs typeface="+mn-ea"/>
                            <a:sym typeface="+mn-lt"/>
                          </a:rPr>
                          <m:t> </m:t>
                        </m:r>
                        <m:r>
                          <a:rPr lang="en-US" altLang="zh-CN" spc="400" dirty="0">
                            <a:latin typeface="Cambria Math" panose="02040503050406030204" charset="0"/>
                            <a:cs typeface="+mn-ea"/>
                            <a:sym typeface="+mn-lt"/>
                          </a:rPr>
                          <m:t>𝑤</m:t>
                        </m:r>
                        <m:r>
                          <a:rPr lang="en-US" altLang="zh-CN" dirty="0">
                            <a:uFillTx/>
                            <a:latin typeface="Cambria Math" panose="02040503050406030204" charset="0"/>
                            <a:cs typeface="+mn-ea"/>
                            <a:sym typeface="+mn-lt"/>
                          </a:rPr>
                          <m:t>||</m:t>
                        </m:r>
                      </m:e>
                      <m:sub>
                        <m:r>
                          <a:rPr lang="en-US" altLang="zh-CN" i="1" spc="400" dirty="0">
                            <a:latin typeface="Cambria Math" panose="02040503050406030204" charset="0"/>
                            <a:cs typeface="Cambria Math" panose="02040503050406030204" charset="0"/>
                            <a:sym typeface="+mn-lt"/>
                          </a:rPr>
                          <m:t>2</m:t>
                        </m:r>
                      </m:sub>
                      <m:sup>
                        <m:r>
                          <a:rPr lang="en-US" altLang="zh-CN" i="1" spc="400" dirty="0">
                            <a:latin typeface="Cambria Math" panose="02040503050406030204" charset="0"/>
                            <a:cs typeface="Cambria Math" panose="02040503050406030204" charset="0"/>
                            <a:sym typeface="+mn-lt"/>
                          </a:rPr>
                          <m:t>2</m:t>
                        </m:r>
                      </m:sup>
                    </m:sSubSup>
                  </m:oMath>
                </a14:m>
                <a:endParaRPr lang="en-US" altLang="zh-CN" i="1" spc="400" dirty="0">
                  <a:latin typeface="Cambria Math" panose="02040503050406030204" charset="0"/>
                  <a:cs typeface="Cambria Math" panose="02040503050406030204" charset="0"/>
                  <a:sym typeface="+mn-lt"/>
                </a:endParaRPr>
              </a:p>
              <a:p>
                <a:pPr indent="0" fontAlgn="auto">
                  <a:lnSpc>
                    <a:spcPct val="150000"/>
                  </a:lnSpc>
                  <a:buFont typeface="Wingdings" panose="05000000000000000000" charset="0"/>
                  <a:buNone/>
                </a:pPr>
                <a:r>
                  <a:rPr lang="zh-CN" altLang="en-US" spc="400" dirty="0">
                    <a:cs typeface="+mn-ea"/>
                    <a:sym typeface="+mn-lt"/>
                  </a:rPr>
                  <a:t>为了计算参数，已知模型会设置梯度为0，得到</a:t>
                </a:r>
                <a14:m>
                  <m:oMath xmlns:m="http://schemas.openxmlformats.org/officeDocument/2006/math">
                    <m:f>
                      <m:fPr>
                        <m:ctrlPr>
                          <a:rPr lang="en-US" altLang="zh-CN" i="1" spc="400" dirty="0">
                            <a:latin typeface="Cambria Math" panose="02040503050406030204" charset="0"/>
                            <a:cs typeface="Cambria Math" panose="02040503050406030204" charset="0"/>
                            <a:sym typeface="+mn-lt"/>
                          </a:rPr>
                        </m:ctrlPr>
                      </m:fPr>
                      <m:num>
                        <m:r>
                          <a:rPr lang="zh-CN" altLang="en-US" i="1" spc="400" dirty="0">
                            <a:latin typeface="Cambria Math" panose="02040503050406030204" charset="0"/>
                            <a:cs typeface="+mn-ea"/>
                            <a:sym typeface="+mn-lt"/>
                          </a:rPr>
                          <m:t>𝜕</m:t>
                        </m:r>
                        <m:r>
                          <a:rPr lang="zh-CN" altLang="en-US" i="1" spc="400" dirty="0">
                            <a:latin typeface="Cambria Math" panose="02040503050406030204" charset="0"/>
                            <a:cs typeface="+mn-ea"/>
                            <a:sym typeface="+mn-lt"/>
                          </a:rPr>
                          <m:t>𝐿</m:t>
                        </m:r>
                        <m:r>
                          <a:rPr lang="zh-CN" altLang="en-US" i="1" spc="400" dirty="0">
                            <a:latin typeface="Cambria Math" panose="02040503050406030204" charset="0"/>
                            <a:cs typeface="+mn-ea"/>
                            <a:sym typeface="+mn-lt"/>
                          </a:rPr>
                          <m:t>(</m:t>
                        </m:r>
                        <m:r>
                          <a:rPr lang="zh-CN" altLang="en-US" i="1" spc="400" dirty="0">
                            <a:latin typeface="Cambria Math" panose="02040503050406030204" charset="0"/>
                            <a:cs typeface="+mn-ea"/>
                            <a:sym typeface="+mn-lt"/>
                          </a:rPr>
                          <m:t>𝑤</m:t>
                        </m:r>
                        <m:r>
                          <a:rPr lang="zh-CN" altLang="en-US" i="1" spc="400" dirty="0">
                            <a:latin typeface="Cambria Math" panose="02040503050406030204" charset="0"/>
                            <a:cs typeface="+mn-ea"/>
                            <a:sym typeface="+mn-lt"/>
                          </a:rPr>
                          <m:t>)</m:t>
                        </m:r>
                      </m:num>
                      <m:den>
                        <m:r>
                          <a:rPr lang="zh-CN" altLang="en-US" i="1" spc="400" dirty="0">
                            <a:latin typeface="Cambria Math" panose="02040503050406030204" charset="0"/>
                            <a:cs typeface="+mn-ea"/>
                            <a:sym typeface="+mn-lt"/>
                          </a:rPr>
                          <m:t>𝜕</m:t>
                        </m:r>
                        <m:r>
                          <a:rPr lang="zh-CN" altLang="en-US" i="1" spc="400" dirty="0">
                            <a:latin typeface="Cambria Math" panose="02040503050406030204" charset="0"/>
                            <a:cs typeface="+mn-ea"/>
                            <a:sym typeface="+mn-lt"/>
                          </a:rPr>
                          <m:t>𝑤</m:t>
                        </m:r>
                        <m:r>
                          <a:rPr lang="zh-CN" altLang="en-US" i="1" spc="400" dirty="0">
                            <a:latin typeface="Cambria Math" panose="02040503050406030204" charset="0"/>
                            <a:cs typeface="+mn-ea"/>
                            <a:sym typeface="+mn-lt"/>
                          </a:rPr>
                          <m:t> </m:t>
                        </m:r>
                      </m:den>
                    </m:f>
                    <m:r>
                      <a:rPr lang="en-US" altLang="zh-CN" i="1" spc="400" dirty="0">
                        <a:latin typeface="Cambria Math" panose="02040503050406030204" charset="0"/>
                        <a:cs typeface="Cambria Math" panose="02040503050406030204" charset="0"/>
                        <a:sym typeface="+mn-lt"/>
                      </a:rPr>
                      <m:t>=−</m:t>
                    </m:r>
                    <m:r>
                      <a:rPr lang="en-US" altLang="zh-CN" i="1" spc="400" dirty="0">
                        <a:latin typeface="Cambria Math" panose="02040503050406030204" charset="0"/>
                        <a:cs typeface="Cambria Math" panose="02040503050406030204" charset="0"/>
                        <a:sym typeface="+mn-lt"/>
                      </a:rPr>
                      <m:t>2</m:t>
                    </m:r>
                    <m:r>
                      <a:rPr lang="en-US" altLang="zh-CN" i="1" spc="400" dirty="0">
                        <a:latin typeface="Cambria Math" panose="02040503050406030204" charset="0"/>
                        <a:cs typeface="Cambria Math" panose="02040503050406030204" charset="0"/>
                        <a:sym typeface="+mn-lt"/>
                      </a:rPr>
                      <m:t>𝑋𝑦</m:t>
                    </m:r>
                    <m:r>
                      <a:rPr lang="en-US" altLang="zh-CN" i="1" spc="400" dirty="0">
                        <a:latin typeface="Cambria Math" panose="02040503050406030204" charset="0"/>
                        <a:cs typeface="Cambria Math" panose="02040503050406030204" charset="0"/>
                        <a:sym typeface="+mn-lt"/>
                      </a:rPr>
                      <m:t>+</m:t>
                    </m:r>
                    <m:r>
                      <a:rPr lang="en-US" altLang="zh-CN" i="1" spc="400" dirty="0">
                        <a:latin typeface="Cambria Math" panose="02040503050406030204" charset="0"/>
                        <a:cs typeface="Cambria Math" panose="02040503050406030204" charset="0"/>
                        <a:sym typeface="+mn-lt"/>
                      </a:rPr>
                      <m:t>2</m:t>
                    </m:r>
                    <m:r>
                      <a:rPr lang="en-US" altLang="zh-CN" i="1" spc="400" dirty="0">
                        <a:latin typeface="Cambria Math" panose="02040503050406030204" charset="0"/>
                        <a:cs typeface="Cambria Math" panose="02040503050406030204" charset="0"/>
                        <a:sym typeface="+mn-lt"/>
                      </a:rPr>
                      <m:t>𝑋</m:t>
                    </m:r>
                    <m:r>
                      <a:rPr lang="en-US" altLang="zh-CN" dirty="0">
                        <a:uFillTx/>
                        <a:latin typeface="Cambria Math" panose="02040503050406030204" charset="0"/>
                        <a:cs typeface="+mn-ea"/>
                        <a:sym typeface="+mn-lt"/>
                      </a:rPr>
                      <m:t>𝑋</m:t>
                    </m:r>
                    <m:r>
                      <a:rPr lang="en-US" altLang="zh-CN" baseline="30000" dirty="0">
                        <a:uFillTx/>
                        <a:latin typeface="Cambria Math" panose="02040503050406030204" charset="0"/>
                        <a:cs typeface="+mn-ea"/>
                        <a:sym typeface="+mn-lt"/>
                      </a:rPr>
                      <m:t>𝑇</m:t>
                    </m:r>
                    <m:r>
                      <a:rPr lang="en-US" altLang="zh-CN" i="1" spc="400" dirty="0">
                        <a:latin typeface="Cambria Math" panose="02040503050406030204" charset="0"/>
                        <a:cs typeface="+mn-ea"/>
                        <a:sym typeface="+mn-lt"/>
                      </a:rPr>
                      <m:t>𝑤</m:t>
                    </m:r>
                    <m:r>
                      <a:rPr lang="zh-CN" altLang="en-US" i="1" spc="400" dirty="0">
                        <a:latin typeface="Cambria Math" panose="02040503050406030204" charset="0"/>
                        <a:cs typeface="+mn-ea"/>
                        <a:sym typeface="+mn-lt"/>
                      </a:rPr>
                      <m:t>+ </m:t>
                    </m:r>
                    <m:r>
                      <a:rPr lang="en-US" altLang="zh-CN" i="1" spc="400" dirty="0">
                        <a:latin typeface="Cambria Math" panose="02040503050406030204" charset="0"/>
                        <a:cs typeface="+mn-ea"/>
                        <a:sym typeface="+mn-lt"/>
                      </a:rPr>
                      <m:t>2</m:t>
                    </m:r>
                    <m:r>
                      <a:rPr lang="zh-CN" altLang="en-US" i="1" spc="400" dirty="0">
                        <a:latin typeface="Cambria Math" panose="02040503050406030204" charset="0"/>
                        <a:cs typeface="+mn-ea"/>
                        <a:sym typeface="+mn-lt"/>
                      </a:rPr>
                      <m:t>𝜆</m:t>
                    </m:r>
                    <m:r>
                      <a:rPr lang="en-US" altLang="zh-CN" i="1" spc="400" dirty="0">
                        <a:latin typeface="Cambria Math" panose="02040503050406030204" charset="0"/>
                        <a:cs typeface="+mn-ea"/>
                        <a:sym typeface="+mn-lt"/>
                      </a:rPr>
                      <m:t>𝑤</m:t>
                    </m:r>
                    <m:r>
                      <a:rPr lang="zh-CN" altLang="en-US" i="1" spc="400" dirty="0">
                        <a:latin typeface="Cambria Math" panose="02040503050406030204" charset="0"/>
                        <a:cs typeface="+mn-ea"/>
                        <a:sym typeface="+mn-lt"/>
                      </a:rPr>
                      <m:t> = </m:t>
                    </m:r>
                    <m:r>
                      <a:rPr lang="zh-CN" altLang="en-US" i="1" spc="400" dirty="0">
                        <a:latin typeface="Cambria Math" panose="02040503050406030204" charset="0"/>
                        <a:cs typeface="+mn-ea"/>
                        <a:sym typeface="+mn-lt"/>
                      </a:rPr>
                      <m:t>0</m:t>
                    </m:r>
                  </m:oMath>
                </a14:m>
                <a:r>
                  <a:rPr lang="en-US" altLang="zh-CN" i="1" spc="400" dirty="0">
                    <a:latin typeface="Cambria Math" panose="02040503050406030204" charset="0"/>
                    <a:cs typeface="+mn-ea"/>
                    <a:sym typeface="+mn-lt"/>
                  </a:rPr>
                  <a:t>   </a:t>
                </a:r>
                <a:endParaRPr lang="en-US" altLang="zh-CN" i="1" spc="400" dirty="0">
                  <a:latin typeface="Cambria Math" panose="02040503050406030204" charset="0"/>
                  <a:cs typeface="+mn-ea"/>
                  <a:sym typeface="+mn-lt"/>
                </a:endParaRPr>
              </a:p>
              <a:p>
                <a:pPr indent="0" fontAlgn="auto">
                  <a:lnSpc>
                    <a:spcPct val="150000"/>
                  </a:lnSpc>
                  <a:buFont typeface="Wingdings" panose="05000000000000000000" charset="0"/>
                  <a:buNone/>
                </a:pPr>
                <a14:m>
                  <m:oMath xmlns:m="http://schemas.openxmlformats.org/officeDocument/2006/math">
                    <m:f>
                      <m:fPr>
                        <m:ctrlPr>
                          <a:rPr lang="en-US" altLang="zh-CN" i="1" spc="400" dirty="0">
                            <a:latin typeface="Cambria Math" panose="02040503050406030204" charset="0"/>
                            <a:cs typeface="Cambria Math" panose="02040503050406030204" charset="0"/>
                            <a:sym typeface="+mn-lt"/>
                          </a:rPr>
                        </m:ctrlPr>
                      </m:fPr>
                      <m:num>
                        <m:r>
                          <a:rPr lang="zh-CN" altLang="en-US" i="1" spc="400" dirty="0">
                            <a:latin typeface="Cambria Math" panose="02040503050406030204" charset="0"/>
                            <a:cs typeface="+mn-ea"/>
                            <a:sym typeface="+mn-lt"/>
                          </a:rPr>
                          <m:t>𝜕</m:t>
                        </m:r>
                        <m:r>
                          <a:rPr lang="zh-CN" altLang="en-US" i="1" spc="400" dirty="0">
                            <a:latin typeface="Cambria Math" panose="02040503050406030204" charset="0"/>
                            <a:cs typeface="+mn-ea"/>
                            <a:sym typeface="+mn-lt"/>
                          </a:rPr>
                          <m:t>𝐿</m:t>
                        </m:r>
                        <m:r>
                          <a:rPr lang="zh-CN" altLang="en-US" i="1" spc="400" dirty="0">
                            <a:latin typeface="Cambria Math" panose="02040503050406030204" charset="0"/>
                            <a:cs typeface="+mn-ea"/>
                            <a:sym typeface="+mn-lt"/>
                          </a:rPr>
                          <m:t>(</m:t>
                        </m:r>
                        <m:r>
                          <a:rPr lang="zh-CN" altLang="en-US" i="1" spc="400" dirty="0">
                            <a:latin typeface="Cambria Math" panose="02040503050406030204" charset="0"/>
                            <a:cs typeface="+mn-ea"/>
                            <a:sym typeface="+mn-lt"/>
                          </a:rPr>
                          <m:t>𝑤</m:t>
                        </m:r>
                        <m:r>
                          <a:rPr lang="zh-CN" altLang="en-US" i="1" spc="400" dirty="0">
                            <a:latin typeface="Cambria Math" panose="02040503050406030204" charset="0"/>
                            <a:cs typeface="+mn-ea"/>
                            <a:sym typeface="+mn-lt"/>
                          </a:rPr>
                          <m:t>)</m:t>
                        </m:r>
                      </m:num>
                      <m:den>
                        <m:r>
                          <a:rPr lang="zh-CN" altLang="en-US" i="1" spc="400" dirty="0">
                            <a:latin typeface="Cambria Math" panose="02040503050406030204" charset="0"/>
                            <a:cs typeface="+mn-ea"/>
                            <a:sym typeface="+mn-lt"/>
                          </a:rPr>
                          <m:t>𝜕</m:t>
                        </m:r>
                        <m:r>
                          <a:rPr lang="zh-CN" altLang="en-US" i="1" spc="400" dirty="0">
                            <a:latin typeface="Cambria Math" panose="02040503050406030204" charset="0"/>
                            <a:cs typeface="+mn-ea"/>
                            <a:sym typeface="+mn-lt"/>
                          </a:rPr>
                          <m:t>𝑤</m:t>
                        </m:r>
                        <m:r>
                          <a:rPr lang="zh-CN" altLang="en-US" i="1" spc="400" dirty="0">
                            <a:latin typeface="Cambria Math" panose="02040503050406030204" charset="0"/>
                            <a:cs typeface="+mn-ea"/>
                            <a:sym typeface="+mn-lt"/>
                          </a:rPr>
                          <m:t> </m:t>
                        </m:r>
                      </m:den>
                    </m:f>
                    <m:r>
                      <a:rPr lang="en-US" altLang="zh-CN" i="1" spc="400" dirty="0">
                        <a:latin typeface="Cambria Math" panose="02040503050406030204" charset="0"/>
                        <a:cs typeface="Cambria Math" panose="02040503050406030204" charset="0"/>
                        <a:sym typeface="+mn-lt"/>
                      </a:rPr>
                      <m:t>=</m:t>
                    </m:r>
                    <m:r>
                      <a:rPr lang="zh-CN" altLang="en-US" i="1" spc="400" dirty="0">
                        <a:latin typeface="Cambria Math" panose="02040503050406030204" charset="0"/>
                        <a:cs typeface="+mn-ea"/>
                        <a:sym typeface="+mn-lt"/>
                      </a:rPr>
                      <m:t>𝑏</m:t>
                    </m:r>
                    <m:r>
                      <a:rPr lang="zh-CN" altLang="en-US" i="1" spc="400" dirty="0">
                        <a:latin typeface="Cambria Math" panose="02040503050406030204" charset="0"/>
                        <a:cs typeface="+mn-ea"/>
                        <a:sym typeface="+mn-lt"/>
                      </a:rPr>
                      <m:t> + </m:t>
                    </m:r>
                    <m:r>
                      <a:rPr lang="zh-CN" altLang="en-US" i="1" spc="400" dirty="0">
                        <a:latin typeface="Cambria Math" panose="02040503050406030204" charset="0"/>
                        <a:cs typeface="+mn-ea"/>
                        <a:sym typeface="+mn-lt"/>
                      </a:rPr>
                      <m:t>𝜆</m:t>
                    </m:r>
                    <m:r>
                      <a:rPr lang="zh-CN" altLang="en-US" i="1" spc="400" dirty="0">
                        <a:latin typeface="Cambria Math" panose="02040503050406030204" charset="0"/>
                        <a:cs typeface="+mn-ea"/>
                        <a:sym typeface="+mn-lt"/>
                      </a:rPr>
                      <m:t>𝑎</m:t>
                    </m:r>
                    <m:r>
                      <a:rPr lang="zh-CN" altLang="en-US" i="1" spc="400" dirty="0">
                        <a:latin typeface="Cambria Math" panose="02040503050406030204" charset="0"/>
                        <a:cs typeface="+mn-ea"/>
                        <a:sym typeface="+mn-lt"/>
                      </a:rPr>
                      <m:t> = </m:t>
                    </m:r>
                    <m:r>
                      <a:rPr lang="zh-CN" altLang="en-US" i="1" spc="400" dirty="0">
                        <a:latin typeface="Cambria Math" panose="02040503050406030204" charset="0"/>
                        <a:cs typeface="+mn-ea"/>
                        <a:sym typeface="+mn-lt"/>
                      </a:rPr>
                      <m:t>0</m:t>
                    </m:r>
                  </m:oMath>
                </a14:m>
                <a:r>
                  <a:rPr lang="en-US" altLang="zh-CN" i="1" spc="400" dirty="0">
                    <a:latin typeface="Cambria Math" panose="02040503050406030204" charset="0"/>
                    <a:cs typeface="+mn-ea"/>
                    <a:sym typeface="+mn-lt"/>
                  </a:rPr>
                  <a:t>  </a:t>
                </a:r>
                <a:endParaRPr lang="zh-CN" altLang="en-US" spc="400" dirty="0">
                  <a:cs typeface="+mn-ea"/>
                  <a:sym typeface="+mn-lt"/>
                </a:endParaRPr>
              </a:p>
              <a:p>
                <a:pPr indent="0" fontAlgn="auto">
                  <a:lnSpc>
                    <a:spcPct val="150000"/>
                  </a:lnSpc>
                  <a:buFont typeface="Wingdings" panose="05000000000000000000" charset="0"/>
                  <a:buNone/>
                </a:pPr>
                <a:r>
                  <a:rPr lang="en-US" altLang="zh-CN" spc="400" dirty="0">
                    <a:cs typeface="+mn-ea"/>
                    <a:sym typeface="+mn-lt"/>
                  </a:rPr>
                  <a:t>a=w, </a:t>
                </a:r>
                <a:r>
                  <a:rPr lang="zh-CN" altLang="en-US" spc="400" dirty="0">
                    <a:cs typeface="+mn-ea"/>
                    <a:sym typeface="+mn-lt"/>
                  </a:rPr>
                  <a:t>b = X(</a:t>
                </a:r>
                <a14:m>
                  <m:oMath xmlns:m="http://schemas.openxmlformats.org/officeDocument/2006/math">
                    <m:r>
                      <m:rPr>
                        <m:sty m:val="p"/>
                      </m:rPr>
                      <a:rPr lang="en-US" altLang="zh-CN" dirty="0">
                        <a:uFillTx/>
                        <a:latin typeface="Cambria Math" panose="02040503050406030204" charset="0"/>
                        <a:cs typeface="+mn-ea"/>
                        <a:sym typeface="+mn-lt"/>
                      </a:rPr>
                      <m:t>X</m:t>
                    </m:r>
                    <m:r>
                      <a:rPr lang="en-US" altLang="zh-CN" baseline="30000" dirty="0">
                        <a:uFillTx/>
                        <a:latin typeface="Cambria Math" panose="02040503050406030204" charset="0"/>
                        <a:cs typeface="+mn-ea"/>
                        <a:sym typeface="+mn-lt"/>
                      </a:rPr>
                      <m:t>𝑇</m:t>
                    </m:r>
                    <m:r>
                      <a:rPr lang="en-US" altLang="zh-CN" baseline="30000" dirty="0">
                        <a:uFillTx/>
                        <a:latin typeface="Cambria Math" panose="02040503050406030204" charset="0"/>
                        <a:cs typeface="+mn-ea"/>
                        <a:sym typeface="+mn-lt"/>
                      </a:rPr>
                      <m:t> </m:t>
                    </m:r>
                    <m:r>
                      <a:rPr lang="en-US" altLang="zh-CN" spc="400" dirty="0">
                        <a:latin typeface="Cambria Math" panose="02040503050406030204" charset="0"/>
                        <a:cs typeface="+mn-ea"/>
                        <a:sym typeface="+mn-lt"/>
                      </a:rPr>
                      <m:t>𝑤</m:t>
                    </m:r>
                  </m:oMath>
                </a14:m>
                <a:r>
                  <a:rPr lang="zh-CN" altLang="en-US" spc="400" dirty="0">
                    <a:cs typeface="+mn-ea"/>
                    <a:sym typeface="+mn-lt"/>
                  </a:rPr>
                  <a:t>- y)。</a:t>
                </a:r>
                <a:endParaRPr lang="zh-CN" altLang="en-US" spc="400" dirty="0">
                  <a:cs typeface="+mn-ea"/>
                  <a:sym typeface="+mn-lt"/>
                </a:endParaRPr>
              </a:p>
              <a:p>
                <a:pPr indent="0" fontAlgn="auto">
                  <a:lnSpc>
                    <a:spcPct val="150000"/>
                  </a:lnSpc>
                  <a:buFont typeface="Wingdings" panose="05000000000000000000" charset="0"/>
                  <a:buNone/>
                </a:pPr>
                <a:endParaRPr lang="zh-CN" altLang="en-US"/>
              </a:p>
            </p:txBody>
          </p:sp>
        </mc:Choice>
        <mc:Fallback>
          <p:sp>
            <p:nvSpPr>
              <p:cNvPr id="3" name="文本占位符 2"/>
              <p:cNvSpPr>
                <a:spLocks noRot="1" noChangeAspect="1" noMove="1" noResize="1" noEditPoints="1" noAdjustHandles="1" noChangeArrowheads="1" noChangeShapeType="1" noTextEdit="1"/>
              </p:cNvSpPr>
              <p:nvPr>
                <p:ph type="body" idx="3"/>
              </p:nvPr>
            </p:nvSpPr>
            <p:spPr>
              <a:blipFill rotWithShape="1">
                <a:blip r:embed="rId3"/>
                <a:stretch>
                  <a:fillRect/>
                </a:stretch>
              </a:blipFill>
            </p:spPr>
            <p:txBody>
              <a:bodyPr/>
              <a:lstStyle/>
              <a:p>
                <a:r>
                  <a:rPr lang="zh-CN" altLang="en-US">
                    <a:noFill/>
                  </a:rPr>
                  <a:t> </a:t>
                </a:r>
              </a:p>
            </p:txBody>
          </p:sp>
        </mc:Fallback>
      </mc:AlternateContent>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我们讨论有监督的机器学习，</a:t>
            </a:r>
            <a:r>
              <a:rPr lang="zh-CN" altLang="en-US"/>
              <a:t>我们预先手动设置模型超参数来训练得到模型对应参数。</a:t>
            </a:r>
            <a:endParaRPr lang="zh-CN" altLang="en-US"/>
          </a:p>
          <a:p>
            <a:r>
              <a:rPr lang="zh-CN" altLang="en-US" spc="400" dirty="0">
                <a:cs typeface="+mn-ea"/>
                <a:sym typeface="+mn-lt"/>
              </a:rPr>
              <a:t>损失函数描述模型在训练集上的表现，正则化项为了防止过拟合，λ则用来平衡二者，一般称 λ为超参数。并且由于 $lambda$ 通常是通过繁杂的交叉验证来计算的，而交叉验证可能是通过独特的算法实现的，故超参数被认为是机密的。</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我们讨论有监督的机器学习，</a:t>
            </a:r>
            <a:r>
              <a:rPr lang="zh-CN" altLang="en-US"/>
              <a:t>我们预先手动设置模型超参数来训练得到模型对应参数。</a:t>
            </a:r>
            <a:endParaRPr lang="zh-CN" altLang="en-US"/>
          </a:p>
          <a:p>
            <a:r>
              <a:rPr lang="zh-CN" altLang="en-US" spc="400" dirty="0">
                <a:cs typeface="+mn-ea"/>
                <a:sym typeface="+mn-lt"/>
              </a:rPr>
              <a:t>损失函数描述模型在训练集上的表现，正则化项为了防止过拟合，λ则用来平衡二者，一般称 λ为超参数。并且由于 $lambda$ 通常是通过繁杂的交叉验证来计算的，而交叉验证可能是通过独特的算法实现的，故超参数被认为是机密的。</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我们讨论有监督的机器学习，</a:t>
            </a:r>
            <a:r>
              <a:rPr lang="zh-CN" altLang="en-US"/>
              <a:t>我们预先手动设置模型超参数来训练得到模型对应参数。</a:t>
            </a:r>
            <a:endParaRPr lang="zh-CN" altLang="en-US"/>
          </a:p>
          <a:p>
            <a:r>
              <a:rPr lang="zh-CN" altLang="en-US" spc="400" dirty="0">
                <a:cs typeface="+mn-ea"/>
                <a:sym typeface="+mn-lt"/>
              </a:rPr>
              <a:t>损失函数描述模型在训练集上的表现，正则化项为了防止过拟合，λ则用来平衡二者，一般称 λ为超参数。并且由于 $lambda$ 通常是通过繁杂的交叉验证来计算的，而交叉验证可能是通过独特的算法实现的，故超参数被认为是机密的。</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pc="400" dirty="0">
                <a:cs typeface="+mn-ea"/>
                <a:sym typeface="+mn-lt"/>
              </a:rPr>
              <a:t>实验设置：我们使用几个真实世界的数据集来评估我们对所研究的机器学习算法的超参数窃取攻击的有效性。</a:t>
            </a:r>
            <a:endParaRPr lang="zh-CN" altLang="en-US" spc="400" dirty="0">
              <a:cs typeface="+mn-ea"/>
              <a:sym typeface="+mn-lt"/>
            </a:endParaRP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mc:AlternateContent xmlns:mc="http://schemas.openxmlformats.org/markup-compatibility/2006">
        <mc:Choice xmlns:a14="http://schemas.microsoft.com/office/drawing/2010/main" Requires="a14">
          <p:sp>
            <p:nvSpPr>
              <p:cNvPr id="3" name="文本占位符 2"/>
              <p:cNvSpPr/>
              <p:nvPr>
                <p:ph type="body" idx="3"/>
              </p:nvPr>
            </p:nvSpPr>
            <p:spPr/>
            <p:txBody>
              <a:bodyPr/>
              <a:p>
                <a:r>
                  <a:rPr lang="zh-CN" altLang="en-US" spc="400" dirty="0">
                    <a:cs typeface="+mn-ea"/>
                    <a:sym typeface="+mn-ea"/>
                  </a:rPr>
                  <a:t>在实践中，学习者可以使用RR和KRR的近似解，因为计算精确的最优解可能是计算成本昂贵的。我们评估了这种近似解对超参数窃取攻击精度的影响，并将其结果与定理2所预测的结果进行了比较。具体来说，我们使用RR算法，采用糖尿病数据集，并将真超参数设置为1。我们首先计算了RR的最优模型参数。然后，我们用∆w来修改一个模型参数，并通过攻击来估计该超参数。图6显示了估计误差</a:t>
                </a:r>
                <a14:m>
                  <m:oMath xmlns:m="http://schemas.openxmlformats.org/officeDocument/2006/math">
                    <m:acc>
                      <m:accPr>
                        <m:ctrlPr>
                          <a:rPr lang="zh-CN" altLang="en-US" spc="400" dirty="0">
                            <a:cs typeface="+mn-ea"/>
                            <a:sym typeface="+mn-lt"/>
                          </a:rPr>
                        </m:ctrlPr>
                      </m:accPr>
                      <m:e>
                        <m:r>
                          <a:rPr lang="zh-CN" altLang="en-US" spc="400" dirty="0">
                            <a:latin typeface="Cambria Math" panose="02040503050406030204" charset="0"/>
                            <a:cs typeface="+mn-ea"/>
                            <a:sym typeface="+mn-lt"/>
                          </a:rPr>
                          <m:t>𝜆</m:t>
                        </m:r>
                      </m:e>
                    </m:acc>
                  </m:oMath>
                </a14:m>
                <a:r>
                  <a:rPr lang="zh-CN" altLang="en-US" spc="400" dirty="0">
                    <a:cs typeface="+mn-ea"/>
                    <a:sym typeface="+mn-ea"/>
                  </a:rPr>
                  <a:t> 作为∆w的函数（我们为了给出绝对估计误差而不是相对估计误差，以便将结果与定理2进行比较）。我们观察到，当∆w非常小时，估计误差</a:t>
                </a:r>
                <a14:m>
                  <m:oMath xmlns:m="http://schemas.openxmlformats.org/officeDocument/2006/math">
                    <m:acc>
                      <m:accPr>
                        <m:ctrlPr>
                          <a:rPr lang="zh-CN" altLang="en-US" spc="400" dirty="0">
                            <a:cs typeface="+mn-ea"/>
                            <a:sym typeface="+mn-lt"/>
                          </a:rPr>
                        </m:ctrlPr>
                      </m:accPr>
                      <m:e>
                        <m:r>
                          <a:rPr lang="zh-CN" altLang="en-US" spc="400" dirty="0">
                            <a:latin typeface="Cambria Math" panose="02040503050406030204" charset="0"/>
                            <a:cs typeface="+mn-ea"/>
                            <a:sym typeface="+mn-lt"/>
                          </a:rPr>
                          <m:t>𝜆</m:t>
                        </m:r>
                      </m:e>
                    </m:acc>
                  </m:oMath>
                </a14:m>
                <a:r>
                  <a:rPr lang="zh-CN" altLang="en-US" spc="400" dirty="0">
                    <a:cs typeface="+mn-ea"/>
                    <a:sym typeface="+mn-ea"/>
                  </a:rPr>
                  <a:t> 是∆w的一个线性函数。随着∆w的增大，</a:t>
                </a:r>
                <a14:m>
                  <m:oMath xmlns:m="http://schemas.openxmlformats.org/officeDocument/2006/math">
                    <m:acc>
                      <m:accPr>
                        <m:ctrlPr>
                          <a:rPr lang="zh-CN" altLang="en-US" spc="400" dirty="0">
                            <a:cs typeface="+mn-ea"/>
                            <a:sym typeface="+mn-lt"/>
                          </a:rPr>
                        </m:ctrlPr>
                      </m:accPr>
                      <m:e>
                        <m:r>
                          <a:rPr lang="zh-CN" altLang="en-US" spc="400" dirty="0">
                            <a:latin typeface="Cambria Math" panose="02040503050406030204" charset="0"/>
                            <a:cs typeface="+mn-ea"/>
                            <a:sym typeface="+mn-lt"/>
                          </a:rPr>
                          <m:t>𝜆</m:t>
                        </m:r>
                      </m:e>
                    </m:acc>
                  </m:oMath>
                </a14:m>
                <a:r>
                  <a:rPr lang="zh-CN" altLang="en-US" spc="400" dirty="0">
                    <a:cs typeface="+mn-ea"/>
                    <a:sym typeface="+mn-ea"/>
                  </a:rPr>
                  <a:t> 随∆w呈二次增加。我们的观察结果与定理2一致，这表明当差值很小时，估计误差与学习到的模型参数与最小参数之间的差值是线性的。</a:t>
                </a:r>
                <a:endParaRPr lang="zh-CN" altLang="en-US" spc="400" dirty="0">
                  <a:cs typeface="+mn-ea"/>
                </a:endParaRPr>
              </a:p>
              <a:p>
                <a:endParaRPr lang="zh-CN" altLang="en-US"/>
              </a:p>
            </p:txBody>
          </p:sp>
        </mc:Choice>
        <mc:Fallback>
          <p:sp>
            <p:nvSpPr>
              <p:cNvPr id="3" name="文本占位符 2"/>
              <p:cNvSpPr>
                <a:spLocks noRot="1" noChangeAspect="1" noMove="1" noResize="1" noEditPoints="1" noAdjustHandles="1" noChangeArrowheads="1" noChangeShapeType="1" noTextEdit="1"/>
              </p:cNvSpPr>
              <p:nvPr>
                <p:ph type="body" idx="3"/>
              </p:nvPr>
            </p:nvSpPr>
            <p:spPr>
              <a:blipFill rotWithShape="1">
                <a:blip r:embed="rId3"/>
                <a:stretch>
                  <a:fillRect r="-1574"/>
                </a:stretch>
              </a:blipFill>
            </p:spPr>
            <p:txBody>
              <a:bodyPr/>
              <a:lstStyle/>
              <a:p>
                <a:r>
                  <a:rPr lang="zh-CN" altLang="en-US">
                    <a:noFill/>
                  </a:rPr>
                  <a:t> </a:t>
                </a:r>
              </a:p>
            </p:txBody>
          </p:sp>
        </mc:Fallback>
      </mc:AlternateContent>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我们讨论有监督的机器学习，</a:t>
            </a:r>
            <a:r>
              <a:rPr lang="zh-CN" altLang="en-US"/>
              <a:t>我们预先手动设置模型超参数来训练得到模型对应参数。</a:t>
            </a:r>
            <a:endParaRPr lang="zh-CN" altLang="en-US"/>
          </a:p>
          <a:p>
            <a:r>
              <a:rPr lang="zh-CN" altLang="en-US" spc="400" dirty="0">
                <a:cs typeface="+mn-ea"/>
                <a:sym typeface="+mn-lt"/>
              </a:rPr>
              <a:t>损失函数描述模型在训练集上的表现，正则化项为了防止过拟合，λ则用来平衡二者，一般称 λ为超参数。并且由于 $lambda$ 通常是通过繁杂的交叉验证来计算的，而交叉验证可能是通过独特的算法实现的，故超参数被认为是机密的。</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457200" algn="l" fontAlgn="auto">
              <a:lnSpc>
                <a:spcPct val="150000"/>
              </a:lnSpc>
              <a:buClrTx/>
              <a:buSzTx/>
              <a:buFont typeface="Wingdings" panose="05000000000000000000" charset="0"/>
              <a:buNone/>
            </a:pPr>
            <a:r>
              <a:rPr lang="zh-CN" altLang="en-US" spc="400" dirty="0">
                <a:cs typeface="+mn-ea"/>
                <a:sym typeface="+mn-lt"/>
              </a:rPr>
              <a:t>回归算法是RR，分类算法是SVM</a:t>
            </a:r>
            <a:r>
              <a:rPr lang="en-US" altLang="zh-CN" spc="400" dirty="0">
                <a:cs typeface="+mn-ea"/>
                <a:sym typeface="+mn-lt"/>
              </a:rPr>
              <a:t>-</a:t>
            </a:r>
            <a:r>
              <a:rPr lang="zh-CN" altLang="en-US" spc="400" dirty="0">
                <a:cs typeface="+mn-ea"/>
                <a:sym typeface="+mn-lt"/>
              </a:rPr>
              <a:t>SHL。</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准确性：</a:t>
            </a:r>
            <a:r>
              <a:rPr lang="en-US" altLang="zh-CN" spc="400" dirty="0">
                <a:cs typeface="+mn-ea"/>
                <a:sym typeface="+mn-lt"/>
              </a:rPr>
              <a:t>M3=M1</a:t>
            </a:r>
            <a:r>
              <a:rPr lang="zh-CN" altLang="en-US" spc="400" dirty="0">
                <a:cs typeface="+mn-ea"/>
                <a:sym typeface="+mn-lt"/>
              </a:rPr>
              <a:t>，同时节省大量的计算量。具体来说，，当我们抽取3%的训练数据集时，M3学习的模型比M1的相对MSE误差几乎为0，但M3比M1快8倍左右。这意味着，当MLaaS平台根据计算量向用户</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收费时，用户可以用M3学习一个准确的模型，而经济成</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本要低得多。对于银行数据集上的SVM_x0002_SHL算法，当我们对1%的训练数据集进行采样时，M3可</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以学习出比M1几乎为0的相对ACC误差的模型，并且比M 1快15倍左右。M3和M1能够学习到性能相似的模型的原</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因是，使用训练数据集的一个子集来学习超参数会稍微改</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变它，而且学习算法对超参数的小变化相对稳健。</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此外，我们观察到，当训练数据集变大时，M3比M1的</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速度提高得更明显。图9显示了在不同大小的二元类训练</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数据集上M3比M1的速度提升，其中每个类都是通过10维</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的高斯分布合成的。两个高斯分布的平均向量的条目分别</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为所有的1和所有的- 1。两个高斯分布的协方差矩阵的条目由标准高斯分布产</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生。我们在M3中选择参数q%，使相对ACC误差小于0.1%</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，也就是说，M3学习的模型与M1一样精确。当训练数据</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集变大时，M3比M1的速度提高得更明显。这是因为学习</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超参数的过程具有比线性更高的计算复杂性。M1在整个</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训练数据集上学习超参数，而M3在训练数据集的一个采</a:t>
            </a:r>
            <a:endParaRPr lang="zh-CN" altLang="en-US" spc="400" dirty="0">
              <a:cs typeface="+mn-ea"/>
              <a:sym typeface="+mn-lt"/>
            </a:endParaRPr>
          </a:p>
          <a:p>
            <a:pPr indent="457200" algn="l" fontAlgn="auto">
              <a:lnSpc>
                <a:spcPct val="150000"/>
              </a:lnSpc>
              <a:buClrTx/>
              <a:buSzTx/>
              <a:buFont typeface="Wingdings" panose="05000000000000000000" charset="0"/>
              <a:buNone/>
            </a:pPr>
            <a:r>
              <a:rPr lang="zh-CN" altLang="en-US" spc="400" dirty="0">
                <a:cs typeface="+mn-ea"/>
                <a:sym typeface="+mn-lt"/>
              </a:rPr>
              <a:t>样子集上学习。</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我们讨论有监督的机器学习，</a:t>
            </a:r>
            <a:r>
              <a:rPr lang="zh-CN" altLang="en-US"/>
              <a:t>我们预先手动设置模型超参数来训练得到模型对应参数。</a:t>
            </a:r>
            <a:endParaRPr lang="zh-CN" altLang="en-US"/>
          </a:p>
          <a:p>
            <a:r>
              <a:rPr lang="zh-CN" altLang="en-US" spc="400" dirty="0">
                <a:cs typeface="+mn-ea"/>
                <a:sym typeface="+mn-lt"/>
              </a:rPr>
              <a:t>损失函数描述模型在训练集上的表现，正则化项为了防止过拟合，λ则用来平衡二者，一般称 λ为超参数。并且由于 $lambda$ 通常是通过繁杂的交叉验证来计算的，而交叉验证可能是通过独特的算法实现的，故超参数被认为是机密的。</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我们讨论有监督的机器学习，</a:t>
            </a:r>
            <a:r>
              <a:rPr lang="zh-CN" altLang="en-US"/>
              <a:t>我们预先手动设置模型超参数来训练得到模型对应参数。</a:t>
            </a:r>
            <a:endParaRPr lang="zh-CN" altLang="en-US"/>
          </a:p>
          <a:p>
            <a:r>
              <a:rPr lang="zh-CN" altLang="en-US" spc="400" dirty="0">
                <a:cs typeface="+mn-ea"/>
                <a:sym typeface="+mn-lt"/>
              </a:rPr>
              <a:t>损失函数描述模型在训练集上的表现，正则化项为了防止过拟合，λ则用来平衡二者，一般称 λ为超参数。并且由于 $lambda$ 通常是通过繁杂的交叉验证来计算的，而交叉验证可能是通过独特的算法实现的，故超参数被认为是机密的。</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我们讨论有监督的机器学习，</a:t>
            </a:r>
            <a:r>
              <a:rPr lang="zh-CN" altLang="en-US"/>
              <a:t>我们预先手动设置模型超参数来训练得到模型对应参数。</a:t>
            </a:r>
            <a:endParaRPr lang="zh-CN" altLang="en-US"/>
          </a:p>
          <a:p>
            <a:r>
              <a:rPr lang="zh-CN" altLang="en-US" spc="400" dirty="0">
                <a:cs typeface="+mn-ea"/>
                <a:sym typeface="+mn-lt"/>
              </a:rPr>
              <a:t>损失函数描述模型在训练集上的表现，正则化项为了防止过拟合，λ则用来平衡二者，一般称 λ为超参数。并且由于 $lambda$ 通常是通过繁杂的交叉验证来计算的，而交叉验证可能是通过独特的算法实现的，故超参数被认为是机密的。</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我们讨论有监督的机器学习，</a:t>
            </a:r>
            <a:r>
              <a:rPr lang="zh-CN" altLang="en-US"/>
              <a:t>我们预先手动设置模型超参数来训练得到模型对应参数。</a:t>
            </a:r>
            <a:endParaRPr lang="zh-CN" altLang="en-US"/>
          </a:p>
          <a:p>
            <a:r>
              <a:rPr lang="zh-CN" altLang="en-US" spc="400" dirty="0">
                <a:cs typeface="+mn-ea"/>
                <a:sym typeface="+mn-lt"/>
              </a:rPr>
              <a:t>损失函数描述模型在训练集上的表现，正则化项为了防止过拟合，λ则用来平衡二者，一般称 λ为超参数。并且由于 $lambda$ 通常是通过繁杂的交叉验证来计算的，而交叉验证可能是通过独特的算法实现的，故超参数被认为是机密的。</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我们讨论有监督的机器学习，</a:t>
            </a:r>
            <a:r>
              <a:rPr lang="zh-CN" altLang="en-US"/>
              <a:t>我们预先手动设置模型超参数来训练得到模型对应参数。</a:t>
            </a:r>
            <a:endParaRPr lang="zh-CN" altLang="en-US"/>
          </a:p>
          <a:p>
            <a:r>
              <a:rPr lang="zh-CN" altLang="en-US" spc="400" dirty="0">
                <a:cs typeface="+mn-ea"/>
                <a:sym typeface="+mn-lt"/>
              </a:rPr>
              <a:t>损失函数描述模型在训练集上的表现，正则化项为了防止过拟合，λ则用来平衡二者，一般称 λ为超参数。并且由于 $lambda$ 通常是通过繁杂的交叉验证来计算的，而交叉验证可能是通过独特的算法实现的，故超参数被认为是机密的。</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我们讨论有监督的机器学习，</a:t>
            </a:r>
            <a:r>
              <a:rPr lang="zh-CN" altLang="en-US"/>
              <a:t>我们预先手动设置模型超参数来训练得到模型对应参数。</a:t>
            </a:r>
            <a:endParaRPr lang="zh-CN" altLang="en-US"/>
          </a:p>
          <a:p>
            <a:r>
              <a:rPr lang="zh-CN" altLang="en-US" spc="400" dirty="0">
                <a:cs typeface="+mn-ea"/>
                <a:sym typeface="+mn-lt"/>
              </a:rPr>
              <a:t>损失函数描述模型在训练集上的表现，正则化项为了防止过拟合，λ则用来平衡二者，一般称 λ为超参数。并且由于 $lambda$ 通常是通过繁杂的交叉验证来计算的，而交叉验证可能是通过独特的算法实现的，故超参数被认为是机密的。</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我们讨论有监督的机器学习，</a:t>
            </a:r>
            <a:r>
              <a:rPr lang="zh-CN" altLang="en-US"/>
              <a:t>我们预先手动设置模型超参数来训练得到模型对应参数。</a:t>
            </a:r>
            <a:endParaRPr lang="zh-CN" altLang="en-US"/>
          </a:p>
          <a:p>
            <a:r>
              <a:rPr lang="zh-CN" altLang="en-US" spc="400" dirty="0">
                <a:cs typeface="+mn-ea"/>
                <a:sym typeface="+mn-lt"/>
              </a:rPr>
              <a:t>损失函数描述模型在训练集上的表现，正则化项为了防止过拟合，λ则用来平衡二者，一般称 λ为超参数。并且由于 $lambda$ 通常是通过繁杂的交叉验证来计算的，而交叉验证可能是通过独特的算法实现的，故超参数被认为是机密的。</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我们讨论有监督的机器学习，</a:t>
            </a:r>
            <a:r>
              <a:rPr lang="zh-CN" altLang="en-US"/>
              <a:t>我们预先手动设置模型超参数来训练得到模型对应参数。</a:t>
            </a:r>
            <a:endParaRPr lang="zh-CN" altLang="en-US"/>
          </a:p>
          <a:p>
            <a:r>
              <a:rPr lang="zh-CN" altLang="en-US" spc="400" dirty="0">
                <a:cs typeface="+mn-ea"/>
                <a:sym typeface="+mn-lt"/>
              </a:rPr>
              <a:t>损失函数描述模型在训练集上的表现，正则化项为了防止过拟合，λ则用来平衡二者，一般称 λ为超参数。并且由于 $lambda$ 通常是通过繁杂的交叉验证来计算的，而交叉验证可能是通过独特的算法实现的，故超参数被认为是机密的。</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我们讨论有监督的机器学习，</a:t>
            </a:r>
            <a:r>
              <a:rPr lang="zh-CN" altLang="en-US"/>
              <a:t>我们预先手动设置模型超参数来训练得到模型对应参数。</a:t>
            </a:r>
            <a:endParaRPr lang="zh-CN" altLang="en-US"/>
          </a:p>
          <a:p>
            <a:r>
              <a:rPr lang="zh-CN" altLang="en-US" spc="400" dirty="0">
                <a:cs typeface="+mn-ea"/>
                <a:sym typeface="+mn-lt"/>
              </a:rPr>
              <a:t>损失函数描述模型在训练集上的表现，正则化项为了防止过拟合，λ则用来平衡二者，一般称 λ为超参数。并且由于 $lambda$ 通常是通过繁杂的交叉验证来计算的，而交叉验证可能是通过独特的算法实现的，故超参数被认为是机密的。</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我们讨论有监督的机器学习，</a:t>
            </a:r>
            <a:r>
              <a:rPr lang="zh-CN" altLang="en-US"/>
              <a:t>我们预先手动设置模型超参数来训练得到模型对应参数。</a:t>
            </a:r>
            <a:endParaRPr lang="zh-CN" altLang="en-US"/>
          </a:p>
          <a:p>
            <a:r>
              <a:rPr lang="zh-CN" altLang="en-US" spc="400" dirty="0">
                <a:cs typeface="+mn-ea"/>
                <a:sym typeface="+mn-lt"/>
              </a:rPr>
              <a:t>损失函数描述模型在训练集上的表现，正则化项为了防止过拟合，λ则用来平衡二者，一般称 λ为超参数。并且由于 $lambda$ 通常是通过繁杂的交叉验证来计算的，而交叉验证可能是通过独特的算法实现的，故超参数被认为是机密的。换句话说，模型参数是训练的内核映射的线性组合</a:t>
            </a:r>
            <a:endParaRPr lang="zh-CN" altLang="en-US" spc="400" dirty="0">
              <a:cs typeface="+mn-ea"/>
              <a:sym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457200" fontAlgn="auto">
              <a:lnSpc>
                <a:spcPct val="150000"/>
              </a:lnSpc>
              <a:buFont typeface="Wingdings" panose="05000000000000000000" charset="0"/>
              <a:buNone/>
            </a:pPr>
            <a:r>
              <a:rPr lang="zh-CN" altLang="en-US" spc="400" dirty="0">
                <a:cs typeface="+mn-ea"/>
                <a:sym typeface="+mn-lt"/>
              </a:rPr>
              <a:t>当决策函数值与真实值相同的时候</a:t>
            </a:r>
            <a:r>
              <a:rPr lang="en-US" altLang="zh-CN" spc="400" dirty="0">
                <a:cs typeface="+mn-ea"/>
                <a:sym typeface="+mn-lt"/>
              </a:rPr>
              <a:t>I</a:t>
            </a:r>
            <a:r>
              <a:rPr lang="zh-CN" altLang="en-US" spc="400" dirty="0">
                <a:cs typeface="+mn-ea"/>
                <a:sym typeface="+mn-lt"/>
              </a:rPr>
              <a:t>值为</a:t>
            </a:r>
            <a:r>
              <a:rPr lang="en-US" altLang="zh-CN" spc="400" dirty="0">
                <a:cs typeface="+mn-ea"/>
                <a:sym typeface="+mn-lt"/>
              </a:rPr>
              <a:t>1</a:t>
            </a:r>
            <a:r>
              <a:rPr lang="zh-CN" altLang="en-US" spc="400" dirty="0">
                <a:cs typeface="+mn-ea"/>
                <a:sym typeface="+mn-lt"/>
              </a:rPr>
              <a:t>，不同时为</a:t>
            </a:r>
            <a:r>
              <a:rPr lang="en-US" altLang="zh-CN" spc="400" dirty="0">
                <a:cs typeface="+mn-ea"/>
                <a:sym typeface="+mn-lt"/>
              </a:rPr>
              <a:t>0</a:t>
            </a:r>
            <a:r>
              <a:rPr lang="zh-CN" altLang="en-US" spc="400" dirty="0">
                <a:cs typeface="+mn-ea"/>
                <a:sym typeface="+mn-lt"/>
              </a:rPr>
              <a:t>。即</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pc="400" dirty="0">
                <a:cs typeface="+mn-ea"/>
                <a:sym typeface="+mn-lt"/>
              </a:rPr>
              <a:t>如亚马逊机器学习，微软Azure机器学习）</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457200" algn="l">
              <a:buClrTx/>
              <a:buSzTx/>
              <a:buFontTx/>
              <a:buNone/>
            </a:pPr>
            <a:r>
              <a:rPr lang="zh-CN" altLang="en-US" spc="400" dirty="0">
                <a:cs typeface="+mn-ea"/>
                <a:sym typeface="+mn-lt"/>
              </a:rPr>
              <a:t>等价地，我们可以表示模型参数</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457200" algn="l">
              <a:buClrTx/>
              <a:buSzTx/>
              <a:buFontTx/>
              <a:buNone/>
            </a:pPr>
            <a:r>
              <a:rPr lang="zh-CN" altLang="en-US" spc="400" dirty="0">
                <a:cs typeface="+mn-ea"/>
                <a:sym typeface="+mn-lt"/>
              </a:rPr>
              <a:t>等价地，我们可以表示模型参数</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1" name="TextBox 10"/>
          <p:cNvSpPr txBox="1"/>
          <p:nvPr userDrawn="1"/>
        </p:nvSpPr>
        <p:spPr>
          <a:xfrm>
            <a:off x="2123605" y="686099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mc:Choice xmlns:p14="http://schemas.microsoft.com/office/powerpoint/2010/main" Requires="p14">
      <p:transition spd="slow" p14:dur="1750" advTm="0">
        <p:random/>
      </p:transition>
    </mc:Choice>
    <mc:Fallback>
      <p:transition spd="slow" advTm="0">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10.xml"/><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1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12.xml"/><Relationship Id="rId3" Type="http://schemas.openxmlformats.org/officeDocument/2006/relationships/image" Target="../media/image20.png"/><Relationship Id="rId2" Type="http://schemas.microsoft.com/office/2007/relationships/hdphoto" Target="../media/image19.wdp"/><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13.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3" Type="http://schemas.openxmlformats.org/officeDocument/2006/relationships/notesSlide" Target="../notesSlides/notesSlide11.xml"/><Relationship Id="rId12" Type="http://schemas.openxmlformats.org/officeDocument/2006/relationships/slideLayout" Target="../slideLayouts/slideLayout7.xml"/><Relationship Id="rId11" Type="http://schemas.openxmlformats.org/officeDocument/2006/relationships/tags" Target="../tags/tag14.xml"/><Relationship Id="rId10" Type="http://schemas.openxmlformats.org/officeDocument/2006/relationships/image" Target="../media/image34.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image" Target="../media/image41.png"/><Relationship Id="rId7" Type="http://schemas.openxmlformats.org/officeDocument/2006/relationships/image" Target="../media/image22.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1" Type="http://schemas.openxmlformats.org/officeDocument/2006/relationships/notesSlide" Target="../notesSlides/notesSlide12.xml"/><Relationship Id="rId10" Type="http://schemas.openxmlformats.org/officeDocument/2006/relationships/slideLayout" Target="../slideLayouts/slideLayout7.xml"/><Relationship Id="rId1" Type="http://schemas.openxmlformats.org/officeDocument/2006/relationships/image" Target="../media/image3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6.xml"/><Relationship Id="rId2" Type="http://schemas.openxmlformats.org/officeDocument/2006/relationships/image" Target="../media/image1.svg"/><Relationship Id="rId1" Type="http://schemas.openxmlformats.org/officeDocument/2006/relationships/image" Target="../media/image42.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18.xml"/><Relationship Id="rId3" Type="http://schemas.openxmlformats.org/officeDocument/2006/relationships/image" Target="../media/image44.png"/><Relationship Id="rId2" Type="http://schemas.openxmlformats.org/officeDocument/2006/relationships/tags" Target="../tags/tag17.xml"/><Relationship Id="rId1" Type="http://schemas.openxmlformats.org/officeDocument/2006/relationships/image" Target="../media/image43.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image" Target="../media/image46.png"/><Relationship Id="rId1"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8.png"/><Relationship Id="rId1"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53.png"/><Relationship Id="rId1"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22.xml"/><Relationship Id="rId2" Type="http://schemas.openxmlformats.org/officeDocument/2006/relationships/image" Target="../media/image56.png"/><Relationship Id="rId1" Type="http://schemas.openxmlformats.org/officeDocument/2006/relationships/image" Target="../media/image5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image" Target="../media/image57.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image" Target="../media/image59.e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1.emf"/></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image" Target="../media/image60.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image" Target="../media/image61.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image" Target="../media/image62.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image" Target="../media/image6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image" Target="../media/image6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image" Target="../media/image65.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image" Target="../media/image66.emf"/></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8.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p:cNvSpPr/>
          <p:nvPr/>
        </p:nvSpPr>
        <p:spPr>
          <a:xfrm rot="2684577">
            <a:off x="1698063" y="-917755"/>
            <a:ext cx="8693513" cy="8693513"/>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2684577">
            <a:off x="2627892" y="-39108"/>
            <a:ext cx="6936217" cy="6936217"/>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5286375" y="899160"/>
            <a:ext cx="1695450" cy="521970"/>
          </a:xfrm>
          <a:prstGeom prst="rect">
            <a:avLst/>
          </a:prstGeom>
          <a:noFill/>
        </p:spPr>
        <p:txBody>
          <a:bodyPr wrap="square" rtlCol="0">
            <a:spAutoFit/>
          </a:bodyPr>
          <a:lstStyle/>
          <a:p>
            <a:pPr algn="ctr"/>
            <a:r>
              <a:rPr lang="en-US" altLang="zh-CN" sz="2800" spc="700" dirty="0" smtClean="0">
                <a:cs typeface="+mn-ea"/>
                <a:sym typeface="+mn-lt"/>
              </a:rPr>
              <a:t>2018</a:t>
            </a:r>
            <a:endParaRPr lang="zh-CN" altLang="en-US" sz="2800" spc="700" dirty="0">
              <a:cs typeface="+mn-ea"/>
              <a:sym typeface="+mn-lt"/>
            </a:endParaRPr>
          </a:p>
        </p:txBody>
      </p:sp>
      <p:sp>
        <p:nvSpPr>
          <p:cNvPr id="6" name="文本框 5"/>
          <p:cNvSpPr txBox="1"/>
          <p:nvPr/>
        </p:nvSpPr>
        <p:spPr>
          <a:xfrm>
            <a:off x="3023235" y="1841500"/>
            <a:ext cx="6056630" cy="583565"/>
          </a:xfrm>
          <a:prstGeom prst="rect">
            <a:avLst/>
          </a:prstGeom>
          <a:noFill/>
        </p:spPr>
        <p:txBody>
          <a:bodyPr wrap="square" rtlCol="0">
            <a:spAutoFit/>
          </a:bodyPr>
          <a:lstStyle/>
          <a:p>
            <a:pPr algn="ctr"/>
            <a:r>
              <a:rPr lang="zh-CN" altLang="en-US" sz="3200" spc="700" dirty="0">
                <a:solidFill>
                  <a:schemeClr val="bg1">
                    <a:lumMod val="65000"/>
                  </a:schemeClr>
                </a:solidFill>
                <a:effectLst>
                  <a:outerShdw blurRad="165100" algn="ctr" rotWithShape="0">
                    <a:prstClr val="black">
                      <a:alpha val="24000"/>
                    </a:prstClr>
                  </a:outerShdw>
                </a:effectLst>
                <a:cs typeface="+mn-ea"/>
                <a:sym typeface="+mn-lt"/>
              </a:rPr>
              <a:t>机器学习中的超参数萃取</a:t>
            </a:r>
            <a:endParaRPr lang="zh-CN" altLang="en-US" sz="3200" spc="700" dirty="0">
              <a:solidFill>
                <a:schemeClr val="bg1">
                  <a:lumMod val="65000"/>
                </a:schemeClr>
              </a:solidFill>
              <a:effectLst>
                <a:outerShdw blurRad="165100" algn="ctr" rotWithShape="0">
                  <a:prstClr val="black">
                    <a:alpha val="24000"/>
                  </a:prstClr>
                </a:outerShdw>
              </a:effectLst>
              <a:cs typeface="+mn-ea"/>
              <a:sym typeface="+mn-lt"/>
            </a:endParaRPr>
          </a:p>
        </p:txBody>
      </p:sp>
      <p:sp>
        <p:nvSpPr>
          <p:cNvPr id="7" name="文本框 6"/>
          <p:cNvSpPr txBox="1"/>
          <p:nvPr/>
        </p:nvSpPr>
        <p:spPr>
          <a:xfrm>
            <a:off x="2214245" y="2845435"/>
            <a:ext cx="7763510" cy="1419860"/>
          </a:xfrm>
          <a:prstGeom prst="rect">
            <a:avLst/>
          </a:prstGeom>
          <a:noFill/>
        </p:spPr>
        <p:txBody>
          <a:bodyPr wrap="square" rtlCol="0">
            <a:spAutoFit/>
          </a:bodyPr>
          <a:lstStyle/>
          <a:p>
            <a:pPr algn="ctr">
              <a:lnSpc>
                <a:spcPct val="90000"/>
              </a:lnSpc>
            </a:pPr>
            <a:r>
              <a:rPr lang="zh-CN" altLang="en-US" sz="4800" kern="0" dirty="0">
                <a:solidFill>
                  <a:schemeClr val="tx1">
                    <a:lumMod val="85000"/>
                    <a:lumOff val="15000"/>
                  </a:schemeClr>
                </a:solidFill>
                <a:uFillTx/>
                <a:latin typeface="Times New Roman" panose="02020603050405020304" charset="0"/>
                <a:cs typeface="Times New Roman" panose="02020603050405020304" charset="0"/>
                <a:sym typeface="+mn-lt"/>
              </a:rPr>
              <a:t>Stealing Hyperparameters in Machine Learning</a:t>
            </a:r>
            <a:endParaRPr lang="zh-CN" altLang="en-US" sz="4800" kern="0" dirty="0">
              <a:solidFill>
                <a:schemeClr val="tx1">
                  <a:lumMod val="85000"/>
                  <a:lumOff val="15000"/>
                </a:schemeClr>
              </a:solidFill>
              <a:uFillTx/>
              <a:latin typeface="Times New Roman" panose="02020603050405020304" charset="0"/>
              <a:cs typeface="Times New Roman" panose="02020603050405020304" charset="0"/>
              <a:sym typeface="+mn-lt"/>
            </a:endParaRPr>
          </a:p>
        </p:txBody>
      </p:sp>
      <p:sp>
        <p:nvSpPr>
          <p:cNvPr id="8" name="椭圆 7"/>
          <p:cNvSpPr/>
          <p:nvPr/>
        </p:nvSpPr>
        <p:spPr>
          <a:xfrm>
            <a:off x="683912" y="52428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64448" y="9333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3584575" y="4821555"/>
            <a:ext cx="1573530" cy="338455"/>
            <a:chOff x="4054927" y="4937733"/>
            <a:chExt cx="1910443" cy="338554"/>
          </a:xfrm>
        </p:grpSpPr>
        <p:sp>
          <p:nvSpPr>
            <p:cNvPr id="12" name="矩形: 圆角 11"/>
            <p:cNvSpPr/>
            <p:nvPr/>
          </p:nvSpPr>
          <p:spPr>
            <a:xfrm>
              <a:off x="4204607" y="4937733"/>
              <a:ext cx="1611085" cy="338554"/>
            </a:xfrm>
            <a:prstGeom prst="roundRect">
              <a:avLst>
                <a:gd name="adj" fmla="val 30172"/>
              </a:avLst>
            </a:prstGeom>
            <a:solidFill>
              <a:schemeClr val="bg1"/>
            </a:solidFill>
            <a:ln>
              <a:noFill/>
            </a:ln>
            <a:effectLst>
              <a:outerShdw blurRad="1651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4054927" y="4953122"/>
              <a:ext cx="1910443" cy="306795"/>
            </a:xfrm>
            <a:prstGeom prst="rect">
              <a:avLst/>
            </a:prstGeom>
            <a:noFill/>
          </p:spPr>
          <p:txBody>
            <a:bodyPr wrap="square" rtlCol="0">
              <a:spAutoFit/>
            </a:bodyPr>
            <a:lstStyle/>
            <a:p>
              <a:pPr algn="ctr"/>
              <a:r>
                <a:rPr lang="zh-CN" altLang="en-US" sz="1400" dirty="0">
                  <a:cs typeface="+mn-ea"/>
                  <a:sym typeface="+mn-lt"/>
                </a:rPr>
                <a:t>汇报人</a:t>
              </a:r>
              <a:r>
                <a:rPr lang="zh-CN" altLang="en-US" sz="1400" dirty="0" smtClean="0">
                  <a:cs typeface="+mn-ea"/>
                  <a:sym typeface="+mn-lt"/>
                </a:rPr>
                <a:t>：</a:t>
              </a:r>
              <a:r>
                <a:rPr lang="zh-CN" sz="1400" dirty="0" smtClean="0">
                  <a:cs typeface="+mn-ea"/>
                  <a:sym typeface="+mn-lt"/>
                </a:rPr>
                <a:t>李昂</a:t>
              </a:r>
              <a:endParaRPr lang="zh-CN" sz="1400" dirty="0">
                <a:cs typeface="+mn-ea"/>
                <a:sym typeface="+mn-lt"/>
              </a:endParaRPr>
            </a:p>
          </p:txBody>
        </p:sp>
      </p:grpSp>
      <p:grpSp>
        <p:nvGrpSpPr>
          <p:cNvPr id="16" name="组合 15"/>
          <p:cNvGrpSpPr/>
          <p:nvPr/>
        </p:nvGrpSpPr>
        <p:grpSpPr>
          <a:xfrm>
            <a:off x="5458460" y="4821555"/>
            <a:ext cx="3203575" cy="338455"/>
            <a:chOff x="6944288" y="4806069"/>
            <a:chExt cx="1694614" cy="338554"/>
          </a:xfrm>
        </p:grpSpPr>
        <p:sp>
          <p:nvSpPr>
            <p:cNvPr id="15" name="矩形: 圆角 14"/>
            <p:cNvSpPr/>
            <p:nvPr/>
          </p:nvSpPr>
          <p:spPr>
            <a:xfrm>
              <a:off x="6986053" y="4806069"/>
              <a:ext cx="1611085" cy="338554"/>
            </a:xfrm>
            <a:prstGeom prst="roundRect">
              <a:avLst>
                <a:gd name="adj" fmla="val 30172"/>
              </a:avLst>
            </a:prstGeom>
            <a:solidFill>
              <a:schemeClr val="bg1"/>
            </a:solidFill>
            <a:ln>
              <a:noFill/>
            </a:ln>
            <a:effectLst>
              <a:outerShdw blurRad="1651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6944288" y="4821457"/>
              <a:ext cx="1694614" cy="306795"/>
            </a:xfrm>
            <a:prstGeom prst="rect">
              <a:avLst/>
            </a:prstGeom>
            <a:noFill/>
          </p:spPr>
          <p:txBody>
            <a:bodyPr wrap="square" rtlCol="0">
              <a:spAutoFit/>
            </a:bodyPr>
            <a:lstStyle/>
            <a:p>
              <a:pPr algn="ctr"/>
              <a:r>
                <a:rPr lang="zh-CN" altLang="en-US" sz="1400" dirty="0">
                  <a:cs typeface="+mn-ea"/>
                  <a:sym typeface="+mn-lt"/>
                </a:rPr>
                <a:t>小组成员</a:t>
              </a:r>
              <a:r>
                <a:rPr lang="zh-CN" altLang="en-US" sz="1400" dirty="0" smtClean="0">
                  <a:cs typeface="+mn-ea"/>
                  <a:sym typeface="+mn-lt"/>
                </a:rPr>
                <a:t>：</a:t>
              </a:r>
              <a:r>
                <a:rPr lang="zh-CN" sz="1400" dirty="0">
                  <a:cs typeface="+mn-ea"/>
                  <a:sym typeface="+mn-lt"/>
                </a:rPr>
                <a:t>陈学凯、苟世琨、崔志伟</a:t>
              </a:r>
              <a:endParaRPr lang="zh-CN" sz="1400" dirty="0">
                <a:cs typeface="+mn-ea"/>
                <a:sym typeface="+mn-lt"/>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bldLst>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78485" y="1906905"/>
            <a:ext cx="10986770" cy="521970"/>
          </a:xfrm>
          <a:prstGeom prst="rect">
            <a:avLst/>
          </a:prstGeom>
          <a:noFill/>
        </p:spPr>
        <p:txBody>
          <a:bodyPr wrap="square" rtlCol="0">
            <a:spAutoFit/>
          </a:bodyPr>
          <a:lstStyle/>
          <a:p>
            <a:pPr indent="457200" algn="l">
              <a:buClrTx/>
              <a:buSzTx/>
              <a:buFontTx/>
              <a:buNone/>
            </a:pPr>
            <a:r>
              <a:rPr lang="zh-CN" altLang="en-US" sz="1400" spc="400" dirty="0">
                <a:cs typeface="+mn-ea"/>
                <a:sym typeface="+mn-lt"/>
              </a:rPr>
              <a:t>因此，目标函数在学习到的模型参数处的梯度应该是0，这编码了学习到的模型参数和超参数之间的关系。我们利用这一关键观察来窃取超参数。</a:t>
            </a:r>
            <a:endParaRPr lang="zh-CN" altLang="en-US" sz="1400" spc="400" dirty="0">
              <a:cs typeface="+mn-ea"/>
              <a:sym typeface="+mn-lt"/>
            </a:endParaRPr>
          </a:p>
        </p:txBody>
      </p:sp>
      <mc:AlternateContent xmlns:mc="http://schemas.openxmlformats.org/markup-compatibility/2006">
        <mc:Choice xmlns:a14="http://schemas.microsoft.com/office/drawing/2010/main" Requires="a14">
          <p:sp>
            <p:nvSpPr>
              <p:cNvPr id="7" name="文本框 6"/>
              <p:cNvSpPr txBox="1"/>
              <p:nvPr/>
            </p:nvSpPr>
            <p:spPr>
              <a:xfrm>
                <a:off x="578485" y="2597785"/>
                <a:ext cx="5111115" cy="3589020"/>
              </a:xfrm>
              <a:prstGeom prst="rect">
                <a:avLst/>
              </a:prstGeom>
              <a:noFill/>
            </p:spPr>
            <p:txBody>
              <a:bodyPr wrap="square" rtlCol="0">
                <a:spAutoFit/>
              </a:bodyPr>
              <a:lstStyle/>
              <a:p>
                <a:pPr marL="285750" indent="-285750" fontAlgn="auto">
                  <a:spcAft>
                    <a:spcPts val="600"/>
                  </a:spcAft>
                  <a:buFont typeface="Wingdings" panose="05000000000000000000" charset="0"/>
                  <a:buChar char="Ø"/>
                </a:pPr>
                <a:r>
                  <a:rPr lang="zh-CN" altLang="en-US" sz="1400" spc="400" dirty="0">
                    <a:cs typeface="+mn-ea"/>
                    <a:sym typeface="+mn-lt"/>
                  </a:rPr>
                  <a:t>非内核算法</a:t>
                </a:r>
                <a:endParaRPr lang="zh-CN" altLang="en-US" sz="1400" spc="400" dirty="0">
                  <a:cs typeface="+mn-ea"/>
                  <a:sym typeface="+mn-lt"/>
                </a:endParaRPr>
              </a:p>
              <a:p>
                <a:pPr indent="457200" fontAlgn="auto">
                  <a:buNone/>
                </a:pPr>
                <a:r>
                  <a:rPr lang="zh-CN" altLang="en-US" sz="1400" spc="400" dirty="0">
                    <a:cs typeface="+mn-ea"/>
                    <a:sym typeface="+mn-lt"/>
                  </a:rPr>
                  <a:t>我们计算目标函数在模型参数w处的梯度，并将其设为0。可以得到</a:t>
                </a:r>
                <a:endParaRPr lang="zh-CN" altLang="en-US" sz="1400" spc="400" dirty="0">
                  <a:cs typeface="+mn-ea"/>
                  <a:sym typeface="+mn-lt"/>
                </a:endParaRPr>
              </a:p>
              <a:p>
                <a:pPr indent="0">
                  <a:buNone/>
                </a:pPr>
                <a:endParaRPr lang="zh-CN" altLang="en-US" sz="1400" spc="400" dirty="0">
                  <a:cs typeface="+mn-ea"/>
                  <a:sym typeface="+mn-lt"/>
                </a:endParaRPr>
              </a:p>
              <a:p>
                <a14:m>
                  <m:oMathPara xmlns:m="http://schemas.openxmlformats.org/officeDocument/2006/math">
                    <m:oMathParaPr>
                      <m:jc m:val="centerGroup"/>
                    </m:oMathParaPr>
                    <m:oMath xmlns:m="http://schemas.openxmlformats.org/officeDocument/2006/math">
                      <m:f>
                        <m:fPr>
                          <m:ctrlPr>
                            <a:rPr lang="en-US" altLang="zh-CN" sz="1400" i="1" spc="400" dirty="0">
                              <a:latin typeface="Cambria Math" panose="02040503050406030204" charset="0"/>
                              <a:cs typeface="Cambria Math" panose="02040503050406030204" charset="0"/>
                              <a:sym typeface="+mn-lt"/>
                            </a:rPr>
                          </m:ctrlPr>
                        </m:fPr>
                        <m:num>
                          <m:r>
                            <a:rPr lang="zh-CN" altLang="en-US" sz="1400" i="1" spc="400" dirty="0">
                              <a:latin typeface="Cambria Math" panose="02040503050406030204" charset="0"/>
                              <a:cs typeface="+mn-ea"/>
                              <a:sym typeface="+mn-lt"/>
                            </a:rPr>
                            <m:t>𝜕</m:t>
                          </m:r>
                          <m:r>
                            <a:rPr lang="zh-CN" altLang="en-US" sz="1400" i="1" spc="400" dirty="0">
                              <a:latin typeface="Cambria Math" panose="02040503050406030204" charset="0"/>
                              <a:cs typeface="+mn-ea"/>
                              <a:sym typeface="+mn-lt"/>
                            </a:rPr>
                            <m:t>𝐿</m:t>
                          </m:r>
                          <m:r>
                            <a:rPr lang="zh-CN" altLang="en-US" sz="1400" i="1" spc="400" dirty="0">
                              <a:latin typeface="Cambria Math" panose="02040503050406030204" charset="0"/>
                              <a:cs typeface="+mn-ea"/>
                              <a:sym typeface="+mn-lt"/>
                            </a:rPr>
                            <m:t>(</m:t>
                          </m:r>
                          <m:r>
                            <a:rPr lang="zh-CN" altLang="en-US" sz="1400" i="1" spc="400" dirty="0">
                              <a:latin typeface="Cambria Math" panose="02040503050406030204" charset="0"/>
                              <a:cs typeface="+mn-ea"/>
                              <a:sym typeface="+mn-lt"/>
                            </a:rPr>
                            <m:t>𝑤</m:t>
                          </m:r>
                          <m:r>
                            <a:rPr lang="zh-CN" altLang="en-US" sz="1400" i="1" spc="400" dirty="0">
                              <a:latin typeface="Cambria Math" panose="02040503050406030204" charset="0"/>
                              <a:cs typeface="+mn-ea"/>
                              <a:sym typeface="+mn-lt"/>
                            </a:rPr>
                            <m:t>)</m:t>
                          </m:r>
                        </m:num>
                        <m:den>
                          <m:r>
                            <a:rPr lang="zh-CN" altLang="en-US" sz="1400" i="1" spc="400" dirty="0">
                              <a:latin typeface="Cambria Math" panose="02040503050406030204" charset="0"/>
                              <a:cs typeface="+mn-ea"/>
                              <a:sym typeface="+mn-lt"/>
                            </a:rPr>
                            <m:t>𝜕</m:t>
                          </m:r>
                          <m:r>
                            <a:rPr lang="zh-CN" altLang="en-US" sz="1400" i="1" spc="400" dirty="0">
                              <a:latin typeface="Cambria Math" panose="02040503050406030204" charset="0"/>
                              <a:cs typeface="+mn-ea"/>
                              <a:sym typeface="+mn-lt"/>
                            </a:rPr>
                            <m:t>𝑤</m:t>
                          </m:r>
                          <m:r>
                            <a:rPr lang="zh-CN" altLang="en-US" sz="1400" i="1" spc="400" dirty="0">
                              <a:latin typeface="Cambria Math" panose="02040503050406030204" charset="0"/>
                              <a:cs typeface="+mn-ea"/>
                              <a:sym typeface="+mn-lt"/>
                            </a:rPr>
                            <m:t> </m:t>
                          </m:r>
                        </m:den>
                      </m:f>
                      <m:r>
                        <a:rPr lang="en-US" altLang="zh-CN" sz="1400" i="1" spc="400" dirty="0">
                          <a:latin typeface="Cambria Math" panose="02040503050406030204" charset="0"/>
                          <a:cs typeface="Cambria Math" panose="02040503050406030204" charset="0"/>
                          <a:sym typeface="+mn-lt"/>
                        </a:rPr>
                        <m:t>=</m:t>
                      </m:r>
                      <m:r>
                        <a:rPr lang="zh-CN" altLang="en-US" sz="1400" i="1" spc="400" dirty="0">
                          <a:latin typeface="Cambria Math" panose="02040503050406030204" charset="0"/>
                          <a:cs typeface="+mn-ea"/>
                          <a:sym typeface="+mn-lt"/>
                        </a:rPr>
                        <m:t>𝑏</m:t>
                      </m:r>
                      <m:r>
                        <a:rPr lang="zh-CN" altLang="en-US" sz="1400" i="1" spc="400" dirty="0">
                          <a:latin typeface="Cambria Math" panose="02040503050406030204" charset="0"/>
                          <a:cs typeface="+mn-ea"/>
                          <a:sym typeface="+mn-lt"/>
                        </a:rPr>
                        <m:t> + </m:t>
                      </m:r>
                      <m:r>
                        <a:rPr lang="zh-CN" altLang="en-US" sz="1400" i="1" spc="400" dirty="0">
                          <a:latin typeface="Cambria Math" panose="02040503050406030204" charset="0"/>
                          <a:cs typeface="+mn-ea"/>
                          <a:sym typeface="+mn-lt"/>
                        </a:rPr>
                        <m:t>𝜆</m:t>
                      </m:r>
                      <m:r>
                        <a:rPr lang="zh-CN" altLang="en-US" sz="1400" i="1" spc="400" dirty="0">
                          <a:latin typeface="Cambria Math" panose="02040503050406030204" charset="0"/>
                          <a:cs typeface="+mn-ea"/>
                          <a:sym typeface="+mn-lt"/>
                        </a:rPr>
                        <m:t>𝑎</m:t>
                      </m:r>
                      <m:r>
                        <a:rPr lang="zh-CN" altLang="en-US" sz="1400" i="1" spc="400" dirty="0">
                          <a:latin typeface="Cambria Math" panose="02040503050406030204" charset="0"/>
                          <a:cs typeface="+mn-ea"/>
                          <a:sym typeface="+mn-lt"/>
                        </a:rPr>
                        <m:t> = </m:t>
                      </m:r>
                      <m:r>
                        <a:rPr lang="zh-CN" altLang="en-US" sz="1400" i="1" spc="400" dirty="0">
                          <a:latin typeface="Cambria Math" panose="02040503050406030204" charset="0"/>
                          <a:cs typeface="+mn-ea"/>
                          <a:sym typeface="+mn-lt"/>
                        </a:rPr>
                        <m:t>0</m:t>
                      </m:r>
                    </m:oMath>
                  </m:oMathPara>
                </a14:m>
                <a:endParaRPr lang="zh-CN" altLang="en-US" sz="1400" i="1" spc="400" dirty="0">
                  <a:latin typeface="Cambria Math" panose="02040503050406030204" charset="0"/>
                  <a:cs typeface="+mn-ea"/>
                  <a:sym typeface="+mn-lt"/>
                </a:endParaRPr>
              </a:p>
              <a:p>
                <a:endParaRPr lang="zh-CN" altLang="en-US" sz="1400" spc="400" dirty="0">
                  <a:cs typeface="+mn-ea"/>
                  <a:sym typeface="+mn-lt"/>
                </a:endParaRPr>
              </a:p>
              <a:p>
                <a:pPr indent="457200" algn="l">
                  <a:buClrTx/>
                  <a:buSzTx/>
                  <a:buFontTx/>
                </a:pPr>
                <a:r>
                  <a:rPr lang="zh-CN" altLang="en-US" sz="1400" spc="400" dirty="0">
                    <a:cs typeface="+mn-ea"/>
                    <a:sym typeface="+mn-lt"/>
                  </a:rPr>
                  <a:t>其中向量b和a的定义如下。</a:t>
                </a:r>
                <a:endParaRPr lang="zh-CN" altLang="en-US" sz="1400" spc="400" dirty="0">
                  <a:cs typeface="+mn-ea"/>
                  <a:sym typeface="+mn-lt"/>
                </a:endParaRPr>
              </a:p>
              <a:p>
                <a:endParaRPr lang="zh-CN" altLang="en-US" sz="1400" spc="400" dirty="0">
                  <a:cs typeface="+mn-ea"/>
                  <a:sym typeface="+mn-lt"/>
                </a:endParaRPr>
              </a:p>
              <a:p>
                <a14:m>
                  <m:oMathPara xmlns:m="http://schemas.openxmlformats.org/officeDocument/2006/math">
                    <m:oMathParaPr>
                      <m:jc m:val="centerGroup"/>
                    </m:oMathParaPr>
                    <m:oMath xmlns:m="http://schemas.openxmlformats.org/officeDocument/2006/math">
                      <m:r>
                        <a:rPr lang="en-US" altLang="zh-CN" sz="1400" i="1" spc="400" dirty="0">
                          <a:latin typeface="Cambria Math" panose="02040503050406030204" charset="0"/>
                          <a:cs typeface="Cambria Math" panose="02040503050406030204" charset="0"/>
                          <a:sym typeface="+mn-lt"/>
                        </a:rPr>
                        <m:t>𝑏</m:t>
                      </m:r>
                      <m:r>
                        <a:rPr lang="en-US" altLang="zh-CN" sz="1400" spc="400" dirty="0">
                          <a:latin typeface="Cambria Math" panose="02040503050406030204" charset="0"/>
                          <a:cs typeface="+mn-ea"/>
                          <a:sym typeface="+mn-lt"/>
                        </a:rPr>
                        <m:t>=</m:t>
                      </m:r>
                      <m:d>
                        <m:dPr>
                          <m:begChr m:val="["/>
                          <m:endChr m:val="]"/>
                          <m:ctrlPr>
                            <a:rPr lang="en-US" altLang="zh-CN" sz="1400" i="1" spc="400" dirty="0">
                              <a:latin typeface="Cambria Math" panose="02040503050406030204" charset="0"/>
                              <a:cs typeface="Cambria Math" panose="02040503050406030204" charset="0"/>
                              <a:sym typeface="+mn-lt"/>
                            </a:rPr>
                          </m:ctrlPr>
                        </m:dPr>
                        <m:e>
                          <m:m>
                            <m:mPr>
                              <m:mcs>
                                <m:mc>
                                  <m:mcPr>
                                    <m:count m:val="1"/>
                                    <m:mcJc m:val="center"/>
                                  </m:mcPr>
                                </m:mc>
                              </m:mcs>
                              <m:ctrlPr>
                                <a:rPr lang="en-US" altLang="zh-CN" sz="1400" i="1" spc="400" dirty="0">
                                  <a:latin typeface="Cambria Math" panose="02040503050406030204" charset="0"/>
                                  <a:cs typeface="Cambria Math" panose="02040503050406030204" charset="0"/>
                                  <a:sym typeface="+mn-lt"/>
                                </a:rPr>
                              </m:ctrlPr>
                            </m:mPr>
                            <m:mr>
                              <m:e>
                                <m:r>
                                  <a:rPr lang="en-US" altLang="zh-CN" sz="1400" i="1" spc="400" dirty="0">
                                    <a:latin typeface="Cambria Math" panose="02040503050406030204" charset="0"/>
                                    <a:cs typeface="Cambria Math" panose="02040503050406030204" charset="0"/>
                                    <a:sym typeface="+mn-lt"/>
                                  </a:rPr>
                                  <m:t> </m:t>
                                </m:r>
                                <m:f>
                                  <m:fPr>
                                    <m:ctrlPr>
                                      <a:rPr lang="en-US" altLang="zh-CN" sz="1400" i="1" spc="400" dirty="0">
                                        <a:latin typeface="Cambria Math" panose="02040503050406030204" charset="0"/>
                                        <a:cs typeface="Cambria Math" panose="02040503050406030204" charset="0"/>
                                        <a:sym typeface="+mn-lt"/>
                                      </a:rPr>
                                    </m:ctrlPr>
                                  </m:fPr>
                                  <m:num>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𝐿</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𝑋</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𝑦</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m:t>
                                    </m:r>
                                  </m:num>
                                  <m:den>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1</m:t>
                                    </m:r>
                                  </m:den>
                                </m:f>
                              </m:e>
                            </m:mr>
                            <m:mr>
                              <m:e>
                                <m:f>
                                  <m:fPr>
                                    <m:ctrlPr>
                                      <a:rPr lang="en-US" altLang="zh-CN" sz="1400" i="1" spc="400" dirty="0">
                                        <a:latin typeface="Cambria Math" panose="02040503050406030204" charset="0"/>
                                        <a:cs typeface="Cambria Math" panose="02040503050406030204" charset="0"/>
                                        <a:sym typeface="+mn-lt"/>
                                      </a:rPr>
                                    </m:ctrlPr>
                                  </m:fPr>
                                  <m:num>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𝐿</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𝑋</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𝑦</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m:t>
                                    </m:r>
                                  </m:num>
                                  <m:den>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2</m:t>
                                    </m:r>
                                  </m:den>
                                </m:f>
                              </m:e>
                            </m:mr>
                            <m:mr>
                              <m:e>
                                <m:f>
                                  <m:fPr>
                                    <m:ctrlPr>
                                      <a:rPr lang="en-US" altLang="zh-CN" sz="1400" i="1" spc="400" dirty="0">
                                        <a:latin typeface="Cambria Math" panose="02040503050406030204" charset="0"/>
                                        <a:cs typeface="Cambria Math" panose="02040503050406030204" charset="0"/>
                                        <a:sym typeface="+mn-lt"/>
                                      </a:rPr>
                                    </m:ctrlPr>
                                  </m:fPr>
                                  <m:num>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𝐿</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𝑋</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𝑦</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m:t>
                                    </m:r>
                                  </m:num>
                                  <m:den>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𝑤𝑚</m:t>
                                    </m:r>
                                  </m:den>
                                </m:f>
                              </m:e>
                            </m:mr>
                          </m:m>
                        </m:e>
                      </m:d>
                      <m:r>
                        <a:rPr lang="en-US" altLang="zh-CN" sz="1400" i="1" spc="400" dirty="0">
                          <a:latin typeface="Cambria Math" panose="02040503050406030204" charset="0"/>
                          <a:cs typeface="Cambria Math" panose="02040503050406030204" charset="0"/>
                          <a:sym typeface="+mn-lt"/>
                        </a:rPr>
                        <m:t>   </m:t>
                      </m:r>
                      <m:r>
                        <a:rPr lang="en-US" altLang="zh-CN" sz="1400" i="1" spc="400" dirty="0">
                          <a:latin typeface="Cambria Math" panose="02040503050406030204" charset="0"/>
                          <a:cs typeface="Cambria Math" panose="02040503050406030204" charset="0"/>
                          <a:sym typeface="+mn-lt"/>
                        </a:rPr>
                        <m:t>𝑎</m:t>
                      </m:r>
                      <m:r>
                        <a:rPr lang="en-US" altLang="zh-CN" sz="1400" i="1" spc="400" dirty="0">
                          <a:latin typeface="Cambria Math" panose="02040503050406030204" charset="0"/>
                          <a:cs typeface="Cambria Math" panose="02040503050406030204" charset="0"/>
                          <a:sym typeface="+mn-lt"/>
                        </a:rPr>
                        <m:t>=</m:t>
                      </m:r>
                      <m:d>
                        <m:dPr>
                          <m:begChr m:val="["/>
                          <m:endChr m:val="]"/>
                          <m:ctrlPr>
                            <a:rPr lang="en-US" altLang="zh-CN" sz="1400" i="1" spc="400" dirty="0">
                              <a:latin typeface="Cambria Math" panose="02040503050406030204" charset="0"/>
                              <a:cs typeface="Cambria Math" panose="02040503050406030204" charset="0"/>
                              <a:sym typeface="+mn-lt"/>
                            </a:rPr>
                          </m:ctrlPr>
                        </m:dPr>
                        <m:e>
                          <m:m>
                            <m:mPr>
                              <m:mcs>
                                <m:mc>
                                  <m:mcPr>
                                    <m:count m:val="1"/>
                                    <m:mcJc m:val="center"/>
                                  </m:mcPr>
                                </m:mc>
                              </m:mcs>
                              <m:ctrlPr>
                                <a:rPr lang="en-US" altLang="zh-CN" sz="1400" i="1" spc="400" dirty="0">
                                  <a:latin typeface="Cambria Math" panose="02040503050406030204" charset="0"/>
                                  <a:cs typeface="Cambria Math" panose="02040503050406030204" charset="0"/>
                                  <a:sym typeface="+mn-lt"/>
                                </a:rPr>
                              </m:ctrlPr>
                            </m:mPr>
                            <m:mr>
                              <m:e>
                                <m:r>
                                  <a:rPr lang="en-US" altLang="zh-CN" sz="1400" i="1" spc="400" dirty="0">
                                    <a:latin typeface="Cambria Math" panose="02040503050406030204" charset="0"/>
                                    <a:cs typeface="Cambria Math" panose="02040503050406030204" charset="0"/>
                                    <a:sym typeface="+mn-lt"/>
                                  </a:rPr>
                                  <m:t> </m:t>
                                </m:r>
                                <m:f>
                                  <m:fPr>
                                    <m:ctrlPr>
                                      <a:rPr lang="en-US" altLang="zh-CN" sz="1400" i="1" spc="400" dirty="0">
                                        <a:latin typeface="Cambria Math" panose="02040503050406030204" charset="0"/>
                                        <a:cs typeface="Cambria Math" panose="02040503050406030204" charset="0"/>
                                        <a:sym typeface="+mn-lt"/>
                                      </a:rPr>
                                    </m:ctrlPr>
                                  </m:fPr>
                                  <m:num>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𝑅</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m:t>
                                    </m:r>
                                  </m:num>
                                  <m:den>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1</m:t>
                                    </m:r>
                                  </m:den>
                                </m:f>
                              </m:e>
                            </m:mr>
                            <m:mr>
                              <m:e>
                                <m:f>
                                  <m:fPr>
                                    <m:ctrlPr>
                                      <a:rPr lang="en-US" altLang="zh-CN" sz="1400" i="1" spc="400" dirty="0">
                                        <a:latin typeface="Cambria Math" panose="02040503050406030204" charset="0"/>
                                        <a:cs typeface="Cambria Math" panose="02040503050406030204" charset="0"/>
                                        <a:sym typeface="+mn-lt"/>
                                      </a:rPr>
                                    </m:ctrlPr>
                                  </m:fPr>
                                  <m:num>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𝑅</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m:t>
                                    </m:r>
                                  </m:num>
                                  <m:den>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2</m:t>
                                    </m:r>
                                  </m:den>
                                </m:f>
                              </m:e>
                            </m:mr>
                            <m:mr>
                              <m:e>
                                <m:f>
                                  <m:fPr>
                                    <m:ctrlPr>
                                      <a:rPr lang="en-US" altLang="zh-CN" sz="1400" i="1" spc="400" dirty="0">
                                        <a:latin typeface="Cambria Math" panose="02040503050406030204" charset="0"/>
                                        <a:cs typeface="Cambria Math" panose="02040503050406030204" charset="0"/>
                                        <a:sym typeface="+mn-lt"/>
                                      </a:rPr>
                                    </m:ctrlPr>
                                  </m:fPr>
                                  <m:num>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𝑅</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m:t>
                                    </m:r>
                                  </m:num>
                                  <m:den>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𝑤𝑚</m:t>
                                    </m:r>
                                  </m:den>
                                </m:f>
                              </m:e>
                            </m:mr>
                          </m:m>
                        </m:e>
                      </m:d>
                    </m:oMath>
                  </m:oMathPara>
                </a14:m>
                <a:endParaRPr lang="zh-CN" altLang="en-US" sz="1400" spc="400" dirty="0">
                  <a:cs typeface="+mn-ea"/>
                  <a:sym typeface="+mn-lt"/>
                </a:endParaRPr>
              </a:p>
              <a:p>
                <a:endParaRPr lang="zh-CN" altLang="en-US" sz="1400" spc="400" dirty="0">
                  <a:cs typeface="+mn-ea"/>
                  <a:sym typeface="+mn-lt"/>
                </a:endParaRPr>
              </a:p>
            </p:txBody>
          </p:sp>
        </mc:Choice>
        <mc:Fallback>
          <p:sp>
            <p:nvSpPr>
              <p:cNvPr id="7" name="文本框 6"/>
              <p:cNvSpPr txBox="1">
                <a:spLocks noRot="1" noChangeAspect="1" noMove="1" noResize="1" noEditPoints="1" noAdjustHandles="1" noChangeArrowheads="1" noChangeShapeType="1" noTextEdit="1"/>
              </p:cNvSpPr>
              <p:nvPr/>
            </p:nvSpPr>
            <p:spPr>
              <a:xfrm>
                <a:off x="578485" y="2597785"/>
                <a:ext cx="5111115" cy="358902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5922645" y="2475865"/>
                <a:ext cx="6208395" cy="3915410"/>
              </a:xfrm>
              <a:prstGeom prst="rect">
                <a:avLst/>
              </a:prstGeom>
              <a:noFill/>
            </p:spPr>
            <p:txBody>
              <a:bodyPr wrap="square" rtlCol="0">
                <a:spAutoFit/>
              </a:bodyPr>
              <a:p>
                <a:pPr marL="285750" indent="-285750" algn="l">
                  <a:spcAft>
                    <a:spcPts val="600"/>
                  </a:spcAft>
                  <a:buClrTx/>
                  <a:buSzTx/>
                  <a:buFont typeface="Wingdings" panose="05000000000000000000" charset="0"/>
                  <a:buChar char="Ø"/>
                </a:pPr>
                <a:r>
                  <a:rPr lang="zh-CN" altLang="en-US" sz="1400" spc="400" dirty="0">
                    <a:cs typeface="+mn-ea"/>
                    <a:sym typeface="+mn-lt"/>
                  </a:rPr>
                  <a:t>核算法</a:t>
                </a:r>
                <a:endParaRPr lang="zh-CN" altLang="en-US" sz="1400" spc="400" dirty="0">
                  <a:cs typeface="+mn-ea"/>
                  <a:sym typeface="+mn-lt"/>
                </a:endParaRPr>
              </a:p>
              <a:p>
                <a:pPr indent="457200" algn="l">
                  <a:buClrTx/>
                  <a:buSzTx/>
                  <a:buFontTx/>
                  <a:buNone/>
                </a:pPr>
                <a:r>
                  <a:rPr lang="zh-CN" altLang="en-US" sz="1400" spc="400" dirty="0">
                    <a:cs typeface="+mn-ea"/>
                    <a:sym typeface="+mn-lt"/>
                  </a:rPr>
                  <a:t>模型参数是对训练数据核映射函数的线性</a:t>
                </a:r>
                <a:r>
                  <a:rPr lang="zh-CN" altLang="en-US" sz="1400" spc="400" dirty="0">
                    <a:cs typeface="+mn-ea"/>
                    <a:sym typeface="+mn-lt"/>
                  </a:rPr>
                  <a:t>组合。</a:t>
                </a:r>
                <a:endParaRPr lang="zh-CN" altLang="en-US" sz="1400" spc="400" dirty="0">
                  <a:cs typeface="+mn-ea"/>
                  <a:sym typeface="+mn-lt"/>
                </a:endParaRPr>
              </a:p>
              <a:p>
                <a:pPr indent="457200" algn="l">
                  <a:buClrTx/>
                  <a:buSzTx/>
                  <a:buFontTx/>
                  <a:buNone/>
                </a:pPr>
                <a:r>
                  <a:rPr lang="en-US" altLang="zh-CN" sz="700" spc="400" dirty="0">
                    <a:cs typeface="+mn-ea"/>
                    <a:sym typeface="+mn-lt"/>
                  </a:rPr>
                  <a:t> </a:t>
                </a:r>
                <a:endParaRPr lang="zh-CN" altLang="en-US" sz="700" spc="400" dirty="0">
                  <a:cs typeface="+mn-ea"/>
                  <a:sym typeface="+mn-lt"/>
                </a:endParaRPr>
              </a:p>
              <a:p>
                <a:pPr indent="457200" algn="ctr">
                  <a:buClrTx/>
                  <a:buSzTx/>
                  <a:buFontTx/>
                  <a:buNone/>
                </a:pPr>
                <a:r>
                  <a:rPr lang="zh-CN" altLang="en-US" sz="1400" spc="400" dirty="0">
                    <a:cs typeface="+mn-ea"/>
                    <a:sym typeface="+mn-lt"/>
                  </a:rPr>
                  <a:t> </a:t>
                </a:r>
                <a14:m>
                  <m:oMath xmlns:m="http://schemas.openxmlformats.org/officeDocument/2006/math">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ary>
                      <m:naryPr>
                        <m:chr m:val="∑"/>
                        <m:limLoc m:val="subSup"/>
                        <m:ctrlPr>
                          <a:rPr lang="zh-CN" altLang="en-US" sz="1400" spc="400" dirty="0">
                            <a:cs typeface="+mn-ea"/>
                            <a:sym typeface="+mn-lt"/>
                          </a:rPr>
                        </m:ctrlPr>
                      </m:naryPr>
                      <m:sub>
                        <m:r>
                          <a:rPr lang="zh-CN" altLang="en-US" sz="1400" spc="400" dirty="0">
                            <a:latin typeface="Cambria Math" panose="02040503050406030204" charset="0"/>
                            <a:cs typeface="+mn-ea"/>
                            <a:sym typeface="+mn-lt"/>
                          </a:rPr>
                          <m:t>𝑖</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1</m:t>
                        </m:r>
                      </m:sub>
                      <m:sup>
                        <m:r>
                          <a:rPr lang="zh-CN" altLang="en-US" sz="1400" spc="400" dirty="0">
                            <a:latin typeface="Cambria Math" panose="02040503050406030204" charset="0"/>
                            <a:cs typeface="+mn-ea"/>
                            <a:sym typeface="+mn-lt"/>
                          </a:rPr>
                          <m:t>𝑛</m:t>
                        </m:r>
                      </m:sup>
                      <m:e>
                        <m:sSub>
                          <m:sSubPr>
                            <m:ctrlPr>
                              <a:rPr lang="zh-CN" altLang="en-US" sz="1400" spc="400" dirty="0">
                                <a:cs typeface="+mn-ea"/>
                                <a:sym typeface="+mn-lt"/>
                              </a:rPr>
                            </m:ctrlPr>
                          </m:sSubPr>
                          <m:e>
                            <m:r>
                              <a:rPr lang="zh-CN" altLang="en-US" sz="1400" spc="400" dirty="0">
                                <a:latin typeface="Cambria Math" panose="02040503050406030204" charset="0"/>
                                <a:cs typeface="+mn-ea"/>
                                <a:sym typeface="+mn-lt"/>
                              </a:rPr>
                              <m:t>𝛼</m:t>
                            </m:r>
                          </m:e>
                          <m:sub>
                            <m:r>
                              <a:rPr lang="zh-CN" altLang="en-US" sz="1400" spc="400" dirty="0">
                                <a:latin typeface="Cambria Math" panose="02040503050406030204" charset="0"/>
                                <a:cs typeface="+mn-ea"/>
                                <a:sym typeface="+mn-lt"/>
                              </a:rPr>
                              <m:t>𝑖</m:t>
                            </m:r>
                          </m:sub>
                        </m:sSub>
                        <m:r>
                          <a:rPr lang="zh-CN" altLang="en-US" sz="1400" spc="400" dirty="0">
                            <a:latin typeface="Cambria Math" panose="02040503050406030204" charset="0"/>
                            <a:cs typeface="+mn-ea"/>
                            <a:sym typeface="+mn-lt"/>
                          </a:rPr>
                          <m:t>𝜑</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𝑥𝑖</m:t>
                        </m:r>
                        <m:r>
                          <a:rPr lang="zh-CN" altLang="en-US" sz="1400" spc="400" dirty="0">
                            <a:latin typeface="Cambria Math" panose="02040503050406030204" charset="0"/>
                            <a:cs typeface="+mn-ea"/>
                            <a:sym typeface="+mn-lt"/>
                          </a:rPr>
                          <m:t>)</m:t>
                        </m:r>
                      </m:e>
                    </m:nary>
                  </m:oMath>
                </a14:m>
                <a:endParaRPr lang="zh-CN" altLang="en-US" sz="1400" spc="400" dirty="0">
                  <a:cs typeface="+mn-ea"/>
                  <a:sym typeface="+mn-lt"/>
                </a:endParaRPr>
              </a:p>
              <a:p>
                <a:pPr indent="457200" algn="ctr">
                  <a:buClrTx/>
                  <a:buSzTx/>
                  <a:buFontTx/>
                  <a:buNone/>
                </a:pPr>
                <a:r>
                  <a:rPr lang="zh-CN" altLang="en-US" sz="800" spc="400" dirty="0">
                    <a:cs typeface="+mn-ea"/>
                    <a:sym typeface="+mn-lt"/>
                  </a:rPr>
                  <a:t> </a:t>
                </a:r>
                <a:r>
                  <a:rPr lang="en-US" altLang="zh-CN" sz="800" spc="400" dirty="0">
                    <a:cs typeface="+mn-ea"/>
                    <a:sym typeface="+mn-lt"/>
                  </a:rPr>
                  <a:t>  </a:t>
                </a:r>
                <a:endParaRPr lang="zh-CN" altLang="en-US" sz="1400" spc="400" dirty="0">
                  <a:cs typeface="+mn-ea"/>
                  <a:sym typeface="+mn-lt"/>
                </a:endParaRPr>
              </a:p>
              <a:p>
                <a:pPr indent="457200" algn="l">
                  <a:buClrTx/>
                  <a:buSzTx/>
                  <a:buFontTx/>
                  <a:buNone/>
                </a:pPr>
                <a:r>
                  <a:rPr lang="zh-CN" altLang="en-US" sz="1400" spc="400" dirty="0">
                    <a:cs typeface="+mn-ea"/>
                    <a:sym typeface="+mn-lt"/>
                  </a:rPr>
                  <a:t>我们计算目标函数在模型参数w处的梯度，并设为0。 </a:t>
                </a:r>
                <a:endParaRPr lang="zh-CN" altLang="en-US" sz="1400" spc="400" dirty="0">
                  <a:cs typeface="+mn-ea"/>
                  <a:sym typeface="+mn-lt"/>
                </a:endParaRPr>
              </a:p>
              <a:p>
                <a:pPr indent="457200" algn="l">
                  <a:buClrTx/>
                  <a:buSzTx/>
                  <a:buFontTx/>
                  <a:buNone/>
                </a:pPr>
                <a:r>
                  <a:rPr lang="en-US" altLang="zh-CN" sz="700" spc="400" dirty="0">
                    <a:cs typeface="+mn-ea"/>
                    <a:sym typeface="+mn-lt"/>
                  </a:rPr>
                  <a:t>  </a:t>
                </a:r>
                <a:endParaRPr lang="zh-CN" altLang="en-US" sz="700" spc="400" dirty="0">
                  <a:cs typeface="+mn-ea"/>
                  <a:sym typeface="+mn-lt"/>
                </a:endParaRPr>
              </a:p>
              <a:p>
                <a:pPr indent="457200" algn="l">
                  <a:buClrTx/>
                  <a:buSzTx/>
                  <a:buFontTx/>
                  <a:buNone/>
                </a:pPr>
                <a14:m>
                  <m:oMathPara xmlns:m="http://schemas.openxmlformats.org/officeDocument/2006/math">
                    <m:oMathParaPr>
                      <m:jc m:val="centerGroup"/>
                    </m:oMathParaPr>
                    <m:oMath xmlns:m="http://schemas.openxmlformats.org/officeDocument/2006/math">
                      <m:f>
                        <m:fPr>
                          <m:ctrlPr>
                            <a:rPr lang="zh-CN" altLang="en-US" sz="1400" spc="400" dirty="0">
                              <a:cs typeface="+mn-ea"/>
                              <a:sym typeface="+mn-lt"/>
                            </a:rPr>
                          </m:ctrlPr>
                        </m:fPr>
                        <m:num>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𝐿</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um>
                        <m:den>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 </m:t>
                          </m:r>
                        </m:den>
                      </m:f>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𝑏</m:t>
                      </m:r>
                      <m:r>
                        <a:rPr lang="zh-CN" altLang="en-US" sz="1400" spc="400" dirty="0">
                          <a:latin typeface="Cambria Math" panose="02040503050406030204" charset="0"/>
                          <a:cs typeface="+mn-ea"/>
                          <a:sym typeface="+mn-lt"/>
                        </a:rPr>
                        <m:t> + </m:t>
                      </m:r>
                      <m:r>
                        <a:rPr lang="zh-CN" altLang="en-US" sz="1400" spc="400" dirty="0">
                          <a:latin typeface="Cambria Math" panose="02040503050406030204" charset="0"/>
                          <a:cs typeface="+mn-ea"/>
                          <a:sym typeface="+mn-lt"/>
                        </a:rPr>
                        <m:t>𝜆</m:t>
                      </m:r>
                      <m:r>
                        <a:rPr lang="zh-CN" altLang="en-US" sz="1400" spc="400" dirty="0">
                          <a:latin typeface="Cambria Math" panose="02040503050406030204" charset="0"/>
                          <a:cs typeface="+mn-ea"/>
                          <a:sym typeface="+mn-lt"/>
                        </a:rPr>
                        <m:t>𝑎</m:t>
                      </m:r>
                      <m:r>
                        <a:rPr lang="zh-CN" altLang="en-US" sz="1400" spc="400" dirty="0">
                          <a:latin typeface="Cambria Math" panose="02040503050406030204" charset="0"/>
                          <a:cs typeface="+mn-ea"/>
                          <a:sym typeface="+mn-lt"/>
                        </a:rPr>
                        <m:t> = </m:t>
                      </m:r>
                      <m:r>
                        <a:rPr lang="zh-CN" altLang="en-US" sz="1400" spc="400" dirty="0">
                          <a:latin typeface="Cambria Math" panose="02040503050406030204" charset="0"/>
                          <a:cs typeface="+mn-ea"/>
                          <a:sym typeface="+mn-lt"/>
                        </a:rPr>
                        <m:t>0</m:t>
                      </m:r>
                    </m:oMath>
                  </m:oMathPara>
                </a14:m>
                <a:endParaRPr lang="zh-CN" altLang="en-US" sz="1400" spc="400" dirty="0">
                  <a:cs typeface="+mn-ea"/>
                  <a:sym typeface="+mn-lt"/>
                </a:endParaRPr>
              </a:p>
              <a:p>
                <a:pPr indent="457200" algn="l">
                  <a:buClrTx/>
                  <a:buSzTx/>
                  <a:buFontTx/>
                  <a:buNone/>
                </a:pPr>
                <a:r>
                  <a:rPr lang="en-US" altLang="zh-CN" sz="600" spc="400" dirty="0">
                    <a:cs typeface="+mn-ea"/>
                    <a:sym typeface="+mn-lt"/>
                  </a:rPr>
                  <a:t>  </a:t>
                </a:r>
                <a:endParaRPr lang="zh-CN" altLang="en-US" sz="600" spc="400" dirty="0">
                  <a:cs typeface="+mn-ea"/>
                  <a:sym typeface="+mn-lt"/>
                </a:endParaRPr>
              </a:p>
              <a:p>
                <a:pPr indent="457200" algn="l">
                  <a:buClrTx/>
                  <a:buSzTx/>
                  <a:buFontTx/>
                  <a:buNone/>
                </a:pPr>
                <a:r>
                  <a:rPr lang="zh-CN" altLang="en-US" sz="1400" spc="400" dirty="0">
                    <a:cs typeface="+mn-ea"/>
                    <a:sym typeface="+mn-lt"/>
                  </a:rPr>
                  <a:t>其中向量b和a的定义如下。</a:t>
                </a:r>
                <a:endParaRPr lang="zh-CN" altLang="en-US" sz="1400" spc="400" dirty="0">
                  <a:cs typeface="+mn-ea"/>
                  <a:sym typeface="+mn-lt"/>
                </a:endParaRPr>
              </a:p>
              <a:p>
                <a:pPr indent="457200" algn="l">
                  <a:buClrTx/>
                  <a:buSzTx/>
                  <a:buFontTx/>
                  <a:buNone/>
                </a:pPr>
                <a:endParaRPr lang="zh-CN" altLang="en-US" sz="1400" spc="400" dirty="0">
                  <a:cs typeface="+mn-ea"/>
                  <a:sym typeface="+mn-lt"/>
                </a:endParaRPr>
              </a:p>
              <a:p>
                <a:pPr algn="l">
                  <a:buClrTx/>
                  <a:buSzTx/>
                  <a:buNone/>
                </a:pPr>
                <a14:m>
                  <m:oMathPara xmlns:m="http://schemas.openxmlformats.org/officeDocument/2006/math">
                    <m:oMathParaPr>
                      <m:jc m:val="centerGroup"/>
                    </m:oMathParaPr>
                    <m:oMath xmlns:m="http://schemas.openxmlformats.org/officeDocument/2006/math">
                      <m:r>
                        <a:rPr lang="zh-CN" altLang="en-US" sz="1400" spc="400" dirty="0">
                          <a:latin typeface="Cambria Math" panose="02040503050406030204" charset="0"/>
                          <a:cs typeface="+mn-ea"/>
                          <a:sym typeface="+mn-lt"/>
                        </a:rPr>
                        <m:t>𝑏</m:t>
                      </m:r>
                      <m:r>
                        <a:rPr lang="zh-CN" altLang="en-US" sz="1400" spc="400" dirty="0">
                          <a:latin typeface="Cambria Math" panose="02040503050406030204" charset="0"/>
                          <a:cs typeface="+mn-ea"/>
                          <a:sym typeface="+mn-lt"/>
                        </a:rPr>
                        <m:t>=</m:t>
                      </m:r>
                      <m:d>
                        <m:dPr>
                          <m:begChr m:val="["/>
                          <m:endChr m:val="]"/>
                          <m:ctrlPr>
                            <a:rPr lang="zh-CN" altLang="en-US" sz="1400" spc="400" dirty="0">
                              <a:cs typeface="+mn-ea"/>
                              <a:sym typeface="+mn-lt"/>
                            </a:rPr>
                          </m:ctrlPr>
                        </m:dPr>
                        <m:e>
                          <m:m>
                            <m:mPr>
                              <m:mcs>
                                <m:mc>
                                  <m:mcPr>
                                    <m:count m:val="1"/>
                                    <m:mcJc m:val="center"/>
                                  </m:mcPr>
                                </m:mc>
                              </m:mcs>
                              <m:ctrlPr>
                                <a:rPr lang="zh-CN" altLang="en-US" sz="1400" spc="400" dirty="0">
                                  <a:cs typeface="+mn-ea"/>
                                  <a:sym typeface="+mn-lt"/>
                                </a:rPr>
                              </m:ctrlPr>
                            </m:mPr>
                            <m:mr>
                              <m:e>
                                <m:r>
                                  <a:rPr lang="zh-CN" altLang="en-US" sz="1400" spc="400" dirty="0">
                                    <a:latin typeface="Cambria Math" panose="02040503050406030204" charset="0"/>
                                    <a:cs typeface="+mn-ea"/>
                                    <a:sym typeface="+mn-lt"/>
                                  </a:rPr>
                                  <m:t> </m:t>
                                </m:r>
                                <m:f>
                                  <m:fPr>
                                    <m:ctrlPr>
                                      <a:rPr lang="zh-CN" altLang="en-US" sz="1400" spc="400" dirty="0">
                                        <a:cs typeface="+mn-ea"/>
                                        <a:sym typeface="+mn-lt"/>
                                      </a:rPr>
                                    </m:ctrlPr>
                                  </m:fPr>
                                  <m:num>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𝐿</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𝜑</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𝑋</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𝑦</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um>
                                  <m:den>
                                    <m:r>
                                      <a:rPr lang="zh-CN" altLang="en-US" sz="1400" spc="400" dirty="0">
                                        <a:latin typeface="Cambria Math" panose="02040503050406030204" charset="0"/>
                                        <a:cs typeface="+mn-ea"/>
                                        <a:sym typeface="+mn-lt"/>
                                      </a:rPr>
                                      <m:t>𝜕𝛼</m:t>
                                    </m:r>
                                    <m:r>
                                      <a:rPr lang="zh-CN" altLang="en-US" sz="1400" spc="400" dirty="0">
                                        <a:latin typeface="Cambria Math" panose="02040503050406030204" charset="0"/>
                                        <a:cs typeface="+mn-ea"/>
                                        <a:sym typeface="+mn-lt"/>
                                      </a:rPr>
                                      <m:t>1</m:t>
                                    </m:r>
                                  </m:den>
                                </m:f>
                              </m:e>
                            </m:mr>
                            <m:mr>
                              <m:e>
                                <m:f>
                                  <m:fPr>
                                    <m:ctrlPr>
                                      <a:rPr lang="zh-CN" altLang="en-US" sz="1400" spc="400" dirty="0">
                                        <a:cs typeface="+mn-ea"/>
                                        <a:sym typeface="+mn-lt"/>
                                      </a:rPr>
                                    </m:ctrlPr>
                                  </m:fPr>
                                  <m:num>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𝐿</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𝜑</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𝑋</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𝑦</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um>
                                  <m:den>
                                    <m:r>
                                      <a:rPr lang="zh-CN" altLang="en-US" sz="1400" spc="400" dirty="0">
                                        <a:latin typeface="Cambria Math" panose="02040503050406030204" charset="0"/>
                                        <a:cs typeface="+mn-ea"/>
                                        <a:sym typeface="+mn-lt"/>
                                      </a:rPr>
                                      <m:t>𝜕𝛼</m:t>
                                    </m:r>
                                    <m:r>
                                      <a:rPr lang="zh-CN" altLang="en-US" sz="1400" spc="400" dirty="0">
                                        <a:latin typeface="Cambria Math" panose="02040503050406030204" charset="0"/>
                                        <a:cs typeface="+mn-ea"/>
                                        <a:sym typeface="+mn-lt"/>
                                      </a:rPr>
                                      <m:t>2</m:t>
                                    </m:r>
                                  </m:den>
                                </m:f>
                              </m:e>
                            </m:mr>
                            <m:mr>
                              <m:e>
                                <m:f>
                                  <m:fPr>
                                    <m:ctrlPr>
                                      <a:rPr lang="zh-CN" altLang="en-US" sz="1400" spc="400" dirty="0">
                                        <a:cs typeface="+mn-ea"/>
                                        <a:sym typeface="+mn-lt"/>
                                      </a:rPr>
                                    </m:ctrlPr>
                                  </m:fPr>
                                  <m:num>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𝐿</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𝜑</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𝑋</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𝑦</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um>
                                  <m:den>
                                    <m:r>
                                      <a:rPr lang="zh-CN" altLang="en-US" sz="1400" spc="400" dirty="0">
                                        <a:latin typeface="Cambria Math" panose="02040503050406030204" charset="0"/>
                                        <a:cs typeface="+mn-ea"/>
                                        <a:sym typeface="+mn-lt"/>
                                      </a:rPr>
                                      <m:t>𝜕𝛼</m:t>
                                    </m:r>
                                    <m:r>
                                      <a:rPr lang="zh-CN" altLang="en-US" sz="1400" spc="400" dirty="0">
                                        <a:latin typeface="Cambria Math" panose="02040503050406030204" charset="0"/>
                                        <a:cs typeface="+mn-ea"/>
                                        <a:sym typeface="+mn-lt"/>
                                      </a:rPr>
                                      <m:t>𝑚</m:t>
                                    </m:r>
                                  </m:den>
                                </m:f>
                              </m:e>
                            </m:mr>
                          </m:m>
                        </m:e>
                      </m:d>
                      <m:r>
                        <a:rPr lang="en-US" altLang="zh-CN" sz="1400" spc="400" dirty="0">
                          <a:latin typeface="Cambria Math" panose="02040503050406030204" charset="0"/>
                          <a:cs typeface="+mn-ea"/>
                          <a:sym typeface="+mn-lt"/>
                        </a:rPr>
                        <m:t>   </m:t>
                      </m:r>
                      <m:r>
                        <a:rPr lang="zh-CN" altLang="en-US" sz="1400" spc="400" dirty="0">
                          <a:latin typeface="Cambria Math" panose="02040503050406030204" charset="0"/>
                          <a:cs typeface="+mn-ea"/>
                          <a:sym typeface="+mn-lt"/>
                        </a:rPr>
                        <m:t>𝑎</m:t>
                      </m:r>
                      <m:r>
                        <a:rPr lang="zh-CN" altLang="en-US" sz="1400" spc="400" dirty="0">
                          <a:latin typeface="Cambria Math" panose="02040503050406030204" charset="0"/>
                          <a:cs typeface="+mn-ea"/>
                          <a:sym typeface="+mn-lt"/>
                        </a:rPr>
                        <m:t>=</m:t>
                      </m:r>
                      <m:d>
                        <m:dPr>
                          <m:begChr m:val="["/>
                          <m:endChr m:val="]"/>
                          <m:ctrlPr>
                            <a:rPr lang="zh-CN" altLang="en-US" sz="1400" spc="400" dirty="0">
                              <a:cs typeface="+mn-ea"/>
                              <a:sym typeface="+mn-lt"/>
                            </a:rPr>
                          </m:ctrlPr>
                        </m:dPr>
                        <m:e>
                          <m:m>
                            <m:mPr>
                              <m:mcs>
                                <m:mc>
                                  <m:mcPr>
                                    <m:count m:val="1"/>
                                    <m:mcJc m:val="center"/>
                                  </m:mcPr>
                                </m:mc>
                              </m:mcs>
                              <m:ctrlPr>
                                <a:rPr lang="zh-CN" altLang="en-US" sz="1400" spc="400" dirty="0">
                                  <a:cs typeface="+mn-ea"/>
                                  <a:sym typeface="+mn-lt"/>
                                </a:rPr>
                              </m:ctrlPr>
                            </m:mPr>
                            <m:mr>
                              <m:e>
                                <m:r>
                                  <a:rPr lang="zh-CN" altLang="en-US" sz="1400" spc="400" dirty="0">
                                    <a:latin typeface="Cambria Math" panose="02040503050406030204" charset="0"/>
                                    <a:cs typeface="+mn-ea"/>
                                    <a:sym typeface="+mn-lt"/>
                                  </a:rPr>
                                  <m:t> </m:t>
                                </m:r>
                                <m:f>
                                  <m:fPr>
                                    <m:ctrlPr>
                                      <a:rPr lang="zh-CN" altLang="en-US" sz="1400" spc="400" dirty="0">
                                        <a:cs typeface="+mn-ea"/>
                                        <a:sym typeface="+mn-lt"/>
                                      </a:rPr>
                                    </m:ctrlPr>
                                  </m:fPr>
                                  <m:num>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𝑅</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um>
                                  <m:den>
                                    <m:r>
                                      <a:rPr lang="zh-CN" altLang="en-US" sz="1400" spc="400" dirty="0">
                                        <a:latin typeface="Cambria Math" panose="02040503050406030204" charset="0"/>
                                        <a:cs typeface="+mn-ea"/>
                                        <a:sym typeface="+mn-lt"/>
                                      </a:rPr>
                                      <m:t>𝜕𝛼</m:t>
                                    </m:r>
                                    <m:r>
                                      <a:rPr lang="zh-CN" altLang="en-US" sz="1400" spc="400" dirty="0">
                                        <a:latin typeface="Cambria Math" panose="02040503050406030204" charset="0"/>
                                        <a:cs typeface="+mn-ea"/>
                                        <a:sym typeface="+mn-lt"/>
                                      </a:rPr>
                                      <m:t>1</m:t>
                                    </m:r>
                                  </m:den>
                                </m:f>
                              </m:e>
                            </m:mr>
                            <m:mr>
                              <m:e>
                                <m:f>
                                  <m:fPr>
                                    <m:ctrlPr>
                                      <a:rPr lang="zh-CN" altLang="en-US" sz="1400" spc="400" dirty="0">
                                        <a:cs typeface="+mn-ea"/>
                                        <a:sym typeface="+mn-lt"/>
                                      </a:rPr>
                                    </m:ctrlPr>
                                  </m:fPr>
                                  <m:num>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𝑅</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um>
                                  <m:den>
                                    <m:r>
                                      <a:rPr lang="zh-CN" altLang="en-US" sz="1400" spc="400" dirty="0">
                                        <a:latin typeface="Cambria Math" panose="02040503050406030204" charset="0"/>
                                        <a:cs typeface="+mn-ea"/>
                                        <a:sym typeface="+mn-lt"/>
                                      </a:rPr>
                                      <m:t>𝜕𝛼</m:t>
                                    </m:r>
                                    <m:r>
                                      <a:rPr lang="zh-CN" altLang="en-US" sz="1400" spc="400" dirty="0">
                                        <a:latin typeface="Cambria Math" panose="02040503050406030204" charset="0"/>
                                        <a:cs typeface="+mn-ea"/>
                                        <a:sym typeface="+mn-lt"/>
                                      </a:rPr>
                                      <m:t>2</m:t>
                                    </m:r>
                                  </m:den>
                                </m:f>
                              </m:e>
                            </m:mr>
                            <m:mr>
                              <m:e>
                                <m:f>
                                  <m:fPr>
                                    <m:ctrlPr>
                                      <a:rPr lang="zh-CN" altLang="en-US" sz="1400" spc="400" dirty="0">
                                        <a:cs typeface="+mn-ea"/>
                                        <a:sym typeface="+mn-lt"/>
                                      </a:rPr>
                                    </m:ctrlPr>
                                  </m:fPr>
                                  <m:num>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𝑅</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um>
                                  <m:den>
                                    <m:r>
                                      <a:rPr lang="zh-CN" altLang="en-US" sz="1400" spc="400" dirty="0">
                                        <a:latin typeface="Cambria Math" panose="02040503050406030204" charset="0"/>
                                        <a:cs typeface="+mn-ea"/>
                                        <a:sym typeface="+mn-lt"/>
                                      </a:rPr>
                                      <m:t>𝜕𝛼</m:t>
                                    </m:r>
                                    <m:r>
                                      <a:rPr lang="zh-CN" altLang="en-US" sz="1400" spc="400" dirty="0">
                                        <a:latin typeface="Cambria Math" panose="02040503050406030204" charset="0"/>
                                        <a:cs typeface="+mn-ea"/>
                                        <a:sym typeface="+mn-lt"/>
                                      </a:rPr>
                                      <m:t>𝑚</m:t>
                                    </m:r>
                                  </m:den>
                                </m:f>
                              </m:e>
                            </m:mr>
                          </m:m>
                        </m:e>
                      </m:d>
                    </m:oMath>
                  </m:oMathPara>
                </a14:m>
                <a:endParaRPr lang="zh-CN" altLang="en-US" sz="1400" spc="400" dirty="0">
                  <a:cs typeface="+mn-ea"/>
                  <a:sym typeface="+mn-lt"/>
                </a:endParaRPr>
              </a:p>
              <a:p>
                <a:pPr algn="l">
                  <a:buClrTx/>
                  <a:buSzTx/>
                  <a:buNone/>
                </a:pPr>
                <a:endParaRPr lang="zh-CN" altLang="en-US" sz="1400" spc="400" dirty="0">
                  <a:cs typeface="+mn-ea"/>
                  <a:sym typeface="+mn-lt"/>
                </a:endParaRPr>
              </a:p>
            </p:txBody>
          </p:sp>
        </mc:Choice>
        <mc:Fallback>
          <p:sp>
            <p:nvSpPr>
              <p:cNvPr id="14" name="文本框 13"/>
              <p:cNvSpPr txBox="1">
                <a:spLocks noRot="1" noChangeAspect="1" noMove="1" noResize="1" noEditPoints="1" noAdjustHandles="1" noChangeArrowheads="1" noChangeShapeType="1" noTextEdit="1"/>
              </p:cNvSpPr>
              <p:nvPr/>
            </p:nvSpPr>
            <p:spPr>
              <a:xfrm>
                <a:off x="5922645" y="2475865"/>
                <a:ext cx="6208395" cy="3915410"/>
              </a:xfrm>
              <a:prstGeom prst="rect">
                <a:avLst/>
              </a:prstGeom>
              <a:blipFill rotWithShape="1">
                <a:blip r:embed="rId2"/>
                <a:stretch>
                  <a:fillRect/>
                </a:stretch>
              </a:blipFill>
            </p:spPr>
            <p:txBody>
              <a:bodyPr/>
              <a:lstStyle/>
              <a:p>
                <a:r>
                  <a:rPr lang="zh-CN" altLang="en-US">
                    <a:noFill/>
                  </a:rPr>
                  <a:t> </a:t>
                </a:r>
              </a:p>
            </p:txBody>
          </p:sp>
        </mc:Fallback>
      </mc:AlternateContent>
      <p:sp>
        <p:nvSpPr>
          <p:cNvPr id="6" name="文本框 5"/>
          <p:cNvSpPr txBox="1"/>
          <p:nvPr/>
        </p:nvSpPr>
        <p:spPr>
          <a:xfrm>
            <a:off x="658495" y="1099820"/>
            <a:ext cx="10906760" cy="737235"/>
          </a:xfrm>
          <a:prstGeom prst="rect">
            <a:avLst/>
          </a:prstGeom>
          <a:noFill/>
          <a:ln w="28575" cmpd="sng">
            <a:solidFill>
              <a:schemeClr val="accent1">
                <a:shade val="50000"/>
              </a:schemeClr>
            </a:solidFill>
            <a:prstDash val="dashDot"/>
          </a:ln>
        </p:spPr>
        <p:txBody>
          <a:bodyPr wrap="square" rtlCol="0">
            <a:spAutoFit/>
          </a:bodyPr>
          <a:p>
            <a:pPr marL="285750" indent="-285750">
              <a:buFont typeface="Wingdings" panose="05000000000000000000" charset="0"/>
              <a:buChar char="p"/>
            </a:pPr>
            <a:r>
              <a:rPr lang="zh-CN" altLang="en-US" sz="1400" spc="400" dirty="0">
                <a:cs typeface="+mn-ea"/>
                <a:sym typeface="+mn-lt"/>
              </a:rPr>
              <a:t>目标函数（</a:t>
            </a:r>
            <a:r>
              <a:rPr lang="zh-CN" altLang="en-US" sz="1400" spc="400" dirty="0">
                <a:cs typeface="+mn-ea"/>
                <a:sym typeface="+mn-lt"/>
              </a:rPr>
              <a:t>许多ML算法通过最小化某个目标函数来确定模型参数</a:t>
            </a:r>
            <a:endParaRPr lang="zh-CN" altLang="en-US" sz="1400" spc="400" dirty="0">
              <a:cs typeface="+mn-ea"/>
              <a:sym typeface="+mn-lt"/>
            </a:endParaRPr>
          </a:p>
          <a:p>
            <a:pPr indent="0">
              <a:buNone/>
            </a:pPr>
            <a:r>
              <a:rPr lang="zh-CN" altLang="en-US" sz="1400" spc="400" dirty="0">
                <a:cs typeface="+mn-ea"/>
                <a:sym typeface="+mn-lt"/>
              </a:rPr>
              <a:t>非</a:t>
            </a:r>
            <a:r>
              <a:rPr lang="zh-CN" altLang="en-US" sz="1400" spc="400" dirty="0">
                <a:cs typeface="+mn-ea"/>
                <a:sym typeface="+mn-lt"/>
              </a:rPr>
              <a:t>核算法：L(w)=L(X,y,w) + λR(w) 其中L称为损失函数，R称为正则化项。</a:t>
            </a:r>
            <a:endParaRPr lang="zh-CN" altLang="en-US" sz="1400" spc="400" dirty="0">
              <a:cs typeface="+mn-ea"/>
              <a:sym typeface="+mn-lt"/>
            </a:endParaRPr>
          </a:p>
          <a:p>
            <a:pPr indent="0">
              <a:buNone/>
            </a:pPr>
            <a:r>
              <a:rPr lang="zh-CN" altLang="en-US" sz="1400" spc="400" dirty="0">
                <a:cs typeface="+mn-ea"/>
                <a:sym typeface="+mn-lt"/>
              </a:rPr>
              <a:t>核算法：L(w)=L(φ(X),y,w) + λR(w) φ是一个内核映射，而λ&gt;0被称为超参数。</a:t>
            </a:r>
            <a:endParaRPr lang="zh-CN" altLang="en-US" sz="1400" spc="400" dirty="0">
              <a:cs typeface="+mn-ea"/>
              <a:sym typeface="+mn-lt"/>
            </a:endParaRPr>
          </a:p>
        </p:txBody>
      </p:sp>
      <p:grpSp>
        <p:nvGrpSpPr>
          <p:cNvPr id="21" name="组合 20"/>
          <p:cNvGrpSpPr/>
          <p:nvPr/>
        </p:nvGrpSpPr>
        <p:grpSpPr>
          <a:xfrm>
            <a:off x="355600" y="306705"/>
            <a:ext cx="5250180" cy="706755"/>
            <a:chOff x="560" y="483"/>
            <a:chExt cx="8268" cy="1113"/>
          </a:xfrm>
        </p:grpSpPr>
        <p:sp>
          <p:nvSpPr>
            <p:cNvPr id="11" name="文本框 10"/>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攻击模型☞模型概述</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12" name="直接连接符 11"/>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cxnSp>
        <p:nvCxnSpPr>
          <p:cNvPr id="16" name="直接连接符 15"/>
          <p:cNvCxnSpPr/>
          <p:nvPr/>
        </p:nvCxnSpPr>
        <p:spPr>
          <a:xfrm>
            <a:off x="5750560" y="2519680"/>
            <a:ext cx="10160" cy="3952240"/>
          </a:xfrm>
          <a:prstGeom prst="line">
            <a:avLst/>
          </a:prstGeom>
          <a:ln w="28575" cmpd="dbl">
            <a:solidFill>
              <a:schemeClr val="tx1">
                <a:lumMod val="50000"/>
                <a:lumOff val="50000"/>
              </a:schemeClr>
            </a:solidFill>
            <a:prstDash val="sysDash"/>
          </a:ln>
          <a:effectLst>
            <a:outerShdw blurRad="50800" dist="38100" dir="2700000" algn="tl"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spTree>
    <p:custDataLst>
      <p:tags r:id="rId3"/>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78485" y="1906905"/>
            <a:ext cx="10986770" cy="521970"/>
          </a:xfrm>
          <a:prstGeom prst="rect">
            <a:avLst/>
          </a:prstGeom>
          <a:noFill/>
        </p:spPr>
        <p:txBody>
          <a:bodyPr wrap="square" rtlCol="0">
            <a:spAutoFit/>
          </a:bodyPr>
          <a:lstStyle/>
          <a:p>
            <a:pPr indent="457200" algn="l">
              <a:buClrTx/>
              <a:buSzTx/>
              <a:buFontTx/>
              <a:buNone/>
            </a:pPr>
            <a:r>
              <a:rPr lang="zh-CN" altLang="en-US" sz="1400" spc="400" dirty="0">
                <a:cs typeface="+mn-ea"/>
                <a:sym typeface="+mn-lt"/>
              </a:rPr>
              <a:t>因此，目标函数在学习到的模型参数处的梯度应该是0，这编码了学习到的模型参数和超参数之间的关系。我们利用这一关键观察来窃取超参数。</a:t>
            </a:r>
            <a:endParaRPr lang="zh-CN" altLang="en-US" sz="1400" spc="400" dirty="0">
              <a:cs typeface="+mn-ea"/>
              <a:sym typeface="+mn-lt"/>
            </a:endParaRPr>
          </a:p>
        </p:txBody>
      </p:sp>
      <mc:AlternateContent xmlns:mc="http://schemas.openxmlformats.org/markup-compatibility/2006">
        <mc:Choice xmlns:a14="http://schemas.microsoft.com/office/drawing/2010/main" Requires="a14">
          <p:sp>
            <p:nvSpPr>
              <p:cNvPr id="7" name="文本框 6"/>
              <p:cNvSpPr txBox="1"/>
              <p:nvPr/>
            </p:nvSpPr>
            <p:spPr>
              <a:xfrm>
                <a:off x="578485" y="2597785"/>
                <a:ext cx="5111115" cy="3589020"/>
              </a:xfrm>
              <a:prstGeom prst="rect">
                <a:avLst/>
              </a:prstGeom>
              <a:noFill/>
            </p:spPr>
            <p:txBody>
              <a:bodyPr wrap="square" rtlCol="0">
                <a:spAutoFit/>
              </a:bodyPr>
              <a:lstStyle/>
              <a:p>
                <a:pPr marL="285750" indent="-285750" fontAlgn="auto">
                  <a:spcAft>
                    <a:spcPts val="600"/>
                  </a:spcAft>
                  <a:buFont typeface="Wingdings" panose="05000000000000000000" charset="0"/>
                  <a:buChar char="Ø"/>
                </a:pPr>
                <a:r>
                  <a:rPr lang="zh-CN" altLang="en-US" sz="1400" spc="400" dirty="0">
                    <a:cs typeface="+mn-ea"/>
                    <a:sym typeface="+mn-lt"/>
                  </a:rPr>
                  <a:t>非内核算法</a:t>
                </a:r>
                <a:endParaRPr lang="zh-CN" altLang="en-US" sz="1400" spc="400" dirty="0">
                  <a:cs typeface="+mn-ea"/>
                  <a:sym typeface="+mn-lt"/>
                </a:endParaRPr>
              </a:p>
              <a:p>
                <a:pPr indent="457200" fontAlgn="auto">
                  <a:buNone/>
                </a:pPr>
                <a:r>
                  <a:rPr lang="zh-CN" altLang="en-US" sz="1400" spc="400" dirty="0">
                    <a:cs typeface="+mn-ea"/>
                    <a:sym typeface="+mn-lt"/>
                  </a:rPr>
                  <a:t>我们计算目标函数在模型参数w处的梯度，并将其设为0。可以得到</a:t>
                </a:r>
                <a:endParaRPr lang="zh-CN" altLang="en-US" sz="1400" spc="400" dirty="0">
                  <a:cs typeface="+mn-ea"/>
                  <a:sym typeface="+mn-lt"/>
                </a:endParaRPr>
              </a:p>
              <a:p>
                <a:pPr indent="0">
                  <a:buNone/>
                </a:pPr>
                <a:endParaRPr lang="zh-CN" altLang="en-US" sz="1400" spc="400" dirty="0">
                  <a:cs typeface="+mn-ea"/>
                  <a:sym typeface="+mn-lt"/>
                </a:endParaRPr>
              </a:p>
              <a:p>
                <a14:m>
                  <m:oMathPara xmlns:m="http://schemas.openxmlformats.org/officeDocument/2006/math">
                    <m:oMathParaPr>
                      <m:jc m:val="centerGroup"/>
                    </m:oMathParaPr>
                    <m:oMath xmlns:m="http://schemas.openxmlformats.org/officeDocument/2006/math">
                      <m:f>
                        <m:fPr>
                          <m:ctrlPr>
                            <a:rPr lang="en-US" altLang="zh-CN" sz="1400" i="1" spc="400" dirty="0">
                              <a:latin typeface="Cambria Math" panose="02040503050406030204" charset="0"/>
                              <a:cs typeface="Cambria Math" panose="02040503050406030204" charset="0"/>
                              <a:sym typeface="+mn-lt"/>
                            </a:rPr>
                          </m:ctrlPr>
                        </m:fPr>
                        <m:num>
                          <m:r>
                            <a:rPr lang="zh-CN" altLang="en-US" sz="1400" i="1" spc="400" dirty="0">
                              <a:latin typeface="Cambria Math" panose="02040503050406030204" charset="0"/>
                              <a:cs typeface="+mn-ea"/>
                              <a:sym typeface="+mn-lt"/>
                            </a:rPr>
                            <m:t>𝜕</m:t>
                          </m:r>
                          <m:r>
                            <a:rPr lang="zh-CN" altLang="en-US" sz="1400" i="1" spc="400" dirty="0">
                              <a:latin typeface="Cambria Math" panose="02040503050406030204" charset="0"/>
                              <a:cs typeface="+mn-ea"/>
                              <a:sym typeface="+mn-lt"/>
                            </a:rPr>
                            <m:t>𝐿</m:t>
                          </m:r>
                          <m:r>
                            <a:rPr lang="zh-CN" altLang="en-US" sz="1400" i="1" spc="400" dirty="0">
                              <a:latin typeface="Cambria Math" panose="02040503050406030204" charset="0"/>
                              <a:cs typeface="+mn-ea"/>
                              <a:sym typeface="+mn-lt"/>
                            </a:rPr>
                            <m:t>(</m:t>
                          </m:r>
                          <m:r>
                            <a:rPr lang="zh-CN" altLang="en-US" sz="1400" i="1" spc="400" dirty="0">
                              <a:latin typeface="Cambria Math" panose="02040503050406030204" charset="0"/>
                              <a:cs typeface="+mn-ea"/>
                              <a:sym typeface="+mn-lt"/>
                            </a:rPr>
                            <m:t>𝑤</m:t>
                          </m:r>
                          <m:r>
                            <a:rPr lang="zh-CN" altLang="en-US" sz="1400" i="1" spc="400" dirty="0">
                              <a:latin typeface="Cambria Math" panose="02040503050406030204" charset="0"/>
                              <a:cs typeface="+mn-ea"/>
                              <a:sym typeface="+mn-lt"/>
                            </a:rPr>
                            <m:t>)</m:t>
                          </m:r>
                        </m:num>
                        <m:den>
                          <m:r>
                            <a:rPr lang="zh-CN" altLang="en-US" sz="1400" i="1" spc="400" dirty="0">
                              <a:latin typeface="Cambria Math" panose="02040503050406030204" charset="0"/>
                              <a:cs typeface="+mn-ea"/>
                              <a:sym typeface="+mn-lt"/>
                            </a:rPr>
                            <m:t>𝜕</m:t>
                          </m:r>
                          <m:r>
                            <a:rPr lang="zh-CN" altLang="en-US" sz="1400" i="1" spc="400" dirty="0">
                              <a:latin typeface="Cambria Math" panose="02040503050406030204" charset="0"/>
                              <a:cs typeface="+mn-ea"/>
                              <a:sym typeface="+mn-lt"/>
                            </a:rPr>
                            <m:t>𝑤</m:t>
                          </m:r>
                          <m:r>
                            <a:rPr lang="zh-CN" altLang="en-US" sz="1400" i="1" spc="400" dirty="0">
                              <a:latin typeface="Cambria Math" panose="02040503050406030204" charset="0"/>
                              <a:cs typeface="+mn-ea"/>
                              <a:sym typeface="+mn-lt"/>
                            </a:rPr>
                            <m:t> </m:t>
                          </m:r>
                        </m:den>
                      </m:f>
                      <m:r>
                        <a:rPr lang="en-US" altLang="zh-CN" sz="1400" i="1" spc="400" dirty="0">
                          <a:latin typeface="Cambria Math" panose="02040503050406030204" charset="0"/>
                          <a:cs typeface="Cambria Math" panose="02040503050406030204" charset="0"/>
                          <a:sym typeface="+mn-lt"/>
                        </a:rPr>
                        <m:t>=</m:t>
                      </m:r>
                      <m:r>
                        <a:rPr lang="zh-CN" altLang="en-US" sz="1400" i="1" spc="400" dirty="0">
                          <a:latin typeface="Cambria Math" panose="02040503050406030204" charset="0"/>
                          <a:cs typeface="+mn-ea"/>
                          <a:sym typeface="+mn-lt"/>
                        </a:rPr>
                        <m:t>𝑏</m:t>
                      </m:r>
                      <m:r>
                        <a:rPr lang="zh-CN" altLang="en-US" sz="1400" i="1" spc="400" dirty="0">
                          <a:latin typeface="Cambria Math" panose="02040503050406030204" charset="0"/>
                          <a:cs typeface="+mn-ea"/>
                          <a:sym typeface="+mn-lt"/>
                        </a:rPr>
                        <m:t> + </m:t>
                      </m:r>
                      <m:r>
                        <a:rPr lang="zh-CN" altLang="en-US" sz="1400" i="1" spc="400" dirty="0">
                          <a:latin typeface="Cambria Math" panose="02040503050406030204" charset="0"/>
                          <a:cs typeface="+mn-ea"/>
                          <a:sym typeface="+mn-lt"/>
                        </a:rPr>
                        <m:t>𝜆</m:t>
                      </m:r>
                      <m:r>
                        <a:rPr lang="zh-CN" altLang="en-US" sz="1400" i="1" spc="400" dirty="0">
                          <a:latin typeface="Cambria Math" panose="02040503050406030204" charset="0"/>
                          <a:cs typeface="+mn-ea"/>
                          <a:sym typeface="+mn-lt"/>
                        </a:rPr>
                        <m:t>𝑎</m:t>
                      </m:r>
                      <m:r>
                        <a:rPr lang="zh-CN" altLang="en-US" sz="1400" i="1" spc="400" dirty="0">
                          <a:latin typeface="Cambria Math" panose="02040503050406030204" charset="0"/>
                          <a:cs typeface="+mn-ea"/>
                          <a:sym typeface="+mn-lt"/>
                        </a:rPr>
                        <m:t> = </m:t>
                      </m:r>
                      <m:r>
                        <a:rPr lang="zh-CN" altLang="en-US" sz="1400" i="1" spc="400" dirty="0">
                          <a:latin typeface="Cambria Math" panose="02040503050406030204" charset="0"/>
                          <a:cs typeface="+mn-ea"/>
                          <a:sym typeface="+mn-lt"/>
                        </a:rPr>
                        <m:t>0</m:t>
                      </m:r>
                    </m:oMath>
                  </m:oMathPara>
                </a14:m>
                <a:endParaRPr lang="zh-CN" altLang="en-US" sz="1400" i="1" spc="400" dirty="0">
                  <a:latin typeface="Cambria Math" panose="02040503050406030204" charset="0"/>
                  <a:cs typeface="+mn-ea"/>
                  <a:sym typeface="+mn-lt"/>
                </a:endParaRPr>
              </a:p>
              <a:p>
                <a:endParaRPr lang="zh-CN" altLang="en-US" sz="1400" spc="400" dirty="0">
                  <a:cs typeface="+mn-ea"/>
                  <a:sym typeface="+mn-lt"/>
                </a:endParaRPr>
              </a:p>
              <a:p>
                <a:pPr indent="457200" algn="l">
                  <a:buClrTx/>
                  <a:buSzTx/>
                  <a:buFontTx/>
                </a:pPr>
                <a:r>
                  <a:rPr lang="zh-CN" altLang="en-US" sz="1400" spc="400" dirty="0">
                    <a:cs typeface="+mn-ea"/>
                    <a:sym typeface="+mn-lt"/>
                  </a:rPr>
                  <a:t>其中向量b和a的定义如下。</a:t>
                </a:r>
                <a:endParaRPr lang="zh-CN" altLang="en-US" sz="1400" spc="400" dirty="0">
                  <a:cs typeface="+mn-ea"/>
                  <a:sym typeface="+mn-lt"/>
                </a:endParaRPr>
              </a:p>
              <a:p>
                <a:endParaRPr lang="zh-CN" altLang="en-US" sz="1400" spc="400" dirty="0">
                  <a:cs typeface="+mn-ea"/>
                  <a:sym typeface="+mn-lt"/>
                </a:endParaRPr>
              </a:p>
              <a:p>
                <a14:m>
                  <m:oMathPara xmlns:m="http://schemas.openxmlformats.org/officeDocument/2006/math">
                    <m:oMathParaPr>
                      <m:jc m:val="centerGroup"/>
                    </m:oMathParaPr>
                    <m:oMath xmlns:m="http://schemas.openxmlformats.org/officeDocument/2006/math">
                      <m:r>
                        <a:rPr lang="en-US" altLang="zh-CN" sz="1400" i="1" spc="400" dirty="0">
                          <a:latin typeface="Cambria Math" panose="02040503050406030204" charset="0"/>
                          <a:cs typeface="Cambria Math" panose="02040503050406030204" charset="0"/>
                          <a:sym typeface="+mn-lt"/>
                        </a:rPr>
                        <m:t>𝑏</m:t>
                      </m:r>
                      <m:r>
                        <a:rPr lang="en-US" altLang="zh-CN" sz="1400" spc="400" dirty="0">
                          <a:latin typeface="Cambria Math" panose="02040503050406030204" charset="0"/>
                          <a:cs typeface="+mn-ea"/>
                          <a:sym typeface="+mn-lt"/>
                        </a:rPr>
                        <m:t>=</m:t>
                      </m:r>
                      <m:d>
                        <m:dPr>
                          <m:begChr m:val="["/>
                          <m:endChr m:val="]"/>
                          <m:ctrlPr>
                            <a:rPr lang="en-US" altLang="zh-CN" sz="1400" i="1" spc="400" dirty="0">
                              <a:latin typeface="Cambria Math" panose="02040503050406030204" charset="0"/>
                              <a:cs typeface="Cambria Math" panose="02040503050406030204" charset="0"/>
                              <a:sym typeface="+mn-lt"/>
                            </a:rPr>
                          </m:ctrlPr>
                        </m:dPr>
                        <m:e>
                          <m:m>
                            <m:mPr>
                              <m:mcs>
                                <m:mc>
                                  <m:mcPr>
                                    <m:count m:val="1"/>
                                    <m:mcJc m:val="center"/>
                                  </m:mcPr>
                                </m:mc>
                              </m:mcs>
                              <m:ctrlPr>
                                <a:rPr lang="en-US" altLang="zh-CN" sz="1400" i="1" spc="400" dirty="0">
                                  <a:latin typeface="Cambria Math" panose="02040503050406030204" charset="0"/>
                                  <a:cs typeface="Cambria Math" panose="02040503050406030204" charset="0"/>
                                  <a:sym typeface="+mn-lt"/>
                                </a:rPr>
                              </m:ctrlPr>
                            </m:mPr>
                            <m:mr>
                              <m:e>
                                <m:r>
                                  <a:rPr lang="en-US" altLang="zh-CN" sz="1400" i="1" spc="400" dirty="0">
                                    <a:latin typeface="Cambria Math" panose="02040503050406030204" charset="0"/>
                                    <a:cs typeface="Cambria Math" panose="02040503050406030204" charset="0"/>
                                    <a:sym typeface="+mn-lt"/>
                                  </a:rPr>
                                  <m:t> </m:t>
                                </m:r>
                                <m:f>
                                  <m:fPr>
                                    <m:ctrlPr>
                                      <a:rPr lang="en-US" altLang="zh-CN" sz="1400" i="1" spc="400" dirty="0">
                                        <a:latin typeface="Cambria Math" panose="02040503050406030204" charset="0"/>
                                        <a:cs typeface="Cambria Math" panose="02040503050406030204" charset="0"/>
                                        <a:sym typeface="+mn-lt"/>
                                      </a:rPr>
                                    </m:ctrlPr>
                                  </m:fPr>
                                  <m:num>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𝐿</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𝑋</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𝑦</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m:t>
                                    </m:r>
                                  </m:num>
                                  <m:den>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1</m:t>
                                    </m:r>
                                  </m:den>
                                </m:f>
                              </m:e>
                            </m:mr>
                            <m:mr>
                              <m:e>
                                <m:f>
                                  <m:fPr>
                                    <m:ctrlPr>
                                      <a:rPr lang="en-US" altLang="zh-CN" sz="1400" i="1" spc="400" dirty="0">
                                        <a:latin typeface="Cambria Math" panose="02040503050406030204" charset="0"/>
                                        <a:cs typeface="Cambria Math" panose="02040503050406030204" charset="0"/>
                                        <a:sym typeface="+mn-lt"/>
                                      </a:rPr>
                                    </m:ctrlPr>
                                  </m:fPr>
                                  <m:num>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𝐿</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𝑋</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𝑦</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m:t>
                                    </m:r>
                                  </m:num>
                                  <m:den>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2</m:t>
                                    </m:r>
                                  </m:den>
                                </m:f>
                              </m:e>
                            </m:mr>
                            <m:mr>
                              <m:e>
                                <m:f>
                                  <m:fPr>
                                    <m:ctrlPr>
                                      <a:rPr lang="en-US" altLang="zh-CN" sz="1400" i="1" spc="400" dirty="0">
                                        <a:latin typeface="Cambria Math" panose="02040503050406030204" charset="0"/>
                                        <a:cs typeface="Cambria Math" panose="02040503050406030204" charset="0"/>
                                        <a:sym typeface="+mn-lt"/>
                                      </a:rPr>
                                    </m:ctrlPr>
                                  </m:fPr>
                                  <m:num>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𝐿</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𝑋</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𝑦</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m:t>
                                    </m:r>
                                  </m:num>
                                  <m:den>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𝑤𝑚</m:t>
                                    </m:r>
                                  </m:den>
                                </m:f>
                              </m:e>
                            </m:mr>
                          </m:m>
                        </m:e>
                      </m:d>
                      <m:r>
                        <a:rPr lang="en-US" altLang="zh-CN" sz="1400" i="1" spc="400" dirty="0">
                          <a:latin typeface="Cambria Math" panose="02040503050406030204" charset="0"/>
                          <a:cs typeface="Cambria Math" panose="02040503050406030204" charset="0"/>
                          <a:sym typeface="+mn-lt"/>
                        </a:rPr>
                        <m:t>   </m:t>
                      </m:r>
                      <m:r>
                        <a:rPr lang="en-US" altLang="zh-CN" sz="1400" i="1" spc="400" dirty="0">
                          <a:latin typeface="Cambria Math" panose="02040503050406030204" charset="0"/>
                          <a:cs typeface="Cambria Math" panose="02040503050406030204" charset="0"/>
                          <a:sym typeface="+mn-lt"/>
                        </a:rPr>
                        <m:t>𝑎</m:t>
                      </m:r>
                      <m:r>
                        <a:rPr lang="en-US" altLang="zh-CN" sz="1400" i="1" spc="400" dirty="0">
                          <a:latin typeface="Cambria Math" panose="02040503050406030204" charset="0"/>
                          <a:cs typeface="Cambria Math" panose="02040503050406030204" charset="0"/>
                          <a:sym typeface="+mn-lt"/>
                        </a:rPr>
                        <m:t>=</m:t>
                      </m:r>
                      <m:d>
                        <m:dPr>
                          <m:begChr m:val="["/>
                          <m:endChr m:val="]"/>
                          <m:ctrlPr>
                            <a:rPr lang="en-US" altLang="zh-CN" sz="1400" i="1" spc="400" dirty="0">
                              <a:latin typeface="Cambria Math" panose="02040503050406030204" charset="0"/>
                              <a:cs typeface="Cambria Math" panose="02040503050406030204" charset="0"/>
                              <a:sym typeface="+mn-lt"/>
                            </a:rPr>
                          </m:ctrlPr>
                        </m:dPr>
                        <m:e>
                          <m:m>
                            <m:mPr>
                              <m:mcs>
                                <m:mc>
                                  <m:mcPr>
                                    <m:count m:val="1"/>
                                    <m:mcJc m:val="center"/>
                                  </m:mcPr>
                                </m:mc>
                              </m:mcs>
                              <m:ctrlPr>
                                <a:rPr lang="en-US" altLang="zh-CN" sz="1400" i="1" spc="400" dirty="0">
                                  <a:latin typeface="Cambria Math" panose="02040503050406030204" charset="0"/>
                                  <a:cs typeface="Cambria Math" panose="02040503050406030204" charset="0"/>
                                  <a:sym typeface="+mn-lt"/>
                                </a:rPr>
                              </m:ctrlPr>
                            </m:mPr>
                            <m:mr>
                              <m:e>
                                <m:r>
                                  <a:rPr lang="en-US" altLang="zh-CN" sz="1400" i="1" spc="400" dirty="0">
                                    <a:latin typeface="Cambria Math" panose="02040503050406030204" charset="0"/>
                                    <a:cs typeface="Cambria Math" panose="02040503050406030204" charset="0"/>
                                    <a:sym typeface="+mn-lt"/>
                                  </a:rPr>
                                  <m:t> </m:t>
                                </m:r>
                                <m:f>
                                  <m:fPr>
                                    <m:ctrlPr>
                                      <a:rPr lang="en-US" altLang="zh-CN" sz="1400" i="1" spc="400" dirty="0">
                                        <a:latin typeface="Cambria Math" panose="02040503050406030204" charset="0"/>
                                        <a:cs typeface="Cambria Math" panose="02040503050406030204" charset="0"/>
                                        <a:sym typeface="+mn-lt"/>
                                      </a:rPr>
                                    </m:ctrlPr>
                                  </m:fPr>
                                  <m:num>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𝑅</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m:t>
                                    </m:r>
                                  </m:num>
                                  <m:den>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1</m:t>
                                    </m:r>
                                  </m:den>
                                </m:f>
                              </m:e>
                            </m:mr>
                            <m:mr>
                              <m:e>
                                <m:f>
                                  <m:fPr>
                                    <m:ctrlPr>
                                      <a:rPr lang="en-US" altLang="zh-CN" sz="1400" i="1" spc="400" dirty="0">
                                        <a:latin typeface="Cambria Math" panose="02040503050406030204" charset="0"/>
                                        <a:cs typeface="Cambria Math" panose="02040503050406030204" charset="0"/>
                                        <a:sym typeface="+mn-lt"/>
                                      </a:rPr>
                                    </m:ctrlPr>
                                  </m:fPr>
                                  <m:num>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𝑅</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m:t>
                                    </m:r>
                                  </m:num>
                                  <m:den>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2</m:t>
                                    </m:r>
                                  </m:den>
                                </m:f>
                              </m:e>
                            </m:mr>
                            <m:mr>
                              <m:e>
                                <m:f>
                                  <m:fPr>
                                    <m:ctrlPr>
                                      <a:rPr lang="en-US" altLang="zh-CN" sz="1400" i="1" spc="400" dirty="0">
                                        <a:latin typeface="Cambria Math" panose="02040503050406030204" charset="0"/>
                                        <a:cs typeface="Cambria Math" panose="02040503050406030204" charset="0"/>
                                        <a:sym typeface="+mn-lt"/>
                                      </a:rPr>
                                    </m:ctrlPr>
                                  </m:fPr>
                                  <m:num>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𝑅</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m:t>
                                    </m:r>
                                  </m:num>
                                  <m:den>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𝑤𝑚</m:t>
                                    </m:r>
                                  </m:den>
                                </m:f>
                              </m:e>
                            </m:mr>
                          </m:m>
                        </m:e>
                      </m:d>
                    </m:oMath>
                  </m:oMathPara>
                </a14:m>
                <a:endParaRPr lang="zh-CN" altLang="en-US" sz="1400" spc="400" dirty="0">
                  <a:cs typeface="+mn-ea"/>
                  <a:sym typeface="+mn-lt"/>
                </a:endParaRPr>
              </a:p>
              <a:p>
                <a:endParaRPr lang="zh-CN" altLang="en-US" sz="1400" spc="400" dirty="0">
                  <a:cs typeface="+mn-ea"/>
                  <a:sym typeface="+mn-lt"/>
                </a:endParaRPr>
              </a:p>
            </p:txBody>
          </p:sp>
        </mc:Choice>
        <mc:Fallback>
          <p:sp>
            <p:nvSpPr>
              <p:cNvPr id="7" name="文本框 6"/>
              <p:cNvSpPr txBox="1">
                <a:spLocks noRot="1" noChangeAspect="1" noMove="1" noResize="1" noEditPoints="1" noAdjustHandles="1" noChangeArrowheads="1" noChangeShapeType="1" noTextEdit="1"/>
              </p:cNvSpPr>
              <p:nvPr/>
            </p:nvSpPr>
            <p:spPr>
              <a:xfrm>
                <a:off x="578485" y="2597785"/>
                <a:ext cx="5111115" cy="358902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5922645" y="2475865"/>
                <a:ext cx="6208395" cy="3915410"/>
              </a:xfrm>
              <a:prstGeom prst="rect">
                <a:avLst/>
              </a:prstGeom>
              <a:noFill/>
            </p:spPr>
            <p:txBody>
              <a:bodyPr wrap="square" rtlCol="0">
                <a:spAutoFit/>
              </a:bodyPr>
              <a:p>
                <a:pPr marL="285750" indent="-285750" algn="l">
                  <a:spcAft>
                    <a:spcPts val="600"/>
                  </a:spcAft>
                  <a:buClrTx/>
                  <a:buSzTx/>
                  <a:buFont typeface="Wingdings" panose="05000000000000000000" charset="0"/>
                  <a:buChar char="Ø"/>
                </a:pPr>
                <a:r>
                  <a:rPr lang="zh-CN" altLang="en-US" sz="1400" spc="400" dirty="0">
                    <a:cs typeface="+mn-ea"/>
                    <a:sym typeface="+mn-lt"/>
                  </a:rPr>
                  <a:t>核算法</a:t>
                </a:r>
                <a:endParaRPr lang="zh-CN" altLang="en-US" sz="1400" spc="400" dirty="0">
                  <a:cs typeface="+mn-ea"/>
                  <a:sym typeface="+mn-lt"/>
                </a:endParaRPr>
              </a:p>
              <a:p>
                <a:pPr indent="457200" algn="l">
                  <a:buClrTx/>
                  <a:buSzTx/>
                  <a:buFontTx/>
                  <a:buNone/>
                </a:pPr>
                <a:r>
                  <a:rPr lang="zh-CN" altLang="en-US" sz="1400" spc="400" dirty="0">
                    <a:cs typeface="+mn-ea"/>
                    <a:sym typeface="+mn-lt"/>
                  </a:rPr>
                  <a:t>模型参数是对训练数据核映射函数的线性</a:t>
                </a:r>
                <a:r>
                  <a:rPr lang="zh-CN" altLang="en-US" sz="1400" spc="400" dirty="0">
                    <a:cs typeface="+mn-ea"/>
                    <a:sym typeface="+mn-lt"/>
                  </a:rPr>
                  <a:t>组合。</a:t>
                </a:r>
                <a:endParaRPr lang="zh-CN" altLang="en-US" sz="1400" spc="400" dirty="0">
                  <a:cs typeface="+mn-ea"/>
                  <a:sym typeface="+mn-lt"/>
                </a:endParaRPr>
              </a:p>
              <a:p>
                <a:pPr indent="457200" algn="l">
                  <a:buClrTx/>
                  <a:buSzTx/>
                  <a:buFontTx/>
                  <a:buNone/>
                </a:pPr>
                <a:r>
                  <a:rPr lang="en-US" altLang="zh-CN" sz="700" spc="400" dirty="0">
                    <a:cs typeface="+mn-ea"/>
                    <a:sym typeface="+mn-lt"/>
                  </a:rPr>
                  <a:t> </a:t>
                </a:r>
                <a:endParaRPr lang="zh-CN" altLang="en-US" sz="700" spc="400" dirty="0">
                  <a:cs typeface="+mn-ea"/>
                  <a:sym typeface="+mn-lt"/>
                </a:endParaRPr>
              </a:p>
              <a:p>
                <a:pPr indent="457200" algn="ctr">
                  <a:buClrTx/>
                  <a:buSzTx/>
                  <a:buFontTx/>
                  <a:buNone/>
                </a:pPr>
                <a:r>
                  <a:rPr lang="zh-CN" altLang="en-US" sz="1400" spc="400" dirty="0">
                    <a:cs typeface="+mn-ea"/>
                    <a:sym typeface="+mn-lt"/>
                  </a:rPr>
                  <a:t> </a:t>
                </a:r>
                <a14:m>
                  <m:oMath xmlns:m="http://schemas.openxmlformats.org/officeDocument/2006/math">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ary>
                      <m:naryPr>
                        <m:chr m:val="∑"/>
                        <m:limLoc m:val="subSup"/>
                        <m:ctrlPr>
                          <a:rPr lang="zh-CN" altLang="en-US" sz="1400" spc="400" dirty="0">
                            <a:cs typeface="+mn-ea"/>
                            <a:sym typeface="+mn-lt"/>
                          </a:rPr>
                        </m:ctrlPr>
                      </m:naryPr>
                      <m:sub>
                        <m:r>
                          <a:rPr lang="zh-CN" altLang="en-US" sz="1400" spc="400" dirty="0">
                            <a:latin typeface="Cambria Math" panose="02040503050406030204" charset="0"/>
                            <a:cs typeface="+mn-ea"/>
                            <a:sym typeface="+mn-lt"/>
                          </a:rPr>
                          <m:t>𝑖</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1</m:t>
                        </m:r>
                      </m:sub>
                      <m:sup>
                        <m:r>
                          <a:rPr lang="zh-CN" altLang="en-US" sz="1400" spc="400" dirty="0">
                            <a:latin typeface="Cambria Math" panose="02040503050406030204" charset="0"/>
                            <a:cs typeface="+mn-ea"/>
                            <a:sym typeface="+mn-lt"/>
                          </a:rPr>
                          <m:t>𝑛</m:t>
                        </m:r>
                      </m:sup>
                      <m:e>
                        <m:sSub>
                          <m:sSubPr>
                            <m:ctrlPr>
                              <a:rPr lang="zh-CN" altLang="en-US" sz="1400" spc="400" dirty="0">
                                <a:cs typeface="+mn-ea"/>
                                <a:sym typeface="+mn-lt"/>
                              </a:rPr>
                            </m:ctrlPr>
                          </m:sSubPr>
                          <m:e>
                            <m:r>
                              <a:rPr lang="zh-CN" altLang="en-US" sz="1400" spc="400" dirty="0">
                                <a:latin typeface="Cambria Math" panose="02040503050406030204" charset="0"/>
                                <a:cs typeface="+mn-ea"/>
                                <a:sym typeface="+mn-lt"/>
                              </a:rPr>
                              <m:t>𝛼</m:t>
                            </m:r>
                          </m:e>
                          <m:sub>
                            <m:r>
                              <a:rPr lang="zh-CN" altLang="en-US" sz="1400" spc="400" dirty="0">
                                <a:latin typeface="Cambria Math" panose="02040503050406030204" charset="0"/>
                                <a:cs typeface="+mn-ea"/>
                                <a:sym typeface="+mn-lt"/>
                              </a:rPr>
                              <m:t>𝑖</m:t>
                            </m:r>
                          </m:sub>
                        </m:sSub>
                        <m:r>
                          <a:rPr lang="zh-CN" altLang="en-US" sz="1400" spc="400" dirty="0">
                            <a:latin typeface="Cambria Math" panose="02040503050406030204" charset="0"/>
                            <a:cs typeface="+mn-ea"/>
                            <a:sym typeface="+mn-lt"/>
                          </a:rPr>
                          <m:t>𝜑</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𝑥𝑖</m:t>
                        </m:r>
                        <m:r>
                          <a:rPr lang="zh-CN" altLang="en-US" sz="1400" spc="400" dirty="0">
                            <a:latin typeface="Cambria Math" panose="02040503050406030204" charset="0"/>
                            <a:cs typeface="+mn-ea"/>
                            <a:sym typeface="+mn-lt"/>
                          </a:rPr>
                          <m:t>)</m:t>
                        </m:r>
                      </m:e>
                    </m:nary>
                  </m:oMath>
                </a14:m>
                <a:endParaRPr lang="zh-CN" altLang="en-US" sz="1400" spc="400" dirty="0">
                  <a:cs typeface="+mn-ea"/>
                  <a:sym typeface="+mn-lt"/>
                </a:endParaRPr>
              </a:p>
              <a:p>
                <a:pPr indent="457200" algn="ctr">
                  <a:buClrTx/>
                  <a:buSzTx/>
                  <a:buFontTx/>
                  <a:buNone/>
                </a:pPr>
                <a:r>
                  <a:rPr lang="zh-CN" altLang="en-US" sz="800" spc="400" dirty="0">
                    <a:cs typeface="+mn-ea"/>
                    <a:sym typeface="+mn-lt"/>
                  </a:rPr>
                  <a:t> </a:t>
                </a:r>
                <a:r>
                  <a:rPr lang="en-US" altLang="zh-CN" sz="800" spc="400" dirty="0">
                    <a:cs typeface="+mn-ea"/>
                    <a:sym typeface="+mn-lt"/>
                  </a:rPr>
                  <a:t>  </a:t>
                </a:r>
                <a:endParaRPr lang="zh-CN" altLang="en-US" sz="1400" spc="400" dirty="0">
                  <a:cs typeface="+mn-ea"/>
                  <a:sym typeface="+mn-lt"/>
                </a:endParaRPr>
              </a:p>
              <a:p>
                <a:pPr indent="457200" algn="l">
                  <a:buClrTx/>
                  <a:buSzTx/>
                  <a:buFontTx/>
                  <a:buNone/>
                </a:pPr>
                <a:r>
                  <a:rPr lang="zh-CN" altLang="en-US" sz="1400" spc="400" dirty="0">
                    <a:cs typeface="+mn-ea"/>
                    <a:sym typeface="+mn-lt"/>
                  </a:rPr>
                  <a:t>我们计算目标函数在模型参数w处的梯度，并设为0。 </a:t>
                </a:r>
                <a:endParaRPr lang="zh-CN" altLang="en-US" sz="1400" spc="400" dirty="0">
                  <a:cs typeface="+mn-ea"/>
                  <a:sym typeface="+mn-lt"/>
                </a:endParaRPr>
              </a:p>
              <a:p>
                <a:pPr indent="457200" algn="l">
                  <a:buClrTx/>
                  <a:buSzTx/>
                  <a:buFontTx/>
                  <a:buNone/>
                </a:pPr>
                <a:r>
                  <a:rPr lang="en-US" altLang="zh-CN" sz="700" spc="400" dirty="0">
                    <a:cs typeface="+mn-ea"/>
                    <a:sym typeface="+mn-lt"/>
                  </a:rPr>
                  <a:t>  </a:t>
                </a:r>
                <a:endParaRPr lang="zh-CN" altLang="en-US" sz="700" spc="400" dirty="0">
                  <a:cs typeface="+mn-ea"/>
                  <a:sym typeface="+mn-lt"/>
                </a:endParaRPr>
              </a:p>
              <a:p>
                <a:pPr indent="457200" algn="l">
                  <a:buClrTx/>
                  <a:buSzTx/>
                  <a:buFontTx/>
                  <a:buNone/>
                </a:pPr>
                <a14:m>
                  <m:oMathPara xmlns:m="http://schemas.openxmlformats.org/officeDocument/2006/math">
                    <m:oMathParaPr>
                      <m:jc m:val="centerGroup"/>
                    </m:oMathParaPr>
                    <m:oMath xmlns:m="http://schemas.openxmlformats.org/officeDocument/2006/math">
                      <m:f>
                        <m:fPr>
                          <m:ctrlPr>
                            <a:rPr lang="zh-CN" altLang="en-US" sz="1400" spc="400" dirty="0">
                              <a:cs typeface="+mn-ea"/>
                              <a:sym typeface="+mn-lt"/>
                            </a:rPr>
                          </m:ctrlPr>
                        </m:fPr>
                        <m:num>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𝐿</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um>
                        <m:den>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 </m:t>
                          </m:r>
                        </m:den>
                      </m:f>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𝑏</m:t>
                      </m:r>
                      <m:r>
                        <a:rPr lang="zh-CN" altLang="en-US" sz="1400" spc="400" dirty="0">
                          <a:latin typeface="Cambria Math" panose="02040503050406030204" charset="0"/>
                          <a:cs typeface="+mn-ea"/>
                          <a:sym typeface="+mn-lt"/>
                        </a:rPr>
                        <m:t> + </m:t>
                      </m:r>
                      <m:r>
                        <a:rPr lang="zh-CN" altLang="en-US" sz="1400" spc="400" dirty="0">
                          <a:latin typeface="Cambria Math" panose="02040503050406030204" charset="0"/>
                          <a:cs typeface="+mn-ea"/>
                          <a:sym typeface="+mn-lt"/>
                        </a:rPr>
                        <m:t>𝜆</m:t>
                      </m:r>
                      <m:r>
                        <a:rPr lang="zh-CN" altLang="en-US" sz="1400" spc="400" dirty="0">
                          <a:latin typeface="Cambria Math" panose="02040503050406030204" charset="0"/>
                          <a:cs typeface="+mn-ea"/>
                          <a:sym typeface="+mn-lt"/>
                        </a:rPr>
                        <m:t>𝑎</m:t>
                      </m:r>
                      <m:r>
                        <a:rPr lang="zh-CN" altLang="en-US" sz="1400" spc="400" dirty="0">
                          <a:latin typeface="Cambria Math" panose="02040503050406030204" charset="0"/>
                          <a:cs typeface="+mn-ea"/>
                          <a:sym typeface="+mn-lt"/>
                        </a:rPr>
                        <m:t> = </m:t>
                      </m:r>
                      <m:r>
                        <a:rPr lang="zh-CN" altLang="en-US" sz="1400" spc="400" dirty="0">
                          <a:latin typeface="Cambria Math" panose="02040503050406030204" charset="0"/>
                          <a:cs typeface="+mn-ea"/>
                          <a:sym typeface="+mn-lt"/>
                        </a:rPr>
                        <m:t>0</m:t>
                      </m:r>
                    </m:oMath>
                  </m:oMathPara>
                </a14:m>
                <a:endParaRPr lang="zh-CN" altLang="en-US" sz="1400" spc="400" dirty="0">
                  <a:cs typeface="+mn-ea"/>
                  <a:sym typeface="+mn-lt"/>
                </a:endParaRPr>
              </a:p>
              <a:p>
                <a:pPr indent="457200" algn="l">
                  <a:buClrTx/>
                  <a:buSzTx/>
                  <a:buFontTx/>
                  <a:buNone/>
                </a:pPr>
                <a:r>
                  <a:rPr lang="en-US" altLang="zh-CN" sz="600" spc="400" dirty="0">
                    <a:cs typeface="+mn-ea"/>
                    <a:sym typeface="+mn-lt"/>
                  </a:rPr>
                  <a:t>  </a:t>
                </a:r>
                <a:endParaRPr lang="zh-CN" altLang="en-US" sz="600" spc="400" dirty="0">
                  <a:cs typeface="+mn-ea"/>
                  <a:sym typeface="+mn-lt"/>
                </a:endParaRPr>
              </a:p>
              <a:p>
                <a:pPr indent="457200" algn="l">
                  <a:buClrTx/>
                  <a:buSzTx/>
                  <a:buFontTx/>
                  <a:buNone/>
                </a:pPr>
                <a:r>
                  <a:rPr lang="zh-CN" altLang="en-US" sz="1400" spc="400" dirty="0">
                    <a:cs typeface="+mn-ea"/>
                    <a:sym typeface="+mn-lt"/>
                  </a:rPr>
                  <a:t>其中向量b和a的定义如下。</a:t>
                </a:r>
                <a:endParaRPr lang="zh-CN" altLang="en-US" sz="1400" spc="400" dirty="0">
                  <a:cs typeface="+mn-ea"/>
                  <a:sym typeface="+mn-lt"/>
                </a:endParaRPr>
              </a:p>
              <a:p>
                <a:pPr indent="457200" algn="l">
                  <a:buClrTx/>
                  <a:buSzTx/>
                  <a:buFontTx/>
                  <a:buNone/>
                </a:pPr>
                <a:endParaRPr lang="zh-CN" altLang="en-US" sz="1400" spc="400" dirty="0">
                  <a:cs typeface="+mn-ea"/>
                  <a:sym typeface="+mn-lt"/>
                </a:endParaRPr>
              </a:p>
              <a:p>
                <a:pPr algn="l">
                  <a:buClrTx/>
                  <a:buSzTx/>
                  <a:buNone/>
                </a:pPr>
                <a14:m>
                  <m:oMathPara xmlns:m="http://schemas.openxmlformats.org/officeDocument/2006/math">
                    <m:oMathParaPr>
                      <m:jc m:val="centerGroup"/>
                    </m:oMathParaPr>
                    <m:oMath xmlns:m="http://schemas.openxmlformats.org/officeDocument/2006/math">
                      <m:r>
                        <a:rPr lang="zh-CN" altLang="en-US" sz="1400" spc="400" dirty="0">
                          <a:latin typeface="Cambria Math" panose="02040503050406030204" charset="0"/>
                          <a:cs typeface="+mn-ea"/>
                          <a:sym typeface="+mn-lt"/>
                        </a:rPr>
                        <m:t>𝑏</m:t>
                      </m:r>
                      <m:r>
                        <a:rPr lang="zh-CN" altLang="en-US" sz="1400" spc="400" dirty="0">
                          <a:latin typeface="Cambria Math" panose="02040503050406030204" charset="0"/>
                          <a:cs typeface="+mn-ea"/>
                          <a:sym typeface="+mn-lt"/>
                        </a:rPr>
                        <m:t>=</m:t>
                      </m:r>
                      <m:d>
                        <m:dPr>
                          <m:begChr m:val="["/>
                          <m:endChr m:val="]"/>
                          <m:ctrlPr>
                            <a:rPr lang="zh-CN" altLang="en-US" sz="1400" spc="400" dirty="0">
                              <a:cs typeface="+mn-ea"/>
                              <a:sym typeface="+mn-lt"/>
                            </a:rPr>
                          </m:ctrlPr>
                        </m:dPr>
                        <m:e>
                          <m:m>
                            <m:mPr>
                              <m:mcs>
                                <m:mc>
                                  <m:mcPr>
                                    <m:count m:val="1"/>
                                    <m:mcJc m:val="center"/>
                                  </m:mcPr>
                                </m:mc>
                              </m:mcs>
                              <m:ctrlPr>
                                <a:rPr lang="zh-CN" altLang="en-US" sz="1400" spc="400" dirty="0">
                                  <a:cs typeface="+mn-ea"/>
                                  <a:sym typeface="+mn-lt"/>
                                </a:rPr>
                              </m:ctrlPr>
                            </m:mPr>
                            <m:mr>
                              <m:e>
                                <m:r>
                                  <a:rPr lang="zh-CN" altLang="en-US" sz="1400" spc="400" dirty="0">
                                    <a:latin typeface="Cambria Math" panose="02040503050406030204" charset="0"/>
                                    <a:cs typeface="+mn-ea"/>
                                    <a:sym typeface="+mn-lt"/>
                                  </a:rPr>
                                  <m:t> </m:t>
                                </m:r>
                                <m:f>
                                  <m:fPr>
                                    <m:ctrlPr>
                                      <a:rPr lang="zh-CN" altLang="en-US" sz="1400" spc="400" dirty="0">
                                        <a:cs typeface="+mn-ea"/>
                                        <a:sym typeface="+mn-lt"/>
                                      </a:rPr>
                                    </m:ctrlPr>
                                  </m:fPr>
                                  <m:num>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𝐿</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𝜑</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𝑋</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𝑦</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um>
                                  <m:den>
                                    <m:r>
                                      <a:rPr lang="zh-CN" altLang="en-US" sz="1400" spc="400" dirty="0">
                                        <a:latin typeface="Cambria Math" panose="02040503050406030204" charset="0"/>
                                        <a:cs typeface="+mn-ea"/>
                                        <a:sym typeface="+mn-lt"/>
                                      </a:rPr>
                                      <m:t>𝜕𝛼</m:t>
                                    </m:r>
                                    <m:r>
                                      <a:rPr lang="zh-CN" altLang="en-US" sz="1400" spc="400" dirty="0">
                                        <a:latin typeface="Cambria Math" panose="02040503050406030204" charset="0"/>
                                        <a:cs typeface="+mn-ea"/>
                                        <a:sym typeface="+mn-lt"/>
                                      </a:rPr>
                                      <m:t>1</m:t>
                                    </m:r>
                                  </m:den>
                                </m:f>
                              </m:e>
                            </m:mr>
                            <m:mr>
                              <m:e>
                                <m:f>
                                  <m:fPr>
                                    <m:ctrlPr>
                                      <a:rPr lang="zh-CN" altLang="en-US" sz="1400" spc="400" dirty="0">
                                        <a:cs typeface="+mn-ea"/>
                                        <a:sym typeface="+mn-lt"/>
                                      </a:rPr>
                                    </m:ctrlPr>
                                  </m:fPr>
                                  <m:num>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𝐿</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𝜑</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𝑋</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𝑦</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um>
                                  <m:den>
                                    <m:r>
                                      <a:rPr lang="zh-CN" altLang="en-US" sz="1400" spc="400" dirty="0">
                                        <a:latin typeface="Cambria Math" panose="02040503050406030204" charset="0"/>
                                        <a:cs typeface="+mn-ea"/>
                                        <a:sym typeface="+mn-lt"/>
                                      </a:rPr>
                                      <m:t>𝜕𝛼</m:t>
                                    </m:r>
                                    <m:r>
                                      <a:rPr lang="zh-CN" altLang="en-US" sz="1400" spc="400" dirty="0">
                                        <a:latin typeface="Cambria Math" panose="02040503050406030204" charset="0"/>
                                        <a:cs typeface="+mn-ea"/>
                                        <a:sym typeface="+mn-lt"/>
                                      </a:rPr>
                                      <m:t>2</m:t>
                                    </m:r>
                                  </m:den>
                                </m:f>
                              </m:e>
                            </m:mr>
                            <m:mr>
                              <m:e>
                                <m:f>
                                  <m:fPr>
                                    <m:ctrlPr>
                                      <a:rPr lang="zh-CN" altLang="en-US" sz="1400" spc="400" dirty="0">
                                        <a:cs typeface="+mn-ea"/>
                                        <a:sym typeface="+mn-lt"/>
                                      </a:rPr>
                                    </m:ctrlPr>
                                  </m:fPr>
                                  <m:num>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𝐿</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𝜑</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𝑋</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𝑦</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um>
                                  <m:den>
                                    <m:r>
                                      <a:rPr lang="zh-CN" altLang="en-US" sz="1400" spc="400" dirty="0">
                                        <a:latin typeface="Cambria Math" panose="02040503050406030204" charset="0"/>
                                        <a:cs typeface="+mn-ea"/>
                                        <a:sym typeface="+mn-lt"/>
                                      </a:rPr>
                                      <m:t>𝜕𝛼</m:t>
                                    </m:r>
                                    <m:r>
                                      <a:rPr lang="zh-CN" altLang="en-US" sz="1400" spc="400" dirty="0">
                                        <a:latin typeface="Cambria Math" panose="02040503050406030204" charset="0"/>
                                        <a:cs typeface="+mn-ea"/>
                                        <a:sym typeface="+mn-lt"/>
                                      </a:rPr>
                                      <m:t>𝑚</m:t>
                                    </m:r>
                                  </m:den>
                                </m:f>
                              </m:e>
                            </m:mr>
                          </m:m>
                        </m:e>
                      </m:d>
                      <m:r>
                        <a:rPr lang="en-US" altLang="zh-CN" sz="1400" spc="400" dirty="0">
                          <a:latin typeface="Cambria Math" panose="02040503050406030204" charset="0"/>
                          <a:cs typeface="+mn-ea"/>
                          <a:sym typeface="+mn-lt"/>
                        </a:rPr>
                        <m:t>   </m:t>
                      </m:r>
                      <m:r>
                        <a:rPr lang="zh-CN" altLang="en-US" sz="1400" spc="400" dirty="0">
                          <a:latin typeface="Cambria Math" panose="02040503050406030204" charset="0"/>
                          <a:cs typeface="+mn-ea"/>
                          <a:sym typeface="+mn-lt"/>
                        </a:rPr>
                        <m:t>𝑎</m:t>
                      </m:r>
                      <m:r>
                        <a:rPr lang="zh-CN" altLang="en-US" sz="1400" spc="400" dirty="0">
                          <a:latin typeface="Cambria Math" panose="02040503050406030204" charset="0"/>
                          <a:cs typeface="+mn-ea"/>
                          <a:sym typeface="+mn-lt"/>
                        </a:rPr>
                        <m:t>=</m:t>
                      </m:r>
                      <m:d>
                        <m:dPr>
                          <m:begChr m:val="["/>
                          <m:endChr m:val="]"/>
                          <m:ctrlPr>
                            <a:rPr lang="zh-CN" altLang="en-US" sz="1400" spc="400" dirty="0">
                              <a:cs typeface="+mn-ea"/>
                              <a:sym typeface="+mn-lt"/>
                            </a:rPr>
                          </m:ctrlPr>
                        </m:dPr>
                        <m:e>
                          <m:m>
                            <m:mPr>
                              <m:mcs>
                                <m:mc>
                                  <m:mcPr>
                                    <m:count m:val="1"/>
                                    <m:mcJc m:val="center"/>
                                  </m:mcPr>
                                </m:mc>
                              </m:mcs>
                              <m:ctrlPr>
                                <a:rPr lang="zh-CN" altLang="en-US" sz="1400" spc="400" dirty="0">
                                  <a:cs typeface="+mn-ea"/>
                                  <a:sym typeface="+mn-lt"/>
                                </a:rPr>
                              </m:ctrlPr>
                            </m:mPr>
                            <m:mr>
                              <m:e>
                                <m:r>
                                  <a:rPr lang="zh-CN" altLang="en-US" sz="1400" spc="400" dirty="0">
                                    <a:latin typeface="Cambria Math" panose="02040503050406030204" charset="0"/>
                                    <a:cs typeface="+mn-ea"/>
                                    <a:sym typeface="+mn-lt"/>
                                  </a:rPr>
                                  <m:t> </m:t>
                                </m:r>
                                <m:f>
                                  <m:fPr>
                                    <m:ctrlPr>
                                      <a:rPr lang="zh-CN" altLang="en-US" sz="1400" spc="400" dirty="0">
                                        <a:cs typeface="+mn-ea"/>
                                        <a:sym typeface="+mn-lt"/>
                                      </a:rPr>
                                    </m:ctrlPr>
                                  </m:fPr>
                                  <m:num>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𝑅</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um>
                                  <m:den>
                                    <m:r>
                                      <a:rPr lang="zh-CN" altLang="en-US" sz="1400" spc="400" dirty="0">
                                        <a:latin typeface="Cambria Math" panose="02040503050406030204" charset="0"/>
                                        <a:cs typeface="+mn-ea"/>
                                        <a:sym typeface="+mn-lt"/>
                                      </a:rPr>
                                      <m:t>𝜕𝛼</m:t>
                                    </m:r>
                                    <m:r>
                                      <a:rPr lang="zh-CN" altLang="en-US" sz="1400" spc="400" dirty="0">
                                        <a:latin typeface="Cambria Math" panose="02040503050406030204" charset="0"/>
                                        <a:cs typeface="+mn-ea"/>
                                        <a:sym typeface="+mn-lt"/>
                                      </a:rPr>
                                      <m:t>1</m:t>
                                    </m:r>
                                  </m:den>
                                </m:f>
                              </m:e>
                            </m:mr>
                            <m:mr>
                              <m:e>
                                <m:f>
                                  <m:fPr>
                                    <m:ctrlPr>
                                      <a:rPr lang="zh-CN" altLang="en-US" sz="1400" spc="400" dirty="0">
                                        <a:cs typeface="+mn-ea"/>
                                        <a:sym typeface="+mn-lt"/>
                                      </a:rPr>
                                    </m:ctrlPr>
                                  </m:fPr>
                                  <m:num>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𝑅</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um>
                                  <m:den>
                                    <m:r>
                                      <a:rPr lang="zh-CN" altLang="en-US" sz="1400" spc="400" dirty="0">
                                        <a:latin typeface="Cambria Math" panose="02040503050406030204" charset="0"/>
                                        <a:cs typeface="+mn-ea"/>
                                        <a:sym typeface="+mn-lt"/>
                                      </a:rPr>
                                      <m:t>𝜕𝛼</m:t>
                                    </m:r>
                                    <m:r>
                                      <a:rPr lang="zh-CN" altLang="en-US" sz="1400" spc="400" dirty="0">
                                        <a:latin typeface="Cambria Math" panose="02040503050406030204" charset="0"/>
                                        <a:cs typeface="+mn-ea"/>
                                        <a:sym typeface="+mn-lt"/>
                                      </a:rPr>
                                      <m:t>2</m:t>
                                    </m:r>
                                  </m:den>
                                </m:f>
                              </m:e>
                            </m:mr>
                            <m:mr>
                              <m:e>
                                <m:f>
                                  <m:fPr>
                                    <m:ctrlPr>
                                      <a:rPr lang="zh-CN" altLang="en-US" sz="1400" spc="400" dirty="0">
                                        <a:cs typeface="+mn-ea"/>
                                        <a:sym typeface="+mn-lt"/>
                                      </a:rPr>
                                    </m:ctrlPr>
                                  </m:fPr>
                                  <m:num>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𝑅</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um>
                                  <m:den>
                                    <m:r>
                                      <a:rPr lang="zh-CN" altLang="en-US" sz="1400" spc="400" dirty="0">
                                        <a:latin typeface="Cambria Math" panose="02040503050406030204" charset="0"/>
                                        <a:cs typeface="+mn-ea"/>
                                        <a:sym typeface="+mn-lt"/>
                                      </a:rPr>
                                      <m:t>𝜕𝛼</m:t>
                                    </m:r>
                                    <m:r>
                                      <a:rPr lang="zh-CN" altLang="en-US" sz="1400" spc="400" dirty="0">
                                        <a:latin typeface="Cambria Math" panose="02040503050406030204" charset="0"/>
                                        <a:cs typeface="+mn-ea"/>
                                        <a:sym typeface="+mn-lt"/>
                                      </a:rPr>
                                      <m:t>𝑚</m:t>
                                    </m:r>
                                  </m:den>
                                </m:f>
                              </m:e>
                            </m:mr>
                          </m:m>
                        </m:e>
                      </m:d>
                    </m:oMath>
                  </m:oMathPara>
                </a14:m>
                <a:endParaRPr lang="zh-CN" altLang="en-US" sz="1400" spc="400" dirty="0">
                  <a:cs typeface="+mn-ea"/>
                  <a:sym typeface="+mn-lt"/>
                </a:endParaRPr>
              </a:p>
              <a:p>
                <a:pPr algn="l">
                  <a:buClrTx/>
                  <a:buSzTx/>
                  <a:buNone/>
                </a:pPr>
                <a:endParaRPr lang="zh-CN" altLang="en-US" sz="1400" spc="400" dirty="0">
                  <a:cs typeface="+mn-ea"/>
                  <a:sym typeface="+mn-lt"/>
                </a:endParaRPr>
              </a:p>
            </p:txBody>
          </p:sp>
        </mc:Choice>
        <mc:Fallback>
          <p:sp>
            <p:nvSpPr>
              <p:cNvPr id="14" name="文本框 13"/>
              <p:cNvSpPr txBox="1">
                <a:spLocks noRot="1" noChangeAspect="1" noMove="1" noResize="1" noEditPoints="1" noAdjustHandles="1" noChangeArrowheads="1" noChangeShapeType="1" noTextEdit="1"/>
              </p:cNvSpPr>
              <p:nvPr/>
            </p:nvSpPr>
            <p:spPr>
              <a:xfrm>
                <a:off x="5922645" y="2475865"/>
                <a:ext cx="6208395" cy="3915410"/>
              </a:xfrm>
              <a:prstGeom prst="rect">
                <a:avLst/>
              </a:prstGeom>
              <a:blipFill rotWithShape="1">
                <a:blip r:embed="rId2"/>
                <a:stretch>
                  <a:fillRect/>
                </a:stretch>
              </a:blipFill>
            </p:spPr>
            <p:txBody>
              <a:bodyPr/>
              <a:lstStyle/>
              <a:p>
                <a:r>
                  <a:rPr lang="zh-CN" altLang="en-US">
                    <a:noFill/>
                  </a:rPr>
                  <a:t> </a:t>
                </a:r>
              </a:p>
            </p:txBody>
          </p:sp>
        </mc:Fallback>
      </mc:AlternateContent>
      <p:sp>
        <p:nvSpPr>
          <p:cNvPr id="6" name="文本框 5"/>
          <p:cNvSpPr txBox="1"/>
          <p:nvPr/>
        </p:nvSpPr>
        <p:spPr>
          <a:xfrm>
            <a:off x="658495" y="1099820"/>
            <a:ext cx="10906760" cy="737235"/>
          </a:xfrm>
          <a:prstGeom prst="rect">
            <a:avLst/>
          </a:prstGeom>
          <a:noFill/>
          <a:ln w="28575" cmpd="sng">
            <a:solidFill>
              <a:schemeClr val="accent1">
                <a:shade val="50000"/>
              </a:schemeClr>
            </a:solidFill>
            <a:prstDash val="dashDot"/>
          </a:ln>
        </p:spPr>
        <p:txBody>
          <a:bodyPr wrap="square" rtlCol="0">
            <a:spAutoFit/>
          </a:bodyPr>
          <a:p>
            <a:pPr marL="285750" indent="-285750">
              <a:buFont typeface="Wingdings" panose="05000000000000000000" charset="0"/>
              <a:buChar char="p"/>
            </a:pPr>
            <a:r>
              <a:rPr lang="zh-CN" altLang="en-US" sz="1400" spc="400" dirty="0">
                <a:cs typeface="+mn-ea"/>
                <a:sym typeface="+mn-lt"/>
              </a:rPr>
              <a:t>目标函数（</a:t>
            </a:r>
            <a:r>
              <a:rPr lang="zh-CN" altLang="en-US" sz="1400" spc="400" dirty="0">
                <a:cs typeface="+mn-ea"/>
                <a:sym typeface="+mn-lt"/>
              </a:rPr>
              <a:t>许多ML算法通过最小化某个目标函数来确定模型参数</a:t>
            </a:r>
            <a:endParaRPr lang="zh-CN" altLang="en-US" sz="1400" spc="400" dirty="0">
              <a:cs typeface="+mn-ea"/>
              <a:sym typeface="+mn-lt"/>
            </a:endParaRPr>
          </a:p>
          <a:p>
            <a:pPr indent="0">
              <a:buNone/>
            </a:pPr>
            <a:r>
              <a:rPr lang="zh-CN" altLang="en-US" sz="1400" spc="400" dirty="0">
                <a:cs typeface="+mn-ea"/>
                <a:sym typeface="+mn-lt"/>
              </a:rPr>
              <a:t>非</a:t>
            </a:r>
            <a:r>
              <a:rPr lang="zh-CN" altLang="en-US" sz="1400" spc="400" dirty="0">
                <a:cs typeface="+mn-ea"/>
                <a:sym typeface="+mn-lt"/>
              </a:rPr>
              <a:t>核算法：L(w)=L(X,y,w) + λR(w) 其中L称为损失函数，R称为正则化项。</a:t>
            </a:r>
            <a:endParaRPr lang="zh-CN" altLang="en-US" sz="1400" spc="400" dirty="0">
              <a:cs typeface="+mn-ea"/>
              <a:sym typeface="+mn-lt"/>
            </a:endParaRPr>
          </a:p>
          <a:p>
            <a:pPr indent="0">
              <a:buNone/>
            </a:pPr>
            <a:r>
              <a:rPr lang="zh-CN" altLang="en-US" sz="1400" spc="400" dirty="0">
                <a:cs typeface="+mn-ea"/>
                <a:sym typeface="+mn-lt"/>
              </a:rPr>
              <a:t>核算法：L(w)=L(φ(X),y,w) + λR(w) φ是一个内核映射，而λ&gt;0被称为超参数。</a:t>
            </a:r>
            <a:endParaRPr lang="zh-CN" altLang="en-US" sz="1400" spc="400" dirty="0">
              <a:cs typeface="+mn-ea"/>
              <a:sym typeface="+mn-lt"/>
            </a:endParaRPr>
          </a:p>
        </p:txBody>
      </p:sp>
      <p:grpSp>
        <p:nvGrpSpPr>
          <p:cNvPr id="21" name="组合 20"/>
          <p:cNvGrpSpPr/>
          <p:nvPr/>
        </p:nvGrpSpPr>
        <p:grpSpPr>
          <a:xfrm>
            <a:off x="355600" y="306705"/>
            <a:ext cx="5250180" cy="706755"/>
            <a:chOff x="560" y="483"/>
            <a:chExt cx="8268" cy="1113"/>
          </a:xfrm>
        </p:grpSpPr>
        <p:sp>
          <p:nvSpPr>
            <p:cNvPr id="11" name="文本框 10"/>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攻击模型☞模型概述</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12" name="直接连接符 11"/>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cxnSp>
        <p:nvCxnSpPr>
          <p:cNvPr id="16" name="直接连接符 15"/>
          <p:cNvCxnSpPr/>
          <p:nvPr/>
        </p:nvCxnSpPr>
        <p:spPr>
          <a:xfrm>
            <a:off x="5750560" y="2519680"/>
            <a:ext cx="10160" cy="3952240"/>
          </a:xfrm>
          <a:prstGeom prst="line">
            <a:avLst/>
          </a:prstGeom>
          <a:ln w="28575" cmpd="dbl">
            <a:solidFill>
              <a:schemeClr val="tx1">
                <a:lumMod val="50000"/>
                <a:lumOff val="50000"/>
              </a:schemeClr>
            </a:solidFill>
            <a:prstDash val="sysDash"/>
          </a:ln>
          <a:effectLst>
            <a:outerShdw blurRad="50800" dist="38100" dir="2700000" algn="tl"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mc:Choice xmlns:a14="http://schemas.microsoft.com/office/drawing/2010/main" Requires="a14">
          <p:sp>
            <p:nvSpPr>
              <p:cNvPr id="22" name="矩形 21"/>
              <p:cNvSpPr/>
              <p:nvPr/>
            </p:nvSpPr>
            <p:spPr>
              <a:xfrm>
                <a:off x="4070350" y="6186805"/>
                <a:ext cx="3533140" cy="497205"/>
              </a:xfrm>
              <a:prstGeom prst="rect">
                <a:avLst/>
              </a:prstGeom>
              <a:solidFill>
                <a:schemeClr val="accent1">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14:m>
                  <m:oMath xmlns:m="http://schemas.openxmlformats.org/officeDocument/2006/math">
                    <m:acc>
                      <m:accPr>
                        <m:ctrlPr>
                          <a:rPr lang="zh-CN" altLang="en-US" i="1" spc="400" dirty="0">
                            <a:solidFill>
                              <a:schemeClr val="tx1"/>
                            </a:solidFill>
                            <a:latin typeface="Cambria Math" panose="02040503050406030204" charset="0"/>
                            <a:cs typeface="Cambria Math" panose="02040503050406030204" charset="0"/>
                            <a:sym typeface="+mn-lt"/>
                          </a:rPr>
                        </m:ctrlPr>
                      </m:accPr>
                      <m:e>
                        <m:r>
                          <a:rPr lang="zh-CN" altLang="en-US" spc="400" dirty="0">
                            <a:solidFill>
                              <a:schemeClr val="tx1"/>
                            </a:solidFill>
                            <a:latin typeface="Cambria Math" panose="02040503050406030204" charset="0"/>
                            <a:cs typeface="+mn-ea"/>
                            <a:sym typeface="+mn-lt"/>
                          </a:rPr>
                          <m:t>𝜆</m:t>
                        </m:r>
                      </m:e>
                    </m:acc>
                    <m:r>
                      <a:rPr lang="zh-CN" altLang="en-US" spc="400" dirty="0">
                        <a:solidFill>
                          <a:schemeClr val="tx1"/>
                        </a:solidFill>
                        <a:latin typeface="Cambria Math" panose="02040503050406030204" charset="0"/>
                        <a:cs typeface="+mn-ea"/>
                        <a:sym typeface="+mn-lt"/>
                      </a:rPr>
                      <m:t>=−</m:t>
                    </m:r>
                    <m:sSup>
                      <m:sSupPr>
                        <m:ctrlPr>
                          <a:rPr lang="zh-CN" altLang="en-US" i="1" spc="400" dirty="0">
                            <a:solidFill>
                              <a:schemeClr val="tx1"/>
                            </a:solidFill>
                            <a:latin typeface="Cambria Math" panose="02040503050406030204" charset="0"/>
                            <a:cs typeface="Cambria Math" panose="02040503050406030204" charset="0"/>
                            <a:sym typeface="+mn-lt"/>
                          </a:rPr>
                        </m:ctrlPr>
                      </m:sSupPr>
                      <m:e>
                        <m:r>
                          <a:rPr lang="zh-CN" altLang="en-US" spc="400" dirty="0">
                            <a:solidFill>
                              <a:schemeClr val="tx1"/>
                            </a:solidFill>
                            <a:latin typeface="Cambria Math" panose="02040503050406030204" charset="0"/>
                            <a:cs typeface="+mn-ea"/>
                            <a:sym typeface="+mn-lt"/>
                          </a:rPr>
                          <m:t>（</m:t>
                        </m:r>
                        <m:r>
                          <m:rPr>
                            <m:sty m:val="p"/>
                          </m:rPr>
                          <a:rPr lang="zh-CN" altLang="en-US" spc="400" dirty="0">
                            <a:solidFill>
                              <a:schemeClr val="tx1"/>
                            </a:solidFill>
                            <a:latin typeface="Cambria Math" panose="02040503050406030204" charset="0"/>
                            <a:cs typeface="+mn-ea"/>
                            <a:sym typeface="+mn-lt"/>
                          </a:rPr>
                          <m:t>a</m:t>
                        </m:r>
                        <m:r>
                          <m:rPr>
                            <m:sty m:val="p"/>
                          </m:rPr>
                          <a:rPr lang="zh-CN" altLang="en-US" spc="400" baseline="30000" dirty="0">
                            <a:solidFill>
                              <a:schemeClr val="tx1"/>
                            </a:solidFill>
                            <a:latin typeface="Cambria Math" panose="02040503050406030204" charset="0"/>
                            <a:cs typeface="+mn-ea"/>
                            <a:sym typeface="+mn-lt"/>
                          </a:rPr>
                          <m:t>T</m:t>
                        </m:r>
                        <m:r>
                          <m:rPr>
                            <m:sty m:val="p"/>
                          </m:rPr>
                          <a:rPr lang="zh-CN" altLang="en-US" spc="400" dirty="0">
                            <a:solidFill>
                              <a:schemeClr val="tx1"/>
                            </a:solidFill>
                            <a:latin typeface="Cambria Math" panose="02040503050406030204" charset="0"/>
                            <a:cs typeface="+mn-ea"/>
                            <a:sym typeface="+mn-lt"/>
                          </a:rPr>
                          <m:t>a</m:t>
                        </m:r>
                        <m:r>
                          <a:rPr lang="en-US" altLang="zh-CN" spc="400" dirty="0">
                            <a:solidFill>
                              <a:schemeClr val="tx1"/>
                            </a:solidFill>
                            <a:latin typeface="Cambria Math" panose="02040503050406030204" charset="0"/>
                            <a:cs typeface="+mn-ea"/>
                            <a:sym typeface="+mn-lt"/>
                          </a:rPr>
                          <m:t>)</m:t>
                        </m:r>
                      </m:e>
                      <m:sup>
                        <m:r>
                          <a:rPr lang="en-US" altLang="zh-CN" i="1" spc="400" dirty="0">
                            <a:solidFill>
                              <a:schemeClr val="tx1"/>
                            </a:solidFill>
                            <a:latin typeface="Cambria Math" panose="02040503050406030204" charset="0"/>
                            <a:cs typeface="Cambria Math" panose="02040503050406030204" charset="0"/>
                            <a:sym typeface="+mn-lt"/>
                          </a:rPr>
                          <m:t>−</m:t>
                        </m:r>
                        <m:r>
                          <a:rPr lang="en-US" altLang="zh-CN" i="1" spc="400" dirty="0">
                            <a:solidFill>
                              <a:schemeClr val="tx1"/>
                            </a:solidFill>
                            <a:latin typeface="Cambria Math" panose="02040503050406030204" charset="0"/>
                            <a:cs typeface="Cambria Math" panose="02040503050406030204" charset="0"/>
                            <a:sym typeface="+mn-lt"/>
                          </a:rPr>
                          <m:t>1</m:t>
                        </m:r>
                      </m:sup>
                    </m:sSup>
                    <m:r>
                      <m:rPr>
                        <m:sty m:val="p"/>
                      </m:rPr>
                      <a:rPr lang="zh-CN" altLang="en-US" spc="400" dirty="0">
                        <a:solidFill>
                          <a:schemeClr val="tx1"/>
                        </a:solidFill>
                        <a:latin typeface="Cambria Math" panose="02040503050406030204" charset="0"/>
                        <a:cs typeface="+mn-ea"/>
                        <a:sym typeface="+mn-lt"/>
                      </a:rPr>
                      <m:t>a</m:t>
                    </m:r>
                    <m:r>
                      <m:rPr>
                        <m:sty m:val="p"/>
                      </m:rPr>
                      <a:rPr lang="zh-CN" altLang="en-US" spc="400" baseline="30000" dirty="0">
                        <a:solidFill>
                          <a:schemeClr val="tx1"/>
                        </a:solidFill>
                        <a:latin typeface="Cambria Math" panose="02040503050406030204" charset="0"/>
                        <a:cs typeface="+mn-ea"/>
                        <a:sym typeface="+mn-lt"/>
                      </a:rPr>
                      <m:t>T</m:t>
                    </m:r>
                    <m:r>
                      <m:rPr>
                        <m:sty m:val="p"/>
                      </m:rPr>
                      <a:rPr lang="zh-CN" altLang="en-US" spc="400" dirty="0">
                        <a:solidFill>
                          <a:schemeClr val="tx1"/>
                        </a:solidFill>
                        <a:latin typeface="Cambria Math" panose="02040503050406030204" charset="0"/>
                        <a:cs typeface="+mn-ea"/>
                        <a:sym typeface="+mn-lt"/>
                      </a:rPr>
                      <m:t>b</m:t>
                    </m:r>
                  </m:oMath>
                </a14:m>
                <a:r>
                  <a:rPr lang="en-US" altLang="zh-CN" spc="400" dirty="0">
                    <a:solidFill>
                      <a:schemeClr val="tx1"/>
                    </a:solidFill>
                    <a:latin typeface="Cambria Math" panose="02040503050406030204" charset="0"/>
                    <a:cs typeface="+mn-ea"/>
                    <a:sym typeface="+mn-lt"/>
                  </a:rPr>
                  <a:t> </a:t>
                </a:r>
                <a:endParaRPr lang="en-US" altLang="zh-CN" spc="400" dirty="0">
                  <a:solidFill>
                    <a:schemeClr val="tx1"/>
                  </a:solidFill>
                  <a:latin typeface="Cambria Math" panose="02040503050406030204" charset="0"/>
                  <a:cs typeface="+mn-ea"/>
                  <a:sym typeface="+mn-lt"/>
                </a:endParaRPr>
              </a:p>
            </p:txBody>
          </p:sp>
        </mc:Choice>
        <mc:Fallback>
          <p:sp>
            <p:nvSpPr>
              <p:cNvPr id="22" name="矩形 21"/>
              <p:cNvSpPr>
                <a:spLocks noRot="1" noChangeAspect="1" noMove="1" noResize="1" noEditPoints="1" noAdjustHandles="1" noChangeArrowheads="1" noChangeShapeType="1" noTextEdit="1"/>
              </p:cNvSpPr>
              <p:nvPr/>
            </p:nvSpPr>
            <p:spPr>
              <a:xfrm>
                <a:off x="4070350" y="6186805"/>
                <a:ext cx="3533140" cy="497205"/>
              </a:xfrm>
              <a:prstGeom prst="rect">
                <a:avLst/>
              </a:prstGeom>
              <a:blipFill rotWithShape="1">
                <a:blip r:embed="rId3"/>
                <a:stretch>
                  <a:fillRect l="-180" t="-1277" r="-180" b="-1277"/>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ustDataLst>
      <p:tags r:id="rId4"/>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776514" y="1785257"/>
            <a:ext cx="10638972" cy="3904343"/>
            <a:chOff x="776514" y="1785257"/>
            <a:chExt cx="10638972" cy="3904343"/>
          </a:xfrm>
        </p:grpSpPr>
        <p:sp>
          <p:nvSpPr>
            <p:cNvPr id="2" name="矩形: 圆角 1"/>
            <p:cNvSpPr/>
            <p:nvPr/>
          </p:nvSpPr>
          <p:spPr>
            <a:xfrm>
              <a:off x="776515" y="1785257"/>
              <a:ext cx="10638971" cy="3904343"/>
            </a:xfrm>
            <a:prstGeom prst="roundRect">
              <a:avLst>
                <a:gd name="adj" fmla="val 4028"/>
              </a:avLst>
            </a:prstGeom>
            <a:solidFill>
              <a:schemeClr val="bg1"/>
            </a:solidFill>
            <a:ln>
              <a:noFill/>
            </a:ln>
            <a:effectLst>
              <a:outerShdw blurRad="3683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p:cNvSpPr/>
            <p:nvPr/>
          </p:nvSpPr>
          <p:spPr>
            <a:xfrm>
              <a:off x="776514" y="2191657"/>
              <a:ext cx="159657" cy="309154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a:off x="8338456" y="1785257"/>
              <a:ext cx="3077029" cy="3875314"/>
            </a:xfrm>
            <a:prstGeom prst="roundRect">
              <a:avLst>
                <a:gd name="adj" fmla="val 4403"/>
              </a:avLst>
            </a:prstGeom>
            <a:blipFill dpi="0" rotWithShape="1">
              <a:blip r:embed="rId1">
                <a:extLst>
                  <a:ext uri="{BEBA8EAE-BF5A-486C-A8C5-ECC9F3942E4B}">
                    <a14:imgProps xmlns:a14="http://schemas.microsoft.com/office/drawing/2010/main">
                      <a14:imgLayer r:embed="rId2">
                        <a14:imgEffect>
                          <a14:saturation sat="33000"/>
                        </a14:imgEffect>
                      </a14:imgLayer>
                    </a14:imgProps>
                  </a:ext>
                </a:extLst>
              </a:blip>
              <a:srcRect/>
              <a:tile tx="-131445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8" name="文本框 7"/>
          <p:cNvSpPr txBox="1"/>
          <p:nvPr/>
        </p:nvSpPr>
        <p:spPr>
          <a:xfrm>
            <a:off x="1529715" y="2385695"/>
            <a:ext cx="3378200" cy="521970"/>
          </a:xfrm>
          <a:prstGeom prst="rect">
            <a:avLst/>
          </a:prstGeom>
          <a:noFill/>
        </p:spPr>
        <p:txBody>
          <a:bodyPr wrap="square" rtlCol="0">
            <a:spAutoFit/>
          </a:bodyPr>
          <a:lstStyle/>
          <a:p>
            <a:r>
              <a:rPr lang="zh-CN" altLang="en-US" sz="2800" spc="300" dirty="0">
                <a:cs typeface="+mn-ea"/>
                <a:sym typeface="+mn-lt"/>
              </a:rPr>
              <a:t>超参数窃取攻击</a:t>
            </a:r>
            <a:endParaRPr lang="zh-CN" altLang="en-US" sz="2800" dirty="0">
              <a:cs typeface="+mn-ea"/>
              <a:sym typeface="+mn-lt"/>
            </a:endParaRPr>
          </a:p>
        </p:txBody>
      </p:sp>
      <mc:AlternateContent xmlns:mc="http://schemas.openxmlformats.org/markup-compatibility/2006">
        <mc:Choice xmlns:a14="http://schemas.microsoft.com/office/drawing/2010/main" Requires="a14">
          <p:sp>
            <p:nvSpPr>
              <p:cNvPr id="10" name="文本框 9"/>
              <p:cNvSpPr txBox="1"/>
              <p:nvPr/>
            </p:nvSpPr>
            <p:spPr>
              <a:xfrm>
                <a:off x="1529715" y="3081655"/>
                <a:ext cx="6466840" cy="1753235"/>
              </a:xfrm>
              <a:prstGeom prst="rect">
                <a:avLst/>
              </a:prstGeom>
              <a:noFill/>
            </p:spPr>
            <p:txBody>
              <a:bodyPr wrap="square" rtlCol="0">
                <a:spAutoFit/>
              </a:bodyPr>
              <a:lstStyle/>
              <a:p>
                <a:pPr algn="l" fontAlgn="auto">
                  <a:lnSpc>
                    <a:spcPct val="150000"/>
                  </a:lnSpc>
                  <a:buClrTx/>
                  <a:buSzTx/>
                  <a:buNone/>
                </a:pPr>
                <a:r>
                  <a:rPr lang="zh-CN" altLang="en-US" sz="1400" spc="400" dirty="0">
                    <a:cs typeface="+mn-ea"/>
                    <a:sym typeface="+mn-lt"/>
                  </a:rPr>
                  <a:t>步骤一：攻击者针对给定的训练数据集、给定的ML算法和学习到的模型参数，计算出向量a和b。</a:t>
                </a:r>
                <a:endParaRPr lang="zh-CN" altLang="en-US" sz="1400" spc="400" dirty="0">
                  <a:cs typeface="+mn-ea"/>
                  <a:sym typeface="+mn-lt"/>
                </a:endParaRPr>
              </a:p>
              <a:p>
                <a:pPr algn="l" fontAlgn="auto">
                  <a:lnSpc>
                    <a:spcPct val="150000"/>
                  </a:lnSpc>
                  <a:buClrTx/>
                  <a:buSzTx/>
                  <a:buNone/>
                </a:pPr>
                <a:endParaRPr lang="zh-CN" altLang="en-US" sz="1400" spc="400" dirty="0">
                  <a:cs typeface="+mn-ea"/>
                  <a:sym typeface="+mn-lt"/>
                </a:endParaRPr>
              </a:p>
              <a:p>
                <a:pPr algn="l" fontAlgn="auto">
                  <a:lnSpc>
                    <a:spcPct val="150000"/>
                  </a:lnSpc>
                  <a:buClrTx/>
                  <a:buSzTx/>
                  <a:buNone/>
                </a:pPr>
                <a:r>
                  <a:rPr lang="zh-CN" altLang="en-US" sz="1400" spc="400" dirty="0">
                    <a:cs typeface="+mn-ea"/>
                    <a:sym typeface="+mn-lt"/>
                  </a:rPr>
                  <a:t>步骤二。攻击者使用公式</a:t>
                </a:r>
                <a14:m>
                  <m:oMath xmlns:m="http://schemas.openxmlformats.org/officeDocument/2006/math">
                    <m:acc>
                      <m:accPr>
                        <m:ctrlPr>
                          <a:rPr lang="zh-CN" altLang="en-US" sz="1400" i="1" spc="400" dirty="0">
                            <a:latin typeface="Cambria Math" panose="02040503050406030204" charset="0"/>
                            <a:cs typeface="Cambria Math" panose="02040503050406030204" charset="0"/>
                            <a:sym typeface="+mn-lt"/>
                          </a:rPr>
                        </m:ctrlPr>
                      </m:accPr>
                      <m:e>
                        <m:r>
                          <a:rPr lang="zh-CN" altLang="en-US" sz="1400" spc="400" dirty="0">
                            <a:latin typeface="Cambria Math" panose="02040503050406030204" charset="0"/>
                            <a:cs typeface="+mn-ea"/>
                            <a:sym typeface="+mn-lt"/>
                          </a:rPr>
                          <m:t>𝜆</m:t>
                        </m:r>
                      </m:e>
                    </m:acc>
                    <m:r>
                      <a:rPr lang="zh-CN" altLang="en-US" sz="1400" spc="400" dirty="0">
                        <a:latin typeface="Cambria Math" panose="02040503050406030204" charset="0"/>
                        <a:cs typeface="+mn-ea"/>
                        <a:sym typeface="+mn-lt"/>
                      </a:rPr>
                      <m:t>=−</m:t>
                    </m:r>
                    <m:sSup>
                      <m:sSupPr>
                        <m:ctrlPr>
                          <a:rPr lang="zh-CN" altLang="en-US" sz="1400" i="1" spc="400" dirty="0">
                            <a:latin typeface="Cambria Math" panose="02040503050406030204" charset="0"/>
                            <a:cs typeface="Cambria Math" panose="02040503050406030204" charset="0"/>
                            <a:sym typeface="+mn-lt"/>
                          </a:rPr>
                        </m:ctrlPr>
                      </m:sSupPr>
                      <m:e>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𝑎</m:t>
                        </m:r>
                        <m:r>
                          <a:rPr lang="zh-CN" altLang="en-US" sz="1400" spc="400" baseline="30000" dirty="0">
                            <a:latin typeface="Cambria Math" panose="02040503050406030204" charset="0"/>
                            <a:cs typeface="+mn-ea"/>
                            <a:sym typeface="+mn-lt"/>
                          </a:rPr>
                          <m:t>𝑇</m:t>
                        </m:r>
                        <m:r>
                          <a:rPr lang="zh-CN" altLang="en-US" sz="1400" spc="400" dirty="0">
                            <a:latin typeface="Cambria Math" panose="02040503050406030204" charset="0"/>
                            <a:cs typeface="+mn-ea"/>
                            <a:sym typeface="+mn-lt"/>
                          </a:rPr>
                          <m:t>𝑎</m:t>
                        </m:r>
                        <m:r>
                          <a:rPr lang="en-US" altLang="zh-CN" sz="1400" spc="400" dirty="0">
                            <a:latin typeface="Cambria Math" panose="02040503050406030204" charset="0"/>
                            <a:cs typeface="+mn-ea"/>
                            <a:sym typeface="+mn-lt"/>
                          </a:rPr>
                          <m:t>)</m:t>
                        </m:r>
                      </m:e>
                      <m:sup>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1</m:t>
                        </m:r>
                      </m:sup>
                    </m:sSup>
                    <m:r>
                      <a:rPr lang="zh-CN" altLang="en-US" sz="1400" spc="400" dirty="0">
                        <a:latin typeface="Cambria Math" panose="02040503050406030204" charset="0"/>
                        <a:cs typeface="+mn-ea"/>
                        <a:sym typeface="+mn-lt"/>
                      </a:rPr>
                      <m:t>𝑎</m:t>
                    </m:r>
                    <m:r>
                      <a:rPr lang="zh-CN" altLang="en-US" sz="1400" spc="400" baseline="30000" dirty="0">
                        <a:latin typeface="Cambria Math" panose="02040503050406030204" charset="0"/>
                        <a:cs typeface="+mn-ea"/>
                        <a:sym typeface="+mn-lt"/>
                      </a:rPr>
                      <m:t>𝑇</m:t>
                    </m:r>
                    <m:r>
                      <a:rPr lang="zh-CN" altLang="en-US" sz="1400" spc="400" dirty="0">
                        <a:latin typeface="Cambria Math" panose="02040503050406030204" charset="0"/>
                        <a:cs typeface="+mn-ea"/>
                        <a:sym typeface="+mn-lt"/>
                      </a:rPr>
                      <m:t>𝑏</m:t>
                    </m:r>
                  </m:oMath>
                </a14:m>
                <a:r>
                  <a:rPr lang="en-US" altLang="zh-CN" sz="1400" spc="400" dirty="0">
                    <a:latin typeface="Cambria Math" panose="02040503050406030204" charset="0"/>
                    <a:cs typeface="+mn-ea"/>
                    <a:sym typeface="+mn-lt"/>
                  </a:rPr>
                  <a:t> </a:t>
                </a:r>
                <a:r>
                  <a:rPr lang="zh-CN" altLang="en-US" sz="1400" spc="400" dirty="0">
                    <a:cs typeface="+mn-ea"/>
                    <a:sym typeface="+mn-lt"/>
                  </a:rPr>
                  <a:t>估计超参数。</a:t>
                </a:r>
                <a:endParaRPr lang="zh-CN" altLang="en-US" sz="1400" spc="400" dirty="0">
                  <a:cs typeface="+mn-ea"/>
                  <a:sym typeface="+mn-lt"/>
                </a:endParaRPr>
              </a:p>
              <a:p>
                <a:pPr algn="l" fontAlgn="auto">
                  <a:lnSpc>
                    <a:spcPct val="150000"/>
                  </a:lnSpc>
                  <a:buClrTx/>
                  <a:buSzTx/>
                  <a:buNone/>
                </a:pPr>
                <a:endParaRPr lang="zh-CN" altLang="en-US" sz="1400" spc="400" dirty="0">
                  <a:cs typeface="+mn-ea"/>
                  <a:sym typeface="+mn-lt"/>
                </a:endParaRPr>
              </a:p>
            </p:txBody>
          </p:sp>
        </mc:Choice>
        <mc:Fallback>
          <p:sp>
            <p:nvSpPr>
              <p:cNvPr id="10" name="文本框 9"/>
              <p:cNvSpPr txBox="1">
                <a:spLocks noRot="1" noChangeAspect="1" noMove="1" noResize="1" noEditPoints="1" noAdjustHandles="1" noChangeArrowheads="1" noChangeShapeType="1" noTextEdit="1"/>
              </p:cNvSpPr>
              <p:nvPr/>
            </p:nvSpPr>
            <p:spPr>
              <a:xfrm>
                <a:off x="1529715" y="3081655"/>
                <a:ext cx="6466840" cy="1753235"/>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21" name="组合 20"/>
          <p:cNvGrpSpPr/>
          <p:nvPr/>
        </p:nvGrpSpPr>
        <p:grpSpPr>
          <a:xfrm>
            <a:off x="355600" y="306705"/>
            <a:ext cx="5250180" cy="590550"/>
            <a:chOff x="560" y="483"/>
            <a:chExt cx="8268" cy="930"/>
          </a:xfrm>
        </p:grpSpPr>
        <p:sp>
          <p:nvSpPr>
            <p:cNvPr id="5" name="文本框 4"/>
            <p:cNvSpPr txBox="1"/>
            <p:nvPr/>
          </p:nvSpPr>
          <p:spPr>
            <a:xfrm>
              <a:off x="560" y="483"/>
              <a:ext cx="6359" cy="628"/>
            </a:xfrm>
            <a:prstGeom prst="rect">
              <a:avLst/>
            </a:prstGeom>
            <a:noFill/>
          </p:spPr>
          <p:txBody>
            <a:bodyPr wrap="square" rtlCol="0">
              <a:spAutoFit/>
            </a:bodyPr>
            <a:p>
              <a:pPr algn="ctr"/>
              <a:r>
                <a:rPr lang="zh-CN" altLang="en-US" sz="2000" spc="300" dirty="0">
                  <a:cs typeface="+mn-ea"/>
                  <a:sym typeface="+mn-lt"/>
                </a:rPr>
                <a:t>攻击模型☞模型定义</a:t>
              </a: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12" name="直接连接符 11"/>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892810" y="2432050"/>
                <a:ext cx="4412615" cy="3445510"/>
              </a:xfrm>
              <a:prstGeom prst="rect">
                <a:avLst/>
              </a:prstGeom>
              <a:noFill/>
            </p:spPr>
            <p:txBody>
              <a:bodyPr wrap="square" rtlCol="0">
                <a:spAutoFit/>
              </a:bodyPr>
              <a:lstStyle/>
              <a:p>
                <a:pPr indent="0" fontAlgn="auto">
                  <a:lnSpc>
                    <a:spcPct val="150000"/>
                  </a:lnSpc>
                  <a:buFont typeface="Wingdings" panose="05000000000000000000" charset="0"/>
                  <a:buNone/>
                </a:pPr>
                <a:r>
                  <a:rPr lang="en-US" altLang="zh-CN" sz="1400" spc="400" dirty="0">
                    <a:cs typeface="+mn-ea"/>
                    <a:sym typeface="+mn-lt"/>
                  </a:rPr>
                  <a:t>(</a:t>
                </a:r>
                <a:r>
                  <a:rPr lang="zh-CN" altLang="en-US" sz="1400" spc="400" dirty="0">
                    <a:cs typeface="+mn-ea"/>
                    <a:sym typeface="+mn-lt"/>
                  </a:rPr>
                  <a:t>1) 线性回归算法</a:t>
                </a:r>
                <a:r>
                  <a:rPr lang="en-US" altLang="zh-CN" sz="1400" spc="400" dirty="0">
                    <a:cs typeface="+mn-ea"/>
                    <a:sym typeface="+mn-lt"/>
                  </a:rPr>
                  <a:t>-</a:t>
                </a:r>
                <a:r>
                  <a:rPr lang="zh-CN" altLang="en-US" sz="1400" spc="400" dirty="0">
                    <a:cs typeface="+mn-ea"/>
                    <a:sym typeface="+mn-lt"/>
                  </a:rPr>
                  <a:t>岭回归（</a:t>
                </a:r>
                <a:r>
                  <a:rPr lang="zh-CN" altLang="en-US" sz="1400" spc="400" dirty="0">
                    <a:cs typeface="+mn-ea"/>
                    <a:sym typeface="+mn-lt"/>
                  </a:rPr>
                  <a:t>RR</a:t>
                </a:r>
                <a:r>
                  <a:rPr lang="en-US" altLang="zh-CN" sz="1400" spc="400" dirty="0">
                    <a:cs typeface="+mn-ea"/>
                    <a:sym typeface="+mn-lt"/>
                  </a:rPr>
                  <a:t>)</a:t>
                </a:r>
                <a:r>
                  <a:rPr lang="zh-CN" altLang="en-US" sz="1400" spc="400" dirty="0">
                    <a:cs typeface="+mn-ea"/>
                    <a:sym typeface="+mn-lt"/>
                  </a:rPr>
                  <a:t>的攻击</a:t>
                </a:r>
                <a:endParaRPr lang="zh-CN" altLang="en-US" sz="1400" spc="400" dirty="0">
                  <a:cs typeface="+mn-ea"/>
                  <a:sym typeface="+mn-lt"/>
                </a:endParaRPr>
              </a:p>
              <a:p>
                <a:pPr indent="0" fontAlgn="auto">
                  <a:lnSpc>
                    <a:spcPct val="150000"/>
                  </a:lnSpc>
                  <a:buFont typeface="Wingdings" panose="05000000000000000000" charset="0"/>
                  <a:buNone/>
                </a:pPr>
                <a:r>
                  <a:rPr lang="zh-CN" altLang="en-US" sz="1400" spc="400" dirty="0">
                    <a:cs typeface="+mn-ea"/>
                    <a:sym typeface="+mn-lt"/>
                  </a:rPr>
                  <a:t>目标函数：</a:t>
                </a:r>
                <a:endParaRPr lang="zh-CN" altLang="en-US" sz="1400" spc="400" dirty="0">
                  <a:cs typeface="+mn-ea"/>
                  <a:sym typeface="+mn-lt"/>
                </a:endParaRPr>
              </a:p>
              <a:p>
                <a:pPr indent="0" algn="ctr" fontAlgn="auto">
                  <a:lnSpc>
                    <a:spcPct val="150000"/>
                  </a:lnSpc>
                  <a:buFont typeface="Wingdings" panose="05000000000000000000" charset="0"/>
                  <a:buNone/>
                </a:pPr>
                <a:r>
                  <a:rPr lang="zh-CN" altLang="en-US" sz="1400" spc="400" dirty="0">
                    <a:cs typeface="+mn-ea"/>
                    <a:sym typeface="+mn-lt"/>
                  </a:rPr>
                  <a:t> </a:t>
                </a:r>
                <a14:m>
                  <m:oMath xmlns:m="http://schemas.openxmlformats.org/officeDocument/2006/math">
                    <m:sSubSup>
                      <m:sSubSupPr>
                        <m:ctrlPr>
                          <a:rPr lang="en-US" altLang="zh-CN" sz="1400" i="1" spc="400" dirty="0">
                            <a:latin typeface="Cambria Math" panose="02040503050406030204" charset="0"/>
                            <a:cs typeface="Cambria Math" panose="02040503050406030204" charset="0"/>
                            <a:sym typeface="+mn-lt"/>
                          </a:rPr>
                        </m:ctrlPr>
                      </m:sSubSupPr>
                      <m:e>
                        <m:r>
                          <m:rPr>
                            <m:sty m:val="p"/>
                          </m:rPr>
                          <a:rPr lang="en-US" altLang="zh-CN" sz="1400" dirty="0">
                            <a:uFillTx/>
                            <a:latin typeface="Cambria Math" panose="02040503050406030204" charset="0"/>
                            <a:cs typeface="+mn-ea"/>
                            <a:sym typeface="+mn-lt"/>
                          </a:rPr>
                          <m:t>L</m:t>
                        </m:r>
                        <m:r>
                          <a:rPr lang="en-US" altLang="zh-CN" sz="1400" dirty="0">
                            <a:uFillTx/>
                            <a:latin typeface="Cambria Math" panose="02040503050406030204" charset="0"/>
                            <a:cs typeface="+mn-ea"/>
                            <a:sym typeface="+mn-lt"/>
                          </a:rPr>
                          <m:t> </m:t>
                        </m:r>
                        <m:r>
                          <a:rPr lang="en-US" altLang="zh-CN" sz="1400" dirty="0">
                            <a:uFillTx/>
                            <a:latin typeface="Cambria Math" panose="02040503050406030204" charset="0"/>
                            <a:cs typeface="+mn-ea"/>
                            <a:sym typeface="+mn-lt"/>
                          </a:rPr>
                          <m:t>(</m:t>
                        </m:r>
                        <m:r>
                          <m:rPr>
                            <m:sty m:val="p"/>
                          </m:rPr>
                          <a:rPr lang="en-US" altLang="zh-CN" sz="1400" dirty="0">
                            <a:uFillTx/>
                            <a:latin typeface="Cambria Math" panose="02040503050406030204" charset="0"/>
                            <a:cs typeface="+mn-ea"/>
                            <a:sym typeface="+mn-lt"/>
                          </a:rPr>
                          <m:t>w</m:t>
                        </m:r>
                        <m:r>
                          <a:rPr lang="en-US" altLang="zh-CN" sz="1400" dirty="0">
                            <a:uFillTx/>
                            <a:latin typeface="Cambria Math" panose="02040503050406030204" charset="0"/>
                            <a:cs typeface="+mn-ea"/>
                            <a:sym typeface="+mn-lt"/>
                          </a:rPr>
                          <m:t>)</m:t>
                        </m:r>
                        <m:r>
                          <a:rPr lang="en-US" altLang="zh-CN" sz="1400" dirty="0">
                            <a:uFillTx/>
                            <a:latin typeface="Cambria Math" panose="02040503050406030204" charset="0"/>
                            <a:cs typeface="+mn-ea"/>
                            <a:sym typeface="+mn-lt"/>
                          </a:rPr>
                          <m:t>=</m:t>
                        </m:r>
                        <m:r>
                          <a:rPr lang="en-US" altLang="zh-CN" sz="1400" dirty="0">
                            <a:uFillTx/>
                            <a:latin typeface="Cambria Math" panose="02040503050406030204" charset="0"/>
                            <a:cs typeface="+mn-ea"/>
                            <a:sym typeface="+mn-lt"/>
                          </a:rPr>
                          <m:t>|| </m:t>
                        </m:r>
                        <m:r>
                          <m:rPr>
                            <m:sty m:val="p"/>
                          </m:rPr>
                          <a:rPr lang="en-US" altLang="zh-CN" sz="1400" dirty="0">
                            <a:uFillTx/>
                            <a:latin typeface="Cambria Math" panose="02040503050406030204" charset="0"/>
                            <a:cs typeface="+mn-ea"/>
                            <a:sym typeface="+mn-lt"/>
                          </a:rPr>
                          <m:t>y</m:t>
                        </m:r>
                        <m:r>
                          <a:rPr lang="en-US" altLang="zh-CN" sz="1400" spc="400" dirty="0">
                            <a:latin typeface="Cambria Math" panose="02040503050406030204" charset="0"/>
                            <a:cs typeface="+mn-ea"/>
                            <a:sym typeface="+mn-lt"/>
                          </a:rPr>
                          <m:t>−</m:t>
                        </m:r>
                        <m:r>
                          <m:rPr>
                            <m:sty m:val="p"/>
                          </m:rPr>
                          <a:rPr lang="en-US" altLang="zh-CN" sz="1400" dirty="0">
                            <a:uFillTx/>
                            <a:latin typeface="Cambria Math" panose="02040503050406030204" charset="0"/>
                            <a:cs typeface="+mn-ea"/>
                            <a:sym typeface="+mn-lt"/>
                          </a:rPr>
                          <m:t>X</m:t>
                        </m:r>
                        <m:r>
                          <a:rPr lang="en-US" altLang="zh-CN" sz="1400" baseline="30000" dirty="0">
                            <a:uFillTx/>
                            <a:latin typeface="Cambria Math" panose="02040503050406030204" charset="0"/>
                            <a:cs typeface="+mn-ea"/>
                            <a:sym typeface="+mn-lt"/>
                          </a:rPr>
                          <m:t>𝑇</m:t>
                        </m:r>
                        <m:r>
                          <a:rPr lang="en-US" altLang="zh-CN" sz="1400" baseline="30000" dirty="0">
                            <a:uFillTx/>
                            <a:latin typeface="Cambria Math" panose="02040503050406030204" charset="0"/>
                            <a:cs typeface="+mn-ea"/>
                            <a:sym typeface="+mn-lt"/>
                          </a:rPr>
                          <m:t> </m:t>
                        </m:r>
                        <m:r>
                          <a:rPr lang="en-US" altLang="zh-CN" sz="1400" spc="400" dirty="0">
                            <a:latin typeface="Cambria Math" panose="02040503050406030204" charset="0"/>
                            <a:cs typeface="+mn-ea"/>
                            <a:sym typeface="+mn-lt"/>
                          </a:rPr>
                          <m:t>𝑤</m:t>
                        </m:r>
                        <m:r>
                          <a:rPr lang="en-US" altLang="zh-CN" sz="1400" dirty="0">
                            <a:uFillTx/>
                            <a:latin typeface="Cambria Math" panose="02040503050406030204" charset="0"/>
                            <a:cs typeface="+mn-ea"/>
                            <a:sym typeface="+mn-lt"/>
                          </a:rPr>
                          <m:t>||</m:t>
                        </m:r>
                      </m:e>
                      <m:sub>
                        <m:r>
                          <a:rPr lang="en-US" altLang="zh-CN" sz="1400" i="1" spc="400" dirty="0">
                            <a:latin typeface="Cambria Math" panose="02040503050406030204" charset="0"/>
                            <a:cs typeface="Cambria Math" panose="02040503050406030204" charset="0"/>
                            <a:sym typeface="+mn-lt"/>
                          </a:rPr>
                          <m:t>2</m:t>
                        </m:r>
                      </m:sub>
                      <m:sup>
                        <m:r>
                          <a:rPr lang="en-US" altLang="zh-CN" sz="1400" i="1" spc="400" dirty="0">
                            <a:latin typeface="Cambria Math" panose="02040503050406030204" charset="0"/>
                            <a:cs typeface="Cambria Math" panose="02040503050406030204" charset="0"/>
                            <a:sym typeface="+mn-lt"/>
                          </a:rPr>
                          <m:t>2</m:t>
                        </m:r>
                      </m:sup>
                    </m:sSubSup>
                    <m:r>
                      <a:rPr lang="en-US" altLang="zh-CN" sz="1400" i="1" spc="400" dirty="0">
                        <a:latin typeface="Cambria Math" panose="02040503050406030204" charset="0"/>
                        <a:cs typeface="Cambria Math" panose="02040503050406030204" charset="0"/>
                        <a:sym typeface="+mn-lt"/>
                      </a:rPr>
                      <m:t>+</m:t>
                    </m:r>
                    <m:r>
                      <a:rPr lang="zh-CN" altLang="en-US" sz="1400" i="1" spc="400" dirty="0">
                        <a:latin typeface="Cambria Math" panose="02040503050406030204" charset="0"/>
                        <a:cs typeface="+mn-ea"/>
                        <a:sym typeface="+mn-lt"/>
                      </a:rPr>
                      <m:t>𝜆</m:t>
                    </m:r>
                    <m:sSubSup>
                      <m:sSubSupPr>
                        <m:ctrlPr>
                          <a:rPr lang="en-US" altLang="zh-CN" sz="1400" i="1" spc="400" dirty="0">
                            <a:latin typeface="Cambria Math" panose="02040503050406030204" charset="0"/>
                            <a:cs typeface="Cambria Math" panose="02040503050406030204" charset="0"/>
                            <a:sym typeface="+mn-lt"/>
                          </a:rPr>
                        </m:ctrlPr>
                      </m:sSubSupPr>
                      <m:e>
                        <m:r>
                          <a:rPr lang="en-US" altLang="zh-CN" sz="1400" dirty="0">
                            <a:uFillTx/>
                            <a:latin typeface="Cambria Math" panose="02040503050406030204" charset="0"/>
                            <a:cs typeface="+mn-ea"/>
                            <a:sym typeface="+mn-lt"/>
                          </a:rPr>
                          <m:t>||</m:t>
                        </m:r>
                        <m:r>
                          <a:rPr lang="en-US" altLang="zh-CN" sz="1400" baseline="30000" dirty="0">
                            <a:uFillTx/>
                            <a:latin typeface="Cambria Math" panose="02040503050406030204" charset="0"/>
                            <a:cs typeface="+mn-ea"/>
                            <a:sym typeface="+mn-lt"/>
                          </a:rPr>
                          <m:t> </m:t>
                        </m:r>
                        <m:r>
                          <a:rPr lang="en-US" altLang="zh-CN" sz="1400" spc="400" dirty="0">
                            <a:latin typeface="Cambria Math" panose="02040503050406030204" charset="0"/>
                            <a:cs typeface="+mn-ea"/>
                            <a:sym typeface="+mn-lt"/>
                          </a:rPr>
                          <m:t>𝑤</m:t>
                        </m:r>
                        <m:r>
                          <a:rPr lang="en-US" altLang="zh-CN" sz="1400" dirty="0">
                            <a:uFillTx/>
                            <a:latin typeface="Cambria Math" panose="02040503050406030204" charset="0"/>
                            <a:cs typeface="+mn-ea"/>
                            <a:sym typeface="+mn-lt"/>
                          </a:rPr>
                          <m:t>||</m:t>
                        </m:r>
                      </m:e>
                      <m:sub>
                        <m:r>
                          <a:rPr lang="en-US" altLang="zh-CN" sz="1400" i="1" spc="400" dirty="0">
                            <a:latin typeface="Cambria Math" panose="02040503050406030204" charset="0"/>
                            <a:cs typeface="Cambria Math" panose="02040503050406030204" charset="0"/>
                            <a:sym typeface="+mn-lt"/>
                          </a:rPr>
                          <m:t>2</m:t>
                        </m:r>
                      </m:sub>
                      <m:sup>
                        <m:r>
                          <a:rPr lang="en-US" altLang="zh-CN" sz="1400" i="1" spc="400" dirty="0">
                            <a:latin typeface="Cambria Math" panose="02040503050406030204" charset="0"/>
                            <a:cs typeface="Cambria Math" panose="02040503050406030204" charset="0"/>
                            <a:sym typeface="+mn-lt"/>
                          </a:rPr>
                          <m:t>2</m:t>
                        </m:r>
                      </m:sup>
                    </m:sSubSup>
                  </m:oMath>
                </a14:m>
                <a:endParaRPr lang="en-US" altLang="zh-CN" sz="1400" i="1" spc="400" dirty="0">
                  <a:latin typeface="Cambria Math" panose="02040503050406030204" charset="0"/>
                  <a:cs typeface="Cambria Math" panose="02040503050406030204" charset="0"/>
                  <a:sym typeface="+mn-lt"/>
                </a:endParaRPr>
              </a:p>
              <a:p>
                <a:pPr indent="0" fontAlgn="auto">
                  <a:lnSpc>
                    <a:spcPct val="150000"/>
                  </a:lnSpc>
                  <a:buFont typeface="Wingdings" panose="05000000000000000000" charset="0"/>
                  <a:buNone/>
                </a:pPr>
                <a:r>
                  <a:rPr lang="zh-CN" altLang="en-US" sz="1400" spc="400" dirty="0">
                    <a:cs typeface="+mn-ea"/>
                    <a:sym typeface="+mn-lt"/>
                  </a:rPr>
                  <a:t>为了计算参数，已知模型会设置梯度为0，得到</a:t>
                </a:r>
                <a:endParaRPr lang="zh-CN" altLang="en-US" sz="1400" spc="400" dirty="0">
                  <a:cs typeface="+mn-ea"/>
                  <a:sym typeface="+mn-lt"/>
                </a:endParaRPr>
              </a:p>
              <a:p>
                <a:pPr indent="0" algn="ctr" fontAlgn="auto">
                  <a:lnSpc>
                    <a:spcPct val="150000"/>
                  </a:lnSpc>
                  <a:buFont typeface="Wingdings" panose="05000000000000000000" charset="0"/>
                  <a:buNone/>
                </a:pPr>
                <a14:m>
                  <m:oMath xmlns:m="http://schemas.openxmlformats.org/officeDocument/2006/math">
                    <m:f>
                      <m:fPr>
                        <m:ctrlPr>
                          <a:rPr lang="en-US" altLang="zh-CN" sz="1400" i="1" spc="400" dirty="0">
                            <a:latin typeface="Cambria Math" panose="02040503050406030204" charset="0"/>
                            <a:cs typeface="Cambria Math" panose="02040503050406030204" charset="0"/>
                            <a:sym typeface="+mn-lt"/>
                          </a:rPr>
                        </m:ctrlPr>
                      </m:fPr>
                      <m:num>
                        <m:r>
                          <a:rPr lang="zh-CN" altLang="en-US" sz="1400" i="1" spc="400" dirty="0">
                            <a:latin typeface="Cambria Math" panose="02040503050406030204" charset="0"/>
                            <a:cs typeface="+mn-ea"/>
                            <a:sym typeface="+mn-lt"/>
                          </a:rPr>
                          <m:t>𝜕</m:t>
                        </m:r>
                        <m:r>
                          <a:rPr lang="zh-CN" altLang="en-US" sz="1400" i="1" spc="400" dirty="0">
                            <a:latin typeface="Cambria Math" panose="02040503050406030204" charset="0"/>
                            <a:cs typeface="+mn-ea"/>
                            <a:sym typeface="+mn-lt"/>
                          </a:rPr>
                          <m:t>𝐿</m:t>
                        </m:r>
                        <m:r>
                          <a:rPr lang="zh-CN" altLang="en-US" sz="1400" i="1" spc="400" dirty="0">
                            <a:latin typeface="Cambria Math" panose="02040503050406030204" charset="0"/>
                            <a:cs typeface="+mn-ea"/>
                            <a:sym typeface="+mn-lt"/>
                          </a:rPr>
                          <m:t>(</m:t>
                        </m:r>
                        <m:r>
                          <a:rPr lang="zh-CN" altLang="en-US" sz="1400" i="1" spc="400" dirty="0">
                            <a:latin typeface="Cambria Math" panose="02040503050406030204" charset="0"/>
                            <a:cs typeface="+mn-ea"/>
                            <a:sym typeface="+mn-lt"/>
                          </a:rPr>
                          <m:t>𝑤</m:t>
                        </m:r>
                        <m:r>
                          <a:rPr lang="zh-CN" altLang="en-US" sz="1400" i="1" spc="400" dirty="0">
                            <a:latin typeface="Cambria Math" panose="02040503050406030204" charset="0"/>
                            <a:cs typeface="+mn-ea"/>
                            <a:sym typeface="+mn-lt"/>
                          </a:rPr>
                          <m:t>)</m:t>
                        </m:r>
                      </m:num>
                      <m:den>
                        <m:r>
                          <a:rPr lang="zh-CN" altLang="en-US" sz="1400" i="1" spc="400" dirty="0">
                            <a:latin typeface="Cambria Math" panose="02040503050406030204" charset="0"/>
                            <a:cs typeface="+mn-ea"/>
                            <a:sym typeface="+mn-lt"/>
                          </a:rPr>
                          <m:t>𝜕</m:t>
                        </m:r>
                        <m:r>
                          <a:rPr lang="zh-CN" altLang="en-US" sz="1400" i="1" spc="400" dirty="0">
                            <a:latin typeface="Cambria Math" panose="02040503050406030204" charset="0"/>
                            <a:cs typeface="+mn-ea"/>
                            <a:sym typeface="+mn-lt"/>
                          </a:rPr>
                          <m:t>𝑤</m:t>
                        </m:r>
                        <m:r>
                          <a:rPr lang="zh-CN" altLang="en-US" sz="1400" i="1" spc="400" dirty="0">
                            <a:latin typeface="Cambria Math" panose="02040503050406030204" charset="0"/>
                            <a:cs typeface="+mn-ea"/>
                            <a:sym typeface="+mn-lt"/>
                          </a:rPr>
                          <m:t> </m:t>
                        </m:r>
                      </m:den>
                    </m:f>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2</m:t>
                    </m:r>
                    <m:r>
                      <a:rPr lang="en-US" altLang="zh-CN" sz="1400" i="1" spc="400" dirty="0">
                        <a:latin typeface="Cambria Math" panose="02040503050406030204" charset="0"/>
                        <a:cs typeface="Cambria Math" panose="02040503050406030204" charset="0"/>
                        <a:sym typeface="+mn-lt"/>
                      </a:rPr>
                      <m:t>𝑋𝑦</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2</m:t>
                    </m:r>
                    <m:r>
                      <a:rPr lang="en-US" altLang="zh-CN" sz="1400" i="1" spc="400" dirty="0">
                        <a:latin typeface="Cambria Math" panose="02040503050406030204" charset="0"/>
                        <a:cs typeface="Cambria Math" panose="02040503050406030204" charset="0"/>
                        <a:sym typeface="+mn-lt"/>
                      </a:rPr>
                      <m:t>𝑋</m:t>
                    </m:r>
                    <m:r>
                      <a:rPr lang="en-US" altLang="zh-CN" sz="1400" dirty="0">
                        <a:uFillTx/>
                        <a:latin typeface="Cambria Math" panose="02040503050406030204" charset="0"/>
                        <a:cs typeface="+mn-ea"/>
                        <a:sym typeface="+mn-lt"/>
                      </a:rPr>
                      <m:t>𝑋</m:t>
                    </m:r>
                    <m:r>
                      <a:rPr lang="en-US" altLang="zh-CN" sz="1400" baseline="30000" dirty="0">
                        <a:uFillTx/>
                        <a:latin typeface="Cambria Math" panose="02040503050406030204" charset="0"/>
                        <a:cs typeface="+mn-ea"/>
                        <a:sym typeface="+mn-lt"/>
                      </a:rPr>
                      <m:t>𝑇</m:t>
                    </m:r>
                    <m:r>
                      <a:rPr lang="en-US" altLang="zh-CN" sz="1400" i="1" spc="400" dirty="0">
                        <a:latin typeface="Cambria Math" panose="02040503050406030204" charset="0"/>
                        <a:cs typeface="+mn-ea"/>
                        <a:sym typeface="+mn-lt"/>
                      </a:rPr>
                      <m:t>𝑤</m:t>
                    </m:r>
                    <m:r>
                      <a:rPr lang="zh-CN" altLang="en-US" sz="1400" i="1" spc="400" dirty="0">
                        <a:latin typeface="Cambria Math" panose="02040503050406030204" charset="0"/>
                        <a:cs typeface="+mn-ea"/>
                        <a:sym typeface="+mn-lt"/>
                      </a:rPr>
                      <m:t>+ </m:t>
                    </m:r>
                    <m:r>
                      <a:rPr lang="en-US" altLang="zh-CN" sz="1400" i="1" spc="400" dirty="0">
                        <a:latin typeface="Cambria Math" panose="02040503050406030204" charset="0"/>
                        <a:cs typeface="+mn-ea"/>
                        <a:sym typeface="+mn-lt"/>
                      </a:rPr>
                      <m:t>2</m:t>
                    </m:r>
                    <m:r>
                      <a:rPr lang="zh-CN" altLang="en-US" sz="1400" i="1" spc="400" dirty="0">
                        <a:latin typeface="Cambria Math" panose="02040503050406030204" charset="0"/>
                        <a:cs typeface="+mn-ea"/>
                        <a:sym typeface="+mn-lt"/>
                      </a:rPr>
                      <m:t>𝜆</m:t>
                    </m:r>
                    <m:r>
                      <a:rPr lang="en-US" altLang="zh-CN" sz="1400" i="1" spc="400" dirty="0">
                        <a:latin typeface="Cambria Math" panose="02040503050406030204" charset="0"/>
                        <a:cs typeface="+mn-ea"/>
                        <a:sym typeface="+mn-lt"/>
                      </a:rPr>
                      <m:t>𝑤</m:t>
                    </m:r>
                    <m:r>
                      <a:rPr lang="zh-CN" altLang="en-US" sz="1400" i="1" spc="400" dirty="0">
                        <a:latin typeface="Cambria Math" panose="02040503050406030204" charset="0"/>
                        <a:cs typeface="+mn-ea"/>
                        <a:sym typeface="+mn-lt"/>
                      </a:rPr>
                      <m:t> = </m:t>
                    </m:r>
                    <m:r>
                      <a:rPr lang="zh-CN" altLang="en-US" sz="1400" i="1" spc="400" dirty="0">
                        <a:latin typeface="Cambria Math" panose="02040503050406030204" charset="0"/>
                        <a:cs typeface="+mn-ea"/>
                        <a:sym typeface="+mn-lt"/>
                      </a:rPr>
                      <m:t>0</m:t>
                    </m:r>
                  </m:oMath>
                </a14:m>
                <a:r>
                  <a:rPr lang="en-US" altLang="zh-CN" sz="1400" i="1" spc="400" dirty="0">
                    <a:latin typeface="Cambria Math" panose="02040503050406030204" charset="0"/>
                    <a:cs typeface="+mn-ea"/>
                    <a:sym typeface="+mn-lt"/>
                  </a:rPr>
                  <a:t>   </a:t>
                </a:r>
                <a:endParaRPr lang="en-US" altLang="zh-CN" sz="1400" i="1" spc="400" dirty="0">
                  <a:latin typeface="Cambria Math" panose="02040503050406030204" charset="0"/>
                  <a:cs typeface="+mn-ea"/>
                  <a:sym typeface="+mn-lt"/>
                </a:endParaRPr>
              </a:p>
              <a:p>
                <a:pPr indent="0" fontAlgn="auto">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f>
                        <m:fPr>
                          <m:ctrlPr>
                            <a:rPr lang="en-US" altLang="zh-CN" sz="1400" i="1" spc="400" dirty="0">
                              <a:latin typeface="Cambria Math" panose="02040503050406030204" charset="0"/>
                              <a:cs typeface="Cambria Math" panose="02040503050406030204" charset="0"/>
                              <a:sym typeface="+mn-lt"/>
                            </a:rPr>
                          </m:ctrlPr>
                        </m:fPr>
                        <m:num>
                          <m:r>
                            <a:rPr lang="zh-CN" altLang="en-US" sz="1400" i="1" spc="400" dirty="0">
                              <a:latin typeface="Cambria Math" panose="02040503050406030204" charset="0"/>
                              <a:cs typeface="+mn-ea"/>
                              <a:sym typeface="+mn-lt"/>
                            </a:rPr>
                            <m:t>𝜕</m:t>
                          </m:r>
                          <m:r>
                            <a:rPr lang="zh-CN" altLang="en-US" sz="1400" i="1" spc="400" dirty="0">
                              <a:latin typeface="Cambria Math" panose="02040503050406030204" charset="0"/>
                              <a:cs typeface="+mn-ea"/>
                              <a:sym typeface="+mn-lt"/>
                            </a:rPr>
                            <m:t>𝐿</m:t>
                          </m:r>
                          <m:r>
                            <a:rPr lang="zh-CN" altLang="en-US" sz="1400" i="1" spc="400" dirty="0">
                              <a:latin typeface="Cambria Math" panose="02040503050406030204" charset="0"/>
                              <a:cs typeface="+mn-ea"/>
                              <a:sym typeface="+mn-lt"/>
                            </a:rPr>
                            <m:t>(</m:t>
                          </m:r>
                          <m:r>
                            <a:rPr lang="zh-CN" altLang="en-US" sz="1400" i="1" spc="400" dirty="0">
                              <a:latin typeface="Cambria Math" panose="02040503050406030204" charset="0"/>
                              <a:cs typeface="+mn-ea"/>
                              <a:sym typeface="+mn-lt"/>
                            </a:rPr>
                            <m:t>𝑤</m:t>
                          </m:r>
                          <m:r>
                            <a:rPr lang="zh-CN" altLang="en-US" sz="1400" i="1" spc="400" dirty="0">
                              <a:latin typeface="Cambria Math" panose="02040503050406030204" charset="0"/>
                              <a:cs typeface="+mn-ea"/>
                              <a:sym typeface="+mn-lt"/>
                            </a:rPr>
                            <m:t>)</m:t>
                          </m:r>
                        </m:num>
                        <m:den>
                          <m:r>
                            <a:rPr lang="zh-CN" altLang="en-US" sz="1400" i="1" spc="400" dirty="0">
                              <a:latin typeface="Cambria Math" panose="02040503050406030204" charset="0"/>
                              <a:cs typeface="+mn-ea"/>
                              <a:sym typeface="+mn-lt"/>
                            </a:rPr>
                            <m:t>𝜕</m:t>
                          </m:r>
                          <m:r>
                            <a:rPr lang="zh-CN" altLang="en-US" sz="1400" i="1" spc="400" dirty="0">
                              <a:latin typeface="Cambria Math" panose="02040503050406030204" charset="0"/>
                              <a:cs typeface="+mn-ea"/>
                              <a:sym typeface="+mn-lt"/>
                            </a:rPr>
                            <m:t>𝑤</m:t>
                          </m:r>
                          <m:r>
                            <a:rPr lang="zh-CN" altLang="en-US" sz="1400" i="1" spc="400" dirty="0">
                              <a:latin typeface="Cambria Math" panose="02040503050406030204" charset="0"/>
                              <a:cs typeface="+mn-ea"/>
                              <a:sym typeface="+mn-lt"/>
                            </a:rPr>
                            <m:t> </m:t>
                          </m:r>
                        </m:den>
                      </m:f>
                      <m:r>
                        <a:rPr lang="en-US" altLang="zh-CN" sz="1400" i="1" spc="400" dirty="0">
                          <a:latin typeface="Cambria Math" panose="02040503050406030204" charset="0"/>
                          <a:cs typeface="Cambria Math" panose="02040503050406030204" charset="0"/>
                          <a:sym typeface="+mn-lt"/>
                        </a:rPr>
                        <m:t>=</m:t>
                      </m:r>
                      <m:r>
                        <a:rPr lang="zh-CN" altLang="en-US" sz="1400" i="1" spc="400" dirty="0">
                          <a:latin typeface="Cambria Math" panose="02040503050406030204" charset="0"/>
                          <a:cs typeface="+mn-ea"/>
                          <a:sym typeface="+mn-lt"/>
                        </a:rPr>
                        <m:t>𝑏</m:t>
                      </m:r>
                      <m:r>
                        <a:rPr lang="zh-CN" altLang="en-US" sz="1400" i="1" spc="400" dirty="0">
                          <a:latin typeface="Cambria Math" panose="02040503050406030204" charset="0"/>
                          <a:cs typeface="+mn-ea"/>
                          <a:sym typeface="+mn-lt"/>
                        </a:rPr>
                        <m:t> + </m:t>
                      </m:r>
                      <m:r>
                        <a:rPr lang="zh-CN" altLang="en-US" sz="1400" i="1" spc="400" dirty="0">
                          <a:latin typeface="Cambria Math" panose="02040503050406030204" charset="0"/>
                          <a:cs typeface="+mn-ea"/>
                          <a:sym typeface="+mn-lt"/>
                        </a:rPr>
                        <m:t>𝜆</m:t>
                      </m:r>
                      <m:r>
                        <a:rPr lang="zh-CN" altLang="en-US" sz="1400" i="1" spc="400" dirty="0">
                          <a:latin typeface="Cambria Math" panose="02040503050406030204" charset="0"/>
                          <a:cs typeface="+mn-ea"/>
                          <a:sym typeface="+mn-lt"/>
                        </a:rPr>
                        <m:t>𝑎</m:t>
                      </m:r>
                      <m:r>
                        <a:rPr lang="zh-CN" altLang="en-US" sz="1400" i="1" spc="400" dirty="0">
                          <a:latin typeface="Cambria Math" panose="02040503050406030204" charset="0"/>
                          <a:cs typeface="+mn-ea"/>
                          <a:sym typeface="+mn-lt"/>
                        </a:rPr>
                        <m:t> = </m:t>
                      </m:r>
                      <m:r>
                        <a:rPr lang="zh-CN" altLang="en-US" sz="1400" i="1" spc="400" dirty="0">
                          <a:latin typeface="Cambria Math" panose="02040503050406030204" charset="0"/>
                          <a:cs typeface="+mn-ea"/>
                          <a:sym typeface="+mn-lt"/>
                        </a:rPr>
                        <m:t>0</m:t>
                      </m:r>
                    </m:oMath>
                  </m:oMathPara>
                </a14:m>
                <a:endParaRPr lang="zh-CN" altLang="en-US" sz="1400" i="1" spc="400" dirty="0">
                  <a:latin typeface="Cambria Math" panose="02040503050406030204" charset="0"/>
                  <a:cs typeface="+mn-ea"/>
                  <a:sym typeface="+mn-lt"/>
                </a:endParaRPr>
              </a:p>
              <a:p>
                <a:pPr indent="0" fontAlgn="auto">
                  <a:lnSpc>
                    <a:spcPct val="150000"/>
                  </a:lnSpc>
                  <a:buFont typeface="Wingdings" panose="05000000000000000000" charset="0"/>
                  <a:buNone/>
                </a:pPr>
                <a:r>
                  <a:rPr lang="en-US" altLang="zh-CN" sz="1400" i="1" spc="400" dirty="0">
                    <a:latin typeface="Cambria Math" panose="02040503050406030204" charset="0"/>
                    <a:cs typeface="+mn-ea"/>
                    <a:sym typeface="+mn-lt"/>
                  </a:rPr>
                  <a:t>  </a:t>
                </a:r>
                <a:endParaRPr lang="zh-CN" altLang="en-US" sz="1400" spc="400" dirty="0">
                  <a:cs typeface="+mn-ea"/>
                  <a:sym typeface="+mn-lt"/>
                </a:endParaRPr>
              </a:p>
              <a:p>
                <a:pPr indent="0" fontAlgn="auto">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r>
                        <a:rPr lang="en-US" altLang="zh-CN" sz="1400" i="1" spc="400" dirty="0">
                          <a:latin typeface="Cambria Math" panose="02040503050406030204" charset="0"/>
                          <a:cs typeface="Cambria Math" panose="02040503050406030204" charset="0"/>
                          <a:sym typeface="+mn-lt"/>
                        </a:rPr>
                        <m:t>𝑎</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r>
                        <a:rPr lang="en-US" altLang="zh-CN" sz="1400" i="1" spc="400" dirty="0">
                          <a:latin typeface="Cambria Math" panose="02040503050406030204" charset="0"/>
                          <a:cs typeface="Cambria Math" panose="02040503050406030204" charset="0"/>
                          <a:sym typeface="+mn-lt"/>
                        </a:rPr>
                        <m:t>, </m:t>
                      </m:r>
                      <m:r>
                        <a:rPr lang="en-US" altLang="zh-CN" sz="1400" i="1" spc="400" dirty="0">
                          <a:latin typeface="Cambria Math" panose="02040503050406030204" charset="0"/>
                          <a:cs typeface="Cambria Math" panose="02040503050406030204" charset="0"/>
                          <a:sym typeface="+mn-lt"/>
                        </a:rPr>
                        <m:t>𝑏</m:t>
                      </m:r>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𝑋</m:t>
                      </m:r>
                      <m:r>
                        <a:rPr lang="en-US" altLang="zh-CN" sz="1400" i="1" spc="400" dirty="0">
                          <a:latin typeface="Cambria Math" panose="02040503050406030204" charset="0"/>
                          <a:cs typeface="Cambria Math" panose="02040503050406030204" charset="0"/>
                          <a:sym typeface="+mn-lt"/>
                        </a:rPr>
                        <m:t>(</m:t>
                      </m:r>
                      <m:r>
                        <a:rPr lang="en-US" altLang="zh-CN" sz="1400" dirty="0">
                          <a:uFillTx/>
                          <a:latin typeface="Cambria Math" panose="02040503050406030204" charset="0"/>
                          <a:cs typeface="+mn-ea"/>
                          <a:sym typeface="+mn-lt"/>
                        </a:rPr>
                        <m:t>𝑋</m:t>
                      </m:r>
                      <m:r>
                        <a:rPr lang="en-US" altLang="zh-CN" sz="1400" baseline="30000" dirty="0">
                          <a:uFillTx/>
                          <a:latin typeface="Cambria Math" panose="02040503050406030204" charset="0"/>
                          <a:cs typeface="+mn-ea"/>
                          <a:sym typeface="+mn-lt"/>
                        </a:rPr>
                        <m:t>𝑇</m:t>
                      </m:r>
                      <m:r>
                        <a:rPr lang="en-US" altLang="zh-CN" sz="1400" i="1" spc="400" dirty="0">
                          <a:latin typeface="Cambria Math" panose="02040503050406030204" charset="0"/>
                          <a:cs typeface="+mn-ea"/>
                          <a:sym typeface="+mn-lt"/>
                        </a:rPr>
                        <m:t>𝑤</m:t>
                      </m:r>
                      <m:r>
                        <a:rPr lang="en-US" altLang="zh-CN" sz="1400" i="1" spc="400" dirty="0">
                          <a:latin typeface="Cambria Math" panose="02040503050406030204" charset="0"/>
                          <a:cs typeface="+mn-ea"/>
                          <a:sym typeface="+mn-lt"/>
                        </a:rPr>
                        <m:t>−</m:t>
                      </m:r>
                      <m:r>
                        <a:rPr lang="en-US" altLang="zh-CN" sz="1400" i="1" spc="400" dirty="0">
                          <a:latin typeface="Cambria Math" panose="02040503050406030204" charset="0"/>
                          <a:cs typeface="+mn-ea"/>
                          <a:sym typeface="+mn-lt"/>
                        </a:rPr>
                        <m:t>𝑦</m:t>
                      </m:r>
                      <m:r>
                        <a:rPr lang="en-US" altLang="zh-CN" sz="1400" i="1" spc="400" dirty="0">
                          <a:latin typeface="Cambria Math" panose="02040503050406030204" charset="0"/>
                          <a:cs typeface="+mn-ea"/>
                          <a:sym typeface="+mn-lt"/>
                        </a:rPr>
                        <m:t>)</m:t>
                      </m:r>
                    </m:oMath>
                  </m:oMathPara>
                </a14:m>
                <a:endParaRPr lang="zh-CN" altLang="en-US" sz="1400" spc="400" dirty="0">
                  <a:cs typeface="+mn-ea"/>
                  <a:sym typeface="+mn-lt"/>
                </a:endParaRPr>
              </a:p>
            </p:txBody>
          </p:sp>
        </mc:Choice>
        <mc:Fallback>
          <p:sp>
            <p:nvSpPr>
              <p:cNvPr id="4" name="文本框 3"/>
              <p:cNvSpPr txBox="1">
                <a:spLocks noRot="1" noChangeAspect="1" noMove="1" noResize="1" noEditPoints="1" noAdjustHandles="1" noChangeArrowheads="1" noChangeShapeType="1" noTextEdit="1"/>
              </p:cNvSpPr>
              <p:nvPr/>
            </p:nvSpPr>
            <p:spPr>
              <a:xfrm>
                <a:off x="892810" y="2432050"/>
                <a:ext cx="4412615" cy="3445510"/>
              </a:xfrm>
              <a:prstGeom prst="rect">
                <a:avLst/>
              </a:prstGeom>
              <a:blipFill rotWithShape="1">
                <a:blip r:embed="rId1"/>
                <a:stretch>
                  <a:fillRect/>
                </a:stretch>
              </a:blipFill>
            </p:spPr>
            <p:txBody>
              <a:bodyPr/>
              <a:lstStyle/>
              <a:p>
                <a:r>
                  <a:rPr lang="zh-CN" altLang="en-US">
                    <a:noFill/>
                  </a:rPr>
                  <a:t> </a:t>
                </a:r>
              </a:p>
            </p:txBody>
          </p:sp>
        </mc:Fallback>
      </mc:AlternateContent>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攻击模型☞对回归算法的攻击</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mc:AlternateContent xmlns:mc="http://schemas.openxmlformats.org/markup-compatibility/2006">
        <mc:Choice xmlns:a14="http://schemas.microsoft.com/office/drawing/2010/main" Requires="a14">
          <p:sp>
            <p:nvSpPr>
              <p:cNvPr id="11" name="文本框 10"/>
              <p:cNvSpPr txBox="1"/>
              <p:nvPr/>
            </p:nvSpPr>
            <p:spPr>
              <a:xfrm>
                <a:off x="807720" y="1242060"/>
                <a:ext cx="10333990" cy="768350"/>
              </a:xfrm>
              <a:prstGeom prst="rect">
                <a:avLst/>
              </a:prstGeom>
              <a:noFill/>
              <a:ln w="28575" cmpd="sng">
                <a:solidFill>
                  <a:schemeClr val="accent1">
                    <a:shade val="50000"/>
                  </a:schemeClr>
                </a:solidFill>
                <a:prstDash val="dashDot"/>
              </a:ln>
            </p:spPr>
            <p:txBody>
              <a:bodyPr wrap="square" rtlCol="0">
                <a:spAutoFit/>
              </a:bodyPr>
              <a:p>
                <a:pPr algn="l">
                  <a:buClrTx/>
                  <a:buSzTx/>
                  <a:buNone/>
                </a:pPr>
                <a:r>
                  <a:rPr lang="zh-CN" altLang="en-US" sz="1400" spc="400" dirty="0">
                    <a:cs typeface="+mn-ea"/>
                    <a:sym typeface="+mn-lt"/>
                  </a:rPr>
                  <a:t>步骤一：攻击者针对给定的训练数据集、给定的ML算法和学习到的模型参数，计算出向量a和b。</a:t>
                </a:r>
                <a:endParaRPr lang="zh-CN" altLang="en-US" sz="1400" spc="400" dirty="0">
                  <a:cs typeface="+mn-ea"/>
                  <a:sym typeface="+mn-lt"/>
                </a:endParaRPr>
              </a:p>
              <a:p>
                <a:pPr algn="l">
                  <a:buClrTx/>
                  <a:buSzTx/>
                  <a:buNone/>
                </a:pPr>
                <a:endParaRPr lang="zh-CN" altLang="en-US" sz="1400" spc="400" dirty="0">
                  <a:cs typeface="+mn-ea"/>
                  <a:sym typeface="+mn-lt"/>
                </a:endParaRPr>
              </a:p>
              <a:p>
                <a:pPr algn="l">
                  <a:buClrTx/>
                  <a:buSzTx/>
                  <a:buNone/>
                </a:pPr>
                <a:r>
                  <a:rPr lang="zh-CN" altLang="en-US" sz="1400" spc="400" dirty="0">
                    <a:cs typeface="+mn-ea"/>
                    <a:sym typeface="+mn-lt"/>
                  </a:rPr>
                  <a:t>步骤二。攻击者使用公式</a:t>
                </a:r>
                <a14:m>
                  <m:oMath xmlns:m="http://schemas.openxmlformats.org/officeDocument/2006/math">
                    <m:acc>
                      <m:accPr>
                        <m:ctrlPr>
                          <a:rPr lang="zh-CN" altLang="en-US" sz="1400" i="1" spc="400" dirty="0">
                            <a:latin typeface="Cambria Math" panose="02040503050406030204" charset="0"/>
                            <a:cs typeface="Cambria Math" panose="02040503050406030204" charset="0"/>
                            <a:sym typeface="+mn-lt"/>
                          </a:rPr>
                        </m:ctrlPr>
                      </m:accPr>
                      <m:e>
                        <m:r>
                          <a:rPr lang="zh-CN" altLang="en-US" sz="1400" spc="400" dirty="0">
                            <a:latin typeface="Cambria Math" panose="02040503050406030204" charset="0"/>
                            <a:cs typeface="+mn-ea"/>
                            <a:sym typeface="+mn-lt"/>
                          </a:rPr>
                          <m:t>𝜆</m:t>
                        </m:r>
                      </m:e>
                    </m:acc>
                    <m:r>
                      <a:rPr lang="zh-CN" altLang="en-US" sz="1400" spc="400" dirty="0">
                        <a:latin typeface="Cambria Math" panose="02040503050406030204" charset="0"/>
                        <a:cs typeface="+mn-ea"/>
                        <a:sym typeface="+mn-lt"/>
                      </a:rPr>
                      <m:t>=−</m:t>
                    </m:r>
                    <m:sSup>
                      <m:sSupPr>
                        <m:ctrlPr>
                          <a:rPr lang="zh-CN" altLang="en-US" sz="1400" i="1" spc="400" dirty="0">
                            <a:latin typeface="Cambria Math" panose="02040503050406030204" charset="0"/>
                            <a:cs typeface="Cambria Math" panose="02040503050406030204" charset="0"/>
                            <a:sym typeface="+mn-lt"/>
                          </a:rPr>
                        </m:ctrlPr>
                      </m:sSupPr>
                      <m:e>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𝑎</m:t>
                        </m:r>
                        <m:r>
                          <a:rPr lang="zh-CN" altLang="en-US" sz="1400" spc="400" baseline="30000" dirty="0">
                            <a:latin typeface="Cambria Math" panose="02040503050406030204" charset="0"/>
                            <a:cs typeface="+mn-ea"/>
                            <a:sym typeface="+mn-lt"/>
                          </a:rPr>
                          <m:t>𝑇</m:t>
                        </m:r>
                        <m:r>
                          <a:rPr lang="zh-CN" altLang="en-US" sz="1400" spc="400" dirty="0">
                            <a:latin typeface="Cambria Math" panose="02040503050406030204" charset="0"/>
                            <a:cs typeface="+mn-ea"/>
                            <a:sym typeface="+mn-lt"/>
                          </a:rPr>
                          <m:t>𝑎</m:t>
                        </m:r>
                        <m:r>
                          <a:rPr lang="en-US" altLang="zh-CN" sz="1400" spc="400" dirty="0">
                            <a:latin typeface="Cambria Math" panose="02040503050406030204" charset="0"/>
                            <a:cs typeface="+mn-ea"/>
                            <a:sym typeface="+mn-lt"/>
                          </a:rPr>
                          <m:t>)</m:t>
                        </m:r>
                      </m:e>
                      <m:sup>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1</m:t>
                        </m:r>
                      </m:sup>
                    </m:sSup>
                    <m:r>
                      <a:rPr lang="zh-CN" altLang="en-US" sz="1400" spc="400" dirty="0">
                        <a:latin typeface="Cambria Math" panose="02040503050406030204" charset="0"/>
                        <a:cs typeface="+mn-ea"/>
                        <a:sym typeface="+mn-lt"/>
                      </a:rPr>
                      <m:t>𝑎</m:t>
                    </m:r>
                    <m:r>
                      <a:rPr lang="zh-CN" altLang="en-US" sz="1400" spc="400" baseline="30000" dirty="0">
                        <a:latin typeface="Cambria Math" panose="02040503050406030204" charset="0"/>
                        <a:cs typeface="+mn-ea"/>
                        <a:sym typeface="+mn-lt"/>
                      </a:rPr>
                      <m:t>𝑇</m:t>
                    </m:r>
                    <m:r>
                      <a:rPr lang="zh-CN" altLang="en-US" sz="1400" spc="400" dirty="0">
                        <a:latin typeface="Cambria Math" panose="02040503050406030204" charset="0"/>
                        <a:cs typeface="+mn-ea"/>
                        <a:sym typeface="+mn-lt"/>
                      </a:rPr>
                      <m:t>𝑏</m:t>
                    </m:r>
                  </m:oMath>
                </a14:m>
                <a:r>
                  <a:rPr lang="en-US" altLang="zh-CN" sz="1400" spc="400" dirty="0">
                    <a:latin typeface="Cambria Math" panose="02040503050406030204" charset="0"/>
                    <a:cs typeface="+mn-ea"/>
                    <a:sym typeface="+mn-lt"/>
                  </a:rPr>
                  <a:t> </a:t>
                </a:r>
                <a:r>
                  <a:rPr lang="zh-CN" altLang="en-US" sz="1400" spc="400" dirty="0">
                    <a:cs typeface="+mn-ea"/>
                    <a:sym typeface="+mn-lt"/>
                  </a:rPr>
                  <a:t>估计超参数。</a:t>
                </a:r>
                <a:endParaRPr lang="zh-CN" altLang="en-US" sz="1400" spc="400" dirty="0">
                  <a:cs typeface="+mn-ea"/>
                  <a:sym typeface="+mn-lt"/>
                </a:endParaRPr>
              </a:p>
            </p:txBody>
          </p:sp>
        </mc:Choice>
        <mc:Fallback>
          <p:sp>
            <p:nvSpPr>
              <p:cNvPr id="11" name="文本框 10"/>
              <p:cNvSpPr txBox="1">
                <a:spLocks noRot="1" noChangeAspect="1" noMove="1" noResize="1" noEditPoints="1" noAdjustHandles="1" noChangeArrowheads="1" noChangeShapeType="1" noTextEdit="1"/>
              </p:cNvSpPr>
              <p:nvPr/>
            </p:nvSpPr>
            <p:spPr>
              <a:xfrm>
                <a:off x="807720" y="1242060"/>
                <a:ext cx="10333990" cy="768350"/>
              </a:xfrm>
              <a:prstGeom prst="rect">
                <a:avLst/>
              </a:prstGeom>
              <a:blipFill rotWithShape="1">
                <a:blip r:embed="rId2"/>
                <a:stretch>
                  <a:fillRect l="-141" t="-1901" r="-135" b="-1818"/>
                </a:stretch>
              </a:blipFill>
              <a:ln w="28575" cmpd="sng">
                <a:solidFill>
                  <a:schemeClr val="accent1">
                    <a:shade val="50000"/>
                  </a:schemeClr>
                </a:solidFill>
                <a:prstDash val="dashDot"/>
              </a:ln>
            </p:spPr>
            <p:txBody>
              <a:bodyPr/>
              <a:lstStyle/>
              <a:p>
                <a:r>
                  <a:rPr lang="zh-CN" altLang="en-US">
                    <a:noFill/>
                  </a:rPr>
                  <a:t> </a:t>
                </a:r>
              </a:p>
            </p:txBody>
          </p:sp>
        </mc:Fallback>
      </mc:AlternateContent>
      <p:cxnSp>
        <p:nvCxnSpPr>
          <p:cNvPr id="16" name="直接连接符 15"/>
          <p:cNvCxnSpPr/>
          <p:nvPr/>
        </p:nvCxnSpPr>
        <p:spPr>
          <a:xfrm>
            <a:off x="5727700" y="2451100"/>
            <a:ext cx="10160" cy="3952240"/>
          </a:xfrm>
          <a:prstGeom prst="line">
            <a:avLst/>
          </a:prstGeom>
          <a:ln w="28575" cmpd="dbl">
            <a:solidFill>
              <a:schemeClr val="tx1">
                <a:lumMod val="50000"/>
                <a:lumOff val="50000"/>
              </a:schemeClr>
            </a:solidFill>
            <a:prstDash val="sysDash"/>
          </a:ln>
          <a:effectLst>
            <a:outerShdw blurRad="50800" dist="38100" dir="2700000" algn="tl"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mc:Choice xmlns:a14="http://schemas.microsoft.com/office/drawing/2010/main" Requires="a14">
          <p:sp>
            <p:nvSpPr>
              <p:cNvPr id="14" name="文本框 13"/>
              <p:cNvSpPr txBox="1"/>
              <p:nvPr/>
            </p:nvSpPr>
            <p:spPr>
              <a:xfrm>
                <a:off x="6205855" y="2420620"/>
                <a:ext cx="5285105" cy="3620135"/>
              </a:xfrm>
              <a:prstGeom prst="rect">
                <a:avLst/>
              </a:prstGeom>
              <a:noFill/>
            </p:spPr>
            <p:txBody>
              <a:bodyPr wrap="square" rtlCol="0">
                <a:spAutoFit/>
              </a:bodyPr>
              <a:p>
                <a:pPr indent="0" fontAlgn="auto">
                  <a:lnSpc>
                    <a:spcPct val="150000"/>
                  </a:lnSpc>
                  <a:buFont typeface="Wingdings" panose="05000000000000000000" charset="0"/>
                  <a:buNone/>
                </a:pPr>
                <a:r>
                  <a:rPr lang="en-US" altLang="zh-CN" sz="1400" spc="400" dirty="0">
                    <a:cs typeface="+mn-ea"/>
                    <a:sym typeface="+mn-lt"/>
                  </a:rPr>
                  <a:t>(</a:t>
                </a:r>
                <a:r>
                  <a:rPr lang="zh-CN" altLang="en-US" sz="1400" spc="400" dirty="0">
                    <a:cs typeface="+mn-ea"/>
                    <a:sym typeface="+mn-lt"/>
                  </a:rPr>
                  <a:t>2） 核回归算法</a:t>
                </a:r>
                <a:r>
                  <a:rPr lang="en-US" altLang="zh-CN" sz="1400" spc="400" dirty="0">
                    <a:cs typeface="+mn-ea"/>
                    <a:sym typeface="+mn-lt"/>
                  </a:rPr>
                  <a:t>-</a:t>
                </a:r>
                <a:r>
                  <a:rPr lang="zh-CN" altLang="en-US" sz="1400" spc="400" dirty="0">
                    <a:cs typeface="+mn-ea"/>
                    <a:sym typeface="+mn-lt"/>
                  </a:rPr>
                  <a:t>岭回归（KRR</a:t>
                </a:r>
                <a:r>
                  <a:rPr lang="en-US" altLang="zh-CN" sz="1400" spc="400" dirty="0">
                    <a:cs typeface="+mn-ea"/>
                    <a:sym typeface="+mn-lt"/>
                  </a:rPr>
                  <a:t>)</a:t>
                </a:r>
                <a:r>
                  <a:rPr lang="zh-CN" altLang="en-US" sz="1400" spc="400" dirty="0">
                    <a:cs typeface="+mn-ea"/>
                    <a:sym typeface="+mn-lt"/>
                  </a:rPr>
                  <a:t>的攻击</a:t>
                </a:r>
                <a:endParaRPr lang="zh-CN" altLang="en-US" sz="1400" spc="400" dirty="0">
                  <a:cs typeface="+mn-ea"/>
                  <a:sym typeface="+mn-lt"/>
                </a:endParaRPr>
              </a:p>
              <a:p>
                <a:pPr indent="0" fontAlgn="auto">
                  <a:lnSpc>
                    <a:spcPct val="150000"/>
                  </a:lnSpc>
                  <a:buFont typeface="Wingdings" panose="05000000000000000000" charset="0"/>
                  <a:buNone/>
                </a:pPr>
                <a:r>
                  <a:rPr lang="zh-CN" altLang="en-US" sz="1400" spc="400" dirty="0">
                    <a:cs typeface="+mn-ea"/>
                    <a:sym typeface="+mn-lt"/>
                  </a:rPr>
                  <a:t>目标函数：</a:t>
                </a:r>
                <a:endParaRPr lang="zh-CN" altLang="en-US" sz="1400" spc="400" dirty="0">
                  <a:cs typeface="+mn-ea"/>
                  <a:sym typeface="+mn-lt"/>
                </a:endParaRPr>
              </a:p>
              <a:p>
                <a:pPr indent="0" algn="ctr" fontAlgn="auto">
                  <a:lnSpc>
                    <a:spcPct val="150000"/>
                  </a:lnSpc>
                  <a:buFont typeface="Wingdings" panose="05000000000000000000" charset="0"/>
                  <a:buNone/>
                </a:pPr>
                <a:r>
                  <a:rPr lang="zh-CN" altLang="en-US" sz="1400" spc="400" dirty="0">
                    <a:cs typeface="+mn-ea"/>
                    <a:sym typeface="+mn-lt"/>
                  </a:rPr>
                  <a:t> </a:t>
                </a:r>
                <a14:m>
                  <m:oMath xmlns:m="http://schemas.openxmlformats.org/officeDocument/2006/math">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nary>
                      <m:naryPr>
                        <m:chr m:val="∑"/>
                        <m:limLoc m:val="subSup"/>
                        <m:ctrlPr>
                          <a:rPr lang="zh-CN" altLang="en-US" sz="1400" spc="400" dirty="0">
                            <a:cs typeface="+mn-ea"/>
                            <a:sym typeface="+mn-lt"/>
                          </a:rPr>
                        </m:ctrlPr>
                      </m:naryPr>
                      <m:sub>
                        <m:r>
                          <a:rPr lang="zh-CN" altLang="en-US" sz="1400" spc="400" dirty="0">
                            <a:latin typeface="Cambria Math" panose="02040503050406030204" charset="0"/>
                            <a:cs typeface="+mn-ea"/>
                            <a:sym typeface="+mn-lt"/>
                          </a:rPr>
                          <m:t>𝑖</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1</m:t>
                        </m:r>
                      </m:sub>
                      <m:sup>
                        <m:r>
                          <a:rPr lang="zh-CN" altLang="en-US" sz="1400" spc="400" dirty="0">
                            <a:latin typeface="Cambria Math" panose="02040503050406030204" charset="0"/>
                            <a:cs typeface="+mn-ea"/>
                            <a:sym typeface="+mn-lt"/>
                          </a:rPr>
                          <m:t>𝑛</m:t>
                        </m:r>
                      </m:sup>
                      <m:e>
                        <m:sSub>
                          <m:sSubPr>
                            <m:ctrlPr>
                              <a:rPr lang="zh-CN" altLang="en-US" sz="1400" spc="400" dirty="0">
                                <a:cs typeface="+mn-ea"/>
                                <a:sym typeface="+mn-lt"/>
                              </a:rPr>
                            </m:ctrlPr>
                          </m:sSubPr>
                          <m:e>
                            <m:r>
                              <a:rPr lang="zh-CN" altLang="en-US" sz="1400" spc="400" dirty="0">
                                <a:latin typeface="Cambria Math" panose="02040503050406030204" charset="0"/>
                                <a:cs typeface="+mn-ea"/>
                                <a:sym typeface="+mn-lt"/>
                              </a:rPr>
                              <m:t>𝛼</m:t>
                            </m:r>
                          </m:e>
                          <m:sub>
                            <m:r>
                              <a:rPr lang="zh-CN" altLang="en-US" sz="1400" spc="400" dirty="0">
                                <a:latin typeface="Cambria Math" panose="02040503050406030204" charset="0"/>
                                <a:cs typeface="+mn-ea"/>
                                <a:sym typeface="+mn-lt"/>
                              </a:rPr>
                              <m:t>𝑖</m:t>
                            </m:r>
                          </m:sub>
                        </m:sSub>
                        <m:r>
                          <a:rPr lang="zh-CN" altLang="en-US" sz="1400" spc="400" dirty="0">
                            <a:latin typeface="Cambria Math" panose="02040503050406030204" charset="0"/>
                            <a:cs typeface="+mn-ea"/>
                            <a:sym typeface="+mn-lt"/>
                          </a:rPr>
                          <m:t>𝜑</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𝑥𝑖</m:t>
                        </m:r>
                        <m:r>
                          <a:rPr lang="zh-CN" altLang="en-US" sz="1400" spc="400" dirty="0">
                            <a:latin typeface="Cambria Math" panose="02040503050406030204" charset="0"/>
                            <a:cs typeface="+mn-ea"/>
                            <a:sym typeface="+mn-lt"/>
                          </a:rPr>
                          <m:t>)</m:t>
                        </m:r>
                      </m:e>
                    </m:nary>
                  </m:oMath>
                </a14:m>
                <a:endParaRPr lang="zh-CN" altLang="en-US" sz="1400" spc="400" dirty="0">
                  <a:cs typeface="+mn-ea"/>
                  <a:sym typeface="+mn-lt"/>
                </a:endParaRPr>
              </a:p>
              <a:p>
                <a:pPr indent="0" fontAlgn="auto">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sSubSup>
                        <m:sSubSupPr>
                          <m:ctrlPr>
                            <a:rPr lang="en-US" altLang="zh-CN" sz="1400" i="1" spc="400" dirty="0">
                              <a:latin typeface="Cambria Math" panose="02040503050406030204" charset="0"/>
                              <a:cs typeface="Cambria Math" panose="02040503050406030204" charset="0"/>
                              <a:sym typeface="+mn-lt"/>
                            </a:rPr>
                          </m:ctrlPr>
                        </m:sSubSupPr>
                        <m:e>
                          <m:r>
                            <m:rPr>
                              <m:sty m:val="p"/>
                            </m:rPr>
                            <a:rPr lang="en-US" altLang="zh-CN" sz="1400" dirty="0">
                              <a:uFillTx/>
                              <a:latin typeface="Cambria Math" panose="02040503050406030204" charset="0"/>
                              <a:cs typeface="+mn-ea"/>
                              <a:sym typeface="+mn-lt"/>
                            </a:rPr>
                            <m:t>L</m:t>
                          </m:r>
                          <m:r>
                            <a:rPr lang="en-US" altLang="zh-CN" sz="1400" dirty="0">
                              <a:uFillTx/>
                              <a:latin typeface="Cambria Math" panose="02040503050406030204" charset="0"/>
                              <a:cs typeface="+mn-ea"/>
                              <a:sym typeface="+mn-lt"/>
                            </a:rPr>
                            <m:t> ( </m:t>
                          </m:r>
                          <m:r>
                            <a:rPr lang="zh-CN" altLang="en-US" sz="1400" spc="400" dirty="0">
                              <a:latin typeface="Cambria Math" panose="02040503050406030204" charset="0"/>
                              <a:cs typeface="+mn-ea"/>
                              <a:sym typeface="+mn-lt"/>
                            </a:rPr>
                            <m:t>𝛼</m:t>
                          </m:r>
                          <m:r>
                            <a:rPr lang="en-US" altLang="zh-CN" sz="1400" dirty="0">
                              <a:uFillTx/>
                              <a:latin typeface="Cambria Math" panose="02040503050406030204" charset="0"/>
                              <a:cs typeface="+mn-ea"/>
                              <a:sym typeface="+mn-lt"/>
                            </a:rPr>
                            <m:t>)=</m:t>
                          </m:r>
                          <m:r>
                            <a:rPr lang="en-US" altLang="zh-CN" sz="1400" dirty="0">
                              <a:uFillTx/>
                              <a:latin typeface="Cambria Math" panose="02040503050406030204" charset="0"/>
                              <a:cs typeface="+mn-ea"/>
                              <a:sym typeface="+mn-lt"/>
                            </a:rPr>
                            <m:t>|| </m:t>
                          </m:r>
                          <m:r>
                            <m:rPr>
                              <m:sty m:val="p"/>
                            </m:rPr>
                            <a:rPr lang="en-US" altLang="zh-CN" sz="1400" dirty="0">
                              <a:uFillTx/>
                              <a:latin typeface="Cambria Math" panose="02040503050406030204" charset="0"/>
                              <a:cs typeface="+mn-ea"/>
                              <a:sym typeface="+mn-lt"/>
                            </a:rPr>
                            <m:t>y</m:t>
                          </m:r>
                          <m:r>
                            <a:rPr lang="en-US" altLang="zh-CN" sz="1400" spc="400" dirty="0">
                              <a:latin typeface="Cambria Math" panose="02040503050406030204" charset="0"/>
                              <a:cs typeface="+mn-ea"/>
                              <a:sym typeface="+mn-lt"/>
                            </a:rPr>
                            <m:t>−</m:t>
                          </m:r>
                          <m:r>
                            <m:rPr>
                              <m:sty m:val="p"/>
                            </m:rPr>
                            <a:rPr lang="en-US" altLang="zh-CN" sz="1400" spc="400" dirty="0">
                              <a:latin typeface="Cambria Math" panose="02040503050406030204" charset="0"/>
                              <a:cs typeface="+mn-ea"/>
                              <a:sym typeface="+mn-lt"/>
                            </a:rPr>
                            <m:t>K</m:t>
                          </m:r>
                          <m:r>
                            <a:rPr lang="zh-CN" altLang="en-US" sz="1400" spc="400" dirty="0">
                              <a:latin typeface="Cambria Math" panose="02040503050406030204" charset="0"/>
                              <a:cs typeface="+mn-ea"/>
                              <a:sym typeface="+mn-lt"/>
                            </a:rPr>
                            <m:t>𝛼</m:t>
                          </m:r>
                          <m:r>
                            <a:rPr lang="en-US" altLang="zh-CN" sz="1400" dirty="0">
                              <a:uFillTx/>
                              <a:latin typeface="Cambria Math" panose="02040503050406030204" charset="0"/>
                              <a:cs typeface="+mn-ea"/>
                              <a:sym typeface="+mn-lt"/>
                            </a:rPr>
                            <m:t>||</m:t>
                          </m:r>
                        </m:e>
                        <m:sub>
                          <m:r>
                            <a:rPr lang="en-US" altLang="zh-CN" sz="1400" i="1" spc="400" dirty="0">
                              <a:latin typeface="Cambria Math" panose="02040503050406030204" charset="0"/>
                              <a:cs typeface="Cambria Math" panose="02040503050406030204" charset="0"/>
                              <a:sym typeface="+mn-lt"/>
                            </a:rPr>
                            <m:t>2</m:t>
                          </m:r>
                        </m:sub>
                        <m:sup>
                          <m:r>
                            <a:rPr lang="en-US" altLang="zh-CN" sz="1400" i="1" spc="400" dirty="0">
                              <a:latin typeface="Cambria Math" panose="02040503050406030204" charset="0"/>
                              <a:cs typeface="Cambria Math" panose="02040503050406030204" charset="0"/>
                              <a:sym typeface="+mn-lt"/>
                            </a:rPr>
                            <m:t>2</m:t>
                          </m:r>
                        </m:sup>
                      </m:sSubSup>
                      <m:r>
                        <a:rPr lang="en-US" altLang="zh-CN" sz="1400" i="1" spc="400" dirty="0">
                          <a:latin typeface="Cambria Math" panose="02040503050406030204" charset="0"/>
                          <a:cs typeface="Cambria Math" panose="02040503050406030204" charset="0"/>
                          <a:sym typeface="+mn-lt"/>
                        </a:rPr>
                        <m:t>+</m:t>
                      </m:r>
                      <m:r>
                        <a:rPr lang="zh-CN" altLang="en-US" sz="1400" i="1" spc="400" dirty="0">
                          <a:latin typeface="Cambria Math" panose="02040503050406030204" charset="0"/>
                          <a:cs typeface="+mn-ea"/>
                          <a:sym typeface="+mn-lt"/>
                        </a:rPr>
                        <m:t>𝜆</m:t>
                      </m:r>
                      <m:sSup>
                        <m:sSupPr>
                          <m:ctrlPr>
                            <a:rPr lang="zh-CN" altLang="en-US" sz="1400" i="1" spc="400" dirty="0">
                              <a:latin typeface="Cambria Math" panose="02040503050406030204" charset="0"/>
                              <a:cs typeface="Cambria Math" panose="02040503050406030204" charset="0"/>
                              <a:sym typeface="+mn-lt"/>
                            </a:rPr>
                          </m:ctrlPr>
                        </m:sSupPr>
                        <m:e>
                          <m:r>
                            <a:rPr lang="zh-CN" altLang="en-US" sz="1400" spc="400" dirty="0">
                              <a:latin typeface="Cambria Math" panose="02040503050406030204" charset="0"/>
                              <a:cs typeface="+mn-ea"/>
                              <a:sym typeface="+mn-lt"/>
                            </a:rPr>
                            <m:t>𝛼</m:t>
                          </m:r>
                        </m:e>
                        <m:sup>
                          <m:r>
                            <a:rPr lang="en-US" altLang="zh-CN" sz="1400" i="1" spc="400" dirty="0">
                              <a:latin typeface="Cambria Math" panose="02040503050406030204" charset="0"/>
                              <a:cs typeface="Cambria Math" panose="02040503050406030204" charset="0"/>
                              <a:sym typeface="+mn-lt"/>
                            </a:rPr>
                            <m:t>𝑇</m:t>
                          </m:r>
                        </m:sup>
                      </m:sSup>
                      <m:r>
                        <m:rPr>
                          <m:sty m:val="p"/>
                        </m:rPr>
                        <a:rPr lang="en-US" altLang="zh-CN" sz="1400" dirty="0">
                          <a:latin typeface="Cambria Math" panose="02040503050406030204" charset="0"/>
                          <a:sym typeface="+mn-lt"/>
                        </a:rPr>
                        <m:t>K</m:t>
                      </m:r>
                      <m:r>
                        <a:rPr lang="en-US" altLang="zh-CN" sz="1400" dirty="0">
                          <a:latin typeface="Cambria Math" panose="02040503050406030204" charset="0"/>
                          <a:sym typeface="+mn-lt"/>
                        </a:rPr>
                        <m:t> </m:t>
                      </m:r>
                      <m:r>
                        <a:rPr lang="zh-CN" altLang="en-US" sz="1400" spc="400" dirty="0">
                          <a:latin typeface="Cambria Math" panose="02040503050406030204" charset="0"/>
                          <a:cs typeface="+mn-ea"/>
                          <a:sym typeface="+mn-lt"/>
                        </a:rPr>
                        <m:t>𝛼</m:t>
                      </m:r>
                    </m:oMath>
                  </m:oMathPara>
                </a14:m>
                <a:endParaRPr lang="zh-CN" altLang="en-US" sz="1400" spc="400" dirty="0">
                  <a:cs typeface="+mn-ea"/>
                  <a:sym typeface="+mn-lt"/>
                </a:endParaRPr>
              </a:p>
              <a:p>
                <a:pPr indent="0" fontAlgn="auto">
                  <a:lnSpc>
                    <a:spcPct val="150000"/>
                  </a:lnSpc>
                  <a:buFont typeface="Wingdings" panose="05000000000000000000" charset="0"/>
                  <a:buNone/>
                </a:pPr>
                <a:r>
                  <a:rPr lang="zh-CN" altLang="en-US" sz="1400" spc="400" dirty="0">
                    <a:cs typeface="+mn-ea"/>
                    <a:sym typeface="+mn-lt"/>
                  </a:rPr>
                  <a:t>其中矩阵</a:t>
                </a:r>
                <a14:m>
                  <m:oMath xmlns:m="http://schemas.openxmlformats.org/officeDocument/2006/math">
                    <m:r>
                      <m:rPr>
                        <m:sty m:val="p"/>
                      </m:rPr>
                      <a:rPr lang="en-US" altLang="zh-CN" sz="1400" spc="400" dirty="0">
                        <a:latin typeface="Cambria Math" panose="02040503050406030204" charset="0"/>
                        <a:cs typeface="+mn-ea"/>
                        <a:sym typeface="+mn-lt"/>
                      </a:rPr>
                      <m:t>K</m:t>
                    </m:r>
                    <m:r>
                      <a:rPr lang="en-US" altLang="zh-CN"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𝜑</m:t>
                    </m:r>
                    <m:r>
                      <a:rPr lang="en-US" altLang="zh-CN" sz="1400" spc="400" dirty="0">
                        <a:latin typeface="Cambria Math" panose="02040503050406030204" charset="0"/>
                        <a:cs typeface="+mn-ea"/>
                        <a:sym typeface="+mn-lt"/>
                      </a:rPr>
                      <m:t>(</m:t>
                    </m:r>
                    <m:r>
                      <a:rPr lang="en-US" altLang="zh-CN" sz="1400" i="1" spc="400" dirty="0">
                        <a:latin typeface="Cambria Math" panose="02040503050406030204" charset="0"/>
                        <a:cs typeface="Cambria Math" panose="02040503050406030204" charset="0"/>
                        <a:sym typeface="+mn-lt"/>
                      </a:rPr>
                      <m:t>𝑋</m:t>
                    </m:r>
                    <m:r>
                      <a:rPr lang="en-US" altLang="zh-CN" sz="1400" dirty="0">
                        <a:uFillTx/>
                        <a:latin typeface="Cambria Math" panose="02040503050406030204" charset="0"/>
                        <a:cs typeface="+mn-ea"/>
                        <a:sym typeface="+mn-lt"/>
                      </a:rPr>
                      <m:t>)</m:t>
                    </m:r>
                    <m:r>
                      <a:rPr lang="zh-CN" altLang="en-US" sz="1400" baseline="30000" dirty="0">
                        <a:uFillTx/>
                        <a:latin typeface="Cambria Math" panose="02040503050406030204" charset="0"/>
                        <a:cs typeface="+mn-ea"/>
                        <a:sym typeface="+mn-lt"/>
                      </a:rPr>
                      <m:t>𝑇</m:t>
                    </m:r>
                    <m:r>
                      <a:rPr lang="en-US" altLang="zh-CN" sz="1400" baseline="30000" dirty="0">
                        <a:uFillTx/>
                        <a:latin typeface="Cambria Math" panose="02040503050406030204" charset="0"/>
                        <a:cs typeface="+mn-ea"/>
                        <a:sym typeface="+mn-lt"/>
                      </a:rPr>
                      <m:t> </m:t>
                    </m:r>
                    <m:r>
                      <a:rPr lang="zh-CN" altLang="en-US" sz="1400" dirty="0">
                        <a:uFillTx/>
                        <a:latin typeface="Cambria Math" panose="02040503050406030204" charset="0"/>
                        <a:cs typeface="+mn-ea"/>
                        <a:sym typeface="+mn-lt"/>
                      </a:rPr>
                      <m:t>𝜑</m:t>
                    </m:r>
                    <m:r>
                      <a:rPr lang="en-US" altLang="zh-CN" sz="1400" dirty="0">
                        <a:uFillTx/>
                        <a:latin typeface="Cambria Math" panose="02040503050406030204" charset="0"/>
                        <a:cs typeface="+mn-ea"/>
                        <a:sym typeface="+mn-lt"/>
                      </a:rPr>
                      <m:t> (</m:t>
                    </m:r>
                    <m:r>
                      <a:rPr lang="en-US" altLang="zh-CN" sz="1400" i="1" spc="400" dirty="0">
                        <a:latin typeface="Cambria Math" panose="02040503050406030204" charset="0"/>
                        <a:cs typeface="Cambria Math" panose="02040503050406030204" charset="0"/>
                        <a:sym typeface="+mn-lt"/>
                      </a:rPr>
                      <m:t>𝑋</m:t>
                    </m:r>
                    <m:r>
                      <a:rPr lang="zh-CN" altLang="en-US" sz="1400" spc="400" dirty="0">
                        <a:latin typeface="Cambria Math" panose="02040503050406030204" charset="0"/>
                        <a:cs typeface="+mn-ea"/>
                        <a:sym typeface="+mn-lt"/>
                      </a:rPr>
                      <m:t>）</m:t>
                    </m:r>
                  </m:oMath>
                </a14:m>
                <a:r>
                  <a:rPr lang="zh-CN" altLang="en-US" sz="1400" spc="400" dirty="0">
                    <a:cs typeface="+mn-ea"/>
                    <a:sym typeface="+mn-lt"/>
                  </a:rPr>
                  <a:t>。K被称为</a:t>
                </a:r>
                <a:r>
                  <a:rPr lang="zh-CN" altLang="en-US" sz="1400" dirty="0">
                    <a:solidFill>
                      <a:schemeClr val="tx1"/>
                    </a:solidFill>
                    <a:uFillTx/>
                    <a:cs typeface="+mn-ea"/>
                    <a:sym typeface="+mn-lt"/>
                  </a:rPr>
                  <a:t>gram</a:t>
                </a:r>
                <a:r>
                  <a:rPr lang="en-US" altLang="zh-CN" sz="1400" dirty="0">
                    <a:solidFill>
                      <a:schemeClr val="tx1"/>
                    </a:solidFill>
                    <a:uFillTx/>
                    <a:cs typeface="+mn-ea"/>
                    <a:sym typeface="+mn-lt"/>
                  </a:rPr>
                  <a:t> </a:t>
                </a:r>
                <a:r>
                  <a:rPr lang="zh-CN" altLang="en-US" sz="1400" spc="400" dirty="0">
                    <a:cs typeface="+mn-ea"/>
                    <a:sym typeface="+mn-lt"/>
                  </a:rPr>
                  <a:t>矩阵。</a:t>
                </a:r>
                <a:endParaRPr lang="zh-CN" altLang="en-US" sz="1400" spc="400" dirty="0">
                  <a:cs typeface="+mn-ea"/>
                  <a:sym typeface="+mn-lt"/>
                </a:endParaRPr>
              </a:p>
              <a:p>
                <a:pPr indent="0" fontAlgn="auto">
                  <a:lnSpc>
                    <a:spcPct val="150000"/>
                  </a:lnSpc>
                  <a:buFont typeface="Wingdings" panose="05000000000000000000" charset="0"/>
                  <a:buNone/>
                </a:pPr>
                <a:r>
                  <a:rPr lang="zh-CN" altLang="en-US" sz="1400" spc="400" dirty="0">
                    <a:cs typeface="+mn-ea"/>
                    <a:sym typeface="+mn-lt"/>
                  </a:rPr>
                  <a:t>通过计算梯度相对于α的目标函数，并将其设置为</a:t>
                </a:r>
                <a:endParaRPr lang="zh-CN" altLang="en-US" sz="1400" spc="400" dirty="0">
                  <a:cs typeface="+mn-ea"/>
                  <a:sym typeface="+mn-lt"/>
                </a:endParaRPr>
              </a:p>
              <a:p>
                <a:pPr indent="0" fontAlgn="auto">
                  <a:lnSpc>
                    <a:spcPct val="150000"/>
                  </a:lnSpc>
                  <a:buFont typeface="Wingdings" panose="05000000000000000000" charset="0"/>
                  <a:buNone/>
                </a:pPr>
                <a:r>
                  <a:rPr lang="zh-CN" altLang="en-US" sz="1400" spc="400" dirty="0">
                    <a:cs typeface="+mn-ea"/>
                    <a:sym typeface="+mn-lt"/>
                  </a:rPr>
                  <a:t>果为0，则</a:t>
                </a:r>
                <a:endParaRPr lang="zh-CN" altLang="en-US" sz="1400" spc="400" dirty="0">
                  <a:cs typeface="+mn-ea"/>
                  <a:sym typeface="+mn-lt"/>
                </a:endParaRPr>
              </a:p>
              <a:p>
                <a:pPr indent="0" fontAlgn="auto">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r>
                        <a:rPr lang="en-US" altLang="zh-CN" sz="1400" i="1" spc="400" dirty="0">
                          <a:latin typeface="Cambria Math" panose="02040503050406030204" charset="0"/>
                          <a:cs typeface="+mn-ea"/>
                          <a:sym typeface="+mn-lt"/>
                        </a:rPr>
                        <m:t>𝐾</m:t>
                      </m:r>
                      <m:r>
                        <a:rPr lang="en-US" altLang="zh-CN" sz="1400" i="1" spc="400" dirty="0">
                          <a:latin typeface="Cambria Math" panose="02040503050406030204" charset="0"/>
                          <a:cs typeface="+mn-ea"/>
                          <a:sym typeface="+mn-lt"/>
                        </a:rPr>
                        <m:t>(</m:t>
                      </m:r>
                      <m:r>
                        <a:rPr lang="zh-CN" altLang="en-US" sz="1400" i="1" spc="400" dirty="0">
                          <a:latin typeface="Cambria Math" panose="02040503050406030204" charset="0"/>
                          <a:cs typeface="+mn-ea"/>
                          <a:sym typeface="+mn-lt"/>
                        </a:rPr>
                        <m:t>𝜆</m:t>
                      </m:r>
                      <m:r>
                        <a:rPr lang="zh-CN" altLang="en-US" sz="1400" spc="400" dirty="0">
                          <a:latin typeface="Cambria Math" panose="02040503050406030204" charset="0"/>
                          <a:cs typeface="+mn-ea"/>
                          <a:sym typeface="+mn-lt"/>
                        </a:rPr>
                        <m:t>𝛼</m:t>
                      </m:r>
                      <m:r>
                        <a:rPr lang="en-US" altLang="zh-CN" sz="1400" spc="400" dirty="0">
                          <a:latin typeface="Cambria Math" panose="02040503050406030204" charset="0"/>
                          <a:cs typeface="+mn-ea"/>
                          <a:sym typeface="+mn-lt"/>
                        </a:rPr>
                        <m:t>+</m:t>
                      </m:r>
                      <m:r>
                        <m:rPr>
                          <m:sty m:val="p"/>
                        </m:rPr>
                        <a:rPr lang="en-US" altLang="zh-CN" sz="1400" spc="400" dirty="0">
                          <a:latin typeface="Cambria Math" panose="02040503050406030204" charset="0"/>
                          <a:cs typeface="+mn-ea"/>
                          <a:sym typeface="+mn-lt"/>
                        </a:rPr>
                        <m:t>K</m:t>
                      </m:r>
                      <m:r>
                        <a:rPr lang="zh-CN" altLang="en-US" sz="1400" spc="400" dirty="0">
                          <a:latin typeface="Cambria Math" panose="02040503050406030204" charset="0"/>
                          <a:cs typeface="+mn-ea"/>
                          <a:sym typeface="+mn-lt"/>
                        </a:rPr>
                        <m:t>𝛼</m:t>
                      </m:r>
                      <m:r>
                        <m:rPr>
                          <m:sty m:val="p"/>
                        </m:rPr>
                        <a:rPr lang="en-US" altLang="zh-CN" sz="1400" spc="400" dirty="0">
                          <a:latin typeface="Cambria Math" panose="02040503050406030204" charset="0"/>
                          <a:cs typeface="+mn-ea"/>
                          <a:sym typeface="+mn-lt"/>
                        </a:rPr>
                        <m:t>y</m:t>
                      </m:r>
                      <m:r>
                        <a:rPr lang="en-US" altLang="zh-CN" sz="1400" spc="400" dirty="0">
                          <a:latin typeface="Cambria Math" panose="02040503050406030204" charset="0"/>
                          <a:cs typeface="+mn-ea"/>
                          <a:sym typeface="+mn-lt"/>
                        </a:rPr>
                        <m:t>)=</m:t>
                      </m:r>
                      <m:r>
                        <a:rPr lang="en-US" altLang="zh-CN" sz="1400" spc="400" dirty="0">
                          <a:latin typeface="Cambria Math" panose="02040503050406030204" charset="0"/>
                          <a:cs typeface="+mn-ea"/>
                          <a:sym typeface="+mn-lt"/>
                        </a:rPr>
                        <m:t>0</m:t>
                      </m:r>
                    </m:oMath>
                  </m:oMathPara>
                </a14:m>
                <a:endParaRPr lang="zh-CN" altLang="en-US" sz="1400" spc="400" dirty="0">
                  <a:cs typeface="+mn-ea"/>
                  <a:sym typeface="+mn-lt"/>
                </a:endParaRPr>
              </a:p>
              <a:p>
                <a:pPr indent="0" fontAlgn="auto">
                  <a:lnSpc>
                    <a:spcPct val="150000"/>
                  </a:lnSpc>
                  <a:buFont typeface="Wingdings" panose="05000000000000000000" charset="0"/>
                  <a:buNone/>
                </a:pPr>
                <a14:m>
                  <m:oMath xmlns:m="http://schemas.openxmlformats.org/officeDocument/2006/math">
                    <m:r>
                      <a:rPr lang="en-US" altLang="zh-CN" sz="1400" i="1" spc="400" dirty="0">
                        <a:latin typeface="Cambria Math" panose="02040503050406030204" charset="0"/>
                        <a:cs typeface="+mn-ea"/>
                        <a:sym typeface="+mn-lt"/>
                      </a:rPr>
                      <m:t>𝐾</m:t>
                    </m:r>
                  </m:oMath>
                </a14:m>
                <a:r>
                  <a:rPr lang="zh-CN" altLang="en-US" sz="1400" spc="400" dirty="0">
                    <a:cs typeface="+mn-ea"/>
                    <a:sym typeface="+mn-lt"/>
                  </a:rPr>
                  <a:t>是可逆的</a:t>
                </a:r>
                <a:r>
                  <a:rPr lang="en-US" altLang="zh-CN" sz="1400" spc="400" dirty="0">
                    <a:cs typeface="+mn-ea"/>
                    <a:sym typeface="+mn-lt"/>
                  </a:rPr>
                  <a:t>,</a:t>
                </a:r>
                <a:r>
                  <a:rPr lang="zh-CN" altLang="en-US" sz="1400" spc="400" dirty="0">
                    <a:cs typeface="+mn-ea"/>
                    <a:sym typeface="+mn-lt"/>
                  </a:rPr>
                  <a:t>因此，我们乘了</a:t>
                </a:r>
                <a14:m>
                  <m:oMath xmlns:m="http://schemas.openxmlformats.org/officeDocument/2006/math">
                    <m:r>
                      <a:rPr lang="en-US" altLang="zh-CN" sz="1400" i="1" spc="400" dirty="0">
                        <a:latin typeface="Cambria Math" panose="02040503050406030204" charset="0"/>
                        <a:cs typeface="+mn-ea"/>
                        <a:sym typeface="+mn-lt"/>
                      </a:rPr>
                      <m:t>𝐾</m:t>
                    </m:r>
                  </m:oMath>
                </a14:m>
                <a:r>
                  <a:rPr lang="en-US" altLang="zh-CN" sz="1400" spc="400" baseline="30000" dirty="0">
                    <a:cs typeface="+mn-ea"/>
                    <a:sym typeface="+mn-lt"/>
                  </a:rPr>
                  <a:t>-1</a:t>
                </a:r>
                <a:r>
                  <a:rPr lang="zh-CN" altLang="en-US" sz="1400" spc="400" baseline="30000" dirty="0">
                    <a:cs typeface="+mn-ea"/>
                    <a:sym typeface="+mn-lt"/>
                  </a:rPr>
                  <a:t>。</a:t>
                </a:r>
                <a:r>
                  <a:rPr lang="zh-CN" altLang="en-US" sz="1400" spc="400" dirty="0">
                    <a:cs typeface="+mn-ea"/>
                    <a:sym typeface="+mn-lt"/>
                  </a:rPr>
                  <a:t>然后，得到</a:t>
                </a:r>
                <a:endParaRPr lang="zh-CN" altLang="en-US" sz="1400" spc="400" dirty="0">
                  <a:cs typeface="+mn-ea"/>
                  <a:sym typeface="+mn-lt"/>
                </a:endParaRPr>
              </a:p>
              <a:p>
                <a:pPr indent="0" algn="ctr" fontAlgn="auto">
                  <a:lnSpc>
                    <a:spcPct val="150000"/>
                  </a:lnSpc>
                  <a:buFont typeface="Wingdings" panose="05000000000000000000" charset="0"/>
                  <a:buNone/>
                </a:pPr>
                <a14:m>
                  <m:oMath xmlns:m="http://schemas.openxmlformats.org/officeDocument/2006/math">
                    <m:r>
                      <a:rPr lang="en-US" altLang="zh-CN" sz="1400" i="1" spc="400" dirty="0">
                        <a:latin typeface="Cambria Math" panose="02040503050406030204" charset="0"/>
                        <a:cs typeface="Cambria Math" panose="02040503050406030204" charset="0"/>
                        <a:sym typeface="+mn-lt"/>
                      </a:rPr>
                      <m:t>𝑎</m:t>
                    </m:r>
                    <m:r>
                      <a:rPr lang="en-US" altLang="zh-CN" sz="1400" i="1" spc="400" dirty="0">
                        <a:latin typeface="Cambria Math" panose="02040503050406030204" charset="0"/>
                        <a:cs typeface="Cambria Math" panose="02040503050406030204" charset="0"/>
                        <a:sym typeface="+mn-lt"/>
                      </a:rPr>
                      <m:t>=</m:t>
                    </m:r>
                    <m:r>
                      <a:rPr lang="zh-CN" altLang="en-US" sz="1400" spc="400" dirty="0">
                        <a:latin typeface="Cambria Math" panose="02040503050406030204" charset="0"/>
                        <a:cs typeface="+mn-ea"/>
                        <a:sym typeface="+mn-lt"/>
                      </a:rPr>
                      <m:t>𝛼</m:t>
                    </m:r>
                  </m:oMath>
                </a14:m>
                <a:r>
                  <a:rPr lang="zh-CN" altLang="en-US" sz="1400" spc="400" dirty="0">
                    <a:cs typeface="+mn-ea"/>
                    <a:sym typeface="+mn-lt"/>
                  </a:rPr>
                  <a:t>，</a:t>
                </a:r>
                <a14:m>
                  <m:oMath xmlns:m="http://schemas.openxmlformats.org/officeDocument/2006/math">
                    <m:r>
                      <a:rPr lang="en-US" altLang="zh-CN" sz="1400" i="1" spc="400" dirty="0">
                        <a:latin typeface="Cambria Math" panose="02040503050406030204" charset="0"/>
                        <a:cs typeface="Cambria Math" panose="02040503050406030204" charset="0"/>
                        <a:sym typeface="+mn-lt"/>
                      </a:rPr>
                      <m:t>𝑏</m:t>
                    </m:r>
                  </m:oMath>
                </a14:m>
                <a:r>
                  <a:rPr lang="zh-CN" altLang="en-US" sz="1400" spc="400" dirty="0">
                    <a:cs typeface="+mn-ea"/>
                    <a:sym typeface="+mn-lt"/>
                  </a:rPr>
                  <a:t>=</a:t>
                </a:r>
                <a14:m>
                  <m:oMath xmlns:m="http://schemas.openxmlformats.org/officeDocument/2006/math">
                    <m:r>
                      <a:rPr lang="en-US" altLang="zh-CN" sz="1400" i="1" spc="400" dirty="0">
                        <a:latin typeface="Cambria Math" panose="02040503050406030204" charset="0"/>
                        <a:cs typeface="+mn-ea"/>
                        <a:sym typeface="+mn-lt"/>
                      </a:rPr>
                      <m:t>𝐾</m:t>
                    </m:r>
                    <m:r>
                      <a:rPr lang="zh-CN" altLang="en-US" sz="1400" spc="400" dirty="0">
                        <a:latin typeface="Cambria Math" panose="02040503050406030204" charset="0"/>
                        <a:cs typeface="+mn-ea"/>
                        <a:sym typeface="+mn-lt"/>
                      </a:rPr>
                      <m:t>𝛼</m:t>
                    </m:r>
                    <m:r>
                      <a:rPr lang="en-US" altLang="zh-CN" sz="1400" i="1" spc="400" dirty="0">
                        <a:latin typeface="Cambria Math" panose="02040503050406030204" charset="0"/>
                        <a:cs typeface="+mn-ea"/>
                        <a:sym typeface="+mn-lt"/>
                      </a:rPr>
                      <m:t>𝑦</m:t>
                    </m:r>
                  </m:oMath>
                </a14:m>
                <a:endParaRPr lang="zh-CN" altLang="en-US" sz="1400" spc="400" dirty="0">
                  <a:cs typeface="+mn-ea"/>
                  <a:sym typeface="+mn-lt"/>
                </a:endParaRPr>
              </a:p>
            </p:txBody>
          </p:sp>
        </mc:Choice>
        <mc:Fallback>
          <p:sp>
            <p:nvSpPr>
              <p:cNvPr id="14" name="文本框 13"/>
              <p:cNvSpPr txBox="1">
                <a:spLocks noRot="1" noChangeAspect="1" noMove="1" noResize="1" noEditPoints="1" noAdjustHandles="1" noChangeArrowheads="1" noChangeShapeType="1" noTextEdit="1"/>
              </p:cNvSpPr>
              <p:nvPr/>
            </p:nvSpPr>
            <p:spPr>
              <a:xfrm>
                <a:off x="6205855" y="2420620"/>
                <a:ext cx="5285105" cy="3620135"/>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攻击模型☞对分类算法的攻击</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grpSp>
        <p:nvGrpSpPr>
          <p:cNvPr id="25" name="组合 24"/>
          <p:cNvGrpSpPr/>
          <p:nvPr/>
        </p:nvGrpSpPr>
        <p:grpSpPr>
          <a:xfrm>
            <a:off x="509270" y="1672590"/>
            <a:ext cx="11249025" cy="4939030"/>
            <a:chOff x="1148" y="2321"/>
            <a:chExt cx="17715" cy="7778"/>
          </a:xfrm>
        </p:grpSpPr>
        <p:sp>
          <p:nvSpPr>
            <p:cNvPr id="4" name="文本框 3"/>
            <p:cNvSpPr txBox="1"/>
            <p:nvPr/>
          </p:nvSpPr>
          <p:spPr>
            <a:xfrm>
              <a:off x="1148" y="2321"/>
              <a:ext cx="16289" cy="7778"/>
            </a:xfrm>
            <a:prstGeom prst="rect">
              <a:avLst/>
            </a:prstGeom>
            <a:noFill/>
          </p:spPr>
          <p:txBody>
            <a:bodyPr wrap="square" rtlCol="0">
              <a:spAutoFit/>
            </a:bodyPr>
            <a:lstStyle/>
            <a:p>
              <a:pPr indent="0" fontAlgn="auto">
                <a:lnSpc>
                  <a:spcPct val="150000"/>
                </a:lnSpc>
                <a:buFont typeface="Wingdings" panose="05000000000000000000" charset="0"/>
                <a:buNone/>
              </a:pPr>
              <a:r>
                <a:rPr lang="en-US" altLang="zh-CN" sz="1400" spc="400" dirty="0">
                  <a:cs typeface="+mn-ea"/>
                  <a:sym typeface="+mn-lt"/>
                </a:rPr>
                <a:t>(1</a:t>
              </a:r>
              <a:r>
                <a:rPr lang="zh-CN" altLang="en-US" sz="1400" spc="400" dirty="0">
                  <a:cs typeface="+mn-ea"/>
                  <a:sym typeface="+mn-lt"/>
                </a:rPr>
                <a:t>) 线性分类算法</a:t>
              </a:r>
              <a:r>
                <a:rPr lang="en-US" altLang="zh-CN" sz="1400" spc="400" dirty="0">
                  <a:cs typeface="+mn-ea"/>
                  <a:sym typeface="+mn-lt"/>
                </a:rPr>
                <a:t>-L1</a:t>
              </a:r>
              <a:r>
                <a:rPr lang="zh-CN" altLang="en-US" sz="1400" spc="400" dirty="0">
                  <a:cs typeface="+mn-ea"/>
                  <a:sym typeface="+mn-lt"/>
                </a:rPr>
                <a:t>逻辑回归（L1-LR）的攻击</a:t>
              </a:r>
              <a:endParaRPr lang="zh-CN" altLang="en-US" sz="1400" spc="400" dirty="0">
                <a:cs typeface="+mn-ea"/>
                <a:sym typeface="+mn-lt"/>
              </a:endParaRPr>
            </a:p>
            <a:p>
              <a:pPr indent="0" fontAlgn="auto">
                <a:lnSpc>
                  <a:spcPct val="150000"/>
                </a:lnSpc>
                <a:buFont typeface="Wingdings" panose="05000000000000000000" charset="0"/>
                <a:buNone/>
              </a:pPr>
              <a:r>
                <a:rPr lang="zh-CN" altLang="en-US" sz="1400" spc="400" dirty="0">
                  <a:cs typeface="+mn-ea"/>
                  <a:sym typeface="+mn-lt"/>
                </a:rPr>
                <a:t>关注二分类问题，每个训练实例有一个标签y</a:t>
              </a:r>
              <a:r>
                <a:rPr lang="zh-CN" altLang="en-US" sz="1400" spc="400" baseline="-25000" dirty="0">
                  <a:cs typeface="+mn-ea"/>
                  <a:sym typeface="+mn-lt"/>
                </a:rPr>
                <a:t>i</a:t>
              </a:r>
              <a:r>
                <a:rPr lang="zh-CN" altLang="en-US" sz="1400" spc="400" dirty="0">
                  <a:cs typeface="+mn-ea"/>
                  <a:sym typeface="+mn-lt"/>
                </a:rPr>
                <a:t>∈{1，0}，</a:t>
              </a:r>
              <a:r>
                <a:rPr lang="en-US" altLang="zh-CN" sz="1400" spc="400" dirty="0">
                  <a:cs typeface="+mn-ea"/>
                  <a:sym typeface="+mn-lt"/>
                </a:rPr>
                <a:t>LR</a:t>
              </a:r>
              <a:r>
                <a:rPr lang="zh-CN" altLang="en-US" sz="1400" spc="400" dirty="0">
                  <a:cs typeface="+mn-ea"/>
                  <a:sym typeface="+mn-lt"/>
                </a:rPr>
                <a:t>分类中目标函数为：</a:t>
              </a:r>
              <a:endParaRPr lang="zh-CN" altLang="en-US" sz="1400" spc="400" dirty="0">
                <a:cs typeface="+mn-ea"/>
                <a:sym typeface="+mn-lt"/>
              </a:endParaRPr>
            </a:p>
            <a:p>
              <a:pPr indent="0" fontAlgn="auto">
                <a:lnSpc>
                  <a:spcPct val="150000"/>
                </a:lnSpc>
                <a:buFont typeface="Wingdings" panose="05000000000000000000" charset="0"/>
                <a:buNone/>
              </a:pPr>
              <a:endParaRPr lang="zh-CN" altLang="en-US" sz="1400" spc="400" dirty="0">
                <a:cs typeface="+mn-ea"/>
                <a:sym typeface="+mn-lt"/>
              </a:endParaRPr>
            </a:p>
            <a:p>
              <a:pPr indent="0" fontAlgn="auto">
                <a:lnSpc>
                  <a:spcPct val="150000"/>
                </a:lnSpc>
                <a:buFont typeface="Wingdings" panose="05000000000000000000" charset="0"/>
                <a:buNone/>
              </a:pPr>
              <a:endParaRPr lang="zh-CN" altLang="en-US" sz="1400" spc="400" dirty="0">
                <a:cs typeface="+mn-ea"/>
                <a:sym typeface="+mn-lt"/>
              </a:endParaRPr>
            </a:p>
            <a:p>
              <a:pPr indent="0" fontAlgn="auto">
                <a:lnSpc>
                  <a:spcPct val="150000"/>
                </a:lnSpc>
                <a:buFont typeface="Wingdings" panose="05000000000000000000" charset="0"/>
                <a:buNone/>
              </a:pPr>
              <a:r>
                <a:rPr lang="zh-CN" altLang="en-US" sz="1400" spc="400" dirty="0">
                  <a:cs typeface="+mn-ea"/>
                  <a:sym typeface="+mn-lt"/>
                </a:rPr>
                <a:t>其中，</a:t>
              </a:r>
              <a:r>
                <a:rPr lang="en-US" altLang="zh-CN" sz="1400" spc="400" dirty="0">
                  <a:cs typeface="+mn-ea"/>
                  <a:sym typeface="+mn-lt"/>
                </a:rPr>
                <a:t>                                                           </a:t>
              </a:r>
              <a:r>
                <a:rPr lang="zh-CN" altLang="en-US" sz="1400" spc="400" dirty="0">
                  <a:cs typeface="+mn-ea"/>
                  <a:sym typeface="+mn-lt"/>
                </a:rPr>
                <a:t>是交叉熵损失函数，</a:t>
              </a:r>
              <a:endParaRPr lang="zh-CN" altLang="en-US" sz="1400" spc="400" dirty="0">
                <a:cs typeface="+mn-ea"/>
                <a:sym typeface="+mn-lt"/>
              </a:endParaRPr>
            </a:p>
            <a:p>
              <a:pPr indent="0" fontAlgn="auto">
                <a:lnSpc>
                  <a:spcPct val="150000"/>
                </a:lnSpc>
                <a:buFont typeface="Wingdings" panose="05000000000000000000" charset="0"/>
                <a:buNone/>
              </a:pPr>
              <a:r>
                <a:rPr lang="zh-CN" altLang="en-US" sz="1400" spc="400" dirty="0">
                  <a:cs typeface="+mn-ea"/>
                  <a:sym typeface="+mn-lt"/>
                </a:rPr>
                <a:t>同样的，目标函数在参数部分的梯度为：</a:t>
              </a:r>
              <a:endParaRPr lang="zh-CN" altLang="en-US" sz="1400" spc="400" dirty="0">
                <a:cs typeface="+mn-ea"/>
                <a:sym typeface="+mn-lt"/>
              </a:endParaRPr>
            </a:p>
            <a:p>
              <a:pPr indent="0" fontAlgn="auto">
                <a:lnSpc>
                  <a:spcPct val="150000"/>
                </a:lnSpc>
                <a:buFont typeface="Wingdings" panose="05000000000000000000" charset="0"/>
                <a:buNone/>
              </a:pPr>
              <a:endParaRPr lang="zh-CN" altLang="en-US" sz="1400" spc="400" dirty="0">
                <a:cs typeface="+mn-ea"/>
                <a:sym typeface="+mn-lt"/>
              </a:endParaRPr>
            </a:p>
            <a:p>
              <a:pPr indent="0" fontAlgn="auto">
                <a:lnSpc>
                  <a:spcPct val="150000"/>
                </a:lnSpc>
                <a:buFont typeface="Wingdings" panose="05000000000000000000" charset="0"/>
                <a:buNone/>
              </a:pPr>
              <a:endParaRPr lang="zh-CN" altLang="en-US" sz="1400" spc="400" dirty="0">
                <a:cs typeface="+mn-ea"/>
                <a:sym typeface="+mn-lt"/>
              </a:endParaRPr>
            </a:p>
            <a:p>
              <a:pPr indent="0" fontAlgn="auto">
                <a:lnSpc>
                  <a:spcPct val="150000"/>
                </a:lnSpc>
                <a:buFont typeface="Wingdings" panose="05000000000000000000" charset="0"/>
                <a:buNone/>
              </a:pPr>
              <a:r>
                <a:rPr lang="zh-CN" altLang="en-US" sz="1400" spc="400" dirty="0">
                  <a:cs typeface="+mn-ea"/>
                  <a:sym typeface="+mn-lt"/>
                </a:rPr>
                <a:t>其中，</a:t>
              </a:r>
              <a:r>
                <a:rPr lang="en-US" altLang="zh-CN" sz="1400" spc="400" dirty="0">
                  <a:cs typeface="+mn-ea"/>
                  <a:sym typeface="+mn-lt"/>
                </a:rPr>
                <a:t>                                       </a:t>
              </a:r>
              <a:r>
                <a:rPr lang="zh-CN" altLang="en-US" sz="1400" spc="400" dirty="0">
                  <a:cs typeface="+mn-ea"/>
                  <a:sym typeface="+mn-lt"/>
                </a:rPr>
                <a:t>，向量</a:t>
              </a:r>
              <a:r>
                <a:rPr lang="en-US" altLang="zh-CN" sz="1400" spc="400" dirty="0">
                  <a:cs typeface="+mn-ea"/>
                  <a:sym typeface="+mn-lt"/>
                </a:rPr>
                <a:t>         </a:t>
              </a:r>
              <a:r>
                <a:rPr lang="zh-CN" altLang="en-US" sz="1400" spc="400" dirty="0">
                  <a:cs typeface="+mn-ea"/>
                  <a:sym typeface="+mn-lt"/>
                </a:rPr>
                <a:t>的第</a:t>
              </a:r>
              <a:r>
                <a:rPr lang="en-US" altLang="zh-CN" sz="1400" spc="400" dirty="0">
                  <a:cs typeface="+mn-ea"/>
                  <a:sym typeface="+mn-lt"/>
                </a:rPr>
                <a:t>i</a:t>
              </a:r>
              <a:r>
                <a:rPr lang="zh-CN" altLang="en-US" sz="1400" spc="400" dirty="0">
                  <a:cs typeface="+mn-ea"/>
                  <a:sym typeface="+mn-lt"/>
                </a:rPr>
                <a:t>个输入符号定义如下：</a:t>
              </a:r>
              <a:endParaRPr lang="zh-CN" altLang="en-US" sz="1400" spc="400" dirty="0">
                <a:cs typeface="+mn-ea"/>
                <a:sym typeface="+mn-lt"/>
              </a:endParaRPr>
            </a:p>
            <a:p>
              <a:pPr indent="0" fontAlgn="auto">
                <a:lnSpc>
                  <a:spcPct val="150000"/>
                </a:lnSpc>
                <a:buFont typeface="Wingdings" panose="05000000000000000000" charset="0"/>
                <a:buNone/>
              </a:pPr>
              <a:br>
                <a:rPr lang="zh-CN" altLang="en-US" sz="1400" spc="400" dirty="0">
                  <a:cs typeface="+mn-ea"/>
                  <a:sym typeface="+mn-lt"/>
                </a:rPr>
              </a:br>
              <a:endParaRPr lang="zh-CN" altLang="en-US" sz="1400" spc="400" dirty="0">
                <a:cs typeface="+mn-ea"/>
                <a:sym typeface="+mn-lt"/>
              </a:endParaRPr>
            </a:p>
            <a:p>
              <a:pPr indent="0" fontAlgn="auto">
                <a:lnSpc>
                  <a:spcPct val="150000"/>
                </a:lnSpc>
                <a:buFont typeface="Wingdings" panose="05000000000000000000" charset="0"/>
                <a:buNone/>
              </a:pPr>
              <a:endParaRPr lang="zh-CN" altLang="en-US" sz="1400" spc="400" dirty="0">
                <a:cs typeface="+mn-ea"/>
                <a:sym typeface="+mn-lt"/>
              </a:endParaRPr>
            </a:p>
            <a:p>
              <a:pPr indent="0" fontAlgn="auto">
                <a:lnSpc>
                  <a:spcPct val="150000"/>
                </a:lnSpc>
                <a:buFont typeface="Wingdings" panose="05000000000000000000" charset="0"/>
                <a:buNone/>
              </a:pPr>
              <a:r>
                <a:rPr lang="zh-CN" altLang="en-US" sz="1400" spc="400" dirty="0">
                  <a:cs typeface="+mn-ea"/>
                  <a:sym typeface="+mn-lt"/>
                </a:rPr>
                <a:t>当wi=0时，wi是不可微的，所以我们把wi=0时的导数定义为0，这意味着我们不使用为0的模型参数来估计超参数。由此我们得到</a:t>
              </a:r>
              <a:r>
                <a:rPr lang="en-US" altLang="zh-CN" sz="1400" spc="400" dirty="0">
                  <a:cs typeface="+mn-ea"/>
                  <a:sym typeface="+mn-lt"/>
                </a:rPr>
                <a:t> </a:t>
              </a:r>
              <a:endParaRPr lang="en-US" altLang="zh-CN" sz="1400" spc="400" dirty="0">
                <a:cs typeface="+mn-ea"/>
                <a:sym typeface="+mn-lt"/>
              </a:endParaRPr>
            </a:p>
            <a:p>
              <a:pPr indent="0" fontAlgn="auto">
                <a:lnSpc>
                  <a:spcPct val="150000"/>
                </a:lnSpc>
                <a:buFont typeface="Wingdings" panose="05000000000000000000" charset="0"/>
                <a:buNone/>
              </a:pPr>
              <a:r>
                <a:rPr lang="en-US" altLang="zh-CN" sz="1400" spc="400" dirty="0">
                  <a:cs typeface="+mn-ea"/>
                  <a:sym typeface="+mn-lt"/>
                </a:rPr>
                <a:t>                                               ,</a:t>
              </a:r>
              <a:endParaRPr lang="zh-CN" altLang="en-US" sz="1400" spc="400" dirty="0">
                <a:cs typeface="+mn-ea"/>
                <a:sym typeface="+mn-lt"/>
              </a:endParaRPr>
            </a:p>
          </p:txBody>
        </p:sp>
        <p:pic>
          <p:nvPicPr>
            <p:cNvPr id="9" name="图片 8"/>
            <p:cNvPicPr>
              <a:picLocks noChangeAspect="1"/>
            </p:cNvPicPr>
            <p:nvPr/>
          </p:nvPicPr>
          <p:blipFill>
            <a:blip r:embed="rId1"/>
            <a:stretch>
              <a:fillRect/>
            </a:stretch>
          </p:blipFill>
          <p:spPr>
            <a:xfrm>
              <a:off x="6390" y="3539"/>
              <a:ext cx="4512" cy="528"/>
            </a:xfrm>
            <a:prstGeom prst="rect">
              <a:avLst/>
            </a:prstGeom>
          </p:spPr>
        </p:pic>
        <p:pic>
          <p:nvPicPr>
            <p:cNvPr id="12" name="图片 11"/>
            <p:cNvPicPr>
              <a:picLocks noChangeAspect="1"/>
            </p:cNvPicPr>
            <p:nvPr/>
          </p:nvPicPr>
          <p:blipFill>
            <a:blip r:embed="rId2"/>
            <a:srcRect r="5649" b="-2119"/>
            <a:stretch>
              <a:fillRect/>
            </a:stretch>
          </p:blipFill>
          <p:spPr>
            <a:xfrm>
              <a:off x="2417" y="4216"/>
              <a:ext cx="9454" cy="723"/>
            </a:xfrm>
            <a:prstGeom prst="rect">
              <a:avLst/>
            </a:prstGeom>
          </p:spPr>
        </p:pic>
        <p:pic>
          <p:nvPicPr>
            <p:cNvPr id="13" name="图片 12"/>
            <p:cNvPicPr>
              <a:picLocks noChangeAspect="1"/>
            </p:cNvPicPr>
            <p:nvPr/>
          </p:nvPicPr>
          <p:blipFill>
            <a:blip r:embed="rId3"/>
            <a:stretch>
              <a:fillRect/>
            </a:stretch>
          </p:blipFill>
          <p:spPr>
            <a:xfrm>
              <a:off x="15059" y="4325"/>
              <a:ext cx="3804" cy="780"/>
            </a:xfrm>
            <a:prstGeom prst="rect">
              <a:avLst/>
            </a:prstGeom>
          </p:spPr>
        </p:pic>
        <p:pic>
          <p:nvPicPr>
            <p:cNvPr id="14" name="图片 13"/>
            <p:cNvPicPr>
              <a:picLocks noChangeAspect="1"/>
            </p:cNvPicPr>
            <p:nvPr/>
          </p:nvPicPr>
          <p:blipFill>
            <a:blip r:embed="rId4"/>
            <a:stretch>
              <a:fillRect/>
            </a:stretch>
          </p:blipFill>
          <p:spPr>
            <a:xfrm>
              <a:off x="5778" y="5570"/>
              <a:ext cx="5736" cy="804"/>
            </a:xfrm>
            <a:prstGeom prst="rect">
              <a:avLst/>
            </a:prstGeom>
          </p:spPr>
        </p:pic>
        <p:pic>
          <p:nvPicPr>
            <p:cNvPr id="15" name="图片 14"/>
            <p:cNvPicPr>
              <a:picLocks noChangeAspect="1"/>
            </p:cNvPicPr>
            <p:nvPr/>
          </p:nvPicPr>
          <p:blipFill>
            <a:blip r:embed="rId5"/>
            <a:stretch>
              <a:fillRect/>
            </a:stretch>
          </p:blipFill>
          <p:spPr>
            <a:xfrm>
              <a:off x="5651" y="7046"/>
              <a:ext cx="5640" cy="1536"/>
            </a:xfrm>
            <a:prstGeom prst="rect">
              <a:avLst/>
            </a:prstGeom>
          </p:spPr>
        </p:pic>
        <p:pic>
          <p:nvPicPr>
            <p:cNvPr id="18" name="图片 17"/>
            <p:cNvPicPr>
              <a:picLocks noChangeAspect="1"/>
            </p:cNvPicPr>
            <p:nvPr/>
          </p:nvPicPr>
          <p:blipFill>
            <a:blip r:embed="rId6"/>
            <a:stretch>
              <a:fillRect/>
            </a:stretch>
          </p:blipFill>
          <p:spPr>
            <a:xfrm>
              <a:off x="2260" y="6374"/>
              <a:ext cx="6396" cy="564"/>
            </a:xfrm>
            <a:prstGeom prst="rect">
              <a:avLst/>
            </a:prstGeom>
          </p:spPr>
        </p:pic>
        <p:pic>
          <p:nvPicPr>
            <p:cNvPr id="22" name="图片 21"/>
            <p:cNvPicPr>
              <a:picLocks noChangeAspect="1"/>
            </p:cNvPicPr>
            <p:nvPr/>
          </p:nvPicPr>
          <p:blipFill>
            <a:blip r:embed="rId7"/>
            <a:stretch>
              <a:fillRect/>
            </a:stretch>
          </p:blipFill>
          <p:spPr>
            <a:xfrm>
              <a:off x="9879" y="6482"/>
              <a:ext cx="1296" cy="456"/>
            </a:xfrm>
            <a:prstGeom prst="rect">
              <a:avLst/>
            </a:prstGeom>
          </p:spPr>
        </p:pic>
        <p:pic>
          <p:nvPicPr>
            <p:cNvPr id="23" name="图片 22"/>
            <p:cNvPicPr>
              <a:picLocks noChangeAspect="1"/>
            </p:cNvPicPr>
            <p:nvPr/>
          </p:nvPicPr>
          <p:blipFill>
            <a:blip r:embed="rId8"/>
            <a:stretch>
              <a:fillRect/>
            </a:stretch>
          </p:blipFill>
          <p:spPr>
            <a:xfrm>
              <a:off x="6883" y="9548"/>
              <a:ext cx="1932" cy="456"/>
            </a:xfrm>
            <a:prstGeom prst="rect">
              <a:avLst/>
            </a:prstGeom>
          </p:spPr>
        </p:pic>
        <p:pic>
          <p:nvPicPr>
            <p:cNvPr id="24" name="图片 23"/>
            <p:cNvPicPr>
              <a:picLocks noChangeAspect="1"/>
            </p:cNvPicPr>
            <p:nvPr/>
          </p:nvPicPr>
          <p:blipFill>
            <a:blip r:embed="rId9"/>
            <a:stretch>
              <a:fillRect/>
            </a:stretch>
          </p:blipFill>
          <p:spPr>
            <a:xfrm>
              <a:off x="9191" y="9488"/>
              <a:ext cx="3036" cy="480"/>
            </a:xfrm>
            <a:prstGeom prst="rect">
              <a:avLst/>
            </a:prstGeom>
          </p:spPr>
        </p:pic>
      </p:grpSp>
      <mc:AlternateContent xmlns:mc="http://schemas.openxmlformats.org/markup-compatibility/2006">
        <mc:Choice xmlns:a14="http://schemas.microsoft.com/office/drawing/2010/main" Requires="a14">
          <p:sp>
            <p:nvSpPr>
              <p:cNvPr id="26" name="文本框 25"/>
              <p:cNvSpPr txBox="1"/>
              <p:nvPr/>
            </p:nvSpPr>
            <p:spPr>
              <a:xfrm>
                <a:off x="583565" y="999490"/>
                <a:ext cx="10679430" cy="624840"/>
              </a:xfrm>
              <a:prstGeom prst="rect">
                <a:avLst/>
              </a:prstGeom>
              <a:noFill/>
              <a:ln w="28575" cmpd="sng">
                <a:solidFill>
                  <a:schemeClr val="accent1">
                    <a:shade val="50000"/>
                  </a:schemeClr>
                </a:solidFill>
                <a:prstDash val="dashDot"/>
              </a:ln>
            </p:spPr>
            <p:txBody>
              <a:bodyPr wrap="square" rtlCol="0">
                <a:spAutoFit/>
              </a:bodyPr>
              <a:p>
                <a:pPr algn="l" fontAlgn="auto">
                  <a:lnSpc>
                    <a:spcPts val="2080"/>
                  </a:lnSpc>
                  <a:buClrTx/>
                  <a:buSzTx/>
                  <a:buNone/>
                </a:pPr>
                <a:r>
                  <a:rPr lang="zh-CN" altLang="en-US" sz="1400" spc="400" dirty="0">
                    <a:cs typeface="+mn-ea"/>
                    <a:sym typeface="+mn-lt"/>
                  </a:rPr>
                  <a:t>步骤一：攻击者针对给定的训练数据集、给定的ML算法和学习到的模型参数，计算出向量a和b。</a:t>
                </a:r>
                <a:endParaRPr lang="zh-CN" altLang="en-US" sz="1400" spc="400" dirty="0">
                  <a:cs typeface="+mn-ea"/>
                  <a:sym typeface="+mn-lt"/>
                </a:endParaRPr>
              </a:p>
              <a:p>
                <a:pPr algn="l" fontAlgn="auto">
                  <a:lnSpc>
                    <a:spcPts val="2080"/>
                  </a:lnSpc>
                  <a:buClrTx/>
                  <a:buSzTx/>
                  <a:buNone/>
                </a:pPr>
                <a:r>
                  <a:rPr lang="zh-CN" altLang="en-US" sz="1400" spc="400" dirty="0">
                    <a:cs typeface="+mn-ea"/>
                    <a:sym typeface="+mn-lt"/>
                  </a:rPr>
                  <a:t>步骤二。攻击者使用公式</a:t>
                </a:r>
                <a14:m>
                  <m:oMath xmlns:m="http://schemas.openxmlformats.org/officeDocument/2006/math">
                    <m:acc>
                      <m:accPr>
                        <m:ctrlPr>
                          <a:rPr lang="zh-CN" altLang="en-US" sz="1400" i="1" spc="400" dirty="0">
                            <a:latin typeface="Cambria Math" panose="02040503050406030204" charset="0"/>
                            <a:cs typeface="Cambria Math" panose="02040503050406030204" charset="0"/>
                            <a:sym typeface="+mn-lt"/>
                          </a:rPr>
                        </m:ctrlPr>
                      </m:accPr>
                      <m:e>
                        <m:r>
                          <a:rPr lang="zh-CN" altLang="en-US" sz="1400" spc="400" dirty="0">
                            <a:latin typeface="Cambria Math" panose="02040503050406030204" charset="0"/>
                            <a:cs typeface="+mn-ea"/>
                            <a:sym typeface="+mn-lt"/>
                          </a:rPr>
                          <m:t>𝜆</m:t>
                        </m:r>
                      </m:e>
                    </m:acc>
                    <m:r>
                      <a:rPr lang="zh-CN" altLang="en-US" sz="1400" spc="400" dirty="0">
                        <a:latin typeface="Cambria Math" panose="02040503050406030204" charset="0"/>
                        <a:cs typeface="+mn-ea"/>
                        <a:sym typeface="+mn-lt"/>
                      </a:rPr>
                      <m:t>=−</m:t>
                    </m:r>
                    <m:sSup>
                      <m:sSupPr>
                        <m:ctrlPr>
                          <a:rPr lang="zh-CN" altLang="en-US" sz="1400" i="1" spc="400" dirty="0">
                            <a:latin typeface="Cambria Math" panose="02040503050406030204" charset="0"/>
                            <a:cs typeface="Cambria Math" panose="02040503050406030204" charset="0"/>
                            <a:sym typeface="+mn-lt"/>
                          </a:rPr>
                        </m:ctrlPr>
                      </m:sSupPr>
                      <m:e>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𝑎</m:t>
                        </m:r>
                        <m:r>
                          <a:rPr lang="zh-CN" altLang="en-US" sz="1400" spc="400" baseline="30000" dirty="0">
                            <a:latin typeface="Cambria Math" panose="02040503050406030204" charset="0"/>
                            <a:cs typeface="+mn-ea"/>
                            <a:sym typeface="+mn-lt"/>
                          </a:rPr>
                          <m:t>𝑇</m:t>
                        </m:r>
                        <m:r>
                          <a:rPr lang="zh-CN" altLang="en-US" sz="1400" spc="400" dirty="0">
                            <a:latin typeface="Cambria Math" panose="02040503050406030204" charset="0"/>
                            <a:cs typeface="+mn-ea"/>
                            <a:sym typeface="+mn-lt"/>
                          </a:rPr>
                          <m:t>𝑎</m:t>
                        </m:r>
                        <m:r>
                          <a:rPr lang="en-US" altLang="zh-CN" sz="1400" spc="400" dirty="0">
                            <a:latin typeface="Cambria Math" panose="02040503050406030204" charset="0"/>
                            <a:cs typeface="+mn-ea"/>
                            <a:sym typeface="+mn-lt"/>
                          </a:rPr>
                          <m:t>)</m:t>
                        </m:r>
                      </m:e>
                      <m:sup>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1</m:t>
                        </m:r>
                      </m:sup>
                    </m:sSup>
                    <m:r>
                      <a:rPr lang="zh-CN" altLang="en-US" sz="1400" spc="400" dirty="0">
                        <a:latin typeface="Cambria Math" panose="02040503050406030204" charset="0"/>
                        <a:cs typeface="+mn-ea"/>
                        <a:sym typeface="+mn-lt"/>
                      </a:rPr>
                      <m:t>𝑎</m:t>
                    </m:r>
                    <m:r>
                      <a:rPr lang="zh-CN" altLang="en-US" sz="1400" spc="400" baseline="30000" dirty="0">
                        <a:latin typeface="Cambria Math" panose="02040503050406030204" charset="0"/>
                        <a:cs typeface="+mn-ea"/>
                        <a:sym typeface="+mn-lt"/>
                      </a:rPr>
                      <m:t>𝑇</m:t>
                    </m:r>
                    <m:r>
                      <a:rPr lang="zh-CN" altLang="en-US" sz="1400" spc="400" dirty="0">
                        <a:latin typeface="Cambria Math" panose="02040503050406030204" charset="0"/>
                        <a:cs typeface="+mn-ea"/>
                        <a:sym typeface="+mn-lt"/>
                      </a:rPr>
                      <m:t>𝑏</m:t>
                    </m:r>
                  </m:oMath>
                </a14:m>
                <a:r>
                  <a:rPr lang="en-US" altLang="zh-CN" sz="1400" spc="400" dirty="0">
                    <a:latin typeface="Cambria Math" panose="02040503050406030204" charset="0"/>
                    <a:cs typeface="+mn-ea"/>
                    <a:sym typeface="+mn-lt"/>
                  </a:rPr>
                  <a:t> </a:t>
                </a:r>
                <a:r>
                  <a:rPr lang="zh-CN" altLang="en-US" sz="1400" spc="400" dirty="0">
                    <a:cs typeface="+mn-ea"/>
                    <a:sym typeface="+mn-lt"/>
                  </a:rPr>
                  <a:t>估计超参数。</a:t>
                </a:r>
                <a:endParaRPr lang="zh-CN" altLang="en-US" sz="1400" spc="400" dirty="0">
                  <a:cs typeface="+mn-ea"/>
                  <a:sym typeface="+mn-lt"/>
                </a:endParaRPr>
              </a:p>
            </p:txBody>
          </p:sp>
        </mc:Choice>
        <mc:Fallback>
          <p:sp>
            <p:nvSpPr>
              <p:cNvPr id="26" name="文本框 25"/>
              <p:cNvSpPr txBox="1">
                <a:spLocks noRot="1" noChangeAspect="1" noMove="1" noResize="1" noEditPoints="1" noAdjustHandles="1" noChangeArrowheads="1" noChangeShapeType="1" noTextEdit="1"/>
              </p:cNvSpPr>
              <p:nvPr/>
            </p:nvSpPr>
            <p:spPr>
              <a:xfrm>
                <a:off x="583565" y="999490"/>
                <a:ext cx="10679430" cy="624840"/>
              </a:xfrm>
              <a:prstGeom prst="rect">
                <a:avLst/>
              </a:prstGeom>
              <a:blipFill rotWithShape="1">
                <a:blip r:embed="rId10"/>
                <a:stretch>
                  <a:fillRect l="-137" t="-2337" r="-131" b="-2236"/>
                </a:stretch>
              </a:blipFill>
              <a:ln w="28575" cmpd="sng">
                <a:solidFill>
                  <a:schemeClr val="accent1">
                    <a:shade val="50000"/>
                  </a:schemeClr>
                </a:solidFill>
                <a:prstDash val="dashDot"/>
              </a:ln>
            </p:spPr>
            <p:txBody>
              <a:bodyPr/>
              <a:lstStyle/>
              <a:p>
                <a:r>
                  <a:rPr lang="zh-CN" altLang="en-US">
                    <a:noFill/>
                  </a:rPr>
                  <a:t> </a:t>
                </a:r>
              </a:p>
            </p:txBody>
          </p:sp>
        </mc:Fallback>
      </mc:AlternateContent>
    </p:spTree>
    <p:custDataLst>
      <p:tags r:id="rId11"/>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攻击模型☞对分类算法的攻击</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grpSp>
        <p:nvGrpSpPr>
          <p:cNvPr id="22" name="组合 21"/>
          <p:cNvGrpSpPr/>
          <p:nvPr/>
        </p:nvGrpSpPr>
        <p:grpSpPr>
          <a:xfrm>
            <a:off x="717550" y="1993265"/>
            <a:ext cx="10549890" cy="4292600"/>
            <a:chOff x="1148" y="2321"/>
            <a:chExt cx="16614" cy="6760"/>
          </a:xfrm>
        </p:grpSpPr>
        <p:sp>
          <p:nvSpPr>
            <p:cNvPr id="4" name="文本框 3"/>
            <p:cNvSpPr txBox="1"/>
            <p:nvPr/>
          </p:nvSpPr>
          <p:spPr>
            <a:xfrm>
              <a:off x="1148" y="2321"/>
              <a:ext cx="16614" cy="6760"/>
            </a:xfrm>
            <a:prstGeom prst="rect">
              <a:avLst/>
            </a:prstGeom>
            <a:noFill/>
          </p:spPr>
          <p:txBody>
            <a:bodyPr wrap="square" rtlCol="0">
              <a:spAutoFit/>
            </a:bodyPr>
            <a:lstStyle/>
            <a:p>
              <a:pPr indent="0" fontAlgn="auto">
                <a:lnSpc>
                  <a:spcPct val="150000"/>
                </a:lnSpc>
                <a:buFont typeface="Wingdings" panose="05000000000000000000" charset="0"/>
                <a:buNone/>
              </a:pPr>
              <a:r>
                <a:rPr lang="zh-CN" altLang="en-US" sz="1400" spc="400" dirty="0">
                  <a:cs typeface="+mn-ea"/>
                  <a:sym typeface="+mn-lt"/>
                </a:rPr>
                <a:t>（</a:t>
              </a:r>
              <a:r>
                <a:rPr lang="en-US" altLang="zh-CN" sz="1400" spc="400" dirty="0">
                  <a:cs typeface="+mn-ea"/>
                  <a:sym typeface="+mn-lt"/>
                </a:rPr>
                <a:t>2</a:t>
              </a:r>
              <a:r>
                <a:rPr lang="zh-CN" altLang="en-US" sz="1400" spc="400" dirty="0">
                  <a:cs typeface="+mn-ea"/>
                  <a:sym typeface="+mn-lt"/>
                </a:rPr>
                <a:t>）核分类算法</a:t>
              </a:r>
              <a:r>
                <a:rPr lang="en-US" altLang="zh-CN" sz="1400" spc="400" dirty="0">
                  <a:cs typeface="+mn-ea"/>
                  <a:sym typeface="+mn-lt"/>
                </a:rPr>
                <a:t>-</a:t>
              </a:r>
              <a:r>
                <a:rPr lang="zh-CN" altLang="en-US" sz="1400" spc="400" dirty="0">
                  <a:cs typeface="+mn-ea"/>
                  <a:sym typeface="+mn-lt"/>
                </a:rPr>
                <a:t>核支持向量机（</a:t>
              </a:r>
              <a:r>
                <a:rPr lang="en-US" altLang="zh-CN" sz="1400" spc="400" dirty="0">
                  <a:cs typeface="+mn-ea"/>
                  <a:sym typeface="+mn-lt"/>
                </a:rPr>
                <a:t>KSVM-RHL</a:t>
              </a:r>
              <a:r>
                <a:rPr lang="zh-CN" altLang="en-US" sz="1400" spc="400" dirty="0">
                  <a:cs typeface="+mn-ea"/>
                  <a:sym typeface="+mn-lt"/>
                </a:rPr>
                <a:t>）</a:t>
              </a:r>
              <a:endParaRPr lang="en-US" altLang="zh-CN" sz="1400" spc="400" dirty="0">
                <a:cs typeface="+mn-ea"/>
                <a:sym typeface="+mn-lt"/>
              </a:endParaRPr>
            </a:p>
            <a:p>
              <a:pPr indent="0" fontAlgn="auto">
                <a:lnSpc>
                  <a:spcPct val="150000"/>
                </a:lnSpc>
                <a:buFont typeface="Wingdings" panose="05000000000000000000" charset="0"/>
                <a:buNone/>
              </a:pPr>
              <a:r>
                <a:rPr lang="en-US" altLang="zh-CN" sz="1400" spc="400" dirty="0">
                  <a:cs typeface="+mn-ea"/>
                  <a:sym typeface="+mn-lt"/>
                </a:rPr>
                <a:t>我们关注的是二元分类。KSVM-RHL的目标函数</a:t>
              </a:r>
              <a:r>
                <a:rPr lang="zh-CN" altLang="en-US" sz="1400" spc="400" dirty="0">
                  <a:cs typeface="+mn-ea"/>
                  <a:sym typeface="+mn-lt"/>
                </a:rPr>
                <a:t>是：</a:t>
              </a:r>
              <a:endParaRPr lang="zh-CN" altLang="en-US" sz="1400" spc="400" dirty="0">
                <a:cs typeface="+mn-ea"/>
                <a:sym typeface="+mn-lt"/>
              </a:endParaRPr>
            </a:p>
            <a:p>
              <a:pPr indent="0" fontAlgn="auto">
                <a:lnSpc>
                  <a:spcPct val="150000"/>
                </a:lnSpc>
                <a:buFont typeface="Wingdings" panose="05000000000000000000" charset="0"/>
                <a:buNone/>
              </a:pPr>
              <a:endParaRPr lang="zh-CN" altLang="en-US" sz="1400" spc="400" dirty="0">
                <a:cs typeface="+mn-ea"/>
                <a:sym typeface="+mn-lt"/>
              </a:endParaRPr>
            </a:p>
            <a:p>
              <a:pPr indent="0" fontAlgn="auto">
                <a:lnSpc>
                  <a:spcPct val="150000"/>
                </a:lnSpc>
                <a:buFont typeface="Wingdings" panose="05000000000000000000" charset="0"/>
                <a:buNone/>
              </a:pPr>
              <a:endParaRPr lang="zh-CN" altLang="en-US" sz="1400" spc="400" dirty="0">
                <a:cs typeface="+mn-ea"/>
                <a:sym typeface="+mn-lt"/>
              </a:endParaRPr>
            </a:p>
            <a:p>
              <a:pPr indent="0" fontAlgn="auto">
                <a:lnSpc>
                  <a:spcPct val="150000"/>
                </a:lnSpc>
                <a:buFont typeface="Wingdings" panose="05000000000000000000" charset="0"/>
                <a:buNone/>
              </a:pPr>
              <a:r>
                <a:rPr lang="zh-CN" altLang="en-US" sz="1400" spc="400" dirty="0">
                  <a:cs typeface="+mn-ea"/>
                  <a:sym typeface="+mn-lt"/>
                </a:rPr>
                <a:t>这里使用的是正则铰链损失函数</a:t>
              </a:r>
              <a:r>
                <a:rPr lang="en-US" altLang="zh-CN" sz="1400" spc="400" dirty="0">
                  <a:cs typeface="+mn-ea"/>
                  <a:sym typeface="+mn-lt"/>
                </a:rPr>
                <a:t>                                    ,</a:t>
              </a:r>
              <a:r>
                <a:rPr lang="zh-CN" altLang="en-US" sz="1400" dirty="0">
                  <a:uFillTx/>
                  <a:cs typeface="+mn-ea"/>
                  <a:sym typeface="+mn-lt"/>
                </a:rPr>
                <a:t>gram</a:t>
              </a:r>
              <a:r>
                <a:rPr lang="en-US" altLang="zh-CN" sz="1400" dirty="0">
                  <a:uFillTx/>
                  <a:cs typeface="+mn-ea"/>
                  <a:sym typeface="+mn-lt"/>
                </a:rPr>
                <a:t> </a:t>
              </a:r>
              <a:r>
                <a:rPr lang="zh-CN" altLang="en-US" sz="1400" spc="400" dirty="0">
                  <a:cs typeface="+mn-ea"/>
                  <a:sym typeface="+mn-lt"/>
                </a:rPr>
                <a:t>矩阵</a:t>
              </a:r>
              <a:endParaRPr lang="zh-CN" altLang="en-US" sz="1400" spc="400" dirty="0">
                <a:cs typeface="+mn-ea"/>
                <a:sym typeface="+mn-lt"/>
              </a:endParaRPr>
            </a:p>
            <a:p>
              <a:pPr indent="0" fontAlgn="auto">
                <a:lnSpc>
                  <a:spcPct val="150000"/>
                </a:lnSpc>
                <a:buFont typeface="Wingdings" panose="05000000000000000000" charset="0"/>
                <a:buNone/>
              </a:pPr>
              <a:r>
                <a:rPr lang="zh-CN" altLang="en-US" sz="1400" spc="400" dirty="0">
                  <a:cs typeface="+mn-ea"/>
                  <a:sym typeface="+mn-lt"/>
                </a:rPr>
                <a:t>这里，观察到，对于损失函数关于参数求梯度，当</a:t>
              </a:r>
              <a:r>
                <a:rPr lang="en-US" altLang="zh-CN" sz="1400" spc="400" dirty="0">
                  <a:cs typeface="+mn-ea"/>
                  <a:sym typeface="+mn-lt"/>
                </a:rPr>
                <a:t>          </a:t>
              </a:r>
              <a:r>
                <a:rPr lang="zh-CN" altLang="en-US" sz="1400" spc="400" dirty="0">
                  <a:cs typeface="+mn-ea"/>
                  <a:sym typeface="+mn-lt"/>
                </a:rPr>
                <a:t>时是不可微的，所以有以下定义：</a:t>
              </a:r>
              <a:endParaRPr lang="zh-CN" altLang="en-US" sz="1400" spc="400" dirty="0">
                <a:cs typeface="+mn-ea"/>
                <a:sym typeface="+mn-lt"/>
              </a:endParaRPr>
            </a:p>
            <a:p>
              <a:pPr indent="0" fontAlgn="auto">
                <a:lnSpc>
                  <a:spcPct val="150000"/>
                </a:lnSpc>
                <a:buFont typeface="Wingdings" panose="05000000000000000000" charset="0"/>
                <a:buNone/>
              </a:pPr>
              <a:endParaRPr lang="en-US" altLang="zh-CN" sz="1400" spc="400" dirty="0">
                <a:cs typeface="+mn-ea"/>
                <a:sym typeface="+mn-lt"/>
              </a:endParaRPr>
            </a:p>
            <a:p>
              <a:pPr indent="0" fontAlgn="auto">
                <a:lnSpc>
                  <a:spcPct val="150000"/>
                </a:lnSpc>
                <a:buFont typeface="Wingdings" panose="05000000000000000000" charset="0"/>
                <a:buNone/>
              </a:pPr>
              <a:endParaRPr lang="zh-CN" altLang="en-US" sz="1400" spc="400" dirty="0">
                <a:cs typeface="+mn-ea"/>
                <a:sym typeface="+mn-lt"/>
              </a:endParaRPr>
            </a:p>
            <a:p>
              <a:pPr indent="0" fontAlgn="auto">
                <a:lnSpc>
                  <a:spcPct val="150000"/>
                </a:lnSpc>
                <a:buFont typeface="Wingdings" panose="05000000000000000000" charset="0"/>
                <a:buNone/>
              </a:pPr>
              <a:endParaRPr lang="zh-CN" altLang="en-US" sz="1400" spc="400" dirty="0">
                <a:cs typeface="+mn-ea"/>
                <a:sym typeface="+mn-lt"/>
              </a:endParaRPr>
            </a:p>
            <a:p>
              <a:pPr indent="0" fontAlgn="auto">
                <a:lnSpc>
                  <a:spcPct val="150000"/>
                </a:lnSpc>
                <a:buFont typeface="Wingdings" panose="05000000000000000000" charset="0"/>
                <a:buNone/>
              </a:pPr>
              <a:r>
                <a:rPr lang="zh-CN" altLang="en-US" sz="1400" spc="400" dirty="0">
                  <a:cs typeface="+mn-ea"/>
                  <a:sym typeface="+mn-lt"/>
                </a:rPr>
                <a:t>相应的，有</a:t>
              </a:r>
              <a:endParaRPr lang="zh-CN" altLang="en-US" sz="1400" spc="400" dirty="0">
                <a:cs typeface="+mn-ea"/>
                <a:sym typeface="+mn-lt"/>
              </a:endParaRPr>
            </a:p>
            <a:p>
              <a:pPr indent="0" fontAlgn="auto">
                <a:lnSpc>
                  <a:spcPct val="150000"/>
                </a:lnSpc>
                <a:buFont typeface="Wingdings" panose="05000000000000000000" charset="0"/>
                <a:buNone/>
              </a:pPr>
              <a:r>
                <a:rPr lang="en-US" altLang="zh-CN" sz="1400" spc="400" dirty="0">
                  <a:cs typeface="+mn-ea"/>
                  <a:sym typeface="+mn-lt"/>
                </a:rPr>
                <a:t>                                            </a:t>
              </a:r>
              <a:r>
                <a:rPr lang="zh-CN" altLang="en-US" sz="1400" spc="400" dirty="0">
                  <a:cs typeface="+mn-ea"/>
                  <a:sym typeface="+mn-lt"/>
                </a:rPr>
                <a:t>，</a:t>
              </a:r>
              <a:endParaRPr lang="zh-CN" altLang="en-US" sz="1400" spc="400" dirty="0">
                <a:cs typeface="+mn-ea"/>
                <a:sym typeface="+mn-lt"/>
              </a:endParaRPr>
            </a:p>
            <a:p>
              <a:pPr indent="0" fontAlgn="auto">
                <a:lnSpc>
                  <a:spcPct val="150000"/>
                </a:lnSpc>
                <a:buFont typeface="Wingdings" panose="05000000000000000000" charset="0"/>
                <a:buNone/>
              </a:pPr>
              <a:endParaRPr lang="zh-CN" altLang="en-US" sz="1400" spc="400" dirty="0">
                <a:cs typeface="+mn-ea"/>
                <a:sym typeface="+mn-lt"/>
              </a:endParaRPr>
            </a:p>
            <a:p>
              <a:pPr indent="0" fontAlgn="auto">
                <a:lnSpc>
                  <a:spcPct val="150000"/>
                </a:lnSpc>
                <a:buFont typeface="Wingdings" panose="05000000000000000000" charset="0"/>
                <a:buNone/>
              </a:pPr>
              <a:endParaRPr lang="zh-CN" altLang="en-US" sz="1400" spc="400" dirty="0">
                <a:cs typeface="+mn-ea"/>
                <a:sym typeface="+mn-lt"/>
              </a:endParaRPr>
            </a:p>
          </p:txBody>
        </p:sp>
        <p:pic>
          <p:nvPicPr>
            <p:cNvPr id="11" name="图片 10"/>
            <p:cNvPicPr>
              <a:picLocks noChangeAspect="1"/>
            </p:cNvPicPr>
            <p:nvPr/>
          </p:nvPicPr>
          <p:blipFill>
            <a:blip r:embed="rId1"/>
            <a:stretch>
              <a:fillRect/>
            </a:stretch>
          </p:blipFill>
          <p:spPr>
            <a:xfrm>
              <a:off x="5401" y="3663"/>
              <a:ext cx="6252" cy="528"/>
            </a:xfrm>
            <a:prstGeom prst="rect">
              <a:avLst/>
            </a:prstGeom>
          </p:spPr>
        </p:pic>
        <p:pic>
          <p:nvPicPr>
            <p:cNvPr id="12" name="图片 11"/>
            <p:cNvPicPr>
              <a:picLocks noChangeAspect="1"/>
            </p:cNvPicPr>
            <p:nvPr/>
          </p:nvPicPr>
          <p:blipFill>
            <a:blip r:embed="rId2"/>
            <a:stretch>
              <a:fillRect/>
            </a:stretch>
          </p:blipFill>
          <p:spPr>
            <a:xfrm>
              <a:off x="6345" y="4473"/>
              <a:ext cx="5820" cy="564"/>
            </a:xfrm>
            <a:prstGeom prst="rect">
              <a:avLst/>
            </a:prstGeom>
          </p:spPr>
        </p:pic>
        <p:pic>
          <p:nvPicPr>
            <p:cNvPr id="13" name="图片 12"/>
            <p:cNvPicPr>
              <a:picLocks noChangeAspect="1"/>
            </p:cNvPicPr>
            <p:nvPr/>
          </p:nvPicPr>
          <p:blipFill>
            <a:blip r:embed="rId3"/>
            <a:stretch>
              <a:fillRect/>
            </a:stretch>
          </p:blipFill>
          <p:spPr>
            <a:xfrm>
              <a:off x="13907" y="4245"/>
              <a:ext cx="2628" cy="720"/>
            </a:xfrm>
            <a:prstGeom prst="rect">
              <a:avLst/>
            </a:prstGeom>
          </p:spPr>
        </p:pic>
        <p:pic>
          <p:nvPicPr>
            <p:cNvPr id="14" name="图片 13"/>
            <p:cNvPicPr>
              <a:picLocks noChangeAspect="1"/>
            </p:cNvPicPr>
            <p:nvPr/>
          </p:nvPicPr>
          <p:blipFill>
            <a:blip r:embed="rId4"/>
            <a:stretch>
              <a:fillRect/>
            </a:stretch>
          </p:blipFill>
          <p:spPr>
            <a:xfrm>
              <a:off x="5401" y="5732"/>
              <a:ext cx="6132" cy="1044"/>
            </a:xfrm>
            <a:prstGeom prst="rect">
              <a:avLst/>
            </a:prstGeom>
          </p:spPr>
        </p:pic>
        <p:grpSp>
          <p:nvGrpSpPr>
            <p:cNvPr id="20" name="组合 19"/>
            <p:cNvGrpSpPr/>
            <p:nvPr/>
          </p:nvGrpSpPr>
          <p:grpSpPr>
            <a:xfrm>
              <a:off x="6545" y="7544"/>
              <a:ext cx="6309" cy="480"/>
              <a:chOff x="6545" y="7544"/>
              <a:chExt cx="6309" cy="480"/>
            </a:xfrm>
          </p:grpSpPr>
          <p:pic>
            <p:nvPicPr>
              <p:cNvPr id="17" name="图片 16"/>
              <p:cNvPicPr>
                <a:picLocks noChangeAspect="1"/>
              </p:cNvPicPr>
              <p:nvPr/>
            </p:nvPicPr>
            <p:blipFill>
              <a:blip r:embed="rId5"/>
              <a:stretch>
                <a:fillRect/>
              </a:stretch>
            </p:blipFill>
            <p:spPr>
              <a:xfrm>
                <a:off x="8786" y="7544"/>
                <a:ext cx="4068" cy="480"/>
              </a:xfrm>
              <a:prstGeom prst="rect">
                <a:avLst/>
              </a:prstGeom>
            </p:spPr>
          </p:pic>
          <p:pic>
            <p:nvPicPr>
              <p:cNvPr id="18" name="图片 17"/>
              <p:cNvPicPr>
                <a:picLocks noChangeAspect="1"/>
              </p:cNvPicPr>
              <p:nvPr/>
            </p:nvPicPr>
            <p:blipFill>
              <a:blip r:embed="rId6"/>
              <a:stretch>
                <a:fillRect/>
              </a:stretch>
            </p:blipFill>
            <p:spPr>
              <a:xfrm>
                <a:off x="6545" y="7598"/>
                <a:ext cx="1800" cy="372"/>
              </a:xfrm>
              <a:prstGeom prst="rect">
                <a:avLst/>
              </a:prstGeom>
            </p:spPr>
          </p:pic>
        </p:grpSp>
      </p:grpSp>
      <mc:AlternateContent xmlns:mc="http://schemas.openxmlformats.org/markup-compatibility/2006">
        <mc:Choice xmlns:a14="http://schemas.microsoft.com/office/drawing/2010/main" Requires="a14">
          <p:sp>
            <p:nvSpPr>
              <p:cNvPr id="23" name="文本框 22"/>
              <p:cNvSpPr txBox="1"/>
              <p:nvPr/>
            </p:nvSpPr>
            <p:spPr>
              <a:xfrm>
                <a:off x="807720" y="1139190"/>
                <a:ext cx="10333990" cy="768350"/>
              </a:xfrm>
              <a:prstGeom prst="rect">
                <a:avLst/>
              </a:prstGeom>
              <a:noFill/>
              <a:ln w="28575" cmpd="sng">
                <a:solidFill>
                  <a:schemeClr val="accent1">
                    <a:shade val="50000"/>
                  </a:schemeClr>
                </a:solidFill>
                <a:prstDash val="dashDot"/>
              </a:ln>
            </p:spPr>
            <p:txBody>
              <a:bodyPr wrap="square" rtlCol="0">
                <a:spAutoFit/>
              </a:bodyPr>
              <a:p>
                <a:pPr algn="l">
                  <a:buClrTx/>
                  <a:buSzTx/>
                  <a:buNone/>
                </a:pPr>
                <a:r>
                  <a:rPr lang="zh-CN" altLang="en-US" sz="1400" spc="400" dirty="0">
                    <a:cs typeface="+mn-ea"/>
                    <a:sym typeface="+mn-lt"/>
                  </a:rPr>
                  <a:t>步骤一：攻击者针对给定的训练数据集、给定的ML算法和学习到的模型参数，计算出向量a和b。</a:t>
                </a:r>
                <a:endParaRPr lang="zh-CN" altLang="en-US" sz="1400" spc="400" dirty="0">
                  <a:cs typeface="+mn-ea"/>
                  <a:sym typeface="+mn-lt"/>
                </a:endParaRPr>
              </a:p>
              <a:p>
                <a:pPr algn="l">
                  <a:buClrTx/>
                  <a:buSzTx/>
                  <a:buNone/>
                </a:pPr>
                <a:endParaRPr lang="zh-CN" altLang="en-US" sz="1400" spc="400" dirty="0">
                  <a:cs typeface="+mn-ea"/>
                  <a:sym typeface="+mn-lt"/>
                </a:endParaRPr>
              </a:p>
              <a:p>
                <a:pPr algn="l">
                  <a:buClrTx/>
                  <a:buSzTx/>
                  <a:buNone/>
                </a:pPr>
                <a:r>
                  <a:rPr lang="zh-CN" altLang="en-US" sz="1400" spc="400" dirty="0">
                    <a:cs typeface="+mn-ea"/>
                    <a:sym typeface="+mn-lt"/>
                  </a:rPr>
                  <a:t>步骤二。攻击者使用公式</a:t>
                </a:r>
                <a14:m>
                  <m:oMath xmlns:m="http://schemas.openxmlformats.org/officeDocument/2006/math">
                    <m:acc>
                      <m:accPr>
                        <m:ctrlPr>
                          <a:rPr lang="zh-CN" altLang="en-US" sz="1400" i="1" spc="400" dirty="0">
                            <a:latin typeface="Cambria Math" panose="02040503050406030204" charset="0"/>
                            <a:cs typeface="Cambria Math" panose="02040503050406030204" charset="0"/>
                            <a:sym typeface="+mn-lt"/>
                          </a:rPr>
                        </m:ctrlPr>
                      </m:accPr>
                      <m:e>
                        <m:r>
                          <a:rPr lang="zh-CN" altLang="en-US" sz="1400" spc="400" dirty="0">
                            <a:latin typeface="Cambria Math" panose="02040503050406030204" charset="0"/>
                            <a:cs typeface="+mn-ea"/>
                            <a:sym typeface="+mn-lt"/>
                          </a:rPr>
                          <m:t>𝜆</m:t>
                        </m:r>
                      </m:e>
                    </m:acc>
                    <m:r>
                      <a:rPr lang="zh-CN" altLang="en-US" sz="1400" spc="400" dirty="0">
                        <a:latin typeface="Cambria Math" panose="02040503050406030204" charset="0"/>
                        <a:cs typeface="+mn-ea"/>
                        <a:sym typeface="+mn-lt"/>
                      </a:rPr>
                      <m:t>=−</m:t>
                    </m:r>
                    <m:sSup>
                      <m:sSupPr>
                        <m:ctrlPr>
                          <a:rPr lang="zh-CN" altLang="en-US" sz="1400" i="1" spc="400" dirty="0">
                            <a:latin typeface="Cambria Math" panose="02040503050406030204" charset="0"/>
                            <a:cs typeface="Cambria Math" panose="02040503050406030204" charset="0"/>
                            <a:sym typeface="+mn-lt"/>
                          </a:rPr>
                        </m:ctrlPr>
                      </m:sSupPr>
                      <m:e>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𝑎</m:t>
                        </m:r>
                        <m:r>
                          <a:rPr lang="zh-CN" altLang="en-US" sz="1400" spc="400" baseline="30000" dirty="0">
                            <a:latin typeface="Cambria Math" panose="02040503050406030204" charset="0"/>
                            <a:cs typeface="+mn-ea"/>
                            <a:sym typeface="+mn-lt"/>
                          </a:rPr>
                          <m:t>𝑇</m:t>
                        </m:r>
                        <m:r>
                          <a:rPr lang="zh-CN" altLang="en-US" sz="1400" spc="400" dirty="0">
                            <a:latin typeface="Cambria Math" panose="02040503050406030204" charset="0"/>
                            <a:cs typeface="+mn-ea"/>
                            <a:sym typeface="+mn-lt"/>
                          </a:rPr>
                          <m:t>𝑎</m:t>
                        </m:r>
                        <m:r>
                          <a:rPr lang="en-US" altLang="zh-CN" sz="1400" spc="400" dirty="0">
                            <a:latin typeface="Cambria Math" panose="02040503050406030204" charset="0"/>
                            <a:cs typeface="+mn-ea"/>
                            <a:sym typeface="+mn-lt"/>
                          </a:rPr>
                          <m:t>)</m:t>
                        </m:r>
                      </m:e>
                      <m:sup>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1</m:t>
                        </m:r>
                      </m:sup>
                    </m:sSup>
                    <m:r>
                      <a:rPr lang="zh-CN" altLang="en-US" sz="1400" spc="400" dirty="0">
                        <a:latin typeface="Cambria Math" panose="02040503050406030204" charset="0"/>
                        <a:cs typeface="+mn-ea"/>
                        <a:sym typeface="+mn-lt"/>
                      </a:rPr>
                      <m:t>𝑎</m:t>
                    </m:r>
                    <m:r>
                      <a:rPr lang="zh-CN" altLang="en-US" sz="1400" spc="400" baseline="30000" dirty="0">
                        <a:latin typeface="Cambria Math" panose="02040503050406030204" charset="0"/>
                        <a:cs typeface="+mn-ea"/>
                        <a:sym typeface="+mn-lt"/>
                      </a:rPr>
                      <m:t>𝑇</m:t>
                    </m:r>
                    <m:r>
                      <a:rPr lang="zh-CN" altLang="en-US" sz="1400" spc="400" dirty="0">
                        <a:latin typeface="Cambria Math" panose="02040503050406030204" charset="0"/>
                        <a:cs typeface="+mn-ea"/>
                        <a:sym typeface="+mn-lt"/>
                      </a:rPr>
                      <m:t>𝑏</m:t>
                    </m:r>
                  </m:oMath>
                </a14:m>
                <a:r>
                  <a:rPr lang="en-US" altLang="zh-CN" sz="1400" spc="400" dirty="0">
                    <a:latin typeface="Cambria Math" panose="02040503050406030204" charset="0"/>
                    <a:cs typeface="+mn-ea"/>
                    <a:sym typeface="+mn-lt"/>
                  </a:rPr>
                  <a:t> </a:t>
                </a:r>
                <a:r>
                  <a:rPr lang="zh-CN" altLang="en-US" sz="1400" spc="400" dirty="0">
                    <a:cs typeface="+mn-ea"/>
                    <a:sym typeface="+mn-lt"/>
                  </a:rPr>
                  <a:t>估计超参数。</a:t>
                </a:r>
                <a:endParaRPr lang="zh-CN" altLang="en-US" sz="1400" spc="400" dirty="0">
                  <a:cs typeface="+mn-ea"/>
                  <a:sym typeface="+mn-lt"/>
                </a:endParaRPr>
              </a:p>
            </p:txBody>
          </p:sp>
        </mc:Choice>
        <mc:Fallback>
          <p:sp>
            <p:nvSpPr>
              <p:cNvPr id="23" name="文本框 22"/>
              <p:cNvSpPr txBox="1">
                <a:spLocks noRot="1" noChangeAspect="1" noMove="1" noResize="1" noEditPoints="1" noAdjustHandles="1" noChangeArrowheads="1" noChangeShapeType="1" noTextEdit="1"/>
              </p:cNvSpPr>
              <p:nvPr/>
            </p:nvSpPr>
            <p:spPr>
              <a:xfrm>
                <a:off x="807720" y="1139190"/>
                <a:ext cx="10333990" cy="768350"/>
              </a:xfrm>
              <a:prstGeom prst="rect">
                <a:avLst/>
              </a:prstGeom>
              <a:blipFill rotWithShape="1">
                <a:blip r:embed="rId7"/>
                <a:stretch>
                  <a:fillRect l="-141" t="-1901" r="-135" b="-1818"/>
                </a:stretch>
              </a:blipFill>
              <a:ln w="28575" cmpd="sng">
                <a:solidFill>
                  <a:schemeClr val="accent1">
                    <a:shade val="50000"/>
                  </a:schemeClr>
                </a:solidFill>
                <a:prstDash val="dashDot"/>
              </a:ln>
            </p:spPr>
            <p:txBody>
              <a:bodyPr/>
              <a:lstStyle/>
              <a:p>
                <a:r>
                  <a:rPr lang="zh-CN" altLang="en-US">
                    <a:noFill/>
                  </a:rPr>
                  <a:t> </a:t>
                </a:r>
              </a:p>
            </p:txBody>
          </p:sp>
        </mc:Fallback>
      </mc:AlternateContent>
      <p:pic>
        <p:nvPicPr>
          <p:cNvPr id="24" name="图片 23"/>
          <p:cNvPicPr>
            <a:picLocks noChangeAspect="1"/>
          </p:cNvPicPr>
          <p:nvPr/>
        </p:nvPicPr>
        <p:blipFill>
          <a:blip r:embed="rId8"/>
          <a:srcRect l="5297" t="9409"/>
          <a:stretch>
            <a:fillRect/>
          </a:stretch>
        </p:blipFill>
        <p:spPr>
          <a:xfrm>
            <a:off x="5829935" y="3740150"/>
            <a:ext cx="930910" cy="213995"/>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3048000" y="1443260"/>
            <a:ext cx="6096000" cy="3971481"/>
            <a:chOff x="3048000" y="1443260"/>
            <a:chExt cx="6096000" cy="3971481"/>
          </a:xfrm>
        </p:grpSpPr>
        <p:sp>
          <p:nvSpPr>
            <p:cNvPr id="14" name="矩形: 圆角 1"/>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5"/>
            <p:cNvSpPr txBox="1"/>
            <p:nvPr/>
          </p:nvSpPr>
          <p:spPr>
            <a:xfrm>
              <a:off x="3048000" y="3370650"/>
              <a:ext cx="6096000" cy="583565"/>
            </a:xfrm>
            <a:prstGeom prst="rect">
              <a:avLst/>
            </a:prstGeom>
            <a:noFill/>
          </p:spPr>
          <p:txBody>
            <a:bodyPr wrap="square">
              <a:spAutoFit/>
            </a:bodyPr>
            <a:lstStyle/>
            <a:p>
              <a:pPr algn="ctr">
                <a:buClrTx/>
                <a:buSzTx/>
                <a:buFontTx/>
              </a:pPr>
              <a:r>
                <a:rPr lang="zh-CN" altLang="en-US" sz="3200" spc="300" dirty="0">
                  <a:cs typeface="+mn-ea"/>
                  <a:sym typeface="+mn-lt"/>
                </a:rPr>
                <a:t>实验评估</a:t>
              </a:r>
              <a:endParaRPr lang="zh-CN" altLang="en-US" sz="3200" spc="300" dirty="0">
                <a:cs typeface="+mn-ea"/>
                <a:sym typeface="+mn-lt"/>
              </a:endParaRPr>
            </a:p>
          </p:txBody>
        </p:sp>
      </p:grpSp>
      <p:sp>
        <p:nvSpPr>
          <p:cNvPr id="19" name="文本框 8"/>
          <p:cNvSpPr txBox="1"/>
          <p:nvPr/>
        </p:nvSpPr>
        <p:spPr>
          <a:xfrm>
            <a:off x="4000500" y="3953931"/>
            <a:ext cx="4191000" cy="929640"/>
          </a:xfrm>
          <a:prstGeom prst="rect">
            <a:avLst/>
          </a:prstGeom>
          <a:noFill/>
        </p:spPr>
        <p:txBody>
          <a:bodyPr wrap="square" rtlCol="0">
            <a:spAutoFit/>
          </a:bodyPr>
          <a:p>
            <a:pPr marL="171450" marR="0" lvl="0" indent="-171450" algn="ctr" defTabSz="914400" rtl="0" eaLnBrk="1" fontAlgn="auto" latinLnBrk="0" hangingPunct="1">
              <a:lnSpc>
                <a:spcPct val="130000"/>
              </a:lnSpc>
              <a:spcBef>
                <a:spcPts val="0"/>
              </a:spcBef>
              <a:spcAft>
                <a:spcPts val="0"/>
              </a:spcAft>
              <a:buClrTx/>
              <a:buSzTx/>
              <a:buFont typeface="Wingdings" panose="05000000000000000000" charset="0"/>
              <a:buChar char="Ø"/>
              <a:defRPr/>
            </a:pPr>
            <a:r>
              <a:rPr kumimoji="0" lang="zh-CN" altLang="en-US" sz="1400" b="0" i="0" u="none" strike="noStrike" kern="1200" cap="none" spc="0" normalizeH="0" baseline="0" noProof="0" dirty="0">
                <a:ln>
                  <a:noFill/>
                </a:ln>
                <a:solidFill>
                  <a:prstClr val="black"/>
                </a:solidFill>
                <a:effectLst/>
                <a:uLnTx/>
                <a:uFillTx/>
                <a:cs typeface="+mn-ea"/>
                <a:sym typeface="+mn-lt"/>
              </a:rPr>
              <a:t>理论评价</a:t>
            </a:r>
            <a:endParaRPr kumimoji="0" lang="zh-CN" altLang="en-US" sz="1400" b="0" i="0" u="none" strike="noStrike" kern="1200" cap="none" spc="0" normalizeH="0" baseline="0" noProof="0" dirty="0">
              <a:ln>
                <a:noFill/>
              </a:ln>
              <a:solidFill>
                <a:prstClr val="black"/>
              </a:solidFill>
              <a:effectLst/>
              <a:uLnTx/>
              <a:uFillTx/>
              <a:cs typeface="+mn-ea"/>
              <a:sym typeface="+mn-lt"/>
            </a:endParaRPr>
          </a:p>
          <a:p>
            <a:pPr marL="171450" marR="0" lvl="0" indent="-171450" algn="ctr" defTabSz="914400" rtl="0" eaLnBrk="1" fontAlgn="auto" latinLnBrk="0" hangingPunct="1">
              <a:lnSpc>
                <a:spcPct val="130000"/>
              </a:lnSpc>
              <a:spcBef>
                <a:spcPts val="0"/>
              </a:spcBef>
              <a:spcAft>
                <a:spcPts val="0"/>
              </a:spcAft>
              <a:buClrTx/>
              <a:buSzTx/>
              <a:buFont typeface="Wingdings" panose="05000000000000000000" charset="0"/>
              <a:buChar char="Ø"/>
              <a:defRPr/>
            </a:pPr>
            <a:r>
              <a:rPr kumimoji="0" lang="zh-CN" altLang="en-US" sz="1400" b="0" i="0" u="none" strike="noStrike" kern="1200" cap="none" spc="0" normalizeH="0" baseline="0" noProof="0" dirty="0">
                <a:ln>
                  <a:noFill/>
                </a:ln>
                <a:solidFill>
                  <a:prstClr val="black"/>
                </a:solidFill>
                <a:effectLst/>
                <a:uLnTx/>
                <a:uFillTx/>
                <a:cs typeface="+mn-ea"/>
                <a:sym typeface="+mn-lt"/>
              </a:rPr>
              <a:t>经验性评价</a:t>
            </a:r>
            <a:endParaRPr kumimoji="0" lang="zh-CN" altLang="en-US" sz="1400" b="0" i="0" u="none" strike="noStrike" kern="1200" cap="none" spc="0" normalizeH="0" baseline="0" noProof="0" dirty="0">
              <a:ln>
                <a:noFill/>
              </a:ln>
              <a:solidFill>
                <a:prstClr val="black"/>
              </a:solidFill>
              <a:effectLst/>
              <a:uLnTx/>
              <a:uFillTx/>
              <a:cs typeface="+mn-ea"/>
              <a:sym typeface="+mn-lt"/>
            </a:endParaRPr>
          </a:p>
          <a:p>
            <a:pPr marL="171450" marR="0" lvl="0" indent="-171450" algn="ctr" defTabSz="914400" rtl="0" eaLnBrk="1" fontAlgn="auto" latinLnBrk="0" hangingPunct="1">
              <a:lnSpc>
                <a:spcPct val="130000"/>
              </a:lnSpc>
              <a:spcBef>
                <a:spcPts val="0"/>
              </a:spcBef>
              <a:spcAft>
                <a:spcPts val="0"/>
              </a:spcAft>
              <a:buClrTx/>
              <a:buSzTx/>
              <a:buFont typeface="Wingdings" panose="05000000000000000000" charset="0"/>
              <a:buChar char="Ø"/>
              <a:defRPr/>
            </a:pPr>
            <a:r>
              <a:rPr kumimoji="0" lang="zh-CN" altLang="en-US" sz="1400" b="0" i="0" u="none" strike="noStrike" kern="1200" cap="none" spc="0" normalizeH="0" baseline="0" noProof="0" dirty="0">
                <a:ln>
                  <a:noFill/>
                </a:ln>
                <a:solidFill>
                  <a:prstClr val="black"/>
                </a:solidFill>
                <a:effectLst/>
                <a:uLnTx/>
                <a:uFillTx/>
                <a:cs typeface="+mn-ea"/>
                <a:sym typeface="+mn-lt"/>
              </a:rPr>
              <a:t>对</a:t>
            </a:r>
            <a:r>
              <a:rPr kumimoji="0" lang="en-US" altLang="zh-CN" sz="1400" b="0" i="0" u="none" strike="noStrike" kern="1200" cap="none" spc="0" normalizeH="0" baseline="0" noProof="0" dirty="0">
                <a:ln>
                  <a:noFill/>
                </a:ln>
                <a:solidFill>
                  <a:prstClr val="black"/>
                </a:solidFill>
                <a:effectLst/>
                <a:uLnTx/>
                <a:uFillTx/>
                <a:cs typeface="+mn-ea"/>
                <a:sym typeface="+mn-lt"/>
              </a:rPr>
              <a:t>MLaaS</a:t>
            </a:r>
            <a:r>
              <a:rPr kumimoji="0" lang="zh-CN" altLang="en-US" sz="1400" b="0" i="0" u="none" strike="noStrike" kern="1200" cap="none" spc="0" normalizeH="0" baseline="0" noProof="0" dirty="0">
                <a:ln>
                  <a:noFill/>
                </a:ln>
                <a:solidFill>
                  <a:prstClr val="black"/>
                </a:solidFill>
                <a:effectLst/>
                <a:uLnTx/>
                <a:uFillTx/>
                <a:cs typeface="+mn-ea"/>
                <a:sym typeface="+mn-lt"/>
              </a:rPr>
              <a:t>平台的影响</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pic>
        <p:nvPicPr>
          <p:cNvPr id="2" name="图片 1" descr="333438303935353b333633353033323bb2a5b7c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552440" y="2220595"/>
            <a:ext cx="1088390" cy="108839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bldLst>
      <p:bldP spid="3" grpId="0" bldLvl="0" animBg="1"/>
      <p:bldP spid="4" grpId="0" bldLvl="0" animBg="1"/>
      <p:bldP spid="11" grpId="0" bldLvl="0" animBg="1"/>
      <p:bldP spid="1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mc:AlternateContent xmlns:mc="http://schemas.openxmlformats.org/markup-compatibility/2006">
        <mc:Choice xmlns:a14="http://schemas.microsoft.com/office/drawing/2010/main" Requires="a14">
          <p:sp>
            <p:nvSpPr>
              <p:cNvPr id="8" name="文本框 7"/>
              <p:cNvSpPr txBox="1"/>
              <p:nvPr/>
            </p:nvSpPr>
            <p:spPr>
              <a:xfrm>
                <a:off x="712470" y="832485"/>
                <a:ext cx="10547350" cy="5725795"/>
              </a:xfrm>
              <a:prstGeom prst="rect">
                <a:avLst/>
              </a:prstGeom>
              <a:noFill/>
            </p:spPr>
            <p:txBody>
              <a:bodyPr wrap="square" rtlCol="0">
                <a:spAutoFit/>
              </a:bodyPr>
              <a:lstStyle/>
              <a:p>
                <a:pPr indent="457200" fontAlgn="auto">
                  <a:lnSpc>
                    <a:spcPct val="150000"/>
                  </a:lnSpc>
                  <a:buNone/>
                </a:pPr>
                <a:r>
                  <a:rPr lang="zh-CN" altLang="en-US" sz="1400" spc="400" dirty="0">
                    <a:cs typeface="+mn-ea"/>
                    <a:sym typeface="+mn-lt"/>
                  </a:rPr>
                  <a:t>论文从理论上评估了超参数窃取攻击的有效性。</a:t>
                </a:r>
                <a:endParaRPr lang="zh-CN" altLang="en-US" sz="1400" spc="400" dirty="0">
                  <a:cs typeface="+mn-ea"/>
                  <a:sym typeface="+mn-lt"/>
                </a:endParaRPr>
              </a:p>
              <a:p>
                <a:pPr indent="457200" fontAlgn="auto">
                  <a:lnSpc>
                    <a:spcPct val="150000"/>
                  </a:lnSpc>
                  <a:buNone/>
                </a:pPr>
                <a:r>
                  <a:rPr lang="zh-CN" altLang="en-US" sz="1400" spc="400" dirty="0">
                    <a:cs typeface="+mn-ea"/>
                    <a:sym typeface="+mn-lt"/>
                  </a:rPr>
                  <a:t>1）当学习的</a:t>
                </a:r>
                <a:r>
                  <a:rPr lang="zh-CN" altLang="en-US" sz="1400" spc="400" dirty="0">
                    <a:solidFill>
                      <a:srgbClr val="C00000"/>
                    </a:solidFill>
                    <a:cs typeface="+mn-ea"/>
                    <a:sym typeface="+mn-lt"/>
                  </a:rPr>
                  <a:t>模型参数</a:t>
                </a:r>
                <a:r>
                  <a:rPr lang="zh-CN" altLang="en-US" sz="1400" spc="400" dirty="0">
                    <a:cs typeface="+mn-ea"/>
                    <a:sym typeface="+mn-lt"/>
                  </a:rPr>
                  <a:t>是目标函数的</a:t>
                </a:r>
                <a:r>
                  <a:rPr lang="zh-CN" altLang="en-US" sz="1400" spc="400" dirty="0">
                    <a:solidFill>
                      <a:srgbClr val="C00000"/>
                    </a:solidFill>
                    <a:cs typeface="+mn-ea"/>
                    <a:sym typeface="+mn-lt"/>
                  </a:rPr>
                  <a:t>精确最小值</a:t>
                </a:r>
                <a:r>
                  <a:rPr lang="zh-CN" altLang="en-US" sz="1400" spc="400" dirty="0">
                    <a:cs typeface="+mn-ea"/>
                    <a:sym typeface="+mn-lt"/>
                  </a:rPr>
                  <a:t>时，我们的攻击</a:t>
                </a:r>
                <a:r>
                  <a:rPr lang="zh-CN" altLang="en-US" sz="1400" spc="400" dirty="0">
                    <a:solidFill>
                      <a:srgbClr val="C00000"/>
                    </a:solidFill>
                    <a:cs typeface="+mn-ea"/>
                    <a:sym typeface="+mn-lt"/>
                  </a:rPr>
                  <a:t>可以获得精确的超参数值</a:t>
                </a:r>
                <a:r>
                  <a:rPr lang="zh-CN" altLang="en-US" sz="1400" spc="400" dirty="0">
                    <a:cs typeface="+mn-ea"/>
                    <a:sym typeface="+mn-lt"/>
                  </a:rPr>
                  <a:t>；</a:t>
                </a:r>
                <a:endParaRPr lang="zh-CN" altLang="en-US" sz="1400" spc="400" dirty="0">
                  <a:cs typeface="+mn-ea"/>
                  <a:sym typeface="+mn-lt"/>
                </a:endParaRPr>
              </a:p>
              <a:p>
                <a:pPr indent="457200" fontAlgn="auto">
                  <a:lnSpc>
                    <a:spcPct val="150000"/>
                  </a:lnSpc>
                  <a:buNone/>
                </a:pPr>
                <a:r>
                  <a:rPr lang="zh-CN" altLang="en-US" sz="1400" spc="400" dirty="0">
                    <a:cs typeface="+mn-ea"/>
                    <a:sym typeface="+mn-lt"/>
                  </a:rPr>
                  <a:t>2）当</a:t>
                </a:r>
                <a:r>
                  <a:rPr lang="zh-CN" altLang="en-US" sz="1400" spc="400" dirty="0">
                    <a:solidFill>
                      <a:srgbClr val="C00000"/>
                    </a:solidFill>
                    <a:cs typeface="+mn-ea"/>
                    <a:sym typeface="+mn-lt"/>
                  </a:rPr>
                  <a:t>模型参数</a:t>
                </a:r>
                <a:r>
                  <a:rPr lang="zh-CN" altLang="en-US" sz="1400" spc="400" dirty="0">
                    <a:cs typeface="+mn-ea"/>
                    <a:sym typeface="+mn-lt"/>
                  </a:rPr>
                  <a:t>与目标函数的最接近的最小值</a:t>
                </a:r>
                <a:r>
                  <a:rPr lang="zh-CN" altLang="en-US" sz="1400" spc="400" dirty="0">
                    <a:solidFill>
                      <a:srgbClr val="C00000"/>
                    </a:solidFill>
                    <a:cs typeface="+mn-ea"/>
                    <a:sym typeface="+mn-lt"/>
                  </a:rPr>
                  <a:t>有微小的差异</a:t>
                </a:r>
                <a:r>
                  <a:rPr lang="zh-CN" altLang="en-US" sz="1400" spc="400" dirty="0">
                    <a:cs typeface="+mn-ea"/>
                    <a:sym typeface="+mn-lt"/>
                  </a:rPr>
                  <a:t>时，那么我们的攻击的</a:t>
                </a:r>
                <a:r>
                  <a:rPr lang="zh-CN" altLang="en-US" sz="1400" spc="400" dirty="0">
                    <a:solidFill>
                      <a:srgbClr val="C00000"/>
                    </a:solidFill>
                    <a:cs typeface="+mn-ea"/>
                    <a:sym typeface="+mn-lt"/>
                  </a:rPr>
                  <a:t>估计误差是该微小差异的线性函数</a:t>
                </a:r>
                <a:r>
                  <a:rPr lang="zh-CN" altLang="en-US" sz="1400" spc="400" dirty="0">
                    <a:cs typeface="+mn-ea"/>
                    <a:sym typeface="+mn-lt"/>
                  </a:rPr>
                  <a:t>。</a:t>
                </a:r>
                <a:endParaRPr lang="en-US" altLang="zh-CN" sz="1400" spc="400" dirty="0">
                  <a:cs typeface="+mn-ea"/>
                  <a:sym typeface="+mn-lt"/>
                </a:endParaRPr>
              </a:p>
              <a:p>
                <a:pPr indent="457200" fontAlgn="auto">
                  <a:lnSpc>
                    <a:spcPct val="150000"/>
                  </a:lnSpc>
                  <a:buNone/>
                </a:pPr>
                <a:r>
                  <a:rPr lang="zh-CN" altLang="en-US" sz="1400" spc="400" dirty="0">
                    <a:cs typeface="+mn-ea"/>
                    <a:sym typeface="+mn-lt"/>
                  </a:rPr>
                  <a:t>具体来说，论文的理论分析可以归纳为以下定理。</a:t>
                </a:r>
                <a:endParaRPr lang="zh-CN" altLang="en-US" sz="1400" spc="400" dirty="0">
                  <a:cs typeface="+mn-ea"/>
                  <a:sym typeface="+mn-lt"/>
                </a:endParaRPr>
              </a:p>
              <a:p>
                <a:pPr indent="457200" fontAlgn="auto">
                  <a:lnSpc>
                    <a:spcPct val="150000"/>
                  </a:lnSpc>
                  <a:buNone/>
                </a:pPr>
                <a:r>
                  <a:rPr lang="zh-CN" altLang="en-US" sz="1400" spc="400" dirty="0">
                    <a:cs typeface="+mn-ea"/>
                    <a:sym typeface="+mn-lt"/>
                  </a:rPr>
                  <a:t>定理1：</a:t>
                </a:r>
                <a:r>
                  <a:rPr lang="zh-CN" altLang="en-US" sz="1400" b="1" spc="400" dirty="0">
                    <a:cs typeface="+mn-ea"/>
                    <a:sym typeface="+mn-lt"/>
                  </a:rPr>
                  <a:t>假设一个ML算法通过最小化一个目标函数来学习模型参数，该目标函数的形式为损失函数+λ×正则化项，λ为真实超参数值</a:t>
                </a:r>
                <a:r>
                  <a:rPr lang="zh-CN" altLang="en-US" sz="1400" spc="400" dirty="0">
                    <a:cs typeface="+mn-ea"/>
                    <a:sym typeface="+mn-lt"/>
                  </a:rPr>
                  <a:t>，学习的模型参数w（或核算法的α）是目标函数的精确最小值。这样，我们的攻击就可以获得准确的真实信息超参数值，即</a:t>
                </a:r>
                <a14:m>
                  <m:oMath xmlns:m="http://schemas.openxmlformats.org/officeDocument/2006/math">
                    <m:acc>
                      <m:accPr>
                        <m:ctrlPr>
                          <a:rPr lang="zh-CN" altLang="en-US" sz="1400" i="1" spc="400" dirty="0">
                            <a:latin typeface="Cambria Math" panose="02040503050406030204" charset="0"/>
                            <a:cs typeface="Cambria Math" panose="02040503050406030204" charset="0"/>
                            <a:sym typeface="+mn-lt"/>
                          </a:rPr>
                        </m:ctrlPr>
                      </m:accPr>
                      <m:e>
                        <m:r>
                          <a:rPr lang="zh-CN" altLang="en-US" sz="1400" spc="400" dirty="0">
                            <a:latin typeface="Cambria Math" panose="02040503050406030204" charset="0"/>
                            <a:cs typeface="+mn-ea"/>
                            <a:sym typeface="+mn-lt"/>
                          </a:rPr>
                          <m:t>𝜆</m:t>
                        </m:r>
                      </m:e>
                    </m:acc>
                    <m:r>
                      <a:rPr lang="en-US" altLang="zh-CN"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𝜆</m:t>
                    </m:r>
                  </m:oMath>
                </a14:m>
                <a:endParaRPr lang="zh-CN" altLang="en-US" sz="1400" spc="400" dirty="0">
                  <a:cs typeface="+mn-ea"/>
                  <a:sym typeface="+mn-lt"/>
                </a:endParaRPr>
              </a:p>
              <a:p>
                <a:pPr indent="457200" fontAlgn="auto">
                  <a:lnSpc>
                    <a:spcPct val="150000"/>
                  </a:lnSpc>
                  <a:buNone/>
                </a:pPr>
                <a:r>
                  <a:rPr lang="zh-CN" altLang="en-US" sz="1400" spc="400" dirty="0">
                    <a:cs typeface="+mn-ea"/>
                    <a:sym typeface="+mn-lt"/>
                  </a:rPr>
                  <a:t>定理2：</a:t>
                </a:r>
                <a:r>
                  <a:rPr lang="zh-CN" altLang="en-US" sz="1400" b="1" spc="400" dirty="0">
                    <a:cs typeface="+mn-ea"/>
                    <a:sym typeface="+mn-lt"/>
                  </a:rPr>
                  <a:t>假设一个ML算法通过最小化一个目标函数来学习模型参数，这个目标函数的形式是损失函数+λ正则化项，λ是真实的超参数值</a:t>
                </a:r>
                <a:r>
                  <a:rPr lang="zh-CN" altLang="en-US" sz="1400" spc="400" dirty="0">
                    <a:cs typeface="+mn-ea"/>
                    <a:sym typeface="+mn-lt"/>
                  </a:rPr>
                  <a:t>，学习到的模型参数是w*（或α*）是最接近于w（或α）的目标函数的最小值。我们表示∆w = w - w*和 ∆α = α - α*。那么，当∆w→0或 ∆α → 0，估计的超参数</a:t>
                </a:r>
                <a14:m>
                  <m:oMath xmlns:m="http://schemas.openxmlformats.org/officeDocument/2006/math">
                    <m:acc>
                      <m:accPr>
                        <m:ctrlPr>
                          <a:rPr lang="zh-CN" altLang="en-US" sz="1400" i="1" spc="400" dirty="0">
                            <a:latin typeface="Cambria Math" panose="02040503050406030204" charset="0"/>
                            <a:cs typeface="Cambria Math" panose="02040503050406030204" charset="0"/>
                            <a:sym typeface="+mn-lt"/>
                          </a:rPr>
                        </m:ctrlPr>
                      </m:accPr>
                      <m:e>
                        <m:r>
                          <a:rPr lang="zh-CN" altLang="en-US" sz="1400" spc="400" dirty="0">
                            <a:latin typeface="Cambria Math" panose="02040503050406030204" charset="0"/>
                            <a:cs typeface="+mn-ea"/>
                            <a:sym typeface="+mn-lt"/>
                          </a:rPr>
                          <m:t>𝜆</m:t>
                        </m:r>
                      </m:e>
                    </m:acc>
                  </m:oMath>
                </a14:m>
                <a:r>
                  <a:rPr lang="zh-CN" altLang="en-US" sz="1400" spc="400" dirty="0">
                    <a:cs typeface="+mn-ea"/>
                    <a:sym typeface="+mn-lt"/>
                  </a:rPr>
                  <a:t>和真实值</a:t>
                </a:r>
                <a:r>
                  <a:rPr lang="zh-CN" altLang="en-US" sz="1400" spc="400" dirty="0">
                    <a:cs typeface="+mn-ea"/>
                    <a:sym typeface="+mn-lt"/>
                  </a:rPr>
                  <a:t>之间的差异定义为：</a:t>
                </a:r>
                <a:endParaRPr lang="zh-CN" altLang="en-US" sz="1400" spc="400" dirty="0">
                  <a:cs typeface="+mn-ea"/>
                  <a:sym typeface="+mn-lt"/>
                </a:endParaRPr>
              </a:p>
              <a:p>
                <a:pPr indent="457200" fontAlgn="auto">
                  <a:lnSpc>
                    <a:spcPct val="150000"/>
                  </a:lnSpc>
                  <a:buNone/>
                </a:pPr>
                <a:endParaRPr lang="zh-CN" altLang="en-US" sz="1400" spc="400" dirty="0">
                  <a:cs typeface="+mn-ea"/>
                  <a:sym typeface="+mn-lt"/>
                </a:endParaRPr>
              </a:p>
              <a:p>
                <a:pPr indent="457200" fontAlgn="auto">
                  <a:lnSpc>
                    <a:spcPct val="150000"/>
                  </a:lnSpc>
                  <a:buNone/>
                </a:pPr>
                <a:endParaRPr lang="zh-CN" altLang="en-US" sz="1400" spc="400" dirty="0">
                  <a:cs typeface="+mn-ea"/>
                  <a:sym typeface="+mn-lt"/>
                </a:endParaRPr>
              </a:p>
              <a:p>
                <a:pPr indent="457200" fontAlgn="auto">
                  <a:lnSpc>
                    <a:spcPct val="150000"/>
                  </a:lnSpc>
                  <a:buNone/>
                </a:pPr>
                <a:endParaRPr lang="zh-CN" altLang="en-US" sz="1400" spc="400" dirty="0">
                  <a:cs typeface="+mn-ea"/>
                  <a:sym typeface="+mn-lt"/>
                </a:endParaRPr>
              </a:p>
              <a:p>
                <a:pPr indent="457200" fontAlgn="auto">
                  <a:lnSpc>
                    <a:spcPct val="150000"/>
                  </a:lnSpc>
                  <a:buNone/>
                </a:pPr>
                <a:endParaRPr lang="zh-CN" altLang="en-US" sz="1400" spc="400" dirty="0">
                  <a:cs typeface="+mn-ea"/>
                  <a:sym typeface="+mn-lt"/>
                </a:endParaRPr>
              </a:p>
              <a:p>
                <a:pPr indent="457200" fontAlgn="auto">
                  <a:lnSpc>
                    <a:spcPct val="150000"/>
                  </a:lnSpc>
                  <a:buNone/>
                </a:pPr>
                <a:r>
                  <a:rPr lang="zh-CN" altLang="en-US" sz="1400" spc="400" dirty="0">
                    <a:cs typeface="+mn-ea"/>
                    <a:sym typeface="+mn-lt"/>
                  </a:rPr>
                  <a:t>∇</a:t>
                </a:r>
                <a14:m>
                  <m:oMath xmlns:m="http://schemas.openxmlformats.org/officeDocument/2006/math">
                    <m:acc>
                      <m:accPr>
                        <m:ctrlPr>
                          <a:rPr lang="zh-CN" altLang="en-US" sz="1400" i="1" spc="400" dirty="0">
                            <a:latin typeface="Cambria Math" panose="02040503050406030204" charset="0"/>
                            <a:cs typeface="Cambria Math" panose="02040503050406030204" charset="0"/>
                            <a:sym typeface="+mn-lt"/>
                          </a:rPr>
                        </m:ctrlPr>
                      </m:accPr>
                      <m:e>
                        <m:r>
                          <a:rPr lang="zh-CN" altLang="en-US" sz="1400" spc="400" dirty="0">
                            <a:latin typeface="Cambria Math" panose="02040503050406030204" charset="0"/>
                            <a:cs typeface="+mn-ea"/>
                            <a:sym typeface="+mn-lt"/>
                          </a:rPr>
                          <m:t>𝜆</m:t>
                        </m:r>
                      </m:e>
                    </m:acc>
                  </m:oMath>
                </a14:m>
                <a:r>
                  <a:rPr lang="zh-CN" altLang="en-US" sz="1400" spc="400" dirty="0">
                    <a:cs typeface="+mn-ea"/>
                    <a:sym typeface="+mn-lt"/>
                  </a:rPr>
                  <a:t>(w*)是</a:t>
                </a:r>
                <a14:m>
                  <m:oMath xmlns:m="http://schemas.openxmlformats.org/officeDocument/2006/math">
                    <m:acc>
                      <m:accPr>
                        <m:ctrlPr>
                          <a:rPr lang="zh-CN" altLang="en-US" sz="1400" i="1" spc="400" dirty="0">
                            <a:latin typeface="Cambria Math" panose="02040503050406030204" charset="0"/>
                            <a:cs typeface="Cambria Math" panose="02040503050406030204" charset="0"/>
                            <a:sym typeface="+mn-lt"/>
                          </a:rPr>
                        </m:ctrlPr>
                      </m:accPr>
                      <m:e>
                        <m:r>
                          <a:rPr lang="zh-CN" altLang="en-US" sz="1400" spc="400" dirty="0">
                            <a:latin typeface="Cambria Math" panose="02040503050406030204" charset="0"/>
                            <a:cs typeface="+mn-ea"/>
                            <a:sym typeface="+mn-lt"/>
                          </a:rPr>
                          <m:t>𝜆</m:t>
                        </m:r>
                      </m:e>
                    </m:acc>
                  </m:oMath>
                </a14:m>
                <a:r>
                  <a:rPr lang="zh-CN" altLang="en-US" sz="1400" spc="400" dirty="0">
                    <a:cs typeface="+mn-ea"/>
                    <a:sym typeface="+mn-lt"/>
                  </a:rPr>
                  <a:t>在</a:t>
                </a:r>
                <a:r>
                  <a:rPr lang="zh-CN" altLang="en-US" sz="1400" spc="400" dirty="0">
                    <a:cs typeface="+mn-ea"/>
                    <a:sym typeface="+mn-lt"/>
                  </a:rPr>
                  <a:t>w*处</a:t>
                </a:r>
                <a:r>
                  <a:rPr lang="zh-CN" altLang="en-US" sz="1400" spc="400" dirty="0">
                    <a:cs typeface="+mn-ea"/>
                    <a:sym typeface="+mn-lt"/>
                  </a:rPr>
                  <a:t>梯度，∇</a:t>
                </a:r>
                <a14:m>
                  <m:oMath xmlns:m="http://schemas.openxmlformats.org/officeDocument/2006/math">
                    <m:acc>
                      <m:accPr>
                        <m:ctrlPr>
                          <a:rPr lang="zh-CN" altLang="en-US" sz="1400" i="1" spc="400" dirty="0">
                            <a:latin typeface="Cambria Math" panose="02040503050406030204" charset="0"/>
                            <a:cs typeface="Cambria Math" panose="02040503050406030204" charset="0"/>
                            <a:sym typeface="+mn-lt"/>
                          </a:rPr>
                        </m:ctrlPr>
                      </m:accPr>
                      <m:e>
                        <m:r>
                          <a:rPr lang="zh-CN" altLang="en-US" sz="1400" spc="400" dirty="0">
                            <a:latin typeface="Cambria Math" panose="02040503050406030204" charset="0"/>
                            <a:cs typeface="+mn-ea"/>
                            <a:sym typeface="+mn-lt"/>
                          </a:rPr>
                          <m:t>𝜆</m:t>
                        </m:r>
                      </m:e>
                    </m:acc>
                  </m:oMath>
                </a14:m>
                <a:r>
                  <a:rPr lang="zh-CN" altLang="en-US" sz="1400" spc="400" dirty="0">
                    <a:cs typeface="+mn-ea"/>
                    <a:sym typeface="+mn-lt"/>
                  </a:rPr>
                  <a:t>(α*)是</a:t>
                </a:r>
                <a14:m>
                  <m:oMath xmlns:m="http://schemas.openxmlformats.org/officeDocument/2006/math">
                    <m:acc>
                      <m:accPr>
                        <m:ctrlPr>
                          <a:rPr lang="zh-CN" altLang="en-US" sz="1400" i="1" spc="400" dirty="0">
                            <a:latin typeface="Cambria Math" panose="02040503050406030204" charset="0"/>
                            <a:cs typeface="Cambria Math" panose="02040503050406030204" charset="0"/>
                            <a:sym typeface="+mn-lt"/>
                          </a:rPr>
                        </m:ctrlPr>
                      </m:accPr>
                      <m:e>
                        <m:r>
                          <a:rPr lang="zh-CN" altLang="en-US" sz="1400" spc="400" dirty="0">
                            <a:latin typeface="Cambria Math" panose="02040503050406030204" charset="0"/>
                            <a:cs typeface="+mn-ea"/>
                            <a:sym typeface="+mn-lt"/>
                          </a:rPr>
                          <m:t>𝜆</m:t>
                        </m:r>
                      </m:e>
                    </m:acc>
                  </m:oMath>
                </a14:m>
                <a:r>
                  <a:rPr lang="zh-CN" altLang="en-US" sz="1400" spc="400" dirty="0">
                    <a:cs typeface="+mn-ea"/>
                    <a:sym typeface="+mn-lt"/>
                  </a:rPr>
                  <a:t>在α*处的梯度。</a:t>
                </a:r>
                <a:endParaRPr lang="zh-CN" altLang="en-US" sz="1400" spc="400" dirty="0">
                  <a:cs typeface="+mn-ea"/>
                  <a:sym typeface="+mn-lt"/>
                </a:endParaRPr>
              </a:p>
            </p:txBody>
          </p:sp>
        </mc:Choice>
        <mc:Fallback>
          <p:sp>
            <p:nvSpPr>
              <p:cNvPr id="8" name="文本框 7"/>
              <p:cNvSpPr txBox="1">
                <a:spLocks noRot="1" noChangeAspect="1" noMove="1" noResize="1" noEditPoints="1" noAdjustHandles="1" noChangeArrowheads="1" noChangeShapeType="1" noTextEdit="1"/>
              </p:cNvSpPr>
              <p:nvPr/>
            </p:nvSpPr>
            <p:spPr>
              <a:xfrm>
                <a:off x="712470" y="832485"/>
                <a:ext cx="10547350" cy="5725795"/>
              </a:xfrm>
              <a:prstGeom prst="rect">
                <a:avLst/>
              </a:prstGeom>
              <a:blipFill rotWithShape="1">
                <a:blip r:embed="rId1"/>
                <a:stretch>
                  <a:fillRect/>
                </a:stretch>
              </a:blipFill>
            </p:spPr>
            <p:txBody>
              <a:bodyPr/>
              <a:lstStyle/>
              <a:p>
                <a:r>
                  <a:rPr lang="zh-CN" altLang="en-US">
                    <a:noFill/>
                  </a:rPr>
                  <a:t> </a:t>
                </a:r>
              </a:p>
            </p:txBody>
          </p:sp>
        </mc:Fallback>
      </mc:AlternateContent>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实验评估</a:t>
              </a:r>
              <a:r>
                <a:rPr lang="zh-CN" altLang="en-US" sz="2000" spc="300" dirty="0">
                  <a:cs typeface="+mn-ea"/>
                  <a:sym typeface="+mn-lt"/>
                </a:rPr>
                <a:t>☞</a:t>
              </a:r>
              <a:r>
                <a:rPr lang="zh-CN" altLang="en-US" sz="2000" noProof="0" dirty="0">
                  <a:ln>
                    <a:noFill/>
                  </a:ln>
                  <a:solidFill>
                    <a:prstClr val="black"/>
                  </a:solidFill>
                  <a:effectLst/>
                  <a:uLnTx/>
                  <a:uFillTx/>
                  <a:cs typeface="+mn-ea"/>
                  <a:sym typeface="+mn-lt"/>
                </a:rPr>
                <a:t>理论评价</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pic>
        <p:nvPicPr>
          <p:cNvPr id="4" name="图片 3"/>
          <p:cNvPicPr>
            <a:picLocks noChangeAspect="1"/>
          </p:cNvPicPr>
          <p:nvPr>
            <p:custDataLst>
              <p:tags r:id="rId2"/>
            </p:custDataLst>
          </p:nvPr>
        </p:nvPicPr>
        <p:blipFill>
          <a:blip r:embed="rId3"/>
          <a:srcRect t="4799" b="6326"/>
          <a:stretch>
            <a:fillRect/>
          </a:stretch>
        </p:blipFill>
        <p:spPr>
          <a:xfrm>
            <a:off x="3685540" y="4825365"/>
            <a:ext cx="4244340" cy="129349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实验评估</a:t>
              </a:r>
              <a:r>
                <a:rPr lang="zh-CN" altLang="en-US" sz="2000" spc="300" dirty="0">
                  <a:cs typeface="+mn-ea"/>
                  <a:sym typeface="+mn-lt"/>
                </a:rPr>
                <a:t>☞</a:t>
              </a:r>
              <a:r>
                <a:rPr lang="zh-CN" altLang="en-US" sz="2000" noProof="0" dirty="0">
                  <a:ln>
                    <a:noFill/>
                  </a:ln>
                  <a:solidFill>
                    <a:prstClr val="black"/>
                  </a:solidFill>
                  <a:effectLst/>
                  <a:uLnTx/>
                  <a:uFillTx/>
                  <a:cs typeface="+mn-ea"/>
                  <a:sym typeface="+mn-lt"/>
                </a:rPr>
                <a:t>经验</a:t>
              </a:r>
              <a:r>
                <a:rPr lang="zh-CN" altLang="en-US" sz="2000" noProof="0" dirty="0">
                  <a:ln>
                    <a:noFill/>
                  </a:ln>
                  <a:solidFill>
                    <a:prstClr val="black"/>
                  </a:solidFill>
                  <a:effectLst/>
                  <a:uLnTx/>
                  <a:uFillTx/>
                  <a:cs typeface="+mn-ea"/>
                  <a:sym typeface="+mn-lt"/>
                </a:rPr>
                <a:t>评价</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grpSp>
        <p:nvGrpSpPr>
          <p:cNvPr id="9" name="组合 8"/>
          <p:cNvGrpSpPr/>
          <p:nvPr/>
        </p:nvGrpSpPr>
        <p:grpSpPr>
          <a:xfrm>
            <a:off x="805180" y="1136650"/>
            <a:ext cx="10327640" cy="4939030"/>
            <a:chOff x="1468" y="1711"/>
            <a:chExt cx="16264" cy="7778"/>
          </a:xfrm>
        </p:grpSpPr>
        <p:sp>
          <p:nvSpPr>
            <p:cNvPr id="8" name="文本框 7"/>
            <p:cNvSpPr txBox="1"/>
            <p:nvPr/>
          </p:nvSpPr>
          <p:spPr>
            <a:xfrm>
              <a:off x="1468" y="1711"/>
              <a:ext cx="16264" cy="7778"/>
            </a:xfrm>
            <a:prstGeom prst="rect">
              <a:avLst/>
            </a:prstGeom>
            <a:noFill/>
          </p:spPr>
          <p:txBody>
            <a:bodyPr wrap="square" rtlCol="0">
              <a:spAutoFit/>
            </a:bodyPr>
            <a:lstStyle/>
            <a:p>
              <a:pPr indent="0" fontAlgn="auto">
                <a:lnSpc>
                  <a:spcPct val="150000"/>
                </a:lnSpc>
                <a:buNone/>
              </a:pPr>
              <a:endParaRPr lang="zh-CN" altLang="en-US" sz="1400" spc="400" dirty="0">
                <a:cs typeface="+mn-ea"/>
                <a:sym typeface="+mn-lt"/>
              </a:endParaRPr>
            </a:p>
            <a:p>
              <a:pPr indent="0" fontAlgn="auto">
                <a:lnSpc>
                  <a:spcPct val="150000"/>
                </a:lnSpc>
                <a:buNone/>
              </a:pPr>
              <a:endParaRPr lang="zh-CN" altLang="en-US" sz="1400" spc="400" dirty="0">
                <a:cs typeface="+mn-ea"/>
                <a:sym typeface="+mn-lt"/>
              </a:endParaRPr>
            </a:p>
            <a:p>
              <a:pPr indent="0" fontAlgn="auto">
                <a:lnSpc>
                  <a:spcPct val="150000"/>
                </a:lnSpc>
                <a:buNone/>
              </a:pPr>
              <a:endParaRPr lang="zh-CN" altLang="en-US" sz="1400" spc="400" dirty="0">
                <a:cs typeface="+mn-ea"/>
                <a:sym typeface="+mn-lt"/>
              </a:endParaRPr>
            </a:p>
            <a:p>
              <a:pPr indent="0" fontAlgn="auto">
                <a:lnSpc>
                  <a:spcPct val="150000"/>
                </a:lnSpc>
                <a:buNone/>
              </a:pPr>
              <a:endParaRPr lang="zh-CN" altLang="en-US" sz="1400" spc="400" dirty="0">
                <a:cs typeface="+mn-ea"/>
                <a:sym typeface="+mn-lt"/>
              </a:endParaRPr>
            </a:p>
            <a:p>
              <a:pPr indent="0" fontAlgn="auto">
                <a:lnSpc>
                  <a:spcPct val="150000"/>
                </a:lnSpc>
                <a:buNone/>
              </a:pPr>
              <a:endParaRPr lang="zh-CN" altLang="en-US" sz="1400" spc="400" dirty="0">
                <a:cs typeface="+mn-ea"/>
                <a:sym typeface="+mn-lt"/>
              </a:endParaRPr>
            </a:p>
            <a:p>
              <a:pPr indent="0" fontAlgn="auto">
                <a:lnSpc>
                  <a:spcPct val="150000"/>
                </a:lnSpc>
                <a:buNone/>
              </a:pPr>
              <a:endParaRPr lang="zh-CN" altLang="en-US" sz="1400" spc="400" dirty="0">
                <a:cs typeface="+mn-ea"/>
                <a:sym typeface="+mn-lt"/>
              </a:endParaRPr>
            </a:p>
            <a:p>
              <a:pPr marL="285750" indent="-285750" fontAlgn="auto">
                <a:lnSpc>
                  <a:spcPct val="150000"/>
                </a:lnSpc>
                <a:buFont typeface="Wingdings" panose="05000000000000000000" charset="0"/>
                <a:buChar char="n"/>
              </a:pPr>
              <a:r>
                <a:rPr lang="zh-CN" altLang="en-US" sz="1400" spc="400" dirty="0">
                  <a:cs typeface="+mn-ea"/>
                  <a:sym typeface="+mn-lt"/>
                </a:rPr>
                <a:t>实施：使用</a:t>
              </a:r>
              <a:r>
                <a:rPr lang="zh-CN" altLang="en-US" sz="1400" dirty="0">
                  <a:solidFill>
                    <a:schemeClr val="tx1"/>
                  </a:solidFill>
                  <a:uFillTx/>
                  <a:cs typeface="+mn-ea"/>
                  <a:sym typeface="+mn-lt"/>
                </a:rPr>
                <a:t>scikit</a:t>
              </a:r>
              <a:r>
                <a:rPr lang="en-US" altLang="zh-CN" sz="1400" dirty="0">
                  <a:solidFill>
                    <a:schemeClr val="tx1"/>
                  </a:solidFill>
                  <a:uFillTx/>
                  <a:cs typeface="+mn-ea"/>
                  <a:sym typeface="+mn-lt"/>
                </a:rPr>
                <a:t>-</a:t>
              </a:r>
              <a:r>
                <a:rPr lang="zh-CN" altLang="en-US" sz="1400" dirty="0">
                  <a:solidFill>
                    <a:schemeClr val="tx1"/>
                  </a:solidFill>
                  <a:uFillTx/>
                  <a:cs typeface="+mn-ea"/>
                  <a:sym typeface="+mn-lt"/>
                </a:rPr>
                <a:t>learn</a:t>
              </a:r>
              <a:r>
                <a:rPr lang="en-US" altLang="zh-CN" sz="1400" dirty="0">
                  <a:solidFill>
                    <a:schemeClr val="tx1"/>
                  </a:solidFill>
                  <a:uFillTx/>
                  <a:cs typeface="+mn-ea"/>
                  <a:sym typeface="+mn-lt"/>
                </a:rPr>
                <a:t> </a:t>
              </a:r>
              <a:r>
                <a:rPr lang="zh-CN" altLang="en-US" sz="1400" spc="400" dirty="0">
                  <a:cs typeface="+mn-ea"/>
                  <a:sym typeface="+mn-lt"/>
                </a:rPr>
                <a:t>包来实现了各种机器学习算法，来学习模型参数。</a:t>
              </a:r>
              <a:endParaRPr lang="zh-CN" altLang="en-US" sz="1400" spc="400" dirty="0">
                <a:cs typeface="+mn-ea"/>
                <a:sym typeface="+mn-lt"/>
              </a:endParaRPr>
            </a:p>
            <a:p>
              <a:pPr marL="342900" indent="-342900" fontAlgn="auto">
                <a:lnSpc>
                  <a:spcPct val="150000"/>
                </a:lnSpc>
                <a:buFont typeface="Wingdings" panose="05000000000000000000" charset="0"/>
                <a:buChar char="n"/>
              </a:pPr>
              <a:r>
                <a:rPr lang="zh-CN" altLang="en-US" sz="1400" spc="400" dirty="0">
                  <a:cs typeface="+mn-ea"/>
                  <a:sym typeface="+mn-lt"/>
                </a:rPr>
                <a:t>配置：所有的实验都在一台拥有2.7GHz CPU和8GB内存的笔记本电脑上进行。</a:t>
              </a:r>
              <a:endParaRPr lang="zh-CN" altLang="en-US" sz="1400" spc="400" dirty="0">
                <a:cs typeface="+mn-ea"/>
                <a:sym typeface="+mn-lt"/>
              </a:endParaRPr>
            </a:p>
            <a:p>
              <a:pPr indent="457200" fontAlgn="auto">
                <a:lnSpc>
                  <a:spcPct val="150000"/>
                </a:lnSpc>
                <a:buNone/>
              </a:pPr>
              <a:r>
                <a:rPr lang="zh-CN" altLang="en-US" sz="1400" spc="400" dirty="0">
                  <a:cs typeface="+mn-ea"/>
                  <a:sym typeface="+mn-lt"/>
                </a:rPr>
                <a:t>预先定义了一组跨度很大的超参数，即10</a:t>
              </a:r>
              <a:r>
                <a:rPr lang="zh-CN" altLang="en-US" sz="1400" spc="400" baseline="30000" dirty="0">
                  <a:cs typeface="+mn-ea"/>
                  <a:sym typeface="+mn-lt"/>
                </a:rPr>
                <a:t>−3</a:t>
              </a:r>
              <a:r>
                <a:rPr lang="zh-CN" altLang="en-US" sz="1400" spc="400" dirty="0">
                  <a:cs typeface="+mn-ea"/>
                  <a:sym typeface="+mn-lt"/>
                </a:rPr>
                <a:t>、10</a:t>
              </a:r>
              <a:r>
                <a:rPr lang="zh-CN" altLang="en-US" sz="1400" spc="400" baseline="30000" dirty="0">
                  <a:cs typeface="+mn-ea"/>
                  <a:sym typeface="+mn-lt"/>
                </a:rPr>
                <a:t>−2</a:t>
              </a:r>
              <a:r>
                <a:rPr lang="zh-CN" altLang="en-US" sz="1400" spc="400" dirty="0">
                  <a:cs typeface="+mn-ea"/>
                  <a:sym typeface="+mn-lt"/>
                </a:rPr>
                <a:t>、10</a:t>
              </a:r>
              <a:r>
                <a:rPr lang="zh-CN" altLang="en-US" sz="1400" spc="400" baseline="30000" dirty="0">
                  <a:cs typeface="+mn-ea"/>
                  <a:sym typeface="+mn-lt"/>
                </a:rPr>
                <a:t>−1</a:t>
              </a:r>
              <a:r>
                <a:rPr lang="zh-CN" altLang="en-US" sz="1400" spc="400" dirty="0">
                  <a:cs typeface="+mn-ea"/>
                  <a:sym typeface="+mn-lt"/>
                </a:rPr>
                <a:t>、10</a:t>
              </a:r>
              <a:r>
                <a:rPr lang="en-US" altLang="zh-CN" sz="1400" spc="400" baseline="30000" dirty="0">
                  <a:cs typeface="+mn-ea"/>
                  <a:sym typeface="+mn-lt"/>
                </a:rPr>
                <a:t>0</a:t>
              </a:r>
              <a:r>
                <a:rPr lang="zh-CN" altLang="en-US" sz="1400" spc="400" dirty="0">
                  <a:cs typeface="+mn-ea"/>
                  <a:sym typeface="+mn-lt"/>
                </a:rPr>
                <a:t>、10</a:t>
              </a:r>
              <a:r>
                <a:rPr lang="zh-CN" altLang="en-US" sz="1400" spc="400" baseline="30000" dirty="0">
                  <a:cs typeface="+mn-ea"/>
                  <a:sym typeface="+mn-lt"/>
                </a:rPr>
                <a:t>1</a:t>
              </a:r>
              <a:r>
                <a:rPr lang="zh-CN" altLang="en-US" sz="1400" spc="400" dirty="0">
                  <a:cs typeface="+mn-ea"/>
                  <a:sym typeface="+mn-lt"/>
                </a:rPr>
                <a:t>、10</a:t>
              </a:r>
              <a:r>
                <a:rPr lang="zh-CN" altLang="en-US" sz="1400" spc="400" baseline="30000" dirty="0">
                  <a:cs typeface="+mn-ea"/>
                  <a:sym typeface="+mn-lt"/>
                </a:rPr>
                <a:t>2</a:t>
              </a:r>
              <a:r>
                <a:rPr lang="zh-CN" altLang="en-US" sz="1400" spc="400" dirty="0">
                  <a:cs typeface="+mn-ea"/>
                  <a:sym typeface="+mn-lt"/>
                </a:rPr>
                <a:t>、</a:t>
              </a:r>
              <a:r>
                <a:rPr lang="en-US" altLang="zh-CN" sz="1400" spc="400" dirty="0">
                  <a:cs typeface="+mn-ea"/>
                  <a:sym typeface="+mn-lt"/>
                </a:rPr>
                <a:t>10</a:t>
              </a:r>
              <a:r>
                <a:rPr lang="en-US" altLang="zh-CN" sz="1400" spc="400" baseline="30000" dirty="0">
                  <a:cs typeface="+mn-ea"/>
                  <a:sym typeface="+mn-lt"/>
                </a:rPr>
                <a:t>3</a:t>
              </a:r>
              <a:r>
                <a:rPr lang="zh-CN" altLang="en-US" sz="1400" spc="400" dirty="0">
                  <a:cs typeface="+mn-ea"/>
                  <a:sym typeface="+mn-lt"/>
                </a:rPr>
                <a:t>，以便评估我们的攻击对大范围超参数的有效性。注意，λ&gt;0，所以我们不探索λ的负值。对于每个超参数和每个学习算法，我们使用</a:t>
              </a:r>
              <a:r>
                <a:rPr lang="zh-CN" altLang="en-US" sz="1400" dirty="0">
                  <a:uFillTx/>
                  <a:cs typeface="+mn-ea"/>
                  <a:sym typeface="+mn-lt"/>
                </a:rPr>
                <a:t>scikit</a:t>
              </a:r>
              <a:r>
                <a:rPr lang="en-US" altLang="zh-CN" sz="1400" dirty="0">
                  <a:uFillTx/>
                  <a:cs typeface="+mn-ea"/>
                  <a:sym typeface="+mn-lt"/>
                </a:rPr>
                <a:t>-</a:t>
              </a:r>
              <a:r>
                <a:rPr lang="zh-CN" altLang="en-US" sz="1400" dirty="0">
                  <a:uFillTx/>
                  <a:cs typeface="+mn-ea"/>
                  <a:sym typeface="+mn-lt"/>
                </a:rPr>
                <a:t>learn</a:t>
              </a:r>
              <a:r>
                <a:rPr lang="en-US" altLang="zh-CN" sz="1400" dirty="0">
                  <a:uFillTx/>
                  <a:cs typeface="+mn-ea"/>
                  <a:sym typeface="+mn-lt"/>
                </a:rPr>
                <a:t> </a:t>
              </a:r>
              <a:r>
                <a:rPr lang="zh-CN" altLang="en-US" sz="1400" spc="400" dirty="0">
                  <a:cs typeface="+mn-ea"/>
                  <a:sym typeface="+mn-lt"/>
                </a:rPr>
                <a:t>软件包学习相应的模型参数。对于核算法，我们使用高斯核，其中核的参数σ被设置为10。我们用Python实现了我们的攻击。</a:t>
              </a:r>
              <a:endParaRPr lang="zh-CN" altLang="en-US" sz="1400" spc="400" dirty="0">
                <a:cs typeface="+mn-ea"/>
                <a:sym typeface="+mn-lt"/>
              </a:endParaRPr>
            </a:p>
            <a:p>
              <a:pPr marL="285750" indent="-285750" fontAlgn="auto">
                <a:lnSpc>
                  <a:spcPct val="150000"/>
                </a:lnSpc>
                <a:buFont typeface="Wingdings" panose="05000000000000000000" charset="0"/>
                <a:buChar char="n"/>
              </a:pPr>
              <a:r>
                <a:rPr lang="zh-CN" altLang="en-US" sz="1400" spc="400" dirty="0">
                  <a:cs typeface="+mn-ea"/>
                  <a:sym typeface="+mn-lt"/>
                </a:rPr>
                <a:t>评价指标：我们使用</a:t>
              </a:r>
              <a:r>
                <a:rPr lang="zh-CN" altLang="en-US" sz="1400" b="1" spc="400" dirty="0">
                  <a:solidFill>
                    <a:srgbClr val="C00000"/>
                  </a:solidFill>
                  <a:cs typeface="+mn-ea"/>
                  <a:sym typeface="+mn-lt"/>
                </a:rPr>
                <a:t>相对估计误差</a:t>
              </a:r>
              <a:r>
                <a:rPr lang="zh-CN" altLang="en-US" sz="1400" spc="400" dirty="0">
                  <a:cs typeface="+mn-ea"/>
                  <a:sym typeface="+mn-lt"/>
                </a:rPr>
                <a:t>来评估我们的攻击效果</a:t>
              </a:r>
              <a:endParaRPr lang="zh-CN" altLang="en-US" sz="1400" spc="400" dirty="0">
                <a:cs typeface="+mn-ea"/>
                <a:sym typeface="+mn-lt"/>
              </a:endParaRPr>
            </a:p>
            <a:p>
              <a:pPr indent="0" fontAlgn="auto">
                <a:lnSpc>
                  <a:spcPct val="150000"/>
                </a:lnSpc>
                <a:buNone/>
              </a:pPr>
              <a:endParaRPr lang="zh-CN" altLang="en-US" sz="1400" spc="400" dirty="0">
                <a:cs typeface="+mn-ea"/>
                <a:sym typeface="+mn-lt"/>
              </a:endParaRPr>
            </a:p>
            <a:p>
              <a:pPr indent="0" fontAlgn="auto">
                <a:lnSpc>
                  <a:spcPct val="150000"/>
                </a:lnSpc>
                <a:buNone/>
              </a:pPr>
              <a:endParaRPr lang="zh-CN" altLang="en-US" sz="1400" spc="400" dirty="0">
                <a:cs typeface="+mn-ea"/>
                <a:sym typeface="+mn-lt"/>
              </a:endParaRPr>
            </a:p>
          </p:txBody>
        </p:sp>
        <p:pic>
          <p:nvPicPr>
            <p:cNvPr id="7" name="图片 6"/>
            <p:cNvPicPr>
              <a:picLocks noChangeAspect="1"/>
            </p:cNvPicPr>
            <p:nvPr/>
          </p:nvPicPr>
          <p:blipFill>
            <a:blip r:embed="rId1"/>
            <a:stretch>
              <a:fillRect/>
            </a:stretch>
          </p:blipFill>
          <p:spPr>
            <a:xfrm>
              <a:off x="6612" y="8565"/>
              <a:ext cx="5976" cy="924"/>
            </a:xfrm>
            <a:prstGeom prst="rect">
              <a:avLst/>
            </a:prstGeom>
          </p:spPr>
        </p:pic>
      </p:grpSp>
      <p:pic>
        <p:nvPicPr>
          <p:cNvPr id="11" name="图片 10"/>
          <p:cNvPicPr>
            <a:picLocks noChangeAspect="1"/>
          </p:cNvPicPr>
          <p:nvPr/>
        </p:nvPicPr>
        <p:blipFill>
          <a:blip r:embed="rId2"/>
          <a:stretch>
            <a:fillRect/>
          </a:stretch>
        </p:blipFill>
        <p:spPr>
          <a:xfrm>
            <a:off x="3583940" y="1136650"/>
            <a:ext cx="5259705" cy="189484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l="5219" t="16246" r="5691"/>
          <a:stretch>
            <a:fillRect/>
          </a:stretch>
        </p:blipFill>
        <p:spPr>
          <a:xfrm>
            <a:off x="583565" y="1997075"/>
            <a:ext cx="11024235" cy="3096895"/>
          </a:xfrm>
          <a:prstGeom prst="rect">
            <a:avLst/>
          </a:prstGeom>
        </p:spPr>
      </p:pic>
      <p:pic>
        <p:nvPicPr>
          <p:cNvPr id="3" name="图片 2"/>
          <p:cNvPicPr>
            <a:picLocks noChangeAspect="1"/>
          </p:cNvPicPr>
          <p:nvPr/>
        </p:nvPicPr>
        <p:blipFill>
          <a:blip r:embed="rId2"/>
          <a:stretch>
            <a:fillRect/>
          </a:stretch>
        </p:blipFill>
        <p:spPr>
          <a:xfrm>
            <a:off x="2160270" y="5093970"/>
            <a:ext cx="8168640" cy="426720"/>
          </a:xfrm>
          <a:prstGeom prst="rect">
            <a:avLst/>
          </a:prstGeom>
        </p:spPr>
      </p:pic>
      <p:sp>
        <p:nvSpPr>
          <p:cNvPr id="4" name="文本框 3"/>
          <p:cNvSpPr txBox="1"/>
          <p:nvPr/>
        </p:nvSpPr>
        <p:spPr>
          <a:xfrm>
            <a:off x="1221105" y="5370195"/>
            <a:ext cx="10047605" cy="737235"/>
          </a:xfrm>
          <a:prstGeom prst="rect">
            <a:avLst/>
          </a:prstGeom>
          <a:noFill/>
        </p:spPr>
        <p:txBody>
          <a:bodyPr wrap="square" rtlCol="0" anchor="t">
            <a:spAutoFit/>
          </a:bodyPr>
          <a:p>
            <a:pPr indent="457200" algn="l">
              <a:buClrTx/>
              <a:buSzTx/>
              <a:buFontTx/>
            </a:pPr>
            <a:endParaRPr lang="zh-CN" altLang="en-US" sz="1400" spc="400" dirty="0">
              <a:cs typeface="+mn-ea"/>
            </a:endParaRPr>
          </a:p>
          <a:p>
            <a:pPr indent="457200" algn="l">
              <a:buClrTx/>
              <a:buSzTx/>
              <a:buFontTx/>
            </a:pPr>
            <a:r>
              <a:rPr lang="zh-CN" altLang="en-US" sz="1400" spc="400" dirty="0">
                <a:cs typeface="+mn-ea"/>
              </a:rPr>
              <a:t>攻击者知道训练数据集、学习算法和模型参数的情况下，利用公式对超参数估计得到的结果。</a:t>
            </a:r>
            <a:endParaRPr lang="zh-CN" altLang="en-US" sz="1400" spc="400" dirty="0">
              <a:cs typeface="+mn-ea"/>
              <a:sym typeface="+mn-ea"/>
            </a:endParaRPr>
          </a:p>
          <a:p>
            <a:pPr indent="457200" algn="l">
              <a:buClrTx/>
              <a:buSzTx/>
              <a:buFontTx/>
            </a:pPr>
            <a:r>
              <a:rPr lang="zh-CN" altLang="en-US" sz="1400" spc="400" dirty="0">
                <a:cs typeface="+mn-ea"/>
                <a:sym typeface="+mn-ea"/>
              </a:rPr>
              <a:t>研究的所有学习算法和广泛的超参数值，我们的攻击可以准确地估计超参数。</a:t>
            </a:r>
            <a:r>
              <a:rPr lang="en-US" altLang="zh-CN" sz="1400" spc="400" dirty="0">
                <a:cs typeface="+mn-ea"/>
                <a:sym typeface="+mn-ea"/>
              </a:rPr>
              <a:t>KRR</a:t>
            </a:r>
            <a:r>
              <a:rPr lang="zh-CN" altLang="en-US" sz="1400" spc="400" dirty="0">
                <a:cs typeface="+mn-ea"/>
                <a:sym typeface="+mn-ea"/>
              </a:rPr>
              <a:t>效果最好。</a:t>
            </a:r>
            <a:endParaRPr lang="zh-CN" altLang="en-US" sz="1400" spc="400" dirty="0">
              <a:cs typeface="+mn-ea"/>
              <a:sym typeface="+mn-ea"/>
            </a:endParaRPr>
          </a:p>
        </p:txBody>
      </p:sp>
      <p:sp>
        <p:nvSpPr>
          <p:cNvPr id="15" name="椭圆 14"/>
          <p:cNvSpPr/>
          <p:nvPr/>
        </p:nvSpPr>
        <p:spPr>
          <a:xfrm>
            <a:off x="-408687" y="-62319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21" name="组合 20"/>
          <p:cNvGrpSpPr/>
          <p:nvPr/>
        </p:nvGrpSpPr>
        <p:grpSpPr>
          <a:xfrm>
            <a:off x="355600" y="318135"/>
            <a:ext cx="5250180" cy="706755"/>
            <a:chOff x="560" y="483"/>
            <a:chExt cx="8268" cy="1113"/>
          </a:xfrm>
        </p:grpSpPr>
        <p:sp>
          <p:nvSpPr>
            <p:cNvPr id="6" name="文本框 5"/>
            <p:cNvSpPr txBox="1"/>
            <p:nvPr/>
          </p:nvSpPr>
          <p:spPr>
            <a:xfrm>
              <a:off x="560" y="483"/>
              <a:ext cx="8268" cy="1113"/>
            </a:xfrm>
            <a:prstGeom prst="rect">
              <a:avLst/>
            </a:prstGeom>
            <a:noFill/>
          </p:spPr>
          <p:txBody>
            <a:bodyPr wrap="square" rtlCol="0">
              <a:spAutoFit/>
            </a:bodyPr>
            <a:p>
              <a:pPr algn="ctr"/>
              <a:r>
                <a:rPr lang="zh-CN" altLang="en-US" sz="2000" spc="300" dirty="0">
                  <a:cs typeface="+mn-ea"/>
                  <a:sym typeface="+mn-lt"/>
                </a:rPr>
                <a:t>实验评估☞</a:t>
              </a:r>
              <a:r>
                <a:rPr lang="zh-CN" altLang="en-US" sz="2000" noProof="0" dirty="0">
                  <a:ln>
                    <a:noFill/>
                  </a:ln>
                  <a:solidFill>
                    <a:prstClr val="black"/>
                  </a:solidFill>
                  <a:effectLst/>
                  <a:uLnTx/>
                  <a:uFillTx/>
                  <a:cs typeface="+mn-ea"/>
                  <a:sym typeface="+mn-lt"/>
                </a:rPr>
                <a:t>经验评价</a:t>
              </a:r>
              <a:r>
                <a:rPr lang="en-US" altLang="zh-CN" sz="2000" noProof="0" dirty="0">
                  <a:ln>
                    <a:noFill/>
                  </a:ln>
                  <a:solidFill>
                    <a:prstClr val="black"/>
                  </a:solidFill>
                  <a:effectLst/>
                  <a:uLnTx/>
                  <a:uFillTx/>
                  <a:cs typeface="+mn-ea"/>
                  <a:sym typeface="+mn-lt"/>
                </a:rPr>
                <a:t>-</a:t>
              </a:r>
              <a:r>
                <a:rPr lang="zh-CN" altLang="en-US" sz="2000" spc="400" dirty="0">
                  <a:cs typeface="+mn-ea"/>
                  <a:sym typeface="+mn-ea"/>
                </a:rPr>
                <a:t>回归算法</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7" name="直接连接符 6"/>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sp>
        <p:nvSpPr>
          <p:cNvPr id="11" name="文本框 10"/>
          <p:cNvSpPr txBox="1"/>
          <p:nvPr/>
        </p:nvSpPr>
        <p:spPr>
          <a:xfrm>
            <a:off x="583565" y="1414145"/>
            <a:ext cx="10901680" cy="306705"/>
          </a:xfrm>
          <a:prstGeom prst="rect">
            <a:avLst/>
          </a:prstGeom>
          <a:noFill/>
          <a:ln w="28575" cmpd="dbl">
            <a:solidFill>
              <a:schemeClr val="tx1">
                <a:lumMod val="50000"/>
                <a:lumOff val="50000"/>
              </a:schemeClr>
            </a:solidFill>
            <a:prstDash val="solid"/>
          </a:ln>
        </p:spPr>
        <p:txBody>
          <a:bodyPr wrap="square" rtlCol="0">
            <a:spAutoFit/>
          </a:bodyPr>
          <a:p>
            <a:pPr algn="ctr">
              <a:buClrTx/>
              <a:buSzTx/>
              <a:buNone/>
            </a:pPr>
            <a:r>
              <a:rPr lang="zh-CN" altLang="en-US" sz="1400" spc="400" dirty="0">
                <a:cs typeface="+mn-ea"/>
                <a:sym typeface="+mn-ea"/>
              </a:rPr>
              <a:t>Y轴代表我们的攻击在窃取超参数时的相对估计误差。X轴表示真实的超参数值。</a:t>
            </a:r>
            <a:endParaRPr lang="zh-CN" altLang="en-US" sz="1400" spc="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rot="5400000">
            <a:off x="-800101" y="2705724"/>
            <a:ext cx="9454243" cy="1446550"/>
          </a:xfrm>
          <a:prstGeom prst="rect">
            <a:avLst/>
          </a:prstGeom>
          <a:noFill/>
        </p:spPr>
        <p:txBody>
          <a:bodyPr wrap="square" rtlCol="0">
            <a:spAutoFit/>
          </a:bodyPr>
          <a:lstStyle/>
          <a:p>
            <a:pPr algn="ctr"/>
            <a:r>
              <a:rPr lang="en-US" altLang="zh-CN" sz="8800" spc="500" dirty="0">
                <a:solidFill>
                  <a:schemeClr val="bg1">
                    <a:lumMod val="85000"/>
                  </a:schemeClr>
                </a:solidFill>
                <a:cs typeface="+mn-ea"/>
                <a:sym typeface="+mn-lt"/>
              </a:rPr>
              <a:t>CONTENTES</a:t>
            </a:r>
            <a:endParaRPr lang="zh-CN" altLang="en-US" sz="8800" spc="500" dirty="0">
              <a:solidFill>
                <a:schemeClr val="bg1">
                  <a:lumMod val="85000"/>
                </a:schemeClr>
              </a:solidFill>
              <a:cs typeface="+mn-ea"/>
              <a:sym typeface="+mn-lt"/>
            </a:endParaRPr>
          </a:p>
        </p:txBody>
      </p:sp>
      <p:sp>
        <p:nvSpPr>
          <p:cNvPr id="2" name="矩形 1"/>
          <p:cNvSpPr/>
          <p:nvPr/>
        </p:nvSpPr>
        <p:spPr>
          <a:xfrm>
            <a:off x="0" y="0"/>
            <a:ext cx="3622876" cy="6858000"/>
          </a:xfrm>
          <a:prstGeom prst="rect">
            <a:avLst/>
          </a:prstGeom>
          <a:solidFill>
            <a:schemeClr val="bg1"/>
          </a:solidFill>
          <a:ln>
            <a:noFill/>
          </a:ln>
          <a:effectLst>
            <a:outerShdw blurRad="457200" dist="38100" algn="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443138" y="1143000"/>
            <a:ext cx="736600" cy="1446550"/>
          </a:xfrm>
          <a:prstGeom prst="rect">
            <a:avLst/>
          </a:prstGeom>
          <a:noFill/>
        </p:spPr>
        <p:txBody>
          <a:bodyPr wrap="square" rtlCol="0">
            <a:spAutoFit/>
          </a:bodyPr>
          <a:lstStyle/>
          <a:p>
            <a:pPr algn="ctr"/>
            <a:r>
              <a:rPr lang="zh-CN" altLang="en-US" sz="8800" dirty="0">
                <a:solidFill>
                  <a:schemeClr val="tx1">
                    <a:lumMod val="75000"/>
                    <a:lumOff val="25000"/>
                  </a:schemeClr>
                </a:solidFill>
                <a:cs typeface="+mn-ea"/>
                <a:sym typeface="+mn-lt"/>
              </a:rPr>
              <a:t>目</a:t>
            </a:r>
            <a:endParaRPr lang="zh-CN" altLang="en-US" sz="8800" dirty="0">
              <a:solidFill>
                <a:schemeClr val="tx1">
                  <a:lumMod val="75000"/>
                  <a:lumOff val="25000"/>
                </a:schemeClr>
              </a:solidFill>
              <a:cs typeface="+mn-ea"/>
              <a:sym typeface="+mn-lt"/>
            </a:endParaRPr>
          </a:p>
        </p:txBody>
      </p:sp>
      <p:sp>
        <p:nvSpPr>
          <p:cNvPr id="4" name="文本框 3"/>
          <p:cNvSpPr txBox="1"/>
          <p:nvPr/>
        </p:nvSpPr>
        <p:spPr>
          <a:xfrm>
            <a:off x="1443138" y="3711307"/>
            <a:ext cx="736600" cy="1446550"/>
          </a:xfrm>
          <a:prstGeom prst="rect">
            <a:avLst/>
          </a:prstGeom>
          <a:noFill/>
        </p:spPr>
        <p:txBody>
          <a:bodyPr wrap="square" rtlCol="0">
            <a:spAutoFit/>
          </a:bodyPr>
          <a:lstStyle/>
          <a:p>
            <a:pPr algn="ctr"/>
            <a:r>
              <a:rPr lang="zh-CN" altLang="en-US" sz="8800" dirty="0">
                <a:solidFill>
                  <a:schemeClr val="tx1">
                    <a:lumMod val="75000"/>
                    <a:lumOff val="25000"/>
                  </a:schemeClr>
                </a:solidFill>
                <a:cs typeface="+mn-ea"/>
                <a:sym typeface="+mn-lt"/>
              </a:rPr>
              <a:t>录</a:t>
            </a:r>
            <a:endParaRPr lang="zh-CN" altLang="en-US" sz="8800" dirty="0">
              <a:solidFill>
                <a:schemeClr val="tx1">
                  <a:lumMod val="75000"/>
                  <a:lumOff val="25000"/>
                </a:schemeClr>
              </a:solidFill>
              <a:cs typeface="+mn-ea"/>
              <a:sym typeface="+mn-lt"/>
            </a:endParaRPr>
          </a:p>
        </p:txBody>
      </p:sp>
      <p:grpSp>
        <p:nvGrpSpPr>
          <p:cNvPr id="11" name="组合 10"/>
          <p:cNvGrpSpPr/>
          <p:nvPr/>
        </p:nvGrpSpPr>
        <p:grpSpPr>
          <a:xfrm>
            <a:off x="5631542" y="718513"/>
            <a:ext cx="928915" cy="781050"/>
            <a:chOff x="5631542" y="718513"/>
            <a:chExt cx="928915" cy="781050"/>
          </a:xfrm>
        </p:grpSpPr>
        <p:sp>
          <p:nvSpPr>
            <p:cNvPr id="6" name="椭圆 5"/>
            <p:cNvSpPr/>
            <p:nvPr/>
          </p:nvSpPr>
          <p:spPr>
            <a:xfrm>
              <a:off x="5705474" y="718513"/>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631542" y="847428"/>
              <a:ext cx="928915" cy="523220"/>
            </a:xfrm>
            <a:prstGeom prst="rect">
              <a:avLst/>
            </a:prstGeom>
            <a:noFill/>
          </p:spPr>
          <p:txBody>
            <a:bodyPr wrap="square" rtlCol="0">
              <a:spAutoFit/>
            </a:bodyPr>
            <a:lstStyle/>
            <a:p>
              <a:pPr algn="ctr"/>
              <a:r>
                <a:rPr lang="en-US" altLang="zh-CN" sz="2800" dirty="0">
                  <a:cs typeface="+mn-ea"/>
                  <a:sym typeface="+mn-lt"/>
                </a:rPr>
                <a:t>01</a:t>
              </a:r>
              <a:endParaRPr lang="zh-CN" altLang="en-US" sz="2800" dirty="0">
                <a:cs typeface="+mn-ea"/>
                <a:sym typeface="+mn-lt"/>
              </a:endParaRPr>
            </a:p>
          </p:txBody>
        </p:sp>
      </p:grpSp>
      <p:grpSp>
        <p:nvGrpSpPr>
          <p:cNvPr id="15" name="组合 14"/>
          <p:cNvGrpSpPr/>
          <p:nvPr/>
        </p:nvGrpSpPr>
        <p:grpSpPr>
          <a:xfrm>
            <a:off x="5631542" y="2265155"/>
            <a:ext cx="928915" cy="781050"/>
            <a:chOff x="5631542" y="2265155"/>
            <a:chExt cx="928915" cy="781050"/>
          </a:xfrm>
        </p:grpSpPr>
        <p:sp>
          <p:nvSpPr>
            <p:cNvPr id="7" name="椭圆 6"/>
            <p:cNvSpPr/>
            <p:nvPr/>
          </p:nvSpPr>
          <p:spPr>
            <a:xfrm>
              <a:off x="5705474" y="2265155"/>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nvSpPr>
          <p:spPr>
            <a:xfrm>
              <a:off x="5631542" y="2394070"/>
              <a:ext cx="928915" cy="523220"/>
            </a:xfrm>
            <a:prstGeom prst="rect">
              <a:avLst/>
            </a:prstGeom>
            <a:noFill/>
          </p:spPr>
          <p:txBody>
            <a:bodyPr wrap="square" rtlCol="0">
              <a:spAutoFit/>
            </a:bodyPr>
            <a:lstStyle/>
            <a:p>
              <a:pPr algn="ctr"/>
              <a:r>
                <a:rPr lang="en-US" altLang="zh-CN" sz="2800" dirty="0">
                  <a:cs typeface="+mn-ea"/>
                  <a:sym typeface="+mn-lt"/>
                </a:rPr>
                <a:t>02</a:t>
              </a:r>
              <a:endParaRPr lang="zh-CN" altLang="en-US" sz="2800" dirty="0">
                <a:cs typeface="+mn-ea"/>
                <a:sym typeface="+mn-lt"/>
              </a:endParaRPr>
            </a:p>
          </p:txBody>
        </p:sp>
      </p:grpSp>
      <p:grpSp>
        <p:nvGrpSpPr>
          <p:cNvPr id="16" name="组合 15"/>
          <p:cNvGrpSpPr/>
          <p:nvPr/>
        </p:nvGrpSpPr>
        <p:grpSpPr>
          <a:xfrm>
            <a:off x="5631542" y="3811797"/>
            <a:ext cx="928915" cy="781050"/>
            <a:chOff x="5631542" y="3811797"/>
            <a:chExt cx="928915" cy="781050"/>
          </a:xfrm>
        </p:grpSpPr>
        <p:sp>
          <p:nvSpPr>
            <p:cNvPr id="8" name="椭圆 7"/>
            <p:cNvSpPr/>
            <p:nvPr/>
          </p:nvSpPr>
          <p:spPr>
            <a:xfrm>
              <a:off x="5705474" y="3811797"/>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5631542" y="3940712"/>
              <a:ext cx="928915" cy="523220"/>
            </a:xfrm>
            <a:prstGeom prst="rect">
              <a:avLst/>
            </a:prstGeom>
            <a:noFill/>
          </p:spPr>
          <p:txBody>
            <a:bodyPr wrap="square" rtlCol="0">
              <a:spAutoFit/>
            </a:bodyPr>
            <a:lstStyle/>
            <a:p>
              <a:pPr algn="ctr"/>
              <a:r>
                <a:rPr lang="en-US" altLang="zh-CN" sz="2800" dirty="0">
                  <a:cs typeface="+mn-ea"/>
                  <a:sym typeface="+mn-lt"/>
                </a:rPr>
                <a:t>03</a:t>
              </a:r>
              <a:endParaRPr lang="zh-CN" altLang="en-US" sz="2800" dirty="0">
                <a:cs typeface="+mn-ea"/>
                <a:sym typeface="+mn-lt"/>
              </a:endParaRPr>
            </a:p>
          </p:txBody>
        </p:sp>
      </p:grpSp>
      <p:grpSp>
        <p:nvGrpSpPr>
          <p:cNvPr id="17" name="组合 16"/>
          <p:cNvGrpSpPr/>
          <p:nvPr/>
        </p:nvGrpSpPr>
        <p:grpSpPr>
          <a:xfrm>
            <a:off x="5631541" y="5358438"/>
            <a:ext cx="928915" cy="781050"/>
            <a:chOff x="5631541" y="5358438"/>
            <a:chExt cx="928915" cy="781050"/>
          </a:xfrm>
        </p:grpSpPr>
        <p:sp>
          <p:nvSpPr>
            <p:cNvPr id="9" name="椭圆 8"/>
            <p:cNvSpPr/>
            <p:nvPr/>
          </p:nvSpPr>
          <p:spPr>
            <a:xfrm>
              <a:off x="5705473" y="5358438"/>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5631541" y="5487353"/>
              <a:ext cx="928915" cy="523220"/>
            </a:xfrm>
            <a:prstGeom prst="rect">
              <a:avLst/>
            </a:prstGeom>
            <a:noFill/>
          </p:spPr>
          <p:txBody>
            <a:bodyPr wrap="square" rtlCol="0">
              <a:spAutoFit/>
            </a:bodyPr>
            <a:lstStyle/>
            <a:p>
              <a:pPr algn="ctr"/>
              <a:r>
                <a:rPr lang="en-US" altLang="zh-CN" sz="2800" dirty="0">
                  <a:cs typeface="+mn-ea"/>
                  <a:sym typeface="+mn-lt"/>
                </a:rPr>
                <a:t>04</a:t>
              </a:r>
              <a:endParaRPr lang="zh-CN" altLang="en-US" sz="2800" dirty="0">
                <a:cs typeface="+mn-ea"/>
                <a:sym typeface="+mn-lt"/>
              </a:endParaRPr>
            </a:p>
          </p:txBody>
        </p:sp>
      </p:grpSp>
      <p:sp>
        <p:nvSpPr>
          <p:cNvPr id="18" name="文本框 17"/>
          <p:cNvSpPr txBox="1"/>
          <p:nvPr/>
        </p:nvSpPr>
        <p:spPr>
          <a:xfrm>
            <a:off x="6714490" y="847725"/>
            <a:ext cx="3846195" cy="583565"/>
          </a:xfrm>
          <a:prstGeom prst="rect">
            <a:avLst/>
          </a:prstGeom>
          <a:noFill/>
        </p:spPr>
        <p:txBody>
          <a:bodyPr wrap="square" rtlCol="0">
            <a:spAutoFit/>
          </a:bodyPr>
          <a:lstStyle/>
          <a:p>
            <a:pPr algn="l">
              <a:buClrTx/>
              <a:buSzTx/>
              <a:buFontTx/>
            </a:pPr>
            <a:r>
              <a:rPr lang="zh-CN" altLang="en-US" sz="3200" spc="300" dirty="0">
                <a:cs typeface="+mn-ea"/>
                <a:sym typeface="+mn-lt"/>
              </a:rPr>
              <a:t>背景知识</a:t>
            </a:r>
            <a:endParaRPr lang="zh-CN" altLang="en-US" sz="3200" spc="300" dirty="0">
              <a:cs typeface="+mn-ea"/>
              <a:sym typeface="+mn-lt"/>
            </a:endParaRPr>
          </a:p>
        </p:txBody>
      </p:sp>
      <p:sp>
        <p:nvSpPr>
          <p:cNvPr id="22" name="文本框 21"/>
          <p:cNvSpPr txBox="1"/>
          <p:nvPr/>
        </p:nvSpPr>
        <p:spPr>
          <a:xfrm>
            <a:off x="6714490" y="2363470"/>
            <a:ext cx="3846195" cy="583565"/>
          </a:xfrm>
          <a:prstGeom prst="rect">
            <a:avLst/>
          </a:prstGeom>
          <a:noFill/>
        </p:spPr>
        <p:txBody>
          <a:bodyPr wrap="square" rtlCol="0">
            <a:spAutoFit/>
          </a:bodyPr>
          <a:lstStyle/>
          <a:p>
            <a:r>
              <a:rPr lang="zh-CN" altLang="en-US" sz="3200" spc="300" dirty="0">
                <a:cs typeface="+mn-ea"/>
                <a:sym typeface="+mn-lt"/>
              </a:rPr>
              <a:t>攻击</a:t>
            </a:r>
            <a:r>
              <a:rPr lang="zh-CN" altLang="en-US" sz="3200" spc="300" dirty="0">
                <a:cs typeface="+mn-ea"/>
                <a:sym typeface="+mn-lt"/>
              </a:rPr>
              <a:t>模型</a:t>
            </a:r>
            <a:endParaRPr lang="zh-CN" altLang="en-US" sz="3200" spc="300" dirty="0">
              <a:cs typeface="+mn-ea"/>
              <a:sym typeface="+mn-lt"/>
            </a:endParaRPr>
          </a:p>
        </p:txBody>
      </p:sp>
      <p:sp>
        <p:nvSpPr>
          <p:cNvPr id="25" name="文本框 24"/>
          <p:cNvSpPr txBox="1"/>
          <p:nvPr/>
        </p:nvSpPr>
        <p:spPr>
          <a:xfrm>
            <a:off x="6714490" y="3940810"/>
            <a:ext cx="3846195" cy="583565"/>
          </a:xfrm>
          <a:prstGeom prst="rect">
            <a:avLst/>
          </a:prstGeom>
          <a:noFill/>
        </p:spPr>
        <p:txBody>
          <a:bodyPr wrap="square" rtlCol="0">
            <a:spAutoFit/>
          </a:bodyPr>
          <a:lstStyle/>
          <a:p>
            <a:pPr algn="l">
              <a:buClrTx/>
              <a:buSzTx/>
              <a:buFontTx/>
            </a:pPr>
            <a:r>
              <a:rPr lang="zh-CN" altLang="en-US" sz="3200" spc="300" dirty="0">
                <a:cs typeface="+mn-ea"/>
                <a:sym typeface="+mn-lt"/>
              </a:rPr>
              <a:t>实验评估</a:t>
            </a:r>
            <a:endParaRPr lang="zh-CN" altLang="en-US" sz="3200" spc="300" dirty="0">
              <a:cs typeface="+mn-ea"/>
              <a:sym typeface="+mn-lt"/>
            </a:endParaRPr>
          </a:p>
        </p:txBody>
      </p:sp>
      <p:sp>
        <p:nvSpPr>
          <p:cNvPr id="28" name="文本框 27"/>
          <p:cNvSpPr txBox="1"/>
          <p:nvPr/>
        </p:nvSpPr>
        <p:spPr>
          <a:xfrm>
            <a:off x="6714490" y="5447665"/>
            <a:ext cx="3846195" cy="583565"/>
          </a:xfrm>
          <a:prstGeom prst="rect">
            <a:avLst/>
          </a:prstGeom>
          <a:noFill/>
        </p:spPr>
        <p:txBody>
          <a:bodyPr wrap="square" rtlCol="0">
            <a:spAutoFit/>
          </a:bodyPr>
          <a:lstStyle/>
          <a:p>
            <a:pPr algn="l">
              <a:buClrTx/>
              <a:buSzTx/>
              <a:buFontTx/>
            </a:pPr>
            <a:r>
              <a:rPr lang="zh-CN" altLang="en-US" sz="3200" spc="300" dirty="0">
                <a:cs typeface="+mn-ea"/>
                <a:sym typeface="+mn-lt"/>
              </a:rPr>
              <a:t>防御方式</a:t>
            </a:r>
            <a:endParaRPr lang="zh-CN" altLang="en-US" sz="3200" spc="300" dirty="0">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bldLst>
      <p:bldP spid="5" grpId="0"/>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rcRect l="4147" r="3217"/>
          <a:stretch>
            <a:fillRect/>
          </a:stretch>
        </p:blipFill>
        <p:spPr>
          <a:xfrm>
            <a:off x="497205" y="1805305"/>
            <a:ext cx="11197590" cy="3648710"/>
          </a:xfrm>
          <a:prstGeom prst="rect">
            <a:avLst/>
          </a:prstGeom>
        </p:spPr>
      </p:pic>
      <p:sp>
        <p:nvSpPr>
          <p:cNvPr id="6" name="文本框 5"/>
          <p:cNvSpPr txBox="1"/>
          <p:nvPr/>
        </p:nvSpPr>
        <p:spPr>
          <a:xfrm>
            <a:off x="2843530" y="5538470"/>
            <a:ext cx="6381115" cy="306705"/>
          </a:xfrm>
          <a:prstGeom prst="rect">
            <a:avLst/>
          </a:prstGeom>
          <a:noFill/>
        </p:spPr>
        <p:txBody>
          <a:bodyPr wrap="square" rtlCol="0" anchor="t">
            <a:spAutoFit/>
          </a:bodyPr>
          <a:p>
            <a:pPr indent="457200" algn="l">
              <a:buClrTx/>
              <a:buSzTx/>
              <a:buFontTx/>
            </a:pPr>
            <a:r>
              <a:rPr lang="zh-CN" altLang="en-US" sz="1400" spc="400" dirty="0">
                <a:cs typeface="+mn-ea"/>
                <a:sym typeface="+mn-ea"/>
              </a:rPr>
              <a:t>我们的攻击对这些学习算法有一定的估计误差</a:t>
            </a:r>
            <a:endParaRPr lang="zh-CN" altLang="en-US" sz="1400" spc="400" dirty="0">
              <a:cs typeface="+mn-ea"/>
            </a:endParaRPr>
          </a:p>
        </p:txBody>
      </p:sp>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21" name="组合 20"/>
          <p:cNvGrpSpPr/>
          <p:nvPr/>
        </p:nvGrpSpPr>
        <p:grpSpPr>
          <a:xfrm>
            <a:off x="355600" y="306705"/>
            <a:ext cx="5250180" cy="706755"/>
            <a:chOff x="560" y="483"/>
            <a:chExt cx="8268" cy="1113"/>
          </a:xfrm>
        </p:grpSpPr>
        <p:sp>
          <p:nvSpPr>
            <p:cNvPr id="7" name="文本框 6"/>
            <p:cNvSpPr txBox="1"/>
            <p:nvPr/>
          </p:nvSpPr>
          <p:spPr>
            <a:xfrm>
              <a:off x="560" y="483"/>
              <a:ext cx="7158" cy="1113"/>
            </a:xfrm>
            <a:prstGeom prst="rect">
              <a:avLst/>
            </a:prstGeom>
            <a:noFill/>
          </p:spPr>
          <p:txBody>
            <a:bodyPr wrap="square" rtlCol="0">
              <a:spAutoFit/>
            </a:bodyPr>
            <a:p>
              <a:pPr algn="ctr"/>
              <a:r>
                <a:rPr lang="zh-CN" altLang="en-US" sz="2000" spc="300" dirty="0">
                  <a:cs typeface="+mn-ea"/>
                  <a:sym typeface="+mn-lt"/>
                </a:rPr>
                <a:t>实验评估☞</a:t>
              </a:r>
              <a:r>
                <a:rPr lang="zh-CN" altLang="en-US" sz="2000" noProof="0" dirty="0">
                  <a:ln>
                    <a:noFill/>
                  </a:ln>
                  <a:solidFill>
                    <a:prstClr val="black"/>
                  </a:solidFill>
                  <a:effectLst/>
                  <a:uLnTx/>
                  <a:uFillTx/>
                  <a:cs typeface="+mn-ea"/>
                  <a:sym typeface="+mn-lt"/>
                </a:rPr>
                <a:t>经验评价</a:t>
              </a:r>
              <a:r>
                <a:rPr lang="en-US" altLang="zh-CN" sz="2000" noProof="0" dirty="0">
                  <a:ln>
                    <a:noFill/>
                  </a:ln>
                  <a:solidFill>
                    <a:prstClr val="black"/>
                  </a:solidFill>
                  <a:effectLst/>
                  <a:uLnTx/>
                  <a:uFillTx/>
                  <a:cs typeface="+mn-ea"/>
                  <a:sym typeface="+mn-lt"/>
                </a:rPr>
                <a:t>-</a:t>
              </a:r>
              <a:r>
                <a:rPr lang="zh-CN" altLang="en-US" sz="2000" noProof="0" dirty="0">
                  <a:ln>
                    <a:noFill/>
                  </a:ln>
                  <a:solidFill>
                    <a:prstClr val="black"/>
                  </a:solidFill>
                  <a:effectLst/>
                  <a:uLnTx/>
                  <a:uFillTx/>
                  <a:cs typeface="+mn-ea"/>
                  <a:sym typeface="+mn-lt"/>
                </a:rPr>
                <a:t>分类算法</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8" name="直接连接符 7"/>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sp>
        <p:nvSpPr>
          <p:cNvPr id="2" name="文本框 1"/>
          <p:cNvSpPr txBox="1"/>
          <p:nvPr/>
        </p:nvSpPr>
        <p:spPr>
          <a:xfrm>
            <a:off x="583565" y="1414145"/>
            <a:ext cx="10901680" cy="306705"/>
          </a:xfrm>
          <a:prstGeom prst="rect">
            <a:avLst/>
          </a:prstGeom>
          <a:noFill/>
          <a:ln w="28575" cmpd="dbl">
            <a:solidFill>
              <a:schemeClr val="tx1">
                <a:lumMod val="50000"/>
                <a:lumOff val="50000"/>
              </a:schemeClr>
            </a:solidFill>
            <a:prstDash val="solid"/>
          </a:ln>
        </p:spPr>
        <p:txBody>
          <a:bodyPr wrap="square" rtlCol="0">
            <a:spAutoFit/>
          </a:bodyPr>
          <a:p>
            <a:pPr algn="ctr">
              <a:buClrTx/>
              <a:buSzTx/>
              <a:buNone/>
            </a:pPr>
            <a:r>
              <a:rPr lang="zh-CN" altLang="en-US" sz="1400" spc="400" dirty="0">
                <a:cs typeface="+mn-ea"/>
                <a:sym typeface="+mn-ea"/>
              </a:rPr>
              <a:t>Y轴代表我们的攻击在窃取超参数时的相对估计误差。X轴表示真实的超参数值。</a:t>
            </a:r>
            <a:endParaRPr lang="zh-CN" altLang="en-US" sz="1400" spc="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70815" y="1624330"/>
            <a:ext cx="11727180" cy="3943350"/>
          </a:xfrm>
          <a:prstGeom prst="rect">
            <a:avLst/>
          </a:prstGeom>
        </p:spPr>
      </p:pic>
      <p:sp>
        <p:nvSpPr>
          <p:cNvPr id="4" name="文本框 3"/>
          <p:cNvSpPr txBox="1"/>
          <p:nvPr/>
        </p:nvSpPr>
        <p:spPr>
          <a:xfrm>
            <a:off x="1894205" y="5567680"/>
            <a:ext cx="7378065" cy="737235"/>
          </a:xfrm>
          <a:prstGeom prst="rect">
            <a:avLst/>
          </a:prstGeom>
          <a:noFill/>
        </p:spPr>
        <p:txBody>
          <a:bodyPr wrap="square" rtlCol="0" anchor="t">
            <a:spAutoFit/>
          </a:bodyPr>
          <a:p>
            <a:pPr indent="457200" algn="l">
              <a:buClrTx/>
              <a:buSzTx/>
              <a:buFontTx/>
            </a:pPr>
            <a:r>
              <a:rPr lang="zh-CN" altLang="en-US" sz="1400" spc="400" dirty="0">
                <a:cs typeface="+mn-ea"/>
                <a:sym typeface="+mn-ea"/>
              </a:rPr>
              <a:t>我们的攻击可以准确地估计超参数。</a:t>
            </a:r>
            <a:endParaRPr lang="zh-CN" altLang="en-US" sz="1400" spc="400" dirty="0">
              <a:cs typeface="+mn-ea"/>
              <a:sym typeface="+mn-ea"/>
            </a:endParaRPr>
          </a:p>
          <a:p>
            <a:pPr indent="457200" algn="l">
              <a:buClrTx/>
              <a:buSzTx/>
              <a:buFontTx/>
            </a:pPr>
            <a:r>
              <a:rPr lang="zh-CN" altLang="en-US" sz="1400" spc="400" dirty="0">
                <a:cs typeface="+mn-ea"/>
                <a:sym typeface="+mn-ea"/>
              </a:rPr>
              <a:t>一定情况下，我们的攻击对这些学习算法有一定的估计误差。</a:t>
            </a:r>
            <a:endParaRPr lang="zh-CN" altLang="en-US" sz="1400" spc="400" dirty="0">
              <a:cs typeface="+mn-ea"/>
            </a:endParaRPr>
          </a:p>
          <a:p>
            <a:pPr indent="457200" algn="l">
              <a:buClrTx/>
              <a:buSzTx/>
              <a:buFontTx/>
            </a:pPr>
            <a:endParaRPr lang="zh-CN" altLang="en-US" sz="1400" spc="400" dirty="0">
              <a:cs typeface="+mn-ea"/>
            </a:endParaRPr>
          </a:p>
        </p:txBody>
      </p:sp>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21" name="组合 20"/>
          <p:cNvGrpSpPr/>
          <p:nvPr/>
        </p:nvGrpSpPr>
        <p:grpSpPr>
          <a:xfrm>
            <a:off x="355600" y="306705"/>
            <a:ext cx="5250180" cy="706755"/>
            <a:chOff x="560" y="483"/>
            <a:chExt cx="8268" cy="1113"/>
          </a:xfrm>
        </p:grpSpPr>
        <p:sp>
          <p:nvSpPr>
            <p:cNvPr id="5" name="文本框 4"/>
            <p:cNvSpPr txBox="1"/>
            <p:nvPr/>
          </p:nvSpPr>
          <p:spPr>
            <a:xfrm>
              <a:off x="560" y="483"/>
              <a:ext cx="7013" cy="1113"/>
            </a:xfrm>
            <a:prstGeom prst="rect">
              <a:avLst/>
            </a:prstGeom>
            <a:noFill/>
          </p:spPr>
          <p:txBody>
            <a:bodyPr wrap="square" rtlCol="0">
              <a:spAutoFit/>
            </a:bodyPr>
            <a:p>
              <a:pPr algn="ctr"/>
              <a:r>
                <a:rPr lang="zh-CN" altLang="en-US" sz="2000" spc="300" dirty="0">
                  <a:cs typeface="+mn-ea"/>
                  <a:sym typeface="+mn-lt"/>
                </a:rPr>
                <a:t>实验评估☞</a:t>
              </a:r>
              <a:r>
                <a:rPr lang="zh-CN" altLang="en-US" sz="2000" noProof="0" dirty="0">
                  <a:ln>
                    <a:noFill/>
                  </a:ln>
                  <a:solidFill>
                    <a:prstClr val="black"/>
                  </a:solidFill>
                  <a:effectLst/>
                  <a:uLnTx/>
                  <a:uFillTx/>
                  <a:cs typeface="+mn-ea"/>
                  <a:sym typeface="+mn-lt"/>
                </a:rPr>
                <a:t>经验评价</a:t>
              </a:r>
              <a:r>
                <a:rPr lang="en-US" altLang="zh-CN" sz="2000" noProof="0" dirty="0">
                  <a:ln>
                    <a:noFill/>
                  </a:ln>
                  <a:solidFill>
                    <a:prstClr val="black"/>
                  </a:solidFill>
                  <a:effectLst/>
                  <a:uLnTx/>
                  <a:uFillTx/>
                  <a:cs typeface="+mn-ea"/>
                  <a:sym typeface="+mn-lt"/>
                </a:rPr>
                <a:t>-SVM</a:t>
              </a:r>
              <a:r>
                <a:rPr lang="zh-CN" altLang="en-US" sz="2000" noProof="0" dirty="0">
                  <a:ln>
                    <a:noFill/>
                  </a:ln>
                  <a:solidFill>
                    <a:prstClr val="black"/>
                  </a:solidFill>
                  <a:effectLst/>
                  <a:uLnTx/>
                  <a:uFillTx/>
                  <a:cs typeface="+mn-ea"/>
                  <a:sym typeface="+mn-lt"/>
                </a:rPr>
                <a:t>算法</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6" name="直接连接符 5"/>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sp>
        <p:nvSpPr>
          <p:cNvPr id="2" name="文本框 1"/>
          <p:cNvSpPr txBox="1"/>
          <p:nvPr/>
        </p:nvSpPr>
        <p:spPr>
          <a:xfrm>
            <a:off x="583565" y="1414145"/>
            <a:ext cx="10901680" cy="306705"/>
          </a:xfrm>
          <a:prstGeom prst="rect">
            <a:avLst/>
          </a:prstGeom>
          <a:noFill/>
          <a:ln w="28575" cmpd="dbl">
            <a:solidFill>
              <a:schemeClr val="tx1">
                <a:lumMod val="50000"/>
                <a:lumOff val="50000"/>
              </a:schemeClr>
            </a:solidFill>
            <a:prstDash val="solid"/>
          </a:ln>
        </p:spPr>
        <p:txBody>
          <a:bodyPr wrap="square" rtlCol="0">
            <a:spAutoFit/>
          </a:bodyPr>
          <a:p>
            <a:pPr algn="ctr">
              <a:buClrTx/>
              <a:buSzTx/>
              <a:buNone/>
            </a:pPr>
            <a:r>
              <a:rPr lang="zh-CN" altLang="en-US" sz="1400" spc="400" dirty="0">
                <a:cs typeface="+mn-ea"/>
                <a:sym typeface="+mn-ea"/>
              </a:rPr>
              <a:t>Y轴代表我们的攻击在窃取超参数时的相对估计误差。X轴表示真实的超参数值。</a:t>
            </a:r>
            <a:endParaRPr lang="zh-CN" altLang="en-US" sz="1400" spc="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221105" y="1578610"/>
            <a:ext cx="8807450" cy="3993515"/>
          </a:xfrm>
          <a:prstGeom prst="rect">
            <a:avLst/>
          </a:prstGeom>
        </p:spPr>
      </p:pic>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21" name="组合 20"/>
          <p:cNvGrpSpPr/>
          <p:nvPr/>
        </p:nvGrpSpPr>
        <p:grpSpPr>
          <a:xfrm>
            <a:off x="355600" y="306705"/>
            <a:ext cx="5250180" cy="706755"/>
            <a:chOff x="560" y="483"/>
            <a:chExt cx="8268" cy="1113"/>
          </a:xfrm>
        </p:grpSpPr>
        <p:sp>
          <p:nvSpPr>
            <p:cNvPr id="6" name="文本框 5"/>
            <p:cNvSpPr txBox="1"/>
            <p:nvPr/>
          </p:nvSpPr>
          <p:spPr>
            <a:xfrm>
              <a:off x="560" y="483"/>
              <a:ext cx="7766" cy="1113"/>
            </a:xfrm>
            <a:prstGeom prst="rect">
              <a:avLst/>
            </a:prstGeom>
            <a:noFill/>
          </p:spPr>
          <p:txBody>
            <a:bodyPr wrap="square" rtlCol="0">
              <a:spAutoFit/>
            </a:bodyPr>
            <a:p>
              <a:pPr algn="ctr"/>
              <a:r>
                <a:rPr lang="zh-CN" altLang="en-US" sz="2000" spc="300" dirty="0">
                  <a:cs typeface="+mn-ea"/>
                  <a:sym typeface="+mn-lt"/>
                </a:rPr>
                <a:t>实验评估☞</a:t>
              </a:r>
              <a:r>
                <a:rPr lang="zh-CN" altLang="en-US" sz="2000" noProof="0" dirty="0">
                  <a:ln>
                    <a:noFill/>
                  </a:ln>
                  <a:solidFill>
                    <a:prstClr val="black"/>
                  </a:solidFill>
                  <a:effectLst/>
                  <a:uLnTx/>
                  <a:uFillTx/>
                  <a:cs typeface="+mn-ea"/>
                  <a:sym typeface="+mn-lt"/>
                </a:rPr>
                <a:t>经验评价</a:t>
              </a:r>
              <a:r>
                <a:rPr lang="en-US" altLang="zh-CN" sz="2000" noProof="0" dirty="0">
                  <a:ln>
                    <a:noFill/>
                  </a:ln>
                  <a:solidFill>
                    <a:prstClr val="black"/>
                  </a:solidFill>
                  <a:effectLst/>
                  <a:uLnTx/>
                  <a:uFillTx/>
                  <a:cs typeface="+mn-ea"/>
                  <a:sym typeface="+mn-lt"/>
                </a:rPr>
                <a:t>-</a:t>
              </a:r>
              <a:r>
                <a:rPr lang="zh-CN" altLang="en-US" sz="2000" noProof="0" dirty="0">
                  <a:ln>
                    <a:noFill/>
                  </a:ln>
                  <a:solidFill>
                    <a:prstClr val="black"/>
                  </a:solidFill>
                  <a:effectLst/>
                  <a:uLnTx/>
                  <a:uFillTx/>
                  <a:cs typeface="+mn-ea"/>
                  <a:sym typeface="+mn-lt"/>
                </a:rPr>
                <a:t>三层神经网络</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7" name="直接连接符 6"/>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sp>
        <p:nvSpPr>
          <p:cNvPr id="3" name="文本框 2"/>
          <p:cNvSpPr txBox="1"/>
          <p:nvPr/>
        </p:nvSpPr>
        <p:spPr>
          <a:xfrm>
            <a:off x="583565" y="1414145"/>
            <a:ext cx="10901680" cy="306705"/>
          </a:xfrm>
          <a:prstGeom prst="rect">
            <a:avLst/>
          </a:prstGeom>
          <a:noFill/>
          <a:ln w="28575" cmpd="dbl">
            <a:solidFill>
              <a:schemeClr val="tx1">
                <a:lumMod val="50000"/>
                <a:lumOff val="50000"/>
              </a:schemeClr>
            </a:solidFill>
            <a:prstDash val="solid"/>
          </a:ln>
        </p:spPr>
        <p:txBody>
          <a:bodyPr wrap="square" rtlCol="0">
            <a:spAutoFit/>
          </a:bodyPr>
          <a:p>
            <a:pPr algn="ctr">
              <a:buClrTx/>
              <a:buSzTx/>
              <a:buNone/>
            </a:pPr>
            <a:r>
              <a:rPr lang="zh-CN" altLang="en-US" sz="1400" spc="400" dirty="0">
                <a:cs typeface="+mn-ea"/>
                <a:sym typeface="+mn-ea"/>
              </a:rPr>
              <a:t>Y轴代表我们的攻击在窃取超参数时的相对估计误差。X轴表示真实的超参数值。</a:t>
            </a:r>
            <a:endParaRPr lang="zh-CN" altLang="en-US" sz="1400" spc="400" dirty="0">
              <a:cs typeface="+mn-ea"/>
              <a:sym typeface="+mn-lt"/>
            </a:endParaRPr>
          </a:p>
        </p:txBody>
      </p:sp>
      <p:sp>
        <p:nvSpPr>
          <p:cNvPr id="4" name="文本框 3"/>
          <p:cNvSpPr txBox="1"/>
          <p:nvPr/>
        </p:nvSpPr>
        <p:spPr>
          <a:xfrm>
            <a:off x="1928495" y="5572125"/>
            <a:ext cx="7884795" cy="737235"/>
          </a:xfrm>
          <a:prstGeom prst="rect">
            <a:avLst/>
          </a:prstGeom>
          <a:noFill/>
        </p:spPr>
        <p:txBody>
          <a:bodyPr wrap="square" rtlCol="0" anchor="t">
            <a:spAutoFit/>
          </a:bodyPr>
          <a:p>
            <a:pPr indent="457200" algn="l">
              <a:buClrTx/>
              <a:buSzTx/>
              <a:buFontTx/>
            </a:pPr>
            <a:r>
              <a:rPr lang="zh-CN" altLang="en-US" sz="1400" spc="400" dirty="0">
                <a:cs typeface="+mn-ea"/>
                <a:sym typeface="+mn-ea"/>
              </a:rPr>
              <a:t>我们的攻击可以准确地估计超参数。</a:t>
            </a:r>
            <a:endParaRPr lang="zh-CN" altLang="en-US" sz="1400" spc="400" dirty="0">
              <a:cs typeface="+mn-ea"/>
              <a:sym typeface="+mn-ea"/>
            </a:endParaRPr>
          </a:p>
          <a:p>
            <a:pPr indent="457200" algn="l">
              <a:buClrTx/>
              <a:buSzTx/>
              <a:buFontTx/>
            </a:pPr>
            <a:r>
              <a:rPr lang="zh-CN" altLang="en-US" sz="1400" spc="400" dirty="0">
                <a:cs typeface="+mn-ea"/>
                <a:sym typeface="+mn-ea"/>
              </a:rPr>
              <a:t>一定情况下，我们的攻击对这些学习算法有一定的估计误差。</a:t>
            </a:r>
            <a:endParaRPr lang="zh-CN" altLang="en-US" sz="1400" spc="400" dirty="0">
              <a:cs typeface="+mn-ea"/>
            </a:endParaRPr>
          </a:p>
          <a:p>
            <a:pPr indent="457200" algn="l">
              <a:buClrTx/>
              <a:buSzTx/>
              <a:buFontTx/>
            </a:pPr>
            <a:endParaRPr lang="zh-CN" altLang="en-US" sz="1400" spc="400" dirty="0">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20115" y="911860"/>
            <a:ext cx="10635615" cy="2999740"/>
          </a:xfrm>
          <a:prstGeom prst="rect">
            <a:avLst/>
          </a:prstGeom>
          <a:noFill/>
        </p:spPr>
        <p:txBody>
          <a:bodyPr wrap="square" rtlCol="0" anchor="t">
            <a:spAutoFit/>
          </a:bodyPr>
          <a:p>
            <a:pPr indent="457200" fontAlgn="auto">
              <a:lnSpc>
                <a:spcPct val="150000"/>
              </a:lnSpc>
            </a:pPr>
            <a:r>
              <a:rPr lang="zh-CN" altLang="en-US" sz="1400" spc="400" dirty="0">
                <a:cs typeface="+mn-ea"/>
              </a:rPr>
              <a:t>我们有两个关键的观察。</a:t>
            </a:r>
            <a:endParaRPr lang="zh-CN" altLang="en-US" sz="1400" spc="400" dirty="0">
              <a:cs typeface="+mn-ea"/>
            </a:endParaRPr>
          </a:p>
          <a:p>
            <a:pPr marL="342900" indent="457200" fontAlgn="auto">
              <a:lnSpc>
                <a:spcPct val="150000"/>
              </a:lnSpc>
              <a:buAutoNum type="arabicPeriod"/>
            </a:pPr>
            <a:r>
              <a:rPr lang="zh-CN" altLang="en-US" sz="1400" b="1" spc="400" dirty="0">
                <a:solidFill>
                  <a:srgbClr val="C00000"/>
                </a:solidFill>
                <a:cs typeface="+mn-ea"/>
              </a:rPr>
              <a:t>对于研究的所有学习算法和广泛的超参数值，攻击可以准确地估计超参数</a:t>
            </a:r>
            <a:r>
              <a:rPr lang="zh-CN" altLang="en-US" sz="1400" spc="400" dirty="0">
                <a:cs typeface="+mn-ea"/>
              </a:rPr>
              <a:t>。</a:t>
            </a:r>
            <a:endParaRPr lang="zh-CN" altLang="en-US" sz="1400" spc="400" dirty="0">
              <a:cs typeface="+mn-ea"/>
            </a:endParaRPr>
          </a:p>
          <a:p>
            <a:pPr marL="342900" indent="457200" fontAlgn="auto">
              <a:lnSpc>
                <a:spcPct val="150000"/>
              </a:lnSpc>
              <a:buAutoNum type="arabicPeriod"/>
            </a:pPr>
            <a:r>
              <a:rPr lang="zh-CN" altLang="en-US" sz="1400" spc="400" dirty="0">
                <a:cs typeface="+mn-ea"/>
              </a:rPr>
              <a:t>攻击可以更准确地估计出岭回归（RR）和内核（Kernel）的超参数。与其他学习算法相比，岭回归（KRR）的学习效果更好。</a:t>
            </a:r>
            <a:endParaRPr lang="zh-CN" altLang="en-US" sz="1400" spc="400" dirty="0">
              <a:cs typeface="+mn-ea"/>
            </a:endParaRPr>
          </a:p>
          <a:p>
            <a:pPr indent="457200" fontAlgn="auto">
              <a:lnSpc>
                <a:spcPct val="150000"/>
              </a:lnSpc>
            </a:pPr>
            <a:r>
              <a:rPr lang="zh-CN" altLang="en-US" sz="1400" spc="400" dirty="0">
                <a:cs typeface="+mn-ea"/>
              </a:rPr>
              <a:t>这是因为RR和KRR对模型参数有解析解，因此学习到的模型参数是目标函数的精确最小值。相比之下，我们所研究的其他学习算法对模型参数没有解析解，而且它们所学习到的模型参数与目标函数的相应最小值相对较远。因此，我们的攻击对这些学习算法有较大的估计误差。</a:t>
            </a:r>
            <a:endParaRPr lang="zh-CN" altLang="en-US" sz="1400" spc="400" dirty="0">
              <a:cs typeface="+mn-ea"/>
            </a:endParaRPr>
          </a:p>
          <a:p>
            <a:pPr indent="457200" fontAlgn="auto">
              <a:lnSpc>
                <a:spcPct val="150000"/>
              </a:lnSpc>
            </a:pPr>
            <a:endParaRPr lang="zh-CN" altLang="en-US" sz="1400" spc="400" dirty="0">
              <a:cs typeface="+mn-ea"/>
            </a:endParaRPr>
          </a:p>
          <a:p>
            <a:pPr indent="457200" fontAlgn="auto">
              <a:lnSpc>
                <a:spcPct val="150000"/>
              </a:lnSpc>
            </a:pPr>
            <a:endParaRPr lang="zh-CN" altLang="en-US" sz="1400" spc="400" dirty="0">
              <a:cs typeface="+mn-ea"/>
            </a:endParaRPr>
          </a:p>
        </p:txBody>
      </p:sp>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21" name="组合 20"/>
          <p:cNvGrpSpPr/>
          <p:nvPr/>
        </p:nvGrpSpPr>
        <p:grpSpPr>
          <a:xfrm>
            <a:off x="355600" y="306705"/>
            <a:ext cx="5250180" cy="706755"/>
            <a:chOff x="560" y="483"/>
            <a:chExt cx="8268" cy="1113"/>
          </a:xfrm>
        </p:grpSpPr>
        <p:sp>
          <p:nvSpPr>
            <p:cNvPr id="6" name="文本框 5"/>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实验评估</a:t>
              </a:r>
              <a:r>
                <a:rPr lang="zh-CN" altLang="en-US" sz="2000" spc="300" dirty="0">
                  <a:cs typeface="+mn-ea"/>
                  <a:sym typeface="+mn-lt"/>
                </a:rPr>
                <a:t>☞</a:t>
              </a:r>
              <a:r>
                <a:rPr lang="zh-CN" altLang="en-US" sz="2000" noProof="0" dirty="0">
                  <a:ln>
                    <a:noFill/>
                  </a:ln>
                  <a:solidFill>
                    <a:prstClr val="black"/>
                  </a:solidFill>
                  <a:effectLst/>
                  <a:uLnTx/>
                  <a:uFillTx/>
                  <a:cs typeface="+mn-ea"/>
                  <a:sym typeface="+mn-lt"/>
                </a:rPr>
                <a:t>经验</a:t>
              </a:r>
              <a:r>
                <a:rPr lang="zh-CN" altLang="en-US" sz="2000" noProof="0" dirty="0">
                  <a:ln>
                    <a:noFill/>
                  </a:ln>
                  <a:solidFill>
                    <a:prstClr val="black"/>
                  </a:solidFill>
                  <a:effectLst/>
                  <a:uLnTx/>
                  <a:uFillTx/>
                  <a:cs typeface="+mn-ea"/>
                  <a:sym typeface="+mn-lt"/>
                </a:rPr>
                <a:t>评价</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7" name="直接连接符 6"/>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grpSp>
        <p:nvGrpSpPr>
          <p:cNvPr id="2" name="组合 1"/>
          <p:cNvGrpSpPr/>
          <p:nvPr/>
        </p:nvGrpSpPr>
        <p:grpSpPr>
          <a:xfrm>
            <a:off x="1062990" y="3295015"/>
            <a:ext cx="10884535" cy="3302000"/>
            <a:chOff x="1674" y="5189"/>
            <a:chExt cx="17141" cy="5200"/>
          </a:xfrm>
        </p:grpSpPr>
        <p:pic>
          <p:nvPicPr>
            <p:cNvPr id="8" name="图片 7"/>
            <p:cNvPicPr>
              <a:picLocks noChangeAspect="1"/>
            </p:cNvPicPr>
            <p:nvPr/>
          </p:nvPicPr>
          <p:blipFill>
            <a:blip r:embed="rId1"/>
            <a:srcRect l="18922" r="16793" b="18308"/>
            <a:stretch>
              <a:fillRect/>
            </a:stretch>
          </p:blipFill>
          <p:spPr>
            <a:xfrm>
              <a:off x="1674" y="5189"/>
              <a:ext cx="7346" cy="5200"/>
            </a:xfrm>
            <a:prstGeom prst="rect">
              <a:avLst/>
            </a:prstGeom>
          </p:spPr>
        </p:pic>
        <mc:AlternateContent xmlns:mc="http://schemas.openxmlformats.org/markup-compatibility/2006">
          <mc:Choice xmlns:a14="http://schemas.microsoft.com/office/drawing/2010/main" Requires="a14">
            <p:sp>
              <p:nvSpPr>
                <p:cNvPr id="9" name="文本框 8"/>
                <p:cNvSpPr txBox="1"/>
                <p:nvPr/>
              </p:nvSpPr>
              <p:spPr>
                <a:xfrm>
                  <a:off x="8283" y="5189"/>
                  <a:ext cx="10532" cy="5094"/>
                </a:xfrm>
                <a:prstGeom prst="rect">
                  <a:avLst/>
                </a:prstGeom>
                <a:noFill/>
              </p:spPr>
              <p:txBody>
                <a:bodyPr wrap="square" rtlCol="0" anchor="t">
                  <a:spAutoFit/>
                </a:bodyPr>
                <a:p>
                  <a:pPr indent="457200" algn="l" fontAlgn="auto">
                    <a:lnSpc>
                      <a:spcPct val="150000"/>
                    </a:lnSpc>
                    <a:buClrTx/>
                    <a:buSzTx/>
                    <a:buFontTx/>
                  </a:pPr>
                  <a:r>
                    <a:rPr lang="zh-CN" altLang="en-US" sz="1400" spc="400" dirty="0">
                      <a:cs typeface="+mn-ea"/>
                      <a:sym typeface="+mn-ea"/>
                    </a:rPr>
                    <a:t>在实践中，学习者可以使用RR和KRR的近似解，因为计算精确的最优解可能是计算成本昂贵的。</a:t>
                  </a:r>
                  <a:endParaRPr lang="zh-CN" altLang="en-US" sz="1400" spc="400" dirty="0">
                    <a:cs typeface="+mn-ea"/>
                    <a:sym typeface="+mn-ea"/>
                  </a:endParaRPr>
                </a:p>
                <a:p>
                  <a:pPr indent="457200" algn="l" fontAlgn="auto">
                    <a:lnSpc>
                      <a:spcPct val="150000"/>
                    </a:lnSpc>
                    <a:buClrTx/>
                    <a:buSzTx/>
                    <a:buFontTx/>
                  </a:pPr>
                  <a:r>
                    <a:rPr lang="zh-CN" altLang="en-US" sz="1400" spc="400" dirty="0">
                      <a:cs typeface="+mn-ea"/>
                      <a:sym typeface="+mn-ea"/>
                    </a:rPr>
                    <a:t>具体来说，我们使用RR算法，采用糖尿病数据集，并将真超参数设置为1。我们首先计算了RR的最优模型参数。然后，我们用∆w来修改一个模型参数，并通过攻击来估计该超参数，左图显示了估计误差</a:t>
                  </a:r>
                  <a14:m>
                    <m:oMath xmlns:m="http://schemas.openxmlformats.org/officeDocument/2006/math">
                      <m:acc>
                        <m:accPr>
                          <m:ctrlPr>
                            <a:rPr lang="zh-CN" altLang="en-US" sz="1400" spc="400" dirty="0">
                              <a:cs typeface="+mn-ea"/>
                              <a:sym typeface="+mn-lt"/>
                            </a:rPr>
                          </m:ctrlPr>
                        </m:accPr>
                        <m:e>
                          <m:r>
                            <a:rPr lang="zh-CN" altLang="en-US" sz="1400" spc="400" dirty="0">
                              <a:latin typeface="Cambria Math" panose="02040503050406030204" charset="0"/>
                              <a:cs typeface="+mn-ea"/>
                              <a:sym typeface="+mn-lt"/>
                            </a:rPr>
                            <m:t>𝜆</m:t>
                          </m:r>
                        </m:e>
                      </m:acc>
                    </m:oMath>
                  </a14:m>
                  <a:r>
                    <a:rPr lang="zh-CN" altLang="en-US" sz="1400" spc="400" dirty="0">
                      <a:cs typeface="+mn-ea"/>
                      <a:sym typeface="+mn-ea"/>
                    </a:rPr>
                    <a:t> 作为∆w的函数。我们观察到，当∆w非常小时，估计误差</a:t>
                  </a:r>
                  <a14:m>
                    <m:oMath xmlns:m="http://schemas.openxmlformats.org/officeDocument/2006/math">
                      <m:acc>
                        <m:accPr>
                          <m:ctrlPr>
                            <a:rPr lang="zh-CN" altLang="en-US" sz="1400" spc="400" dirty="0">
                              <a:cs typeface="+mn-ea"/>
                              <a:sym typeface="+mn-lt"/>
                            </a:rPr>
                          </m:ctrlPr>
                        </m:accPr>
                        <m:e>
                          <m:r>
                            <a:rPr lang="zh-CN" altLang="en-US" sz="1400" spc="400" dirty="0">
                              <a:latin typeface="Cambria Math" panose="02040503050406030204" charset="0"/>
                              <a:cs typeface="+mn-ea"/>
                              <a:sym typeface="+mn-lt"/>
                            </a:rPr>
                            <m:t>𝜆</m:t>
                          </m:r>
                        </m:e>
                      </m:acc>
                    </m:oMath>
                  </a14:m>
                  <a:r>
                    <a:rPr lang="zh-CN" altLang="en-US" sz="1400" spc="400" dirty="0">
                      <a:cs typeface="+mn-ea"/>
                      <a:sym typeface="+mn-ea"/>
                    </a:rPr>
                    <a:t> 是∆w的一个线性函数。随着∆w的增大，</a:t>
                  </a:r>
                  <a14:m>
                    <m:oMath xmlns:m="http://schemas.openxmlformats.org/officeDocument/2006/math">
                      <m:acc>
                        <m:accPr>
                          <m:ctrlPr>
                            <a:rPr lang="zh-CN" altLang="en-US" sz="1400" spc="400" dirty="0">
                              <a:cs typeface="+mn-ea"/>
                              <a:sym typeface="+mn-lt"/>
                            </a:rPr>
                          </m:ctrlPr>
                        </m:accPr>
                        <m:e>
                          <m:r>
                            <a:rPr lang="zh-CN" altLang="en-US" sz="1400" spc="400" dirty="0">
                              <a:latin typeface="Cambria Math" panose="02040503050406030204" charset="0"/>
                              <a:cs typeface="+mn-ea"/>
                              <a:sym typeface="+mn-lt"/>
                            </a:rPr>
                            <m:t>𝜆</m:t>
                          </m:r>
                        </m:e>
                      </m:acc>
                    </m:oMath>
                  </a14:m>
                  <a:r>
                    <a:rPr lang="zh-CN" altLang="en-US" sz="1400" spc="400" dirty="0">
                      <a:cs typeface="+mn-ea"/>
                      <a:sym typeface="+mn-ea"/>
                    </a:rPr>
                    <a:t> 随∆w呈二次增加。结论二得以成立。这表明</a:t>
                  </a:r>
                  <a:r>
                    <a:rPr lang="zh-CN" altLang="en-US" sz="1400" b="1" spc="400" dirty="0">
                      <a:solidFill>
                        <a:srgbClr val="C00000"/>
                      </a:solidFill>
                      <a:cs typeface="+mn-ea"/>
                      <a:sym typeface="+mn-ea"/>
                    </a:rPr>
                    <a:t>当差值很小时，估计误差与学习到的模型参数与最小参数之间的差值是线性的</a:t>
                  </a:r>
                  <a:r>
                    <a:rPr lang="zh-CN" altLang="en-US" sz="1400" b="1" spc="400" dirty="0">
                      <a:cs typeface="+mn-ea"/>
                      <a:sym typeface="+mn-ea"/>
                    </a:rPr>
                    <a:t>。</a:t>
                  </a:r>
                  <a:endParaRPr lang="zh-CN" altLang="en-US" sz="1400" b="1" spc="400" dirty="0">
                    <a:cs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8283" y="5189"/>
                  <a:ext cx="10532" cy="5094"/>
                </a:xfrm>
                <a:prstGeom prst="rect">
                  <a:avLst/>
                </a:prstGeom>
                <a:blipFill rotWithShape="1">
                  <a:blip r:embed="rId2"/>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8" name="文本框 7"/>
          <p:cNvSpPr txBox="1"/>
          <p:nvPr/>
        </p:nvSpPr>
        <p:spPr>
          <a:xfrm>
            <a:off x="632460" y="1155700"/>
            <a:ext cx="10327640" cy="2030095"/>
          </a:xfrm>
          <a:prstGeom prst="rect">
            <a:avLst/>
          </a:prstGeom>
          <a:noFill/>
        </p:spPr>
        <p:txBody>
          <a:bodyPr wrap="square" rtlCol="0">
            <a:spAutoFit/>
          </a:bodyPr>
          <a:lstStyle/>
          <a:p>
            <a:pPr indent="457200" fontAlgn="auto">
              <a:lnSpc>
                <a:spcPct val="150000"/>
              </a:lnSpc>
              <a:buNone/>
            </a:pPr>
            <a:r>
              <a:rPr lang="zh-CN" altLang="en-US" sz="1400" spc="400" dirty="0">
                <a:cs typeface="+mn-ea"/>
                <a:sym typeface="+mn-lt"/>
              </a:rPr>
              <a:t>虽然不同的</a:t>
            </a:r>
            <a:r>
              <a:rPr lang="zh-CN" altLang="en-US" sz="1400" b="1" spc="400" dirty="0">
                <a:solidFill>
                  <a:srgbClr val="C00000"/>
                </a:solidFill>
                <a:cs typeface="+mn-ea"/>
                <a:sym typeface="+mn-lt"/>
              </a:rPr>
              <a:t>MLaaS平台</a:t>
            </a:r>
            <a:r>
              <a:rPr lang="zh-CN" altLang="en-US" sz="1400" spc="400" dirty="0">
                <a:cs typeface="+mn-ea"/>
                <a:sym typeface="+mn-lt"/>
              </a:rPr>
              <a:t>有不同的范式，但我们认为MLaaS平台（如亚马逊机器学习，微软Azure机器学习）是根据MLaaS平台为学习模型所进行的</a:t>
            </a:r>
            <a:r>
              <a:rPr lang="zh-CN" altLang="en-US" sz="1400" b="1" spc="400" dirty="0">
                <a:solidFill>
                  <a:srgbClr val="C00000"/>
                </a:solidFill>
                <a:cs typeface="+mn-ea"/>
                <a:sym typeface="+mn-lt"/>
              </a:rPr>
              <a:t>计算量向用户收费</a:t>
            </a:r>
            <a:r>
              <a:rPr lang="zh-CN" altLang="en-US" sz="1400" spc="400" dirty="0">
                <a:cs typeface="+mn-ea"/>
                <a:sym typeface="+mn-lt"/>
              </a:rPr>
              <a:t>，并支持两个协议，让用户学习一个模型。</a:t>
            </a:r>
            <a:r>
              <a:rPr lang="zh-CN" altLang="en-US" sz="1400" spc="400" dirty="0">
                <a:cs typeface="+mn-ea"/>
                <a:sym typeface="+mn-lt"/>
              </a:rPr>
              <a:t>在协议一中，学习超参数往往是最费时费力的部分，因为它或多或少涉及交叉验证。在实践中，一些用户可能已经通过领域知识拥有了合适的超参数。因此，MLaaS平台提供了第二个协议。</a:t>
            </a:r>
            <a:endParaRPr lang="zh-CN" altLang="en-US" sz="1400" spc="400" dirty="0">
              <a:cs typeface="+mn-ea"/>
              <a:sym typeface="+mn-lt"/>
            </a:endParaRPr>
          </a:p>
          <a:p>
            <a:pPr marL="285750" indent="-285750" fontAlgn="auto">
              <a:lnSpc>
                <a:spcPct val="150000"/>
              </a:lnSpc>
              <a:buFont typeface="Wingdings" panose="05000000000000000000" charset="0"/>
              <a:buChar char="ü"/>
            </a:pPr>
            <a:endParaRPr lang="en-US" altLang="zh-CN" sz="1400" spc="400" dirty="0">
              <a:cs typeface="+mn-ea"/>
              <a:sym typeface="+mn-lt"/>
            </a:endParaRPr>
          </a:p>
        </p:txBody>
      </p:sp>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实验评估☞</a:t>
              </a:r>
              <a:r>
                <a:rPr lang="zh-CN" altLang="en-US" sz="2000" noProof="0" dirty="0">
                  <a:ln>
                    <a:noFill/>
                  </a:ln>
                  <a:solidFill>
                    <a:prstClr val="black"/>
                  </a:solidFill>
                  <a:effectLst/>
                  <a:uLnTx/>
                  <a:uFillTx/>
                  <a:cs typeface="+mn-ea"/>
                  <a:sym typeface="+mn-lt"/>
                </a:rPr>
                <a:t>对</a:t>
              </a:r>
              <a:r>
                <a:rPr lang="en-US" altLang="zh-CN" sz="2000" noProof="0" dirty="0">
                  <a:ln>
                    <a:noFill/>
                  </a:ln>
                  <a:solidFill>
                    <a:prstClr val="black"/>
                  </a:solidFill>
                  <a:effectLst/>
                  <a:uLnTx/>
                  <a:uFillTx/>
                  <a:cs typeface="+mn-ea"/>
                  <a:sym typeface="+mn-lt"/>
                </a:rPr>
                <a:t>MLaaS</a:t>
              </a:r>
              <a:r>
                <a:rPr lang="zh-CN" altLang="en-US" sz="2000" noProof="0" dirty="0">
                  <a:ln>
                    <a:noFill/>
                  </a:ln>
                  <a:solidFill>
                    <a:prstClr val="black"/>
                  </a:solidFill>
                  <a:effectLst/>
                  <a:uLnTx/>
                  <a:uFillTx/>
                  <a:cs typeface="+mn-ea"/>
                  <a:sym typeface="+mn-lt"/>
                </a:rPr>
                <a:t>平台的影响</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sp>
        <p:nvSpPr>
          <p:cNvPr id="3" name="文本框 2"/>
          <p:cNvSpPr txBox="1"/>
          <p:nvPr/>
        </p:nvSpPr>
        <p:spPr>
          <a:xfrm>
            <a:off x="632460" y="4043680"/>
            <a:ext cx="10471785" cy="1706880"/>
          </a:xfrm>
          <a:prstGeom prst="rect">
            <a:avLst/>
          </a:prstGeom>
          <a:noFill/>
        </p:spPr>
        <p:txBody>
          <a:bodyPr wrap="square" rtlCol="0" anchor="t">
            <a:spAutoFit/>
          </a:bodyPr>
          <a:p>
            <a:pPr marL="285750" indent="-285750" fontAlgn="auto">
              <a:lnSpc>
                <a:spcPct val="150000"/>
              </a:lnSpc>
              <a:buFont typeface="Wingdings" panose="05000000000000000000" charset="0"/>
              <a:buChar char="ü"/>
            </a:pPr>
            <a:r>
              <a:rPr lang="zh-CN" altLang="en-US" sz="1400" b="1" spc="400" dirty="0">
                <a:solidFill>
                  <a:srgbClr val="C00000"/>
                </a:solidFill>
                <a:cs typeface="+mn-ea"/>
                <a:sym typeface="+mn-lt"/>
              </a:rPr>
              <a:t>第二个协议（数据集</a:t>
            </a:r>
            <a:r>
              <a:rPr lang="en-US" altLang="zh-CN" sz="1400" b="1" spc="400" dirty="0">
                <a:solidFill>
                  <a:srgbClr val="C00000"/>
                </a:solidFill>
                <a:cs typeface="+mn-ea"/>
                <a:sym typeface="+mn-lt"/>
              </a:rPr>
              <a:t>+</a:t>
            </a:r>
            <a:r>
              <a:rPr lang="zh-CN" altLang="en-US" sz="1400" b="1" spc="400" dirty="0">
                <a:solidFill>
                  <a:srgbClr val="C00000"/>
                </a:solidFill>
                <a:cs typeface="+mn-ea"/>
                <a:sym typeface="+mn-lt"/>
              </a:rPr>
              <a:t>学习算法</a:t>
            </a:r>
            <a:r>
              <a:rPr lang="en-US" altLang="zh-CN" sz="1400" b="1" spc="400" dirty="0">
                <a:solidFill>
                  <a:srgbClr val="C00000"/>
                </a:solidFill>
                <a:cs typeface="+mn-ea"/>
                <a:sym typeface="+mn-lt"/>
              </a:rPr>
              <a:t>+</a:t>
            </a:r>
            <a:r>
              <a:rPr lang="zh-CN" altLang="en-US" sz="1400" b="1" spc="400" dirty="0">
                <a:solidFill>
                  <a:srgbClr val="C00000"/>
                </a:solidFill>
                <a:cs typeface="+mn-ea"/>
                <a:sym typeface="+mn-lt"/>
              </a:rPr>
              <a:t>超参数</a:t>
            </a:r>
            <a:r>
              <a:rPr lang="en-US" altLang="zh-CN" sz="1400" b="1" spc="400" dirty="0">
                <a:solidFill>
                  <a:srgbClr val="C00000"/>
                </a:solidFill>
                <a:cs typeface="+mn-ea"/>
                <a:sym typeface="+mn-lt"/>
              </a:rPr>
              <a:t>-&gt;</a:t>
            </a:r>
            <a:r>
              <a:rPr lang="zh-CN" altLang="en-US" sz="1400" b="1" spc="400" dirty="0">
                <a:solidFill>
                  <a:srgbClr val="C00000"/>
                </a:solidFill>
                <a:cs typeface="+mn-ea"/>
                <a:sym typeface="+mn-lt"/>
              </a:rPr>
              <a:t>训练模型，返回参数）</a:t>
            </a:r>
            <a:endParaRPr lang="zh-CN" altLang="en-US" sz="1400" b="1" spc="400" dirty="0">
              <a:solidFill>
                <a:srgbClr val="C00000"/>
              </a:solidFill>
              <a:cs typeface="+mn-ea"/>
              <a:sym typeface="+mn-lt"/>
            </a:endParaRPr>
          </a:p>
          <a:p>
            <a:pPr indent="457200" algn="l" fontAlgn="auto">
              <a:lnSpc>
                <a:spcPct val="150000"/>
              </a:lnSpc>
              <a:buClrTx/>
              <a:buSzTx/>
              <a:buFont typeface="Wingdings" panose="05000000000000000000" charset="0"/>
              <a:buNone/>
            </a:pPr>
            <a:r>
              <a:rPr lang="zh-CN" altLang="en-US" sz="1400" spc="400" dirty="0">
                <a:cs typeface="+mn-ea"/>
                <a:sym typeface="+mn-lt"/>
              </a:rPr>
              <a:t>用户上传训练数据集到MLaaS平台，定义了一个超参数值，并指定一个学习算法，然后MLaaS平台产生给定超参数的模型参数。</a:t>
            </a:r>
            <a:endParaRPr lang="zh-CN" altLang="en-US" sz="1400" spc="400" dirty="0">
              <a:cs typeface="+mn-ea"/>
              <a:sym typeface="+mn-lt"/>
            </a:endParaRPr>
          </a:p>
          <a:p>
            <a:pPr indent="457200" fontAlgn="auto">
              <a:lnSpc>
                <a:spcPct val="150000"/>
              </a:lnSpc>
              <a:buNone/>
            </a:pPr>
            <a:r>
              <a:rPr lang="zh-CN" altLang="en-US" sz="1400" spc="400" dirty="0">
                <a:cs typeface="+mn-ea"/>
                <a:sym typeface="+mn-lt"/>
              </a:rPr>
              <a:t>协议II帮助用户在已经拥有良好的超参数的情况下，以较少的经济成本学习模型。我们注意到，亚马逊机器学习和微软Azure机器学习支持这两个协议</a:t>
            </a:r>
            <a:r>
              <a:rPr lang="en-US" altLang="zh-CN" sz="1400" spc="400" dirty="0">
                <a:cs typeface="+mn-ea"/>
                <a:sym typeface="+mn-lt"/>
              </a:rPr>
              <a:t>.</a:t>
            </a:r>
            <a:endParaRPr lang="en-US" altLang="zh-CN" sz="1400" spc="400" dirty="0">
              <a:cs typeface="+mn-ea"/>
              <a:sym typeface="+mn-lt"/>
            </a:endParaRPr>
          </a:p>
        </p:txBody>
      </p:sp>
      <p:sp>
        <p:nvSpPr>
          <p:cNvPr id="4" name="文本框 3"/>
          <p:cNvSpPr txBox="1"/>
          <p:nvPr/>
        </p:nvSpPr>
        <p:spPr>
          <a:xfrm>
            <a:off x="631825" y="2898775"/>
            <a:ext cx="10473055" cy="1060450"/>
          </a:xfrm>
          <a:prstGeom prst="rect">
            <a:avLst/>
          </a:prstGeom>
          <a:noFill/>
        </p:spPr>
        <p:txBody>
          <a:bodyPr wrap="square" rtlCol="0" anchor="t">
            <a:spAutoFit/>
          </a:bodyPr>
          <a:p>
            <a:pPr marL="285750" indent="-285750" fontAlgn="auto">
              <a:lnSpc>
                <a:spcPct val="150000"/>
              </a:lnSpc>
              <a:buFont typeface="Wingdings" panose="05000000000000000000" charset="0"/>
              <a:buChar char="ü"/>
            </a:pPr>
            <a:r>
              <a:rPr lang="zh-CN" altLang="en-US" sz="1400" b="1" spc="400" dirty="0">
                <a:solidFill>
                  <a:srgbClr val="C00000"/>
                </a:solidFill>
                <a:cs typeface="+mn-ea"/>
                <a:sym typeface="+mn-lt"/>
              </a:rPr>
              <a:t>第一个协议（数据集</a:t>
            </a:r>
            <a:r>
              <a:rPr lang="en-US" altLang="zh-CN" sz="1400" b="1" spc="400" dirty="0">
                <a:solidFill>
                  <a:srgbClr val="C00000"/>
                </a:solidFill>
                <a:cs typeface="+mn-ea"/>
                <a:sym typeface="+mn-lt"/>
              </a:rPr>
              <a:t>+</a:t>
            </a:r>
            <a:r>
              <a:rPr lang="zh-CN" altLang="en-US" sz="1400" b="1" spc="400" dirty="0">
                <a:solidFill>
                  <a:srgbClr val="C00000"/>
                </a:solidFill>
                <a:cs typeface="+mn-ea"/>
                <a:sym typeface="+mn-lt"/>
              </a:rPr>
              <a:t>学习算法</a:t>
            </a:r>
            <a:r>
              <a:rPr lang="en-US" altLang="zh-CN" sz="1400" b="1" spc="400" dirty="0">
                <a:solidFill>
                  <a:srgbClr val="C00000"/>
                </a:solidFill>
                <a:cs typeface="+mn-ea"/>
                <a:sym typeface="+mn-lt"/>
              </a:rPr>
              <a:t>-&gt;</a:t>
            </a:r>
            <a:r>
              <a:rPr lang="zh-CN" altLang="en-US" sz="1400" b="1" spc="400" dirty="0">
                <a:solidFill>
                  <a:srgbClr val="C00000"/>
                </a:solidFill>
                <a:cs typeface="+mn-ea"/>
                <a:sym typeface="+mn-lt"/>
              </a:rPr>
              <a:t>自行训练模型，返回参数）</a:t>
            </a:r>
            <a:endParaRPr lang="zh-CN" altLang="en-US" sz="1400" b="1" spc="400" dirty="0">
              <a:solidFill>
                <a:srgbClr val="C00000"/>
              </a:solidFill>
              <a:cs typeface="+mn-ea"/>
              <a:sym typeface="+mn-lt"/>
            </a:endParaRPr>
          </a:p>
          <a:p>
            <a:pPr indent="457200" fontAlgn="auto">
              <a:lnSpc>
                <a:spcPct val="150000"/>
              </a:lnSpc>
              <a:buFont typeface="Wingdings" panose="05000000000000000000" charset="0"/>
              <a:buNone/>
            </a:pPr>
            <a:r>
              <a:rPr lang="zh-CN" altLang="en-US" sz="1400" spc="400" dirty="0">
                <a:cs typeface="+mn-ea"/>
                <a:sym typeface="+mn-lt"/>
              </a:rPr>
              <a:t>用户向MLaaS平台上传训练数据集，并指定一个学习算法；MLaaS平台使用专有算法学习超参数，并用学习到的超参数学习模型参数，然后将模型参数发回给用户。</a:t>
            </a:r>
            <a:endParaRPr lang="zh-CN" altLang="en-US" sz="1400" spc="400" dirty="0">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4" grpId="1"/>
      <p:bldP spid="3" grpId="0"/>
      <p:bldP spid="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8" name="文本框 7"/>
          <p:cNvSpPr txBox="1"/>
          <p:nvPr/>
        </p:nvSpPr>
        <p:spPr>
          <a:xfrm>
            <a:off x="805180" y="938530"/>
            <a:ext cx="10327640" cy="4939030"/>
          </a:xfrm>
          <a:prstGeom prst="rect">
            <a:avLst/>
          </a:prstGeom>
          <a:noFill/>
        </p:spPr>
        <p:txBody>
          <a:bodyPr wrap="square" rtlCol="0">
            <a:spAutoFit/>
          </a:bodyPr>
          <a:lstStyle/>
          <a:p>
            <a:pPr marL="285750" indent="-285750" fontAlgn="auto">
              <a:lnSpc>
                <a:spcPct val="150000"/>
              </a:lnSpc>
              <a:buFont typeface="Wingdings" panose="05000000000000000000" charset="0"/>
              <a:buChar char="p"/>
            </a:pPr>
            <a:endParaRPr lang="zh-CN" altLang="en-US" sz="1400" spc="400" dirty="0">
              <a:cs typeface="+mn-ea"/>
              <a:sym typeface="+mn-lt"/>
            </a:endParaRPr>
          </a:p>
          <a:p>
            <a:pPr marL="285750" indent="-285750" fontAlgn="auto">
              <a:lnSpc>
                <a:spcPct val="150000"/>
              </a:lnSpc>
              <a:buFont typeface="Wingdings" panose="05000000000000000000" charset="0"/>
              <a:buChar char="p"/>
            </a:pPr>
            <a:r>
              <a:rPr lang="zh-CN" altLang="en-US" sz="1400" spc="400" dirty="0">
                <a:cs typeface="+mn-ea"/>
                <a:sym typeface="+mn-lt"/>
              </a:rPr>
              <a:t>方法一（M1）</a:t>
            </a:r>
            <a:r>
              <a:rPr lang="en-US" altLang="zh-CN" sz="1400" spc="400" dirty="0">
                <a:cs typeface="+mn-ea"/>
                <a:sym typeface="+mn-lt"/>
              </a:rPr>
              <a:t>-</a:t>
            </a:r>
            <a:r>
              <a:rPr lang="zh-CN" altLang="en-US" sz="1400" spc="400" dirty="0">
                <a:cs typeface="+mn-ea"/>
                <a:sym typeface="+mn-lt"/>
              </a:rPr>
              <a:t>利用协议</a:t>
            </a:r>
            <a:r>
              <a:rPr lang="en-US" altLang="zh-CN" sz="1400" spc="400" dirty="0">
                <a:cs typeface="+mn-ea"/>
                <a:sym typeface="+mn-lt"/>
              </a:rPr>
              <a:t>1</a:t>
            </a:r>
            <a:endParaRPr lang="zh-CN" altLang="en-US" sz="1400" spc="400" dirty="0">
              <a:cs typeface="+mn-ea"/>
              <a:sym typeface="+mn-lt"/>
            </a:endParaRPr>
          </a:p>
          <a:p>
            <a:pPr indent="0" fontAlgn="auto">
              <a:lnSpc>
                <a:spcPct val="150000"/>
              </a:lnSpc>
              <a:buFont typeface="Wingdings" panose="05000000000000000000" charset="0"/>
              <a:buNone/>
            </a:pPr>
            <a:r>
              <a:rPr lang="zh-CN" altLang="en-US" sz="1400" spc="400" dirty="0">
                <a:cs typeface="+mn-ea"/>
                <a:sym typeface="+mn-lt"/>
              </a:rPr>
              <a:t>用户利用MLaaS平台支持的协议I来学习模型。具体来说，用户将</a:t>
            </a:r>
            <a:r>
              <a:rPr lang="zh-CN" altLang="en-US" sz="1400" b="1" spc="400" dirty="0">
                <a:solidFill>
                  <a:srgbClr val="C00000"/>
                </a:solidFill>
                <a:cs typeface="+mn-ea"/>
                <a:sym typeface="+mn-lt"/>
              </a:rPr>
              <a:t>训练数据集</a:t>
            </a:r>
            <a:r>
              <a:rPr lang="zh-CN" altLang="en-US" sz="1400" spc="400" dirty="0">
                <a:cs typeface="+mn-ea"/>
                <a:sym typeface="+mn-lt"/>
              </a:rPr>
              <a:t>上传到MLaaS平台并指定一个</a:t>
            </a:r>
            <a:r>
              <a:rPr lang="zh-CN" altLang="en-US" sz="1400" b="1" spc="400" dirty="0">
                <a:solidFill>
                  <a:srgbClr val="C00000"/>
                </a:solidFill>
                <a:cs typeface="+mn-ea"/>
                <a:sym typeface="+mn-lt"/>
              </a:rPr>
              <a:t>学习算法</a:t>
            </a:r>
            <a:r>
              <a:rPr lang="zh-CN" altLang="en-US" sz="1400" spc="400" dirty="0">
                <a:cs typeface="+mn-ea"/>
                <a:sym typeface="+mn-lt"/>
              </a:rPr>
              <a:t>。MLaaS平台学习超参数，然后利用学到的超参数学习模型参数，</a:t>
            </a:r>
            <a:r>
              <a:rPr lang="zh-CN" altLang="en-US" sz="1400" b="1" spc="400" dirty="0">
                <a:solidFill>
                  <a:schemeClr val="accent1">
                    <a:lumMod val="75000"/>
                  </a:schemeClr>
                </a:solidFill>
                <a:cs typeface="+mn-ea"/>
                <a:sym typeface="+mn-lt"/>
              </a:rPr>
              <a:t>训练模型</a:t>
            </a:r>
            <a:r>
              <a:rPr lang="zh-CN" altLang="en-US" sz="1400" spc="400" dirty="0">
                <a:cs typeface="+mn-ea"/>
                <a:sym typeface="+mn-lt"/>
              </a:rPr>
              <a:t>。</a:t>
            </a:r>
            <a:endParaRPr lang="zh-CN" altLang="en-US" sz="1400" spc="400" dirty="0">
              <a:cs typeface="+mn-ea"/>
              <a:sym typeface="+mn-lt"/>
            </a:endParaRPr>
          </a:p>
          <a:p>
            <a:pPr marL="285750" indent="-285750" fontAlgn="auto">
              <a:lnSpc>
                <a:spcPct val="150000"/>
              </a:lnSpc>
              <a:buFont typeface="Wingdings" panose="05000000000000000000" charset="0"/>
              <a:buChar char="p"/>
            </a:pPr>
            <a:r>
              <a:rPr lang="zh-CN" altLang="en-US" sz="1400" spc="400" dirty="0">
                <a:cs typeface="+mn-ea"/>
                <a:sym typeface="+mn-lt"/>
              </a:rPr>
              <a:t>方法2（M2）</a:t>
            </a:r>
            <a:r>
              <a:rPr lang="en-US" altLang="zh-CN" sz="1400" spc="400" dirty="0">
                <a:cs typeface="+mn-ea"/>
                <a:sym typeface="+mn-lt"/>
              </a:rPr>
              <a:t>-</a:t>
            </a:r>
            <a:r>
              <a:rPr lang="zh-CN" altLang="en-US" sz="1400" spc="400" dirty="0">
                <a:cs typeface="+mn-ea"/>
                <a:sym typeface="+mn-lt"/>
              </a:rPr>
              <a:t>巧妙的利用协议</a:t>
            </a:r>
            <a:r>
              <a:rPr lang="en-US" altLang="zh-CN" sz="1400" spc="400" dirty="0">
                <a:cs typeface="+mn-ea"/>
                <a:sym typeface="+mn-lt"/>
              </a:rPr>
              <a:t>1</a:t>
            </a:r>
            <a:endParaRPr lang="zh-CN" altLang="en-US" sz="1400" spc="400" dirty="0">
              <a:cs typeface="+mn-ea"/>
              <a:sym typeface="+mn-lt"/>
            </a:endParaRPr>
          </a:p>
          <a:p>
            <a:pPr indent="0" fontAlgn="auto">
              <a:lnSpc>
                <a:spcPct val="150000"/>
              </a:lnSpc>
              <a:buFont typeface="Wingdings" panose="05000000000000000000" charset="0"/>
              <a:buNone/>
            </a:pPr>
            <a:r>
              <a:rPr lang="zh-CN" altLang="en-US" sz="1400" spc="400" dirty="0">
                <a:cs typeface="+mn-ea"/>
                <a:sym typeface="+mn-lt"/>
              </a:rPr>
              <a:t>为了节省经济成本，用户对</a:t>
            </a:r>
            <a:r>
              <a:rPr lang="zh-CN" altLang="en-US" sz="1400" b="1" spc="400" dirty="0">
                <a:solidFill>
                  <a:srgbClr val="C00000"/>
                </a:solidFill>
                <a:cs typeface="+mn-ea"/>
                <a:sym typeface="+mn-lt"/>
              </a:rPr>
              <a:t>训练数据集的p%进行统一的随机采样</a:t>
            </a:r>
            <a:r>
              <a:rPr lang="zh-CN" altLang="en-US" sz="1400" spc="400" dirty="0">
                <a:cs typeface="+mn-ea"/>
                <a:sym typeface="+mn-lt"/>
              </a:rPr>
              <a:t>，指定</a:t>
            </a:r>
            <a:r>
              <a:rPr lang="zh-CN" altLang="en-US" sz="1400" b="1" spc="400" dirty="0">
                <a:solidFill>
                  <a:srgbClr val="C00000"/>
                </a:solidFill>
                <a:cs typeface="+mn-ea"/>
                <a:sym typeface="+mn-lt"/>
              </a:rPr>
              <a:t>学习算法</a:t>
            </a:r>
            <a:r>
              <a:rPr lang="zh-CN" altLang="en-US" sz="1400" spc="400" dirty="0">
                <a:cs typeface="+mn-ea"/>
                <a:sym typeface="+mn-lt"/>
              </a:rPr>
              <a:t>，然后使用协议I在训练数据集的采样子集上</a:t>
            </a:r>
            <a:r>
              <a:rPr lang="zh-CN" altLang="en-US" sz="1400" b="1" spc="400" dirty="0">
                <a:solidFill>
                  <a:schemeClr val="accent1">
                    <a:lumMod val="75000"/>
                  </a:schemeClr>
                </a:solidFill>
                <a:cs typeface="+mn-ea"/>
                <a:sym typeface="+mn-lt"/>
              </a:rPr>
              <a:t>学习模型</a:t>
            </a:r>
            <a:r>
              <a:rPr lang="zh-CN" altLang="en-US" sz="1400" spc="400" dirty="0">
                <a:cs typeface="+mn-ea"/>
                <a:sym typeface="+mn-lt"/>
              </a:rPr>
              <a:t>。我们希望这种方法的计算成本比M1低，但它可能会牺牲所学模型的性能。</a:t>
            </a:r>
            <a:endParaRPr lang="zh-CN" altLang="en-US" sz="1400" spc="400" dirty="0">
              <a:cs typeface="+mn-ea"/>
              <a:sym typeface="+mn-lt"/>
            </a:endParaRPr>
          </a:p>
          <a:p>
            <a:pPr marL="285750" indent="-285750" fontAlgn="auto">
              <a:lnSpc>
                <a:spcPct val="150000"/>
              </a:lnSpc>
              <a:buFont typeface="Wingdings" panose="05000000000000000000" charset="0"/>
              <a:buChar char="p"/>
            </a:pPr>
            <a:r>
              <a:rPr lang="zh-CN" altLang="en-US" sz="1400" spc="400" dirty="0">
                <a:cs typeface="+mn-ea"/>
                <a:sym typeface="+mn-lt"/>
              </a:rPr>
              <a:t>方法3（M3）</a:t>
            </a:r>
            <a:r>
              <a:rPr lang="en-US" altLang="zh-CN" sz="1400" spc="400" dirty="0">
                <a:cs typeface="+mn-ea"/>
                <a:sym typeface="+mn-lt"/>
              </a:rPr>
              <a:t>-</a:t>
            </a:r>
            <a:r>
              <a:rPr lang="zh-CN" altLang="en-US" sz="1400" spc="400" dirty="0">
                <a:cs typeface="+mn-ea"/>
                <a:sym typeface="+mn-lt"/>
              </a:rPr>
              <a:t>巧妙的利用协议</a:t>
            </a:r>
            <a:r>
              <a:rPr lang="en-US" altLang="zh-CN" sz="1400" spc="400" dirty="0">
                <a:cs typeface="+mn-ea"/>
                <a:sym typeface="+mn-lt"/>
              </a:rPr>
              <a:t>1+</a:t>
            </a:r>
            <a:r>
              <a:rPr lang="zh-CN" altLang="en-US" sz="1400" spc="400" dirty="0">
                <a:cs typeface="+mn-ea"/>
                <a:sym typeface="+mn-lt"/>
              </a:rPr>
              <a:t>利用协议</a:t>
            </a:r>
            <a:r>
              <a:rPr lang="en-US" altLang="zh-CN" sz="1400" spc="400" dirty="0">
                <a:cs typeface="+mn-ea"/>
                <a:sym typeface="+mn-lt"/>
              </a:rPr>
              <a:t>2</a:t>
            </a:r>
            <a:endParaRPr lang="zh-CN" altLang="en-US" sz="1400" spc="400" dirty="0">
              <a:cs typeface="+mn-ea"/>
              <a:sym typeface="+mn-lt"/>
            </a:endParaRPr>
          </a:p>
          <a:p>
            <a:pPr indent="0" fontAlgn="auto">
              <a:lnSpc>
                <a:spcPct val="150000"/>
              </a:lnSpc>
              <a:buFont typeface="Wingdings" panose="05000000000000000000" charset="0"/>
              <a:buNone/>
            </a:pPr>
            <a:r>
              <a:rPr lang="zh-CN" altLang="en-US" sz="1400" spc="400" dirty="0">
                <a:cs typeface="+mn-ea"/>
                <a:sym typeface="+mn-lt"/>
              </a:rPr>
              <a:t>在这种方法中，用户使用我们的超参数窃取攻击。具体来说，用户首先对</a:t>
            </a:r>
            <a:r>
              <a:rPr lang="zh-CN" altLang="en-US" sz="1400" b="1" spc="400" dirty="0">
                <a:solidFill>
                  <a:srgbClr val="C00000"/>
                </a:solidFill>
                <a:cs typeface="+mn-ea"/>
                <a:sym typeface="+mn-lt"/>
              </a:rPr>
              <a:t>训练数据集的q%进行均匀的随机采样</a:t>
            </a:r>
            <a:r>
              <a:rPr lang="zh-CN" altLang="en-US" sz="1400" spc="400" dirty="0">
                <a:cs typeface="+mn-ea"/>
                <a:sym typeface="+mn-lt"/>
              </a:rPr>
              <a:t>。第二，用户指定</a:t>
            </a:r>
            <a:r>
              <a:rPr lang="zh-CN" altLang="en-US" sz="1400" b="1" spc="400" dirty="0">
                <a:solidFill>
                  <a:srgbClr val="C00000"/>
                </a:solidFill>
                <a:cs typeface="+mn-ea"/>
                <a:sym typeface="+mn-lt"/>
              </a:rPr>
              <a:t>学习算法</a:t>
            </a:r>
            <a:r>
              <a:rPr lang="zh-CN" altLang="en-US" sz="1400" spc="400" dirty="0">
                <a:cs typeface="+mn-ea"/>
                <a:sym typeface="+mn-lt"/>
              </a:rPr>
              <a:t>，通过协议I的MLaaS在采样的训练数据集上</a:t>
            </a:r>
            <a:r>
              <a:rPr lang="zh-CN" altLang="en-US" sz="1400" b="1" spc="400" dirty="0">
                <a:solidFill>
                  <a:schemeClr val="accent1">
                    <a:lumMod val="75000"/>
                  </a:schemeClr>
                </a:solidFill>
                <a:cs typeface="+mn-ea"/>
                <a:sym typeface="+mn-lt"/>
              </a:rPr>
              <a:t>学习模型，下载参数。</a:t>
            </a:r>
            <a:r>
              <a:rPr lang="zh-CN" altLang="en-US" sz="1400" spc="400" dirty="0">
                <a:cs typeface="+mn-ea"/>
                <a:sym typeface="+mn-lt"/>
              </a:rPr>
              <a:t>我们注意到，对于大数据来说，即使是训练数据集的很小一部分（例如1%），对用户来说也可能太大，无法在本地处理，所以我们认为用户使用MLaaS。第三，用户使用我们的</a:t>
            </a:r>
            <a:r>
              <a:rPr lang="zh-CN" altLang="en-US" sz="1400" b="1" spc="400" dirty="0">
                <a:cs typeface="+mn-ea"/>
                <a:sym typeface="+mn-lt"/>
              </a:rPr>
              <a:t>超参数窃取攻击</a:t>
            </a:r>
            <a:r>
              <a:rPr lang="zh-CN" altLang="en-US" sz="1400" spc="400" dirty="0">
                <a:cs typeface="+mn-ea"/>
                <a:sym typeface="+mn-lt"/>
              </a:rPr>
              <a:t>来估计由MLaaS学习的超参数器。第四，用户通过MLaaS通过协议II在整个</a:t>
            </a:r>
            <a:r>
              <a:rPr lang="zh-CN" altLang="en-US" sz="1400" b="1" spc="400" dirty="0">
                <a:solidFill>
                  <a:srgbClr val="C00000"/>
                </a:solidFill>
                <a:cs typeface="+mn-ea"/>
                <a:sym typeface="+mn-lt"/>
              </a:rPr>
              <a:t>训练数据集</a:t>
            </a:r>
            <a:r>
              <a:rPr lang="zh-CN" altLang="en-US" sz="1400" spc="400" dirty="0">
                <a:cs typeface="+mn-ea"/>
                <a:sym typeface="+mn-lt"/>
              </a:rPr>
              <a:t>上，指定</a:t>
            </a:r>
            <a:r>
              <a:rPr lang="zh-CN" altLang="en-US" sz="1400" b="1" spc="400" dirty="0">
                <a:solidFill>
                  <a:srgbClr val="C00000"/>
                </a:solidFill>
                <a:cs typeface="+mn-ea"/>
                <a:sym typeface="+mn-lt"/>
              </a:rPr>
              <a:t>学习算法</a:t>
            </a:r>
            <a:r>
              <a:rPr lang="zh-CN" altLang="en-US" sz="1400" spc="400" dirty="0">
                <a:cs typeface="+mn-ea"/>
                <a:sym typeface="+mn-lt"/>
              </a:rPr>
              <a:t>以及</a:t>
            </a:r>
            <a:r>
              <a:rPr lang="zh-CN" altLang="en-US" sz="1400" b="1" spc="400" dirty="0">
                <a:solidFill>
                  <a:srgbClr val="C00000"/>
                </a:solidFill>
                <a:cs typeface="+mn-ea"/>
                <a:sym typeface="+mn-lt"/>
              </a:rPr>
              <a:t>超参数</a:t>
            </a:r>
            <a:r>
              <a:rPr lang="zh-CN" altLang="en-US" sz="1400" spc="400" dirty="0">
                <a:cs typeface="+mn-ea"/>
                <a:sym typeface="+mn-lt"/>
              </a:rPr>
              <a:t>，重新</a:t>
            </a:r>
            <a:r>
              <a:rPr lang="zh-CN" altLang="en-US" sz="1400" b="1" spc="400" dirty="0">
                <a:solidFill>
                  <a:schemeClr val="accent1">
                    <a:lumMod val="75000"/>
                  </a:schemeClr>
                </a:solidFill>
                <a:cs typeface="+mn-ea"/>
                <a:sym typeface="+mn-lt"/>
              </a:rPr>
              <a:t>学习模型</a:t>
            </a:r>
            <a:r>
              <a:rPr lang="zh-CN" altLang="en-US" sz="1400" spc="400" dirty="0">
                <a:cs typeface="+mn-ea"/>
                <a:sym typeface="+mn-lt"/>
              </a:rPr>
              <a:t>。我们称这种策略为 "训练-偷窃-重新训练"。</a:t>
            </a:r>
            <a:endParaRPr lang="zh-CN" altLang="en-US" sz="1400" spc="400" dirty="0">
              <a:cs typeface="+mn-ea"/>
              <a:sym typeface="+mn-lt"/>
            </a:endParaRPr>
          </a:p>
        </p:txBody>
      </p:sp>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实验评估☞</a:t>
              </a:r>
              <a:r>
                <a:rPr lang="zh-CN" altLang="en-US" sz="2000" noProof="0" dirty="0">
                  <a:ln>
                    <a:noFill/>
                  </a:ln>
                  <a:solidFill>
                    <a:prstClr val="black"/>
                  </a:solidFill>
                  <a:effectLst/>
                  <a:uLnTx/>
                  <a:uFillTx/>
                  <a:cs typeface="+mn-ea"/>
                  <a:sym typeface="+mn-lt"/>
                </a:rPr>
                <a:t>对</a:t>
              </a:r>
              <a:r>
                <a:rPr lang="en-US" altLang="zh-CN" sz="2000" noProof="0" dirty="0">
                  <a:ln>
                    <a:noFill/>
                  </a:ln>
                  <a:solidFill>
                    <a:prstClr val="black"/>
                  </a:solidFill>
                  <a:effectLst/>
                  <a:uLnTx/>
                  <a:uFillTx/>
                  <a:cs typeface="+mn-ea"/>
                  <a:sym typeface="+mn-lt"/>
                </a:rPr>
                <a:t>MLaaS</a:t>
              </a:r>
              <a:r>
                <a:rPr lang="zh-CN" altLang="en-US" sz="2000" noProof="0" dirty="0">
                  <a:ln>
                    <a:noFill/>
                  </a:ln>
                  <a:solidFill>
                    <a:prstClr val="black"/>
                  </a:solidFill>
                  <a:effectLst/>
                  <a:uLnTx/>
                  <a:uFillTx/>
                  <a:cs typeface="+mn-ea"/>
                  <a:sym typeface="+mn-lt"/>
                </a:rPr>
                <a:t>平台的影响</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sp>
        <p:nvSpPr>
          <p:cNvPr id="3" name="文本框 2"/>
          <p:cNvSpPr txBox="1"/>
          <p:nvPr/>
        </p:nvSpPr>
        <p:spPr>
          <a:xfrm>
            <a:off x="805180" y="5889625"/>
            <a:ext cx="10103485" cy="506730"/>
          </a:xfrm>
          <a:prstGeom prst="rect">
            <a:avLst/>
          </a:prstGeom>
          <a:noFill/>
        </p:spPr>
        <p:txBody>
          <a:bodyPr wrap="none" rtlCol="0" anchor="t">
            <a:spAutoFit/>
          </a:bodyPr>
          <a:p>
            <a:pPr indent="0" fontAlgn="auto">
              <a:lnSpc>
                <a:spcPct val="150000"/>
              </a:lnSpc>
              <a:buNone/>
            </a:pPr>
            <a:r>
              <a:rPr lang="zh-CN" altLang="en-US" spc="400" dirty="0">
                <a:cs typeface="+mn-ea"/>
                <a:sym typeface="+mn-lt"/>
              </a:rPr>
              <a:t>结论：使用超参数窃取攻击，通过MLaaS平台学习一个准确的模型，成本更低。</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实验评估☞</a:t>
              </a:r>
              <a:r>
                <a:rPr lang="zh-CN" altLang="en-US" sz="2000" noProof="0" dirty="0">
                  <a:ln>
                    <a:noFill/>
                  </a:ln>
                  <a:solidFill>
                    <a:prstClr val="black"/>
                  </a:solidFill>
                  <a:effectLst/>
                  <a:uLnTx/>
                  <a:uFillTx/>
                  <a:cs typeface="+mn-ea"/>
                  <a:sym typeface="+mn-lt"/>
                </a:rPr>
                <a:t>对</a:t>
              </a:r>
              <a:r>
                <a:rPr lang="en-US" altLang="zh-CN" sz="2000" noProof="0" dirty="0">
                  <a:ln>
                    <a:noFill/>
                  </a:ln>
                  <a:solidFill>
                    <a:prstClr val="black"/>
                  </a:solidFill>
                  <a:effectLst/>
                  <a:uLnTx/>
                  <a:uFillTx/>
                  <a:cs typeface="+mn-ea"/>
                  <a:sym typeface="+mn-lt"/>
                </a:rPr>
                <a:t>MLaaS</a:t>
              </a:r>
              <a:r>
                <a:rPr lang="zh-CN" altLang="en-US" sz="2000" noProof="0" dirty="0">
                  <a:ln>
                    <a:noFill/>
                  </a:ln>
                  <a:solidFill>
                    <a:prstClr val="black"/>
                  </a:solidFill>
                  <a:effectLst/>
                  <a:uLnTx/>
                  <a:uFillTx/>
                  <a:cs typeface="+mn-ea"/>
                  <a:sym typeface="+mn-lt"/>
                </a:rPr>
                <a:t>平台的影响</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mc:AlternateContent xmlns:mc="http://schemas.openxmlformats.org/markup-compatibility/2006">
        <mc:Choice xmlns:a14="http://schemas.microsoft.com/office/drawing/2010/main" Requires="a14">
          <p:sp>
            <p:nvSpPr>
              <p:cNvPr id="4" name="文本框 3"/>
              <p:cNvSpPr txBox="1"/>
              <p:nvPr/>
            </p:nvSpPr>
            <p:spPr>
              <a:xfrm>
                <a:off x="7668895" y="1013460"/>
                <a:ext cx="4304030" cy="5750560"/>
              </a:xfrm>
              <a:prstGeom prst="rect">
                <a:avLst/>
              </a:prstGeom>
              <a:noFill/>
            </p:spPr>
            <p:txBody>
              <a:bodyPr wrap="square" rtlCol="0" anchor="t">
                <a:spAutoFit/>
              </a:bodyPr>
              <a:p>
                <a:pPr marL="285750" indent="-285750" algn="l" fontAlgn="auto">
                  <a:lnSpc>
                    <a:spcPct val="150000"/>
                  </a:lnSpc>
                  <a:buClrTx/>
                  <a:buSzTx/>
                  <a:buFont typeface="Wingdings" panose="05000000000000000000" charset="0"/>
                  <a:buChar char="p"/>
                </a:pPr>
                <a:r>
                  <a:rPr lang="zh-CN" altLang="en-US" sz="1400" spc="400" dirty="0">
                    <a:cs typeface="+mn-ea"/>
                    <a:sym typeface="+mn-lt"/>
                  </a:rPr>
                  <a:t>性能衡量：以</a:t>
                </a:r>
                <a:r>
                  <a:rPr lang="en-US" altLang="zh-CN" sz="1400" spc="400" dirty="0">
                    <a:cs typeface="+mn-ea"/>
                    <a:sym typeface="+mn-lt"/>
                  </a:rPr>
                  <a:t>M1</a:t>
                </a:r>
                <a:r>
                  <a:rPr lang="zh-CN" altLang="en-US" sz="1400" spc="400" dirty="0">
                    <a:cs typeface="+mn-ea"/>
                    <a:sym typeface="+mn-lt"/>
                  </a:rPr>
                  <a:t>为基准</a:t>
                </a:r>
                <a:endParaRPr lang="zh-CN" altLang="en-US" sz="1400" spc="400" dirty="0">
                  <a:cs typeface="+mn-ea"/>
                  <a:sym typeface="+mn-lt"/>
                </a:endParaRPr>
              </a:p>
              <a:p>
                <a:pPr indent="457200" algn="l" fontAlgn="auto">
                  <a:lnSpc>
                    <a:spcPct val="150000"/>
                  </a:lnSpc>
                  <a:buClrTx/>
                  <a:buSzTx/>
                  <a:buFont typeface="Wingdings" panose="05000000000000000000" charset="0"/>
                  <a:buNone/>
                </a:pPr>
                <a:r>
                  <a:rPr lang="en-US" altLang="zh-CN" sz="1400" b="1" spc="400" dirty="0">
                    <a:cs typeface="+mn-ea"/>
                    <a:sym typeface="+mn-lt"/>
                  </a:rPr>
                  <a:t>1</a:t>
                </a:r>
                <a:r>
                  <a:rPr lang="zh-CN" altLang="en-US" sz="1400" b="1" spc="400" dirty="0">
                    <a:cs typeface="+mn-ea"/>
                    <a:sym typeface="+mn-lt"/>
                  </a:rPr>
                  <a:t>模型性能的相对误差</a:t>
                </a:r>
                <a:endParaRPr lang="zh-CN" altLang="en-US" sz="1400" spc="400" dirty="0">
                  <a:cs typeface="+mn-ea"/>
                  <a:sym typeface="+mn-lt"/>
                </a:endParaRPr>
              </a:p>
              <a:p>
                <a:pPr indent="457200" algn="l" fontAlgn="auto">
                  <a:lnSpc>
                    <a:spcPct val="150000"/>
                  </a:lnSpc>
                  <a:buClrTx/>
                  <a:buSzTx/>
                  <a:buFont typeface="Wingdings" panose="05000000000000000000" charset="0"/>
                  <a:buNone/>
                </a:pPr>
                <a:r>
                  <a:rPr lang="zh-CN" altLang="en-US" sz="1400" spc="400" dirty="0">
                    <a:cs typeface="+mn-ea"/>
                    <a:sym typeface="+mn-lt"/>
                  </a:rPr>
                  <a:t>回归模型</a:t>
                </a:r>
                <a:r>
                  <a:rPr lang="en-US" altLang="zh-CN" sz="1400" spc="400" dirty="0">
                    <a:cs typeface="+mn-ea"/>
                    <a:sym typeface="+mn-lt"/>
                  </a:rPr>
                  <a:t>-</a:t>
                </a:r>
                <a:r>
                  <a:rPr lang="zh-CN" altLang="en-US" sz="1400" spc="400" dirty="0">
                    <a:cs typeface="+mn-ea"/>
                    <a:sym typeface="+mn-lt"/>
                  </a:rPr>
                  <a:t>均方误差（MSE）</a:t>
                </a:r>
                <a:endParaRPr lang="zh-CN" altLang="en-US" sz="1400" spc="400" dirty="0">
                  <a:cs typeface="+mn-ea"/>
                  <a:sym typeface="+mn-lt"/>
                </a:endParaRPr>
              </a:p>
              <a:p>
                <a:pPr indent="457200" algn="l" fontAlgn="auto">
                  <a:lnSpc>
                    <a:spcPct val="150000"/>
                  </a:lnSpc>
                  <a:buClrTx/>
                  <a:buSzTx/>
                  <a:buFont typeface="Wingdings" panose="05000000000000000000" charset="0"/>
                  <a:buNone/>
                </a:pPr>
                <a:r>
                  <a:rPr lang="zh-CN" altLang="en-US" sz="1400" spc="400" dirty="0">
                    <a:cs typeface="+mn-ea"/>
                    <a:sym typeface="+mn-lt"/>
                  </a:rPr>
                  <a:t>分类模型</a:t>
                </a:r>
                <a:r>
                  <a:rPr lang="en-US" altLang="zh-CN" sz="1400" spc="400" dirty="0">
                    <a:cs typeface="+mn-ea"/>
                    <a:sym typeface="+mn-lt"/>
                  </a:rPr>
                  <a:t>-</a:t>
                </a:r>
                <a:r>
                  <a:rPr lang="zh-CN" altLang="en-US" sz="1400" spc="400" dirty="0">
                    <a:cs typeface="+mn-ea"/>
                    <a:sym typeface="+mn-lt"/>
                  </a:rPr>
                  <a:t>准确率（ACC）</a:t>
                </a:r>
                <a:endParaRPr lang="zh-CN" altLang="en-US" sz="1400" spc="400" dirty="0">
                  <a:cs typeface="+mn-ea"/>
                  <a:sym typeface="+mn-lt"/>
                </a:endParaRPr>
              </a:p>
              <a:p>
                <a:pPr indent="457200" algn="ctr" fontAlgn="auto">
                  <a:lnSpc>
                    <a:spcPct val="150000"/>
                  </a:lnSpc>
                  <a:buClrTx/>
                  <a:buSzTx/>
                  <a:buFont typeface="Wingdings" panose="05000000000000000000" charset="0"/>
                  <a:buNone/>
                </a:pPr>
                <a:r>
                  <a:rPr lang="zh-CN" altLang="en-US" sz="1400" spc="400" dirty="0">
                    <a:cs typeface="+mn-ea"/>
                    <a:sym typeface="+mn-lt"/>
                  </a:rPr>
                  <a:t>例如，M3的相对MSE误差被定义为</a:t>
                </a:r>
                <a14:m>
                  <m:oMath xmlns:m="http://schemas.openxmlformats.org/officeDocument/2006/math">
                    <m:f>
                      <m:fPr>
                        <m:ctrlPr>
                          <a:rPr lang="en-US" altLang="zh-CN" sz="1400" i="1" spc="400" dirty="0">
                            <a:latin typeface="Cambria Math" panose="02040503050406030204" charset="0"/>
                            <a:cs typeface="Cambria Math" panose="02040503050406030204" charset="0"/>
                            <a:sym typeface="+mn-lt"/>
                          </a:rPr>
                        </m:ctrlPr>
                      </m:fPr>
                      <m:num>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𝑀𝑆𝐸</m:t>
                        </m:r>
                        <m:r>
                          <a:rPr lang="zh-CN" altLang="en-US" sz="1400" spc="400" baseline="-25000" dirty="0">
                            <a:latin typeface="Cambria Math" panose="02040503050406030204" charset="0"/>
                            <a:cs typeface="+mn-ea"/>
                            <a:sym typeface="+mn-lt"/>
                          </a:rPr>
                          <m:t>𝑀</m:t>
                        </m:r>
                        <m:r>
                          <a:rPr lang="zh-CN" altLang="en-US" sz="1400" spc="400" baseline="-25000" dirty="0">
                            <a:latin typeface="Cambria Math" panose="02040503050406030204" charset="0"/>
                            <a:cs typeface="+mn-ea"/>
                            <a:sym typeface="+mn-lt"/>
                          </a:rPr>
                          <m:t>3</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𝑀𝑆𝐸</m:t>
                        </m:r>
                        <m:r>
                          <a:rPr lang="zh-CN" altLang="en-US" sz="1400" spc="400" baseline="-25000" dirty="0">
                            <a:latin typeface="Cambria Math" panose="02040503050406030204" charset="0"/>
                            <a:cs typeface="+mn-ea"/>
                            <a:sym typeface="+mn-lt"/>
                          </a:rPr>
                          <m:t>𝑀</m:t>
                        </m:r>
                        <m:r>
                          <a:rPr lang="zh-CN" altLang="en-US" sz="1400" spc="400" baseline="-25000" dirty="0">
                            <a:latin typeface="Cambria Math" panose="02040503050406030204" charset="0"/>
                            <a:cs typeface="+mn-ea"/>
                            <a:sym typeface="+mn-lt"/>
                          </a:rPr>
                          <m:t>1</m:t>
                        </m:r>
                        <m:r>
                          <a:rPr lang="zh-CN" altLang="en-US" sz="1400" spc="400" dirty="0">
                            <a:latin typeface="Cambria Math" panose="02040503050406030204" charset="0"/>
                            <a:cs typeface="+mn-ea"/>
                            <a:sym typeface="+mn-lt"/>
                          </a:rPr>
                          <m:t>|</m:t>
                        </m:r>
                      </m:num>
                      <m:den>
                        <m:r>
                          <a:rPr lang="zh-CN" altLang="en-US" sz="1400" spc="400" dirty="0">
                            <a:latin typeface="Cambria Math" panose="02040503050406030204" charset="0"/>
                            <a:cs typeface="+mn-ea"/>
                            <a:sym typeface="+mn-lt"/>
                          </a:rPr>
                          <m:t>𝑀𝑆𝐸</m:t>
                        </m:r>
                        <m:r>
                          <a:rPr lang="zh-CN" altLang="en-US" sz="1400" spc="400" baseline="-25000" dirty="0">
                            <a:latin typeface="Cambria Math" panose="02040503050406030204" charset="0"/>
                            <a:cs typeface="+mn-ea"/>
                            <a:sym typeface="+mn-lt"/>
                          </a:rPr>
                          <m:t>𝑀</m:t>
                        </m:r>
                        <m:r>
                          <a:rPr lang="zh-CN" altLang="en-US" sz="1400" spc="400" baseline="-25000" dirty="0">
                            <a:latin typeface="Cambria Math" panose="02040503050406030204" charset="0"/>
                            <a:cs typeface="+mn-ea"/>
                            <a:sym typeface="+mn-lt"/>
                          </a:rPr>
                          <m:t>1</m:t>
                        </m:r>
                      </m:den>
                    </m:f>
                  </m:oMath>
                </a14:m>
                <a:endParaRPr lang="zh-CN" altLang="en-US" sz="1400" spc="400" dirty="0">
                  <a:cs typeface="+mn-ea"/>
                  <a:sym typeface="+mn-lt"/>
                </a:endParaRPr>
              </a:p>
              <a:p>
                <a:pPr indent="457200" algn="l" fontAlgn="auto">
                  <a:lnSpc>
                    <a:spcPct val="150000"/>
                  </a:lnSpc>
                  <a:buClrTx/>
                  <a:buSzTx/>
                  <a:buFont typeface="Wingdings" panose="05000000000000000000" charset="0"/>
                  <a:buNone/>
                </a:pPr>
                <a:r>
                  <a:rPr lang="en-US" sz="1400" b="1" spc="400" dirty="0">
                    <a:cs typeface="+mn-ea"/>
                    <a:sym typeface="+mn-lt"/>
                  </a:rPr>
                  <a:t>2</a:t>
                </a:r>
                <a:r>
                  <a:rPr lang="zh-CN" altLang="en-US" sz="1400" b="1" spc="400" dirty="0">
                    <a:cs typeface="+mn-ea"/>
                    <a:sym typeface="+mn-lt"/>
                  </a:rPr>
                  <a:t>速度</a:t>
                </a:r>
                <a:endParaRPr lang="zh-CN" altLang="en-US" sz="1400" b="1" spc="400" dirty="0">
                  <a:cs typeface="+mn-ea"/>
                  <a:sym typeface="+mn-lt"/>
                </a:endParaRPr>
              </a:p>
              <a:p>
                <a:pPr indent="457200" algn="l" fontAlgn="auto">
                  <a:lnSpc>
                    <a:spcPct val="150000"/>
                  </a:lnSpc>
                  <a:buClrTx/>
                  <a:buSzTx/>
                  <a:buFont typeface="Wingdings" panose="05000000000000000000" charset="0"/>
                  <a:buNone/>
                </a:pPr>
                <a:r>
                  <a:rPr sz="1400" spc="400" dirty="0">
                    <a:cs typeface="+mn-ea"/>
                    <a:sym typeface="+mn-lt"/>
                  </a:rPr>
                  <a:t>测量了M2和M3超过M1的速度</a:t>
                </a:r>
                <a:endParaRPr sz="1400" spc="400" dirty="0">
                  <a:cs typeface="+mn-ea"/>
                  <a:sym typeface="+mn-lt"/>
                </a:endParaRPr>
              </a:p>
              <a:p>
                <a:pPr indent="457200" algn="l" fontAlgn="auto">
                  <a:lnSpc>
                    <a:spcPct val="150000"/>
                  </a:lnSpc>
                  <a:buClrTx/>
                  <a:buSzTx/>
                  <a:buFont typeface="Wingdings" panose="05000000000000000000" charset="0"/>
                  <a:buNone/>
                </a:pPr>
                <a:r>
                  <a:rPr sz="1400" spc="400" dirty="0">
                    <a:cs typeface="+mn-ea"/>
                    <a:sym typeface="+mn-lt"/>
                  </a:rPr>
                  <a:t>这与学习模型所需的总体计算量有关</a:t>
                </a:r>
                <a:endParaRPr sz="1400" spc="400" dirty="0">
                  <a:cs typeface="+mn-ea"/>
                  <a:sym typeface="+mn-lt"/>
                </a:endParaRPr>
              </a:p>
              <a:p>
                <a:pPr marL="285750" indent="-285750" algn="l" fontAlgn="auto">
                  <a:lnSpc>
                    <a:spcPct val="150000"/>
                  </a:lnSpc>
                  <a:buClrTx/>
                  <a:buSzTx/>
                  <a:buFont typeface="Wingdings" panose="05000000000000000000" charset="0"/>
                  <a:buChar char="p"/>
                </a:pPr>
                <a:r>
                  <a:rPr lang="zh-CN" sz="1400" spc="400" dirty="0">
                    <a:cs typeface="+mn-ea"/>
                    <a:sym typeface="+mn-lt"/>
                  </a:rPr>
                  <a:t>比较结果：</a:t>
                </a:r>
                <a:r>
                  <a:rPr lang="en-US" altLang="zh-CN" sz="1400" spc="400" dirty="0">
                    <a:cs typeface="+mn-ea"/>
                    <a:sym typeface="+mn-lt"/>
                  </a:rPr>
                  <a:t>M3</a:t>
                </a:r>
                <a:r>
                  <a:rPr lang="zh-CN" altLang="en-US" sz="1400" spc="400" dirty="0">
                    <a:cs typeface="+mn-ea"/>
                    <a:sym typeface="+mn-lt"/>
                  </a:rPr>
                  <a:t>与</a:t>
                </a:r>
                <a:r>
                  <a:rPr lang="en-US" altLang="zh-CN" sz="1400" spc="400" dirty="0">
                    <a:cs typeface="+mn-ea"/>
                    <a:sym typeface="+mn-lt"/>
                  </a:rPr>
                  <a:t>M1</a:t>
                </a:r>
                <a:endParaRPr sz="1400" spc="400" dirty="0">
                  <a:cs typeface="+mn-ea"/>
                  <a:sym typeface="+mn-lt"/>
                </a:endParaRPr>
              </a:p>
              <a:p>
                <a:pPr indent="457200" algn="l" fontAlgn="auto">
                  <a:lnSpc>
                    <a:spcPct val="150000"/>
                  </a:lnSpc>
                  <a:buClrTx/>
                  <a:buSzTx/>
                  <a:buFont typeface="Wingdings" panose="05000000000000000000" charset="0"/>
                  <a:buNone/>
                </a:pPr>
                <a:r>
                  <a:rPr sz="1400" spc="400" dirty="0">
                    <a:cs typeface="+mn-ea"/>
                    <a:sym typeface="+mn-lt"/>
                  </a:rPr>
                  <a:t>M3可以学习一个与M1学习的模型一样准确的模型，同时节省大量的计算量</a:t>
                </a:r>
                <a:r>
                  <a:rPr lang="zh-CN" altLang="en-US" sz="1400" spc="400" dirty="0">
                    <a:cs typeface="+mn-ea"/>
                    <a:sym typeface="+mn-lt"/>
                  </a:rPr>
                  <a:t>。这意味着，当MLaaS平台根据计算量向用户收费时，</a:t>
                </a:r>
                <a:r>
                  <a:rPr lang="zh-CN" altLang="en-US" sz="1400" b="1" spc="400" dirty="0">
                    <a:solidFill>
                      <a:srgbClr val="C00000"/>
                    </a:solidFill>
                    <a:cs typeface="+mn-ea"/>
                    <a:sym typeface="+mn-lt"/>
                  </a:rPr>
                  <a:t>用户可以用此攻击方式学习一个准确的模型，同时节省大量的经济成本。</a:t>
                </a:r>
                <a:endParaRPr lang="zh-CN" altLang="en-US" sz="1400" b="1" spc="400" dirty="0">
                  <a:solidFill>
                    <a:srgbClr val="C00000"/>
                  </a:solidFill>
                  <a:cs typeface="+mn-ea"/>
                  <a:sym typeface="+mn-lt"/>
                </a:endParaRPr>
              </a:p>
              <a:p>
                <a:pPr indent="457200" algn="l" fontAlgn="auto">
                  <a:lnSpc>
                    <a:spcPct val="150000"/>
                  </a:lnSpc>
                  <a:buClrTx/>
                  <a:buSzTx/>
                  <a:buFont typeface="Wingdings" panose="05000000000000000000" charset="0"/>
                  <a:buNone/>
                </a:pPr>
                <a:endParaRPr lang="zh-CN" altLang="en-US" sz="1400" b="1" spc="400" dirty="0">
                  <a:solidFill>
                    <a:srgbClr val="C00000"/>
                  </a:solidFill>
                  <a:cs typeface="+mn-ea"/>
                  <a:sym typeface="+mn-lt"/>
                </a:endParaRPr>
              </a:p>
            </p:txBody>
          </p:sp>
        </mc:Choice>
        <mc:Fallback>
          <p:sp>
            <p:nvSpPr>
              <p:cNvPr id="4" name="文本框 3"/>
              <p:cNvSpPr txBox="1">
                <a:spLocks noRot="1" noChangeAspect="1" noMove="1" noResize="1" noEditPoints="1" noAdjustHandles="1" noChangeArrowheads="1" noChangeShapeType="1" noTextEdit="1"/>
              </p:cNvSpPr>
              <p:nvPr/>
            </p:nvSpPr>
            <p:spPr>
              <a:xfrm>
                <a:off x="7668895" y="1013460"/>
                <a:ext cx="4304030" cy="5750560"/>
              </a:xfrm>
              <a:prstGeom prst="rect">
                <a:avLst/>
              </a:prstGeom>
              <a:blipFill rotWithShape="1">
                <a:blip r:embed="rId1"/>
                <a:stretch>
                  <a:fillRect r="-3039"/>
                </a:stretch>
              </a:blipFill>
            </p:spPr>
            <p:txBody>
              <a:bodyPr/>
              <a:lstStyle/>
              <a:p>
                <a:r>
                  <a:rPr lang="zh-CN" altLang="en-US">
                    <a:noFill/>
                  </a:rPr>
                  <a:t> </a:t>
                </a:r>
              </a:p>
            </p:txBody>
          </p:sp>
        </mc:Fallback>
      </mc:AlternateContent>
      <p:pic>
        <p:nvPicPr>
          <p:cNvPr id="6" name="图片 5"/>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26720" y="1123315"/>
            <a:ext cx="7466965" cy="550037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实验评估☞</a:t>
              </a:r>
              <a:r>
                <a:rPr lang="zh-CN" altLang="en-US" sz="2000" noProof="0" dirty="0">
                  <a:ln>
                    <a:noFill/>
                  </a:ln>
                  <a:solidFill>
                    <a:prstClr val="black"/>
                  </a:solidFill>
                  <a:effectLst/>
                  <a:uLnTx/>
                  <a:uFillTx/>
                  <a:cs typeface="+mn-ea"/>
                  <a:sym typeface="+mn-lt"/>
                </a:rPr>
                <a:t>对</a:t>
              </a:r>
              <a:r>
                <a:rPr lang="en-US" altLang="zh-CN" sz="2000" noProof="0" dirty="0">
                  <a:ln>
                    <a:noFill/>
                  </a:ln>
                  <a:solidFill>
                    <a:prstClr val="black"/>
                  </a:solidFill>
                  <a:effectLst/>
                  <a:uLnTx/>
                  <a:uFillTx/>
                  <a:cs typeface="+mn-ea"/>
                  <a:sym typeface="+mn-lt"/>
                </a:rPr>
                <a:t>MLaaS</a:t>
              </a:r>
              <a:r>
                <a:rPr lang="zh-CN" altLang="en-US" sz="2000" noProof="0" dirty="0">
                  <a:ln>
                    <a:noFill/>
                  </a:ln>
                  <a:solidFill>
                    <a:prstClr val="black"/>
                  </a:solidFill>
                  <a:effectLst/>
                  <a:uLnTx/>
                  <a:uFillTx/>
                  <a:cs typeface="+mn-ea"/>
                  <a:sym typeface="+mn-lt"/>
                </a:rPr>
                <a:t>平台的影响</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sp>
        <p:nvSpPr>
          <p:cNvPr id="4" name="文本框 3"/>
          <p:cNvSpPr txBox="1"/>
          <p:nvPr/>
        </p:nvSpPr>
        <p:spPr>
          <a:xfrm>
            <a:off x="7722235" y="797560"/>
            <a:ext cx="4215130" cy="5584825"/>
          </a:xfrm>
          <a:prstGeom prst="rect">
            <a:avLst/>
          </a:prstGeom>
          <a:noFill/>
        </p:spPr>
        <p:txBody>
          <a:bodyPr wrap="square" rtlCol="0" anchor="t">
            <a:spAutoFit/>
          </a:bodyPr>
          <a:p>
            <a:pPr marL="285750" indent="-285750" algn="l" fontAlgn="auto">
              <a:lnSpc>
                <a:spcPct val="150000"/>
              </a:lnSpc>
              <a:buClrTx/>
              <a:buSzTx/>
              <a:buFont typeface="Wingdings" panose="05000000000000000000" charset="0"/>
              <a:buChar char="p"/>
            </a:pPr>
            <a:r>
              <a:rPr lang="zh-CN" altLang="en-US" sz="1400" spc="400" dirty="0">
                <a:cs typeface="+mn-ea"/>
                <a:sym typeface="+mn-lt"/>
              </a:rPr>
              <a:t>性能衡量：以</a:t>
            </a:r>
            <a:r>
              <a:rPr lang="en-US" altLang="zh-CN" sz="1400" spc="400" dirty="0">
                <a:cs typeface="+mn-ea"/>
                <a:sym typeface="+mn-lt"/>
              </a:rPr>
              <a:t>M1</a:t>
            </a:r>
            <a:r>
              <a:rPr lang="zh-CN" altLang="en-US" sz="1400" spc="400" dirty="0">
                <a:cs typeface="+mn-ea"/>
                <a:sym typeface="+mn-lt"/>
              </a:rPr>
              <a:t>为基准</a:t>
            </a:r>
            <a:endParaRPr lang="zh-CN" altLang="en-US" sz="1400" spc="400" dirty="0">
              <a:cs typeface="+mn-ea"/>
              <a:sym typeface="+mn-lt"/>
            </a:endParaRPr>
          </a:p>
          <a:p>
            <a:pPr indent="457200" algn="l" fontAlgn="auto">
              <a:lnSpc>
                <a:spcPct val="150000"/>
              </a:lnSpc>
              <a:buClrTx/>
              <a:buSzTx/>
              <a:buFont typeface="Wingdings" panose="05000000000000000000" charset="0"/>
              <a:buNone/>
            </a:pPr>
            <a:r>
              <a:rPr lang="en-US" altLang="zh-CN" sz="1400" b="1" spc="400" dirty="0">
                <a:cs typeface="+mn-ea"/>
                <a:sym typeface="+mn-lt"/>
              </a:rPr>
              <a:t>1</a:t>
            </a:r>
            <a:r>
              <a:rPr lang="zh-CN" altLang="en-US" sz="1400" b="1" spc="400" dirty="0">
                <a:cs typeface="+mn-ea"/>
                <a:sym typeface="+mn-lt"/>
              </a:rPr>
              <a:t>模型性能的相对误差</a:t>
            </a:r>
            <a:endParaRPr lang="zh-CN" altLang="en-US" sz="1400" spc="400" dirty="0">
              <a:cs typeface="+mn-ea"/>
              <a:sym typeface="+mn-lt"/>
            </a:endParaRPr>
          </a:p>
          <a:p>
            <a:pPr indent="457200" algn="l" fontAlgn="auto">
              <a:lnSpc>
                <a:spcPct val="150000"/>
              </a:lnSpc>
              <a:buClrTx/>
              <a:buSzTx/>
              <a:buFont typeface="Wingdings" panose="05000000000000000000" charset="0"/>
              <a:buNone/>
            </a:pPr>
            <a:r>
              <a:rPr lang="zh-CN" altLang="en-US" sz="1400" spc="400" dirty="0">
                <a:cs typeface="+mn-ea"/>
                <a:sym typeface="+mn-lt"/>
              </a:rPr>
              <a:t>回归模型</a:t>
            </a:r>
            <a:r>
              <a:rPr lang="en-US" altLang="zh-CN" sz="1400" spc="400" dirty="0">
                <a:cs typeface="+mn-ea"/>
                <a:sym typeface="+mn-lt"/>
              </a:rPr>
              <a:t>-</a:t>
            </a:r>
            <a:r>
              <a:rPr lang="zh-CN" altLang="en-US" sz="1400" spc="400" dirty="0">
                <a:cs typeface="+mn-ea"/>
                <a:sym typeface="+mn-lt"/>
              </a:rPr>
              <a:t>均方误差（MSE）</a:t>
            </a:r>
            <a:endParaRPr lang="zh-CN" altLang="en-US" sz="1400" spc="400" dirty="0">
              <a:cs typeface="+mn-ea"/>
              <a:sym typeface="+mn-lt"/>
            </a:endParaRPr>
          </a:p>
          <a:p>
            <a:pPr indent="457200" algn="l" fontAlgn="auto">
              <a:lnSpc>
                <a:spcPct val="150000"/>
              </a:lnSpc>
              <a:buClrTx/>
              <a:buSzTx/>
              <a:buFont typeface="Wingdings" panose="05000000000000000000" charset="0"/>
              <a:buNone/>
            </a:pPr>
            <a:r>
              <a:rPr lang="zh-CN" altLang="en-US" sz="1400" spc="400" dirty="0">
                <a:cs typeface="+mn-ea"/>
                <a:sym typeface="+mn-lt"/>
              </a:rPr>
              <a:t>分类模型</a:t>
            </a:r>
            <a:r>
              <a:rPr lang="en-US" altLang="zh-CN" sz="1400" spc="400" dirty="0">
                <a:cs typeface="+mn-ea"/>
                <a:sym typeface="+mn-lt"/>
              </a:rPr>
              <a:t>-</a:t>
            </a:r>
            <a:r>
              <a:rPr lang="zh-CN" altLang="en-US" sz="1400" spc="400" dirty="0">
                <a:cs typeface="+mn-ea"/>
                <a:sym typeface="+mn-lt"/>
              </a:rPr>
              <a:t>准确率（ACC）</a:t>
            </a:r>
            <a:endParaRPr lang="zh-CN" altLang="en-US" sz="1400" spc="400" dirty="0">
              <a:cs typeface="+mn-ea"/>
              <a:sym typeface="+mn-lt"/>
            </a:endParaRPr>
          </a:p>
          <a:p>
            <a:pPr indent="457200" algn="l" fontAlgn="auto">
              <a:lnSpc>
                <a:spcPct val="150000"/>
              </a:lnSpc>
              <a:buClrTx/>
              <a:buSzTx/>
              <a:buFont typeface="Wingdings" panose="05000000000000000000" charset="0"/>
              <a:buNone/>
            </a:pPr>
            <a:r>
              <a:rPr lang="en-US" sz="1400" b="1" spc="400" dirty="0">
                <a:cs typeface="+mn-ea"/>
                <a:sym typeface="+mn-lt"/>
              </a:rPr>
              <a:t>2</a:t>
            </a:r>
            <a:r>
              <a:rPr lang="zh-CN" altLang="en-US" sz="1400" b="1" spc="400" dirty="0">
                <a:cs typeface="+mn-ea"/>
                <a:sym typeface="+mn-lt"/>
              </a:rPr>
              <a:t>速度</a:t>
            </a:r>
            <a:endParaRPr lang="zh-CN" altLang="en-US" sz="1400" b="1" spc="400" dirty="0">
              <a:cs typeface="+mn-ea"/>
              <a:sym typeface="+mn-lt"/>
            </a:endParaRPr>
          </a:p>
          <a:p>
            <a:pPr indent="457200" algn="l" fontAlgn="auto">
              <a:lnSpc>
                <a:spcPct val="150000"/>
              </a:lnSpc>
              <a:buClrTx/>
              <a:buSzTx/>
              <a:buFont typeface="Wingdings" panose="05000000000000000000" charset="0"/>
              <a:buNone/>
            </a:pPr>
            <a:r>
              <a:rPr sz="1400" spc="400" dirty="0">
                <a:cs typeface="+mn-ea"/>
                <a:sym typeface="+mn-lt"/>
              </a:rPr>
              <a:t>测量了M2和M3超过M1的速度</a:t>
            </a:r>
            <a:endParaRPr sz="1400" spc="400" dirty="0">
              <a:cs typeface="+mn-ea"/>
              <a:sym typeface="+mn-lt"/>
            </a:endParaRPr>
          </a:p>
          <a:p>
            <a:pPr indent="457200" algn="l" fontAlgn="auto">
              <a:lnSpc>
                <a:spcPct val="150000"/>
              </a:lnSpc>
              <a:buClrTx/>
              <a:buSzTx/>
              <a:buFont typeface="Wingdings" panose="05000000000000000000" charset="0"/>
              <a:buNone/>
            </a:pPr>
            <a:r>
              <a:rPr sz="1400" spc="400" dirty="0">
                <a:cs typeface="+mn-ea"/>
                <a:sym typeface="+mn-lt"/>
              </a:rPr>
              <a:t>这与学习模型所需的总体计算量有关</a:t>
            </a:r>
            <a:endParaRPr sz="1400" spc="400" dirty="0">
              <a:cs typeface="+mn-ea"/>
              <a:sym typeface="+mn-lt"/>
            </a:endParaRPr>
          </a:p>
          <a:p>
            <a:pPr marL="285750" indent="-285750" algn="l" fontAlgn="auto">
              <a:lnSpc>
                <a:spcPct val="150000"/>
              </a:lnSpc>
              <a:buClrTx/>
              <a:buSzTx/>
              <a:buFont typeface="Wingdings" panose="05000000000000000000" charset="0"/>
              <a:buChar char="p"/>
            </a:pPr>
            <a:r>
              <a:rPr lang="zh-CN" sz="1400" spc="400" dirty="0">
                <a:cs typeface="+mn-ea"/>
                <a:sym typeface="+mn-lt"/>
              </a:rPr>
              <a:t>比较结果：</a:t>
            </a:r>
            <a:r>
              <a:rPr lang="en-US" altLang="zh-CN" sz="1400" spc="400" dirty="0">
                <a:cs typeface="+mn-ea"/>
                <a:sym typeface="+mn-lt"/>
              </a:rPr>
              <a:t>M2</a:t>
            </a:r>
            <a:r>
              <a:rPr lang="zh-CN" altLang="en-US" sz="1400" spc="400" dirty="0">
                <a:cs typeface="+mn-ea"/>
                <a:sym typeface="+mn-lt"/>
              </a:rPr>
              <a:t>与</a:t>
            </a:r>
            <a:r>
              <a:rPr lang="en-US" altLang="zh-CN" sz="1400" spc="400" dirty="0">
                <a:cs typeface="+mn-ea"/>
                <a:sym typeface="+mn-lt"/>
              </a:rPr>
              <a:t>M1</a:t>
            </a:r>
            <a:endParaRPr sz="1400" spc="400" dirty="0">
              <a:cs typeface="+mn-ea"/>
              <a:sym typeface="+mn-lt"/>
            </a:endParaRPr>
          </a:p>
          <a:p>
            <a:pPr indent="457200" algn="l">
              <a:lnSpc>
                <a:spcPct val="150000"/>
              </a:lnSpc>
              <a:buClrTx/>
              <a:buSzTx/>
              <a:buFont typeface="Wingdings" panose="05000000000000000000" charset="0"/>
            </a:pPr>
            <a:r>
              <a:rPr lang="zh-CN" altLang="en-US" sz="1400" spc="400" dirty="0">
                <a:cs typeface="+mn-ea"/>
              </a:rPr>
              <a:t>比较了M3和M2的相对性能，当我们为M2抽取更多的训练数据集时。对于M3，我们设定q%，使M3比M1的相对误差小于0.1%。特别是，当M3和M2达到与M1相同的速度时，M3学习的模型比M2学习的模型更准确。</a:t>
            </a:r>
            <a:endParaRPr lang="zh-CN" altLang="en-US" sz="1400" spc="400" dirty="0">
              <a:cs typeface="+mn-ea"/>
            </a:endParaRPr>
          </a:p>
          <a:p>
            <a:pPr indent="457200" algn="l">
              <a:lnSpc>
                <a:spcPct val="150000"/>
              </a:lnSpc>
              <a:buClrTx/>
              <a:buSzTx/>
              <a:buFont typeface="Wingdings" panose="05000000000000000000" charset="0"/>
            </a:pPr>
            <a:r>
              <a:rPr lang="zh-CN" altLang="en-US" sz="1400" b="1" spc="400" dirty="0">
                <a:solidFill>
                  <a:srgbClr val="C00000"/>
                </a:solidFill>
                <a:cs typeface="+mn-ea"/>
              </a:rPr>
              <a:t>在与M1有相同的速度提升时，M3比M2更准确。</a:t>
            </a:r>
            <a:endParaRPr lang="zh-CN" altLang="en-US" sz="1400" b="1" spc="400" dirty="0">
              <a:solidFill>
                <a:srgbClr val="C00000"/>
              </a:solidFill>
              <a:cs typeface="+mn-ea"/>
            </a:endParaRPr>
          </a:p>
        </p:txBody>
      </p:sp>
      <p:pic>
        <p:nvPicPr>
          <p:cNvPr id="6" name="图片 5"/>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355600" y="1151890"/>
            <a:ext cx="7453630" cy="518604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实验评估☞</a:t>
              </a:r>
              <a:r>
                <a:rPr lang="zh-CN" altLang="en-US" sz="2000" noProof="0" dirty="0">
                  <a:ln>
                    <a:noFill/>
                  </a:ln>
                  <a:solidFill>
                    <a:prstClr val="black"/>
                  </a:solidFill>
                  <a:effectLst/>
                  <a:uLnTx/>
                  <a:uFillTx/>
                  <a:cs typeface="+mn-ea"/>
                  <a:sym typeface="+mn-lt"/>
                </a:rPr>
                <a:t>对</a:t>
              </a:r>
              <a:r>
                <a:rPr lang="en-US" altLang="zh-CN" sz="2000" noProof="0" dirty="0">
                  <a:ln>
                    <a:noFill/>
                  </a:ln>
                  <a:solidFill>
                    <a:prstClr val="black"/>
                  </a:solidFill>
                  <a:effectLst/>
                  <a:uLnTx/>
                  <a:uFillTx/>
                  <a:cs typeface="+mn-ea"/>
                  <a:sym typeface="+mn-lt"/>
                </a:rPr>
                <a:t>MLaaS</a:t>
              </a:r>
              <a:r>
                <a:rPr lang="zh-CN" altLang="en-US" sz="2000" noProof="0" dirty="0">
                  <a:ln>
                    <a:noFill/>
                  </a:ln>
                  <a:solidFill>
                    <a:prstClr val="black"/>
                  </a:solidFill>
                  <a:effectLst/>
                  <a:uLnTx/>
                  <a:uFillTx/>
                  <a:cs typeface="+mn-ea"/>
                  <a:sym typeface="+mn-lt"/>
                </a:rPr>
                <a:t>平台的影响</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pic>
        <p:nvPicPr>
          <p:cNvPr id="7" name="图片 6"/>
          <p:cNvPicPr>
            <a:picLocks noChangeAspect="1"/>
          </p:cNvPicPr>
          <p:nvPr/>
        </p:nvPicPr>
        <p:blipFill>
          <a:blip r:embed="rId1"/>
          <a:stretch>
            <a:fillRect/>
          </a:stretch>
        </p:blipFill>
        <p:spPr>
          <a:xfrm>
            <a:off x="642620" y="1616710"/>
            <a:ext cx="7534910" cy="3763010"/>
          </a:xfrm>
          <a:prstGeom prst="rect">
            <a:avLst/>
          </a:prstGeom>
        </p:spPr>
      </p:pic>
      <p:sp>
        <p:nvSpPr>
          <p:cNvPr id="9" name="文本框 8"/>
          <p:cNvSpPr txBox="1"/>
          <p:nvPr/>
        </p:nvSpPr>
        <p:spPr>
          <a:xfrm>
            <a:off x="8177530" y="1410335"/>
            <a:ext cx="3029585" cy="3969385"/>
          </a:xfrm>
          <a:prstGeom prst="rect">
            <a:avLst/>
          </a:prstGeom>
          <a:noFill/>
        </p:spPr>
        <p:txBody>
          <a:bodyPr wrap="square" rtlCol="0">
            <a:spAutoFit/>
          </a:bodyPr>
          <a:p>
            <a:pPr indent="457200" algn="l">
              <a:lnSpc>
                <a:spcPct val="150000"/>
              </a:lnSpc>
              <a:buClrTx/>
              <a:buSzTx/>
              <a:buFontTx/>
            </a:pPr>
            <a:r>
              <a:rPr lang="zh-CN" altLang="en-US" sz="1400" b="1" spc="400" dirty="0">
                <a:solidFill>
                  <a:srgbClr val="C00000"/>
                </a:solidFill>
                <a:cs typeface="+mn-ea"/>
                <a:sym typeface="+mn-ea"/>
              </a:rPr>
              <a:t>当训练数据集变大时，M3比M1的速度提高得更明显。</a:t>
            </a:r>
            <a:endParaRPr lang="zh-CN" altLang="en-US" sz="1400" spc="400" dirty="0">
              <a:cs typeface="+mn-ea"/>
              <a:sym typeface="+mn-ea"/>
            </a:endParaRPr>
          </a:p>
          <a:p>
            <a:pPr indent="457200" algn="l">
              <a:lnSpc>
                <a:spcPct val="150000"/>
              </a:lnSpc>
              <a:buClrTx/>
              <a:buSzTx/>
              <a:buFontTx/>
            </a:pPr>
            <a:r>
              <a:rPr lang="zh-CN" altLang="en-US" sz="1400" spc="400" dirty="0">
                <a:cs typeface="+mn-ea"/>
                <a:sym typeface="+mn-ea"/>
              </a:rPr>
              <a:t>这是因为学习超参数的过程具有比线性更高的计算复杂性。M1在整个训练数据集上学习超参数，而M3在训练数据集的一个采样子集上学习。</a:t>
            </a:r>
            <a:endParaRPr lang="zh-CN" altLang="en-US" sz="1400" spc="400" dirty="0">
              <a:cs typeface="+mn-ea"/>
              <a:sym typeface="+mn-ea"/>
            </a:endParaRPr>
          </a:p>
          <a:p>
            <a:pPr indent="457200" algn="l">
              <a:lnSpc>
                <a:spcPct val="150000"/>
              </a:lnSpc>
              <a:buClrTx/>
              <a:buSzTx/>
              <a:buFontTx/>
            </a:pPr>
            <a:r>
              <a:rPr lang="zh-CN" altLang="en-US" sz="1400" spc="400" dirty="0">
                <a:cs typeface="+mn-ea"/>
                <a:sym typeface="+mn-ea"/>
              </a:rPr>
              <a:t>这意味着，当用户拥有更大的训练数据集时，用户可以通过使用M3获益更多。</a:t>
            </a:r>
            <a:endParaRPr lang="zh-CN" altLang="en-US" sz="1400" spc="400" dirty="0">
              <a:cs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0" name="组合 19"/>
          <p:cNvGrpSpPr/>
          <p:nvPr/>
        </p:nvGrpSpPr>
        <p:grpSpPr>
          <a:xfrm>
            <a:off x="3048000" y="1443260"/>
            <a:ext cx="6096000" cy="3971481"/>
            <a:chOff x="3048000" y="1443260"/>
            <a:chExt cx="6096000" cy="3971481"/>
          </a:xfrm>
        </p:grpSpPr>
        <p:grpSp>
          <p:nvGrpSpPr>
            <p:cNvPr id="21" name="组合 20"/>
            <p:cNvGrpSpPr/>
            <p:nvPr/>
          </p:nvGrpSpPr>
          <p:grpSpPr>
            <a:xfrm>
              <a:off x="3048000" y="1443260"/>
              <a:ext cx="6096000" cy="3971481"/>
              <a:chOff x="3048000" y="1443260"/>
              <a:chExt cx="6096000" cy="3971481"/>
            </a:xfrm>
          </p:grpSpPr>
          <p:sp>
            <p:nvSpPr>
              <p:cNvPr id="23" name="矩形: 圆角 1"/>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文本框 5"/>
              <p:cNvSpPr txBox="1"/>
              <p:nvPr/>
            </p:nvSpPr>
            <p:spPr>
              <a:xfrm>
                <a:off x="3048000" y="3370650"/>
                <a:ext cx="6096000" cy="583565"/>
              </a:xfrm>
              <a:prstGeom prst="rect">
                <a:avLst/>
              </a:prstGeom>
              <a:noFill/>
            </p:spPr>
            <p:txBody>
              <a:bodyPr wrap="square">
                <a:spAutoFit/>
              </a:bodyPr>
              <a:lstStyle/>
              <a:p>
                <a:pPr algn="ctr">
                  <a:buClrTx/>
                  <a:buSzTx/>
                  <a:buFontTx/>
                </a:pPr>
                <a:r>
                  <a:rPr lang="zh-CN" altLang="en-US" sz="3200" spc="300" dirty="0">
                    <a:cs typeface="+mn-ea"/>
                    <a:sym typeface="+mn-lt"/>
                  </a:rPr>
                  <a:t>防御方式</a:t>
                </a:r>
                <a:endParaRPr kumimoji="0" lang="zh-CN" altLang="en-US" sz="3200" b="0" i="0" u="none" strike="noStrike" kern="1200" cap="none" spc="300" normalizeH="0" baseline="0" noProof="0" dirty="0">
                  <a:ln>
                    <a:noFill/>
                  </a:ln>
                  <a:solidFill>
                    <a:prstClr val="black"/>
                  </a:solidFill>
                  <a:effectLst/>
                  <a:uLnTx/>
                  <a:uFillTx/>
                  <a:cs typeface="+mn-ea"/>
                  <a:sym typeface="+mn-lt"/>
                </a:endParaRPr>
              </a:p>
            </p:txBody>
          </p:sp>
        </p:grpSp>
        <p:pic>
          <p:nvPicPr>
            <p:cNvPr id="22" name="图片 21"/>
            <p:cNvPicPr>
              <a:picLocks noChangeAspect="1"/>
            </p:cNvPicPr>
            <p:nvPr/>
          </p:nvPicPr>
          <p:blipFill>
            <a:blip r:embed="rId1"/>
            <a:stretch>
              <a:fillRect/>
            </a:stretch>
          </p:blipFill>
          <p:spPr>
            <a:xfrm>
              <a:off x="5514478" y="1859795"/>
              <a:ext cx="1163044" cy="1262450"/>
            </a:xfrm>
            <a:prstGeom prst="rect">
              <a:avLst/>
            </a:prstGeom>
          </p:spPr>
        </p:pic>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bldLst>
      <p:bldP spid="3" grpId="0" animBg="1"/>
      <p:bldP spid="4"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3048000" y="1443260"/>
            <a:ext cx="6096000" cy="3971481"/>
            <a:chOff x="3048000" y="1443260"/>
            <a:chExt cx="6096000" cy="3971481"/>
          </a:xfrm>
        </p:grpSpPr>
        <p:sp>
          <p:nvSpPr>
            <p:cNvPr id="14" name="矩形: 圆角 1"/>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5"/>
            <p:cNvSpPr txBox="1"/>
            <p:nvPr/>
          </p:nvSpPr>
          <p:spPr>
            <a:xfrm>
              <a:off x="3048000" y="3370650"/>
              <a:ext cx="6096000" cy="583565"/>
            </a:xfrm>
            <a:prstGeom prst="rect">
              <a:avLst/>
            </a:prstGeom>
            <a:noFill/>
          </p:spPr>
          <p:txBody>
            <a:bodyPr wrap="square">
              <a:spAutoFit/>
            </a:bodyPr>
            <a:lstStyle/>
            <a:p>
              <a:pPr algn="ctr"/>
              <a:r>
                <a:rPr lang="zh-CN" altLang="en-US" sz="3200" spc="300" dirty="0">
                  <a:cs typeface="+mn-ea"/>
                  <a:sym typeface="+mn-lt"/>
                </a:rPr>
                <a:t>背景知识</a:t>
              </a:r>
              <a:endParaRPr lang="zh-CN" altLang="en-US" sz="3200" spc="300" dirty="0">
                <a:cs typeface="+mn-ea"/>
                <a:sym typeface="+mn-lt"/>
              </a:endParaRPr>
            </a:p>
          </p:txBody>
        </p:sp>
        <p:pic>
          <p:nvPicPr>
            <p:cNvPr id="16" name="图片 15"/>
            <p:cNvPicPr>
              <a:picLocks noChangeAspect="1"/>
            </p:cNvPicPr>
            <p:nvPr/>
          </p:nvPicPr>
          <p:blipFill>
            <a:blip r:embed="rId1"/>
            <a:stretch>
              <a:fillRect/>
            </a:stretch>
          </p:blipFill>
          <p:spPr>
            <a:xfrm>
              <a:off x="5414786" y="2075527"/>
              <a:ext cx="1362428" cy="1144439"/>
            </a:xfrm>
            <a:prstGeom prst="rect">
              <a:avLst/>
            </a:prstGeom>
          </p:spPr>
        </p:pic>
      </p:grpSp>
      <p:sp>
        <p:nvSpPr>
          <p:cNvPr id="19" name="文本框 8"/>
          <p:cNvSpPr txBox="1"/>
          <p:nvPr/>
        </p:nvSpPr>
        <p:spPr>
          <a:xfrm>
            <a:off x="4000500" y="3953931"/>
            <a:ext cx="4191000" cy="650240"/>
          </a:xfrm>
          <a:prstGeom prst="rect">
            <a:avLst/>
          </a:prstGeom>
          <a:noFill/>
        </p:spPr>
        <p:txBody>
          <a:bodyPr wrap="square" rtlCol="0">
            <a:spAutoFit/>
          </a:bodyPr>
          <a:p>
            <a:pPr marL="171450" marR="0" lvl="0" indent="-171450" algn="ctr" defTabSz="914400" rtl="0" eaLnBrk="1" fontAlgn="auto" latinLnBrk="0" hangingPunct="1">
              <a:lnSpc>
                <a:spcPct val="130000"/>
              </a:lnSpc>
              <a:spcBef>
                <a:spcPts val="0"/>
              </a:spcBef>
              <a:spcAft>
                <a:spcPts val="0"/>
              </a:spcAft>
              <a:buClrTx/>
              <a:buSzTx/>
              <a:buFont typeface="Wingdings" panose="05000000000000000000" charset="0"/>
              <a:buChar char="Ø"/>
              <a:defRPr/>
            </a:pPr>
            <a:r>
              <a:rPr kumimoji="0" lang="zh-CN" altLang="en-US" sz="1400" b="0" i="0" u="none" strike="noStrike" kern="1200" cap="none" spc="0" normalizeH="0" baseline="0" noProof="0" dirty="0">
                <a:ln>
                  <a:noFill/>
                </a:ln>
                <a:solidFill>
                  <a:prstClr val="black"/>
                </a:solidFill>
                <a:effectLst/>
                <a:uLnTx/>
                <a:uFillTx/>
                <a:cs typeface="+mn-ea"/>
                <a:sym typeface="+mn-lt"/>
              </a:rPr>
              <a:t>有监督的机器学习</a:t>
            </a:r>
            <a:endParaRPr kumimoji="0" lang="zh-CN" altLang="en-US" sz="1400" b="0" i="0" u="none" strike="noStrike" kern="1200" cap="none" spc="0" normalizeH="0" baseline="0" noProof="0" dirty="0">
              <a:ln>
                <a:noFill/>
              </a:ln>
              <a:solidFill>
                <a:prstClr val="black"/>
              </a:solidFill>
              <a:effectLst/>
              <a:uLnTx/>
              <a:uFillTx/>
              <a:cs typeface="+mn-ea"/>
              <a:sym typeface="+mn-lt"/>
            </a:endParaRPr>
          </a:p>
          <a:p>
            <a:pPr marL="171450" marR="0" lvl="0" indent="-171450" algn="ctr" defTabSz="914400" rtl="0" eaLnBrk="1" fontAlgn="auto" latinLnBrk="0" hangingPunct="1">
              <a:lnSpc>
                <a:spcPct val="130000"/>
              </a:lnSpc>
              <a:spcBef>
                <a:spcPts val="0"/>
              </a:spcBef>
              <a:spcAft>
                <a:spcPts val="0"/>
              </a:spcAft>
              <a:buClrTx/>
              <a:buSzTx/>
              <a:buFont typeface="Wingdings" panose="05000000000000000000" charset="0"/>
              <a:buChar char="Ø"/>
              <a:defRPr/>
            </a:pPr>
            <a:r>
              <a:rPr kumimoji="0" lang="zh-CN" altLang="en-US" sz="1400" b="0" i="0" u="none" strike="noStrike" kern="1200" cap="none" spc="0" normalizeH="0" baseline="0" noProof="0" dirty="0">
                <a:ln>
                  <a:noFill/>
                </a:ln>
                <a:solidFill>
                  <a:prstClr val="black"/>
                </a:solidFill>
                <a:effectLst/>
                <a:uLnTx/>
                <a:uFillTx/>
                <a:cs typeface="+mn-ea"/>
                <a:sym typeface="+mn-lt"/>
              </a:rPr>
              <a:t>问题的定义</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bldLst>
      <p:bldP spid="3" grpId="0" animBg="1"/>
      <p:bldP spid="4"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75000" y="868680"/>
            <a:ext cx="5842000" cy="706755"/>
          </a:xfrm>
          <a:prstGeom prst="rect">
            <a:avLst/>
          </a:prstGeom>
          <a:noFill/>
        </p:spPr>
        <p:txBody>
          <a:bodyPr wrap="square" rtlCol="0">
            <a:spAutoFit/>
          </a:bodyPr>
          <a:lstStyle/>
          <a:p>
            <a:pPr algn="ctr">
              <a:buClrTx/>
              <a:buSzTx/>
              <a:buFontTx/>
            </a:pPr>
            <a:r>
              <a:rPr lang="zh-CN" altLang="en-US" sz="4000" spc="300" dirty="0">
                <a:cs typeface="+mn-ea"/>
                <a:sym typeface="+mn-lt"/>
              </a:rPr>
              <a:t>防御方式</a:t>
            </a:r>
            <a:endParaRPr lang="zh-CN" altLang="en-US" sz="4000" dirty="0">
              <a:cs typeface="+mn-ea"/>
              <a:sym typeface="+mn-lt"/>
            </a:endParaRPr>
          </a:p>
        </p:txBody>
      </p:sp>
      <p:sp>
        <p:nvSpPr>
          <p:cNvPr id="5" name="矩形 4"/>
          <p:cNvSpPr/>
          <p:nvPr/>
        </p:nvSpPr>
        <p:spPr>
          <a:xfrm>
            <a:off x="5029199" y="640253"/>
            <a:ext cx="213360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1695450" y="4043045"/>
            <a:ext cx="2428875" cy="368300"/>
          </a:xfrm>
          <a:prstGeom prst="rect">
            <a:avLst/>
          </a:prstGeom>
          <a:noFill/>
        </p:spPr>
        <p:txBody>
          <a:bodyPr wrap="square" rtlCol="0">
            <a:spAutoFit/>
          </a:bodyPr>
          <a:lstStyle/>
          <a:p>
            <a:pPr algn="r"/>
            <a:r>
              <a:rPr lang="zh-CN" altLang="en-US" b="1" dirty="0">
                <a:solidFill>
                  <a:schemeClr val="tx1">
                    <a:lumMod val="85000"/>
                    <a:lumOff val="15000"/>
                  </a:schemeClr>
                </a:solidFill>
                <a:cs typeface="+mn-ea"/>
                <a:sym typeface="+mn-lt"/>
              </a:rPr>
              <a:t>四舍五入技术</a:t>
            </a:r>
            <a:endParaRPr lang="zh-CN" altLang="en-US" b="1" dirty="0">
              <a:solidFill>
                <a:schemeClr val="tx1">
                  <a:lumMod val="85000"/>
                  <a:lumOff val="15000"/>
                </a:schemeClr>
              </a:solidFill>
              <a:cs typeface="+mn-ea"/>
              <a:sym typeface="+mn-lt"/>
            </a:endParaRPr>
          </a:p>
        </p:txBody>
      </p:sp>
      <p:grpSp>
        <p:nvGrpSpPr>
          <p:cNvPr id="44" name="组合 43"/>
          <p:cNvGrpSpPr/>
          <p:nvPr/>
        </p:nvGrpSpPr>
        <p:grpSpPr>
          <a:xfrm>
            <a:off x="4384401" y="2775859"/>
            <a:ext cx="3163026" cy="2902857"/>
            <a:chOff x="4384401" y="2775859"/>
            <a:chExt cx="3163026" cy="2902857"/>
          </a:xfrm>
        </p:grpSpPr>
        <p:grpSp>
          <p:nvGrpSpPr>
            <p:cNvPr id="17" name="组合 16"/>
            <p:cNvGrpSpPr/>
            <p:nvPr/>
          </p:nvGrpSpPr>
          <p:grpSpPr>
            <a:xfrm>
              <a:off x="4384401" y="2775859"/>
              <a:ext cx="3163026" cy="2902857"/>
              <a:chOff x="4384401" y="2775859"/>
              <a:chExt cx="3163026" cy="2902857"/>
            </a:xfrm>
          </p:grpSpPr>
          <p:sp>
            <p:nvSpPr>
              <p:cNvPr id="6" name="椭圆 5"/>
              <p:cNvSpPr/>
              <p:nvPr/>
            </p:nvSpPr>
            <p:spPr>
              <a:xfrm>
                <a:off x="4644570" y="2775859"/>
                <a:ext cx="2902857" cy="2902857"/>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4384401" y="3979375"/>
                <a:ext cx="566057" cy="566057"/>
              </a:xfrm>
              <a:prstGeom prst="ellipse">
                <a:avLst/>
              </a:prstGeom>
              <a:solidFill>
                <a:schemeClr val="bg1"/>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6756403" y="2832819"/>
                <a:ext cx="566057" cy="566057"/>
              </a:xfrm>
              <a:prstGeom prst="ellipse">
                <a:avLst/>
              </a:prstGeom>
              <a:solidFill>
                <a:schemeClr val="bg1"/>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6756403" y="4965912"/>
                <a:ext cx="566057" cy="566057"/>
              </a:xfrm>
              <a:prstGeom prst="ellipse">
                <a:avLst/>
              </a:prstGeom>
              <a:solidFill>
                <a:schemeClr val="bg1"/>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3" name="文本框 42"/>
            <p:cNvSpPr txBox="1"/>
            <p:nvPr/>
          </p:nvSpPr>
          <p:spPr>
            <a:xfrm>
              <a:off x="5303608" y="3899365"/>
              <a:ext cx="1584784" cy="461665"/>
            </a:xfrm>
            <a:prstGeom prst="rect">
              <a:avLst/>
            </a:prstGeom>
            <a:noFill/>
          </p:spPr>
          <p:txBody>
            <a:bodyPr wrap="square" rtlCol="0">
              <a:spAutoFit/>
            </a:bodyPr>
            <a:lstStyle/>
            <a:p>
              <a:pPr algn="ctr"/>
              <a:r>
                <a:rPr lang="zh-CN" altLang="en-US" sz="2400" dirty="0">
                  <a:solidFill>
                    <a:schemeClr val="tx1">
                      <a:lumMod val="75000"/>
                      <a:lumOff val="25000"/>
                    </a:schemeClr>
                  </a:solidFill>
                  <a:cs typeface="+mn-ea"/>
                  <a:sym typeface="+mn-lt"/>
                </a:rPr>
                <a:t>问题总结</a:t>
              </a:r>
              <a:endParaRPr lang="zh-CN" altLang="en-US" sz="2400" dirty="0">
                <a:solidFill>
                  <a:schemeClr val="tx1">
                    <a:lumMod val="75000"/>
                    <a:lumOff val="25000"/>
                  </a:schemeClr>
                </a:solidFill>
                <a:cs typeface="+mn-ea"/>
                <a:sym typeface="+mn-lt"/>
              </a:endParaRPr>
            </a:p>
          </p:txBody>
        </p:sp>
      </p:grpSp>
      <p:sp>
        <p:nvSpPr>
          <p:cNvPr id="7" name="文本框 6"/>
          <p:cNvSpPr txBox="1"/>
          <p:nvPr/>
        </p:nvSpPr>
        <p:spPr>
          <a:xfrm>
            <a:off x="7736205" y="2483485"/>
            <a:ext cx="3589020" cy="3046095"/>
          </a:xfrm>
          <a:prstGeom prst="rect">
            <a:avLst/>
          </a:prstGeom>
          <a:noFill/>
        </p:spPr>
        <p:txBody>
          <a:bodyPr wrap="square" rtlCol="0" anchor="t">
            <a:spAutoFit/>
          </a:bodyPr>
          <a:p>
            <a:pPr indent="457200" algn="l" fontAlgn="auto">
              <a:lnSpc>
                <a:spcPct val="150000"/>
              </a:lnSpc>
              <a:buClrTx/>
              <a:buSzTx/>
              <a:buFontTx/>
            </a:pPr>
            <a:r>
              <a:rPr lang="zh-CN" altLang="en-US" sz="1600" spc="400" dirty="0">
                <a:cs typeface="+mn-ea"/>
                <a:sym typeface="+mn-lt"/>
              </a:rPr>
              <a:t>结论</a:t>
            </a:r>
            <a:r>
              <a:rPr lang="en-US" altLang="zh-CN" sz="1600" spc="400" dirty="0">
                <a:cs typeface="+mn-ea"/>
                <a:sym typeface="+mn-lt"/>
              </a:rPr>
              <a:t>2</a:t>
            </a:r>
            <a:r>
              <a:rPr lang="zh-CN" altLang="en-US" sz="1600" spc="400" dirty="0">
                <a:cs typeface="+mn-ea"/>
                <a:sym typeface="+mn-lt"/>
              </a:rPr>
              <a:t>：当</a:t>
            </a:r>
            <a:r>
              <a:rPr lang="zh-CN" altLang="en-US" sz="1600" spc="400" dirty="0">
                <a:solidFill>
                  <a:srgbClr val="C00000"/>
                </a:solidFill>
                <a:cs typeface="+mn-ea"/>
                <a:sym typeface="+mn-lt"/>
              </a:rPr>
              <a:t>模型参数</a:t>
            </a:r>
            <a:r>
              <a:rPr lang="zh-CN" altLang="en-US" sz="1600" spc="400" dirty="0">
                <a:cs typeface="+mn-ea"/>
                <a:sym typeface="+mn-lt"/>
              </a:rPr>
              <a:t>与目标函数的最接近的最小值</a:t>
            </a:r>
            <a:r>
              <a:rPr lang="zh-CN" altLang="en-US" sz="1600" spc="400" dirty="0">
                <a:solidFill>
                  <a:srgbClr val="C00000"/>
                </a:solidFill>
                <a:cs typeface="+mn-ea"/>
                <a:sym typeface="+mn-lt"/>
              </a:rPr>
              <a:t>有微小的差异</a:t>
            </a:r>
            <a:r>
              <a:rPr lang="zh-CN" altLang="en-US" sz="1600" spc="400" dirty="0">
                <a:cs typeface="+mn-ea"/>
                <a:sym typeface="+mn-lt"/>
              </a:rPr>
              <a:t>时，那么我们的攻击的</a:t>
            </a:r>
            <a:r>
              <a:rPr lang="zh-CN" altLang="en-US" sz="1600" spc="400" dirty="0">
                <a:solidFill>
                  <a:srgbClr val="C00000"/>
                </a:solidFill>
                <a:cs typeface="+mn-ea"/>
                <a:sym typeface="+mn-lt"/>
              </a:rPr>
              <a:t>估计误差是该微小差异的线性函数</a:t>
            </a:r>
            <a:r>
              <a:rPr lang="zh-CN" altLang="en-US" sz="1600" spc="400" dirty="0">
                <a:cs typeface="+mn-ea"/>
                <a:sym typeface="+mn-ea"/>
              </a:rPr>
              <a:t>。</a:t>
            </a:r>
            <a:endParaRPr lang="zh-CN" altLang="en-US" sz="1600" spc="400" dirty="0">
              <a:cs typeface="+mn-ea"/>
            </a:endParaRPr>
          </a:p>
          <a:p>
            <a:pPr indent="457200" algn="l" fontAlgn="auto">
              <a:lnSpc>
                <a:spcPct val="150000"/>
              </a:lnSpc>
              <a:buClrTx/>
              <a:buSzTx/>
              <a:buFontTx/>
            </a:pPr>
            <a:r>
              <a:rPr lang="zh-CN" altLang="en-US" sz="1600" spc="400" dirty="0">
                <a:cs typeface="+mn-ea"/>
                <a:sym typeface="+mn-ea"/>
              </a:rPr>
              <a:t>那么我们对模型参数值，不返回精确值，而使用四舍五入值，即可达到一定的防御。</a:t>
            </a:r>
            <a:endParaRPr lang="zh-CN" altLang="en-US" sz="1600" spc="400" dirty="0">
              <a:cs typeface="+mn-ea"/>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防御方式</a:t>
              </a:r>
              <a:r>
                <a:rPr lang="zh-CN" altLang="en-US" sz="2000" spc="300" dirty="0">
                  <a:cs typeface="+mn-ea"/>
                  <a:sym typeface="+mn-lt"/>
                </a:rPr>
                <a:t>☞</a:t>
              </a:r>
              <a:r>
                <a:rPr sz="2000" noProof="0" dirty="0">
                  <a:ln>
                    <a:noFill/>
                  </a:ln>
                  <a:solidFill>
                    <a:prstClr val="black"/>
                  </a:solidFill>
                  <a:effectLst/>
                  <a:uLnTx/>
                  <a:uFillTx/>
                  <a:cs typeface="+mn-ea"/>
                  <a:sym typeface="+mn-lt"/>
                </a:rPr>
                <a:t>四舍五入技术</a:t>
              </a:r>
              <a:r>
                <a:rPr lang="en-US" sz="2000" noProof="0" dirty="0">
                  <a:ln>
                    <a:noFill/>
                  </a:ln>
                  <a:solidFill>
                    <a:prstClr val="black"/>
                  </a:solidFill>
                  <a:effectLst/>
                  <a:uLnTx/>
                  <a:uFillTx/>
                  <a:cs typeface="+mn-ea"/>
                  <a:sym typeface="+mn-lt"/>
                </a:rPr>
                <a:t>-</a:t>
              </a:r>
              <a:r>
                <a:rPr lang="zh-CN" altLang="en-US" sz="2000" noProof="0" dirty="0">
                  <a:ln>
                    <a:noFill/>
                  </a:ln>
                  <a:solidFill>
                    <a:prstClr val="black"/>
                  </a:solidFill>
                  <a:effectLst/>
                  <a:uLnTx/>
                  <a:uFillTx/>
                  <a:cs typeface="+mn-ea"/>
                  <a:sym typeface="+mn-lt"/>
                </a:rPr>
                <a:t>回归</a:t>
              </a:r>
              <a:endParaRPr sz="200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sp>
        <p:nvSpPr>
          <p:cNvPr id="3" name="文本框 2"/>
          <p:cNvSpPr txBox="1"/>
          <p:nvPr/>
        </p:nvSpPr>
        <p:spPr>
          <a:xfrm>
            <a:off x="441960" y="4993005"/>
            <a:ext cx="11542395" cy="1060450"/>
          </a:xfrm>
          <a:prstGeom prst="rect">
            <a:avLst/>
          </a:prstGeom>
          <a:noFill/>
        </p:spPr>
        <p:txBody>
          <a:bodyPr wrap="square" rtlCol="0" anchor="t">
            <a:spAutoFit/>
          </a:bodyPr>
          <a:p>
            <a:pPr indent="457200" algn="l">
              <a:lnSpc>
                <a:spcPct val="150000"/>
              </a:lnSpc>
              <a:buClrTx/>
              <a:buSzTx/>
              <a:buFontTx/>
            </a:pPr>
            <a:r>
              <a:rPr lang="zh-CN" altLang="en-US" sz="1400" spc="400" dirty="0">
                <a:cs typeface="+mn-ea"/>
                <a:sym typeface="+mn-ea"/>
              </a:rPr>
              <a:t>模型性能：MSE/ACC</a:t>
            </a:r>
            <a:endParaRPr lang="zh-CN" altLang="en-US" sz="1400" spc="400" dirty="0">
              <a:cs typeface="+mn-ea"/>
            </a:endParaRPr>
          </a:p>
          <a:p>
            <a:pPr indent="457200" algn="l">
              <a:lnSpc>
                <a:spcPct val="150000"/>
              </a:lnSpc>
              <a:buClrTx/>
              <a:buSzTx/>
              <a:buFontTx/>
            </a:pPr>
            <a:r>
              <a:rPr lang="zh-CN" altLang="en-US" sz="1400" spc="400" dirty="0">
                <a:cs typeface="+mn-ea"/>
              </a:rPr>
              <a:t>防御能力：估计误差</a:t>
            </a:r>
            <a:endParaRPr lang="zh-CN" altLang="en-US" sz="1400" spc="400" dirty="0">
              <a:cs typeface="+mn-ea"/>
            </a:endParaRPr>
          </a:p>
          <a:p>
            <a:pPr indent="457200" algn="l">
              <a:lnSpc>
                <a:spcPct val="150000"/>
              </a:lnSpc>
              <a:buClrTx/>
              <a:buSzTx/>
              <a:buFontTx/>
            </a:pPr>
            <a:r>
              <a:rPr lang="zh-CN" altLang="en-US" sz="1400" spc="400" dirty="0">
                <a:cs typeface="+mn-ea"/>
              </a:rPr>
              <a:t>结论：较大的相对估计误差和较小的相对MSE（或ACC）误差表明有更好的防御策略</a:t>
            </a:r>
            <a:endParaRPr lang="zh-CN" altLang="en-US" sz="1400" spc="400" dirty="0">
              <a:cs typeface="+mn-ea"/>
            </a:endParaRPr>
          </a:p>
        </p:txBody>
      </p:sp>
      <p:pic>
        <p:nvPicPr>
          <p:cNvPr id="4" name="图片 3"/>
          <p:cNvPicPr>
            <a:picLocks noChangeAspect="1"/>
          </p:cNvPicPr>
          <p:nvPr/>
        </p:nvPicPr>
        <p:blipFill>
          <a:blip r:embed="rId1"/>
          <a:stretch>
            <a:fillRect/>
          </a:stretch>
        </p:blipFill>
        <p:spPr>
          <a:xfrm>
            <a:off x="441960" y="1254125"/>
            <a:ext cx="11307445" cy="349821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防御方式☞</a:t>
              </a:r>
              <a:r>
                <a:rPr sz="2000" noProof="0" dirty="0">
                  <a:ln>
                    <a:noFill/>
                  </a:ln>
                  <a:solidFill>
                    <a:prstClr val="black"/>
                  </a:solidFill>
                  <a:effectLst/>
                  <a:uLnTx/>
                  <a:uFillTx/>
                  <a:cs typeface="+mn-ea"/>
                  <a:sym typeface="+mn-lt"/>
                </a:rPr>
                <a:t>四舍五入技术</a:t>
              </a:r>
              <a:r>
                <a:rPr lang="en-US" sz="2000" noProof="0" dirty="0">
                  <a:ln>
                    <a:noFill/>
                  </a:ln>
                  <a:solidFill>
                    <a:prstClr val="black"/>
                  </a:solidFill>
                  <a:effectLst/>
                  <a:uLnTx/>
                  <a:uFillTx/>
                  <a:cs typeface="+mn-ea"/>
                  <a:sym typeface="+mn-lt"/>
                </a:rPr>
                <a:t>-SVM</a:t>
              </a:r>
              <a:endParaRPr sz="200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pic>
        <p:nvPicPr>
          <p:cNvPr id="8" name="图片 7"/>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01600" y="1545590"/>
            <a:ext cx="12192000" cy="3766820"/>
          </a:xfrm>
          <a:prstGeom prst="rect">
            <a:avLst/>
          </a:prstGeom>
        </p:spPr>
      </p:pic>
      <p:sp>
        <p:nvSpPr>
          <p:cNvPr id="3" name="文本框 2"/>
          <p:cNvSpPr txBox="1"/>
          <p:nvPr/>
        </p:nvSpPr>
        <p:spPr>
          <a:xfrm>
            <a:off x="441960" y="5164455"/>
            <a:ext cx="11542395" cy="1060450"/>
          </a:xfrm>
          <a:prstGeom prst="rect">
            <a:avLst/>
          </a:prstGeom>
          <a:noFill/>
        </p:spPr>
        <p:txBody>
          <a:bodyPr wrap="square" rtlCol="0" anchor="t">
            <a:spAutoFit/>
          </a:bodyPr>
          <a:p>
            <a:pPr indent="457200" algn="l">
              <a:lnSpc>
                <a:spcPct val="150000"/>
              </a:lnSpc>
              <a:buClrTx/>
              <a:buSzTx/>
              <a:buFontTx/>
            </a:pPr>
            <a:r>
              <a:rPr lang="zh-CN" altLang="en-US" sz="1400" spc="400" dirty="0">
                <a:cs typeface="+mn-ea"/>
                <a:sym typeface="+mn-ea"/>
              </a:rPr>
              <a:t>模型性能：MSE/ACC</a:t>
            </a:r>
            <a:endParaRPr lang="zh-CN" altLang="en-US" sz="1400" spc="400" dirty="0">
              <a:cs typeface="+mn-ea"/>
            </a:endParaRPr>
          </a:p>
          <a:p>
            <a:pPr indent="457200" algn="l">
              <a:lnSpc>
                <a:spcPct val="150000"/>
              </a:lnSpc>
              <a:buClrTx/>
              <a:buSzTx/>
              <a:buFontTx/>
            </a:pPr>
            <a:r>
              <a:rPr lang="zh-CN" altLang="en-US" sz="1400" spc="400" dirty="0">
                <a:cs typeface="+mn-ea"/>
              </a:rPr>
              <a:t>防御能力：估计误差</a:t>
            </a:r>
            <a:endParaRPr lang="zh-CN" altLang="en-US" sz="1400" spc="400" dirty="0">
              <a:cs typeface="+mn-ea"/>
            </a:endParaRPr>
          </a:p>
          <a:p>
            <a:pPr indent="457200" algn="l">
              <a:lnSpc>
                <a:spcPct val="150000"/>
              </a:lnSpc>
              <a:buClrTx/>
              <a:buSzTx/>
              <a:buFontTx/>
            </a:pPr>
            <a:r>
              <a:rPr lang="zh-CN" altLang="en-US" sz="1400" spc="400" dirty="0">
                <a:cs typeface="+mn-ea"/>
              </a:rPr>
              <a:t>结论：较大的相对估计误差和较小的相对MSE（或ACC）误差表明有更好的防御策略</a:t>
            </a:r>
            <a:endParaRPr lang="zh-CN" altLang="en-US" sz="1400" spc="400" dirty="0">
              <a:cs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8267" cy="1113"/>
            </a:xfrm>
            <a:prstGeom prst="rect">
              <a:avLst/>
            </a:prstGeom>
            <a:noFill/>
          </p:spPr>
          <p:txBody>
            <a:bodyPr wrap="square" rtlCol="0">
              <a:spAutoFit/>
            </a:bodyPr>
            <a:p>
              <a:pPr algn="ctr"/>
              <a:r>
                <a:rPr lang="zh-CN" altLang="en-US" sz="2000" spc="300" dirty="0">
                  <a:cs typeface="+mn-ea"/>
                  <a:sym typeface="+mn-lt"/>
                </a:rPr>
                <a:t>防御方式☞</a:t>
              </a:r>
              <a:r>
                <a:rPr sz="2000" noProof="0" dirty="0">
                  <a:ln>
                    <a:noFill/>
                  </a:ln>
                  <a:solidFill>
                    <a:prstClr val="black"/>
                  </a:solidFill>
                  <a:effectLst/>
                  <a:uLnTx/>
                  <a:uFillTx/>
                  <a:cs typeface="+mn-ea"/>
                  <a:sym typeface="+mn-lt"/>
                </a:rPr>
                <a:t>四舍五入技术</a:t>
              </a:r>
              <a:r>
                <a:rPr lang="en-US" sz="2000" noProof="0" dirty="0">
                  <a:ln>
                    <a:noFill/>
                  </a:ln>
                  <a:solidFill>
                    <a:prstClr val="black"/>
                  </a:solidFill>
                  <a:effectLst/>
                  <a:uLnTx/>
                  <a:uFillTx/>
                  <a:cs typeface="+mn-ea"/>
                  <a:sym typeface="+mn-lt"/>
                </a:rPr>
                <a:t>-</a:t>
              </a:r>
              <a:r>
                <a:rPr lang="zh-CN" altLang="en-US" sz="2000" noProof="0" dirty="0">
                  <a:ln>
                    <a:noFill/>
                  </a:ln>
                  <a:solidFill>
                    <a:prstClr val="black"/>
                  </a:solidFill>
                  <a:effectLst/>
                  <a:uLnTx/>
                  <a:uFillTx/>
                  <a:cs typeface="+mn-ea"/>
                  <a:sym typeface="+mn-lt"/>
                </a:rPr>
                <a:t>三层神经网络</a:t>
              </a:r>
              <a:endParaRPr sz="200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pic>
        <p:nvPicPr>
          <p:cNvPr id="8" name="图片 7"/>
          <p:cNvPicPr>
            <a:picLocks noChangeAspect="1"/>
          </p:cNvPicPr>
          <p:nvPr/>
        </p:nvPicPr>
        <p:blipFill>
          <a:blip r:embed="rId1"/>
          <a:stretch>
            <a:fillRect/>
          </a:stretch>
        </p:blipFill>
        <p:spPr>
          <a:xfrm>
            <a:off x="2221865" y="1265555"/>
            <a:ext cx="6428740" cy="3553460"/>
          </a:xfrm>
          <a:prstGeom prst="rect">
            <a:avLst/>
          </a:prstGeom>
        </p:spPr>
      </p:pic>
      <p:sp>
        <p:nvSpPr>
          <p:cNvPr id="3" name="文本框 2"/>
          <p:cNvSpPr txBox="1"/>
          <p:nvPr/>
        </p:nvSpPr>
        <p:spPr>
          <a:xfrm>
            <a:off x="441960" y="5187315"/>
            <a:ext cx="11542395" cy="1060450"/>
          </a:xfrm>
          <a:prstGeom prst="rect">
            <a:avLst/>
          </a:prstGeom>
          <a:noFill/>
        </p:spPr>
        <p:txBody>
          <a:bodyPr wrap="square" rtlCol="0" anchor="t">
            <a:spAutoFit/>
          </a:bodyPr>
          <a:p>
            <a:pPr indent="457200" algn="l">
              <a:lnSpc>
                <a:spcPct val="150000"/>
              </a:lnSpc>
              <a:buClrTx/>
              <a:buSzTx/>
              <a:buFontTx/>
            </a:pPr>
            <a:r>
              <a:rPr lang="zh-CN" altLang="en-US" sz="1400" spc="400" dirty="0">
                <a:cs typeface="+mn-ea"/>
                <a:sym typeface="+mn-ea"/>
              </a:rPr>
              <a:t>模型性能：MSE/ACC</a:t>
            </a:r>
            <a:endParaRPr lang="zh-CN" altLang="en-US" sz="1400" spc="400" dirty="0">
              <a:cs typeface="+mn-ea"/>
            </a:endParaRPr>
          </a:p>
          <a:p>
            <a:pPr indent="457200" algn="l">
              <a:lnSpc>
                <a:spcPct val="150000"/>
              </a:lnSpc>
              <a:buClrTx/>
              <a:buSzTx/>
              <a:buFontTx/>
            </a:pPr>
            <a:r>
              <a:rPr lang="zh-CN" altLang="en-US" sz="1400" spc="400" dirty="0">
                <a:cs typeface="+mn-ea"/>
              </a:rPr>
              <a:t>防御能力：估计误差</a:t>
            </a:r>
            <a:endParaRPr lang="zh-CN" altLang="en-US" sz="1400" spc="400" dirty="0">
              <a:cs typeface="+mn-ea"/>
            </a:endParaRPr>
          </a:p>
          <a:p>
            <a:pPr indent="457200" algn="l">
              <a:lnSpc>
                <a:spcPct val="150000"/>
              </a:lnSpc>
              <a:buClrTx/>
              <a:buSzTx/>
              <a:buFontTx/>
            </a:pPr>
            <a:r>
              <a:rPr lang="zh-CN" altLang="en-US" sz="1400" spc="400" dirty="0">
                <a:cs typeface="+mn-ea"/>
              </a:rPr>
              <a:t>结论：较大的相对估计误差和较小的相对MSE（或ACC）误差表明有更好的防御策略</a:t>
            </a:r>
            <a:endParaRPr lang="zh-CN" altLang="en-US" sz="1400" spc="400" dirty="0">
              <a:cs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8096" cy="1113"/>
            </a:xfrm>
            <a:prstGeom prst="rect">
              <a:avLst/>
            </a:prstGeom>
            <a:noFill/>
          </p:spPr>
          <p:txBody>
            <a:bodyPr wrap="square" rtlCol="0">
              <a:spAutoFit/>
            </a:bodyPr>
            <a:p>
              <a:pPr algn="ctr"/>
              <a:r>
                <a:rPr lang="zh-CN" altLang="en-US" sz="2000" spc="300" dirty="0">
                  <a:cs typeface="+mn-ea"/>
                  <a:sym typeface="+mn-lt"/>
                </a:rPr>
                <a:t>防御方式☞</a:t>
              </a:r>
              <a:r>
                <a:rPr sz="2000" noProof="0" dirty="0">
                  <a:ln>
                    <a:noFill/>
                  </a:ln>
                  <a:solidFill>
                    <a:prstClr val="black"/>
                  </a:solidFill>
                  <a:effectLst/>
                  <a:uLnTx/>
                  <a:uFillTx/>
                  <a:cs typeface="+mn-ea"/>
                  <a:sym typeface="+mn-lt"/>
                </a:rPr>
                <a:t>四舍五入技术</a:t>
              </a:r>
              <a:r>
                <a:rPr lang="en-US" sz="2000" noProof="0" dirty="0">
                  <a:ln>
                    <a:noFill/>
                  </a:ln>
                  <a:solidFill>
                    <a:prstClr val="black"/>
                  </a:solidFill>
                  <a:effectLst/>
                  <a:uLnTx/>
                  <a:uFillTx/>
                  <a:cs typeface="+mn-ea"/>
                  <a:sym typeface="+mn-lt"/>
                </a:rPr>
                <a:t>-</a:t>
              </a:r>
              <a:r>
                <a:rPr lang="zh-CN" altLang="en-US" sz="2000" noProof="0" dirty="0">
                  <a:ln>
                    <a:noFill/>
                  </a:ln>
                  <a:solidFill>
                    <a:prstClr val="black"/>
                  </a:solidFill>
                  <a:effectLst/>
                  <a:uLnTx/>
                  <a:uFillTx/>
                  <a:cs typeface="+mn-ea"/>
                  <a:sym typeface="+mn-lt"/>
                </a:rPr>
                <a:t>逻辑回归</a:t>
              </a:r>
              <a:endParaRPr sz="200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pic>
        <p:nvPicPr>
          <p:cNvPr id="8" name="图片 7"/>
          <p:cNvPicPr>
            <a:picLocks noChangeAspect="1"/>
          </p:cNvPicPr>
          <p:nvPr/>
        </p:nvPicPr>
        <p:blipFill>
          <a:blip r:embed="rId1"/>
          <a:srcRect l="1641" r="4742"/>
          <a:stretch>
            <a:fillRect/>
          </a:stretch>
        </p:blipFill>
        <p:spPr>
          <a:xfrm>
            <a:off x="137795" y="1412240"/>
            <a:ext cx="11846560" cy="3954780"/>
          </a:xfrm>
          <a:prstGeom prst="rect">
            <a:avLst/>
          </a:prstGeom>
        </p:spPr>
      </p:pic>
      <p:sp>
        <p:nvSpPr>
          <p:cNvPr id="4" name="文本框 3"/>
          <p:cNvSpPr txBox="1"/>
          <p:nvPr/>
        </p:nvSpPr>
        <p:spPr>
          <a:xfrm>
            <a:off x="441960" y="5367020"/>
            <a:ext cx="11542395" cy="1383665"/>
          </a:xfrm>
          <a:prstGeom prst="rect">
            <a:avLst/>
          </a:prstGeom>
          <a:noFill/>
        </p:spPr>
        <p:txBody>
          <a:bodyPr wrap="square" rtlCol="0" anchor="t">
            <a:spAutoFit/>
          </a:bodyPr>
          <a:p>
            <a:pPr indent="0" algn="l" fontAlgn="auto">
              <a:lnSpc>
                <a:spcPct val="150000"/>
              </a:lnSpc>
              <a:buClrTx/>
              <a:buSzTx/>
              <a:buFontTx/>
            </a:pPr>
            <a:r>
              <a:rPr lang="zh-CN" altLang="en-US" sz="1400" spc="400" dirty="0">
                <a:cs typeface="+mn-ea"/>
                <a:sym typeface="+mn-ea"/>
              </a:rPr>
              <a:t>模型性能：MSE/ACC</a:t>
            </a:r>
            <a:endParaRPr lang="zh-CN" altLang="en-US" sz="1400" spc="400" dirty="0">
              <a:cs typeface="+mn-ea"/>
            </a:endParaRPr>
          </a:p>
          <a:p>
            <a:pPr indent="0" algn="l" fontAlgn="auto">
              <a:lnSpc>
                <a:spcPct val="150000"/>
              </a:lnSpc>
              <a:buClrTx/>
              <a:buSzTx/>
              <a:buFontTx/>
            </a:pPr>
            <a:r>
              <a:rPr lang="zh-CN" altLang="en-US" sz="1400" spc="400" dirty="0">
                <a:cs typeface="+mn-ea"/>
              </a:rPr>
              <a:t>防御能力：估计误差</a:t>
            </a:r>
            <a:endParaRPr lang="zh-CN" altLang="en-US" sz="1400" spc="400" dirty="0">
              <a:cs typeface="+mn-ea"/>
            </a:endParaRPr>
          </a:p>
          <a:p>
            <a:pPr indent="0" algn="l" fontAlgn="auto">
              <a:lnSpc>
                <a:spcPct val="150000"/>
              </a:lnSpc>
              <a:buClrTx/>
              <a:buSzTx/>
              <a:buFontTx/>
            </a:pPr>
            <a:r>
              <a:rPr lang="zh-CN" altLang="en-US" sz="1400" spc="400" dirty="0">
                <a:cs typeface="+mn-ea"/>
              </a:rPr>
              <a:t>结论：较大的相对估计误差和较小的相对MSE（或ACC）误差表明有更好的防御策略，</a:t>
            </a:r>
            <a:r>
              <a:rPr lang="zh-CN" altLang="en-US" sz="1400" dirty="0">
                <a:solidFill>
                  <a:srgbClr val="FF0000"/>
                </a:solidFill>
                <a:cs typeface="+mn-ea"/>
                <a:sym typeface="+mn-lt"/>
              </a:rPr>
              <a:t>L2正则化比L1正则化更有效</a:t>
            </a:r>
            <a:r>
              <a:rPr lang="zh-CN" altLang="en-US" sz="1400" dirty="0">
                <a:solidFill>
                  <a:schemeClr val="tx1">
                    <a:lumMod val="85000"/>
                    <a:lumOff val="15000"/>
                  </a:schemeClr>
                </a:solidFill>
                <a:cs typeface="+mn-ea"/>
                <a:sym typeface="+mn-lt"/>
              </a:rPr>
              <a:t>。</a:t>
            </a:r>
            <a:endParaRPr lang="zh-CN" altLang="en-US" sz="1400" spc="400" dirty="0">
              <a:cs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75000" y="868680"/>
            <a:ext cx="5842000" cy="706755"/>
          </a:xfrm>
          <a:prstGeom prst="rect">
            <a:avLst/>
          </a:prstGeom>
          <a:noFill/>
        </p:spPr>
        <p:txBody>
          <a:bodyPr wrap="square" rtlCol="0">
            <a:spAutoFit/>
          </a:bodyPr>
          <a:lstStyle/>
          <a:p>
            <a:pPr algn="ctr">
              <a:buClrTx/>
              <a:buSzTx/>
              <a:buFontTx/>
            </a:pPr>
            <a:r>
              <a:rPr lang="zh-CN" altLang="en-US" sz="4000" spc="300" dirty="0">
                <a:cs typeface="+mn-ea"/>
                <a:sym typeface="+mn-lt"/>
              </a:rPr>
              <a:t>防御方式</a:t>
            </a:r>
            <a:endParaRPr lang="zh-CN" altLang="en-US" sz="4000" dirty="0">
              <a:cs typeface="+mn-ea"/>
              <a:sym typeface="+mn-lt"/>
            </a:endParaRPr>
          </a:p>
        </p:txBody>
      </p:sp>
      <p:sp>
        <p:nvSpPr>
          <p:cNvPr id="5" name="矩形 4"/>
          <p:cNvSpPr/>
          <p:nvPr/>
        </p:nvSpPr>
        <p:spPr>
          <a:xfrm>
            <a:off x="5029199" y="640253"/>
            <a:ext cx="213360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1695450" y="4043045"/>
            <a:ext cx="2428875" cy="368300"/>
          </a:xfrm>
          <a:prstGeom prst="rect">
            <a:avLst/>
          </a:prstGeom>
          <a:noFill/>
        </p:spPr>
        <p:txBody>
          <a:bodyPr wrap="square" rtlCol="0">
            <a:spAutoFit/>
          </a:bodyPr>
          <a:lstStyle/>
          <a:p>
            <a:pPr algn="r"/>
            <a:r>
              <a:rPr lang="zh-CN" altLang="en-US" dirty="0">
                <a:solidFill>
                  <a:schemeClr val="tx1">
                    <a:lumMod val="85000"/>
                    <a:lumOff val="15000"/>
                  </a:schemeClr>
                </a:solidFill>
                <a:cs typeface="+mn-ea"/>
                <a:sym typeface="+mn-lt"/>
              </a:rPr>
              <a:t>四舍五入技术</a:t>
            </a:r>
            <a:endParaRPr lang="zh-CN" altLang="en-US" dirty="0">
              <a:solidFill>
                <a:schemeClr val="tx1">
                  <a:lumMod val="85000"/>
                  <a:lumOff val="15000"/>
                </a:schemeClr>
              </a:solidFill>
              <a:cs typeface="+mn-ea"/>
              <a:sym typeface="+mn-lt"/>
            </a:endParaRPr>
          </a:p>
        </p:txBody>
      </p:sp>
      <p:sp>
        <p:nvSpPr>
          <p:cNvPr id="23" name="文本框 22"/>
          <p:cNvSpPr txBox="1"/>
          <p:nvPr/>
        </p:nvSpPr>
        <p:spPr>
          <a:xfrm>
            <a:off x="7655560" y="2832735"/>
            <a:ext cx="3248660" cy="368300"/>
          </a:xfrm>
          <a:prstGeom prst="rect">
            <a:avLst/>
          </a:prstGeom>
          <a:noFill/>
        </p:spPr>
        <p:txBody>
          <a:bodyPr wrap="square" rtlCol="0">
            <a:spAutoFit/>
          </a:bodyPr>
          <a:lstStyle/>
          <a:p>
            <a:pPr algn="r"/>
            <a:r>
              <a:rPr lang="zh-CN" altLang="en-US" b="1" dirty="0">
                <a:solidFill>
                  <a:schemeClr val="tx1">
                    <a:lumMod val="85000"/>
                    <a:lumOff val="15000"/>
                  </a:schemeClr>
                </a:solidFill>
                <a:cs typeface="+mn-ea"/>
                <a:sym typeface="+mn-lt"/>
              </a:rPr>
              <a:t>L2正则化比L1正则化更有效</a:t>
            </a:r>
            <a:endParaRPr lang="zh-CN" altLang="en-US" b="1" dirty="0">
              <a:solidFill>
                <a:schemeClr val="tx1">
                  <a:lumMod val="85000"/>
                  <a:lumOff val="15000"/>
                </a:schemeClr>
              </a:solidFill>
              <a:cs typeface="+mn-ea"/>
              <a:sym typeface="+mn-lt"/>
            </a:endParaRPr>
          </a:p>
        </p:txBody>
      </p:sp>
      <p:grpSp>
        <p:nvGrpSpPr>
          <p:cNvPr id="44" name="组合 43"/>
          <p:cNvGrpSpPr/>
          <p:nvPr/>
        </p:nvGrpSpPr>
        <p:grpSpPr>
          <a:xfrm>
            <a:off x="4384401" y="2775859"/>
            <a:ext cx="3163026" cy="2902857"/>
            <a:chOff x="4384401" y="2775859"/>
            <a:chExt cx="3163026" cy="2902857"/>
          </a:xfrm>
        </p:grpSpPr>
        <p:grpSp>
          <p:nvGrpSpPr>
            <p:cNvPr id="17" name="组合 16"/>
            <p:cNvGrpSpPr/>
            <p:nvPr/>
          </p:nvGrpSpPr>
          <p:grpSpPr>
            <a:xfrm>
              <a:off x="4384401" y="2775859"/>
              <a:ext cx="3163026" cy="2902857"/>
              <a:chOff x="4384401" y="2775859"/>
              <a:chExt cx="3163026" cy="2902857"/>
            </a:xfrm>
          </p:grpSpPr>
          <p:sp>
            <p:nvSpPr>
              <p:cNvPr id="6" name="椭圆 5"/>
              <p:cNvSpPr/>
              <p:nvPr/>
            </p:nvSpPr>
            <p:spPr>
              <a:xfrm>
                <a:off x="4644570" y="2775859"/>
                <a:ext cx="2902857" cy="2902857"/>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4384401" y="3979375"/>
                <a:ext cx="566057" cy="566057"/>
              </a:xfrm>
              <a:prstGeom prst="ellipse">
                <a:avLst/>
              </a:prstGeom>
              <a:solidFill>
                <a:schemeClr val="bg1"/>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6756403" y="2832819"/>
                <a:ext cx="566057" cy="566057"/>
              </a:xfrm>
              <a:prstGeom prst="ellipse">
                <a:avLst/>
              </a:prstGeom>
              <a:solidFill>
                <a:schemeClr val="bg1"/>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6756403" y="4965912"/>
                <a:ext cx="566057" cy="566057"/>
              </a:xfrm>
              <a:prstGeom prst="ellipse">
                <a:avLst/>
              </a:prstGeom>
              <a:solidFill>
                <a:schemeClr val="bg1"/>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3" name="文本框 42"/>
            <p:cNvSpPr txBox="1"/>
            <p:nvPr/>
          </p:nvSpPr>
          <p:spPr>
            <a:xfrm>
              <a:off x="5303608" y="3899365"/>
              <a:ext cx="1584784" cy="461665"/>
            </a:xfrm>
            <a:prstGeom prst="rect">
              <a:avLst/>
            </a:prstGeom>
            <a:noFill/>
          </p:spPr>
          <p:txBody>
            <a:bodyPr wrap="square" rtlCol="0">
              <a:spAutoFit/>
            </a:bodyPr>
            <a:lstStyle/>
            <a:p>
              <a:pPr algn="ctr"/>
              <a:r>
                <a:rPr lang="zh-CN" altLang="en-US" sz="2400" dirty="0">
                  <a:solidFill>
                    <a:schemeClr val="tx1">
                      <a:lumMod val="75000"/>
                      <a:lumOff val="25000"/>
                    </a:schemeClr>
                  </a:solidFill>
                  <a:cs typeface="+mn-ea"/>
                  <a:sym typeface="+mn-lt"/>
                </a:rPr>
                <a:t>问题总结</a:t>
              </a:r>
              <a:endParaRPr lang="zh-CN" altLang="en-US" sz="2400" dirty="0">
                <a:solidFill>
                  <a:schemeClr val="tx1">
                    <a:lumMod val="75000"/>
                    <a:lumOff val="25000"/>
                  </a:schemeClr>
                </a:solidFill>
                <a:cs typeface="+mn-ea"/>
                <a:sym typeface="+mn-lt"/>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8267" cy="1113"/>
            </a:xfrm>
            <a:prstGeom prst="rect">
              <a:avLst/>
            </a:prstGeom>
            <a:noFill/>
          </p:spPr>
          <p:txBody>
            <a:bodyPr wrap="square" rtlCol="0">
              <a:spAutoFit/>
            </a:bodyPr>
            <a:p>
              <a:pPr algn="ctr"/>
              <a:r>
                <a:rPr lang="zh-CN" altLang="en-US" sz="2000" spc="300" dirty="0">
                  <a:cs typeface="+mn-ea"/>
                  <a:sym typeface="+mn-lt"/>
                </a:rPr>
                <a:t>防御方式☞</a:t>
              </a:r>
              <a:r>
                <a:rPr sz="2000" noProof="0" dirty="0">
                  <a:ln>
                    <a:noFill/>
                  </a:ln>
                  <a:solidFill>
                    <a:prstClr val="black"/>
                  </a:solidFill>
                  <a:effectLst/>
                  <a:uLnTx/>
                  <a:uFillTx/>
                  <a:cs typeface="+mn-ea"/>
                  <a:sym typeface="+mn-lt"/>
                </a:rPr>
                <a:t>四舍五入技术</a:t>
              </a:r>
              <a:r>
                <a:rPr lang="en-US" sz="2000" noProof="0" dirty="0">
                  <a:ln>
                    <a:noFill/>
                  </a:ln>
                  <a:solidFill>
                    <a:prstClr val="black"/>
                  </a:solidFill>
                  <a:effectLst/>
                  <a:uLnTx/>
                  <a:uFillTx/>
                  <a:cs typeface="+mn-ea"/>
                  <a:sym typeface="+mn-lt"/>
                </a:rPr>
                <a:t>-</a:t>
              </a:r>
              <a:r>
                <a:rPr lang="zh-CN" altLang="en-US" sz="2000" noProof="0" dirty="0">
                  <a:ln>
                    <a:noFill/>
                  </a:ln>
                  <a:solidFill>
                    <a:prstClr val="black"/>
                  </a:solidFill>
                  <a:effectLst/>
                  <a:uLnTx/>
                  <a:uFillTx/>
                  <a:cs typeface="+mn-ea"/>
                  <a:sym typeface="+mn-lt"/>
                </a:rPr>
                <a:t>三层神经网络</a:t>
              </a:r>
              <a:endParaRPr sz="200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pic>
        <p:nvPicPr>
          <p:cNvPr id="4" name="图片 3"/>
          <p:cNvPicPr>
            <a:picLocks noChangeAspect="1"/>
          </p:cNvPicPr>
          <p:nvPr/>
        </p:nvPicPr>
        <p:blipFill>
          <a:blip r:embed="rId1"/>
          <a:stretch>
            <a:fillRect/>
          </a:stretch>
        </p:blipFill>
        <p:spPr>
          <a:xfrm>
            <a:off x="840105" y="1245235"/>
            <a:ext cx="8142605" cy="4949825"/>
          </a:xfrm>
          <a:prstGeom prst="rect">
            <a:avLst/>
          </a:prstGeom>
        </p:spPr>
      </p:pic>
      <p:sp>
        <p:nvSpPr>
          <p:cNvPr id="6" name="文本框 5"/>
          <p:cNvSpPr txBox="1"/>
          <p:nvPr/>
        </p:nvSpPr>
        <p:spPr>
          <a:xfrm>
            <a:off x="8799830" y="1848485"/>
            <a:ext cx="3056890" cy="2999740"/>
          </a:xfrm>
          <a:prstGeom prst="rect">
            <a:avLst/>
          </a:prstGeom>
          <a:noFill/>
        </p:spPr>
        <p:txBody>
          <a:bodyPr wrap="square" rtlCol="0" anchor="t">
            <a:spAutoFit/>
          </a:bodyPr>
          <a:p>
            <a:pPr indent="0" algn="l" fontAlgn="auto">
              <a:lnSpc>
                <a:spcPct val="150000"/>
              </a:lnSpc>
              <a:buClrTx/>
              <a:buSzTx/>
              <a:buFontTx/>
            </a:pPr>
            <a:r>
              <a:rPr lang="zh-CN" altLang="en-US" sz="1400" b="1" spc="400" dirty="0">
                <a:solidFill>
                  <a:srgbClr val="C00000"/>
                </a:solidFill>
                <a:cs typeface="+mn-ea"/>
              </a:rPr>
              <a:t>L2-LR：</a:t>
            </a:r>
            <a:r>
              <a:rPr lang="zh-CN" altLang="en-US" sz="1400" b="1" spc="400" dirty="0">
                <a:solidFill>
                  <a:srgbClr val="C00000"/>
                </a:solidFill>
                <a:cs typeface="+mn-ea"/>
                <a:sym typeface="+mn-ea"/>
              </a:rPr>
              <a:t>交叉熵损失</a:t>
            </a:r>
            <a:endParaRPr lang="zh-CN" altLang="en-US" sz="1400" b="1" spc="400" dirty="0">
              <a:solidFill>
                <a:srgbClr val="C00000"/>
              </a:solidFill>
              <a:cs typeface="+mn-ea"/>
            </a:endParaRPr>
          </a:p>
          <a:p>
            <a:pPr indent="0" algn="l" fontAlgn="auto">
              <a:lnSpc>
                <a:spcPct val="150000"/>
              </a:lnSpc>
              <a:buClrTx/>
              <a:buSzTx/>
              <a:buFontTx/>
            </a:pPr>
            <a:r>
              <a:rPr lang="zh-CN" altLang="en-US" sz="1400" b="1" spc="400" dirty="0">
                <a:solidFill>
                  <a:srgbClr val="C00000"/>
                </a:solidFill>
                <a:cs typeface="+mn-ea"/>
              </a:rPr>
              <a:t>SVM-SHL</a:t>
            </a:r>
            <a:r>
              <a:rPr lang="zh-CN" altLang="en-US" sz="1400" spc="400" dirty="0">
                <a:solidFill>
                  <a:srgbClr val="C00000"/>
                </a:solidFill>
                <a:cs typeface="+mn-ea"/>
              </a:rPr>
              <a:t>：</a:t>
            </a:r>
            <a:r>
              <a:rPr lang="zh-CN" altLang="en-US" sz="1400" b="1" spc="400" dirty="0">
                <a:solidFill>
                  <a:srgbClr val="C00000"/>
                </a:solidFill>
                <a:cs typeface="+mn-ea"/>
                <a:sym typeface="+mn-ea"/>
              </a:rPr>
              <a:t>方形铰链损失</a:t>
            </a:r>
            <a:endParaRPr lang="zh-CN" altLang="en-US" sz="1400" spc="400" dirty="0">
              <a:solidFill>
                <a:srgbClr val="C00000"/>
              </a:solidFill>
              <a:cs typeface="+mn-ea"/>
            </a:endParaRPr>
          </a:p>
          <a:p>
            <a:pPr indent="0" algn="l" fontAlgn="auto">
              <a:lnSpc>
                <a:spcPct val="150000"/>
              </a:lnSpc>
              <a:buClrTx/>
              <a:buSzTx/>
              <a:buFontTx/>
            </a:pPr>
            <a:r>
              <a:rPr lang="zh-CN" altLang="en-US" sz="1400" b="1" spc="400" dirty="0">
                <a:solidFill>
                  <a:srgbClr val="C00000"/>
                </a:solidFill>
                <a:cs typeface="+mn-ea"/>
              </a:rPr>
              <a:t>SVM-RHL：</a:t>
            </a:r>
            <a:r>
              <a:rPr lang="zh-CN" altLang="en-US" sz="1400" b="1" spc="400" dirty="0">
                <a:solidFill>
                  <a:srgbClr val="C00000"/>
                </a:solidFill>
                <a:cs typeface="+mn-ea"/>
                <a:sym typeface="+mn-ea"/>
              </a:rPr>
              <a:t>常规铰链损失</a:t>
            </a:r>
            <a:endParaRPr lang="zh-CN" altLang="en-US" sz="1400" spc="400" dirty="0">
              <a:solidFill>
                <a:srgbClr val="C00000"/>
              </a:solidFill>
              <a:cs typeface="+mn-ea"/>
            </a:endParaRPr>
          </a:p>
          <a:p>
            <a:pPr indent="457200" algn="l">
              <a:lnSpc>
                <a:spcPct val="150000"/>
              </a:lnSpc>
              <a:buClrTx/>
              <a:buSzTx/>
              <a:buFontTx/>
            </a:pPr>
            <a:r>
              <a:rPr lang="zh-CN" altLang="en-US" sz="1400" spc="400" dirty="0">
                <a:cs typeface="+mn-ea"/>
              </a:rPr>
              <a:t>同时都使用L2正则化。</a:t>
            </a:r>
            <a:endParaRPr lang="zh-CN" altLang="en-US" sz="1400" spc="400" dirty="0">
              <a:cs typeface="+mn-ea"/>
            </a:endParaRPr>
          </a:p>
          <a:p>
            <a:pPr indent="457200" algn="l">
              <a:lnSpc>
                <a:spcPct val="150000"/>
              </a:lnSpc>
              <a:buClrTx/>
              <a:buSzTx/>
              <a:buFontTx/>
            </a:pPr>
            <a:r>
              <a:rPr lang="zh-CN" altLang="en-US" sz="1400" spc="400" dirty="0">
                <a:cs typeface="+mn-ea"/>
                <a:sym typeface="+mn-ea"/>
              </a:rPr>
              <a:t>当我们使用舍入时，</a:t>
            </a:r>
            <a:r>
              <a:rPr lang="zh-CN" altLang="en-US" sz="1400" spc="400" dirty="0">
                <a:cs typeface="+mn-ea"/>
              </a:rPr>
              <a:t>L2-LR和SVM-SHL的相对估计误差以相似的速度增加，但两者都比SVM-RHL增加得更快</a:t>
            </a:r>
            <a:r>
              <a:rPr lang="en-US" altLang="zh-CN" sz="1400" spc="400" dirty="0">
                <a:cs typeface="+mn-ea"/>
              </a:rPr>
              <a:t>.</a:t>
            </a:r>
            <a:endParaRPr lang="en-US" altLang="zh-CN" sz="1400" spc="400" dirty="0">
              <a:cs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75000" y="868680"/>
            <a:ext cx="5842000" cy="706755"/>
          </a:xfrm>
          <a:prstGeom prst="rect">
            <a:avLst/>
          </a:prstGeom>
          <a:noFill/>
        </p:spPr>
        <p:txBody>
          <a:bodyPr wrap="square" rtlCol="0">
            <a:spAutoFit/>
          </a:bodyPr>
          <a:lstStyle/>
          <a:p>
            <a:pPr algn="ctr">
              <a:buClrTx/>
              <a:buSzTx/>
              <a:buFontTx/>
            </a:pPr>
            <a:r>
              <a:rPr lang="zh-CN" altLang="en-US" sz="4000" spc="300" dirty="0">
                <a:cs typeface="+mn-ea"/>
                <a:sym typeface="+mn-lt"/>
              </a:rPr>
              <a:t>防御方式</a:t>
            </a:r>
            <a:endParaRPr lang="zh-CN" altLang="en-US" sz="4000" dirty="0">
              <a:cs typeface="+mn-ea"/>
              <a:sym typeface="+mn-lt"/>
            </a:endParaRPr>
          </a:p>
        </p:txBody>
      </p:sp>
      <p:sp>
        <p:nvSpPr>
          <p:cNvPr id="5" name="矩形 4"/>
          <p:cNvSpPr/>
          <p:nvPr/>
        </p:nvSpPr>
        <p:spPr>
          <a:xfrm>
            <a:off x="5029199" y="640253"/>
            <a:ext cx="213360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1695450" y="4043045"/>
            <a:ext cx="2428875" cy="368300"/>
          </a:xfrm>
          <a:prstGeom prst="rect">
            <a:avLst/>
          </a:prstGeom>
          <a:noFill/>
        </p:spPr>
        <p:txBody>
          <a:bodyPr wrap="square" rtlCol="0">
            <a:spAutoFit/>
          </a:bodyPr>
          <a:lstStyle/>
          <a:p>
            <a:pPr algn="r"/>
            <a:r>
              <a:rPr lang="zh-CN" altLang="en-US" dirty="0">
                <a:solidFill>
                  <a:schemeClr val="tx1">
                    <a:lumMod val="85000"/>
                    <a:lumOff val="15000"/>
                  </a:schemeClr>
                </a:solidFill>
                <a:cs typeface="+mn-ea"/>
                <a:sym typeface="+mn-lt"/>
              </a:rPr>
              <a:t>四舍五入技术</a:t>
            </a:r>
            <a:endParaRPr lang="zh-CN" altLang="en-US" dirty="0">
              <a:solidFill>
                <a:schemeClr val="tx1">
                  <a:lumMod val="85000"/>
                  <a:lumOff val="15000"/>
                </a:schemeClr>
              </a:solidFill>
              <a:cs typeface="+mn-ea"/>
              <a:sym typeface="+mn-lt"/>
            </a:endParaRPr>
          </a:p>
        </p:txBody>
      </p:sp>
      <p:sp>
        <p:nvSpPr>
          <p:cNvPr id="23" name="文本框 22"/>
          <p:cNvSpPr txBox="1"/>
          <p:nvPr/>
        </p:nvSpPr>
        <p:spPr>
          <a:xfrm>
            <a:off x="7744460" y="2931795"/>
            <a:ext cx="3248660" cy="368300"/>
          </a:xfrm>
          <a:prstGeom prst="rect">
            <a:avLst/>
          </a:prstGeom>
          <a:noFill/>
        </p:spPr>
        <p:txBody>
          <a:bodyPr wrap="square" rtlCol="0">
            <a:spAutoFit/>
          </a:bodyPr>
          <a:lstStyle/>
          <a:p>
            <a:pPr algn="r"/>
            <a:r>
              <a:rPr lang="zh-CN" altLang="en-US" dirty="0">
                <a:solidFill>
                  <a:schemeClr val="tx1">
                    <a:lumMod val="85000"/>
                    <a:lumOff val="15000"/>
                  </a:schemeClr>
                </a:solidFill>
                <a:cs typeface="+mn-ea"/>
                <a:sym typeface="+mn-lt"/>
              </a:rPr>
              <a:t>L2正则化比L1正则化更有效</a:t>
            </a:r>
            <a:endParaRPr lang="zh-CN" altLang="en-US" dirty="0">
              <a:solidFill>
                <a:schemeClr val="tx1">
                  <a:lumMod val="85000"/>
                  <a:lumOff val="15000"/>
                </a:schemeClr>
              </a:solidFill>
              <a:cs typeface="+mn-ea"/>
              <a:sym typeface="+mn-lt"/>
            </a:endParaRPr>
          </a:p>
        </p:txBody>
      </p:sp>
      <p:sp>
        <p:nvSpPr>
          <p:cNvPr id="26" name="文本框 25"/>
          <p:cNvSpPr txBox="1"/>
          <p:nvPr/>
        </p:nvSpPr>
        <p:spPr>
          <a:xfrm>
            <a:off x="7566660" y="4965700"/>
            <a:ext cx="3426460" cy="922020"/>
          </a:xfrm>
          <a:prstGeom prst="rect">
            <a:avLst/>
          </a:prstGeom>
          <a:noFill/>
        </p:spPr>
        <p:txBody>
          <a:bodyPr wrap="square" rtlCol="0">
            <a:spAutoFit/>
          </a:bodyPr>
          <a:lstStyle/>
          <a:p>
            <a:pPr algn="l"/>
            <a:r>
              <a:rPr lang="zh-CN" altLang="en-US" b="1" spc="100" dirty="0">
                <a:solidFill>
                  <a:schemeClr val="tx1">
                    <a:lumMod val="85000"/>
                    <a:lumOff val="15000"/>
                  </a:schemeClr>
                </a:solidFill>
                <a:uFillTx/>
                <a:cs typeface="+mn-ea"/>
                <a:sym typeface="+mn-lt"/>
              </a:rPr>
              <a:t>交叉熵和平方铰链损失</a:t>
            </a:r>
            <a:endParaRPr lang="zh-CN" altLang="en-US" b="1" spc="100" dirty="0">
              <a:solidFill>
                <a:schemeClr val="tx1">
                  <a:lumMod val="85000"/>
                  <a:lumOff val="15000"/>
                </a:schemeClr>
              </a:solidFill>
              <a:uFillTx/>
              <a:cs typeface="+mn-ea"/>
              <a:sym typeface="+mn-lt"/>
            </a:endParaRPr>
          </a:p>
          <a:p>
            <a:pPr algn="l"/>
            <a:r>
              <a:rPr lang="zh-CN" altLang="en-US" b="1" spc="100" dirty="0">
                <a:solidFill>
                  <a:schemeClr val="tx1">
                    <a:lumMod val="85000"/>
                    <a:lumOff val="15000"/>
                  </a:schemeClr>
                </a:solidFill>
                <a:uFillTx/>
                <a:cs typeface="+mn-ea"/>
                <a:sym typeface="+mn-lt"/>
              </a:rPr>
              <a:t>比普通铰链损失能更有效地</a:t>
            </a:r>
            <a:endParaRPr lang="zh-CN" altLang="en-US" b="1" spc="100" dirty="0">
              <a:solidFill>
                <a:schemeClr val="tx1">
                  <a:lumMod val="85000"/>
                  <a:lumOff val="15000"/>
                </a:schemeClr>
              </a:solidFill>
              <a:uFillTx/>
              <a:cs typeface="+mn-ea"/>
              <a:sym typeface="+mn-lt"/>
            </a:endParaRPr>
          </a:p>
          <a:p>
            <a:pPr algn="l"/>
            <a:r>
              <a:rPr lang="zh-CN" altLang="en-US" b="1" spc="100" dirty="0">
                <a:solidFill>
                  <a:schemeClr val="tx1">
                    <a:lumMod val="85000"/>
                    <a:lumOff val="15000"/>
                  </a:schemeClr>
                </a:solidFill>
                <a:uFillTx/>
                <a:cs typeface="+mn-ea"/>
                <a:sym typeface="+mn-lt"/>
              </a:rPr>
              <a:t>防御我们的攻击</a:t>
            </a:r>
            <a:endParaRPr lang="zh-CN" altLang="en-US" b="1" spc="100" dirty="0">
              <a:solidFill>
                <a:schemeClr val="tx1">
                  <a:lumMod val="85000"/>
                  <a:lumOff val="15000"/>
                </a:schemeClr>
              </a:solidFill>
              <a:uFillTx/>
              <a:cs typeface="+mn-ea"/>
              <a:sym typeface="+mn-lt"/>
            </a:endParaRPr>
          </a:p>
        </p:txBody>
      </p:sp>
      <p:grpSp>
        <p:nvGrpSpPr>
          <p:cNvPr id="44" name="组合 43"/>
          <p:cNvGrpSpPr/>
          <p:nvPr/>
        </p:nvGrpSpPr>
        <p:grpSpPr>
          <a:xfrm>
            <a:off x="4384401" y="2775859"/>
            <a:ext cx="3163026" cy="2902857"/>
            <a:chOff x="4384401" y="2775859"/>
            <a:chExt cx="3163026" cy="2902857"/>
          </a:xfrm>
        </p:grpSpPr>
        <p:grpSp>
          <p:nvGrpSpPr>
            <p:cNvPr id="17" name="组合 16"/>
            <p:cNvGrpSpPr/>
            <p:nvPr/>
          </p:nvGrpSpPr>
          <p:grpSpPr>
            <a:xfrm>
              <a:off x="4384401" y="2775859"/>
              <a:ext cx="3163026" cy="2902857"/>
              <a:chOff x="4384401" y="2775859"/>
              <a:chExt cx="3163026" cy="2902857"/>
            </a:xfrm>
          </p:grpSpPr>
          <p:sp>
            <p:nvSpPr>
              <p:cNvPr id="6" name="椭圆 5"/>
              <p:cNvSpPr/>
              <p:nvPr/>
            </p:nvSpPr>
            <p:spPr>
              <a:xfrm>
                <a:off x="4644570" y="2775859"/>
                <a:ext cx="2902857" cy="2902857"/>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4384401" y="3979375"/>
                <a:ext cx="566057" cy="566057"/>
              </a:xfrm>
              <a:prstGeom prst="ellipse">
                <a:avLst/>
              </a:prstGeom>
              <a:solidFill>
                <a:schemeClr val="bg1"/>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6756403" y="2832819"/>
                <a:ext cx="566057" cy="566057"/>
              </a:xfrm>
              <a:prstGeom prst="ellipse">
                <a:avLst/>
              </a:prstGeom>
              <a:solidFill>
                <a:schemeClr val="bg1"/>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6756403" y="4965912"/>
                <a:ext cx="566057" cy="566057"/>
              </a:xfrm>
              <a:prstGeom prst="ellipse">
                <a:avLst/>
              </a:prstGeom>
              <a:solidFill>
                <a:schemeClr val="bg1"/>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3" name="文本框 42"/>
            <p:cNvSpPr txBox="1"/>
            <p:nvPr/>
          </p:nvSpPr>
          <p:spPr>
            <a:xfrm>
              <a:off x="5303608" y="3899365"/>
              <a:ext cx="1584784" cy="461665"/>
            </a:xfrm>
            <a:prstGeom prst="rect">
              <a:avLst/>
            </a:prstGeom>
            <a:noFill/>
          </p:spPr>
          <p:txBody>
            <a:bodyPr wrap="square" rtlCol="0">
              <a:spAutoFit/>
            </a:bodyPr>
            <a:lstStyle/>
            <a:p>
              <a:pPr algn="ctr"/>
              <a:r>
                <a:rPr lang="zh-CN" altLang="en-US" sz="2400" dirty="0">
                  <a:solidFill>
                    <a:schemeClr val="tx1">
                      <a:lumMod val="75000"/>
                      <a:lumOff val="25000"/>
                    </a:schemeClr>
                  </a:solidFill>
                  <a:cs typeface="+mn-ea"/>
                  <a:sym typeface="+mn-lt"/>
                </a:rPr>
                <a:t>问题总结</a:t>
              </a:r>
              <a:endParaRPr lang="zh-CN" altLang="en-US" sz="2400" dirty="0">
                <a:solidFill>
                  <a:schemeClr val="tx1">
                    <a:lumMod val="75000"/>
                    <a:lumOff val="25000"/>
                  </a:schemeClr>
                </a:solidFill>
                <a:cs typeface="+mn-ea"/>
                <a:sym typeface="+mn-lt"/>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776514" y="1785257"/>
            <a:ext cx="10638972" cy="3904343"/>
            <a:chOff x="776514" y="1785257"/>
            <a:chExt cx="10638972" cy="3904343"/>
          </a:xfrm>
        </p:grpSpPr>
        <p:sp>
          <p:nvSpPr>
            <p:cNvPr id="2" name="矩形: 圆角 1"/>
            <p:cNvSpPr/>
            <p:nvPr/>
          </p:nvSpPr>
          <p:spPr>
            <a:xfrm>
              <a:off x="776515" y="1785257"/>
              <a:ext cx="10638971" cy="3904343"/>
            </a:xfrm>
            <a:prstGeom prst="roundRect">
              <a:avLst>
                <a:gd name="adj" fmla="val 4028"/>
              </a:avLst>
            </a:prstGeom>
            <a:solidFill>
              <a:schemeClr val="bg1"/>
            </a:solidFill>
            <a:ln>
              <a:noFill/>
            </a:ln>
            <a:effectLst>
              <a:outerShdw blurRad="3683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p:cNvSpPr/>
            <p:nvPr/>
          </p:nvSpPr>
          <p:spPr>
            <a:xfrm>
              <a:off x="776514" y="2191657"/>
              <a:ext cx="159657" cy="309154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mc:AlternateContent xmlns:mc="http://schemas.openxmlformats.org/markup-compatibility/2006">
        <mc:Choice xmlns:a14="http://schemas.microsoft.com/office/drawing/2010/main" Requires="a14">
          <p:sp>
            <p:nvSpPr>
              <p:cNvPr id="8" name="文本框 7"/>
              <p:cNvSpPr txBox="1"/>
              <p:nvPr/>
            </p:nvSpPr>
            <p:spPr>
              <a:xfrm>
                <a:off x="1310640" y="2385695"/>
                <a:ext cx="3082290" cy="2645410"/>
              </a:xfrm>
              <a:prstGeom prst="rect">
                <a:avLst/>
              </a:prstGeom>
              <a:noFill/>
            </p:spPr>
            <p:txBody>
              <a:bodyPr wrap="square" rtlCol="0">
                <a:spAutoFit/>
              </a:bodyPr>
              <a:lstStyle/>
              <a:p>
                <a:pPr algn="ctr">
                  <a:lnSpc>
                    <a:spcPct val="150000"/>
                  </a:lnSpc>
                  <a:buClrTx/>
                  <a:buSzTx/>
                  <a:buNone/>
                </a:pPr>
                <a:r>
                  <a:rPr lang="zh-CN" altLang="en-US" b="1" spc="400" dirty="0">
                    <a:cs typeface="+mn-ea"/>
                    <a:sym typeface="+mn-lt"/>
                  </a:rPr>
                  <a:t>超参数萃取攻击</a:t>
                </a:r>
                <a:endParaRPr lang="zh-CN" altLang="en-US" b="1" spc="400" dirty="0">
                  <a:cs typeface="+mn-ea"/>
                  <a:sym typeface="+mn-lt"/>
                </a:endParaRPr>
              </a:p>
              <a:p>
                <a:pPr marL="285750" indent="-285750" algn="l">
                  <a:lnSpc>
                    <a:spcPct val="150000"/>
                  </a:lnSpc>
                  <a:buClrTx/>
                  <a:buSzTx/>
                  <a:buFont typeface="Wingdings" panose="05000000000000000000" charset="0"/>
                  <a:buChar char="Ø"/>
                </a:pPr>
                <a:r>
                  <a:rPr lang="zh-CN" altLang="en-US" spc="400" dirty="0">
                    <a:cs typeface="+mn-ea"/>
                    <a:sym typeface="+mn-lt"/>
                  </a:rPr>
                  <a:t>对已知模型的精确逆向，核心思想是通过建立方程求解超参数。</a:t>
                </a:r>
                <a:endParaRPr lang="zh-CN" altLang="en-US" spc="400" dirty="0">
                  <a:cs typeface="+mn-ea"/>
                  <a:sym typeface="+mn-lt"/>
                </a:endParaRPr>
              </a:p>
              <a:p>
                <a:pPr marL="285750" indent="-285750" algn="l">
                  <a:lnSpc>
                    <a:spcPct val="150000"/>
                  </a:lnSpc>
                  <a:buClrTx/>
                  <a:buSzTx/>
                  <a:buFont typeface="Wingdings" panose="05000000000000000000" charset="0"/>
                  <a:buChar char="Ø"/>
                </a:pPr>
                <a14:m>
                  <m:oMath xmlns:m="http://schemas.openxmlformats.org/officeDocument/2006/math">
                    <m:acc>
                      <m:accPr>
                        <m:ctrlPr>
                          <a:rPr lang="zh-CN" altLang="en-US" i="1" spc="400" dirty="0">
                            <a:latin typeface="Cambria Math" panose="02040503050406030204" charset="0"/>
                            <a:cs typeface="Cambria Math" panose="02040503050406030204" charset="0"/>
                            <a:sym typeface="+mn-lt"/>
                          </a:rPr>
                        </m:ctrlPr>
                      </m:accPr>
                      <m:e>
                        <m:r>
                          <a:rPr lang="zh-CN" altLang="en-US" spc="400" dirty="0">
                            <a:latin typeface="Cambria Math" panose="02040503050406030204" charset="0"/>
                            <a:cs typeface="+mn-ea"/>
                            <a:sym typeface="+mn-lt"/>
                          </a:rPr>
                          <m:t>𝜆</m:t>
                        </m:r>
                      </m:e>
                    </m:acc>
                    <m:r>
                      <a:rPr lang="zh-CN" altLang="en-US" spc="400" dirty="0">
                        <a:latin typeface="Cambria Math" panose="02040503050406030204" charset="0"/>
                        <a:cs typeface="+mn-ea"/>
                        <a:sym typeface="+mn-lt"/>
                      </a:rPr>
                      <m:t>=−</m:t>
                    </m:r>
                    <m:sSup>
                      <m:sSupPr>
                        <m:ctrlPr>
                          <a:rPr lang="zh-CN" altLang="en-US" i="1" spc="400" dirty="0">
                            <a:latin typeface="Cambria Math" panose="02040503050406030204" charset="0"/>
                            <a:cs typeface="Cambria Math" panose="02040503050406030204" charset="0"/>
                            <a:sym typeface="+mn-lt"/>
                          </a:rPr>
                        </m:ctrlPr>
                      </m:sSupPr>
                      <m:e>
                        <m:r>
                          <a:rPr lang="zh-CN" altLang="en-US" spc="400" dirty="0">
                            <a:latin typeface="Cambria Math" panose="02040503050406030204" charset="0"/>
                            <a:cs typeface="+mn-ea"/>
                            <a:sym typeface="+mn-lt"/>
                          </a:rPr>
                          <m:t>（</m:t>
                        </m:r>
                        <m:r>
                          <a:rPr lang="zh-CN" altLang="en-US" spc="400" dirty="0">
                            <a:latin typeface="Cambria Math" panose="02040503050406030204" charset="0"/>
                            <a:cs typeface="+mn-ea"/>
                            <a:sym typeface="+mn-lt"/>
                          </a:rPr>
                          <m:t>𝑎</m:t>
                        </m:r>
                        <m:r>
                          <a:rPr lang="zh-CN" altLang="en-US" spc="400" baseline="30000" dirty="0">
                            <a:latin typeface="Cambria Math" panose="02040503050406030204" charset="0"/>
                            <a:cs typeface="+mn-ea"/>
                            <a:sym typeface="+mn-lt"/>
                          </a:rPr>
                          <m:t>𝑇</m:t>
                        </m:r>
                        <m:r>
                          <a:rPr lang="zh-CN" altLang="en-US" spc="400" dirty="0">
                            <a:latin typeface="Cambria Math" panose="02040503050406030204" charset="0"/>
                            <a:cs typeface="+mn-ea"/>
                            <a:sym typeface="+mn-lt"/>
                          </a:rPr>
                          <m:t>𝑎</m:t>
                        </m:r>
                        <m:r>
                          <a:rPr lang="en-US" altLang="zh-CN" spc="400" dirty="0">
                            <a:latin typeface="Cambria Math" panose="02040503050406030204" charset="0"/>
                            <a:cs typeface="+mn-ea"/>
                            <a:sym typeface="+mn-lt"/>
                          </a:rPr>
                          <m:t>)</m:t>
                        </m:r>
                      </m:e>
                      <m:sup>
                        <m:r>
                          <a:rPr lang="en-US" altLang="zh-CN" i="1" spc="400" dirty="0">
                            <a:latin typeface="Cambria Math" panose="02040503050406030204" charset="0"/>
                            <a:cs typeface="Cambria Math" panose="02040503050406030204" charset="0"/>
                            <a:sym typeface="+mn-lt"/>
                          </a:rPr>
                          <m:t>−</m:t>
                        </m:r>
                        <m:r>
                          <a:rPr lang="en-US" altLang="zh-CN" i="1" spc="400" dirty="0">
                            <a:latin typeface="Cambria Math" panose="02040503050406030204" charset="0"/>
                            <a:cs typeface="Cambria Math" panose="02040503050406030204" charset="0"/>
                            <a:sym typeface="+mn-lt"/>
                          </a:rPr>
                          <m:t>1</m:t>
                        </m:r>
                      </m:sup>
                    </m:sSup>
                    <m:r>
                      <a:rPr lang="zh-CN" altLang="en-US" spc="400" dirty="0">
                        <a:latin typeface="Cambria Math" panose="02040503050406030204" charset="0"/>
                        <a:cs typeface="+mn-ea"/>
                        <a:sym typeface="+mn-lt"/>
                      </a:rPr>
                      <m:t>𝑎</m:t>
                    </m:r>
                    <m:r>
                      <a:rPr lang="zh-CN" altLang="en-US" spc="400" baseline="30000" dirty="0">
                        <a:latin typeface="Cambria Math" panose="02040503050406030204" charset="0"/>
                        <a:cs typeface="+mn-ea"/>
                        <a:sym typeface="+mn-lt"/>
                      </a:rPr>
                      <m:t>𝑇</m:t>
                    </m:r>
                    <m:r>
                      <a:rPr lang="zh-CN" altLang="en-US" spc="400" dirty="0">
                        <a:latin typeface="Cambria Math" panose="02040503050406030204" charset="0"/>
                        <a:cs typeface="+mn-ea"/>
                        <a:sym typeface="+mn-lt"/>
                      </a:rPr>
                      <m:t>𝑏</m:t>
                    </m:r>
                  </m:oMath>
                </a14:m>
                <a:r>
                  <a:rPr lang="en-US" altLang="zh-CN" spc="400" dirty="0">
                    <a:latin typeface="Cambria Math" panose="02040503050406030204" charset="0"/>
                    <a:cs typeface="+mn-ea"/>
                    <a:sym typeface="+mn-lt"/>
                  </a:rPr>
                  <a:t> </a:t>
                </a:r>
                <a:endParaRPr lang="zh-CN" altLang="en-US" spc="400" dirty="0">
                  <a:cs typeface="+mn-ea"/>
                  <a:sym typeface="+mn-lt"/>
                </a:endParaRPr>
              </a:p>
              <a:p>
                <a:pPr algn="l">
                  <a:lnSpc>
                    <a:spcPct val="150000"/>
                  </a:lnSpc>
                  <a:buClrTx/>
                  <a:buSzTx/>
                  <a:buNone/>
                </a:pPr>
                <a:endParaRPr kumimoji="0" lang="zh-CN" altLang="en-US" b="0" i="0" u="none" strike="noStrike" kern="1200" cap="none" spc="400" normalizeH="0" baseline="0" dirty="0">
                  <a:cs typeface="+mn-ea"/>
                  <a:sym typeface="+mn-lt"/>
                </a:endParaRPr>
              </a:p>
            </p:txBody>
          </p:sp>
        </mc:Choice>
        <mc:Fallback>
          <p:sp>
            <p:nvSpPr>
              <p:cNvPr id="8" name="文本框 7"/>
              <p:cNvSpPr txBox="1">
                <a:spLocks noRot="1" noChangeAspect="1" noMove="1" noResize="1" noEditPoints="1" noAdjustHandles="1" noChangeArrowheads="1" noChangeShapeType="1" noTextEdit="1"/>
              </p:cNvSpPr>
              <p:nvPr/>
            </p:nvSpPr>
            <p:spPr>
              <a:xfrm>
                <a:off x="1310640" y="2385695"/>
                <a:ext cx="3082290" cy="2645410"/>
              </a:xfrm>
              <a:prstGeom prst="rect">
                <a:avLst/>
              </a:prstGeom>
              <a:blipFill rotWithShape="1">
                <a:blip r:embed="rId1"/>
                <a:stretch>
                  <a:fillRect r="-2884"/>
                </a:stretch>
              </a:blipFill>
            </p:spPr>
            <p:txBody>
              <a:bodyPr/>
              <a:lstStyle/>
              <a:p>
                <a:r>
                  <a:rPr lang="zh-CN" altLang="en-US">
                    <a:noFill/>
                  </a:rPr>
                  <a:t> </a:t>
                </a:r>
              </a:p>
            </p:txBody>
          </p:sp>
        </mc:Fallback>
      </mc:AlternateContent>
      <p:sp>
        <p:nvSpPr>
          <p:cNvPr id="9" name="文本框 8"/>
          <p:cNvSpPr txBox="1"/>
          <p:nvPr/>
        </p:nvSpPr>
        <p:spPr>
          <a:xfrm>
            <a:off x="8219440" y="2270125"/>
            <a:ext cx="2863215" cy="2999740"/>
          </a:xfrm>
          <a:prstGeom prst="rect">
            <a:avLst/>
          </a:prstGeom>
          <a:noFill/>
        </p:spPr>
        <p:txBody>
          <a:bodyPr wrap="square" rtlCol="0">
            <a:spAutoFit/>
          </a:bodyPr>
          <a:p>
            <a:pPr algn="ctr">
              <a:lnSpc>
                <a:spcPct val="150000"/>
              </a:lnSpc>
              <a:buClrTx/>
              <a:buSzTx/>
              <a:buNone/>
            </a:pPr>
            <a:r>
              <a:rPr kumimoji="0" lang="zh-CN" altLang="en-US" b="1" i="0" u="none" strike="noStrike" kern="1200" cap="none" spc="400" normalizeH="0" baseline="0" dirty="0">
                <a:cs typeface="+mn-ea"/>
                <a:sym typeface="+mn-lt"/>
              </a:rPr>
              <a:t>防御方式</a:t>
            </a:r>
            <a:endParaRPr kumimoji="0" lang="zh-CN" altLang="en-US" b="1" i="0" u="none" strike="noStrike" kern="1200" cap="none" spc="400" normalizeH="0" baseline="0" dirty="0">
              <a:cs typeface="+mn-ea"/>
              <a:sym typeface="+mn-lt"/>
            </a:endParaRPr>
          </a:p>
          <a:p>
            <a:pPr marL="285750" indent="-285750" algn="l">
              <a:lnSpc>
                <a:spcPct val="150000"/>
              </a:lnSpc>
              <a:buClrTx/>
              <a:buSzTx/>
              <a:buFont typeface="Wingdings" panose="05000000000000000000" charset="0"/>
              <a:buChar char="Ø"/>
            </a:pPr>
            <a:r>
              <a:rPr lang="zh-CN" altLang="en-US" dirty="0">
                <a:solidFill>
                  <a:schemeClr val="tx1">
                    <a:lumMod val="85000"/>
                    <a:lumOff val="15000"/>
                  </a:schemeClr>
                </a:solidFill>
                <a:cs typeface="+mn-ea"/>
                <a:sym typeface="+mn-lt"/>
              </a:rPr>
              <a:t>四舍五入技术</a:t>
            </a:r>
            <a:endParaRPr lang="zh-CN" altLang="en-US" dirty="0">
              <a:solidFill>
                <a:schemeClr val="tx1">
                  <a:lumMod val="85000"/>
                  <a:lumOff val="15000"/>
                </a:schemeClr>
              </a:solidFill>
              <a:cs typeface="+mn-ea"/>
              <a:sym typeface="+mn-lt"/>
            </a:endParaRPr>
          </a:p>
          <a:p>
            <a:pPr marL="285750" indent="-285750" algn="l">
              <a:lnSpc>
                <a:spcPct val="150000"/>
              </a:lnSpc>
              <a:buClrTx/>
              <a:buSzTx/>
              <a:buFont typeface="Wingdings" panose="05000000000000000000" charset="0"/>
              <a:buChar char="Ø"/>
            </a:pPr>
            <a:r>
              <a:rPr kumimoji="0" lang="en-US" altLang="zh-CN" b="0" i="0" u="none" strike="noStrike" kern="1200" cap="none" spc="400" normalizeH="0" baseline="0" dirty="0">
                <a:cs typeface="+mn-ea"/>
                <a:sym typeface="+mn-lt"/>
              </a:rPr>
              <a:t>L2</a:t>
            </a:r>
            <a:r>
              <a:rPr kumimoji="0" lang="zh-CN" altLang="en-US" b="0" i="0" u="none" strike="noStrike" kern="1200" cap="none" spc="400" normalizeH="0" baseline="0" dirty="0">
                <a:cs typeface="+mn-ea"/>
                <a:sym typeface="+mn-lt"/>
              </a:rPr>
              <a:t>正则化</a:t>
            </a:r>
            <a:endParaRPr kumimoji="0" lang="zh-CN" altLang="en-US" b="0" i="0" u="none" strike="noStrike" kern="1200" cap="none" spc="400" normalizeH="0" baseline="0" dirty="0">
              <a:cs typeface="+mn-ea"/>
              <a:sym typeface="+mn-lt"/>
            </a:endParaRPr>
          </a:p>
          <a:p>
            <a:pPr marL="285750" indent="-285750" algn="l">
              <a:lnSpc>
                <a:spcPct val="150000"/>
              </a:lnSpc>
              <a:buClrTx/>
              <a:buSzTx/>
              <a:buFont typeface="Wingdings" panose="05000000000000000000" charset="0"/>
              <a:buChar char="Ø"/>
            </a:pPr>
            <a:r>
              <a:rPr lang="zh-CN" altLang="en-US" dirty="0">
                <a:solidFill>
                  <a:schemeClr val="tx1">
                    <a:lumMod val="85000"/>
                    <a:lumOff val="15000"/>
                  </a:schemeClr>
                </a:solidFill>
                <a:cs typeface="+mn-ea"/>
                <a:sym typeface="+mn-lt"/>
              </a:rPr>
              <a:t>交叉熵和平方铰链损失</a:t>
            </a:r>
            <a:r>
              <a:rPr kumimoji="0" lang="zh-CN" altLang="en-US" b="0" i="0" u="none" strike="noStrike" kern="1200" cap="none" spc="400" normalizeH="0" baseline="0" dirty="0">
                <a:cs typeface="+mn-ea"/>
                <a:sym typeface="+mn-lt"/>
              </a:rPr>
              <a:t>函数</a:t>
            </a:r>
            <a:endParaRPr kumimoji="0" lang="zh-CN" altLang="en-US" b="0" i="0" u="none" strike="noStrike" kern="1200" cap="none" spc="400" normalizeH="0" baseline="0" dirty="0">
              <a:cs typeface="+mn-ea"/>
              <a:sym typeface="+mn-lt"/>
            </a:endParaRPr>
          </a:p>
          <a:p>
            <a:pPr marL="285750" indent="-285750" algn="l">
              <a:lnSpc>
                <a:spcPct val="150000"/>
              </a:lnSpc>
              <a:buClrTx/>
              <a:buSzTx/>
              <a:buNone/>
            </a:pPr>
            <a:endParaRPr kumimoji="0" lang="zh-CN" altLang="en-US" b="0" i="0" u="none" strike="noStrike" kern="1200" cap="none" spc="400" normalizeH="0" baseline="0" dirty="0">
              <a:cs typeface="+mn-ea"/>
              <a:sym typeface="+mn-lt"/>
            </a:endParaRPr>
          </a:p>
          <a:p>
            <a:pPr algn="l">
              <a:lnSpc>
                <a:spcPct val="150000"/>
              </a:lnSpc>
              <a:buClrTx/>
              <a:buSzTx/>
              <a:buNone/>
            </a:pPr>
            <a:endParaRPr kumimoji="0" lang="zh-CN" altLang="en-US" b="0" i="0" u="none" strike="noStrike" kern="1200" cap="none" spc="400" normalizeH="0" baseline="0" dirty="0">
              <a:cs typeface="+mn-ea"/>
              <a:sym typeface="+mn-lt"/>
            </a:endParaRPr>
          </a:p>
        </p:txBody>
      </p:sp>
      <p:sp>
        <p:nvSpPr>
          <p:cNvPr id="11" name="文本框 10"/>
          <p:cNvSpPr txBox="1"/>
          <p:nvPr/>
        </p:nvSpPr>
        <p:spPr>
          <a:xfrm>
            <a:off x="4986655" y="2385695"/>
            <a:ext cx="2863215" cy="2999740"/>
          </a:xfrm>
          <a:prstGeom prst="rect">
            <a:avLst/>
          </a:prstGeom>
          <a:noFill/>
        </p:spPr>
        <p:txBody>
          <a:bodyPr wrap="square" rtlCol="0">
            <a:spAutoFit/>
          </a:bodyPr>
          <a:lstStyle/>
          <a:p>
            <a:pPr algn="ctr">
              <a:lnSpc>
                <a:spcPct val="150000"/>
              </a:lnSpc>
              <a:buClrTx/>
              <a:buSzTx/>
              <a:buNone/>
            </a:pPr>
            <a:r>
              <a:rPr kumimoji="0" lang="zh-CN" altLang="en-US" b="1" i="0" u="none" strike="noStrike" kern="1200" cap="none" spc="400" normalizeH="0" baseline="0" dirty="0">
                <a:cs typeface="+mn-ea"/>
                <a:sym typeface="+mn-lt"/>
              </a:rPr>
              <a:t>实践应用</a:t>
            </a:r>
            <a:endParaRPr kumimoji="0" lang="zh-CN" altLang="en-US" b="1" i="0" u="none" strike="noStrike" kern="1200" cap="none" spc="400" normalizeH="0" baseline="0" dirty="0">
              <a:cs typeface="+mn-ea"/>
              <a:sym typeface="+mn-lt"/>
            </a:endParaRPr>
          </a:p>
          <a:p>
            <a:pPr marL="285750" indent="-285750" algn="l">
              <a:lnSpc>
                <a:spcPct val="150000"/>
              </a:lnSpc>
              <a:buClrTx/>
              <a:buSzTx/>
              <a:buFont typeface="Wingdings" panose="05000000000000000000" charset="0"/>
              <a:buChar char="Ø"/>
            </a:pPr>
            <a:r>
              <a:rPr lang="zh-CN" altLang="en-US" spc="400" dirty="0">
                <a:cs typeface="+mn-ea"/>
                <a:sym typeface="+mn-lt"/>
              </a:rPr>
              <a:t>MLaaS平台</a:t>
            </a:r>
            <a:endParaRPr lang="zh-CN" altLang="en-US" spc="400" dirty="0">
              <a:cs typeface="+mn-ea"/>
              <a:sym typeface="+mn-lt"/>
            </a:endParaRPr>
          </a:p>
          <a:p>
            <a:pPr marL="285750" indent="-285750" algn="l">
              <a:lnSpc>
                <a:spcPct val="150000"/>
              </a:lnSpc>
              <a:buClrTx/>
              <a:buSzTx/>
              <a:buFont typeface="Wingdings" panose="05000000000000000000" charset="0"/>
              <a:buChar char="Ø"/>
            </a:pPr>
            <a:r>
              <a:rPr lang="zh-CN" altLang="en-US" spc="400" dirty="0">
                <a:cs typeface="+mn-ea"/>
                <a:sym typeface="+mn-lt"/>
              </a:rPr>
              <a:t>训练准确的模型，同时节省大量的经济成本</a:t>
            </a:r>
            <a:endParaRPr lang="zh-CN" altLang="en-US" spc="400" dirty="0">
              <a:cs typeface="+mn-ea"/>
            </a:endParaRPr>
          </a:p>
          <a:p>
            <a:pPr algn="l">
              <a:lnSpc>
                <a:spcPct val="150000"/>
              </a:lnSpc>
              <a:buClrTx/>
              <a:buSzTx/>
              <a:buNone/>
            </a:pPr>
            <a:endParaRPr kumimoji="0" lang="zh-CN" altLang="en-US" b="0" i="0" u="none" strike="noStrike" kern="1200" cap="none" spc="400" normalizeH="0" baseline="0" dirty="0">
              <a:cs typeface="+mn-ea"/>
              <a:sym typeface="+mn-lt"/>
            </a:endParaRPr>
          </a:p>
          <a:p>
            <a:pPr algn="l">
              <a:lnSpc>
                <a:spcPct val="150000"/>
              </a:lnSpc>
              <a:buClrTx/>
              <a:buSzTx/>
              <a:buNone/>
            </a:pPr>
            <a:endParaRPr kumimoji="0" lang="zh-CN" altLang="en-US" b="0" i="0" u="none" strike="noStrike" kern="1200" cap="none" spc="400" normalizeH="0" baseline="0" dirty="0">
              <a:cs typeface="+mn-ea"/>
              <a:sym typeface="+mn-lt"/>
            </a:endParaRPr>
          </a:p>
        </p:txBody>
      </p:sp>
      <p:sp>
        <p:nvSpPr>
          <p:cNvPr id="14" name="矩形: 圆角 2"/>
          <p:cNvSpPr/>
          <p:nvPr/>
        </p:nvSpPr>
        <p:spPr>
          <a:xfrm flipH="1">
            <a:off x="4550410" y="2317115"/>
            <a:ext cx="76200" cy="309181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2"/>
          <p:cNvSpPr/>
          <p:nvPr/>
        </p:nvSpPr>
        <p:spPr>
          <a:xfrm flipH="1">
            <a:off x="8037195" y="2270125"/>
            <a:ext cx="76200" cy="309181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 name="组合 16"/>
          <p:cNvGrpSpPr/>
          <p:nvPr/>
        </p:nvGrpSpPr>
        <p:grpSpPr>
          <a:xfrm>
            <a:off x="355600" y="306705"/>
            <a:ext cx="3623310" cy="590550"/>
            <a:chOff x="560" y="483"/>
            <a:chExt cx="8268" cy="930"/>
          </a:xfrm>
        </p:grpSpPr>
        <p:sp>
          <p:nvSpPr>
            <p:cNvPr id="20" name="文本框 19"/>
            <p:cNvSpPr txBox="1"/>
            <p:nvPr/>
          </p:nvSpPr>
          <p:spPr>
            <a:xfrm>
              <a:off x="560" y="483"/>
              <a:ext cx="6158" cy="628"/>
            </a:xfrm>
            <a:prstGeom prst="rect">
              <a:avLst/>
            </a:prstGeom>
            <a:noFill/>
          </p:spPr>
          <p:txBody>
            <a:bodyPr wrap="square" rtlCol="0">
              <a:spAutoFit/>
            </a:bodyPr>
            <a:p>
              <a:pPr algn="ctr"/>
              <a:r>
                <a:rPr lang="zh-CN" altLang="en-US" sz="2000" spc="300" dirty="0">
                  <a:cs typeface="+mn-ea"/>
                  <a:sym typeface="+mn-lt"/>
                </a:rPr>
                <a:t>论文总结</a:t>
              </a:r>
              <a:endParaRPr kumimoji="0" lang="en-US" altLang="zh-CN" sz="2000" b="0" i="0" u="none" strike="noStrike" kern="1200" cap="none" spc="300" normalizeH="0" baseline="0" noProof="0" dirty="0">
                <a:ln>
                  <a:noFill/>
                </a:ln>
                <a:solidFill>
                  <a:prstClr val="black"/>
                </a:solidFill>
                <a:effectLst/>
                <a:uLnTx/>
                <a:uFillTx/>
                <a:cs typeface="+mn-ea"/>
                <a:sym typeface="+mn-lt"/>
              </a:endParaRPr>
            </a:p>
          </p:txBody>
        </p:sp>
        <p:grpSp>
          <p:nvGrpSpPr>
            <p:cNvPr id="22" name="组合 21"/>
            <p:cNvGrpSpPr/>
            <p:nvPr/>
          </p:nvGrpSpPr>
          <p:grpSpPr>
            <a:xfrm rot="0">
              <a:off x="560" y="1267"/>
              <a:ext cx="8268" cy="146"/>
              <a:chOff x="546" y="1183"/>
              <a:chExt cx="8268" cy="146"/>
            </a:xfrm>
          </p:grpSpPr>
          <p:cxnSp>
            <p:nvCxnSpPr>
              <p:cNvPr id="23" name="直接连接符 22"/>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0" name="组合 19"/>
          <p:cNvGrpSpPr/>
          <p:nvPr/>
        </p:nvGrpSpPr>
        <p:grpSpPr>
          <a:xfrm>
            <a:off x="3048000" y="1443260"/>
            <a:ext cx="6096000" cy="3971481"/>
            <a:chOff x="3048000" y="1443260"/>
            <a:chExt cx="6096000" cy="3971481"/>
          </a:xfrm>
        </p:grpSpPr>
        <p:grpSp>
          <p:nvGrpSpPr>
            <p:cNvPr id="21" name="组合 20"/>
            <p:cNvGrpSpPr/>
            <p:nvPr/>
          </p:nvGrpSpPr>
          <p:grpSpPr>
            <a:xfrm>
              <a:off x="3048000" y="1443260"/>
              <a:ext cx="6096000" cy="3971481"/>
              <a:chOff x="3048000" y="1443260"/>
              <a:chExt cx="6096000" cy="3971481"/>
            </a:xfrm>
          </p:grpSpPr>
          <p:sp>
            <p:nvSpPr>
              <p:cNvPr id="23" name="矩形: 圆角 1"/>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文本框 5"/>
              <p:cNvSpPr txBox="1"/>
              <p:nvPr/>
            </p:nvSpPr>
            <p:spPr>
              <a:xfrm>
                <a:off x="3048000" y="3624650"/>
                <a:ext cx="6096000" cy="5835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sz="3200" b="0" i="0" u="none" strike="noStrike" kern="1200" cap="none" spc="300" normalizeH="0" baseline="0" noProof="0" dirty="0">
                    <a:ln>
                      <a:noFill/>
                    </a:ln>
                    <a:solidFill>
                      <a:prstClr val="black"/>
                    </a:solidFill>
                    <a:effectLst/>
                    <a:uLnTx/>
                    <a:uFillTx/>
                    <a:cs typeface="+mn-ea"/>
                    <a:sym typeface="+mn-lt"/>
                  </a:rPr>
                  <a:t>团队思考</a:t>
                </a:r>
                <a:endParaRPr kumimoji="0" lang="zh-CN" sz="3200" b="0" i="0" u="none" strike="noStrike" kern="1200" cap="none" spc="300" normalizeH="0" baseline="0" noProof="0" dirty="0">
                  <a:ln>
                    <a:noFill/>
                  </a:ln>
                  <a:solidFill>
                    <a:prstClr val="black"/>
                  </a:solidFill>
                  <a:effectLst/>
                  <a:uLnTx/>
                  <a:uFillTx/>
                  <a:cs typeface="+mn-ea"/>
                  <a:sym typeface="+mn-lt"/>
                </a:endParaRPr>
              </a:p>
            </p:txBody>
          </p:sp>
        </p:grpSp>
        <p:pic>
          <p:nvPicPr>
            <p:cNvPr id="22" name="图片 21"/>
            <p:cNvPicPr>
              <a:picLocks noChangeAspect="1"/>
            </p:cNvPicPr>
            <p:nvPr/>
          </p:nvPicPr>
          <p:blipFill>
            <a:blip r:embed="rId1"/>
            <a:stretch>
              <a:fillRect/>
            </a:stretch>
          </p:blipFill>
          <p:spPr>
            <a:xfrm>
              <a:off x="5379155" y="1898484"/>
              <a:ext cx="1433689" cy="1264356"/>
            </a:xfrm>
            <a:prstGeom prst="rect">
              <a:avLst/>
            </a:prstGeom>
          </p:spPr>
        </p:pic>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bldLst>
      <p:bldP spid="3" grpId="0" animBg="1"/>
      <p:bldP spid="4"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8" name="文本框 7"/>
          <p:cNvSpPr txBox="1"/>
          <p:nvPr/>
        </p:nvSpPr>
        <p:spPr>
          <a:xfrm>
            <a:off x="1024255" y="3139440"/>
            <a:ext cx="10327640" cy="3558540"/>
          </a:xfrm>
          <a:prstGeom prst="rect">
            <a:avLst/>
          </a:prstGeom>
          <a:noFill/>
        </p:spPr>
        <p:txBody>
          <a:bodyPr wrap="square" rtlCol="0">
            <a:spAutoFit/>
          </a:bodyPr>
          <a:lstStyle/>
          <a:p>
            <a:pPr marL="285750" indent="-285750" fontAlgn="auto">
              <a:lnSpc>
                <a:spcPct val="150000"/>
              </a:lnSpc>
              <a:buFont typeface="Wingdings" panose="05000000000000000000" charset="0"/>
              <a:buChar char="p"/>
            </a:pPr>
            <a:r>
              <a:rPr lang="zh-CN" altLang="en-US" sz="1400" spc="400" dirty="0">
                <a:cs typeface="+mn-ea"/>
                <a:sym typeface="+mn-lt"/>
              </a:rPr>
              <a:t>决策函数</a:t>
            </a:r>
            <a:endParaRPr lang="zh-CN" altLang="en-US" sz="1400" spc="400" dirty="0">
              <a:cs typeface="+mn-ea"/>
              <a:sym typeface="+mn-lt"/>
            </a:endParaRPr>
          </a:p>
          <a:p>
            <a:pPr indent="457200" fontAlgn="auto">
              <a:spcBef>
                <a:spcPts val="500"/>
              </a:spcBef>
              <a:buFont typeface="Wingdings" panose="05000000000000000000" charset="0"/>
              <a:buNone/>
            </a:pPr>
            <a:r>
              <a:rPr lang="zh-CN" altLang="en-US" sz="1400" spc="400" dirty="0">
                <a:cs typeface="+mn-ea"/>
                <a:sym typeface="+mn-lt"/>
              </a:rPr>
              <a:t>线性回归问题：f(x)=w</a:t>
            </a:r>
            <a:r>
              <a:rPr lang="zh-CN" altLang="en-US" sz="1400" spc="400" baseline="30000" dirty="0">
                <a:cs typeface="+mn-ea"/>
                <a:sym typeface="+mn-lt"/>
              </a:rPr>
              <a:t>T</a:t>
            </a:r>
            <a:r>
              <a:rPr lang="zh-CN" altLang="en-US" sz="1400" spc="400" dirty="0">
                <a:cs typeface="+mn-ea"/>
                <a:sym typeface="+mn-lt"/>
              </a:rPr>
              <a:t>x</a:t>
            </a:r>
            <a:endParaRPr lang="zh-CN" altLang="en-US" sz="1400" spc="400" dirty="0">
              <a:cs typeface="+mn-ea"/>
              <a:sym typeface="+mn-lt"/>
            </a:endParaRPr>
          </a:p>
          <a:p>
            <a:pPr indent="457200" fontAlgn="auto">
              <a:buFont typeface="Wingdings" panose="05000000000000000000" charset="0"/>
              <a:buNone/>
            </a:pPr>
            <a:r>
              <a:rPr lang="zh-CN" altLang="en-US" sz="1400" spc="400" dirty="0">
                <a:cs typeface="+mn-ea"/>
                <a:sym typeface="+mn-lt"/>
              </a:rPr>
              <a:t>核回归问题：f(x)=w</a:t>
            </a:r>
            <a:r>
              <a:rPr lang="zh-CN" altLang="en-US" sz="1400" spc="400" baseline="30000" dirty="0">
                <a:cs typeface="+mn-ea"/>
                <a:sym typeface="+mn-lt"/>
              </a:rPr>
              <a:t>T</a:t>
            </a:r>
            <a:r>
              <a:rPr lang="zh-CN" altLang="en-US" sz="1400" spc="400" dirty="0">
                <a:cs typeface="+mn-ea"/>
                <a:sym typeface="+mn-lt"/>
              </a:rPr>
              <a:t>φ(x)</a:t>
            </a:r>
            <a:endParaRPr lang="zh-CN" altLang="en-US" sz="1400" spc="400" dirty="0">
              <a:cs typeface="+mn-ea"/>
              <a:sym typeface="+mn-lt"/>
            </a:endParaRPr>
          </a:p>
          <a:p>
            <a:pPr indent="457200" fontAlgn="auto">
              <a:buFont typeface="Wingdings" panose="05000000000000000000" charset="0"/>
              <a:buNone/>
            </a:pPr>
            <a:r>
              <a:rPr lang="zh-CN" altLang="en-US" sz="1400" spc="400" dirty="0">
                <a:cs typeface="+mn-ea"/>
                <a:sym typeface="+mn-lt"/>
              </a:rPr>
              <a:t>其中x是实例，w是模型参数。</a:t>
            </a:r>
            <a:r>
              <a:rPr lang="zh-CN" altLang="en-US" sz="1400" spc="400" dirty="0">
                <a:cs typeface="+mn-ea"/>
                <a:sym typeface="+mn-lt"/>
              </a:rPr>
              <a:t>φ是一个核映射函数，将一个实例映射到高维空间的一个点。核方法经常被用来使线性模型变成非线性。</a:t>
            </a:r>
            <a:endParaRPr lang="zh-CN" altLang="en-US" sz="1400" spc="400" dirty="0">
              <a:cs typeface="+mn-ea"/>
              <a:sym typeface="+mn-lt"/>
            </a:endParaRPr>
          </a:p>
          <a:p>
            <a:pPr indent="0">
              <a:buFont typeface="Wingdings" panose="05000000000000000000" charset="0"/>
              <a:buNone/>
            </a:pPr>
            <a:endParaRPr lang="zh-CN" altLang="en-US" sz="1400" spc="400" dirty="0">
              <a:cs typeface="+mn-ea"/>
              <a:sym typeface="+mn-lt"/>
            </a:endParaRPr>
          </a:p>
          <a:p>
            <a:pPr marL="285750" indent="-285750">
              <a:buFont typeface="Wingdings" panose="05000000000000000000" charset="0"/>
              <a:buChar char="p"/>
            </a:pPr>
            <a:r>
              <a:rPr lang="zh-CN" altLang="en-US" sz="1400" spc="400" dirty="0">
                <a:cs typeface="+mn-ea"/>
                <a:sym typeface="+mn-lt"/>
              </a:rPr>
              <a:t>目标函数（</a:t>
            </a:r>
            <a:r>
              <a:rPr lang="zh-CN" altLang="en-US" sz="1400" spc="400" dirty="0">
                <a:cs typeface="+mn-ea"/>
                <a:sym typeface="+mn-lt"/>
              </a:rPr>
              <a:t>许多ML算法通过最小化某个目标函数来确定模型参数）</a:t>
            </a:r>
            <a:endParaRPr lang="zh-CN" altLang="en-US" sz="1400" spc="400" dirty="0">
              <a:cs typeface="+mn-ea"/>
              <a:sym typeface="+mn-lt"/>
            </a:endParaRPr>
          </a:p>
          <a:p>
            <a:pPr indent="457200" algn="l">
              <a:spcBef>
                <a:spcPts val="500"/>
              </a:spcBef>
              <a:buClrTx/>
              <a:buSzTx/>
              <a:buFont typeface="Wingdings" panose="05000000000000000000" charset="0"/>
              <a:buNone/>
            </a:pPr>
            <a:r>
              <a:rPr lang="zh-CN" altLang="en-US" sz="1400" spc="400" dirty="0">
                <a:cs typeface="+mn-ea"/>
                <a:sym typeface="+mn-lt"/>
              </a:rPr>
              <a:t>非核算法：L(w)=L(X,y,w) + λR(w) </a:t>
            </a:r>
            <a:endParaRPr lang="zh-CN" altLang="en-US" sz="1400" spc="400" dirty="0">
              <a:cs typeface="+mn-ea"/>
              <a:sym typeface="+mn-lt"/>
            </a:endParaRPr>
          </a:p>
          <a:p>
            <a:pPr indent="457200" algn="l">
              <a:buClrTx/>
              <a:buSzTx/>
              <a:buNone/>
            </a:pPr>
            <a:r>
              <a:rPr lang="zh-CN" altLang="en-US" sz="1400" spc="400" dirty="0">
                <a:cs typeface="+mn-ea"/>
                <a:sym typeface="+mn-lt"/>
              </a:rPr>
              <a:t>核算法：L(w)=L(φ(X),y,w) + λR(w) </a:t>
            </a:r>
            <a:endParaRPr lang="zh-CN" altLang="en-US" sz="1400" spc="400" dirty="0">
              <a:cs typeface="+mn-ea"/>
              <a:sym typeface="+mn-lt"/>
            </a:endParaRPr>
          </a:p>
          <a:p>
            <a:pPr indent="457200" algn="l">
              <a:buClrTx/>
              <a:buSzTx/>
              <a:buNone/>
            </a:pPr>
            <a:r>
              <a:rPr lang="zh-CN" altLang="en-US" sz="1400" spc="400" dirty="0">
                <a:cs typeface="+mn-ea"/>
                <a:sym typeface="+mn-lt"/>
              </a:rPr>
              <a:t>其中L称为损失函数，φ是一个内核</a:t>
            </a:r>
            <a:r>
              <a:rPr lang="zh-CN" altLang="en-US" sz="1400" spc="400" dirty="0">
                <a:cs typeface="+mn-ea"/>
                <a:sym typeface="+mn-lt"/>
              </a:rPr>
              <a:t>映射函数，R称为正则化项</a:t>
            </a:r>
            <a:r>
              <a:rPr lang="zh-CN" altLang="en-US" sz="1400" spc="400" dirty="0">
                <a:cs typeface="+mn-ea"/>
                <a:sym typeface="+mn-lt"/>
              </a:rPr>
              <a:t>，而λ&gt;0被称为超参数。</a:t>
            </a:r>
            <a:endParaRPr lang="zh-CN" altLang="en-US" sz="1400" spc="400" dirty="0">
              <a:cs typeface="+mn-ea"/>
              <a:sym typeface="+mn-lt"/>
            </a:endParaRPr>
          </a:p>
          <a:p>
            <a:pPr indent="0">
              <a:buNone/>
            </a:pPr>
            <a:endParaRPr lang="zh-CN" altLang="en-US" sz="1400" spc="400" dirty="0">
              <a:cs typeface="+mn-ea"/>
              <a:sym typeface="+mn-lt"/>
            </a:endParaRPr>
          </a:p>
          <a:p>
            <a:pPr marL="285750" indent="-285750">
              <a:buFont typeface="Wingdings" panose="05000000000000000000" charset="0"/>
              <a:buChar char="p"/>
            </a:pPr>
            <a:r>
              <a:rPr lang="zh-CN" altLang="en-US" sz="1400" spc="400" dirty="0">
                <a:cs typeface="+mn-ea"/>
                <a:sym typeface="+mn-lt"/>
              </a:rPr>
              <a:t>w = </a:t>
            </a:r>
            <a:r>
              <a:rPr lang="zh-CN" altLang="en-US" sz="1400" dirty="0">
                <a:uFillTx/>
                <a:cs typeface="+mn-ea"/>
                <a:sym typeface="+mn-lt"/>
              </a:rPr>
              <a:t>argmin</a:t>
            </a:r>
            <a:r>
              <a:rPr lang="en-US" altLang="zh-CN" sz="1400" dirty="0">
                <a:uFillTx/>
                <a:cs typeface="+mn-ea"/>
                <a:sym typeface="+mn-lt"/>
              </a:rPr>
              <a:t> </a:t>
            </a:r>
            <a:r>
              <a:rPr lang="zh-CN" altLang="en-US" sz="1400" spc="400" dirty="0">
                <a:cs typeface="+mn-ea"/>
                <a:sym typeface="+mn-lt"/>
              </a:rPr>
              <a:t>L(w）</a:t>
            </a:r>
            <a:r>
              <a:rPr lang="zh-CN" altLang="en-US" sz="1400" spc="400" dirty="0">
                <a:cs typeface="+mn-ea"/>
                <a:sym typeface="+mn-lt"/>
              </a:rPr>
              <a:t>对于给定的训练数据集和给定的超参数，ML算法将上述目标函数最小化，从而得到模型参数w。</a:t>
            </a:r>
            <a:endParaRPr lang="zh-CN" altLang="en-US" sz="1400" spc="400" dirty="0">
              <a:cs typeface="+mn-ea"/>
              <a:sym typeface="+mn-lt"/>
            </a:endParaRPr>
          </a:p>
          <a:p>
            <a:pPr marL="285750" indent="-285750">
              <a:buFont typeface="Wingdings" panose="05000000000000000000" charset="0"/>
              <a:buChar char="p"/>
            </a:pPr>
            <a:endParaRPr lang="zh-CN" altLang="en-US" sz="1400" spc="400" dirty="0">
              <a:cs typeface="+mn-ea"/>
              <a:sym typeface="+mn-lt"/>
            </a:endParaRPr>
          </a:p>
          <a:p>
            <a:pPr indent="0">
              <a:buFont typeface="Wingdings" panose="05000000000000000000" charset="0"/>
              <a:buNone/>
            </a:pPr>
            <a:endParaRPr lang="zh-CN" altLang="en-US" sz="1400" spc="400" dirty="0">
              <a:cs typeface="+mn-ea"/>
              <a:sym typeface="+mn-lt"/>
            </a:endParaRPr>
          </a:p>
        </p:txBody>
      </p:sp>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背景知识☞有监督的机器学习</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pic>
        <p:nvPicPr>
          <p:cNvPr id="12" name="图片 1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084705" y="989330"/>
            <a:ext cx="3238500" cy="2316480"/>
          </a:xfrm>
          <a:prstGeom prst="rect">
            <a:avLst/>
          </a:prstGeom>
        </p:spPr>
      </p:pic>
      <p:pic>
        <p:nvPicPr>
          <p:cNvPr id="13" name="图片 1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5605780" y="1136650"/>
            <a:ext cx="3169920" cy="2164080"/>
          </a:xfrm>
          <a:prstGeom prst="rect">
            <a:avLst/>
          </a:prstGeom>
        </p:spPr>
      </p:pic>
      <p:sp>
        <p:nvSpPr>
          <p:cNvPr id="14" name="椭圆 13"/>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015730" y="3511550"/>
            <a:ext cx="3276600" cy="3276600"/>
          </a:xfrm>
          <a:prstGeom prst="ellipse">
            <a:avLst/>
          </a:prstGeom>
          <a:solidFill>
            <a:schemeClr val="bg1"/>
          </a:solidFill>
          <a:ln>
            <a:noFill/>
          </a:ln>
          <a:effectLst>
            <a:outerShdw blurRad="419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 name="矩形 5"/>
          <p:cNvSpPr/>
          <p:nvPr/>
        </p:nvSpPr>
        <p:spPr>
          <a:xfrm rot="1470297">
            <a:off x="2252025" y="-2044061"/>
            <a:ext cx="1648132" cy="109461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096000" y="1635125"/>
            <a:ext cx="4020185" cy="521970"/>
          </a:xfrm>
          <a:prstGeom prst="rect">
            <a:avLst/>
          </a:prstGeom>
          <a:noFill/>
        </p:spPr>
        <p:txBody>
          <a:bodyPr wrap="square" rtlCol="0">
            <a:spAutoFit/>
          </a:bodyPr>
          <a:lstStyle/>
          <a:p>
            <a:r>
              <a:rPr lang="zh-CN" altLang="en-US" sz="2800" dirty="0">
                <a:cs typeface="+mn-ea"/>
                <a:sym typeface="+mn-lt"/>
              </a:rPr>
              <a:t>团队分析</a:t>
            </a:r>
            <a:endParaRPr lang="zh-CN" altLang="en-US" sz="2800" dirty="0">
              <a:cs typeface="+mn-ea"/>
              <a:sym typeface="+mn-lt"/>
            </a:endParaRPr>
          </a:p>
        </p:txBody>
      </p:sp>
      <p:sp>
        <p:nvSpPr>
          <p:cNvPr id="12" name="文本框 11"/>
          <p:cNvSpPr txBox="1"/>
          <p:nvPr/>
        </p:nvSpPr>
        <p:spPr>
          <a:xfrm>
            <a:off x="5068570" y="2681605"/>
            <a:ext cx="5744845" cy="1060450"/>
          </a:xfrm>
          <a:prstGeom prst="rect">
            <a:avLst/>
          </a:prstGeom>
          <a:noFill/>
        </p:spPr>
        <p:txBody>
          <a:bodyPr wrap="square" rtlCol="0">
            <a:spAutoFit/>
          </a:bodyPr>
          <a:lstStyle/>
          <a:p>
            <a:pPr marL="285750" indent="-285750" fontAlgn="auto">
              <a:lnSpc>
                <a:spcPct val="150000"/>
              </a:lnSpc>
              <a:buFont typeface="Wingdings" panose="05000000000000000000" charset="0"/>
              <a:buChar char="Ø"/>
            </a:pPr>
            <a:r>
              <a:rPr lang="zh-CN" altLang="en-US" sz="1400" spc="400" dirty="0">
                <a:cs typeface="+mn-ea"/>
                <a:sym typeface="+mn-lt"/>
              </a:rPr>
              <a:t>对于攻击方式：文章仅限于窃取用于平衡损失函数和目标函数中正则化项的超参数。未来可以研究其他正则化项参数的窃取方式。</a:t>
            </a:r>
            <a:endParaRPr lang="en-US" altLang="zh-CN" sz="1400" spc="400" dirty="0">
              <a:cs typeface="+mn-ea"/>
              <a:sym typeface="+mn-lt"/>
            </a:endParaRPr>
          </a:p>
        </p:txBody>
      </p:sp>
      <p:sp>
        <p:nvSpPr>
          <p:cNvPr id="13" name="文本框 12"/>
          <p:cNvSpPr txBox="1"/>
          <p:nvPr/>
        </p:nvSpPr>
        <p:spPr>
          <a:xfrm>
            <a:off x="3949065" y="4366205"/>
            <a:ext cx="4717334" cy="1060450"/>
          </a:xfrm>
          <a:prstGeom prst="rect">
            <a:avLst/>
          </a:prstGeom>
          <a:noFill/>
        </p:spPr>
        <p:txBody>
          <a:bodyPr wrap="square" rtlCol="0">
            <a:spAutoFit/>
          </a:bodyPr>
          <a:lstStyle/>
          <a:p>
            <a:pPr marL="285750" indent="-285750" algn="l">
              <a:lnSpc>
                <a:spcPct val="150000"/>
              </a:lnSpc>
              <a:buClrTx/>
              <a:buSzTx/>
              <a:buFont typeface="Wingdings" panose="05000000000000000000" charset="0"/>
              <a:buChar char="Ø"/>
            </a:pPr>
            <a:r>
              <a:rPr lang="zh-CN" altLang="en-US" sz="1400" spc="400" dirty="0">
                <a:cs typeface="+mn-ea"/>
                <a:sym typeface="+mn-lt"/>
              </a:rPr>
              <a:t>对于防御方式：可以在模型参数处加入噪声/给损失函数增加一个本次更新梯度的</a:t>
            </a:r>
            <a:r>
              <a:rPr lang="zh-CN" altLang="en-US" sz="1400" spc="400" dirty="0">
                <a:cs typeface="+mn-ea"/>
                <a:sym typeface="+mn-lt"/>
              </a:rPr>
              <a:t>L2范数正则化。</a:t>
            </a:r>
            <a:endParaRPr lang="zh-CN" altLang="en-US" sz="1400" spc="400" dirty="0">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bldLst>
      <p:bldP spid="6" grpId="0" animBg="1"/>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p:cNvSpPr/>
          <p:nvPr/>
        </p:nvSpPr>
        <p:spPr>
          <a:xfrm rot="2684577">
            <a:off x="1698063" y="-917755"/>
            <a:ext cx="8693513" cy="8693513"/>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2684577">
            <a:off x="2627892" y="-39108"/>
            <a:ext cx="6936217" cy="6936217"/>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5286375" y="899160"/>
            <a:ext cx="1695450" cy="521970"/>
          </a:xfrm>
          <a:prstGeom prst="rect">
            <a:avLst/>
          </a:prstGeom>
          <a:noFill/>
        </p:spPr>
        <p:txBody>
          <a:bodyPr wrap="square" rtlCol="0">
            <a:spAutoFit/>
          </a:bodyPr>
          <a:lstStyle/>
          <a:p>
            <a:pPr algn="ctr"/>
            <a:r>
              <a:rPr lang="en-US" altLang="zh-CN" sz="2800" spc="700" dirty="0" smtClean="0">
                <a:cs typeface="+mn-ea"/>
                <a:sym typeface="+mn-lt"/>
              </a:rPr>
              <a:t>2018</a:t>
            </a:r>
            <a:endParaRPr lang="zh-CN" altLang="en-US" sz="2800" spc="700" dirty="0">
              <a:cs typeface="+mn-ea"/>
              <a:sym typeface="+mn-lt"/>
            </a:endParaRPr>
          </a:p>
        </p:txBody>
      </p:sp>
      <p:sp>
        <p:nvSpPr>
          <p:cNvPr id="6" name="文本框 5"/>
          <p:cNvSpPr txBox="1"/>
          <p:nvPr/>
        </p:nvSpPr>
        <p:spPr>
          <a:xfrm>
            <a:off x="3023235" y="1841500"/>
            <a:ext cx="6056630" cy="583565"/>
          </a:xfrm>
          <a:prstGeom prst="rect">
            <a:avLst/>
          </a:prstGeom>
          <a:noFill/>
        </p:spPr>
        <p:txBody>
          <a:bodyPr wrap="square" rtlCol="0">
            <a:spAutoFit/>
          </a:bodyPr>
          <a:lstStyle/>
          <a:p>
            <a:pPr algn="ctr"/>
            <a:r>
              <a:rPr lang="zh-CN" altLang="en-US" sz="3200" spc="700" dirty="0">
                <a:solidFill>
                  <a:schemeClr val="bg1">
                    <a:lumMod val="65000"/>
                  </a:schemeClr>
                </a:solidFill>
                <a:effectLst>
                  <a:outerShdw blurRad="165100" algn="ctr" rotWithShape="0">
                    <a:prstClr val="black">
                      <a:alpha val="24000"/>
                    </a:prstClr>
                  </a:outerShdw>
                </a:effectLst>
                <a:cs typeface="+mn-ea"/>
                <a:sym typeface="+mn-lt"/>
              </a:rPr>
              <a:t>机器学习中的超参数萃取</a:t>
            </a:r>
            <a:endParaRPr lang="zh-CN" altLang="en-US" sz="3200" spc="700" dirty="0">
              <a:solidFill>
                <a:schemeClr val="bg1">
                  <a:lumMod val="65000"/>
                </a:schemeClr>
              </a:solidFill>
              <a:effectLst>
                <a:outerShdw blurRad="165100" algn="ctr" rotWithShape="0">
                  <a:prstClr val="black">
                    <a:alpha val="24000"/>
                  </a:prstClr>
                </a:outerShdw>
              </a:effectLst>
              <a:cs typeface="+mn-ea"/>
              <a:sym typeface="+mn-lt"/>
            </a:endParaRPr>
          </a:p>
        </p:txBody>
      </p:sp>
      <p:sp>
        <p:nvSpPr>
          <p:cNvPr id="7" name="文本框 6"/>
          <p:cNvSpPr txBox="1"/>
          <p:nvPr/>
        </p:nvSpPr>
        <p:spPr>
          <a:xfrm>
            <a:off x="2214245" y="2845435"/>
            <a:ext cx="7763510" cy="1419860"/>
          </a:xfrm>
          <a:prstGeom prst="rect">
            <a:avLst/>
          </a:prstGeom>
          <a:noFill/>
        </p:spPr>
        <p:txBody>
          <a:bodyPr wrap="square" rtlCol="0">
            <a:spAutoFit/>
          </a:bodyPr>
          <a:lstStyle/>
          <a:p>
            <a:pPr algn="ctr">
              <a:lnSpc>
                <a:spcPct val="90000"/>
              </a:lnSpc>
            </a:pPr>
            <a:r>
              <a:rPr lang="zh-CN" altLang="en-US" sz="4800" kern="0" dirty="0">
                <a:solidFill>
                  <a:schemeClr val="tx1">
                    <a:lumMod val="85000"/>
                    <a:lumOff val="15000"/>
                  </a:schemeClr>
                </a:solidFill>
                <a:uFillTx/>
                <a:latin typeface="Times New Roman" panose="02020603050405020304" charset="0"/>
                <a:cs typeface="Times New Roman" panose="02020603050405020304" charset="0"/>
                <a:sym typeface="+mn-lt"/>
              </a:rPr>
              <a:t>Stealing Hyperparameters in Machine Learning</a:t>
            </a:r>
            <a:endParaRPr lang="zh-CN" altLang="en-US" sz="4800" kern="0" dirty="0">
              <a:solidFill>
                <a:schemeClr val="tx1">
                  <a:lumMod val="85000"/>
                  <a:lumOff val="15000"/>
                </a:schemeClr>
              </a:solidFill>
              <a:uFillTx/>
              <a:latin typeface="Times New Roman" panose="02020603050405020304" charset="0"/>
              <a:cs typeface="Times New Roman" panose="02020603050405020304" charset="0"/>
              <a:sym typeface="+mn-lt"/>
            </a:endParaRPr>
          </a:p>
        </p:txBody>
      </p:sp>
      <p:sp>
        <p:nvSpPr>
          <p:cNvPr id="8" name="椭圆 7"/>
          <p:cNvSpPr/>
          <p:nvPr/>
        </p:nvSpPr>
        <p:spPr>
          <a:xfrm>
            <a:off x="683912" y="52428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64448" y="9333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3584575" y="4821555"/>
            <a:ext cx="1573530" cy="338455"/>
            <a:chOff x="4054927" y="4937733"/>
            <a:chExt cx="1910443" cy="338554"/>
          </a:xfrm>
        </p:grpSpPr>
        <p:sp>
          <p:nvSpPr>
            <p:cNvPr id="12" name="矩形: 圆角 11"/>
            <p:cNvSpPr/>
            <p:nvPr/>
          </p:nvSpPr>
          <p:spPr>
            <a:xfrm>
              <a:off x="4204607" y="4937733"/>
              <a:ext cx="1611085" cy="338554"/>
            </a:xfrm>
            <a:prstGeom prst="roundRect">
              <a:avLst>
                <a:gd name="adj" fmla="val 30172"/>
              </a:avLst>
            </a:prstGeom>
            <a:solidFill>
              <a:schemeClr val="bg1"/>
            </a:solidFill>
            <a:ln>
              <a:noFill/>
            </a:ln>
            <a:effectLst>
              <a:outerShdw blurRad="1651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4054927" y="4953122"/>
              <a:ext cx="1910443" cy="306795"/>
            </a:xfrm>
            <a:prstGeom prst="rect">
              <a:avLst/>
            </a:prstGeom>
            <a:noFill/>
          </p:spPr>
          <p:txBody>
            <a:bodyPr wrap="square" rtlCol="0">
              <a:spAutoFit/>
            </a:bodyPr>
            <a:lstStyle/>
            <a:p>
              <a:pPr algn="ctr"/>
              <a:r>
                <a:rPr lang="zh-CN" altLang="en-US" sz="1400" dirty="0">
                  <a:cs typeface="+mn-ea"/>
                  <a:sym typeface="+mn-lt"/>
                </a:rPr>
                <a:t>汇报人</a:t>
              </a:r>
              <a:r>
                <a:rPr lang="zh-CN" altLang="en-US" sz="1400" dirty="0" smtClean="0">
                  <a:cs typeface="+mn-ea"/>
                  <a:sym typeface="+mn-lt"/>
                </a:rPr>
                <a:t>：</a:t>
              </a:r>
              <a:r>
                <a:rPr lang="zh-CN" sz="1400" dirty="0" smtClean="0">
                  <a:cs typeface="+mn-ea"/>
                  <a:sym typeface="+mn-lt"/>
                </a:rPr>
                <a:t>李昂</a:t>
              </a:r>
              <a:endParaRPr lang="zh-CN" sz="1400" dirty="0">
                <a:cs typeface="+mn-ea"/>
                <a:sym typeface="+mn-lt"/>
              </a:endParaRPr>
            </a:p>
          </p:txBody>
        </p:sp>
      </p:grpSp>
      <p:grpSp>
        <p:nvGrpSpPr>
          <p:cNvPr id="16" name="组合 15"/>
          <p:cNvGrpSpPr/>
          <p:nvPr/>
        </p:nvGrpSpPr>
        <p:grpSpPr>
          <a:xfrm>
            <a:off x="5458460" y="4821555"/>
            <a:ext cx="3203575" cy="338455"/>
            <a:chOff x="6944288" y="4806069"/>
            <a:chExt cx="1694614" cy="338554"/>
          </a:xfrm>
        </p:grpSpPr>
        <p:sp>
          <p:nvSpPr>
            <p:cNvPr id="15" name="矩形: 圆角 14"/>
            <p:cNvSpPr/>
            <p:nvPr/>
          </p:nvSpPr>
          <p:spPr>
            <a:xfrm>
              <a:off x="6986053" y="4806069"/>
              <a:ext cx="1611085" cy="338554"/>
            </a:xfrm>
            <a:prstGeom prst="roundRect">
              <a:avLst>
                <a:gd name="adj" fmla="val 30172"/>
              </a:avLst>
            </a:prstGeom>
            <a:solidFill>
              <a:schemeClr val="bg1"/>
            </a:solidFill>
            <a:ln>
              <a:noFill/>
            </a:ln>
            <a:effectLst>
              <a:outerShdw blurRad="1651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6944288" y="4821457"/>
              <a:ext cx="1694614" cy="306795"/>
            </a:xfrm>
            <a:prstGeom prst="rect">
              <a:avLst/>
            </a:prstGeom>
            <a:noFill/>
          </p:spPr>
          <p:txBody>
            <a:bodyPr wrap="square" rtlCol="0">
              <a:spAutoFit/>
            </a:bodyPr>
            <a:lstStyle/>
            <a:p>
              <a:pPr algn="ctr"/>
              <a:r>
                <a:rPr lang="zh-CN" altLang="en-US" sz="1400" dirty="0">
                  <a:cs typeface="+mn-ea"/>
                  <a:sym typeface="+mn-lt"/>
                </a:rPr>
                <a:t>小组成员</a:t>
              </a:r>
              <a:r>
                <a:rPr lang="zh-CN" altLang="en-US" sz="1400" dirty="0" smtClean="0">
                  <a:cs typeface="+mn-ea"/>
                  <a:sym typeface="+mn-lt"/>
                </a:rPr>
                <a:t>：</a:t>
              </a:r>
              <a:r>
                <a:rPr lang="zh-CN" sz="1400" dirty="0">
                  <a:cs typeface="+mn-ea"/>
                  <a:sym typeface="+mn-lt"/>
                </a:rPr>
                <a:t>陈学凯、苟世琨、崔志伟</a:t>
              </a:r>
              <a:endParaRPr lang="zh-CN" sz="1400" dirty="0">
                <a:cs typeface="+mn-ea"/>
                <a:sym typeface="+mn-lt"/>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bldLst>
      <p:bldP spid="5"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7" name="组合 16"/>
          <p:cNvGrpSpPr/>
          <p:nvPr/>
        </p:nvGrpSpPr>
        <p:grpSpPr>
          <a:xfrm>
            <a:off x="355600" y="306705"/>
            <a:ext cx="3623310" cy="590550"/>
            <a:chOff x="560" y="483"/>
            <a:chExt cx="8268" cy="930"/>
          </a:xfrm>
        </p:grpSpPr>
        <p:sp>
          <p:nvSpPr>
            <p:cNvPr id="2" name="文本框 1"/>
            <p:cNvSpPr txBox="1"/>
            <p:nvPr/>
          </p:nvSpPr>
          <p:spPr>
            <a:xfrm>
              <a:off x="560" y="483"/>
              <a:ext cx="6158" cy="628"/>
            </a:xfrm>
            <a:prstGeom prst="rect">
              <a:avLst/>
            </a:prstGeom>
            <a:noFill/>
          </p:spPr>
          <p:txBody>
            <a:bodyPr wrap="square" rtlCol="0">
              <a:spAutoFit/>
            </a:bodyPr>
            <a:p>
              <a:pPr algn="ctr"/>
              <a:r>
                <a:rPr kumimoji="0" lang="zh-CN" altLang="en-US" sz="2000" b="0" i="0" u="none" strike="noStrike" kern="1200" cap="none" spc="300" normalizeH="0" baseline="0" noProof="0" dirty="0">
                  <a:ln>
                    <a:noFill/>
                  </a:ln>
                  <a:solidFill>
                    <a:prstClr val="black"/>
                  </a:solidFill>
                  <a:effectLst/>
                  <a:uLnTx/>
                  <a:uFillTx/>
                  <a:cs typeface="+mn-ea"/>
                  <a:sym typeface="+mn-lt"/>
                </a:rPr>
                <a:t>参考文献</a:t>
              </a:r>
              <a:endParaRPr kumimoji="0" lang="zh-CN" altLang="en-US" sz="2000" b="0" i="0" u="none" strike="noStrike" kern="1200" cap="none" spc="300" normalizeH="0" baseline="0" noProof="0" dirty="0">
                <a:ln>
                  <a:noFill/>
                </a:ln>
                <a:solidFill>
                  <a:prstClr val="black"/>
                </a:solidFill>
                <a:effectLst/>
                <a:uLnTx/>
                <a:uFillTx/>
                <a:cs typeface="+mn-ea"/>
                <a:sym typeface="+mn-lt"/>
              </a:endParaRPr>
            </a:p>
          </p:txBody>
        </p:sp>
        <p:grpSp>
          <p:nvGrpSpPr>
            <p:cNvPr id="5" name="组合 4"/>
            <p:cNvGrpSpPr/>
            <p:nvPr/>
          </p:nvGrpSpPr>
          <p:grpSpPr>
            <a:xfrm rot="0">
              <a:off x="560" y="1267"/>
              <a:ext cx="8268" cy="146"/>
              <a:chOff x="546" y="1183"/>
              <a:chExt cx="8268" cy="146"/>
            </a:xfrm>
          </p:grpSpPr>
          <p:cxnSp>
            <p:nvCxnSpPr>
              <p:cNvPr id="6" name="直接连接符 5"/>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sp>
        <p:nvSpPr>
          <p:cNvPr id="8" name="文本框 7"/>
          <p:cNvSpPr txBox="1"/>
          <p:nvPr/>
        </p:nvSpPr>
        <p:spPr>
          <a:xfrm>
            <a:off x="461645" y="1353185"/>
            <a:ext cx="11028045" cy="4292600"/>
          </a:xfrm>
          <a:prstGeom prst="rect">
            <a:avLst/>
          </a:prstGeom>
          <a:noFill/>
        </p:spPr>
        <p:txBody>
          <a:bodyPr wrap="square" rtlCol="0" anchor="t">
            <a:spAutoFit/>
          </a:bodyPr>
          <a:p>
            <a:pPr fontAlgn="auto">
              <a:lnSpc>
                <a:spcPct val="150000"/>
              </a:lnSpc>
            </a:pPr>
            <a:r>
              <a:rPr lang="zh-CN" altLang="en-US" sz="1400" dirty="0">
                <a:solidFill>
                  <a:schemeClr val="tx1"/>
                </a:solidFill>
                <a:uFillTx/>
                <a:cs typeface="+mn-ea"/>
              </a:rPr>
              <a:t>[1] AMAZON ML SERVICES. (2017, May). [Online]. Available:https://aws.amazon.com/cn/machine-learning</a:t>
            </a:r>
            <a:endParaRPr lang="zh-CN" altLang="en-US" sz="1400" dirty="0">
              <a:solidFill>
                <a:schemeClr val="tx1"/>
              </a:solidFill>
              <a:uFillTx/>
              <a:cs typeface="+mn-ea"/>
            </a:endParaRPr>
          </a:p>
          <a:p>
            <a:pPr fontAlgn="auto">
              <a:lnSpc>
                <a:spcPct val="150000"/>
              </a:lnSpc>
            </a:pPr>
            <a:r>
              <a:rPr lang="zh-CN" altLang="en-US" sz="1400" dirty="0">
                <a:solidFill>
                  <a:schemeClr val="tx1"/>
                </a:solidFill>
                <a:uFillTx/>
                <a:cs typeface="+mn-ea"/>
              </a:rPr>
              <a:t>[2] M. Barreno, B. Nelson, R. Sears, A. D. Joseph, and J. D. Tygar, “Canmachine learning be secure?” in ACM ASIACCS, 2006.</a:t>
            </a:r>
            <a:endParaRPr lang="zh-CN" altLang="en-US" sz="1400" dirty="0">
              <a:solidFill>
                <a:schemeClr val="tx1"/>
              </a:solidFill>
              <a:uFillTx/>
              <a:cs typeface="+mn-ea"/>
            </a:endParaRPr>
          </a:p>
          <a:p>
            <a:pPr fontAlgn="auto">
              <a:lnSpc>
                <a:spcPct val="150000"/>
              </a:lnSpc>
            </a:pPr>
            <a:r>
              <a:rPr lang="zh-CN" altLang="en-US" sz="1400" dirty="0">
                <a:solidFill>
                  <a:schemeClr val="tx1"/>
                </a:solidFill>
                <a:uFillTx/>
                <a:cs typeface="+mn-ea"/>
              </a:rPr>
              <a:t>[3] B. Biggio, I. Corona, D. Maiorca, B. Nelson, N. ˇSrndi´c, P. Laskov,G. Giacinto, and F. Roli, “Evasion attacks against machine learning attest time,” in ECML-PKDD. Springer, 2013.</a:t>
            </a:r>
            <a:endParaRPr lang="zh-CN" altLang="en-US" sz="1400" dirty="0">
              <a:solidFill>
                <a:schemeClr val="tx1"/>
              </a:solidFill>
              <a:uFillTx/>
              <a:cs typeface="+mn-ea"/>
            </a:endParaRPr>
          </a:p>
          <a:p>
            <a:pPr fontAlgn="auto">
              <a:lnSpc>
                <a:spcPct val="150000"/>
              </a:lnSpc>
            </a:pPr>
            <a:r>
              <a:rPr lang="zh-CN" altLang="en-US" sz="1400" dirty="0">
                <a:solidFill>
                  <a:schemeClr val="tx1"/>
                </a:solidFill>
                <a:uFillTx/>
                <a:cs typeface="+mn-ea"/>
              </a:rPr>
              <a:t>[4] B. Biggio, L. Didaci, G. Fumera, and F. Roli, “Poisoning attacks tocompromise face templates,” in IEEE ICB, 2013.</a:t>
            </a:r>
            <a:endParaRPr lang="zh-CN" altLang="en-US" sz="1400" dirty="0">
              <a:solidFill>
                <a:schemeClr val="tx1"/>
              </a:solidFill>
              <a:uFillTx/>
              <a:cs typeface="+mn-ea"/>
            </a:endParaRPr>
          </a:p>
          <a:p>
            <a:pPr fontAlgn="auto">
              <a:lnSpc>
                <a:spcPct val="150000"/>
              </a:lnSpc>
            </a:pPr>
            <a:r>
              <a:rPr lang="zh-CN" altLang="en-US" sz="1400" dirty="0">
                <a:solidFill>
                  <a:schemeClr val="tx1"/>
                </a:solidFill>
                <a:uFillTx/>
                <a:cs typeface="+mn-ea"/>
              </a:rPr>
              <a:t>[5] B. Biggio, B. Nelson, and P. Laskov, “Poisoning attacks against supportvector machines,” in ICML, 2012.</a:t>
            </a:r>
            <a:endParaRPr lang="zh-CN" altLang="en-US" sz="1400" dirty="0">
              <a:solidFill>
                <a:schemeClr val="tx1"/>
              </a:solidFill>
              <a:uFillTx/>
              <a:cs typeface="+mn-ea"/>
            </a:endParaRPr>
          </a:p>
          <a:p>
            <a:pPr fontAlgn="auto">
              <a:lnSpc>
                <a:spcPct val="150000"/>
              </a:lnSpc>
            </a:pPr>
            <a:r>
              <a:rPr lang="zh-CN" altLang="en-US" sz="1400" dirty="0">
                <a:solidFill>
                  <a:schemeClr val="tx1"/>
                </a:solidFill>
                <a:uFillTx/>
                <a:cs typeface="+mn-ea"/>
              </a:rPr>
              <a:t>[6] BigML. (2017, May). [Online]. Available: https://www.bigml.com</a:t>
            </a:r>
            <a:endParaRPr lang="zh-CN" altLang="en-US" sz="1400" dirty="0">
              <a:solidFill>
                <a:schemeClr val="tx1"/>
              </a:solidFill>
              <a:uFillTx/>
              <a:cs typeface="+mn-ea"/>
            </a:endParaRPr>
          </a:p>
          <a:p>
            <a:pPr fontAlgn="auto">
              <a:lnSpc>
                <a:spcPct val="150000"/>
              </a:lnSpc>
            </a:pPr>
            <a:r>
              <a:rPr lang="zh-CN" altLang="en-US" sz="1400" dirty="0">
                <a:solidFill>
                  <a:schemeClr val="tx1"/>
                </a:solidFill>
                <a:uFillTx/>
                <a:cs typeface="+mn-ea"/>
              </a:rPr>
              <a:t>[7] C. M. Bishop, Pattern recognition and Machine Learning. Springer,2006.</a:t>
            </a:r>
            <a:endParaRPr lang="zh-CN" altLang="en-US" sz="1400" dirty="0">
              <a:solidFill>
                <a:schemeClr val="tx1"/>
              </a:solidFill>
              <a:uFillTx/>
              <a:cs typeface="+mn-ea"/>
            </a:endParaRPr>
          </a:p>
          <a:p>
            <a:pPr fontAlgn="auto">
              <a:lnSpc>
                <a:spcPct val="150000"/>
              </a:lnSpc>
            </a:pPr>
            <a:r>
              <a:rPr lang="zh-CN" altLang="en-US" sz="1400" dirty="0">
                <a:solidFill>
                  <a:schemeClr val="tx1"/>
                </a:solidFill>
                <a:uFillTx/>
                <a:cs typeface="+mn-ea"/>
              </a:rPr>
              <a:t>[8] X. Cao and N. Z. Gong, “Mitigating evasion attacks to deep neuralnetworks via region-based classification,” in ACSAC, 2017.</a:t>
            </a:r>
            <a:endParaRPr lang="zh-CN" altLang="en-US" sz="1400" dirty="0">
              <a:solidFill>
                <a:schemeClr val="tx1"/>
              </a:solidFill>
              <a:uFillTx/>
              <a:cs typeface="+mn-ea"/>
            </a:endParaRPr>
          </a:p>
          <a:p>
            <a:pPr fontAlgn="auto">
              <a:lnSpc>
                <a:spcPct val="150000"/>
              </a:lnSpc>
            </a:pPr>
            <a:r>
              <a:rPr lang="zh-CN" altLang="en-US" sz="1400" dirty="0">
                <a:solidFill>
                  <a:schemeClr val="tx1"/>
                </a:solidFill>
                <a:uFillTx/>
                <a:cs typeface="+mn-ea"/>
              </a:rPr>
              <a:t>[9] N. Carlini, P. Mishra, T. Vaidya, Y. Zhang, M. Sherr, C. Shields,D. Wagner, and W. Zhou, “Hidden voice commands,” in SENIX</a:t>
            </a:r>
            <a:r>
              <a:rPr lang="en-US" altLang="zh-CN" sz="1400" dirty="0">
                <a:solidFill>
                  <a:schemeClr val="tx1"/>
                </a:solidFill>
                <a:uFillTx/>
                <a:cs typeface="+mn-ea"/>
              </a:rPr>
              <a:t> </a:t>
            </a:r>
            <a:r>
              <a:rPr lang="zh-CN" altLang="en-US" sz="1400" dirty="0">
                <a:solidFill>
                  <a:schemeClr val="tx1"/>
                </a:solidFill>
                <a:uFillTx/>
                <a:cs typeface="+mn-ea"/>
              </a:rPr>
              <a:t>Security Symposium, 2016.</a:t>
            </a:r>
            <a:endParaRPr lang="zh-CN" altLang="en-US" sz="1400" dirty="0">
              <a:solidFill>
                <a:schemeClr val="tx1"/>
              </a:solidFill>
              <a:uFillTx/>
              <a:cs typeface="+mn-ea"/>
            </a:endParaRPr>
          </a:p>
          <a:p>
            <a:pPr fontAlgn="auto">
              <a:lnSpc>
                <a:spcPct val="150000"/>
              </a:lnSpc>
            </a:pPr>
            <a:r>
              <a:rPr lang="zh-CN" altLang="en-US" sz="1400" dirty="0">
                <a:solidFill>
                  <a:schemeClr val="tx1"/>
                </a:solidFill>
                <a:uFillTx/>
                <a:cs typeface="+mn-ea"/>
              </a:rPr>
              <a:t>[10] N. Carlini and D. Wagner, “Towards evaluating the robustness of neuralnetworks,” in IEEE S &amp; P, 2017.</a:t>
            </a:r>
            <a:endParaRPr lang="zh-CN" altLang="en-US" sz="1400" dirty="0">
              <a:solidFill>
                <a:schemeClr val="tx1"/>
              </a:solidFill>
              <a:uFillTx/>
              <a:cs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bldLst>
      <p:bldP spid="3" grpId="0" animBg="1"/>
      <p:bldP spid="4"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6500495" y="3779520"/>
            <a:ext cx="4797425" cy="1925839"/>
            <a:chOff x="4463142" y="2705750"/>
            <a:chExt cx="3548742" cy="1424764"/>
          </a:xfrm>
        </p:grpSpPr>
        <p:sp>
          <p:nvSpPr>
            <p:cNvPr id="49" name="文本框 48"/>
            <p:cNvSpPr txBox="1"/>
            <p:nvPr/>
          </p:nvSpPr>
          <p:spPr>
            <a:xfrm>
              <a:off x="6497409" y="2705750"/>
              <a:ext cx="1514475" cy="750712"/>
            </a:xfrm>
            <a:prstGeom prst="rect">
              <a:avLst/>
            </a:prstGeom>
            <a:noFill/>
          </p:spPr>
          <p:txBody>
            <a:bodyPr wrap="square" rtlCol="0">
              <a:spAutoFit/>
            </a:bodyPr>
            <a:p>
              <a:pPr algn="ctr"/>
              <a:r>
                <a:rPr lang="en-US" altLang="zh-CN" sz="6000" dirty="0">
                  <a:solidFill>
                    <a:schemeClr val="bg1"/>
                  </a:solidFill>
                  <a:effectLst>
                    <a:outerShdw blurRad="165100" algn="ctr" rotWithShape="0">
                      <a:prstClr val="black">
                        <a:alpha val="24000"/>
                      </a:prstClr>
                    </a:outerShdw>
                  </a:effectLst>
                  <a:cs typeface="+mn-ea"/>
                  <a:sym typeface="+mn-lt"/>
                </a:rPr>
                <a:t>2</a:t>
              </a:r>
              <a:endParaRPr lang="zh-CN" altLang="en-US" sz="6000" dirty="0">
                <a:solidFill>
                  <a:schemeClr val="bg1"/>
                </a:solidFill>
                <a:effectLst>
                  <a:outerShdw blurRad="165100" algn="ctr" rotWithShape="0">
                    <a:prstClr val="black">
                      <a:alpha val="24000"/>
                    </a:prstClr>
                  </a:outerShdw>
                </a:effectLst>
                <a:cs typeface="+mn-ea"/>
                <a:sym typeface="+mn-lt"/>
              </a:endParaRPr>
            </a:p>
          </p:txBody>
        </p:sp>
        <p:sp>
          <p:nvSpPr>
            <p:cNvPr id="13" name="椭圆 12"/>
            <p:cNvSpPr/>
            <p:nvPr/>
          </p:nvSpPr>
          <p:spPr>
            <a:xfrm>
              <a:off x="4463142" y="3167743"/>
              <a:ext cx="754743" cy="754743"/>
            </a:xfrm>
            <a:prstGeom prst="ellipse">
              <a:avLst/>
            </a:prstGeom>
            <a:solidFill>
              <a:schemeClr val="bg1"/>
            </a:solidFill>
            <a:ln>
              <a:noFill/>
            </a:ln>
            <a:effectLst>
              <a:outerShdw blurRad="1143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33" name="组合 32"/>
            <p:cNvGrpSpPr/>
            <p:nvPr/>
          </p:nvGrpSpPr>
          <p:grpSpPr>
            <a:xfrm>
              <a:off x="5306437" y="3171793"/>
              <a:ext cx="2604912" cy="958721"/>
              <a:chOff x="1669141" y="3167743"/>
              <a:chExt cx="2604912" cy="958721"/>
            </a:xfrm>
          </p:grpSpPr>
          <mc:AlternateContent xmlns:mc="http://schemas.openxmlformats.org/markup-compatibility/2006">
            <mc:Choice xmlns:a14="http://schemas.microsoft.com/office/drawing/2010/main" Requires="a14">
              <p:sp>
                <p:nvSpPr>
                  <p:cNvPr id="34" name="文本框 33"/>
                  <p:cNvSpPr txBox="1"/>
                  <p:nvPr/>
                </p:nvSpPr>
                <p:spPr>
                  <a:xfrm>
                    <a:off x="1669141" y="3448098"/>
                    <a:ext cx="2604912" cy="678366"/>
                  </a:xfrm>
                  <a:prstGeom prst="rect">
                    <a:avLst/>
                  </a:prstGeom>
                  <a:noFill/>
                </p:spPr>
                <p:txBody>
                  <a:bodyPr wrap="square" rtlCol="0">
                    <a:spAutoFit/>
                  </a:bodyPr>
                  <a:p>
                    <a:r>
                      <a:rPr lang="zh-CN" altLang="en-US" sz="1400" spc="400" dirty="0">
                        <a:cs typeface="+mn-ea"/>
                        <a:sym typeface="+mn-lt"/>
                      </a:rPr>
                      <a:t>指权值向量w中各个元素的平方和然后再求平方根</a:t>
                    </a:r>
                    <a:endParaRPr lang="zh-CN" altLang="en-US" sz="1400" spc="400" dirty="0">
                      <a:cs typeface="+mn-ea"/>
                      <a:sym typeface="+mn-lt"/>
                    </a:endParaRPr>
                  </a:p>
                  <a:p>
                    <a14:m>
                      <m:oMathPara xmlns:m="http://schemas.openxmlformats.org/officeDocument/2006/math">
                        <m:oMathParaPr>
                          <m:jc m:val="centerGroup"/>
                        </m:oMathParaPr>
                        <m:oMath xmlns:m="http://schemas.openxmlformats.org/officeDocument/2006/math">
                          <m:r>
                            <a:rPr lang="zh-CN" altLang="en-US" sz="1400" spc="400" dirty="0">
                              <a:latin typeface="Cambria Math" panose="02040503050406030204" charset="0"/>
                              <a:cs typeface="+mn-ea"/>
                              <a:sym typeface="+mn-lt"/>
                            </a:rPr>
                            <m:t>𝑅</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sSubSup>
                            <m:sSubSupPr>
                              <m:ctrlPr>
                                <a:rPr lang="zh-CN" altLang="en-US" sz="1400" i="1" spc="400" dirty="0">
                                  <a:latin typeface="Cambria Math" panose="02040503050406030204" charset="0"/>
                                  <a:cs typeface="Cambria Math" panose="02040503050406030204" charset="0"/>
                                  <a:sym typeface="+mn-lt"/>
                                </a:rPr>
                              </m:ctrlPr>
                            </m:sSubSupPr>
                            <m:e>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e>
                            <m:sub>
                              <m:r>
                                <a:rPr lang="en-US" altLang="zh-CN" sz="1400" i="1" spc="400" dirty="0">
                                  <a:latin typeface="Cambria Math" panose="02040503050406030204" charset="0"/>
                                  <a:cs typeface="Cambria Math" panose="02040503050406030204" charset="0"/>
                                  <a:sym typeface="+mn-lt"/>
                                </a:rPr>
                                <m:t>2</m:t>
                              </m:r>
                            </m:sub>
                            <m:sup>
                              <m:r>
                                <a:rPr lang="en-US" altLang="zh-CN" sz="1400" i="1" spc="400" dirty="0">
                                  <a:latin typeface="Cambria Math" panose="02040503050406030204" charset="0"/>
                                  <a:cs typeface="Cambria Math" panose="02040503050406030204" charset="0"/>
                                  <a:sym typeface="+mn-lt"/>
                                </a:rPr>
                                <m:t>2</m:t>
                              </m:r>
                            </m:sup>
                          </m:sSubSup>
                          <m:r>
                            <a:rPr lang="zh-CN" altLang="en-US" sz="1400" spc="400" dirty="0">
                              <a:latin typeface="Cambria Math" panose="02040503050406030204" charset="0"/>
                              <a:cs typeface="+mn-ea"/>
                              <a:sym typeface="+mn-lt"/>
                            </a:rPr>
                            <m:t> =</m:t>
                          </m:r>
                          <m:nary>
                            <m:naryPr>
                              <m:chr m:val="∑"/>
                              <m:limLoc m:val="subSup"/>
                              <m:supHide m:val="on"/>
                              <m:ctrlPr>
                                <a:rPr lang="zh-CN" altLang="en-US" sz="1400" i="1" spc="400" dirty="0">
                                  <a:latin typeface="Cambria Math" panose="02040503050406030204" charset="0"/>
                                  <a:cs typeface="Cambria Math" panose="02040503050406030204" charset="0"/>
                                  <a:sym typeface="+mn-lt"/>
                                </a:rPr>
                              </m:ctrlPr>
                            </m:naryPr>
                            <m:sub>
                              <m:r>
                                <a:rPr lang="en-US" altLang="zh-CN" sz="1400" i="1" spc="400" dirty="0">
                                  <a:latin typeface="Cambria Math" panose="02040503050406030204" charset="0"/>
                                  <a:cs typeface="Cambria Math" panose="02040503050406030204" charset="0"/>
                                  <a:sym typeface="+mn-lt"/>
                                </a:rPr>
                                <m:t>𝑖</m:t>
                              </m:r>
                            </m:sub>
                            <m:sup/>
                            <m:e>
                              <m:sSup>
                                <m:sSupPr>
                                  <m:ctrlPr>
                                    <a:rPr lang="en-US" altLang="zh-CN" sz="1400" i="1" spc="400" dirty="0">
                                      <a:latin typeface="Cambria Math" panose="02040503050406030204" charset="0"/>
                                      <a:cs typeface="Cambria Math" panose="02040503050406030204" charset="0"/>
                                      <a:sym typeface="+mn-lt"/>
                                    </a:rPr>
                                  </m:ctrlPr>
                                </m:sSupPr>
                                <m:e>
                                  <m:sSub>
                                    <m:sSubPr>
                                      <m:ctrlPr>
                                        <a:rPr lang="en-US" altLang="zh-CN" sz="1400" i="1" spc="400" dirty="0">
                                          <a:latin typeface="Cambria Math" panose="02040503050406030204" charset="0"/>
                                          <a:cs typeface="Cambria Math" panose="02040503050406030204" charset="0"/>
                                          <a:sym typeface="+mn-lt"/>
                                        </a:rPr>
                                      </m:ctrlPr>
                                    </m:sSubPr>
                                    <m:e>
                                      <m:r>
                                        <a:rPr lang="en-US" altLang="zh-CN" sz="1400" i="1" spc="400" dirty="0">
                                          <a:latin typeface="Cambria Math" panose="02040503050406030204" charset="0"/>
                                          <a:cs typeface="Cambria Math" panose="02040503050406030204" charset="0"/>
                                          <a:sym typeface="+mn-lt"/>
                                        </a:rPr>
                                        <m:t>𝑤</m:t>
                                      </m:r>
                                    </m:e>
                                    <m:sub>
                                      <m:r>
                                        <a:rPr lang="en-US" altLang="zh-CN" sz="1400" i="1" spc="400" dirty="0">
                                          <a:latin typeface="Cambria Math" panose="02040503050406030204" charset="0"/>
                                          <a:cs typeface="Cambria Math" panose="02040503050406030204" charset="0"/>
                                          <a:sym typeface="+mn-lt"/>
                                        </a:rPr>
                                        <m:t>𝑖</m:t>
                                      </m:r>
                                    </m:sub>
                                  </m:sSub>
                                </m:e>
                                <m:sup>
                                  <m:r>
                                    <a:rPr lang="en-US" altLang="zh-CN" sz="1400" i="1" spc="400" dirty="0">
                                      <a:latin typeface="Cambria Math" panose="02040503050406030204" charset="0"/>
                                      <a:cs typeface="Cambria Math" panose="02040503050406030204" charset="0"/>
                                      <a:sym typeface="+mn-lt"/>
                                    </a:rPr>
                                    <m:t>2</m:t>
                                  </m:r>
                                </m:sup>
                              </m:sSup>
                            </m:e>
                          </m:nary>
                        </m:oMath>
                      </m:oMathPara>
                    </a14:m>
                    <a:endParaRPr lang="zh-CN" altLang="en-US" sz="1400" spc="400" dirty="0">
                      <a:cs typeface="+mn-ea"/>
                      <a:sym typeface="+mn-lt"/>
                    </a:endParaRPr>
                  </a:p>
                </p:txBody>
              </p:sp>
            </mc:Choice>
            <mc:Fallback>
              <p:sp>
                <p:nvSpPr>
                  <p:cNvPr id="34" name="文本框 33"/>
                  <p:cNvSpPr txBox="1">
                    <a:spLocks noRot="1" noChangeAspect="1" noMove="1" noResize="1" noEditPoints="1" noAdjustHandles="1" noChangeArrowheads="1" noChangeShapeType="1" noTextEdit="1"/>
                  </p:cNvSpPr>
                  <p:nvPr/>
                </p:nvSpPr>
                <p:spPr>
                  <a:xfrm>
                    <a:off x="1669141" y="3448098"/>
                    <a:ext cx="2604912" cy="678366"/>
                  </a:xfrm>
                  <a:prstGeom prst="rect">
                    <a:avLst/>
                  </a:prstGeom>
                  <a:blipFill rotWithShape="1">
                    <a:blip r:embed="rId1"/>
                  </a:blipFill>
                </p:spPr>
                <p:txBody>
                  <a:bodyPr/>
                  <a:lstStyle/>
                  <a:p>
                    <a:r>
                      <a:rPr lang="zh-CN" altLang="en-US">
                        <a:noFill/>
                      </a:rPr>
                      <a:t> </a:t>
                    </a:r>
                  </a:p>
                </p:txBody>
              </p:sp>
            </mc:Fallback>
          </mc:AlternateContent>
          <p:sp>
            <p:nvSpPr>
              <p:cNvPr id="35" name="文本框 34"/>
              <p:cNvSpPr txBox="1"/>
              <p:nvPr/>
            </p:nvSpPr>
            <p:spPr>
              <a:xfrm>
                <a:off x="1669141" y="3167743"/>
                <a:ext cx="1514475" cy="263438"/>
              </a:xfrm>
              <a:prstGeom prst="rect">
                <a:avLst/>
              </a:prstGeom>
              <a:noFill/>
            </p:spPr>
            <p:txBody>
              <a:bodyPr wrap="square" rtlCol="0">
                <a:spAutoFit/>
              </a:bodyPr>
              <a:p>
                <a:r>
                  <a:rPr lang="zh-CN" altLang="en-US" dirty="0">
                    <a:cs typeface="+mn-ea"/>
                    <a:sym typeface="+mn-lt"/>
                  </a:rPr>
                  <a:t>L2正则化</a:t>
                </a:r>
                <a:endParaRPr lang="zh-CN" altLang="en-US" dirty="0">
                  <a:solidFill>
                    <a:schemeClr val="tx1">
                      <a:lumMod val="85000"/>
                      <a:lumOff val="15000"/>
                    </a:schemeClr>
                  </a:solidFill>
                  <a:cs typeface="+mn-ea"/>
                  <a:sym typeface="+mn-lt"/>
                </a:endParaRPr>
              </a:p>
            </p:txBody>
          </p:sp>
        </p:grpSp>
      </p:grpSp>
      <p:grpSp>
        <p:nvGrpSpPr>
          <p:cNvPr id="54" name="组合 53"/>
          <p:cNvGrpSpPr/>
          <p:nvPr/>
        </p:nvGrpSpPr>
        <p:grpSpPr>
          <a:xfrm>
            <a:off x="6466840" y="1892300"/>
            <a:ext cx="4883785" cy="1995204"/>
            <a:chOff x="914399" y="2705750"/>
            <a:chExt cx="3497668" cy="1429143"/>
          </a:xfrm>
        </p:grpSpPr>
        <p:sp>
          <p:nvSpPr>
            <p:cNvPr id="48" name="文本框 47"/>
            <p:cNvSpPr txBox="1"/>
            <p:nvPr/>
          </p:nvSpPr>
          <p:spPr>
            <a:xfrm>
              <a:off x="2897592" y="2705750"/>
              <a:ext cx="1514475" cy="726840"/>
            </a:xfrm>
            <a:prstGeom prst="rect">
              <a:avLst/>
            </a:prstGeom>
            <a:noFill/>
          </p:spPr>
          <p:txBody>
            <a:bodyPr wrap="square" rtlCol="0">
              <a:spAutoFit/>
            </a:bodyPr>
            <a:p>
              <a:pPr algn="ctr"/>
              <a:r>
                <a:rPr lang="en-US" altLang="zh-CN" sz="6000" dirty="0">
                  <a:solidFill>
                    <a:schemeClr val="bg1"/>
                  </a:solidFill>
                  <a:effectLst>
                    <a:outerShdw blurRad="165100" algn="ctr" rotWithShape="0">
                      <a:prstClr val="black">
                        <a:alpha val="24000"/>
                      </a:prstClr>
                    </a:outerShdw>
                  </a:effectLst>
                  <a:cs typeface="+mn-ea"/>
                  <a:sym typeface="+mn-lt"/>
                </a:rPr>
                <a:t>1</a:t>
              </a:r>
              <a:endParaRPr lang="zh-CN" altLang="en-US" sz="6000" dirty="0">
                <a:solidFill>
                  <a:schemeClr val="bg1"/>
                </a:solidFill>
                <a:effectLst>
                  <a:outerShdw blurRad="165100" algn="ctr" rotWithShape="0">
                    <a:prstClr val="black">
                      <a:alpha val="24000"/>
                    </a:prstClr>
                  </a:outerShdw>
                </a:effectLst>
                <a:cs typeface="+mn-ea"/>
                <a:sym typeface="+mn-lt"/>
              </a:endParaRPr>
            </a:p>
          </p:txBody>
        </p:sp>
        <p:sp>
          <p:nvSpPr>
            <p:cNvPr id="12" name="椭圆 11"/>
            <p:cNvSpPr/>
            <p:nvPr/>
          </p:nvSpPr>
          <p:spPr>
            <a:xfrm>
              <a:off x="914399" y="3167743"/>
              <a:ext cx="754743" cy="754743"/>
            </a:xfrm>
            <a:prstGeom prst="ellipse">
              <a:avLst/>
            </a:prstGeom>
            <a:solidFill>
              <a:schemeClr val="bg1"/>
            </a:solidFill>
            <a:ln>
              <a:noFill/>
            </a:ln>
            <a:effectLst>
              <a:outerShdw blurRad="1143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32" name="组合 31"/>
            <p:cNvGrpSpPr/>
            <p:nvPr/>
          </p:nvGrpSpPr>
          <p:grpSpPr>
            <a:xfrm>
              <a:off x="1763686" y="3171793"/>
              <a:ext cx="2616281" cy="963100"/>
              <a:chOff x="1669141" y="3167743"/>
              <a:chExt cx="2616281" cy="963100"/>
            </a:xfrm>
          </p:grpSpPr>
          <mc:AlternateContent xmlns:mc="http://schemas.openxmlformats.org/markup-compatibility/2006">
            <mc:Choice xmlns:a14="http://schemas.microsoft.com/office/drawing/2010/main" Requires="a14">
              <p:sp>
                <p:nvSpPr>
                  <p:cNvPr id="30" name="文本框 29"/>
                  <p:cNvSpPr txBox="1"/>
                  <p:nvPr/>
                </p:nvSpPr>
                <p:spPr>
                  <a:xfrm>
                    <a:off x="1680510" y="3474049"/>
                    <a:ext cx="2604912" cy="656794"/>
                  </a:xfrm>
                  <a:prstGeom prst="rect">
                    <a:avLst/>
                  </a:prstGeom>
                  <a:noFill/>
                </p:spPr>
                <p:txBody>
                  <a:bodyPr wrap="square" rtlCol="0">
                    <a:spAutoFit/>
                  </a:bodyPr>
                  <a:p>
                    <a:r>
                      <a:rPr lang="zh-CN" altLang="en-US" sz="1400" spc="400" dirty="0">
                        <a:cs typeface="+mn-ea"/>
                        <a:sym typeface="+mn-lt"/>
                      </a:rPr>
                      <a:t>指权值向量w中各个元素的绝对值之和</a:t>
                    </a:r>
                    <a:endParaRPr lang="zh-CN" altLang="en-US" sz="1400" spc="400" dirty="0">
                      <a:cs typeface="+mn-ea"/>
                      <a:sym typeface="+mn-lt"/>
                    </a:endParaRPr>
                  </a:p>
                  <a:p>
                    <a14:m>
                      <m:oMathPara xmlns:m="http://schemas.openxmlformats.org/officeDocument/2006/math">
                        <m:oMathParaPr>
                          <m:jc m:val="centerGroup"/>
                        </m:oMathParaPr>
                        <m:oMath xmlns:m="http://schemas.openxmlformats.org/officeDocument/2006/math">
                          <m:r>
                            <a:rPr lang="zh-CN" altLang="en-US" sz="1400" spc="400" dirty="0">
                              <a:latin typeface="Cambria Math" panose="02040503050406030204" charset="0"/>
                              <a:cs typeface="+mn-ea"/>
                              <a:sym typeface="+mn-lt"/>
                            </a:rPr>
                            <m:t>𝑅</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𝑤</m:t>
                          </m:r>
                          <m:r>
                            <a:rPr lang="zh-CN" altLang="en-US" sz="1400" spc="400" dirty="0">
                              <a:latin typeface="Cambria Math" panose="02040503050406030204" charset="0"/>
                              <a:cs typeface="+mn-ea"/>
                              <a:sym typeface="+mn-lt"/>
                            </a:rPr>
                            <m:t>||</m:t>
                          </m:r>
                          <m:r>
                            <a:rPr lang="zh-CN" altLang="en-US" sz="1400" spc="400" baseline="-25000" dirty="0">
                              <a:latin typeface="Cambria Math" panose="02040503050406030204" charset="0"/>
                              <a:cs typeface="+mn-ea"/>
                              <a:sym typeface="+mn-lt"/>
                            </a:rPr>
                            <m:t>1</m:t>
                          </m:r>
                          <m:r>
                            <a:rPr lang="zh-CN" altLang="en-US" sz="1400" spc="400" dirty="0">
                              <a:latin typeface="Cambria Math" panose="02040503050406030204" charset="0"/>
                              <a:cs typeface="+mn-ea"/>
                              <a:sym typeface="+mn-lt"/>
                            </a:rPr>
                            <m:t> =</m:t>
                          </m:r>
                          <m:nary>
                            <m:naryPr>
                              <m:chr m:val="∑"/>
                              <m:limLoc m:val="subSup"/>
                              <m:supHide m:val="on"/>
                              <m:ctrlPr>
                                <a:rPr lang="zh-CN" altLang="en-US" sz="1400" i="1" spc="400" dirty="0">
                                  <a:latin typeface="Cambria Math" panose="02040503050406030204" charset="0"/>
                                  <a:cs typeface="Cambria Math" panose="02040503050406030204" charset="0"/>
                                  <a:sym typeface="+mn-lt"/>
                                </a:rPr>
                              </m:ctrlPr>
                            </m:naryPr>
                            <m:sub>
                              <m:r>
                                <a:rPr lang="en-US" altLang="zh-CN" sz="1400" i="1" spc="400" dirty="0">
                                  <a:latin typeface="Cambria Math" panose="02040503050406030204" charset="0"/>
                                  <a:cs typeface="Cambria Math" panose="02040503050406030204" charset="0"/>
                                  <a:sym typeface="+mn-lt"/>
                                </a:rPr>
                                <m:t>𝑖</m:t>
                              </m:r>
                            </m:sub>
                            <m:sup/>
                            <m:e>
                              <m:sSub>
                                <m:sSubPr>
                                  <m:ctrlPr>
                                    <a:rPr lang="en-US" altLang="zh-CN" sz="1400" i="1" spc="400" dirty="0">
                                      <a:latin typeface="Cambria Math" panose="02040503050406030204" charset="0"/>
                                      <a:cs typeface="Cambria Math" panose="02040503050406030204" charset="0"/>
                                      <a:sym typeface="+mn-lt"/>
                                    </a:rPr>
                                  </m:ctrlPr>
                                </m:sSubPr>
                                <m:e>
                                  <m:r>
                                    <a:rPr lang="en-US" altLang="zh-CN" sz="1400" i="1" spc="400" dirty="0">
                                      <a:latin typeface="Cambria Math" panose="02040503050406030204" charset="0"/>
                                      <a:cs typeface="Cambria Math" panose="02040503050406030204" charset="0"/>
                                      <a:sym typeface="+mn-lt"/>
                                    </a:rPr>
                                    <m:t>|</m:t>
                                  </m:r>
                                  <m:r>
                                    <a:rPr lang="en-US" altLang="zh-CN" sz="1400" i="1" spc="400" dirty="0">
                                      <a:latin typeface="Cambria Math" panose="02040503050406030204" charset="0"/>
                                      <a:cs typeface="Cambria Math" panose="02040503050406030204" charset="0"/>
                                      <a:sym typeface="+mn-lt"/>
                                    </a:rPr>
                                    <m:t>𝑤</m:t>
                                  </m:r>
                                </m:e>
                                <m:sub>
                                  <m:r>
                                    <a:rPr lang="en-US" altLang="zh-CN" sz="1400" i="1" spc="400" dirty="0">
                                      <a:latin typeface="Cambria Math" panose="02040503050406030204" charset="0"/>
                                      <a:cs typeface="Cambria Math" panose="02040503050406030204" charset="0"/>
                                      <a:sym typeface="+mn-lt"/>
                                    </a:rPr>
                                    <m:t>𝑖</m:t>
                                  </m:r>
                                </m:sub>
                              </m:sSub>
                              <m:r>
                                <a:rPr lang="en-US" altLang="zh-CN" sz="1400" i="1" spc="400" dirty="0">
                                  <a:latin typeface="Cambria Math" panose="02040503050406030204" charset="0"/>
                                  <a:cs typeface="Cambria Math" panose="02040503050406030204" charset="0"/>
                                  <a:sym typeface="+mn-lt"/>
                                </a:rPr>
                                <m:t>|</m:t>
                              </m:r>
                            </m:e>
                          </m:nary>
                        </m:oMath>
                      </m:oMathPara>
                    </a14:m>
                    <a:endParaRPr lang="zh-CN" altLang="en-US" sz="1400" spc="400" dirty="0">
                      <a:cs typeface="+mn-ea"/>
                      <a:sym typeface="+mn-lt"/>
                    </a:endParaRPr>
                  </a:p>
                </p:txBody>
              </p:sp>
            </mc:Choice>
            <mc:Fallback>
              <p:sp>
                <p:nvSpPr>
                  <p:cNvPr id="30" name="文本框 29"/>
                  <p:cNvSpPr txBox="1">
                    <a:spLocks noRot="1" noChangeAspect="1" noMove="1" noResize="1" noEditPoints="1" noAdjustHandles="1" noChangeArrowheads="1" noChangeShapeType="1" noTextEdit="1"/>
                  </p:cNvSpPr>
                  <p:nvPr/>
                </p:nvSpPr>
                <p:spPr>
                  <a:xfrm>
                    <a:off x="1680510" y="3474049"/>
                    <a:ext cx="2604912" cy="656794"/>
                  </a:xfrm>
                  <a:prstGeom prst="rect">
                    <a:avLst/>
                  </a:prstGeom>
                  <a:blipFill rotWithShape="1">
                    <a:blip r:embed="rId2"/>
                  </a:blipFill>
                </p:spPr>
                <p:txBody>
                  <a:bodyPr/>
                  <a:lstStyle/>
                  <a:p>
                    <a:r>
                      <a:rPr lang="zh-CN" altLang="en-US">
                        <a:noFill/>
                      </a:rPr>
                      <a:t> </a:t>
                    </a:r>
                  </a:p>
                </p:txBody>
              </p:sp>
            </mc:Fallback>
          </mc:AlternateContent>
          <p:sp>
            <p:nvSpPr>
              <p:cNvPr id="31" name="文本框 30"/>
              <p:cNvSpPr txBox="1"/>
              <p:nvPr/>
            </p:nvSpPr>
            <p:spPr>
              <a:xfrm>
                <a:off x="1669141" y="3167743"/>
                <a:ext cx="1514475" cy="263809"/>
              </a:xfrm>
              <a:prstGeom prst="rect">
                <a:avLst/>
              </a:prstGeom>
              <a:noFill/>
            </p:spPr>
            <p:txBody>
              <a:bodyPr wrap="square" rtlCol="0">
                <a:spAutoFit/>
              </a:bodyPr>
              <a:p>
                <a:r>
                  <a:rPr lang="zh-CN" altLang="en-US" dirty="0">
                    <a:cs typeface="+mn-ea"/>
                    <a:sym typeface="+mn-lt"/>
                  </a:rPr>
                  <a:t>L1正则化</a:t>
                </a:r>
                <a:endParaRPr lang="zh-CN" altLang="en-US" dirty="0">
                  <a:solidFill>
                    <a:schemeClr val="tx1">
                      <a:lumMod val="85000"/>
                      <a:lumOff val="15000"/>
                    </a:schemeClr>
                  </a:solidFill>
                  <a:cs typeface="+mn-ea"/>
                  <a:sym typeface="+mn-lt"/>
                </a:endParaRPr>
              </a:p>
            </p:txBody>
          </p:sp>
        </p:grpSp>
      </p:grpSp>
      <p:sp>
        <p:nvSpPr>
          <p:cNvPr id="15" name="椭圆 14"/>
          <p:cNvSpPr/>
          <p:nvPr/>
        </p:nvSpPr>
        <p:spPr>
          <a:xfrm>
            <a:off x="-408687" y="-634628"/>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8" name="文本框 7"/>
          <p:cNvSpPr txBox="1"/>
          <p:nvPr/>
        </p:nvSpPr>
        <p:spPr>
          <a:xfrm>
            <a:off x="520700" y="1175385"/>
            <a:ext cx="10906760" cy="1168400"/>
          </a:xfrm>
          <a:prstGeom prst="rect">
            <a:avLst/>
          </a:prstGeom>
          <a:noFill/>
        </p:spPr>
        <p:txBody>
          <a:bodyPr wrap="square" rtlCol="0">
            <a:spAutoFit/>
          </a:bodyPr>
          <a:lstStyle/>
          <a:p>
            <a:pPr indent="0">
              <a:buFont typeface="Wingdings" panose="05000000000000000000" charset="0"/>
              <a:buNone/>
            </a:pPr>
            <a:endParaRPr lang="zh-CN" altLang="en-US" sz="1400" spc="400" dirty="0">
              <a:cs typeface="+mn-ea"/>
              <a:sym typeface="+mn-lt"/>
            </a:endParaRPr>
          </a:p>
          <a:p>
            <a:pPr marL="285750" indent="-285750">
              <a:buFont typeface="Wingdings" panose="05000000000000000000" charset="0"/>
              <a:buChar char="p"/>
            </a:pPr>
            <a:r>
              <a:rPr lang="zh-CN" altLang="en-US" sz="1400" spc="400" dirty="0">
                <a:cs typeface="+mn-ea"/>
                <a:sym typeface="+mn-lt"/>
              </a:rPr>
              <a:t>目标函数（</a:t>
            </a:r>
            <a:r>
              <a:rPr lang="zh-CN" altLang="en-US" sz="1400" spc="400" dirty="0">
                <a:cs typeface="+mn-ea"/>
                <a:sym typeface="+mn-lt"/>
              </a:rPr>
              <a:t>许多ML算法通过最小化某个目标函数来确定模型参数）</a:t>
            </a:r>
            <a:endParaRPr lang="zh-CN" altLang="en-US" sz="1400" spc="400" dirty="0">
              <a:cs typeface="+mn-ea"/>
              <a:sym typeface="+mn-lt"/>
            </a:endParaRPr>
          </a:p>
          <a:p>
            <a:pPr indent="0">
              <a:buNone/>
            </a:pPr>
            <a:r>
              <a:rPr lang="zh-CN" altLang="en-US" sz="1400" spc="400" dirty="0">
                <a:cs typeface="+mn-ea"/>
                <a:sym typeface="+mn-lt"/>
              </a:rPr>
              <a:t>非</a:t>
            </a:r>
            <a:r>
              <a:rPr lang="zh-CN" altLang="en-US" sz="1400" spc="400" dirty="0">
                <a:cs typeface="+mn-ea"/>
                <a:sym typeface="+mn-lt"/>
              </a:rPr>
              <a:t>核算法：L(w)=L(X,y,w) + λR(w) 其中L称为损失函数，R称为正则化项。</a:t>
            </a:r>
            <a:endParaRPr lang="zh-CN" altLang="en-US" sz="1400" spc="400" dirty="0">
              <a:cs typeface="+mn-ea"/>
              <a:sym typeface="+mn-lt"/>
            </a:endParaRPr>
          </a:p>
          <a:p>
            <a:pPr indent="0">
              <a:buNone/>
            </a:pPr>
            <a:r>
              <a:rPr lang="zh-CN" altLang="en-US" sz="1400" spc="400" dirty="0">
                <a:cs typeface="+mn-ea"/>
                <a:sym typeface="+mn-lt"/>
              </a:rPr>
              <a:t>核算法：L(w)=L(φ(X),y,w) + λR(w) φ是一个内核映射，而λ&gt;0被称为超参数</a:t>
            </a:r>
            <a:endParaRPr lang="zh-CN" altLang="en-US" sz="1400" spc="400" dirty="0">
              <a:cs typeface="+mn-ea"/>
              <a:sym typeface="+mn-lt"/>
            </a:endParaRPr>
          </a:p>
          <a:p>
            <a:pPr indent="0">
              <a:buNone/>
            </a:pPr>
            <a:endParaRPr lang="zh-CN" altLang="en-US" sz="1400" spc="400" dirty="0">
              <a:cs typeface="+mn-ea"/>
              <a:sym typeface="+mn-lt"/>
            </a:endParaRPr>
          </a:p>
        </p:txBody>
      </p:sp>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背景知识☞有监督的机器学习</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pic>
        <p:nvPicPr>
          <p:cNvPr id="3" name="图片 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20700" y="2302510"/>
            <a:ext cx="6329045" cy="380174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additive="base">
                                        <p:cTn id="13" dur="500" fill="hold"/>
                                        <p:tgtEl>
                                          <p:spTgt spid="55"/>
                                        </p:tgtEl>
                                        <p:attrNameLst>
                                          <p:attrName>ppt_x</p:attrName>
                                        </p:attrNameLst>
                                      </p:cBhvr>
                                      <p:tavLst>
                                        <p:tav tm="0">
                                          <p:val>
                                            <p:strVal val="#ppt_x"/>
                                          </p:val>
                                        </p:tav>
                                        <p:tav tm="100000">
                                          <p:val>
                                            <p:strVal val="#ppt_x"/>
                                          </p:val>
                                        </p:tav>
                                      </p:tavLst>
                                    </p:anim>
                                    <p:anim calcmode="lin" valueType="num">
                                      <p:cBhvr additive="base">
                                        <p:cTn id="1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背景知识☞有监督的机器学习</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sp>
        <p:nvSpPr>
          <p:cNvPr id="11" name="文本框 10"/>
          <p:cNvSpPr txBox="1"/>
          <p:nvPr/>
        </p:nvSpPr>
        <p:spPr>
          <a:xfrm>
            <a:off x="509270" y="1335405"/>
            <a:ext cx="10170795" cy="1599565"/>
          </a:xfrm>
          <a:prstGeom prst="rect">
            <a:avLst/>
          </a:prstGeom>
          <a:noFill/>
        </p:spPr>
        <p:txBody>
          <a:bodyPr wrap="square" rtlCol="0">
            <a:spAutoFit/>
          </a:bodyPr>
          <a:p>
            <a:pPr marL="285750" indent="-285750">
              <a:buFont typeface="Wingdings" panose="05000000000000000000" charset="0"/>
              <a:buChar char="Ø"/>
            </a:pPr>
            <a:r>
              <a:rPr lang="zh-CN" altLang="en-US" sz="1400" spc="400" dirty="0">
                <a:cs typeface="+mn-ea"/>
                <a:sym typeface="+mn-lt"/>
              </a:rPr>
              <a:t>参数：模型从训练数据中学到的。</a:t>
            </a:r>
            <a:endParaRPr lang="zh-CN" altLang="en-US" sz="1400" spc="400" dirty="0">
              <a:cs typeface="+mn-ea"/>
              <a:sym typeface="+mn-lt"/>
            </a:endParaRPr>
          </a:p>
          <a:p>
            <a:r>
              <a:rPr lang="zh-CN" altLang="en-US" sz="1400" spc="400" dirty="0">
                <a:cs typeface="+mn-ea"/>
                <a:sym typeface="+mn-lt"/>
              </a:rPr>
              <a:t>比如假设你要做一个多项式回归分析的模型，比如f(x)=w</a:t>
            </a:r>
            <a:r>
              <a:rPr lang="zh-CN" altLang="en-US" sz="1400" spc="400" baseline="-25000" dirty="0">
                <a:cs typeface="+mn-ea"/>
                <a:sym typeface="+mn-lt"/>
              </a:rPr>
              <a:t>1</a:t>
            </a:r>
            <a:r>
              <a:rPr lang="zh-CN" altLang="en-US" sz="1400" spc="400" dirty="0">
                <a:cs typeface="+mn-ea"/>
                <a:sym typeface="+mn-lt"/>
              </a:rPr>
              <a:t>x</a:t>
            </a:r>
            <a:r>
              <a:rPr lang="zh-CN" altLang="en-US" sz="1400" spc="400" baseline="-25000" dirty="0">
                <a:cs typeface="+mn-ea"/>
                <a:sym typeface="+mn-lt"/>
              </a:rPr>
              <a:t>1</a:t>
            </a:r>
            <a:r>
              <a:rPr lang="zh-CN" altLang="en-US" sz="1400" spc="400" dirty="0">
                <a:cs typeface="+mn-ea"/>
                <a:sym typeface="+mn-lt"/>
              </a:rPr>
              <a:t>+w</a:t>
            </a:r>
            <a:r>
              <a:rPr lang="zh-CN" altLang="en-US" sz="1400" spc="400" baseline="-25000" dirty="0">
                <a:cs typeface="+mn-ea"/>
                <a:sym typeface="+mn-lt"/>
              </a:rPr>
              <a:t>2</a:t>
            </a:r>
            <a:r>
              <a:rPr lang="zh-CN" altLang="en-US" sz="1400" spc="400" dirty="0">
                <a:cs typeface="+mn-ea"/>
                <a:sym typeface="+mn-lt"/>
              </a:rPr>
              <a:t>x</a:t>
            </a:r>
            <a:r>
              <a:rPr lang="zh-CN" altLang="en-US" sz="1400" spc="400" baseline="-25000" dirty="0">
                <a:cs typeface="+mn-ea"/>
                <a:sym typeface="+mn-lt"/>
              </a:rPr>
              <a:t>2</a:t>
            </a:r>
            <a:r>
              <a:rPr lang="zh-CN" altLang="en-US" sz="1400" spc="400" dirty="0">
                <a:cs typeface="+mn-ea"/>
                <a:sym typeface="+mn-lt"/>
              </a:rPr>
              <a:t>+w</a:t>
            </a:r>
            <a:r>
              <a:rPr lang="zh-CN" altLang="en-US" sz="1400" spc="400" baseline="-25000" dirty="0">
                <a:cs typeface="+mn-ea"/>
                <a:sym typeface="+mn-lt"/>
              </a:rPr>
              <a:t>3</a:t>
            </a:r>
            <a:r>
              <a:rPr lang="zh-CN" altLang="en-US" sz="1400" spc="400" dirty="0">
                <a:cs typeface="+mn-ea"/>
                <a:sym typeface="+mn-lt"/>
              </a:rPr>
              <a:t>x</a:t>
            </a:r>
            <a:r>
              <a:rPr lang="zh-CN" altLang="en-US" sz="1400" spc="400" baseline="-25000" dirty="0">
                <a:cs typeface="+mn-ea"/>
                <a:sym typeface="+mn-lt"/>
              </a:rPr>
              <a:t>3</a:t>
            </a:r>
            <a:r>
              <a:rPr lang="zh-CN" altLang="en-US" sz="1400" spc="400" dirty="0">
                <a:cs typeface="+mn-ea"/>
                <a:sym typeface="+mn-lt"/>
              </a:rPr>
              <a:t>，那么模型训练的过程中其实就是在学习对应的w的值。</a:t>
            </a:r>
            <a:endParaRPr lang="zh-CN" altLang="en-US" sz="1400" spc="400" dirty="0">
              <a:cs typeface="+mn-ea"/>
              <a:sym typeface="+mn-lt"/>
            </a:endParaRPr>
          </a:p>
          <a:p>
            <a:endParaRPr lang="zh-CN" altLang="en-US" sz="1400" spc="400" dirty="0">
              <a:cs typeface="+mn-ea"/>
              <a:sym typeface="+mn-lt"/>
            </a:endParaRPr>
          </a:p>
          <a:p>
            <a:pPr marL="285750" indent="-285750">
              <a:buFont typeface="Wingdings" panose="05000000000000000000" charset="0"/>
              <a:buChar char="Ø"/>
            </a:pPr>
            <a:r>
              <a:rPr lang="zh-CN" altLang="en-US" sz="1400" spc="400" dirty="0">
                <a:cs typeface="+mn-ea"/>
                <a:sym typeface="+mn-lt"/>
              </a:rPr>
              <a:t>超参数：开始机器学习之前，人为设置好的模型外部配置。</a:t>
            </a:r>
            <a:endParaRPr lang="zh-CN" altLang="en-US" sz="1400" spc="400" dirty="0">
              <a:cs typeface="+mn-ea"/>
              <a:sym typeface="+mn-lt"/>
            </a:endParaRPr>
          </a:p>
          <a:p>
            <a:r>
              <a:rPr lang="zh-CN" altLang="en-US" sz="1400" spc="400" dirty="0">
                <a:cs typeface="+mn-ea"/>
                <a:sym typeface="+mn-lt"/>
              </a:rPr>
              <a:t>比如聚类中类的个数、在深度学习中的学习速率，迭代次数，层数，每层神经元的个数等等。</a:t>
            </a:r>
            <a:endParaRPr lang="zh-CN" altLang="en-US" sz="1400" spc="400" dirty="0">
              <a:cs typeface="+mn-ea"/>
              <a:sym typeface="+mn-lt"/>
            </a:endParaRPr>
          </a:p>
          <a:p>
            <a:endParaRPr lang="zh-CN" altLang="en-US" sz="1400" spc="400" dirty="0">
              <a:cs typeface="+mn-ea"/>
              <a:sym typeface="+mn-lt"/>
            </a:endParaRPr>
          </a:p>
        </p:txBody>
      </p:sp>
      <p:sp>
        <p:nvSpPr>
          <p:cNvPr id="13" name="文本框 12"/>
          <p:cNvSpPr txBox="1"/>
          <p:nvPr/>
        </p:nvSpPr>
        <p:spPr>
          <a:xfrm>
            <a:off x="6659880" y="2833370"/>
            <a:ext cx="5016500" cy="3538220"/>
          </a:xfrm>
          <a:prstGeom prst="rect">
            <a:avLst/>
          </a:prstGeom>
          <a:noFill/>
        </p:spPr>
        <p:txBody>
          <a:bodyPr wrap="square" rtlCol="0" anchor="t">
            <a:spAutoFit/>
          </a:bodyPr>
          <a:p>
            <a:pPr indent="457200" fontAlgn="auto"/>
            <a:r>
              <a:rPr lang="zh-CN" altLang="en-US" sz="1400" spc="400" dirty="0">
                <a:cs typeface="+mn-ea"/>
              </a:rPr>
              <a:t>超参数是机器学习系统中的一个关键参数；一个好的超参数使我们有可能学习一个在测试数据集上具有良好泛化性能的模型。</a:t>
            </a:r>
            <a:endParaRPr lang="zh-CN" altLang="en-US" sz="1400" spc="400" dirty="0">
              <a:cs typeface="+mn-ea"/>
            </a:endParaRPr>
          </a:p>
          <a:p>
            <a:pPr indent="457200" fontAlgn="auto"/>
            <a:r>
              <a:rPr lang="zh-CN" altLang="en-US" sz="1400" spc="400" dirty="0">
                <a:cs typeface="+mn-ea"/>
              </a:rPr>
              <a:t>在实践中，</a:t>
            </a:r>
            <a:r>
              <a:rPr lang="zh-CN" altLang="en-US" sz="1400" b="1" spc="400" dirty="0">
                <a:solidFill>
                  <a:srgbClr val="C00000"/>
                </a:solidFill>
                <a:cs typeface="+mn-ea"/>
              </a:rPr>
              <a:t>超参数</a:t>
            </a:r>
            <a:r>
              <a:rPr lang="zh-CN" altLang="en-US" sz="1400" spc="400" dirty="0">
                <a:cs typeface="+mn-ea"/>
              </a:rPr>
              <a:t>通常是通过</a:t>
            </a:r>
            <a:r>
              <a:rPr lang="zh-CN" altLang="en-US" sz="1400" spc="400" dirty="0">
                <a:cs typeface="+mn-ea"/>
              </a:rPr>
              <a:t>交叉分析确定的。一种流行的交叉验证方法被称为</a:t>
            </a:r>
            <a:r>
              <a:rPr lang="zh-CN" altLang="en-US" sz="1400" b="1" spc="400" dirty="0">
                <a:solidFill>
                  <a:srgbClr val="C00000"/>
                </a:solidFill>
                <a:cs typeface="+mn-ea"/>
              </a:rPr>
              <a:t>K- 折交叉验证法</a:t>
            </a:r>
            <a:r>
              <a:rPr lang="zh-CN" altLang="en-US" sz="1400" spc="400" dirty="0">
                <a:cs typeface="+mn-ea"/>
              </a:rPr>
              <a:t>。</a:t>
            </a:r>
            <a:endParaRPr lang="zh-CN" altLang="en-US" sz="1400" spc="400" dirty="0">
              <a:cs typeface="+mn-ea"/>
            </a:endParaRPr>
          </a:p>
          <a:p>
            <a:pPr indent="457200" fontAlgn="auto"/>
            <a:r>
              <a:rPr lang="zh-CN" altLang="en-US" sz="1400" spc="400" dirty="0">
                <a:cs typeface="+mn-ea"/>
              </a:rPr>
              <a:t>具体来说，我们可以将训练数据集分为K 个折。假设我们得到了一个超参数。对于每份数据，我们使用剩余的K</a:t>
            </a:r>
            <a:r>
              <a:rPr lang="en-US" altLang="zh-CN" sz="1400" spc="400" dirty="0">
                <a:cs typeface="+mn-ea"/>
              </a:rPr>
              <a:t>-</a:t>
            </a:r>
            <a:r>
              <a:rPr lang="zh-CN" altLang="en-US" sz="1400" spc="400" dirty="0">
                <a:cs typeface="+mn-ea"/>
              </a:rPr>
              <a:t>1个数据作为训练数据集来学习模型参数，并在这一份数据上测试模型性能。然后，我们对K轮的性能进行平均。超参数是在一个搜索过程中确定的，使交叉验证的平均性能达到最大的那个超参数就是我们最终选定的超参数。</a:t>
            </a:r>
            <a:endParaRPr lang="zh-CN" altLang="en-US" sz="1400" spc="400" dirty="0">
              <a:cs typeface="+mn-ea"/>
            </a:endParaRPr>
          </a:p>
          <a:p>
            <a:pPr indent="457200" fontAlgn="auto"/>
            <a:r>
              <a:rPr lang="zh-CN" altLang="en-US" sz="1400" spc="400" dirty="0">
                <a:cs typeface="+mn-ea"/>
              </a:rPr>
              <a:t>由此可见，学习超参数比学习参数的计算成本要高得多，所以超参数更具有价值。</a:t>
            </a:r>
            <a:endParaRPr lang="zh-CN" altLang="en-US" sz="1400" spc="400" dirty="0">
              <a:cs typeface="+mn-ea"/>
            </a:endParaRPr>
          </a:p>
        </p:txBody>
      </p:sp>
      <p:pic>
        <p:nvPicPr>
          <p:cNvPr id="18" name="图片 17"/>
          <p:cNvPicPr>
            <a:picLocks noChangeAspect="1"/>
          </p:cNvPicPr>
          <p:nvPr/>
        </p:nvPicPr>
        <p:blipFill>
          <a:blip r:embed="rId1"/>
          <a:stretch>
            <a:fillRect/>
          </a:stretch>
        </p:blipFill>
        <p:spPr>
          <a:xfrm>
            <a:off x="609600" y="3069590"/>
            <a:ext cx="6050280" cy="281178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ppt_x</p:attrName>
                                        </p:attrNameLst>
                                      </p:cBhvr>
                                      <p:tavLst>
                                        <p:tav tm="0">
                                          <p:val>
                                            <p:strVal val="#ppt_x-.2"/>
                                          </p:val>
                                        </p:tav>
                                        <p:tav tm="100000">
                                          <p:val>
                                            <p:strVal val="#ppt_x"/>
                                          </p:val>
                                        </p:tav>
                                      </p:tavLst>
                                    </p:anim>
                                    <p:anim calcmode="lin" valueType="num">
                                      <p:cBhvr>
                                        <p:cTn id="8"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
                                        </p:tgtEl>
                                      </p:cBhvr>
                                    </p:animEffect>
                                  </p:childTnLst>
                                </p:cTn>
                              </p:par>
                              <p:par>
                                <p:cTn id="10" presetID="29"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ppt_x</p:attrName>
                                        </p:attrNameLst>
                                      </p:cBhvr>
                                      <p:tavLst>
                                        <p:tav tm="0">
                                          <p:val>
                                            <p:strVal val="#ppt_x-.2"/>
                                          </p:val>
                                        </p:tav>
                                        <p:tav tm="100000">
                                          <p:val>
                                            <p:strVal val="#ppt_x"/>
                                          </p:val>
                                        </p:tav>
                                      </p:tavLst>
                                    </p:anim>
                                    <p:anim calcmode="lin" valueType="num">
                                      <p:cBhvr>
                                        <p:cTn id="13"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420225" y="2034540"/>
            <a:ext cx="3276600" cy="3276600"/>
          </a:xfrm>
          <a:prstGeom prst="ellipse">
            <a:avLst/>
          </a:prstGeom>
          <a:solidFill>
            <a:schemeClr val="bg1"/>
          </a:solidFill>
          <a:ln>
            <a:noFill/>
          </a:ln>
          <a:effectLst>
            <a:outerShdw blurRad="419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背景知识☞有监督的机器学习</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6" name="组合 15"/>
          <p:cNvGrpSpPr/>
          <p:nvPr/>
        </p:nvGrpSpPr>
        <p:grpSpPr>
          <a:xfrm>
            <a:off x="509270" y="1249680"/>
            <a:ext cx="10549890" cy="4732655"/>
            <a:chOff x="1148" y="2321"/>
            <a:chExt cx="16614" cy="7453"/>
          </a:xfrm>
        </p:grpSpPr>
        <mc:AlternateContent xmlns:mc="http://schemas.openxmlformats.org/markup-compatibility/2006">
          <mc:Choice xmlns:a14="http://schemas.microsoft.com/office/drawing/2010/main" Requires="a14">
            <p:sp>
              <p:nvSpPr>
                <p:cNvPr id="4" name="文本框 3"/>
                <p:cNvSpPr txBox="1"/>
                <p:nvPr/>
              </p:nvSpPr>
              <p:spPr>
                <a:xfrm>
                  <a:off x="1148" y="2321"/>
                  <a:ext cx="16614" cy="7453"/>
                </a:xfrm>
                <a:prstGeom prst="rect">
                  <a:avLst/>
                </a:prstGeom>
                <a:noFill/>
              </p:spPr>
              <p:txBody>
                <a:bodyPr wrap="square" rtlCol="0">
                  <a:spAutoFit/>
                </a:bodyPr>
                <a:lstStyle/>
                <a:p>
                  <a:pPr indent="457200" fontAlgn="auto">
                    <a:lnSpc>
                      <a:spcPct val="150000"/>
                    </a:lnSpc>
                    <a:buFont typeface="Wingdings" panose="05000000000000000000" charset="0"/>
                    <a:buNone/>
                  </a:pPr>
                  <a:endParaRPr lang="zh-CN" altLang="en-US" sz="1400" spc="400" dirty="0">
                    <a:cs typeface="+mn-ea"/>
                    <a:sym typeface="+mn-lt"/>
                  </a:endParaRPr>
                </a:p>
                <a:p>
                  <a:pPr indent="457200" fontAlgn="auto">
                    <a:lnSpc>
                      <a:spcPct val="150000"/>
                    </a:lnSpc>
                    <a:buFont typeface="Wingdings" panose="05000000000000000000" charset="0"/>
                    <a:buNone/>
                  </a:pPr>
                  <a:r>
                    <a:rPr lang="zh-CN" altLang="en-US" sz="1400" spc="400" dirty="0">
                      <a:cs typeface="+mn-ea"/>
                      <a:sym typeface="+mn-lt"/>
                    </a:rPr>
                    <a:t>测试决策函数的性能。我们经常使用测试数据集来衡量所学模型参数的性能。</a:t>
                  </a:r>
                  <a:endParaRPr lang="zh-CN" altLang="en-US" sz="1400" spc="400" dirty="0">
                    <a:cs typeface="+mn-ea"/>
                    <a:sym typeface="+mn-lt"/>
                  </a:endParaRPr>
                </a:p>
                <a:p>
                  <a:pPr indent="457200" fontAlgn="auto">
                    <a:lnSpc>
                      <a:spcPct val="150000"/>
                    </a:lnSpc>
                    <a:buFont typeface="Wingdings" panose="05000000000000000000" charset="0"/>
                    <a:buNone/>
                  </a:pPr>
                  <a:r>
                    <a:rPr lang="zh-CN" altLang="en-US" sz="1400" spc="400" dirty="0">
                      <a:cs typeface="+mn-ea"/>
                      <a:sym typeface="+mn-lt"/>
                    </a:rPr>
                    <a:t>假设测试数据集由</a:t>
                  </a:r>
                  <a14:m>
                    <m:oMath xmlns:m="http://schemas.openxmlformats.org/officeDocument/2006/math">
                      <m:sSubSup>
                        <m:sSubSupPr>
                          <m:ctrlPr>
                            <a:rPr lang="zh-CN" altLang="en-US" sz="1400" spc="400" dirty="0">
                              <a:cs typeface="+mn-ea"/>
                              <a:sym typeface="+mn-lt"/>
                            </a:rPr>
                          </m:ctrlPr>
                        </m:sSubSupPr>
                        <m:e>
                          <m:r>
                            <a:rPr lang="zh-CN" altLang="en-US" sz="1400" spc="400" dirty="0">
                              <a:latin typeface="Cambria Math" panose="02040503050406030204" charset="0"/>
                              <a:cs typeface="+mn-ea"/>
                              <a:sym typeface="+mn-lt"/>
                            </a:rPr>
                            <m:t>{</m:t>
                          </m:r>
                          <m:sSubSup>
                            <m:sSubSupPr>
                              <m:ctrlPr>
                                <a:rPr lang="zh-CN" altLang="en-US" sz="1400" spc="400" dirty="0">
                                  <a:cs typeface="+mn-ea"/>
                                  <a:sym typeface="+mn-lt"/>
                                </a:rPr>
                              </m:ctrlPr>
                            </m:sSubSupPr>
                            <m:e>
                              <m:r>
                                <a:rPr lang="zh-CN" altLang="en-US" sz="1400" spc="400" dirty="0">
                                  <a:latin typeface="Cambria Math" panose="02040503050406030204" charset="0"/>
                                  <a:cs typeface="+mn-ea"/>
                                  <a:sym typeface="+mn-lt"/>
                                </a:rPr>
                                <m:t>𝑥</m:t>
                              </m:r>
                            </m:e>
                            <m:sub>
                              <m:r>
                                <a:rPr lang="zh-CN" altLang="en-US" sz="1400" spc="400" dirty="0">
                                  <a:latin typeface="Cambria Math" panose="02040503050406030204" charset="0"/>
                                  <a:cs typeface="+mn-ea"/>
                                  <a:sym typeface="+mn-lt"/>
                                </a:rPr>
                                <m:t>𝑖</m:t>
                              </m:r>
                            </m:sub>
                            <m:sup>
                              <m:r>
                                <a:rPr lang="zh-CN" altLang="en-US" sz="1400" dirty="0">
                                  <a:solidFill>
                                    <a:schemeClr val="tx1"/>
                                  </a:solidFill>
                                  <a:uFillTx/>
                                  <a:latin typeface="Cambria Math" panose="02040503050406030204" charset="0"/>
                                  <a:cs typeface="+mn-ea"/>
                                  <a:sym typeface="+mn-lt"/>
                                </a:rPr>
                                <m:t>𝑡𝑒𝑠𝑡</m:t>
                              </m:r>
                            </m:sup>
                          </m:sSubSup>
                          <m:r>
                            <a:rPr lang="zh-CN" altLang="en-US" sz="1400" spc="400" dirty="0">
                              <a:latin typeface="Cambria Math" panose="02040503050406030204" charset="0"/>
                              <a:cs typeface="+mn-ea"/>
                              <a:sym typeface="+mn-lt"/>
                            </a:rPr>
                            <m:t>}</m:t>
                          </m:r>
                        </m:e>
                        <m:sub>
                          <m:r>
                            <a:rPr lang="zh-CN" altLang="en-US" sz="1400" spc="400" dirty="0">
                              <a:latin typeface="Cambria Math" panose="02040503050406030204" charset="0"/>
                              <a:cs typeface="+mn-ea"/>
                              <a:sym typeface="+mn-lt"/>
                            </a:rPr>
                            <m:t>𝑖</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1</m:t>
                          </m:r>
                        </m:sub>
                        <m:sup>
                          <m:sSup>
                            <m:sSupPr>
                              <m:ctrlPr>
                                <a:rPr lang="zh-CN" altLang="en-US" sz="1400" spc="400" dirty="0">
                                  <a:cs typeface="+mn-ea"/>
                                  <a:sym typeface="+mn-lt"/>
                                </a:rPr>
                              </m:ctrlPr>
                            </m:sSupPr>
                            <m:e>
                              <m:r>
                                <a:rPr lang="zh-CN" altLang="en-US" sz="1400" spc="400" dirty="0">
                                  <a:latin typeface="Cambria Math" panose="02040503050406030204" charset="0"/>
                                  <a:cs typeface="+mn-ea"/>
                                  <a:sym typeface="+mn-lt"/>
                                </a:rPr>
                                <m:t>𝑛</m:t>
                              </m:r>
                            </m:e>
                            <m:sup>
                              <m:r>
                                <a:rPr lang="zh-CN" altLang="en-US" sz="1400" dirty="0">
                                  <a:solidFill>
                                    <a:schemeClr val="tx1"/>
                                  </a:solidFill>
                                  <a:uFillTx/>
                                  <a:latin typeface="Cambria Math" panose="02040503050406030204" charset="0"/>
                                  <a:cs typeface="+mn-ea"/>
                                  <a:sym typeface="+mn-lt"/>
                                </a:rPr>
                                <m:t>𝑡𝑒𝑠𝑡</m:t>
                              </m:r>
                            </m:sup>
                          </m:sSup>
                        </m:sup>
                      </m:sSubSup>
                    </m:oMath>
                  </a14:m>
                  <a:r>
                    <a:rPr lang="zh-CN" altLang="en-US" sz="1400" spc="400" dirty="0">
                      <a:cs typeface="+mn-ea"/>
                      <a:sym typeface="+mn-lt"/>
                    </a:rPr>
                    <a:t>组成，对于每一个实例x</a:t>
                  </a:r>
                  <a14:m>
                    <m:oMath xmlns:m="http://schemas.openxmlformats.org/officeDocument/2006/math">
                      <m:r>
                        <a:rPr lang="zh-CN" altLang="en-US" sz="1400" spc="400" baseline="-25000" dirty="0">
                          <a:latin typeface="Cambria Math" panose="02040503050406030204" charset="0"/>
                          <a:cs typeface="+mn-ea"/>
                          <a:sym typeface="+mn-lt"/>
                        </a:rPr>
                        <m:t>𝑖</m:t>
                      </m:r>
                    </m:oMath>
                  </a14:m>
                  <a:r>
                    <a:rPr lang="zh-CN" altLang="en-US" sz="1400" spc="400" dirty="0">
                      <a:cs typeface="+mn-ea"/>
                      <a:sym typeface="+mn-lt"/>
                    </a:rPr>
                    <a:t>都有对应的标签</a:t>
                  </a:r>
                  <a14:m>
                    <m:oMath xmlns:m="http://schemas.openxmlformats.org/officeDocument/2006/math">
                      <m:sSubSup>
                        <m:sSubSupPr>
                          <m:ctrlPr>
                            <a:rPr lang="zh-CN" altLang="en-US" sz="1400" spc="400" dirty="0">
                              <a:cs typeface="+mn-ea"/>
                              <a:sym typeface="+mn-lt"/>
                            </a:rPr>
                          </m:ctrlPr>
                        </m:sSubSupPr>
                        <m:e>
                          <m:r>
                            <a:rPr lang="zh-CN" altLang="en-US" sz="1400" spc="400" dirty="0">
                              <a:latin typeface="Cambria Math" panose="02040503050406030204" charset="0"/>
                              <a:cs typeface="+mn-ea"/>
                              <a:sym typeface="+mn-lt"/>
                            </a:rPr>
                            <m:t>{</m:t>
                          </m:r>
                          <m:sSubSup>
                            <m:sSubSupPr>
                              <m:ctrlPr>
                                <a:rPr lang="zh-CN" altLang="en-US" sz="1400" spc="400" dirty="0">
                                  <a:cs typeface="+mn-ea"/>
                                  <a:sym typeface="+mn-lt"/>
                                </a:rPr>
                              </m:ctrlPr>
                            </m:sSubSupPr>
                            <m:e>
                              <m:r>
                                <m:rPr>
                                  <m:sty m:val="p"/>
                                </m:rPr>
                                <a:rPr lang="en-US" altLang="zh-CN" sz="1400" spc="400" dirty="0">
                                  <a:latin typeface="Cambria Math" panose="02040503050406030204" charset="0"/>
                                  <a:cs typeface="+mn-ea"/>
                                  <a:sym typeface="+mn-lt"/>
                                </a:rPr>
                                <m:t>y</m:t>
                              </m:r>
                            </m:e>
                            <m:sub>
                              <m:r>
                                <a:rPr lang="zh-CN" altLang="en-US" sz="1400" spc="400" dirty="0">
                                  <a:latin typeface="Cambria Math" panose="02040503050406030204" charset="0"/>
                                  <a:cs typeface="+mn-ea"/>
                                  <a:sym typeface="+mn-lt"/>
                                </a:rPr>
                                <m:t>𝑖</m:t>
                              </m:r>
                            </m:sub>
                            <m:sup>
                              <m:r>
                                <a:rPr lang="zh-CN" altLang="en-US" sz="1400" dirty="0">
                                  <a:solidFill>
                                    <a:schemeClr val="tx1"/>
                                  </a:solidFill>
                                  <a:uFillTx/>
                                  <a:latin typeface="Cambria Math" panose="02040503050406030204" charset="0"/>
                                  <a:cs typeface="+mn-ea"/>
                                  <a:sym typeface="+mn-lt"/>
                                </a:rPr>
                                <m:t>𝑡𝑒𝑠𝑡</m:t>
                              </m:r>
                            </m:sup>
                          </m:sSubSup>
                          <m:r>
                            <a:rPr lang="zh-CN" altLang="en-US" sz="1400" spc="400" dirty="0">
                              <a:latin typeface="Cambria Math" panose="02040503050406030204" charset="0"/>
                              <a:cs typeface="+mn-ea"/>
                              <a:sym typeface="+mn-lt"/>
                            </a:rPr>
                            <m:t>}</m:t>
                          </m:r>
                        </m:e>
                        <m:sub>
                          <m:r>
                            <a:rPr lang="zh-CN" altLang="en-US" sz="1400" spc="400" dirty="0">
                              <a:latin typeface="Cambria Math" panose="02040503050406030204" charset="0"/>
                              <a:cs typeface="+mn-ea"/>
                              <a:sym typeface="+mn-lt"/>
                            </a:rPr>
                            <m:t>𝑖</m:t>
                          </m:r>
                          <m:r>
                            <a:rPr lang="zh-CN" altLang="en-US" sz="1400" spc="400" dirty="0">
                              <a:latin typeface="Cambria Math" panose="02040503050406030204" charset="0"/>
                              <a:cs typeface="+mn-ea"/>
                              <a:sym typeface="+mn-lt"/>
                            </a:rPr>
                            <m:t>=</m:t>
                          </m:r>
                          <m:r>
                            <a:rPr lang="zh-CN" altLang="en-US" sz="1400" spc="400" dirty="0">
                              <a:latin typeface="Cambria Math" panose="02040503050406030204" charset="0"/>
                              <a:cs typeface="+mn-ea"/>
                              <a:sym typeface="+mn-lt"/>
                            </a:rPr>
                            <m:t>1</m:t>
                          </m:r>
                        </m:sub>
                        <m:sup>
                          <m:sSup>
                            <m:sSupPr>
                              <m:ctrlPr>
                                <a:rPr lang="zh-CN" altLang="en-US" sz="1400" spc="400" dirty="0">
                                  <a:cs typeface="+mn-ea"/>
                                  <a:sym typeface="+mn-lt"/>
                                </a:rPr>
                              </m:ctrlPr>
                            </m:sSupPr>
                            <m:e>
                              <m:r>
                                <a:rPr lang="zh-CN" altLang="en-US" sz="1400" spc="400" dirty="0">
                                  <a:latin typeface="Cambria Math" panose="02040503050406030204" charset="0"/>
                                  <a:cs typeface="+mn-ea"/>
                                  <a:sym typeface="+mn-lt"/>
                                </a:rPr>
                                <m:t>𝑛</m:t>
                              </m:r>
                            </m:e>
                            <m:sup>
                              <m:r>
                                <a:rPr lang="zh-CN" altLang="en-US" sz="1400" dirty="0">
                                  <a:solidFill>
                                    <a:schemeClr val="tx1"/>
                                  </a:solidFill>
                                  <a:uFillTx/>
                                  <a:latin typeface="Cambria Math" panose="02040503050406030204" charset="0"/>
                                  <a:cs typeface="+mn-ea"/>
                                  <a:sym typeface="+mn-lt"/>
                                </a:rPr>
                                <m:t>𝑡𝑒𝑠𝑡</m:t>
                              </m:r>
                            </m:sup>
                          </m:sSup>
                        </m:sup>
                      </m:sSubSup>
                    </m:oMath>
                  </a14:m>
                  <a:endParaRPr lang="zh-CN" altLang="en-US" sz="1400" spc="400" dirty="0">
                    <a:cs typeface="+mn-ea"/>
                    <a:sym typeface="+mn-lt"/>
                  </a:endParaRPr>
                </a:p>
                <a:p>
                  <a:pPr indent="457200" fontAlgn="auto">
                    <a:lnSpc>
                      <a:spcPct val="150000"/>
                    </a:lnSpc>
                    <a:buFont typeface="Wingdings" panose="05000000000000000000" charset="0"/>
                    <a:buNone/>
                  </a:pPr>
                  <a:r>
                    <a:rPr lang="zh-CN" altLang="en-US" sz="1400" spc="400" dirty="0">
                      <a:cs typeface="+mn-ea"/>
                      <a:sym typeface="+mn-lt"/>
                    </a:rPr>
                    <a:t>对于</a:t>
                  </a:r>
                  <a:r>
                    <a:rPr lang="zh-CN" altLang="en-US" sz="1400" b="1" spc="400" dirty="0">
                      <a:solidFill>
                        <a:srgbClr val="C00000"/>
                      </a:solidFill>
                      <a:cs typeface="+mn-ea"/>
                      <a:sym typeface="+mn-lt"/>
                    </a:rPr>
                    <a:t>回归</a:t>
                  </a:r>
                  <a:r>
                    <a:rPr lang="zh-CN" altLang="en-US" sz="1400" spc="400" dirty="0">
                      <a:cs typeface="+mn-ea"/>
                      <a:sym typeface="+mn-lt"/>
                    </a:rPr>
                    <a:t>而言，性能通常用</a:t>
                  </a:r>
                  <a:r>
                    <a:rPr lang="zh-CN" altLang="en-US" sz="1400" b="1" spc="400" dirty="0">
                      <a:solidFill>
                        <a:srgbClr val="C00000"/>
                      </a:solidFill>
                      <a:cs typeface="+mn-ea"/>
                      <a:sym typeface="+mn-lt"/>
                    </a:rPr>
                    <a:t>均方误差（MSE）</a:t>
                  </a:r>
                  <a:r>
                    <a:rPr lang="zh-CN" altLang="en-US" sz="1400" spc="400" dirty="0">
                      <a:cs typeface="+mn-ea"/>
                      <a:sym typeface="+mn-lt"/>
                    </a:rPr>
                    <a:t>衡量。</a:t>
                  </a:r>
                  <a:endParaRPr lang="zh-CN" altLang="en-US" sz="1400" spc="400" dirty="0">
                    <a:cs typeface="+mn-ea"/>
                    <a:sym typeface="+mn-lt"/>
                  </a:endParaRPr>
                </a:p>
                <a:p>
                  <a:pPr indent="457200" fontAlgn="auto">
                    <a:lnSpc>
                      <a:spcPct val="150000"/>
                    </a:lnSpc>
                    <a:buFont typeface="Wingdings" panose="05000000000000000000" charset="0"/>
                    <a:buNone/>
                  </a:pPr>
                  <a:endParaRPr lang="zh-CN" altLang="en-US" sz="1400" spc="400" dirty="0">
                    <a:cs typeface="+mn-ea"/>
                    <a:sym typeface="+mn-lt"/>
                  </a:endParaRPr>
                </a:p>
                <a:p>
                  <a:pPr indent="457200" fontAlgn="auto">
                    <a:lnSpc>
                      <a:spcPct val="150000"/>
                    </a:lnSpc>
                    <a:buFont typeface="Wingdings" panose="05000000000000000000" charset="0"/>
                    <a:buNone/>
                  </a:pPr>
                  <a:endParaRPr lang="zh-CN" altLang="en-US" sz="1400" spc="400" dirty="0">
                    <a:cs typeface="+mn-ea"/>
                    <a:sym typeface="+mn-lt"/>
                  </a:endParaRPr>
                </a:p>
                <a:p>
                  <a:pPr indent="457200" fontAlgn="auto">
                    <a:lnSpc>
                      <a:spcPct val="150000"/>
                    </a:lnSpc>
                    <a:buFont typeface="Wingdings" panose="05000000000000000000" charset="0"/>
                    <a:buNone/>
                  </a:pPr>
                  <a:endParaRPr lang="zh-CN" altLang="en-US" sz="1400" spc="400" dirty="0">
                    <a:cs typeface="+mn-ea"/>
                    <a:sym typeface="+mn-lt"/>
                  </a:endParaRPr>
                </a:p>
                <a:p>
                  <a:pPr indent="457200" fontAlgn="auto">
                    <a:lnSpc>
                      <a:spcPct val="150000"/>
                    </a:lnSpc>
                    <a:buFont typeface="Wingdings" panose="05000000000000000000" charset="0"/>
                    <a:buNone/>
                  </a:pPr>
                  <a:r>
                    <a:rPr lang="zh-CN" altLang="en-US" sz="1400" spc="400" dirty="0">
                      <a:cs typeface="+mn-ea"/>
                      <a:sym typeface="+mn-lt"/>
                    </a:rPr>
                    <a:t>对于</a:t>
                  </a:r>
                  <a:r>
                    <a:rPr lang="zh-CN" altLang="en-US" sz="1400" b="1" spc="400" dirty="0">
                      <a:solidFill>
                        <a:srgbClr val="C00000"/>
                      </a:solidFill>
                      <a:cs typeface="+mn-ea"/>
                      <a:sym typeface="+mn-lt"/>
                    </a:rPr>
                    <a:t>分类</a:t>
                  </a:r>
                  <a:r>
                    <a:rPr lang="zh-CN" altLang="en-US" sz="1400" spc="400" dirty="0">
                      <a:cs typeface="+mn-ea"/>
                      <a:sym typeface="+mn-lt"/>
                    </a:rPr>
                    <a:t>而言，性能通常由</a:t>
                  </a:r>
                  <a:r>
                    <a:rPr lang="zh-CN" altLang="en-US" sz="1400" b="1" spc="400" dirty="0">
                      <a:solidFill>
                        <a:srgbClr val="C00000"/>
                      </a:solidFill>
                      <a:cs typeface="+mn-ea"/>
                      <a:sym typeface="+mn-lt"/>
                    </a:rPr>
                    <a:t>准确度（ACC）</a:t>
                  </a:r>
                  <a:r>
                    <a:rPr lang="zh-CN" altLang="en-US" sz="1400" spc="400" dirty="0">
                      <a:cs typeface="+mn-ea"/>
                      <a:sym typeface="+mn-lt"/>
                    </a:rPr>
                    <a:t>来衡量。</a:t>
                  </a:r>
                  <a:endParaRPr lang="zh-CN" altLang="en-US" sz="1400" spc="400" dirty="0">
                    <a:cs typeface="+mn-ea"/>
                    <a:sym typeface="+mn-lt"/>
                  </a:endParaRPr>
                </a:p>
                <a:p>
                  <a:pPr indent="457200" fontAlgn="auto">
                    <a:lnSpc>
                      <a:spcPct val="150000"/>
                    </a:lnSpc>
                    <a:buFont typeface="Wingdings" panose="05000000000000000000" charset="0"/>
                    <a:buNone/>
                  </a:pPr>
                  <a:endParaRPr lang="zh-CN" altLang="en-US" sz="1400" spc="400" dirty="0">
                    <a:cs typeface="+mn-ea"/>
                    <a:sym typeface="+mn-lt"/>
                  </a:endParaRPr>
                </a:p>
                <a:p>
                  <a:pPr indent="457200" fontAlgn="auto">
                    <a:lnSpc>
                      <a:spcPct val="150000"/>
                    </a:lnSpc>
                    <a:buFont typeface="Wingdings" panose="05000000000000000000" charset="0"/>
                    <a:buNone/>
                  </a:pPr>
                  <a:endParaRPr lang="zh-CN" altLang="en-US" sz="1400" spc="400" dirty="0">
                    <a:cs typeface="+mn-ea"/>
                    <a:sym typeface="+mn-lt"/>
                  </a:endParaRPr>
                </a:p>
                <a:p>
                  <a:pPr indent="457200" fontAlgn="auto">
                    <a:lnSpc>
                      <a:spcPct val="150000"/>
                    </a:lnSpc>
                    <a:buFont typeface="Wingdings" panose="05000000000000000000" charset="0"/>
                    <a:buNone/>
                  </a:pPr>
                  <a:r>
                    <a:rPr lang="zh-CN" altLang="en-US" sz="1400" spc="400" dirty="0">
                      <a:cs typeface="+mn-ea"/>
                      <a:sym typeface="+mn-lt"/>
                    </a:rPr>
                    <a:t>当</a:t>
                  </a:r>
                  <a:r>
                    <a:rPr lang="en-US" altLang="zh-CN" sz="1400" spc="400" dirty="0">
                      <a:cs typeface="+mn-ea"/>
                      <a:sym typeface="+mn-lt"/>
                    </a:rPr>
                    <a:t>                 </a:t>
                  </a:r>
                  <a:r>
                    <a:rPr lang="zh-CN" altLang="en-US" sz="1400" spc="400" dirty="0">
                      <a:cs typeface="+mn-ea"/>
                      <a:sym typeface="+mn-lt"/>
                    </a:rPr>
                    <a:t>的时候</a:t>
                  </a:r>
                  <a:r>
                    <a:rPr lang="en-US" altLang="zh-CN" sz="1400" spc="400" dirty="0">
                      <a:cs typeface="+mn-ea"/>
                      <a:sym typeface="+mn-lt"/>
                    </a:rPr>
                    <a:t>I</a:t>
                  </a:r>
                  <a:r>
                    <a:rPr lang="zh-CN" altLang="en-US" sz="1400" spc="400" dirty="0">
                      <a:cs typeface="+mn-ea"/>
                      <a:sym typeface="+mn-lt"/>
                    </a:rPr>
                    <a:t>值为</a:t>
                  </a:r>
                  <a:r>
                    <a:rPr lang="en-US" altLang="zh-CN" sz="1400" spc="400" dirty="0">
                      <a:cs typeface="+mn-ea"/>
                      <a:sym typeface="+mn-lt"/>
                    </a:rPr>
                    <a:t>1</a:t>
                  </a:r>
                  <a:r>
                    <a:rPr lang="zh-CN" altLang="en-US" sz="1400" spc="400" dirty="0">
                      <a:cs typeface="+mn-ea"/>
                      <a:sym typeface="+mn-lt"/>
                    </a:rPr>
                    <a:t>，不同时为</a:t>
                  </a:r>
                  <a:r>
                    <a:rPr lang="en-US" altLang="zh-CN" sz="1400" spc="400" dirty="0">
                      <a:cs typeface="+mn-ea"/>
                      <a:sym typeface="+mn-lt"/>
                    </a:rPr>
                    <a:t>0</a:t>
                  </a:r>
                  <a:r>
                    <a:rPr lang="zh-CN" altLang="en-US" sz="1400" spc="400" dirty="0">
                      <a:cs typeface="+mn-ea"/>
                      <a:sym typeface="+mn-lt"/>
                    </a:rPr>
                    <a:t>。</a:t>
                  </a:r>
                  <a:endParaRPr lang="zh-CN" altLang="en-US" sz="1400" spc="400" dirty="0">
                    <a:cs typeface="+mn-ea"/>
                    <a:sym typeface="+mn-lt"/>
                  </a:endParaRPr>
                </a:p>
                <a:p>
                  <a:pPr indent="457200" fontAlgn="auto">
                    <a:lnSpc>
                      <a:spcPct val="150000"/>
                    </a:lnSpc>
                    <a:buFont typeface="Wingdings" panose="05000000000000000000" charset="0"/>
                    <a:buNone/>
                  </a:pPr>
                  <a:r>
                    <a:rPr lang="zh-CN" altLang="en-US" sz="1400" spc="400" dirty="0">
                      <a:cs typeface="+mn-ea"/>
                      <a:sym typeface="+mn-lt"/>
                    </a:rPr>
                    <a:t>可以看到，更小的均方误差或者更高的准确度表明更好的决策函数性能。</a:t>
                  </a:r>
                  <a:endParaRPr lang="zh-CN" altLang="en-US" sz="1400" spc="400" dirty="0">
                    <a:cs typeface="+mn-ea"/>
                    <a:sym typeface="+mn-lt"/>
                  </a:endParaRPr>
                </a:p>
                <a:p>
                  <a:pPr indent="457200" fontAlgn="auto">
                    <a:lnSpc>
                      <a:spcPct val="150000"/>
                    </a:lnSpc>
                    <a:buFont typeface="Wingdings" panose="05000000000000000000" charset="0"/>
                    <a:buNone/>
                  </a:pPr>
                  <a:endParaRPr lang="en-US" altLang="zh-CN" sz="1400" spc="400" dirty="0">
                    <a:cs typeface="+mn-ea"/>
                    <a:sym typeface="+mn-lt"/>
                  </a:endParaRPr>
                </a:p>
                <a:p>
                  <a:pPr indent="457200" fontAlgn="auto">
                    <a:lnSpc>
                      <a:spcPct val="150000"/>
                    </a:lnSpc>
                    <a:buFont typeface="Wingdings" panose="05000000000000000000" charset="0"/>
                    <a:buNone/>
                  </a:pPr>
                  <a:endParaRPr lang="en-US" altLang="zh-CN" sz="1400" spc="400" dirty="0">
                    <a:cs typeface="+mn-ea"/>
                    <a:sym typeface="+mn-lt"/>
                  </a:endParaRPr>
                </a:p>
              </p:txBody>
            </p:sp>
          </mc:Choice>
          <mc:Fallback>
            <p:sp>
              <p:nvSpPr>
                <p:cNvPr id="4" name="文本框 3"/>
                <p:cNvSpPr txBox="1">
                  <a:spLocks noRot="1" noChangeAspect="1" noMove="1" noResize="1" noEditPoints="1" noAdjustHandles="1" noChangeArrowheads="1" noChangeShapeType="1" noTextEdit="1"/>
                </p:cNvSpPr>
                <p:nvPr/>
              </p:nvSpPr>
              <p:spPr>
                <a:xfrm>
                  <a:off x="1148" y="2321"/>
                  <a:ext cx="16614" cy="7453"/>
                </a:xfrm>
                <a:prstGeom prst="rect">
                  <a:avLst/>
                </a:prstGeom>
                <a:blipFill rotWithShape="1">
                  <a:blip r:embed="rId1"/>
                </a:blipFill>
              </p:spPr>
              <p:txBody>
                <a:bodyPr/>
                <a:lstStyle/>
                <a:p>
                  <a:r>
                    <a:rPr lang="zh-CN" altLang="en-US">
                      <a:noFill/>
                    </a:rPr>
                    <a:t> </a:t>
                  </a:r>
                </a:p>
              </p:txBody>
            </p:sp>
          </mc:Fallback>
        </mc:AlternateContent>
        <p:pic>
          <p:nvPicPr>
            <p:cNvPr id="11" name="图片 10"/>
            <p:cNvPicPr>
              <a:picLocks noChangeAspect="1"/>
            </p:cNvPicPr>
            <p:nvPr/>
          </p:nvPicPr>
          <p:blipFill>
            <a:blip r:embed="rId2"/>
            <a:stretch>
              <a:fillRect/>
            </a:stretch>
          </p:blipFill>
          <p:spPr>
            <a:xfrm>
              <a:off x="4888" y="4908"/>
              <a:ext cx="6000" cy="504"/>
            </a:xfrm>
            <a:prstGeom prst="rect">
              <a:avLst/>
            </a:prstGeom>
          </p:spPr>
        </p:pic>
        <p:pic>
          <p:nvPicPr>
            <p:cNvPr id="13" name="图片 12"/>
            <p:cNvPicPr>
              <a:picLocks noChangeAspect="1"/>
            </p:cNvPicPr>
            <p:nvPr/>
          </p:nvPicPr>
          <p:blipFill>
            <a:blip r:embed="rId3"/>
            <a:stretch>
              <a:fillRect/>
            </a:stretch>
          </p:blipFill>
          <p:spPr>
            <a:xfrm>
              <a:off x="4612" y="6803"/>
              <a:ext cx="6552" cy="780"/>
            </a:xfrm>
            <a:prstGeom prst="rect">
              <a:avLst/>
            </a:prstGeom>
          </p:spPr>
        </p:pic>
        <p:pic>
          <p:nvPicPr>
            <p:cNvPr id="15" name="图片 14"/>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2445" y="7583"/>
              <a:ext cx="2832" cy="612"/>
            </a:xfrm>
            <a:prstGeom prst="rect">
              <a:avLst/>
            </a:prstGeom>
          </p:spPr>
        </p:pic>
      </p:grpSp>
    </p:spTree>
    <p:custDataLst>
      <p:tags r:id="rId5"/>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55600" y="306705"/>
            <a:ext cx="5250180" cy="706755"/>
            <a:chOff x="560" y="483"/>
            <a:chExt cx="8268" cy="1113"/>
          </a:xfrm>
        </p:grpSpPr>
        <p:sp>
          <p:nvSpPr>
            <p:cNvPr id="2" name="文本框 1"/>
            <p:cNvSpPr txBox="1"/>
            <p:nvPr/>
          </p:nvSpPr>
          <p:spPr>
            <a:xfrm>
              <a:off x="560" y="483"/>
              <a:ext cx="6359" cy="1113"/>
            </a:xfrm>
            <a:prstGeom prst="rect">
              <a:avLst/>
            </a:prstGeom>
            <a:noFill/>
          </p:spPr>
          <p:txBody>
            <a:bodyPr wrap="square" rtlCol="0">
              <a:spAutoFit/>
            </a:bodyPr>
            <a:p>
              <a:pPr algn="ctr"/>
              <a:r>
                <a:rPr lang="zh-CN" altLang="en-US" sz="2000" spc="300" dirty="0">
                  <a:cs typeface="+mn-ea"/>
                  <a:sym typeface="+mn-lt"/>
                </a:rPr>
                <a:t>背景知识☞问题定义</a:t>
              </a:r>
              <a:endParaRPr kumimoji="0" lang="zh-CN" altLang="en-US" sz="2000" b="0" i="0" u="none" strike="noStrike" kern="1200" cap="none" spc="0" normalizeH="0" baseline="0" noProof="0" dirty="0">
                <a:ln>
                  <a:noFill/>
                </a:ln>
                <a:solidFill>
                  <a:prstClr val="black"/>
                </a:solidFill>
                <a:effectLst/>
                <a:uLnTx/>
                <a:uFillTx/>
                <a:cs typeface="+mn-ea"/>
                <a:sym typeface="+mn-lt"/>
              </a:endParaRPr>
            </a:p>
            <a:p>
              <a:pPr algn="ct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grpSp>
          <p:nvGrpSpPr>
            <p:cNvPr id="19" name="组合 18"/>
            <p:cNvGrpSpPr/>
            <p:nvPr/>
          </p:nvGrpSpPr>
          <p:grpSpPr>
            <a:xfrm rot="0">
              <a:off x="560" y="1267"/>
              <a:ext cx="8268" cy="146"/>
              <a:chOff x="546" y="1183"/>
              <a:chExt cx="8268" cy="146"/>
            </a:xfrm>
          </p:grpSpPr>
          <p:cxnSp>
            <p:nvCxnSpPr>
              <p:cNvPr id="5" name="直接连接符 4"/>
              <p:cNvCxnSpPr/>
              <p:nvPr/>
            </p:nvCxnSpPr>
            <p:spPr>
              <a:xfrm flipV="1">
                <a:off x="546" y="1183"/>
                <a:ext cx="8096" cy="44"/>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788" y="1292"/>
                <a:ext cx="8026" cy="37"/>
              </a:xfrm>
              <a:prstGeom prst="line">
                <a:avLst/>
              </a:prstGeom>
            </p:spPr>
            <p:style>
              <a:lnRef idx="1">
                <a:schemeClr val="dk1"/>
              </a:lnRef>
              <a:fillRef idx="0">
                <a:schemeClr val="dk1"/>
              </a:fillRef>
              <a:effectRef idx="0">
                <a:schemeClr val="dk1"/>
              </a:effectRef>
              <a:fontRef idx="minor">
                <a:schemeClr val="tx1"/>
              </a:fontRef>
            </p:style>
          </p:cxnSp>
        </p:grpSp>
      </p:grpSp>
      <p:sp>
        <p:nvSpPr>
          <p:cNvPr id="22" name="文本框 21"/>
          <p:cNvSpPr txBox="1"/>
          <p:nvPr/>
        </p:nvSpPr>
        <p:spPr>
          <a:xfrm>
            <a:off x="6362065" y="897255"/>
            <a:ext cx="5473065" cy="5584825"/>
          </a:xfrm>
          <a:prstGeom prst="rect">
            <a:avLst/>
          </a:prstGeom>
          <a:noFill/>
        </p:spPr>
        <p:txBody>
          <a:bodyPr wrap="square" rtlCol="0" anchor="t">
            <a:spAutoFit/>
          </a:bodyPr>
          <a:p>
            <a:pPr indent="457200" algn="l" fontAlgn="auto">
              <a:lnSpc>
                <a:spcPct val="150000"/>
              </a:lnSpc>
              <a:buClrTx/>
              <a:buSzTx/>
              <a:buNone/>
            </a:pPr>
            <a:r>
              <a:rPr lang="zh-CN" altLang="en-US" sz="1400" spc="400" dirty="0">
                <a:latin typeface="Times New Roman" panose="02020603050405020304" charset="0"/>
                <a:cs typeface="Times New Roman" panose="02020603050405020304" charset="0"/>
                <a:sym typeface="+mn-lt"/>
              </a:rPr>
              <a:t>论文的威胁模型是由</a:t>
            </a:r>
            <a:r>
              <a:rPr lang="zh-CN" altLang="en-US" sz="1400" b="1" spc="400" dirty="0">
                <a:latin typeface="Times New Roman" panose="02020603050405020304" charset="0"/>
                <a:cs typeface="Times New Roman" panose="02020603050405020304" charset="0"/>
                <a:sym typeface="+mn-lt"/>
              </a:rPr>
              <a:t>机器学习即服务</a:t>
            </a:r>
            <a:r>
              <a:rPr lang="zh-CN" altLang="en-US" sz="1400" b="1" dirty="0">
                <a:solidFill>
                  <a:schemeClr val="tx1"/>
                </a:solidFill>
                <a:uFillTx/>
                <a:latin typeface="Times New Roman" panose="02020603050405020304" charset="0"/>
                <a:cs typeface="Times New Roman" panose="02020603050405020304" charset="0"/>
                <a:sym typeface="+mn-lt"/>
              </a:rPr>
              <a:t>（MLaaS）</a:t>
            </a:r>
            <a:r>
              <a:rPr lang="zh-CN" altLang="en-US" sz="1400" spc="400" dirty="0">
                <a:latin typeface="Times New Roman" panose="02020603050405020304" charset="0"/>
                <a:cs typeface="Times New Roman" panose="02020603050405020304" charset="0"/>
                <a:sym typeface="+mn-lt"/>
              </a:rPr>
              <a:t>激发的。它允许用户在有限计算资源和有限的机器学习知识下，使用机器学习技术。具体来说，用户将训练数据集上传到</a:t>
            </a:r>
            <a:r>
              <a:rPr lang="zh-CN" altLang="en-US" sz="1400" dirty="0">
                <a:uFillTx/>
                <a:latin typeface="Times New Roman" panose="02020603050405020304" charset="0"/>
                <a:cs typeface="Times New Roman" panose="02020603050405020304" charset="0"/>
                <a:sym typeface="+mn-lt"/>
              </a:rPr>
              <a:t>MLaaS</a:t>
            </a:r>
            <a:r>
              <a:rPr lang="en-US" altLang="zh-CN" sz="1400" dirty="0">
                <a:uFillTx/>
                <a:latin typeface="Times New Roman" panose="02020603050405020304" charset="0"/>
                <a:cs typeface="Times New Roman" panose="02020603050405020304" charset="0"/>
                <a:sym typeface="+mn-lt"/>
              </a:rPr>
              <a:t> </a:t>
            </a:r>
            <a:r>
              <a:rPr lang="zh-CN" altLang="en-US" sz="1400" spc="400" dirty="0">
                <a:latin typeface="Times New Roman" panose="02020603050405020304" charset="0"/>
                <a:cs typeface="Times New Roman" panose="02020603050405020304" charset="0"/>
                <a:sym typeface="+mn-lt"/>
              </a:rPr>
              <a:t>平台并指定一个ML算法，</a:t>
            </a:r>
            <a:r>
              <a:rPr lang="zh-CN" altLang="en-US" sz="1400" dirty="0">
                <a:uFillTx/>
                <a:latin typeface="Times New Roman" panose="02020603050405020304" charset="0"/>
                <a:cs typeface="Times New Roman" panose="02020603050405020304" charset="0"/>
                <a:sym typeface="+mn-lt"/>
              </a:rPr>
              <a:t>MLaaS</a:t>
            </a:r>
            <a:r>
              <a:rPr lang="en-US" altLang="zh-CN" sz="1400" dirty="0">
                <a:uFillTx/>
                <a:latin typeface="Times New Roman" panose="02020603050405020304" charset="0"/>
                <a:cs typeface="Times New Roman" panose="02020603050405020304" charset="0"/>
                <a:sym typeface="+mn-lt"/>
              </a:rPr>
              <a:t> </a:t>
            </a:r>
            <a:r>
              <a:rPr lang="zh-CN" altLang="en-US" sz="1400" spc="400" dirty="0">
                <a:latin typeface="Times New Roman" panose="02020603050405020304" charset="0"/>
                <a:cs typeface="Times New Roman" panose="02020603050405020304" charset="0"/>
                <a:sym typeface="+mn-lt"/>
              </a:rPr>
              <a:t>平台使用专有算法来学习超参数，然后学习模型参数，允许用户在下载模型参数以在本地使用它们。</a:t>
            </a:r>
            <a:endParaRPr lang="zh-CN" altLang="en-US" sz="1400" spc="400" dirty="0">
              <a:latin typeface="Times New Roman" panose="02020603050405020304" charset="0"/>
              <a:cs typeface="Times New Roman" panose="02020603050405020304" charset="0"/>
              <a:sym typeface="+mn-lt"/>
            </a:endParaRPr>
          </a:p>
          <a:p>
            <a:pPr indent="457200" algn="l" fontAlgn="auto">
              <a:lnSpc>
                <a:spcPct val="150000"/>
              </a:lnSpc>
              <a:buClrTx/>
              <a:buSzTx/>
              <a:buNone/>
            </a:pPr>
            <a:r>
              <a:rPr lang="zh-CN" altLang="en-US" sz="1400" b="1" spc="400" dirty="0">
                <a:solidFill>
                  <a:schemeClr val="tx1"/>
                </a:solidFill>
                <a:latin typeface="Times New Roman" panose="02020603050405020304" charset="0"/>
                <a:cs typeface="Times New Roman" panose="02020603050405020304" charset="0"/>
                <a:sym typeface="+mn-lt"/>
              </a:rPr>
              <a:t>超参数窃取攻击定义</a:t>
            </a:r>
            <a:r>
              <a:rPr lang="zh-CN" altLang="en-US" sz="1400" spc="400" dirty="0">
                <a:latin typeface="Times New Roman" panose="02020603050405020304" charset="0"/>
                <a:cs typeface="Times New Roman" panose="02020603050405020304" charset="0"/>
                <a:sym typeface="+mn-lt"/>
              </a:rPr>
              <a:t>：</a:t>
            </a:r>
            <a:endParaRPr lang="zh-CN" altLang="en-US" sz="1400" spc="400" dirty="0">
              <a:latin typeface="Times New Roman" panose="02020603050405020304" charset="0"/>
              <a:cs typeface="Times New Roman" panose="02020603050405020304" charset="0"/>
              <a:sym typeface="+mn-lt"/>
            </a:endParaRPr>
          </a:p>
          <a:p>
            <a:pPr indent="457200" algn="l" fontAlgn="auto">
              <a:lnSpc>
                <a:spcPct val="150000"/>
              </a:lnSpc>
              <a:buClrTx/>
              <a:buSzTx/>
              <a:buNone/>
            </a:pPr>
            <a:r>
              <a:rPr lang="zh-CN" altLang="en-US" sz="1400" spc="400" dirty="0">
                <a:latin typeface="Times New Roman" panose="02020603050405020304" charset="0"/>
                <a:cs typeface="Times New Roman" panose="02020603050405020304" charset="0"/>
                <a:sym typeface="+mn-lt"/>
              </a:rPr>
              <a:t>假设一个ML算法通过最小化一个目标函数来学习模型参数，该目标函数的形式为损失函数+ λ正则化项。 </a:t>
            </a:r>
            <a:endParaRPr lang="zh-CN" altLang="en-US" sz="1400" spc="400" dirty="0">
              <a:latin typeface="Times New Roman" panose="02020603050405020304" charset="0"/>
              <a:cs typeface="Times New Roman" panose="02020603050405020304" charset="0"/>
              <a:sym typeface="+mn-lt"/>
            </a:endParaRPr>
          </a:p>
          <a:p>
            <a:pPr indent="457200" algn="l" fontAlgn="auto">
              <a:lnSpc>
                <a:spcPct val="150000"/>
              </a:lnSpc>
              <a:buClrTx/>
              <a:buSzTx/>
              <a:buNone/>
            </a:pPr>
            <a:r>
              <a:rPr lang="zh-CN" altLang="en-US" sz="1400" spc="400" dirty="0">
                <a:latin typeface="Times New Roman" panose="02020603050405020304" charset="0"/>
                <a:cs typeface="Times New Roman" panose="02020603050405020304" charset="0"/>
                <a:sym typeface="+mn-lt"/>
              </a:rPr>
              <a:t>超参数窃取攻击是</a:t>
            </a:r>
            <a:r>
              <a:rPr lang="zh-CN" altLang="en-US" sz="1400" b="1" spc="400" dirty="0">
                <a:solidFill>
                  <a:srgbClr val="C00000"/>
                </a:solidFill>
                <a:latin typeface="Times New Roman" panose="02020603050405020304" charset="0"/>
                <a:cs typeface="Times New Roman" panose="02020603050405020304" charset="0"/>
                <a:sym typeface="+mn-lt"/>
              </a:rPr>
              <a:t>根据已知的ML算法、训练数据集和学习到的模型参数，估计目标函数中的超参数值λ</a:t>
            </a:r>
            <a:r>
              <a:rPr lang="zh-CN" altLang="en-US" sz="1400" spc="400" dirty="0">
                <a:latin typeface="Times New Roman" panose="02020603050405020304" charset="0"/>
                <a:cs typeface="Times New Roman" panose="02020603050405020304" charset="0"/>
                <a:sym typeface="+mn-lt"/>
              </a:rPr>
              <a:t>。</a:t>
            </a:r>
            <a:endParaRPr lang="zh-CN" altLang="en-US" sz="1400" spc="400" dirty="0">
              <a:latin typeface="Times New Roman" panose="02020603050405020304" charset="0"/>
              <a:cs typeface="Times New Roman" panose="02020603050405020304" charset="0"/>
              <a:sym typeface="+mn-lt"/>
            </a:endParaRPr>
          </a:p>
          <a:p>
            <a:pPr indent="457200" algn="l" fontAlgn="auto">
              <a:lnSpc>
                <a:spcPct val="150000"/>
              </a:lnSpc>
              <a:buClrTx/>
              <a:buSzTx/>
              <a:buNone/>
            </a:pPr>
            <a:r>
              <a:rPr lang="zh-CN" altLang="en-US" sz="1400" b="1" spc="400" dirty="0">
                <a:latin typeface="Times New Roman" panose="02020603050405020304" charset="0"/>
                <a:cs typeface="Times New Roman" panose="02020603050405020304" charset="0"/>
                <a:sym typeface="+mn-lt"/>
              </a:rPr>
              <a:t>应用场景：</a:t>
            </a:r>
            <a:endParaRPr lang="zh-CN" altLang="en-US" sz="1400" b="1" spc="400" dirty="0">
              <a:latin typeface="Times New Roman" panose="02020603050405020304" charset="0"/>
              <a:cs typeface="Times New Roman" panose="02020603050405020304" charset="0"/>
              <a:sym typeface="+mn-lt"/>
            </a:endParaRPr>
          </a:p>
          <a:p>
            <a:pPr indent="457200" algn="l" fontAlgn="auto">
              <a:lnSpc>
                <a:spcPct val="150000"/>
              </a:lnSpc>
              <a:buClrTx/>
              <a:buSzTx/>
              <a:buNone/>
            </a:pPr>
            <a:r>
              <a:rPr lang="zh-CN" altLang="en-US" sz="1400" spc="400" dirty="0">
                <a:latin typeface="Times New Roman" panose="02020603050405020304" charset="0"/>
                <a:cs typeface="Times New Roman" panose="02020603050405020304" charset="0"/>
                <a:sym typeface="+mn-lt"/>
              </a:rPr>
              <a:t>在</a:t>
            </a:r>
            <a:r>
              <a:rPr lang="zh-CN" altLang="en-US" sz="1400" dirty="0">
                <a:uFillTx/>
                <a:latin typeface="Times New Roman" panose="02020603050405020304" charset="0"/>
                <a:cs typeface="Times New Roman" panose="02020603050405020304" charset="0"/>
                <a:sym typeface="+mn-lt"/>
              </a:rPr>
              <a:t>MLaaS</a:t>
            </a:r>
            <a:r>
              <a:rPr lang="en-US" altLang="zh-CN" sz="1400" dirty="0">
                <a:uFillTx/>
                <a:latin typeface="Times New Roman" panose="02020603050405020304" charset="0"/>
                <a:cs typeface="Times New Roman" panose="02020603050405020304" charset="0"/>
                <a:sym typeface="+mn-lt"/>
              </a:rPr>
              <a:t> </a:t>
            </a:r>
            <a:r>
              <a:rPr lang="zh-CN" altLang="en-US" sz="1400" spc="400" dirty="0">
                <a:latin typeface="Times New Roman" panose="02020603050405020304" charset="0"/>
                <a:cs typeface="Times New Roman" panose="02020603050405020304" charset="0"/>
                <a:sym typeface="+mn-lt"/>
              </a:rPr>
              <a:t>平台利用</a:t>
            </a:r>
            <a:r>
              <a:rPr lang="zh-CN" altLang="en-US" sz="1400" spc="400" dirty="0">
                <a:latin typeface="Times New Roman" panose="02020603050405020304" charset="0"/>
                <a:cs typeface="Times New Roman" panose="02020603050405020304" charset="0"/>
                <a:sym typeface="+mn-lt"/>
              </a:rPr>
              <a:t>超参数窃取攻击，在不牺牲模型的测试性能前提下，使得计算量和经济成本都相较原来少很多。</a:t>
            </a:r>
            <a:endParaRPr lang="zh-CN" altLang="en-US" sz="1400" spc="400" dirty="0">
              <a:latin typeface="Times New Roman" panose="02020603050405020304" charset="0"/>
              <a:cs typeface="Times New Roman" panose="02020603050405020304" charset="0"/>
            </a:endParaRPr>
          </a:p>
        </p:txBody>
      </p:sp>
      <p:pic>
        <p:nvPicPr>
          <p:cNvPr id="3" name="图片 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509270" y="1246505"/>
            <a:ext cx="6215380" cy="2634615"/>
          </a:xfrm>
          <a:prstGeom prst="rect">
            <a:avLst/>
          </a:prstGeom>
        </p:spPr>
      </p:pic>
      <p:pic>
        <p:nvPicPr>
          <p:cNvPr id="11" name="图片 10"/>
          <p:cNvPicPr>
            <a:picLocks noChangeAspect="1"/>
          </p:cNvPicPr>
          <p:nvPr/>
        </p:nvPicPr>
        <p:blipFill>
          <a:blip r:embed="rId2">
            <a:clrChange>
              <a:clrFrom>
                <a:srgbClr val="FFFFFF">
                  <a:alpha val="100000"/>
                </a:srgbClr>
              </a:clrFrom>
              <a:clrTo>
                <a:srgbClr val="FFFFFF">
                  <a:alpha val="100000"/>
                  <a:alpha val="0"/>
                </a:srgbClr>
              </a:clrTo>
            </a:clrChange>
          </a:blip>
          <a:srcRect r="66527" b="12729"/>
          <a:stretch>
            <a:fillRect/>
          </a:stretch>
        </p:blipFill>
        <p:spPr>
          <a:xfrm>
            <a:off x="509270" y="4631690"/>
            <a:ext cx="2488565" cy="1111885"/>
          </a:xfrm>
          <a:prstGeom prst="rect">
            <a:avLst/>
          </a:prstGeom>
        </p:spPr>
      </p:pic>
      <p:pic>
        <p:nvPicPr>
          <p:cNvPr id="12" name="图片 11"/>
          <p:cNvPicPr>
            <a:picLocks noChangeAspect="1"/>
          </p:cNvPicPr>
          <p:nvPr/>
        </p:nvPicPr>
        <p:blipFill>
          <a:blip r:embed="rId2">
            <a:clrChange>
              <a:clrFrom>
                <a:srgbClr val="FFFFFF">
                  <a:alpha val="100000"/>
                </a:srgbClr>
              </a:clrFrom>
              <a:clrTo>
                <a:srgbClr val="FFFFFF">
                  <a:alpha val="100000"/>
                  <a:alpha val="0"/>
                </a:srgbClr>
              </a:clrTo>
            </a:clrChange>
          </a:blip>
          <a:srcRect l="34246" t="3476" r="40122" b="4086"/>
          <a:stretch>
            <a:fillRect/>
          </a:stretch>
        </p:blipFill>
        <p:spPr>
          <a:xfrm>
            <a:off x="2693035" y="3749040"/>
            <a:ext cx="2268220" cy="1402080"/>
          </a:xfrm>
          <a:prstGeom prst="rect">
            <a:avLst/>
          </a:prstGeom>
        </p:spPr>
      </p:pic>
      <p:pic>
        <p:nvPicPr>
          <p:cNvPr id="13" name="图片 12"/>
          <p:cNvPicPr>
            <a:picLocks noChangeAspect="1"/>
          </p:cNvPicPr>
          <p:nvPr/>
        </p:nvPicPr>
        <p:blipFill>
          <a:blip r:embed="rId2">
            <a:clrChange>
              <a:clrFrom>
                <a:srgbClr val="FFFFFF">
                  <a:alpha val="100000"/>
                </a:srgbClr>
              </a:clrFrom>
              <a:clrTo>
                <a:srgbClr val="FFFFFF">
                  <a:alpha val="100000"/>
                  <a:alpha val="0"/>
                </a:srgbClr>
              </a:clrTo>
            </a:clrChange>
          </a:blip>
          <a:srcRect l="61359" t="9488"/>
          <a:stretch>
            <a:fillRect/>
          </a:stretch>
        </p:blipFill>
        <p:spPr>
          <a:xfrm>
            <a:off x="3455035" y="5090160"/>
            <a:ext cx="3048000" cy="122364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4" name="组合 13"/>
          <p:cNvGrpSpPr/>
          <p:nvPr/>
        </p:nvGrpSpPr>
        <p:grpSpPr>
          <a:xfrm>
            <a:off x="3048000" y="1443260"/>
            <a:ext cx="6096000" cy="3971481"/>
            <a:chOff x="3048000" y="1443260"/>
            <a:chExt cx="6096000" cy="3971481"/>
          </a:xfrm>
        </p:grpSpPr>
        <p:grpSp>
          <p:nvGrpSpPr>
            <p:cNvPr id="15" name="组合 14"/>
            <p:cNvGrpSpPr/>
            <p:nvPr/>
          </p:nvGrpSpPr>
          <p:grpSpPr>
            <a:xfrm>
              <a:off x="3048000" y="1443260"/>
              <a:ext cx="6096000" cy="3971481"/>
              <a:chOff x="3048000" y="1443260"/>
              <a:chExt cx="6096000" cy="3971481"/>
            </a:xfrm>
          </p:grpSpPr>
          <p:sp>
            <p:nvSpPr>
              <p:cNvPr id="17" name="矩形: 圆角 1"/>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5"/>
              <p:cNvSpPr txBox="1"/>
              <p:nvPr/>
            </p:nvSpPr>
            <p:spPr>
              <a:xfrm>
                <a:off x="3048000" y="3370650"/>
                <a:ext cx="6096000" cy="5835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300" normalizeH="0" baseline="0" noProof="0" dirty="0">
                    <a:ln>
                      <a:noFill/>
                    </a:ln>
                    <a:solidFill>
                      <a:prstClr val="black"/>
                    </a:solidFill>
                    <a:effectLst/>
                    <a:uLnTx/>
                    <a:uFillTx/>
                    <a:cs typeface="+mn-ea"/>
                    <a:sym typeface="+mn-lt"/>
                  </a:rPr>
                  <a:t>攻击模型</a:t>
                </a:r>
                <a:endParaRPr kumimoji="0" lang="zh-CN" altLang="en-US" sz="3200" b="0" i="0" u="none" strike="noStrike" kern="1200" cap="none" spc="300" normalizeH="0" baseline="0" noProof="0" dirty="0">
                  <a:ln>
                    <a:noFill/>
                  </a:ln>
                  <a:solidFill>
                    <a:prstClr val="black"/>
                  </a:solidFill>
                  <a:effectLst/>
                  <a:uLnTx/>
                  <a:uFillTx/>
                  <a:cs typeface="+mn-ea"/>
                  <a:sym typeface="+mn-lt"/>
                </a:endParaRPr>
              </a:p>
            </p:txBody>
          </p:sp>
          <p:sp>
            <p:nvSpPr>
              <p:cNvPr id="19" name="文本框 8"/>
              <p:cNvSpPr txBox="1"/>
              <p:nvPr/>
            </p:nvSpPr>
            <p:spPr>
              <a:xfrm>
                <a:off x="4093210" y="4042196"/>
                <a:ext cx="4191000" cy="245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a:ln>
                      <a:noFill/>
                    </a:ln>
                    <a:solidFill>
                      <a:prstClr val="black"/>
                    </a:solidFill>
                    <a:effectLst/>
                    <a:uLnTx/>
                    <a:uFillTx/>
                    <a:cs typeface="+mn-ea"/>
                    <a:sym typeface="+mn-lt"/>
                  </a:rPr>
                  <a:t>是对已知模型的精确逆向，核心思想是通过建立方程求解</a:t>
                </a:r>
                <a:r>
                  <a:rPr kumimoji="0" lang="zh-CN" altLang="en-US" sz="1000" b="0" i="0" u="none" strike="noStrike" kern="1200" cap="none" spc="0" normalizeH="0" baseline="0" noProof="0" dirty="0">
                    <a:ln>
                      <a:noFill/>
                    </a:ln>
                    <a:solidFill>
                      <a:prstClr val="black"/>
                    </a:solidFill>
                    <a:effectLst/>
                    <a:uLnTx/>
                    <a:uFillTx/>
                    <a:cs typeface="+mn-ea"/>
                    <a:sym typeface="+mn-lt"/>
                  </a:rPr>
                  <a:t>超</a:t>
                </a:r>
                <a:r>
                  <a:rPr kumimoji="0" lang="en-US" altLang="zh-CN" sz="1000" b="0" i="0" u="none" strike="noStrike" kern="1200" cap="none" spc="0" normalizeH="0" baseline="0" noProof="0" dirty="0">
                    <a:ln>
                      <a:noFill/>
                    </a:ln>
                    <a:solidFill>
                      <a:prstClr val="black"/>
                    </a:solidFill>
                    <a:effectLst/>
                    <a:uLnTx/>
                    <a:uFillTx/>
                    <a:cs typeface="+mn-ea"/>
                    <a:sym typeface="+mn-lt"/>
                  </a:rPr>
                  <a:t>参数</a:t>
                </a:r>
                <a:endParaRPr kumimoji="0" lang="en-US" altLang="zh-CN" sz="1000" b="0" i="0" u="none" strike="noStrike" kern="1200" cap="none" spc="0" normalizeH="0" baseline="0" noProof="0" dirty="0">
                  <a:ln>
                    <a:noFill/>
                  </a:ln>
                  <a:solidFill>
                    <a:prstClr val="black"/>
                  </a:solidFill>
                  <a:effectLst/>
                  <a:uLnTx/>
                  <a:uFillTx/>
                  <a:cs typeface="+mn-ea"/>
                  <a:sym typeface="+mn-lt"/>
                </a:endParaRPr>
              </a:p>
            </p:txBody>
          </p:sp>
        </p:grpSp>
        <p:pic>
          <p:nvPicPr>
            <p:cNvPr id="16" name="图片 15"/>
            <p:cNvPicPr>
              <a:picLocks noChangeAspect="1"/>
            </p:cNvPicPr>
            <p:nvPr/>
          </p:nvPicPr>
          <p:blipFill>
            <a:blip r:embed="rId1"/>
            <a:stretch>
              <a:fillRect/>
            </a:stretch>
          </p:blipFill>
          <p:spPr>
            <a:xfrm>
              <a:off x="5379155" y="1848473"/>
              <a:ext cx="1433689" cy="1433689"/>
            </a:xfrm>
            <a:prstGeom prst="rect">
              <a:avLst/>
            </a:prstGeom>
          </p:spPr>
        </p:pic>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timing>
    <p:tnLst>
      <p:par>
        <p:cTn id="1" dur="indefinite" restart="never" nodeType="tmRoot"/>
      </p:par>
    </p:tnLst>
    <p:bldLst>
      <p:bldP spid="3" grpId="0" animBg="1"/>
      <p:bldP spid="4" grpId="0" animBg="1"/>
      <p:bldP spid="11" grpId="0" animBg="1"/>
      <p:bldP spid="12" grpId="0" animBg="1"/>
    </p:bldLst>
  </p:timing>
</p:sld>
</file>

<file path=ppt/tags/tag1.xml><?xml version="1.0" encoding="utf-8"?>
<p:tagLst xmlns:p="http://schemas.openxmlformats.org/presentationml/2006/main">
  <p:tag name="TIMING" val="|0.1|0.6|0.5|0.9"/>
</p:tagLst>
</file>

<file path=ppt/tags/tag10.xml><?xml version="1.0" encoding="utf-8"?>
<p:tagLst xmlns:p="http://schemas.openxmlformats.org/presentationml/2006/main">
  <p:tag name="TIMING" val="|0.6|0.6|0.7|0.6"/>
</p:tagLst>
</file>

<file path=ppt/tags/tag11.xml><?xml version="1.0" encoding="utf-8"?>
<p:tagLst xmlns:p="http://schemas.openxmlformats.org/presentationml/2006/main">
  <p:tag name="TIMING" val="|0.6|0.6|0.7|0.6"/>
</p:tagLst>
</file>

<file path=ppt/tags/tag12.xml><?xml version="1.0" encoding="utf-8"?>
<p:tagLst xmlns:p="http://schemas.openxmlformats.org/presentationml/2006/main">
  <p:tag name="TIMING" val="|0|0.6|0.5"/>
</p:tagLst>
</file>

<file path=ppt/tags/tag13.xml><?xml version="1.0" encoding="utf-8"?>
<p:tagLst xmlns:p="http://schemas.openxmlformats.org/presentationml/2006/main">
  <p:tag name="TIMING" val="|0.5|0.5|0.6|0.5|0.4"/>
</p:tagLst>
</file>

<file path=ppt/tags/tag14.xml><?xml version="1.0" encoding="utf-8"?>
<p:tagLst xmlns:p="http://schemas.openxmlformats.org/presentationml/2006/main">
  <p:tag name="TIMING" val="|0.5|0.5|0.6|0.5|0.4"/>
</p:tagLst>
</file>

<file path=ppt/tags/tag15.xml><?xml version="1.0" encoding="utf-8"?>
<p:tagLst xmlns:p="http://schemas.openxmlformats.org/presentationml/2006/main">
  <p:tag name="TIMING" val="|0.5|0.5|0.6|0.5|0.4"/>
</p:tagLst>
</file>

<file path=ppt/tags/tag16.xml><?xml version="1.0" encoding="utf-8"?>
<p:tagLst xmlns:p="http://schemas.openxmlformats.org/presentationml/2006/main">
  <p:tag name="TIMING" val="|0.5|0.4"/>
</p:tagLst>
</file>

<file path=ppt/tags/tag17.xml><?xml version="1.0" encoding="utf-8"?>
<p:tagLst xmlns:p="http://schemas.openxmlformats.org/presentationml/2006/main">
  <p:tag name="KSO_WM_UNIT_PLACING_PICTURE_USER_VIEWPORT" val="{&quot;height&quot;:2292,&quot;width&quot;:6684}"/>
</p:tagLst>
</file>

<file path=ppt/tags/tag18.xml><?xml version="1.0" encoding="utf-8"?>
<p:tagLst xmlns:p="http://schemas.openxmlformats.org/presentationml/2006/main">
  <p:tag name="TIMING" val="|0.5|0.5|0.6|0.5|0.4"/>
</p:tagLst>
</file>

<file path=ppt/tags/tag19.xml><?xml version="1.0" encoding="utf-8"?>
<p:tagLst xmlns:p="http://schemas.openxmlformats.org/presentationml/2006/main">
  <p:tag name="TIMING" val="|0.5|0.5|0.6|0.5|0.4"/>
</p:tagLst>
</file>

<file path=ppt/tags/tag2.xml><?xml version="1.0" encoding="utf-8"?>
<p:tagLst xmlns:p="http://schemas.openxmlformats.org/presentationml/2006/main">
  <p:tag name="TIMING" val="|0.6|0.6|0.6|0.7|0.4|0.5|0.5|0.5|0.5|0.4"/>
</p:tagLst>
</file>

<file path=ppt/tags/tag20.xml><?xml version="1.0" encoding="utf-8"?>
<p:tagLst xmlns:p="http://schemas.openxmlformats.org/presentationml/2006/main">
  <p:tag name="TIMING" val="|0.5|0.5|0.6|0.5|0.4"/>
</p:tagLst>
</file>

<file path=ppt/tags/tag21.xml><?xml version="1.0" encoding="utf-8"?>
<p:tagLst xmlns:p="http://schemas.openxmlformats.org/presentationml/2006/main">
  <p:tag name="TIMING" val="|0.5|0.5|0.6|0.5|0.4"/>
</p:tagLst>
</file>

<file path=ppt/tags/tag22.xml><?xml version="1.0" encoding="utf-8"?>
<p:tagLst xmlns:p="http://schemas.openxmlformats.org/presentationml/2006/main">
  <p:tag name="TIMING" val="|0.5|0.5|0.6|0.5|0.4"/>
</p:tagLst>
</file>

<file path=ppt/tags/tag23.xml><?xml version="1.0" encoding="utf-8"?>
<p:tagLst xmlns:p="http://schemas.openxmlformats.org/presentationml/2006/main">
  <p:tag name="TIMING" val="|0.5|0.5|0.6|0.5|0.4"/>
</p:tagLst>
</file>

<file path=ppt/tags/tag24.xml><?xml version="1.0" encoding="utf-8"?>
<p:tagLst xmlns:p="http://schemas.openxmlformats.org/presentationml/2006/main">
  <p:tag name="TIMING" val="|0.5|0.5|0.6|0.5|0.4"/>
</p:tagLst>
</file>

<file path=ppt/tags/tag25.xml><?xml version="1.0" encoding="utf-8"?>
<p:tagLst xmlns:p="http://schemas.openxmlformats.org/presentationml/2006/main">
  <p:tag name="TIMING" val="|0|0.6"/>
</p:tagLst>
</file>

<file path=ppt/tags/tag26.xml><?xml version="1.0" encoding="utf-8"?>
<p:tagLst xmlns:p="http://schemas.openxmlformats.org/presentationml/2006/main">
  <p:tag name="TIMING" val="|0.5|0.5|0.6|0.6"/>
</p:tagLst>
</file>

<file path=ppt/tags/tag27.xml><?xml version="1.0" encoding="utf-8"?>
<p:tagLst xmlns:p="http://schemas.openxmlformats.org/presentationml/2006/main">
  <p:tag name="TIMING" val="|0.5|0.5|0.6|0.5|0.4"/>
</p:tagLst>
</file>

<file path=ppt/tags/tag28.xml><?xml version="1.0" encoding="utf-8"?>
<p:tagLst xmlns:p="http://schemas.openxmlformats.org/presentationml/2006/main">
  <p:tag name="TIMING" val="|0.5|0.5|0.6|0.5|0.4"/>
</p:tagLst>
</file>

<file path=ppt/tags/tag29.xml><?xml version="1.0" encoding="utf-8"?>
<p:tagLst xmlns:p="http://schemas.openxmlformats.org/presentationml/2006/main">
  <p:tag name="TIMING" val="|0.5|0.5|0.6|0.5|0.4"/>
</p:tagLst>
</file>

<file path=ppt/tags/tag3.xml><?xml version="1.0" encoding="utf-8"?>
<p:tagLst xmlns:p="http://schemas.openxmlformats.org/presentationml/2006/main">
  <p:tag name="TIMING" val="|0.5|0.4"/>
</p:tagLst>
</file>

<file path=ppt/tags/tag30.xml><?xml version="1.0" encoding="utf-8"?>
<p:tagLst xmlns:p="http://schemas.openxmlformats.org/presentationml/2006/main">
  <p:tag name="TIMING" val="|0.5|0.5|0.6|0.5|0.4"/>
</p:tagLst>
</file>

<file path=ppt/tags/tag31.xml><?xml version="1.0" encoding="utf-8"?>
<p:tagLst xmlns:p="http://schemas.openxmlformats.org/presentationml/2006/main">
  <p:tag name="TIMING" val="|0.5|0.5|0.6|0.6"/>
</p:tagLst>
</file>

<file path=ppt/tags/tag32.xml><?xml version="1.0" encoding="utf-8"?>
<p:tagLst xmlns:p="http://schemas.openxmlformats.org/presentationml/2006/main">
  <p:tag name="TIMING" val="|0.5|0.5|0.6|0.5|0.4"/>
</p:tagLst>
</file>

<file path=ppt/tags/tag33.xml><?xml version="1.0" encoding="utf-8"?>
<p:tagLst xmlns:p="http://schemas.openxmlformats.org/presentationml/2006/main">
  <p:tag name="TIMING" val="|0.5|0.5|0.6|0.6"/>
</p:tagLst>
</file>

<file path=ppt/tags/tag34.xml><?xml version="1.0" encoding="utf-8"?>
<p:tagLst xmlns:p="http://schemas.openxmlformats.org/presentationml/2006/main">
  <p:tag name="TIMING" val="|0|0.6|0.5"/>
</p:tagLst>
</file>

<file path=ppt/tags/tag35.xml><?xml version="1.0" encoding="utf-8"?>
<p:tagLst xmlns:p="http://schemas.openxmlformats.org/presentationml/2006/main">
  <p:tag name="TIMING" val="|0.1|0.6"/>
</p:tagLst>
</file>

<file path=ppt/tags/tag36.xml><?xml version="1.0" encoding="utf-8"?>
<p:tagLst xmlns:p="http://schemas.openxmlformats.org/presentationml/2006/main">
  <p:tag name="TIMING" val="|0.1|0.6|0.8|0.5"/>
</p:tagLst>
</file>

<file path=ppt/tags/tag37.xml><?xml version="1.0" encoding="utf-8"?>
<p:tagLst xmlns:p="http://schemas.openxmlformats.org/presentationml/2006/main">
  <p:tag name="TIMING" val="|0.1|0.6|0.5|0.9"/>
</p:tagLst>
</file>

<file path=ppt/tags/tag38.xml><?xml version="1.0" encoding="utf-8"?>
<p:tagLst xmlns:p="http://schemas.openxmlformats.org/presentationml/2006/main">
  <p:tag name="TIMING" val="|0.1|0.6"/>
</p:tagLst>
</file>

<file path=ppt/tags/tag4.xml><?xml version="1.0" encoding="utf-8"?>
<p:tagLst xmlns:p="http://schemas.openxmlformats.org/presentationml/2006/main">
  <p:tag name="TIMING" val="|0.5|0.5|0.6|0.5|0.4"/>
</p:tagLst>
</file>

<file path=ppt/tags/tag5.xml><?xml version="1.0" encoding="utf-8"?>
<p:tagLst xmlns:p="http://schemas.openxmlformats.org/presentationml/2006/main">
  <p:tag name="TIMING" val="|0.5|0.5|0.6|0.5|0.4"/>
</p:tagLst>
</file>

<file path=ppt/tags/tag6.xml><?xml version="1.0" encoding="utf-8"?>
<p:tagLst xmlns:p="http://schemas.openxmlformats.org/presentationml/2006/main">
  <p:tag name="TIMING" val="|0.5|0.5|0.6|0.5|0.4"/>
</p:tagLst>
</file>

<file path=ppt/tags/tag7.xml><?xml version="1.0" encoding="utf-8"?>
<p:tagLst xmlns:p="http://schemas.openxmlformats.org/presentationml/2006/main">
  <p:tag name="TIMING" val="|0.5|0.5|0.6|0.5|0.4"/>
</p:tagLst>
</file>

<file path=ppt/tags/tag8.xml><?xml version="1.0" encoding="utf-8"?>
<p:tagLst xmlns:p="http://schemas.openxmlformats.org/presentationml/2006/main">
  <p:tag name="TIMING" val="|0.5|0.5|0.6|0.5|0.4"/>
</p:tagLst>
</file>

<file path=ppt/tags/tag9.xml><?xml version="1.0" encoding="utf-8"?>
<p:tagLst xmlns:p="http://schemas.openxmlformats.org/presentationml/2006/main">
  <p:tag name="TIMING" val="|0.4|0.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jj2gxo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9915</Words>
  <Application>WPS 演示</Application>
  <PresentationFormat>自定义</PresentationFormat>
  <Paragraphs>529</Paragraphs>
  <Slides>42</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42</vt:i4>
      </vt:variant>
    </vt:vector>
  </HeadingPairs>
  <TitlesOfParts>
    <vt:vector size="53" baseType="lpstr">
      <vt:lpstr>Arial</vt:lpstr>
      <vt:lpstr>宋体</vt:lpstr>
      <vt:lpstr>Wingdings</vt:lpstr>
      <vt:lpstr>Times New Roman</vt:lpstr>
      <vt:lpstr>Wingdings</vt:lpstr>
      <vt:lpstr>Cambria Math</vt:lpstr>
      <vt:lpstr>微软雅黑</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极简白色</dc:title>
  <dc:creator>第一PPT</dc:creator>
  <cp:keywords>www.1ppt.com</cp:keywords>
  <dc:description>www.1ppt.com</dc:description>
  <cp:lastModifiedBy>哈哈</cp:lastModifiedBy>
  <cp:revision>160</cp:revision>
  <dcterms:created xsi:type="dcterms:W3CDTF">2020-11-05T09:34:00Z</dcterms:created>
  <dcterms:modified xsi:type="dcterms:W3CDTF">2021-12-06T09:56:44Z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CE2D6156F8B2463498A187D3ADDAA926</vt:lpwstr>
  </property>
  <property fmtid="{D5CDD505-2E9C-101B-9397-08002B2CF9AE}" pid="3" name="KSOProductBuildVer">
    <vt:lpwstr>2052-11.1.0.11115</vt:lpwstr>
  </property>
</Properties>
</file>