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304" r:id="rId5"/>
    <p:sldId id="305" r:id="rId6"/>
    <p:sldId id="262" r:id="rId7"/>
    <p:sldId id="263" r:id="rId8"/>
    <p:sldId id="341" r:id="rId9"/>
    <p:sldId id="266" r:id="rId10"/>
    <p:sldId id="274" r:id="rId11"/>
    <p:sldId id="296" r:id="rId12"/>
    <p:sldId id="297" r:id="rId13"/>
    <p:sldId id="276" r:id="rId14"/>
    <p:sldId id="320" r:id="rId15"/>
    <p:sldId id="343" r:id="rId16"/>
    <p:sldId id="321" r:id="rId17"/>
    <p:sldId id="354" r:id="rId18"/>
    <p:sldId id="322" r:id="rId19"/>
    <p:sldId id="287" r:id="rId20"/>
    <p:sldId id="259" r:id="rId21"/>
  </p:sldIdLst>
  <p:sldSz cx="12192000" cy="6858000"/>
  <p:notesSz cx="7103745" cy="10234295"/>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李泽禹" initials="李泽禹"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5222" autoAdjust="0"/>
  </p:normalViewPr>
  <p:slideViewPr>
    <p:cSldViewPr snapToGrid="0">
      <p:cViewPr varScale="1">
        <p:scale>
          <a:sx n="87" d="100"/>
          <a:sy n="87" d="100"/>
        </p:scale>
        <p:origin x="48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gs" Target="tags/tag85.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indent="457200" algn="l" fontAlgn="auto">
              <a:lnSpc>
                <a:spcPct val="150000"/>
              </a:lnSpc>
            </a:pPr>
            <a:endParaRPr lang="zh-CN" altLang="en-US" dirty="0">
              <a:latin typeface="微软雅黑" panose="020B0503020204020204" charset="-122"/>
              <a:ea typeface="微软雅黑" panose="020B0503020204020204" charset="-122"/>
              <a:cs typeface="微软雅黑" panose="020B0503020204020204" charset="-122"/>
              <a:sym typeface="+mn-ea"/>
            </a:endParaRPr>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indent="457200" algn="l" fontAlgn="auto">
              <a:lnSpc>
                <a:spcPct val="150000"/>
              </a:lnSpc>
            </a:pPr>
            <a:endParaRPr lang="zh-CN" altLang="en-US">
              <a:latin typeface="微软雅黑" panose="020B0503020204020204" charset="-122"/>
              <a:ea typeface="微软雅黑" panose="020B0503020204020204" charset="-122"/>
              <a:cs typeface="微软雅黑" panose="020B0503020204020204" charset="-122"/>
              <a:sym typeface="+mn-ea"/>
            </a:endParaRPr>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indent="457200" algn="l" fontAlgn="auto">
              <a:lnSpc>
                <a:spcPct val="150000"/>
              </a:lnSpc>
            </a:pPr>
            <a:endParaRPr lang="zh-CN" altLang="en-US" dirty="0">
              <a:latin typeface="微软雅黑" panose="020B0503020204020204" charset="-122"/>
              <a:ea typeface="微软雅黑" panose="020B0503020204020204" charset="-122"/>
              <a:cs typeface="微软雅黑" panose="020B0503020204020204" charset="-122"/>
              <a:sym typeface="+mn-ea"/>
            </a:endParaRPr>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indent="457200" algn="l" fontAlgn="auto">
              <a:lnSpc>
                <a:spcPct val="150000"/>
              </a:lnSpc>
            </a:pPr>
            <a:endParaRPr lang="zh-CN" altLang="en-US" dirty="0">
              <a:latin typeface="微软雅黑" panose="020B0503020204020204" charset="-122"/>
              <a:ea typeface="微软雅黑" panose="020B0503020204020204" charset="-122"/>
              <a:cs typeface="微软雅黑" panose="020B0503020204020204" charset="-122"/>
              <a:sym typeface="+mn-ea"/>
            </a:endParaRPr>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indent="457200" algn="l" fontAlgn="auto">
              <a:lnSpc>
                <a:spcPct val="150000"/>
              </a:lnSpc>
            </a:pPr>
            <a:endParaRPr lang="zh-CN" altLang="en-US" dirty="0">
              <a:latin typeface="微软雅黑" panose="020B0503020204020204" charset="-122"/>
              <a:ea typeface="微软雅黑" panose="020B0503020204020204" charset="-122"/>
              <a:cs typeface="微软雅黑" panose="020B0503020204020204" charset="-122"/>
              <a:sym typeface="+mn-ea"/>
            </a:endParaRPr>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indent="457200" algn="l" fontAlgn="auto">
              <a:lnSpc>
                <a:spcPct val="150000"/>
              </a:lnSpc>
            </a:pPr>
            <a:endParaRPr lang="zh-CN" altLang="en-US" dirty="0">
              <a:latin typeface="微软雅黑" panose="020B0503020204020204" charset="-122"/>
              <a:ea typeface="微软雅黑" panose="020B0503020204020204" charset="-122"/>
              <a:cs typeface="微软雅黑" panose="020B0503020204020204" charset="-122"/>
              <a:sym typeface="+mn-ea"/>
            </a:endParaRPr>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indent="457200" algn="l" fontAlgn="auto">
              <a:lnSpc>
                <a:spcPct val="150000"/>
              </a:lnSpc>
            </a:pPr>
            <a:endParaRPr lang="zh-CN" altLang="en-US" dirty="0">
              <a:latin typeface="微软雅黑" panose="020B0503020204020204" charset="-122"/>
              <a:ea typeface="微软雅黑" panose="020B0503020204020204" charset="-122"/>
              <a:cs typeface="微软雅黑" panose="020B0503020204020204" charset="-122"/>
              <a:sym typeface="+mn-ea"/>
            </a:endParaRPr>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indent="457200" algn="l" fontAlgn="auto">
              <a:lnSpc>
                <a:spcPct val="150000"/>
              </a:lnSpc>
            </a:pPr>
            <a:endParaRPr lang="zh-CN" altLang="en-US">
              <a:latin typeface="微软雅黑" panose="020B0503020204020204" charset="-122"/>
              <a:ea typeface="微软雅黑" panose="020B0503020204020204" charset="-122"/>
              <a:cs typeface="微软雅黑" panose="020B0503020204020204" charset="-122"/>
              <a:sym typeface="+mn-ea"/>
            </a:endParaRPr>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indent="457200" algn="l" fontAlgn="auto">
              <a:lnSpc>
                <a:spcPct val="150000"/>
              </a:lnSpc>
            </a:pPr>
            <a:endParaRPr lang="zh-CN" altLang="en-US">
              <a:latin typeface="微软雅黑" panose="020B0503020204020204" charset="-122"/>
              <a:ea typeface="微软雅黑" panose="020B0503020204020204" charset="-122"/>
              <a:cs typeface="微软雅黑" panose="020B0503020204020204" charset="-122"/>
              <a:sym typeface="+mn-ea"/>
            </a:endParaRPr>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indent="457200" algn="l" fontAlgn="auto">
              <a:lnSpc>
                <a:spcPct val="150000"/>
              </a:lnSpc>
            </a:pPr>
            <a:endParaRPr lang="zh-CN" altLang="en-US" dirty="0">
              <a:latin typeface="微软雅黑" panose="020B0503020204020204" charset="-122"/>
              <a:ea typeface="微软雅黑" panose="020B0503020204020204" charset="-122"/>
              <a:cs typeface="微软雅黑" panose="020B0503020204020204" charset="-122"/>
              <a:sym typeface="+mn-ea"/>
            </a:endParaRPr>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indent="457200" algn="l" fontAlgn="auto">
              <a:lnSpc>
                <a:spcPct val="150000"/>
              </a:lnSpc>
            </a:pPr>
            <a:endParaRPr lang="zh-CN" altLang="en-US" dirty="0">
              <a:latin typeface="微软雅黑" panose="020B0503020204020204" charset="-122"/>
              <a:ea typeface="微软雅黑" panose="020B0503020204020204" charset="-122"/>
              <a:cs typeface="微软雅黑" panose="020B0503020204020204" charset="-122"/>
              <a:sym typeface="+mn-ea"/>
            </a:endParaRPr>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1000">
        <p14:gallery dir="l"/>
      </p:transition>
    </mc:Choice>
    <mc:Fallback>
      <p:transition spd="slow" advClick="0" advTm="1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1000">
        <p14:gallery dir="l"/>
      </p:transition>
    </mc:Choice>
    <mc:Fallback>
      <p:transition spd="slow" advClick="0" advTm="1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1000">
        <p14:gallery dir="l"/>
      </p:transition>
    </mc:Choice>
    <mc:Fallback>
      <p:transition spd="slow" advClick="0" advTm="1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30ECBB-EFA0-4B67-A466-676224D8611D}" type="slidenum">
              <a:rPr lang="zh-CN" altLang="en-US" smtClean="0"/>
            </a:fld>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1000">
        <p14:gallery dir="l"/>
      </p:transition>
    </mc:Choice>
    <mc:Fallback>
      <p:transition spd="slow" advClick="0" advTm="1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1000">
        <p14:gallery dir="l"/>
      </p:transition>
    </mc:Choice>
    <mc:Fallback>
      <p:transition spd="slow" advClick="0" advTm="1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1000">
        <p14:gallery dir="l"/>
      </p:transition>
    </mc:Choice>
    <mc:Fallback>
      <p:transition spd="slow" advClick="0" advTm="1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1000">
        <p14:gallery dir="l"/>
      </p:transition>
    </mc:Choice>
    <mc:Fallback>
      <p:transition spd="slow" advClick="0" advTm="1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1000">
        <p14:gallery dir="l"/>
      </p:transition>
    </mc:Choice>
    <mc:Fallback>
      <p:transition spd="slow" advClick="0" advTm="1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1000">
        <p14:gallery dir="l"/>
      </p:transition>
    </mc:Choice>
    <mc:Fallback>
      <p:transition spd="slow" advClick="0" advTm="1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1000">
        <p14:gallery dir="l"/>
      </p:transition>
    </mc:Choice>
    <mc:Fallback>
      <p:transition spd="slow" advClick="0" advTm="1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8620D77-9FC5-4284-A366-12E6E2930E2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30ECBB-EFA0-4B67-A466-676224D861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1000">
        <p14:gallery dir="l"/>
      </p:transition>
    </mc:Choice>
    <mc:Fallback>
      <p:transition spd="slow" advClick="0" advTm="100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charset="-122"/>
                <a:ea typeface="微软雅黑" panose="020B0503020204020204" charset="-122"/>
              </a:defRPr>
            </a:lvl1pPr>
          </a:lstStyle>
          <a:p>
            <a:fld id="{88620D77-9FC5-4284-A366-12E6E2930E27}"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charset="-122"/>
                <a:ea typeface="微软雅黑" panose="020B050302020402020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charset="-122"/>
                <a:ea typeface="微软雅黑" panose="020B0503020204020204" charset="-122"/>
              </a:defRPr>
            </a:lvl1pPr>
          </a:lstStyle>
          <a:p>
            <a:fld id="{A330ECBB-EFA0-4B67-A466-676224D8611D}"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600" advClick="0" advTm="1000">
        <p14:gallery dir="l"/>
      </p:transition>
    </mc:Choice>
    <mc:Fallback>
      <p:transition spd="slow" advClick="0" advTm="1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4" Type="http://schemas.openxmlformats.org/officeDocument/2006/relationships/notesSlide" Target="../notesSlides/notesSlide1.xml"/><Relationship Id="rId13" Type="http://schemas.openxmlformats.org/officeDocument/2006/relationships/slideLayout" Target="../slideLayouts/slideLayout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50.xml"/><Relationship Id="rId7" Type="http://schemas.openxmlformats.org/officeDocument/2006/relationships/image" Target="../media/image5.png"/><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image" Target="../media/image1.png"/><Relationship Id="rId2" Type="http://schemas.openxmlformats.org/officeDocument/2006/relationships/tags" Target="../tags/tag46.xml"/><Relationship Id="rId10" Type="http://schemas.openxmlformats.org/officeDocument/2006/relationships/notesSlide" Target="../notesSlides/notesSlide10.xml"/><Relationship Id="rId1" Type="http://schemas.openxmlformats.org/officeDocument/2006/relationships/tags" Target="../tags/tag45.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2.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image" Target="../media/image1.png"/><Relationship Id="rId2" Type="http://schemas.openxmlformats.org/officeDocument/2006/relationships/tags" Target="../tags/tag52.xml"/><Relationship Id="rId1" Type="http://schemas.openxmlformats.org/officeDocument/2006/relationships/tags" Target="../tags/tag5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61.xml"/><Relationship Id="rId7" Type="http://schemas.openxmlformats.org/officeDocument/2006/relationships/tags" Target="../tags/tag60.xml"/><Relationship Id="rId6" Type="http://schemas.openxmlformats.org/officeDocument/2006/relationships/image" Target="../media/image6.png"/><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image" Target="../media/image1.png"/><Relationship Id="rId2" Type="http://schemas.openxmlformats.org/officeDocument/2006/relationships/tags" Target="../tags/tag57.xml"/><Relationship Id="rId10" Type="http://schemas.openxmlformats.org/officeDocument/2006/relationships/notesSlide" Target="../notesSlides/notesSlide13.xml"/><Relationship Id="rId1" Type="http://schemas.openxmlformats.org/officeDocument/2006/relationships/tags" Target="../tags/tag56.xml"/></Relationships>
</file>

<file path=ppt/slides/_rels/slide14.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image" Target="../media/image8.png"/><Relationship Id="rId7" Type="http://schemas.openxmlformats.org/officeDocument/2006/relationships/tags" Target="../tags/tag66.xml"/><Relationship Id="rId6" Type="http://schemas.openxmlformats.org/officeDocument/2006/relationships/image" Target="../media/image7.jpeg"/><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image" Target="../media/image1.png"/><Relationship Id="rId2" Type="http://schemas.openxmlformats.org/officeDocument/2006/relationships/tags" Target="../tags/tag63.xml"/><Relationship Id="rId11" Type="http://schemas.openxmlformats.org/officeDocument/2006/relationships/notesSlide" Target="../notesSlides/notesSlide14.xml"/><Relationship Id="rId10" Type="http://schemas.openxmlformats.org/officeDocument/2006/relationships/slideLayout" Target="../slideLayouts/slideLayout2.xml"/><Relationship Id="rId1" Type="http://schemas.openxmlformats.org/officeDocument/2006/relationships/tags" Target="../tags/tag62.xml"/></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2.xml"/><Relationship Id="rId7" Type="http://schemas.openxmlformats.org/officeDocument/2006/relationships/tags" Target="../tags/tag73.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image" Target="../media/image1.png"/><Relationship Id="rId2" Type="http://schemas.openxmlformats.org/officeDocument/2006/relationships/tags" Target="../tags/tag69.xml"/><Relationship Id="rId1" Type="http://schemas.openxmlformats.org/officeDocument/2006/relationships/tags" Target="../tags/tag6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7.xml"/><Relationship Id="rId7" Type="http://schemas.openxmlformats.org/officeDocument/2006/relationships/slideLayout" Target="../slideLayouts/slideLayout2.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image" Target="../media/image1.png"/><Relationship Id="rId2" Type="http://schemas.openxmlformats.org/officeDocument/2006/relationships/tags" Target="../tags/tag75.xml"/><Relationship Id="rId1" Type="http://schemas.openxmlformats.org/officeDocument/2006/relationships/tags" Target="../tags/tag74.xml"/></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8.xml"/><Relationship Id="rId7" Type="http://schemas.openxmlformats.org/officeDocument/2006/relationships/slideLayout" Target="../slideLayouts/slideLayout1.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0" Type="http://schemas.openxmlformats.org/officeDocument/2006/relationships/notesSlide" Target="../notesSlides/notesSlide2.xml"/><Relationship Id="rId1" Type="http://schemas.openxmlformats.org/officeDocument/2006/relationships/tags" Target="../tags/tag1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2.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image" Target="../media/image1.png"/><Relationship Id="rId2" Type="http://schemas.openxmlformats.org/officeDocument/2006/relationships/tags" Target="../tags/tag20.xml"/><Relationship Id="rId1" Type="http://schemas.openxmlformats.org/officeDocument/2006/relationships/tags" Target="../tags/tag19.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2.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image" Target="../media/image1.png"/><Relationship Id="rId2" Type="http://schemas.openxmlformats.org/officeDocument/2006/relationships/tags" Target="../tags/tag25.xml"/><Relationship Id="rId1" Type="http://schemas.openxmlformats.org/officeDocument/2006/relationships/tags" Target="../tags/tag2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2.xml"/><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image" Target="../media/image1.png"/><Relationship Id="rId2" Type="http://schemas.openxmlformats.org/officeDocument/2006/relationships/tags" Target="../tags/tag30.xml"/><Relationship Id="rId1" Type="http://schemas.openxmlformats.org/officeDocument/2006/relationships/tags" Target="../tags/tag29.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2.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image" Target="../media/image1.png"/><Relationship Id="rId2" Type="http://schemas.openxmlformats.org/officeDocument/2006/relationships/tags" Target="../tags/tag36.xml"/><Relationship Id="rId1" Type="http://schemas.openxmlformats.org/officeDocument/2006/relationships/tags" Target="../tags/tag35.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slideLayout" Target="../slideLayouts/slideLayout2.xml"/><Relationship Id="rId7" Type="http://schemas.openxmlformats.org/officeDocument/2006/relationships/tags" Target="../tags/tag44.xml"/><Relationship Id="rId6" Type="http://schemas.openxmlformats.org/officeDocument/2006/relationships/image" Target="../media/image4.png"/><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image" Target="../media/image1.png"/><Relationship Id="rId2" Type="http://schemas.openxmlformats.org/officeDocument/2006/relationships/tags" Target="../tags/tag41.xml"/><Relationship Id="rId1" Type="http://schemas.openxmlformats.org/officeDocument/2006/relationships/tags" Target="../tags/tag4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15" name="组合 14"/>
          <p:cNvGrpSpPr/>
          <p:nvPr/>
        </p:nvGrpSpPr>
        <p:grpSpPr>
          <a:xfrm>
            <a:off x="0" y="3725502"/>
            <a:ext cx="3657600" cy="3132498"/>
            <a:chOff x="0" y="3725502"/>
            <a:chExt cx="3657600" cy="3132498"/>
          </a:xfrm>
        </p:grpSpPr>
        <p:sp>
          <p:nvSpPr>
            <p:cNvPr id="4" name="直角三角形 3"/>
            <p:cNvSpPr/>
            <p:nvPr>
              <p:custDataLst>
                <p:tags r:id="rId2"/>
              </p:custDataLst>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任意多边形: 形状 6"/>
            <p:cNvSpPr/>
            <p:nvPr>
              <p:custDataLst>
                <p:tags r:id="rId3"/>
              </p:custDataLst>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14" name="组合 13"/>
          <p:cNvGrpSpPr/>
          <p:nvPr/>
        </p:nvGrpSpPr>
        <p:grpSpPr>
          <a:xfrm>
            <a:off x="7926147" y="0"/>
            <a:ext cx="3210129" cy="1420238"/>
            <a:chOff x="7926147" y="0"/>
            <a:chExt cx="3210129" cy="1420238"/>
          </a:xfrm>
        </p:grpSpPr>
        <p:sp>
          <p:nvSpPr>
            <p:cNvPr id="13" name="任意多边形: 形状 12"/>
            <p:cNvSpPr/>
            <p:nvPr>
              <p:custDataLst>
                <p:tags r:id="rId4"/>
              </p:custDataLst>
            </p:nvPr>
          </p:nvSpPr>
          <p:spPr>
            <a:xfrm rot="10800000">
              <a:off x="7926147" y="0"/>
              <a:ext cx="3210129" cy="1420238"/>
            </a:xfrm>
            <a:custGeom>
              <a:avLst/>
              <a:gdLst>
                <a:gd name="connsiteX0" fmla="*/ 3692727 w 3692727"/>
                <a:gd name="connsiteY0" fmla="*/ 2088816 h 2088816"/>
                <a:gd name="connsiteX1" fmla="*/ 3239331 w 3692727"/>
                <a:gd name="connsiteY1" fmla="*/ 2088816 h 2088816"/>
                <a:gd name="connsiteX2" fmla="*/ 1846364 w 3692727"/>
                <a:gd name="connsiteY2" fmla="*/ 512934 h 2088816"/>
                <a:gd name="connsiteX3" fmla="*/ 453397 w 3692727"/>
                <a:gd name="connsiteY3" fmla="*/ 2088816 h 2088816"/>
                <a:gd name="connsiteX4" fmla="*/ 0 w 3692727"/>
                <a:gd name="connsiteY4" fmla="*/ 2088816 h 2088816"/>
                <a:gd name="connsiteX5" fmla="*/ 1846363 w 3692727"/>
                <a:gd name="connsiteY5" fmla="*/ 0 h 2088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92727" h="2088816">
                  <a:moveTo>
                    <a:pt x="3692727" y="2088816"/>
                  </a:moveTo>
                  <a:lnTo>
                    <a:pt x="3239331" y="2088816"/>
                  </a:lnTo>
                  <a:lnTo>
                    <a:pt x="1846364" y="512934"/>
                  </a:lnTo>
                  <a:lnTo>
                    <a:pt x="453397" y="2088816"/>
                  </a:lnTo>
                  <a:lnTo>
                    <a:pt x="0" y="2088816"/>
                  </a:lnTo>
                  <a:lnTo>
                    <a:pt x="184636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 name="任意多边形: 形状 11"/>
            <p:cNvSpPr/>
            <p:nvPr>
              <p:custDataLst>
                <p:tags r:id="rId5"/>
              </p:custDataLst>
            </p:nvPr>
          </p:nvSpPr>
          <p:spPr>
            <a:xfrm rot="10800000">
              <a:off x="8498431" y="0"/>
              <a:ext cx="2065564" cy="914400"/>
            </a:xfrm>
            <a:custGeom>
              <a:avLst/>
              <a:gdLst>
                <a:gd name="connsiteX0" fmla="*/ 2065564 w 2065564"/>
                <a:gd name="connsiteY0" fmla="*/ 1168400 h 1168400"/>
                <a:gd name="connsiteX1" fmla="*/ 0 w 2065564"/>
                <a:gd name="connsiteY1" fmla="*/ 1168400 h 1168400"/>
                <a:gd name="connsiteX2" fmla="*/ 1032782 w 2065564"/>
                <a:gd name="connsiteY2" fmla="*/ 0 h 1168400"/>
              </a:gdLst>
              <a:ahLst/>
              <a:cxnLst>
                <a:cxn ang="0">
                  <a:pos x="connsiteX0" y="connsiteY0"/>
                </a:cxn>
                <a:cxn ang="0">
                  <a:pos x="connsiteX1" y="connsiteY1"/>
                </a:cxn>
                <a:cxn ang="0">
                  <a:pos x="connsiteX2" y="connsiteY2"/>
                </a:cxn>
              </a:cxnLst>
              <a:rect l="l" t="t" r="r" b="b"/>
              <a:pathLst>
                <a:path w="2065564" h="1168400">
                  <a:moveTo>
                    <a:pt x="2065564" y="1168400"/>
                  </a:moveTo>
                  <a:lnTo>
                    <a:pt x="0" y="1168400"/>
                  </a:lnTo>
                  <a:lnTo>
                    <a:pt x="103278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16" name="文本框 15"/>
          <p:cNvSpPr txBox="1"/>
          <p:nvPr>
            <p:custDataLst>
              <p:tags r:id="rId6"/>
            </p:custDataLst>
          </p:nvPr>
        </p:nvSpPr>
        <p:spPr>
          <a:xfrm>
            <a:off x="2430780" y="1622425"/>
            <a:ext cx="9752330" cy="521970"/>
          </a:xfrm>
          <a:prstGeom prst="rect">
            <a:avLst/>
          </a:prstGeom>
          <a:noFill/>
        </p:spPr>
        <p:txBody>
          <a:bodyPr wrap="square" rtlCol="0">
            <a:spAutoFit/>
          </a:bodyPr>
          <a:lstStyle/>
          <a:p>
            <a:pPr algn="l"/>
            <a:r>
              <a:rPr lang="zh-CN" altLang="en-US" sz="2800" b="1" dirty="0">
                <a:solidFill>
                  <a:schemeClr val="tx1">
                    <a:lumMod val="65000"/>
                    <a:lumOff val="35000"/>
                  </a:schemeClr>
                </a:solidFill>
                <a:cs typeface="+mn-ea"/>
                <a:sym typeface="+mn-lt"/>
              </a:rPr>
              <a:t>Data Poisoning Attacks Against</a:t>
            </a:r>
            <a:r>
              <a:rPr lang="en-US" altLang="zh-CN" sz="2800" b="1" dirty="0">
                <a:solidFill>
                  <a:schemeClr val="tx1">
                    <a:lumMod val="65000"/>
                    <a:lumOff val="35000"/>
                  </a:schemeClr>
                </a:solidFill>
                <a:cs typeface="+mn-ea"/>
                <a:sym typeface="+mn-lt"/>
              </a:rPr>
              <a:t> </a:t>
            </a:r>
            <a:r>
              <a:rPr lang="zh-CN" altLang="en-US" sz="2800" b="1" dirty="0">
                <a:solidFill>
                  <a:schemeClr val="tx1">
                    <a:lumMod val="65000"/>
                    <a:lumOff val="35000"/>
                  </a:schemeClr>
                </a:solidFill>
                <a:cs typeface="+mn-ea"/>
                <a:sym typeface="+mn-lt"/>
              </a:rPr>
              <a:t>Federated Learning Systems</a:t>
            </a:r>
            <a:endParaRPr lang="zh-CN" altLang="en-US" sz="2800" b="1" dirty="0">
              <a:solidFill>
                <a:schemeClr val="tx1">
                  <a:lumMod val="65000"/>
                  <a:lumOff val="35000"/>
                </a:schemeClr>
              </a:solidFill>
              <a:cs typeface="+mn-ea"/>
              <a:sym typeface="+mn-lt"/>
            </a:endParaRPr>
          </a:p>
        </p:txBody>
      </p:sp>
      <p:cxnSp>
        <p:nvCxnSpPr>
          <p:cNvPr id="18" name="直接连接符 17"/>
          <p:cNvCxnSpPr/>
          <p:nvPr>
            <p:custDataLst>
              <p:tags r:id="rId7"/>
            </p:custDataLst>
          </p:nvPr>
        </p:nvCxnSpPr>
        <p:spPr>
          <a:xfrm>
            <a:off x="4323982" y="3254503"/>
            <a:ext cx="6206325" cy="106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custDataLst>
              <p:tags r:id="rId8"/>
            </p:custDataLst>
          </p:nvPr>
        </p:nvSpPr>
        <p:spPr>
          <a:xfrm>
            <a:off x="8061080" y="4558196"/>
            <a:ext cx="2640305" cy="922020"/>
          </a:xfrm>
          <a:prstGeom prst="rect">
            <a:avLst/>
          </a:prstGeom>
          <a:noFill/>
        </p:spPr>
        <p:txBody>
          <a:bodyPr wrap="square" rtlCol="0">
            <a:spAutoFit/>
          </a:bodyPr>
          <a:lstStyle/>
          <a:p>
            <a:pPr algn="l">
              <a:lnSpc>
                <a:spcPct val="150000"/>
              </a:lnSpc>
            </a:pPr>
            <a:r>
              <a:rPr lang="zh-CN" altLang="en-US" dirty="0">
                <a:solidFill>
                  <a:schemeClr val="tx1">
                    <a:lumMod val="75000"/>
                    <a:lumOff val="25000"/>
                  </a:schemeClr>
                </a:solidFill>
                <a:cs typeface="+mn-ea"/>
                <a:sym typeface="+mn-lt"/>
              </a:rPr>
              <a:t>汇报</a:t>
            </a:r>
            <a:r>
              <a:rPr lang="zh-CN" altLang="en-US" dirty="0" smtClean="0">
                <a:solidFill>
                  <a:schemeClr val="tx1">
                    <a:lumMod val="75000"/>
                    <a:lumOff val="25000"/>
                  </a:schemeClr>
                </a:solidFill>
                <a:cs typeface="+mn-ea"/>
                <a:sym typeface="+mn-lt"/>
              </a:rPr>
              <a:t>人：</a:t>
            </a:r>
            <a:r>
              <a:rPr lang="zh-CN" altLang="en-US" dirty="0" smtClean="0">
                <a:solidFill>
                  <a:schemeClr val="tx1">
                    <a:lumMod val="75000"/>
                    <a:lumOff val="25000"/>
                  </a:schemeClr>
                </a:solidFill>
                <a:cs typeface="+mn-ea"/>
                <a:sym typeface="+mn-lt"/>
              </a:rPr>
              <a:t>赵晓洁</a:t>
            </a:r>
            <a:endParaRPr lang="zh-CN" altLang="en-US" dirty="0" smtClean="0">
              <a:solidFill>
                <a:schemeClr val="tx1">
                  <a:lumMod val="75000"/>
                  <a:lumOff val="25000"/>
                </a:schemeClr>
              </a:solidFill>
              <a:cs typeface="+mn-ea"/>
              <a:sym typeface="+mn-lt"/>
            </a:endParaRPr>
          </a:p>
          <a:p>
            <a:pPr algn="l">
              <a:lnSpc>
                <a:spcPct val="150000"/>
              </a:lnSpc>
            </a:pPr>
            <a:r>
              <a:rPr lang="zh-CN" altLang="en-US" dirty="0" smtClean="0">
                <a:solidFill>
                  <a:schemeClr val="tx1">
                    <a:lumMod val="75000"/>
                    <a:lumOff val="25000"/>
                  </a:schemeClr>
                </a:solidFill>
                <a:cs typeface="+mn-ea"/>
                <a:sym typeface="+mn-lt"/>
              </a:rPr>
              <a:t>学号：</a:t>
            </a:r>
            <a:r>
              <a:rPr lang="en-US" altLang="zh-CN" dirty="0" smtClean="0">
                <a:solidFill>
                  <a:schemeClr val="tx1">
                    <a:lumMod val="75000"/>
                    <a:lumOff val="25000"/>
                  </a:schemeClr>
                </a:solidFill>
                <a:cs typeface="+mn-ea"/>
                <a:sym typeface="+mn-lt"/>
              </a:rPr>
              <a:t>2022010346</a:t>
            </a:r>
            <a:endParaRPr lang="en-US" altLang="zh-CN" dirty="0" smtClean="0">
              <a:solidFill>
                <a:schemeClr val="tx1">
                  <a:lumMod val="75000"/>
                  <a:lumOff val="25000"/>
                </a:schemeClr>
              </a:solidFill>
              <a:cs typeface="+mn-ea"/>
              <a:sym typeface="+mn-lt"/>
            </a:endParaRPr>
          </a:p>
        </p:txBody>
      </p:sp>
      <p:pic>
        <p:nvPicPr>
          <p:cNvPr id="2" name="图片 1"/>
          <p:cNvPicPr>
            <a:picLocks noChangeAspect="1"/>
          </p:cNvPicPr>
          <p:nvPr>
            <p:custDataLst>
              <p:tags r:id="rId9"/>
            </p:custDataLst>
          </p:nvPr>
        </p:nvPicPr>
        <p:blipFill>
          <a:blip r:embed="rId10">
            <a:extLst>
              <a:ext uri="{28A0092B-C50C-407E-A947-70E740481C1C}">
                <a14:useLocalDpi xmlns:a14="http://schemas.microsoft.com/office/drawing/2010/main" val="0"/>
              </a:ext>
            </a:extLst>
          </a:blip>
          <a:stretch>
            <a:fillRect/>
          </a:stretch>
        </p:blipFill>
        <p:spPr>
          <a:xfrm>
            <a:off x="1880732" y="2511327"/>
            <a:ext cx="1689831" cy="1689831"/>
          </a:xfrm>
          <a:prstGeom prst="rect">
            <a:avLst/>
          </a:prstGeom>
        </p:spPr>
      </p:pic>
      <p:sp>
        <p:nvSpPr>
          <p:cNvPr id="5" name="矩形 4"/>
          <p:cNvSpPr/>
          <p:nvPr>
            <p:custDataLst>
              <p:tags r:id="rId11"/>
            </p:custDataLst>
          </p:nvPr>
        </p:nvSpPr>
        <p:spPr>
          <a:xfrm>
            <a:off x="3748118" y="2565436"/>
            <a:ext cx="100031" cy="1578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4026535" y="2852420"/>
            <a:ext cx="7233920" cy="635635"/>
          </a:xfrm>
          <a:prstGeom prst="rect">
            <a:avLst/>
          </a:prstGeom>
          <a:noFill/>
        </p:spPr>
        <p:txBody>
          <a:bodyPr wrap="square" rtlCol="0">
            <a:noAutofit/>
          </a:bodyPr>
          <a:p>
            <a:r>
              <a:rPr lang="zh-CN" altLang="en-US" sz="2400"/>
              <a:t>针对联邦学习系统的数据投毒攻击的实验代码</a:t>
            </a:r>
            <a:r>
              <a:rPr lang="zh-CN" altLang="en-US" sz="2400"/>
              <a:t>讲解</a:t>
            </a:r>
            <a:endParaRPr lang="zh-CN" altLang="en-US" sz="2400"/>
          </a:p>
        </p:txBody>
      </p:sp>
    </p:spTree>
    <p:custDataLst>
      <p:tags r:id="rId12"/>
    </p:custData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25" name="图片 2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
        <p:nvSpPr>
          <p:cNvPr id="6" name="文本框 5"/>
          <p:cNvSpPr txBox="1"/>
          <p:nvPr>
            <p:custDataLst>
              <p:tags r:id="rId4"/>
            </p:custDataLst>
          </p:nvPr>
        </p:nvSpPr>
        <p:spPr>
          <a:xfrm>
            <a:off x="5087386" y="96537"/>
            <a:ext cx="3670300" cy="583565"/>
          </a:xfrm>
          <a:prstGeom prst="rect">
            <a:avLst/>
          </a:prstGeom>
          <a:noFill/>
        </p:spPr>
        <p:txBody>
          <a:bodyPr wrap="square" rtlCol="0">
            <a:spAutoFit/>
          </a:bodyPr>
          <a:lstStyle/>
          <a:p>
            <a:r>
              <a:rPr lang="zh-CN" altLang="en-US" sz="3200" dirty="0">
                <a:solidFill>
                  <a:schemeClr val="bg1"/>
                </a:solidFill>
                <a:cs typeface="+mn-ea"/>
                <a:sym typeface="+mn-lt"/>
              </a:rPr>
              <a:t>算法</a:t>
            </a:r>
            <a:r>
              <a:rPr lang="zh-CN" altLang="en-US" sz="3200" dirty="0">
                <a:solidFill>
                  <a:schemeClr val="bg1"/>
                </a:solidFill>
                <a:cs typeface="+mn-ea"/>
                <a:sym typeface="+mn-lt"/>
              </a:rPr>
              <a:t>原理</a:t>
            </a:r>
            <a:endParaRPr lang="zh-CN" altLang="en-US" sz="3200" dirty="0">
              <a:solidFill>
                <a:schemeClr val="bg1"/>
              </a:solidFill>
              <a:cs typeface="+mn-ea"/>
              <a:sym typeface="+mn-lt"/>
            </a:endParaRPr>
          </a:p>
        </p:txBody>
      </p:sp>
      <p:sp>
        <p:nvSpPr>
          <p:cNvPr id="7" name="矩形 6"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5"/>
            </p:custDataLst>
          </p:nvPr>
        </p:nvSpPr>
        <p:spPr>
          <a:xfrm>
            <a:off x="418618" y="919480"/>
            <a:ext cx="11354763" cy="423545"/>
          </a:xfrm>
          <a:prstGeom prst="rect">
            <a:avLst/>
          </a:prstGeom>
          <a:noFill/>
        </p:spPr>
        <p:txBody>
          <a:bodyPr wrap="square" rtlCol="0">
            <a:spAutoFit/>
          </a:bodyPr>
          <a:lstStyle/>
          <a:p>
            <a:pPr marL="285750" lvl="0" indent="-285750" algn="l" fontAlgn="auto">
              <a:lnSpc>
                <a:spcPct val="120000"/>
              </a:lnSpc>
              <a:spcBef>
                <a:spcPts val="0"/>
              </a:spcBef>
              <a:spcAft>
                <a:spcPts val="0"/>
              </a:spcAft>
              <a:buClrTx/>
              <a:buSzTx/>
              <a:buFont typeface="Wingdings" panose="05000000000000000000" charset="0"/>
              <a:buChar char=""/>
              <a:defRPr/>
            </a:pPr>
            <a:r>
              <a:rPr lang="zh-CN" altLang="en-US" b="1" spc="100" dirty="0">
                <a:solidFill>
                  <a:schemeClr val="tx1">
                    <a:lumMod val="95000"/>
                    <a:lumOff val="5000"/>
                  </a:schemeClr>
                </a:solidFill>
                <a:cs typeface="+mn-ea"/>
                <a:sym typeface="+mn-lt"/>
              </a:rPr>
              <a:t>算法的</a:t>
            </a:r>
            <a:r>
              <a:rPr lang="zh-CN" altLang="en-US" b="1" spc="100" dirty="0">
                <a:solidFill>
                  <a:schemeClr val="tx1">
                    <a:lumMod val="95000"/>
                    <a:lumOff val="5000"/>
                  </a:schemeClr>
                </a:solidFill>
                <a:cs typeface="+mn-ea"/>
                <a:sym typeface="+mn-lt"/>
              </a:rPr>
              <a:t>优缺点</a:t>
            </a:r>
            <a:endParaRPr lang="zh-CN" altLang="en-US" b="1" spc="100" dirty="0">
              <a:solidFill>
                <a:schemeClr val="tx1">
                  <a:lumMod val="95000"/>
                  <a:lumOff val="5000"/>
                </a:schemeClr>
              </a:solidFill>
              <a:cs typeface="+mn-ea"/>
              <a:sym typeface="+mn-lt"/>
            </a:endParaRPr>
          </a:p>
        </p:txBody>
      </p:sp>
      <p:sp>
        <p:nvSpPr>
          <p:cNvPr id="9" name="矩形 8"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6"/>
            </p:custDataLst>
          </p:nvPr>
        </p:nvSpPr>
        <p:spPr>
          <a:xfrm>
            <a:off x="541020" y="2004695"/>
            <a:ext cx="11109960" cy="4674235"/>
          </a:xfrm>
          <a:prstGeom prst="rect">
            <a:avLst/>
          </a:prstGeom>
          <a:noFill/>
        </p:spPr>
        <p:txBody>
          <a:bodyPr wrap="square" rtlCol="0">
            <a:noAutofit/>
          </a:bodyPr>
          <a:p>
            <a:pPr lvl="0">
              <a:lnSpc>
                <a:spcPct val="150000"/>
              </a:lnSpc>
              <a:defRPr/>
            </a:pPr>
            <a:endParaRPr lang="zh-CN" altLang="en-US" dirty="0">
              <a:solidFill>
                <a:srgbClr val="FF0000"/>
              </a:solidFill>
              <a:cs typeface="+mn-ea"/>
              <a:sym typeface="+mn-lt"/>
            </a:endParaRPr>
          </a:p>
          <a:p>
            <a:pPr lvl="0">
              <a:lnSpc>
                <a:spcPct val="150000"/>
              </a:lnSpc>
              <a:defRPr/>
            </a:pPr>
            <a:endParaRPr lang="zh-CN" altLang="en-US" dirty="0">
              <a:solidFill>
                <a:srgbClr val="FF0000"/>
              </a:solidFill>
              <a:cs typeface="+mn-ea"/>
              <a:sym typeface="+mn-lt"/>
            </a:endParaRPr>
          </a:p>
          <a:p>
            <a:pPr lvl="0">
              <a:lnSpc>
                <a:spcPct val="150000"/>
              </a:lnSpc>
              <a:defRPr/>
            </a:pPr>
            <a:endParaRPr lang="zh-CN" altLang="en-US" dirty="0">
              <a:solidFill>
                <a:srgbClr val="FF0000"/>
              </a:solidFill>
              <a:cs typeface="+mn-ea"/>
              <a:sym typeface="+mn-lt"/>
            </a:endParaRPr>
          </a:p>
          <a:p>
            <a:pPr lvl="0">
              <a:lnSpc>
                <a:spcPct val="150000"/>
              </a:lnSpc>
              <a:defRPr/>
            </a:pPr>
            <a:endParaRPr lang="zh-CN" altLang="en-US" dirty="0">
              <a:solidFill>
                <a:srgbClr val="FF0000"/>
              </a:solidFill>
              <a:cs typeface="+mn-ea"/>
              <a:sym typeface="+mn-lt"/>
            </a:endParaRPr>
          </a:p>
          <a:p>
            <a:pPr lvl="0">
              <a:lnSpc>
                <a:spcPct val="150000"/>
              </a:lnSpc>
              <a:defRPr/>
            </a:pPr>
            <a:r>
              <a:rPr lang="zh-CN" altLang="en-US" dirty="0">
                <a:solidFill>
                  <a:srgbClr val="FF0000"/>
                </a:solidFill>
                <a:cs typeface="+mn-ea"/>
                <a:sym typeface="+mn-lt"/>
              </a:rPr>
              <a:t>优点</a:t>
            </a:r>
            <a:r>
              <a:rPr lang="zh-CN" altLang="en-US" dirty="0">
                <a:cs typeface="+mn-ea"/>
                <a:sym typeface="+mn-lt"/>
              </a:rPr>
              <a:t>：可以防御基于标签翻转的攻击。</a:t>
            </a:r>
            <a:endParaRPr lang="zh-CN" altLang="en-US" dirty="0">
              <a:cs typeface="+mn-ea"/>
              <a:sym typeface="+mn-lt"/>
            </a:endParaRPr>
          </a:p>
          <a:p>
            <a:pPr lvl="0">
              <a:lnSpc>
                <a:spcPct val="150000"/>
              </a:lnSpc>
              <a:defRPr/>
            </a:pPr>
            <a:endParaRPr lang="zh-CN" altLang="en-US" dirty="0">
              <a:cs typeface="+mn-ea"/>
              <a:sym typeface="+mn-lt"/>
            </a:endParaRPr>
          </a:p>
          <a:p>
            <a:pPr lvl="0">
              <a:lnSpc>
                <a:spcPct val="150000"/>
              </a:lnSpc>
              <a:defRPr/>
            </a:pPr>
            <a:r>
              <a:rPr lang="zh-CN" altLang="en-US" dirty="0">
                <a:solidFill>
                  <a:srgbClr val="FF0000"/>
                </a:solidFill>
                <a:cs typeface="+mn-ea"/>
                <a:sym typeface="+mn-lt"/>
              </a:rPr>
              <a:t>缺点</a:t>
            </a:r>
            <a:r>
              <a:rPr lang="zh-CN" altLang="en-US" dirty="0">
                <a:cs typeface="+mn-ea"/>
                <a:sym typeface="+mn-lt"/>
              </a:rPr>
              <a:t>：牺牲了一定的隐私，与安全聚合不兼容。在安全聚合协议中，服务器无法知道用户局部模型参数的明文，服务器不能检测参与者对全局模型的异常贡献，这种方法无法使用。比如上图</a:t>
            </a:r>
            <a:r>
              <a:rPr lang="zh-CN" altLang="en-US" dirty="0">
                <a:cs typeface="+mn-ea"/>
                <a:sym typeface="+mn-lt"/>
              </a:rPr>
              <a:t>所示。</a:t>
            </a:r>
            <a:endParaRPr lang="zh-CN" altLang="en-US" dirty="0">
              <a:cs typeface="+mn-ea"/>
              <a:sym typeface="+mn-lt"/>
            </a:endParaRPr>
          </a:p>
          <a:p>
            <a:pPr lvl="0">
              <a:lnSpc>
                <a:spcPct val="150000"/>
              </a:lnSpc>
              <a:defRPr/>
            </a:pPr>
            <a:br>
              <a:rPr lang="zh-CN" altLang="en-US" dirty="0">
                <a:cs typeface="+mn-ea"/>
                <a:sym typeface="+mn-lt"/>
              </a:rPr>
            </a:br>
            <a:endParaRPr lang="en-US" altLang="zh-CN" spc="100" dirty="0">
              <a:cs typeface="+mn-ea"/>
              <a:sym typeface="+mn-lt"/>
            </a:endParaRPr>
          </a:p>
        </p:txBody>
      </p:sp>
      <p:pic>
        <p:nvPicPr>
          <p:cNvPr id="2" name="图片 1"/>
          <p:cNvPicPr>
            <a:picLocks noChangeAspect="1"/>
          </p:cNvPicPr>
          <p:nvPr/>
        </p:nvPicPr>
        <p:blipFill>
          <a:blip r:embed="rId7"/>
          <a:stretch>
            <a:fillRect/>
          </a:stretch>
        </p:blipFill>
        <p:spPr>
          <a:xfrm>
            <a:off x="5227320" y="1513205"/>
            <a:ext cx="4709160" cy="2926080"/>
          </a:xfrm>
          <a:prstGeom prst="rect">
            <a:avLst/>
          </a:prstGeom>
        </p:spPr>
      </p:pic>
    </p:spTree>
    <p:custDataLst>
      <p:tags r:id="rId8"/>
    </p:custDataLst>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25" name="图片 2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
        <p:nvSpPr>
          <p:cNvPr id="6" name="文本框 5"/>
          <p:cNvSpPr txBox="1"/>
          <p:nvPr>
            <p:custDataLst>
              <p:tags r:id="rId4"/>
            </p:custDataLst>
          </p:nvPr>
        </p:nvSpPr>
        <p:spPr>
          <a:xfrm>
            <a:off x="5087386" y="96537"/>
            <a:ext cx="3670300" cy="583565"/>
          </a:xfrm>
          <a:prstGeom prst="rect">
            <a:avLst/>
          </a:prstGeom>
          <a:noFill/>
        </p:spPr>
        <p:txBody>
          <a:bodyPr wrap="square" rtlCol="0">
            <a:spAutoFit/>
          </a:bodyPr>
          <a:lstStyle/>
          <a:p>
            <a:r>
              <a:rPr lang="zh-CN" altLang="en-US" sz="3200" dirty="0">
                <a:solidFill>
                  <a:schemeClr val="bg1"/>
                </a:solidFill>
                <a:cs typeface="+mn-ea"/>
                <a:sym typeface="+mn-lt"/>
              </a:rPr>
              <a:t>实验</a:t>
            </a:r>
            <a:r>
              <a:rPr lang="zh-CN" altLang="en-US" sz="3200" dirty="0">
                <a:solidFill>
                  <a:schemeClr val="bg1"/>
                </a:solidFill>
                <a:cs typeface="+mn-ea"/>
                <a:sym typeface="+mn-lt"/>
              </a:rPr>
              <a:t>过程</a:t>
            </a:r>
            <a:endParaRPr lang="zh-CN" altLang="en-US" sz="3200" dirty="0">
              <a:solidFill>
                <a:schemeClr val="bg1"/>
              </a:solidFill>
              <a:cs typeface="+mn-ea"/>
              <a:sym typeface="+mn-lt"/>
            </a:endParaRPr>
          </a:p>
        </p:txBody>
      </p:sp>
      <p:sp>
        <p:nvSpPr>
          <p:cNvPr id="2" name="矩形 1"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5"/>
            </p:custDataLst>
          </p:nvPr>
        </p:nvSpPr>
        <p:spPr>
          <a:xfrm>
            <a:off x="418618" y="919480"/>
            <a:ext cx="11354763" cy="423545"/>
          </a:xfrm>
          <a:prstGeom prst="rect">
            <a:avLst/>
          </a:prstGeom>
          <a:noFill/>
        </p:spPr>
        <p:txBody>
          <a:bodyPr wrap="square" rtlCol="0">
            <a:spAutoFit/>
          </a:bodyPr>
          <a:p>
            <a:pPr marL="285750" lvl="0" indent="-285750" algn="l" fontAlgn="auto">
              <a:lnSpc>
                <a:spcPct val="120000"/>
              </a:lnSpc>
              <a:spcBef>
                <a:spcPts val="0"/>
              </a:spcBef>
              <a:spcAft>
                <a:spcPts val="0"/>
              </a:spcAft>
              <a:buClrTx/>
              <a:buSzTx/>
              <a:buFont typeface="Wingdings" panose="05000000000000000000" charset="0"/>
              <a:buChar char=""/>
              <a:defRPr/>
            </a:pPr>
            <a:r>
              <a:rPr lang="zh-CN" altLang="en-US" b="1" spc="100" dirty="0">
                <a:solidFill>
                  <a:schemeClr val="tx1">
                    <a:lumMod val="95000"/>
                    <a:lumOff val="5000"/>
                  </a:schemeClr>
                </a:solidFill>
                <a:cs typeface="+mn-ea"/>
                <a:sym typeface="+mn-lt"/>
              </a:rPr>
              <a:t>具体</a:t>
            </a:r>
            <a:r>
              <a:rPr lang="zh-CN" altLang="en-US" b="1" spc="100" dirty="0">
                <a:solidFill>
                  <a:schemeClr val="tx1">
                    <a:lumMod val="95000"/>
                    <a:lumOff val="5000"/>
                  </a:schemeClr>
                </a:solidFill>
                <a:cs typeface="+mn-ea"/>
                <a:sym typeface="+mn-lt"/>
              </a:rPr>
              <a:t>流程</a:t>
            </a:r>
            <a:endParaRPr lang="zh-CN" altLang="en-US" b="1" spc="100" dirty="0">
              <a:solidFill>
                <a:schemeClr val="tx1">
                  <a:lumMod val="95000"/>
                  <a:lumOff val="5000"/>
                </a:schemeClr>
              </a:solidFill>
              <a:cs typeface="+mn-ea"/>
              <a:sym typeface="+mn-lt"/>
            </a:endParaRPr>
          </a:p>
        </p:txBody>
      </p:sp>
      <p:sp>
        <p:nvSpPr>
          <p:cNvPr id="3" name="文本框 2"/>
          <p:cNvSpPr txBox="1"/>
          <p:nvPr/>
        </p:nvSpPr>
        <p:spPr>
          <a:xfrm>
            <a:off x="846455" y="1582420"/>
            <a:ext cx="8724900" cy="3415030"/>
          </a:xfrm>
          <a:prstGeom prst="rect">
            <a:avLst/>
          </a:prstGeom>
          <a:noFill/>
        </p:spPr>
        <p:txBody>
          <a:bodyPr wrap="square" rtlCol="0" anchor="t">
            <a:spAutoFit/>
          </a:bodyPr>
          <a:p>
            <a:pPr lvl="1" indent="0">
              <a:lnSpc>
                <a:spcPct val="150000"/>
              </a:lnSpc>
              <a:buFont typeface="Arial" panose="020B0604020202020204" pitchFamily="34" charset="0"/>
              <a:buNone/>
            </a:pPr>
            <a:r>
              <a:rPr lang="en-US" altLang="zh-CN" dirty="0">
                <a:sym typeface="+mn-ea"/>
              </a:rPr>
              <a:t>1.</a:t>
            </a:r>
            <a:r>
              <a:rPr lang="zh-CN" altLang="en-US" dirty="0">
                <a:sym typeface="+mn-ea"/>
              </a:rPr>
              <a:t>服务器的</a:t>
            </a:r>
            <a:r>
              <a:rPr lang="zh-CN" altLang="en-US" dirty="0">
                <a:sym typeface="+mn-ea"/>
              </a:rPr>
              <a:t>连接</a:t>
            </a:r>
            <a:endParaRPr lang="zh-CN" altLang="en-US" dirty="0">
              <a:sym typeface="+mn-ea"/>
            </a:endParaRPr>
          </a:p>
          <a:p>
            <a:pPr lvl="1" indent="0">
              <a:lnSpc>
                <a:spcPct val="150000"/>
              </a:lnSpc>
              <a:buFont typeface="Arial" panose="020B0604020202020204" pitchFamily="34" charset="0"/>
              <a:buNone/>
            </a:pPr>
            <a:r>
              <a:rPr lang="en-US" altLang="zh-CN" dirty="0">
                <a:sym typeface="+mn-ea"/>
              </a:rPr>
              <a:t>2.</a:t>
            </a:r>
            <a:r>
              <a:rPr lang="zh-CN" altLang="en-US" dirty="0">
                <a:sym typeface="+mn-ea"/>
              </a:rPr>
              <a:t>配置相关的</a:t>
            </a:r>
            <a:r>
              <a:rPr lang="zh-CN" altLang="en-US" dirty="0">
                <a:sym typeface="+mn-ea"/>
              </a:rPr>
              <a:t>环境</a:t>
            </a:r>
            <a:endParaRPr lang="zh-CN" altLang="en-US" dirty="0">
              <a:sym typeface="+mn-ea"/>
            </a:endParaRPr>
          </a:p>
          <a:p>
            <a:pPr lvl="1" indent="0">
              <a:lnSpc>
                <a:spcPct val="150000"/>
              </a:lnSpc>
              <a:buFont typeface="Arial" panose="020B0604020202020204" pitchFamily="34" charset="0"/>
              <a:buNone/>
            </a:pPr>
            <a:r>
              <a:rPr lang="en-US" altLang="zh-CN" dirty="0">
                <a:sym typeface="+mn-ea"/>
              </a:rPr>
              <a:t>3.</a:t>
            </a:r>
            <a:r>
              <a:rPr lang="zh-CN" altLang="en-US" dirty="0">
                <a:sym typeface="+mn-ea"/>
              </a:rPr>
              <a:t>下载对应的</a:t>
            </a:r>
            <a:r>
              <a:rPr lang="zh-CN" altLang="en-US" dirty="0">
                <a:sym typeface="+mn-ea"/>
              </a:rPr>
              <a:t>数据集</a:t>
            </a:r>
            <a:endParaRPr lang="zh-CN" altLang="en-US" dirty="0">
              <a:sym typeface="+mn-ea"/>
            </a:endParaRPr>
          </a:p>
          <a:p>
            <a:pPr lvl="1" indent="0">
              <a:lnSpc>
                <a:spcPct val="150000"/>
              </a:lnSpc>
              <a:buFont typeface="Arial" panose="020B0604020202020204" pitchFamily="34" charset="0"/>
              <a:buNone/>
            </a:pPr>
            <a:r>
              <a:rPr lang="en-US" altLang="zh-CN" dirty="0">
                <a:sym typeface="+mn-ea"/>
              </a:rPr>
              <a:t>4.</a:t>
            </a:r>
            <a:r>
              <a:rPr lang="zh-CN" altLang="en-US" dirty="0">
                <a:sym typeface="+mn-ea"/>
              </a:rPr>
              <a:t>生成对应的</a:t>
            </a:r>
            <a:r>
              <a:rPr lang="zh-CN" altLang="en-US" dirty="0">
                <a:sym typeface="+mn-ea"/>
              </a:rPr>
              <a:t>模型</a:t>
            </a:r>
            <a:endParaRPr lang="zh-CN" altLang="en-US" dirty="0">
              <a:sym typeface="+mn-ea"/>
            </a:endParaRPr>
          </a:p>
          <a:p>
            <a:pPr lvl="1" indent="0">
              <a:lnSpc>
                <a:spcPct val="150000"/>
              </a:lnSpc>
              <a:buFont typeface="Arial" panose="020B0604020202020204" pitchFamily="34" charset="0"/>
              <a:buNone/>
            </a:pPr>
            <a:r>
              <a:rPr lang="en-US" altLang="zh-CN" dirty="0">
                <a:sym typeface="+mn-ea"/>
              </a:rPr>
              <a:t>5.</a:t>
            </a:r>
            <a:r>
              <a:rPr lang="zh-CN" altLang="en-US" dirty="0">
                <a:sym typeface="+mn-ea"/>
              </a:rPr>
              <a:t>跑相关的</a:t>
            </a:r>
            <a:r>
              <a:rPr lang="zh-CN" altLang="en-US" dirty="0">
                <a:sym typeface="+mn-ea"/>
              </a:rPr>
              <a:t>代码</a:t>
            </a:r>
            <a:endParaRPr lang="zh-CN" altLang="en-US" dirty="0">
              <a:sym typeface="+mn-ea"/>
            </a:endParaRPr>
          </a:p>
          <a:p>
            <a:pPr lvl="1" indent="0">
              <a:lnSpc>
                <a:spcPct val="150000"/>
              </a:lnSpc>
              <a:buFont typeface="Arial" panose="020B0604020202020204" pitchFamily="34" charset="0"/>
              <a:buNone/>
            </a:pPr>
            <a:r>
              <a:rPr lang="en-US" altLang="zh-CN" dirty="0">
                <a:sym typeface="+mn-ea"/>
              </a:rPr>
              <a:t>6.</a:t>
            </a:r>
            <a:r>
              <a:rPr lang="zh-CN" altLang="en-US" dirty="0">
                <a:sym typeface="+mn-ea"/>
              </a:rPr>
              <a:t>进行参数的</a:t>
            </a:r>
            <a:r>
              <a:rPr lang="zh-CN" altLang="en-US" dirty="0">
                <a:sym typeface="+mn-ea"/>
              </a:rPr>
              <a:t>调整</a:t>
            </a:r>
            <a:endParaRPr lang="zh-CN" altLang="en-US" dirty="0">
              <a:sym typeface="+mn-ea"/>
            </a:endParaRPr>
          </a:p>
          <a:p>
            <a:pPr lvl="1" indent="0">
              <a:lnSpc>
                <a:spcPct val="150000"/>
              </a:lnSpc>
              <a:buFont typeface="Arial" panose="020B0604020202020204" pitchFamily="34" charset="0"/>
              <a:buNone/>
            </a:pPr>
            <a:endParaRPr lang="zh-CN" altLang="en-US" dirty="0">
              <a:sym typeface="+mn-ea"/>
            </a:endParaRPr>
          </a:p>
          <a:p>
            <a:pPr lvl="1" indent="0">
              <a:lnSpc>
                <a:spcPct val="150000"/>
              </a:lnSpc>
              <a:buFont typeface="Arial" panose="020B0604020202020204" pitchFamily="34" charset="0"/>
              <a:buNone/>
            </a:pPr>
            <a:r>
              <a:rPr lang="zh-CN" altLang="en-US" dirty="0">
                <a:sym typeface="+mn-ea"/>
              </a:rPr>
              <a:t>具体可以看代码中的</a:t>
            </a:r>
            <a:r>
              <a:rPr lang="en-US" altLang="zh-CN" dirty="0">
                <a:sym typeface="+mn-ea"/>
              </a:rPr>
              <a:t>README.md</a:t>
            </a:r>
            <a:r>
              <a:rPr lang="zh-CN" altLang="en-US" dirty="0">
                <a:sym typeface="+mn-ea"/>
              </a:rPr>
              <a:t>文件</a:t>
            </a:r>
            <a:endParaRPr lang="zh-CN" altLang="en-US" dirty="0">
              <a:sym typeface="+mn-ea"/>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charset="-122"/>
              <a:ea typeface="微软雅黑" panose="020B0503020204020204" charset="-122"/>
            </a:endParaRPr>
          </a:p>
        </p:txBody>
      </p:sp>
      <p:pic>
        <p:nvPicPr>
          <p:cNvPr id="32" name="图片 3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
        <p:nvSpPr>
          <p:cNvPr id="2" name="文本框 1"/>
          <p:cNvSpPr txBox="1"/>
          <p:nvPr/>
        </p:nvSpPr>
        <p:spPr>
          <a:xfrm>
            <a:off x="1823988" y="2106868"/>
            <a:ext cx="2442210" cy="2646045"/>
          </a:xfrm>
          <a:prstGeom prst="rect">
            <a:avLst/>
          </a:prstGeom>
          <a:noFill/>
        </p:spPr>
        <p:txBody>
          <a:bodyPr wrap="none" rtlCol="0">
            <a:spAutoFit/>
          </a:bodyPr>
          <a:lstStyle/>
          <a:p>
            <a:r>
              <a:rPr lang="en-US" altLang="zh-CN" sz="16600" spc="300" dirty="0">
                <a:gradFill>
                  <a:gsLst>
                    <a:gs pos="0">
                      <a:schemeClr val="accent1"/>
                    </a:gs>
                    <a:gs pos="90000">
                      <a:schemeClr val="accent1">
                        <a:alpha val="0"/>
                      </a:schemeClr>
                    </a:gs>
                  </a:gsLst>
                  <a:lin ang="5400000" scaled="1"/>
                </a:gradFill>
                <a:latin typeface="Impact" panose="020B0806030902050204" pitchFamily="34" charset="0"/>
              </a:rPr>
              <a:t>04</a:t>
            </a:r>
            <a:endParaRPr lang="zh-CN" altLang="en-US" sz="16600" spc="300" dirty="0">
              <a:gradFill>
                <a:gsLst>
                  <a:gs pos="0">
                    <a:schemeClr val="accent1"/>
                  </a:gs>
                  <a:gs pos="90000">
                    <a:schemeClr val="accent1">
                      <a:alpha val="0"/>
                    </a:schemeClr>
                  </a:gs>
                </a:gsLst>
                <a:lin ang="5400000" scaled="1"/>
              </a:gradFill>
              <a:latin typeface="Impact" panose="020B0806030902050204" pitchFamily="34" charset="0"/>
            </a:endParaRPr>
          </a:p>
        </p:txBody>
      </p:sp>
      <p:sp>
        <p:nvSpPr>
          <p:cNvPr id="5" name="文本框 4"/>
          <p:cNvSpPr txBox="1"/>
          <p:nvPr/>
        </p:nvSpPr>
        <p:spPr>
          <a:xfrm>
            <a:off x="5915942" y="2512723"/>
            <a:ext cx="3828129" cy="706755"/>
          </a:xfrm>
          <a:prstGeom prst="rect">
            <a:avLst/>
          </a:prstGeom>
          <a:noFill/>
        </p:spPr>
        <p:txBody>
          <a:bodyPr wrap="square" rtlCol="0">
            <a:spAutoFit/>
          </a:bodyPr>
          <a:lstStyle/>
          <a:p>
            <a:pPr algn="ctr"/>
            <a:r>
              <a:rPr lang="zh-CN" altLang="en-US" sz="4000" b="1" spc="600" dirty="0">
                <a:solidFill>
                  <a:schemeClr val="tx2">
                    <a:lumMod val="50000"/>
                  </a:schemeClr>
                </a:solidFill>
              </a:rPr>
              <a:t>实验结果</a:t>
            </a:r>
            <a:endParaRPr lang="zh-CN" altLang="en-US" sz="4000" b="1" spc="600" dirty="0">
              <a:solidFill>
                <a:schemeClr val="tx2">
                  <a:lumMod val="50000"/>
                </a:schemeClr>
              </a:solidFill>
            </a:endParaRPr>
          </a:p>
        </p:txBody>
      </p:sp>
      <p:sp>
        <p:nvSpPr>
          <p:cNvPr id="6" name="文本框 5"/>
          <p:cNvSpPr txBox="1"/>
          <p:nvPr/>
        </p:nvSpPr>
        <p:spPr>
          <a:xfrm>
            <a:off x="6131843" y="3766137"/>
            <a:ext cx="3529330" cy="521970"/>
          </a:xfrm>
          <a:prstGeom prst="rect">
            <a:avLst/>
          </a:prstGeom>
          <a:noFill/>
        </p:spPr>
        <p:txBody>
          <a:bodyPr wrap="none" rtlCol="0">
            <a:spAutoFit/>
          </a:bodyPr>
          <a:lstStyle/>
          <a:p>
            <a:r>
              <a:rPr lang="en-US" altLang="zh-CN" sz="2800" spc="100" dirty="0">
                <a:solidFill>
                  <a:schemeClr val="bg1">
                    <a:lumMod val="75000"/>
                  </a:schemeClr>
                </a:solidFill>
              </a:rPr>
              <a:t>Experimental Process</a:t>
            </a:r>
            <a:endParaRPr lang="en-US" altLang="zh-CN" sz="2800" spc="100" dirty="0">
              <a:solidFill>
                <a:schemeClr val="bg1">
                  <a:lumMod val="75000"/>
                </a:schemeClr>
              </a:solidFill>
            </a:endParaRPr>
          </a:p>
        </p:txBody>
      </p:sp>
      <p:cxnSp>
        <p:nvCxnSpPr>
          <p:cNvPr id="7" name="直接连接符 6"/>
          <p:cNvCxnSpPr/>
          <p:nvPr/>
        </p:nvCxnSpPr>
        <p:spPr>
          <a:xfrm>
            <a:off x="5094056" y="2144432"/>
            <a:ext cx="0" cy="2571750"/>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6035124" y="3433885"/>
            <a:ext cx="3708945" cy="203507"/>
          </a:xfrm>
          <a:prstGeom prst="rect">
            <a:avLst/>
          </a:prstGeom>
          <a:gradFill>
            <a:gsLst>
              <a:gs pos="0">
                <a:schemeClr val="accent1"/>
              </a:gs>
              <a:gs pos="100000">
                <a:schemeClr val="accent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6111314"/>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9"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25" name="图片 2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
        <p:nvSpPr>
          <p:cNvPr id="6" name="文本框 5"/>
          <p:cNvSpPr txBox="1"/>
          <p:nvPr>
            <p:custDataLst>
              <p:tags r:id="rId4"/>
            </p:custDataLst>
          </p:nvPr>
        </p:nvSpPr>
        <p:spPr>
          <a:xfrm>
            <a:off x="5087386" y="96537"/>
            <a:ext cx="3670300" cy="583565"/>
          </a:xfrm>
          <a:prstGeom prst="rect">
            <a:avLst/>
          </a:prstGeom>
          <a:noFill/>
        </p:spPr>
        <p:txBody>
          <a:bodyPr wrap="square" rtlCol="0">
            <a:spAutoFit/>
          </a:bodyPr>
          <a:lstStyle/>
          <a:p>
            <a:r>
              <a:rPr lang="zh-CN" altLang="en-US" sz="3200" dirty="0">
                <a:solidFill>
                  <a:schemeClr val="bg1"/>
                </a:solidFill>
                <a:cs typeface="+mn-ea"/>
                <a:sym typeface="+mn-lt"/>
              </a:rPr>
              <a:t>实验</a:t>
            </a:r>
            <a:r>
              <a:rPr lang="zh-CN" altLang="en-US" sz="3200" dirty="0">
                <a:solidFill>
                  <a:schemeClr val="bg1"/>
                </a:solidFill>
                <a:cs typeface="+mn-ea"/>
                <a:sym typeface="+mn-lt"/>
              </a:rPr>
              <a:t>结果</a:t>
            </a:r>
            <a:endParaRPr lang="zh-CN" altLang="en-US" sz="3200" dirty="0">
              <a:solidFill>
                <a:schemeClr val="bg1"/>
              </a:solidFill>
              <a:cs typeface="+mn-ea"/>
              <a:sym typeface="+mn-lt"/>
            </a:endParaRPr>
          </a:p>
        </p:txBody>
      </p:sp>
      <p:sp>
        <p:nvSpPr>
          <p:cNvPr id="10" name="矩形 9"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5"/>
            </p:custDataLst>
          </p:nvPr>
        </p:nvSpPr>
        <p:spPr>
          <a:xfrm>
            <a:off x="418465" y="850265"/>
            <a:ext cx="11355070" cy="5485765"/>
          </a:xfrm>
          <a:prstGeom prst="rect">
            <a:avLst/>
          </a:prstGeom>
          <a:noFill/>
        </p:spPr>
        <p:txBody>
          <a:bodyPr wrap="square" rtlCol="0">
            <a:noAutofit/>
          </a:bodyPr>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lvl="0" indent="0" algn="l" fontAlgn="auto">
              <a:lnSpc>
                <a:spcPct val="120000"/>
              </a:lnSpc>
              <a:spcBef>
                <a:spcPts val="0"/>
              </a:spcBef>
              <a:spcAft>
                <a:spcPts val="0"/>
              </a:spcAft>
              <a:buClrTx/>
              <a:buSzTx/>
              <a:buFont typeface="Wingdings" panose="05000000000000000000" charset="0"/>
              <a:buNone/>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en-US" altLang="zh-CN"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en-US" altLang="zh-CN"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en-US" altLang="zh-CN" b="1" spc="100" dirty="0" smtClean="0">
              <a:solidFill>
                <a:schemeClr val="tx1">
                  <a:lumMod val="95000"/>
                  <a:lumOff val="5000"/>
                </a:schemeClr>
              </a:solidFill>
              <a:cs typeface="+mn-ea"/>
              <a:sym typeface="+mn-lt"/>
            </a:endParaRPr>
          </a:p>
          <a:p>
            <a:pPr lvl="1" indent="0">
              <a:lnSpc>
                <a:spcPct val="120000"/>
              </a:lnSpc>
              <a:buFont typeface="Wingdings" panose="05000000000000000000" pitchFamily="2" charset="2"/>
              <a:buNone/>
              <a:defRPr/>
            </a:pPr>
            <a:endParaRPr lang="zh-CN" altLang="en-US" spc="100" dirty="0" smtClean="0">
              <a:cs typeface="+mn-ea"/>
              <a:sym typeface="+mn-lt"/>
            </a:endParaRPr>
          </a:p>
          <a:p>
            <a:pPr lvl="1" indent="0">
              <a:lnSpc>
                <a:spcPct val="120000"/>
              </a:lnSpc>
              <a:buFont typeface="Wingdings" panose="05000000000000000000" pitchFamily="2" charset="2"/>
              <a:buNone/>
              <a:defRPr/>
            </a:pPr>
            <a:endParaRPr lang="zh-CN" altLang="en-US" spc="100" dirty="0" smtClean="0">
              <a:cs typeface="+mn-ea"/>
              <a:sym typeface="+mn-lt"/>
            </a:endParaRPr>
          </a:p>
          <a:p>
            <a:pPr lvl="1" indent="0">
              <a:lnSpc>
                <a:spcPct val="120000"/>
              </a:lnSpc>
              <a:buFont typeface="Wingdings" panose="05000000000000000000" pitchFamily="2" charset="2"/>
              <a:buNone/>
              <a:defRPr/>
            </a:pPr>
            <a:endParaRPr lang="zh-CN" altLang="en-US" spc="100" dirty="0" smtClean="0">
              <a:cs typeface="+mn-ea"/>
              <a:sym typeface="+mn-lt"/>
            </a:endParaRPr>
          </a:p>
        </p:txBody>
      </p:sp>
      <p:pic>
        <p:nvPicPr>
          <p:cNvPr id="3" name="图片 2"/>
          <p:cNvPicPr>
            <a:picLocks noChangeAspect="1"/>
          </p:cNvPicPr>
          <p:nvPr/>
        </p:nvPicPr>
        <p:blipFill>
          <a:blip r:embed="rId6"/>
          <a:stretch>
            <a:fillRect/>
          </a:stretch>
        </p:blipFill>
        <p:spPr>
          <a:xfrm>
            <a:off x="418465" y="1423670"/>
            <a:ext cx="6755765" cy="4933315"/>
          </a:xfrm>
          <a:prstGeom prst="rect">
            <a:avLst/>
          </a:prstGeom>
        </p:spPr>
      </p:pic>
      <p:sp>
        <p:nvSpPr>
          <p:cNvPr id="9" name="矩形 8"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7"/>
            </p:custDataLst>
          </p:nvPr>
        </p:nvSpPr>
        <p:spPr>
          <a:xfrm>
            <a:off x="7627620" y="1240155"/>
            <a:ext cx="4023360" cy="5438775"/>
          </a:xfrm>
          <a:prstGeom prst="rect">
            <a:avLst/>
          </a:prstGeom>
          <a:noFill/>
        </p:spPr>
        <p:txBody>
          <a:bodyPr wrap="square" rtlCol="0">
            <a:noAutofit/>
          </a:bodyPr>
          <a:p>
            <a:pPr lvl="0">
              <a:lnSpc>
                <a:spcPct val="150000"/>
              </a:lnSpc>
              <a:defRPr/>
            </a:pPr>
            <a:r>
              <a:rPr lang="zh-CN" altLang="en-US" dirty="0">
                <a:cs typeface="+mn-ea"/>
                <a:sym typeface="+mn-lt"/>
              </a:rPr>
              <a:t>开始实验失败的原因</a:t>
            </a:r>
            <a:r>
              <a:rPr lang="zh-CN" altLang="en-US" dirty="0">
                <a:cs typeface="+mn-ea"/>
                <a:sym typeface="+mn-lt"/>
              </a:rPr>
              <a:t>是：</a:t>
            </a:r>
            <a:endParaRPr lang="zh-CN" altLang="en-US" dirty="0">
              <a:cs typeface="+mn-ea"/>
              <a:sym typeface="+mn-lt"/>
            </a:endParaRPr>
          </a:p>
          <a:p>
            <a:pPr lvl="0">
              <a:lnSpc>
                <a:spcPct val="150000"/>
              </a:lnSpc>
              <a:defRPr/>
            </a:pPr>
            <a:r>
              <a:rPr lang="zh-CN" altLang="en-US" dirty="0">
                <a:cs typeface="+mn-ea"/>
                <a:sym typeface="+mn-lt"/>
              </a:rPr>
              <a:t>相当于对数据进行了三次攻击，数据保存到了一起，故会出现上述</a:t>
            </a:r>
            <a:r>
              <a:rPr lang="zh-CN" altLang="en-US" dirty="0">
                <a:cs typeface="+mn-ea"/>
                <a:sym typeface="+mn-lt"/>
              </a:rPr>
              <a:t>问题。</a:t>
            </a:r>
            <a:endParaRPr lang="zh-CN" altLang="en-US" dirty="0">
              <a:cs typeface="+mn-ea"/>
              <a:sym typeface="+mn-lt"/>
            </a:endParaRPr>
          </a:p>
          <a:p>
            <a:pPr lvl="0">
              <a:lnSpc>
                <a:spcPct val="150000"/>
              </a:lnSpc>
              <a:defRPr/>
            </a:pPr>
            <a:r>
              <a:rPr lang="zh-CN" altLang="en-US" dirty="0">
                <a:cs typeface="+mn-ea"/>
                <a:sym typeface="+mn-lt"/>
              </a:rPr>
              <a:t>对应需要修改相应的</a:t>
            </a:r>
            <a:r>
              <a:rPr lang="zh-CN" altLang="en-US" dirty="0">
                <a:cs typeface="+mn-ea"/>
                <a:sym typeface="+mn-lt"/>
              </a:rPr>
              <a:t>参数。</a:t>
            </a:r>
            <a:br>
              <a:rPr lang="zh-CN" altLang="en-US" dirty="0">
                <a:cs typeface="+mn-ea"/>
                <a:sym typeface="+mn-lt"/>
              </a:rPr>
            </a:br>
            <a:endParaRPr lang="en-US" altLang="zh-CN" spc="100" dirty="0">
              <a:cs typeface="+mn-ea"/>
              <a:sym typeface="+mn-lt"/>
            </a:endParaRPr>
          </a:p>
        </p:txBody>
      </p:sp>
    </p:spTree>
    <p:custDataLst>
      <p:tags r:id="rId8"/>
    </p:custDataLst>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25" name="图片 2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
        <p:nvSpPr>
          <p:cNvPr id="6" name="文本框 5"/>
          <p:cNvSpPr txBox="1"/>
          <p:nvPr>
            <p:custDataLst>
              <p:tags r:id="rId4"/>
            </p:custDataLst>
          </p:nvPr>
        </p:nvSpPr>
        <p:spPr>
          <a:xfrm>
            <a:off x="5087386" y="96537"/>
            <a:ext cx="3670300" cy="583565"/>
          </a:xfrm>
          <a:prstGeom prst="rect">
            <a:avLst/>
          </a:prstGeom>
          <a:noFill/>
        </p:spPr>
        <p:txBody>
          <a:bodyPr wrap="square" rtlCol="0">
            <a:spAutoFit/>
          </a:bodyPr>
          <a:lstStyle/>
          <a:p>
            <a:r>
              <a:rPr lang="zh-CN" altLang="en-US" sz="3200" dirty="0">
                <a:solidFill>
                  <a:schemeClr val="bg1"/>
                </a:solidFill>
                <a:cs typeface="+mn-ea"/>
                <a:sym typeface="+mn-lt"/>
              </a:rPr>
              <a:t>实验</a:t>
            </a:r>
            <a:r>
              <a:rPr lang="zh-CN" altLang="en-US" sz="3200" dirty="0">
                <a:solidFill>
                  <a:schemeClr val="bg1"/>
                </a:solidFill>
                <a:cs typeface="+mn-ea"/>
                <a:sym typeface="+mn-lt"/>
              </a:rPr>
              <a:t>结果</a:t>
            </a:r>
            <a:endParaRPr lang="zh-CN" altLang="en-US" sz="3200" dirty="0">
              <a:solidFill>
                <a:schemeClr val="bg1"/>
              </a:solidFill>
              <a:cs typeface="+mn-ea"/>
              <a:sym typeface="+mn-lt"/>
            </a:endParaRPr>
          </a:p>
        </p:txBody>
      </p:sp>
      <p:sp>
        <p:nvSpPr>
          <p:cNvPr id="10" name="矩形 9"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5"/>
            </p:custDataLst>
          </p:nvPr>
        </p:nvSpPr>
        <p:spPr>
          <a:xfrm>
            <a:off x="418465" y="850265"/>
            <a:ext cx="11355070" cy="5485765"/>
          </a:xfrm>
          <a:prstGeom prst="rect">
            <a:avLst/>
          </a:prstGeom>
          <a:noFill/>
        </p:spPr>
        <p:txBody>
          <a:bodyPr wrap="square" rtlCol="0">
            <a:noAutofit/>
          </a:bodyPr>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lvl="0" indent="0" algn="l" fontAlgn="auto">
              <a:lnSpc>
                <a:spcPct val="120000"/>
              </a:lnSpc>
              <a:spcBef>
                <a:spcPts val="0"/>
              </a:spcBef>
              <a:spcAft>
                <a:spcPts val="0"/>
              </a:spcAft>
              <a:buClrTx/>
              <a:buSzTx/>
              <a:buFont typeface="Wingdings" panose="05000000000000000000" charset="0"/>
              <a:buNone/>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en-US" altLang="zh-CN"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en-US" altLang="zh-CN"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en-US" altLang="zh-CN" b="1" spc="100" dirty="0" smtClean="0">
              <a:solidFill>
                <a:schemeClr val="tx1">
                  <a:lumMod val="95000"/>
                  <a:lumOff val="5000"/>
                </a:schemeClr>
              </a:solidFill>
              <a:cs typeface="+mn-ea"/>
              <a:sym typeface="+mn-lt"/>
            </a:endParaRPr>
          </a:p>
          <a:p>
            <a:pPr lvl="1" indent="0">
              <a:lnSpc>
                <a:spcPct val="120000"/>
              </a:lnSpc>
              <a:buFont typeface="Wingdings" panose="05000000000000000000" pitchFamily="2" charset="2"/>
              <a:buNone/>
              <a:defRPr/>
            </a:pPr>
            <a:endParaRPr lang="zh-CN" altLang="en-US" spc="100" dirty="0" smtClean="0">
              <a:cs typeface="+mn-ea"/>
              <a:sym typeface="+mn-lt"/>
            </a:endParaRPr>
          </a:p>
          <a:p>
            <a:pPr lvl="1" indent="0">
              <a:lnSpc>
                <a:spcPct val="120000"/>
              </a:lnSpc>
              <a:buFont typeface="Wingdings" panose="05000000000000000000" pitchFamily="2" charset="2"/>
              <a:buNone/>
              <a:defRPr/>
            </a:pPr>
            <a:endParaRPr lang="zh-CN" altLang="en-US" spc="100" dirty="0" smtClean="0">
              <a:cs typeface="+mn-ea"/>
              <a:sym typeface="+mn-lt"/>
            </a:endParaRPr>
          </a:p>
          <a:p>
            <a:pPr lvl="1" indent="0">
              <a:lnSpc>
                <a:spcPct val="120000"/>
              </a:lnSpc>
              <a:buFont typeface="Wingdings" panose="05000000000000000000" pitchFamily="2" charset="2"/>
              <a:buNone/>
              <a:defRPr/>
            </a:pPr>
            <a:endParaRPr lang="zh-CN" altLang="en-US" spc="100" dirty="0" smtClean="0">
              <a:cs typeface="+mn-ea"/>
              <a:sym typeface="+mn-lt"/>
            </a:endParaRPr>
          </a:p>
        </p:txBody>
      </p:sp>
      <p:pic>
        <p:nvPicPr>
          <p:cNvPr id="2" name="图片 1" descr="defense_results"/>
          <p:cNvPicPr>
            <a:picLocks noChangeAspect="1"/>
          </p:cNvPicPr>
          <p:nvPr/>
        </p:nvPicPr>
        <p:blipFill>
          <a:blip r:embed="rId6"/>
          <a:stretch>
            <a:fillRect/>
          </a:stretch>
        </p:blipFill>
        <p:spPr>
          <a:xfrm>
            <a:off x="1072515" y="1119505"/>
            <a:ext cx="3940810" cy="3038475"/>
          </a:xfrm>
          <a:prstGeom prst="rect">
            <a:avLst/>
          </a:prstGeom>
        </p:spPr>
      </p:pic>
      <p:sp>
        <p:nvSpPr>
          <p:cNvPr id="9" name="矩形 8"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7"/>
            </p:custDataLst>
          </p:nvPr>
        </p:nvSpPr>
        <p:spPr>
          <a:xfrm>
            <a:off x="1944370" y="4705350"/>
            <a:ext cx="9715500" cy="1437005"/>
          </a:xfrm>
          <a:prstGeom prst="rect">
            <a:avLst/>
          </a:prstGeom>
          <a:noFill/>
        </p:spPr>
        <p:txBody>
          <a:bodyPr wrap="square" rtlCol="0">
            <a:noAutofit/>
          </a:bodyPr>
          <a:p>
            <a:pPr lvl="0">
              <a:lnSpc>
                <a:spcPct val="150000"/>
              </a:lnSpc>
              <a:defRPr/>
            </a:pPr>
            <a:r>
              <a:rPr lang="zh-CN" altLang="en-US" dirty="0">
                <a:cs typeface="+mn-ea"/>
                <a:sym typeface="+mn-lt"/>
              </a:rPr>
              <a:t>左图对应于对</a:t>
            </a:r>
            <a:r>
              <a:rPr lang="en-US" altLang="zh-CN" dirty="0">
                <a:cs typeface="+mn-ea"/>
                <a:sym typeface="+mn-lt"/>
              </a:rPr>
              <a:t>Fashion MNIST </a:t>
            </a:r>
            <a:r>
              <a:rPr lang="zh-CN" altLang="en-US" dirty="0">
                <a:cs typeface="+mn-ea"/>
                <a:sym typeface="+mn-lt"/>
              </a:rPr>
              <a:t>数据集进行了源类</a:t>
            </a:r>
            <a:r>
              <a:rPr lang="en-US" altLang="zh-CN" dirty="0">
                <a:cs typeface="+mn-ea"/>
                <a:sym typeface="+mn-lt"/>
              </a:rPr>
              <a:t>1</a:t>
            </a:r>
            <a:r>
              <a:rPr lang="zh-CN" altLang="en-US" dirty="0">
                <a:cs typeface="+mn-ea"/>
                <a:sym typeface="+mn-lt"/>
              </a:rPr>
              <a:t>到目标类</a:t>
            </a:r>
            <a:r>
              <a:rPr lang="en-US" altLang="zh-CN" dirty="0">
                <a:cs typeface="+mn-ea"/>
                <a:sym typeface="+mn-lt"/>
              </a:rPr>
              <a:t>9</a:t>
            </a:r>
            <a:r>
              <a:rPr lang="zh-CN" altLang="en-US" dirty="0">
                <a:cs typeface="+mn-ea"/>
                <a:sym typeface="+mn-lt"/>
              </a:rPr>
              <a:t>的标签翻转</a:t>
            </a:r>
            <a:r>
              <a:rPr lang="zh-CN" altLang="en-US" dirty="0">
                <a:cs typeface="+mn-ea"/>
                <a:sym typeface="+mn-lt"/>
              </a:rPr>
              <a:t>攻击。</a:t>
            </a:r>
            <a:endParaRPr lang="zh-CN" altLang="en-US" dirty="0">
              <a:cs typeface="+mn-ea"/>
              <a:sym typeface="+mn-lt"/>
            </a:endParaRPr>
          </a:p>
          <a:p>
            <a:pPr lvl="0">
              <a:lnSpc>
                <a:spcPct val="150000"/>
              </a:lnSpc>
              <a:defRPr/>
            </a:pPr>
            <a:r>
              <a:rPr lang="zh-CN" altLang="en-US" dirty="0">
                <a:cs typeface="+mn-ea"/>
                <a:sym typeface="+mn-lt"/>
              </a:rPr>
              <a:t>右图对应于对</a:t>
            </a:r>
            <a:r>
              <a:rPr lang="en-US" altLang="zh-CN" dirty="0">
                <a:cs typeface="+mn-ea"/>
                <a:sym typeface="+mn-lt"/>
              </a:rPr>
              <a:t>Fashion MNIST </a:t>
            </a:r>
            <a:r>
              <a:rPr lang="zh-CN" altLang="en-US" dirty="0">
                <a:cs typeface="+mn-ea"/>
                <a:sym typeface="+mn-lt"/>
              </a:rPr>
              <a:t>数据集进行了源类</a:t>
            </a:r>
            <a:r>
              <a:rPr lang="en-US" altLang="zh-CN" dirty="0">
                <a:cs typeface="+mn-ea"/>
                <a:sym typeface="+mn-lt"/>
              </a:rPr>
              <a:t>0</a:t>
            </a:r>
            <a:r>
              <a:rPr lang="zh-CN" altLang="en-US" dirty="0">
                <a:cs typeface="+mn-ea"/>
                <a:sym typeface="+mn-lt"/>
              </a:rPr>
              <a:t>到目标类</a:t>
            </a:r>
            <a:r>
              <a:rPr lang="en-US" altLang="zh-CN" dirty="0">
                <a:cs typeface="+mn-ea"/>
                <a:sym typeface="+mn-lt"/>
              </a:rPr>
              <a:t>2</a:t>
            </a:r>
            <a:r>
              <a:rPr lang="zh-CN" altLang="en-US" dirty="0">
                <a:cs typeface="+mn-ea"/>
                <a:sym typeface="+mn-lt"/>
              </a:rPr>
              <a:t>的标签翻转攻击。</a:t>
            </a:r>
            <a:endParaRPr lang="zh-CN" altLang="en-US" dirty="0">
              <a:cs typeface="+mn-ea"/>
              <a:sym typeface="+mn-lt"/>
            </a:endParaRPr>
          </a:p>
          <a:p>
            <a:pPr lvl="0">
              <a:lnSpc>
                <a:spcPct val="150000"/>
              </a:lnSpc>
              <a:defRPr/>
            </a:pPr>
            <a:endParaRPr lang="zh-CN" altLang="en-US" dirty="0">
              <a:cs typeface="+mn-ea"/>
              <a:sym typeface="+mn-lt"/>
            </a:endParaRPr>
          </a:p>
          <a:p>
            <a:pPr lvl="0">
              <a:lnSpc>
                <a:spcPct val="150000"/>
              </a:lnSpc>
              <a:defRPr/>
            </a:pPr>
            <a:endParaRPr lang="zh-CN" altLang="en-US" dirty="0">
              <a:cs typeface="+mn-ea"/>
              <a:sym typeface="+mn-lt"/>
            </a:endParaRPr>
          </a:p>
          <a:p>
            <a:pPr lvl="0">
              <a:lnSpc>
                <a:spcPct val="150000"/>
              </a:lnSpc>
              <a:defRPr/>
            </a:pPr>
            <a:br>
              <a:rPr lang="zh-CN" altLang="en-US" dirty="0">
                <a:cs typeface="+mn-ea"/>
                <a:sym typeface="+mn-lt"/>
              </a:rPr>
            </a:br>
            <a:endParaRPr lang="en-US" altLang="zh-CN" spc="100" dirty="0">
              <a:cs typeface="+mn-ea"/>
              <a:sym typeface="+mn-lt"/>
            </a:endParaRPr>
          </a:p>
        </p:txBody>
      </p:sp>
      <p:pic>
        <p:nvPicPr>
          <p:cNvPr id="3" name="图片 2"/>
          <p:cNvPicPr>
            <a:picLocks noChangeAspect="1"/>
          </p:cNvPicPr>
          <p:nvPr/>
        </p:nvPicPr>
        <p:blipFill>
          <a:blip r:embed="rId8"/>
          <a:srcRect l="1043" r="771" b="933"/>
          <a:stretch>
            <a:fillRect/>
          </a:stretch>
        </p:blipFill>
        <p:spPr>
          <a:xfrm>
            <a:off x="6268085" y="1147445"/>
            <a:ext cx="3835400" cy="2932430"/>
          </a:xfrm>
          <a:prstGeom prst="rect">
            <a:avLst/>
          </a:prstGeom>
        </p:spPr>
      </p:pic>
    </p:spTree>
    <p:custDataLst>
      <p:tags r:id="rId9"/>
    </p:custDataLst>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25" name="图片 2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
        <p:nvSpPr>
          <p:cNvPr id="6" name="文本框 5"/>
          <p:cNvSpPr txBox="1"/>
          <p:nvPr>
            <p:custDataLst>
              <p:tags r:id="rId4"/>
            </p:custDataLst>
          </p:nvPr>
        </p:nvSpPr>
        <p:spPr>
          <a:xfrm>
            <a:off x="5087386" y="96537"/>
            <a:ext cx="3670300" cy="583565"/>
          </a:xfrm>
          <a:prstGeom prst="rect">
            <a:avLst/>
          </a:prstGeom>
          <a:noFill/>
        </p:spPr>
        <p:txBody>
          <a:bodyPr wrap="square" rtlCol="0">
            <a:spAutoFit/>
          </a:bodyPr>
          <a:lstStyle/>
          <a:p>
            <a:r>
              <a:rPr lang="zh-CN" altLang="en-US" sz="3200" dirty="0">
                <a:solidFill>
                  <a:schemeClr val="bg1"/>
                </a:solidFill>
                <a:cs typeface="+mn-ea"/>
                <a:sym typeface="+mn-lt"/>
              </a:rPr>
              <a:t>实验</a:t>
            </a:r>
            <a:r>
              <a:rPr lang="zh-CN" altLang="en-US" sz="3200" dirty="0">
                <a:solidFill>
                  <a:schemeClr val="bg1"/>
                </a:solidFill>
                <a:cs typeface="+mn-ea"/>
                <a:sym typeface="+mn-lt"/>
              </a:rPr>
              <a:t>结果</a:t>
            </a:r>
            <a:endParaRPr lang="zh-CN" altLang="en-US" sz="3200" dirty="0">
              <a:solidFill>
                <a:schemeClr val="bg1"/>
              </a:solidFill>
              <a:cs typeface="+mn-ea"/>
              <a:sym typeface="+mn-lt"/>
            </a:endParaRPr>
          </a:p>
        </p:txBody>
      </p:sp>
      <p:sp>
        <p:nvSpPr>
          <p:cNvPr id="10" name="矩形 9"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5"/>
            </p:custDataLst>
          </p:nvPr>
        </p:nvSpPr>
        <p:spPr>
          <a:xfrm>
            <a:off x="418465" y="850265"/>
            <a:ext cx="11355070" cy="5485765"/>
          </a:xfrm>
          <a:prstGeom prst="rect">
            <a:avLst/>
          </a:prstGeom>
          <a:noFill/>
        </p:spPr>
        <p:txBody>
          <a:bodyPr wrap="square" rtlCol="0">
            <a:noAutofit/>
          </a:bodyPr>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lvl="0" indent="0" algn="l" fontAlgn="auto">
              <a:lnSpc>
                <a:spcPct val="120000"/>
              </a:lnSpc>
              <a:spcBef>
                <a:spcPts val="0"/>
              </a:spcBef>
              <a:spcAft>
                <a:spcPts val="0"/>
              </a:spcAft>
              <a:buClrTx/>
              <a:buSzTx/>
              <a:buFont typeface="Wingdings" panose="05000000000000000000" charset="0"/>
              <a:buNone/>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zh-CN" altLang="en-US"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en-US" altLang="zh-CN"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en-US" altLang="zh-CN" b="1" spc="100" dirty="0" smtClean="0">
              <a:solidFill>
                <a:schemeClr val="tx1">
                  <a:lumMod val="95000"/>
                  <a:lumOff val="5000"/>
                </a:schemeClr>
              </a:solidFill>
              <a:cs typeface="+mn-ea"/>
              <a:sym typeface="+mn-lt"/>
            </a:endParaRPr>
          </a:p>
          <a:p>
            <a:pPr marL="285750" lvl="0" indent="-285750" algn="l" fontAlgn="auto">
              <a:lnSpc>
                <a:spcPct val="120000"/>
              </a:lnSpc>
              <a:spcBef>
                <a:spcPts val="0"/>
              </a:spcBef>
              <a:spcAft>
                <a:spcPts val="0"/>
              </a:spcAft>
              <a:buClrTx/>
              <a:buSzTx/>
              <a:buFont typeface="Wingdings" panose="05000000000000000000" charset="0"/>
              <a:buChar char=""/>
              <a:defRPr/>
            </a:pPr>
            <a:endParaRPr lang="en-US" altLang="zh-CN" b="1" spc="100" dirty="0" smtClean="0">
              <a:solidFill>
                <a:schemeClr val="tx1">
                  <a:lumMod val="95000"/>
                  <a:lumOff val="5000"/>
                </a:schemeClr>
              </a:solidFill>
              <a:cs typeface="+mn-ea"/>
              <a:sym typeface="+mn-lt"/>
            </a:endParaRPr>
          </a:p>
          <a:p>
            <a:pPr lvl="1" indent="0">
              <a:lnSpc>
                <a:spcPct val="120000"/>
              </a:lnSpc>
              <a:buFont typeface="Wingdings" panose="05000000000000000000" pitchFamily="2" charset="2"/>
              <a:buNone/>
              <a:defRPr/>
            </a:pPr>
            <a:endParaRPr lang="zh-CN" altLang="en-US" spc="100" dirty="0" smtClean="0">
              <a:cs typeface="+mn-ea"/>
              <a:sym typeface="+mn-lt"/>
            </a:endParaRPr>
          </a:p>
          <a:p>
            <a:pPr lvl="1" indent="0">
              <a:lnSpc>
                <a:spcPct val="120000"/>
              </a:lnSpc>
              <a:buFont typeface="Wingdings" panose="05000000000000000000" pitchFamily="2" charset="2"/>
              <a:buNone/>
              <a:defRPr/>
            </a:pPr>
            <a:endParaRPr lang="zh-CN" altLang="en-US" spc="100" dirty="0" smtClean="0">
              <a:cs typeface="+mn-ea"/>
              <a:sym typeface="+mn-lt"/>
            </a:endParaRPr>
          </a:p>
          <a:p>
            <a:pPr lvl="1" indent="0">
              <a:lnSpc>
                <a:spcPct val="120000"/>
              </a:lnSpc>
              <a:buFont typeface="Wingdings" panose="05000000000000000000" pitchFamily="2" charset="2"/>
              <a:buNone/>
              <a:defRPr/>
            </a:pPr>
            <a:endParaRPr lang="zh-CN" altLang="en-US" spc="100" dirty="0" smtClean="0">
              <a:cs typeface="+mn-ea"/>
              <a:sym typeface="+mn-lt"/>
            </a:endParaRPr>
          </a:p>
        </p:txBody>
      </p:sp>
      <p:sp>
        <p:nvSpPr>
          <p:cNvPr id="9" name="矩形 8"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6"/>
            </p:custDataLst>
          </p:nvPr>
        </p:nvSpPr>
        <p:spPr>
          <a:xfrm>
            <a:off x="879475" y="1221740"/>
            <a:ext cx="10079990" cy="5457190"/>
          </a:xfrm>
          <a:prstGeom prst="rect">
            <a:avLst/>
          </a:prstGeom>
          <a:noFill/>
        </p:spPr>
        <p:txBody>
          <a:bodyPr wrap="square" rtlCol="0">
            <a:noAutofit/>
          </a:bodyPr>
          <a:p>
            <a:pPr lvl="0">
              <a:lnSpc>
                <a:spcPct val="150000"/>
              </a:lnSpc>
              <a:defRPr/>
            </a:pPr>
            <a:r>
              <a:rPr lang="zh-CN" altLang="en-US" dirty="0">
                <a:solidFill>
                  <a:srgbClr val="FF0000"/>
                </a:solidFill>
                <a:cs typeface="+mn-ea"/>
                <a:sym typeface="+mn-lt"/>
              </a:rPr>
              <a:t>结果分析：</a:t>
            </a:r>
            <a:endParaRPr lang="zh-CN" altLang="en-US" dirty="0">
              <a:solidFill>
                <a:srgbClr val="FF0000"/>
              </a:solidFill>
              <a:cs typeface="+mn-ea"/>
              <a:sym typeface="+mn-lt"/>
            </a:endParaRPr>
          </a:p>
          <a:p>
            <a:pPr lvl="0">
              <a:lnSpc>
                <a:spcPct val="150000"/>
              </a:lnSpc>
              <a:defRPr/>
            </a:pPr>
            <a:endParaRPr lang="zh-CN" altLang="en-US" dirty="0">
              <a:solidFill>
                <a:srgbClr val="FF0000"/>
              </a:solidFill>
              <a:cs typeface="+mn-ea"/>
              <a:sym typeface="+mn-lt"/>
            </a:endParaRPr>
          </a:p>
          <a:p>
            <a:pPr lvl="0">
              <a:lnSpc>
                <a:spcPct val="150000"/>
              </a:lnSpc>
              <a:defRPr/>
            </a:pPr>
            <a:r>
              <a:rPr lang="en-US" altLang="zh-CN" dirty="0">
                <a:cs typeface="+mn-ea"/>
                <a:sym typeface="+mn-lt"/>
              </a:rPr>
              <a:t>1.</a:t>
            </a:r>
            <a:r>
              <a:rPr lang="zh-CN" altLang="en-US" dirty="0">
                <a:cs typeface="+mn-ea"/>
                <a:sym typeface="+mn-lt"/>
              </a:rPr>
              <a:t>该算法每次只能进行一次投毒策略的检测，把怀疑的源类运用改</a:t>
            </a:r>
            <a:r>
              <a:rPr lang="zh-CN" altLang="en-US" dirty="0">
                <a:cs typeface="+mn-ea"/>
                <a:sym typeface="+mn-lt"/>
              </a:rPr>
              <a:t>算法。</a:t>
            </a:r>
            <a:endParaRPr lang="zh-CN" altLang="en-US" dirty="0">
              <a:cs typeface="+mn-ea"/>
              <a:sym typeface="+mn-lt"/>
            </a:endParaRPr>
          </a:p>
          <a:p>
            <a:pPr lvl="0">
              <a:lnSpc>
                <a:spcPct val="150000"/>
              </a:lnSpc>
              <a:defRPr/>
            </a:pPr>
            <a:endParaRPr lang="zh-CN" altLang="en-US" dirty="0">
              <a:cs typeface="+mn-ea"/>
              <a:sym typeface="+mn-lt"/>
            </a:endParaRPr>
          </a:p>
          <a:p>
            <a:pPr lvl="0">
              <a:lnSpc>
                <a:spcPct val="150000"/>
              </a:lnSpc>
              <a:defRPr/>
            </a:pPr>
            <a:r>
              <a:rPr lang="zh-CN" altLang="en-US" dirty="0">
                <a:cs typeface="+mn-ea"/>
                <a:sym typeface="+mn-lt"/>
              </a:rPr>
              <a:t>不过在真实场景下，并不知道那些进行了攻击已经攻击的数量是不是占所有参与者的少数部分，故如果是对于数据集的类别比较多的情况下，此算法就需要进行多次实验，而如果攻击者的数量多于所有参与者时，算法就会</a:t>
            </a:r>
            <a:r>
              <a:rPr lang="zh-CN" altLang="en-US" dirty="0">
                <a:cs typeface="+mn-ea"/>
                <a:sym typeface="+mn-lt"/>
              </a:rPr>
              <a:t>失效。</a:t>
            </a:r>
            <a:endParaRPr lang="zh-CN" altLang="en-US" dirty="0">
              <a:cs typeface="+mn-ea"/>
              <a:sym typeface="+mn-lt"/>
            </a:endParaRPr>
          </a:p>
          <a:p>
            <a:pPr lvl="0">
              <a:lnSpc>
                <a:spcPct val="150000"/>
              </a:lnSpc>
              <a:defRPr/>
            </a:pPr>
            <a:endParaRPr lang="zh-CN" altLang="en-US" dirty="0">
              <a:cs typeface="+mn-ea"/>
              <a:sym typeface="+mn-lt"/>
            </a:endParaRPr>
          </a:p>
          <a:p>
            <a:pPr lvl="0">
              <a:lnSpc>
                <a:spcPct val="150000"/>
              </a:lnSpc>
              <a:defRPr/>
            </a:pPr>
            <a:r>
              <a:rPr lang="en-US" altLang="zh-CN" dirty="0">
                <a:cs typeface="+mn-ea"/>
                <a:sym typeface="+mn-lt"/>
              </a:rPr>
              <a:t>2.</a:t>
            </a:r>
            <a:r>
              <a:rPr lang="zh-CN" altLang="en-US" dirty="0">
                <a:cs typeface="+mn-ea"/>
                <a:sym typeface="+mn-lt"/>
              </a:rPr>
              <a:t>还有就是上次老师说的那个</a:t>
            </a:r>
            <a:r>
              <a:rPr lang="en-US" altLang="zh-CN" dirty="0">
                <a:cs typeface="+mn-ea"/>
                <a:sym typeface="+mn-lt"/>
              </a:rPr>
              <a:t>PCA</a:t>
            </a:r>
            <a:r>
              <a:rPr lang="zh-CN" altLang="en-US" dirty="0">
                <a:cs typeface="+mn-ea"/>
                <a:sym typeface="+mn-lt"/>
              </a:rPr>
              <a:t>异常值的</a:t>
            </a:r>
            <a:r>
              <a:rPr lang="zh-CN" altLang="en-US" dirty="0">
                <a:cs typeface="+mn-ea"/>
                <a:sym typeface="+mn-lt"/>
              </a:rPr>
              <a:t>问题。</a:t>
            </a:r>
            <a:br>
              <a:rPr lang="zh-CN" altLang="en-US" dirty="0">
                <a:cs typeface="+mn-ea"/>
                <a:sym typeface="+mn-lt"/>
              </a:rPr>
            </a:br>
            <a:endParaRPr lang="en-US" altLang="zh-CN" spc="100" dirty="0">
              <a:cs typeface="+mn-ea"/>
              <a:sym typeface="+mn-lt"/>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charset="-122"/>
              <a:ea typeface="微软雅黑" panose="020B0503020204020204" charset="-122"/>
            </a:endParaRPr>
          </a:p>
        </p:txBody>
      </p:sp>
      <p:pic>
        <p:nvPicPr>
          <p:cNvPr id="32" name="图片 3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
        <p:nvSpPr>
          <p:cNvPr id="2" name="文本框 1"/>
          <p:cNvSpPr txBox="1"/>
          <p:nvPr/>
        </p:nvSpPr>
        <p:spPr>
          <a:xfrm>
            <a:off x="1823988" y="2106868"/>
            <a:ext cx="2520950" cy="2646045"/>
          </a:xfrm>
          <a:prstGeom prst="rect">
            <a:avLst/>
          </a:prstGeom>
          <a:noFill/>
        </p:spPr>
        <p:txBody>
          <a:bodyPr wrap="none" rtlCol="0">
            <a:spAutoFit/>
          </a:bodyPr>
          <a:lstStyle/>
          <a:p>
            <a:r>
              <a:rPr lang="en-US" altLang="zh-CN" sz="16600" spc="300" dirty="0">
                <a:gradFill>
                  <a:gsLst>
                    <a:gs pos="0">
                      <a:schemeClr val="accent1"/>
                    </a:gs>
                    <a:gs pos="90000">
                      <a:schemeClr val="accent1">
                        <a:alpha val="0"/>
                      </a:schemeClr>
                    </a:gs>
                  </a:gsLst>
                  <a:lin ang="5400000" scaled="1"/>
                </a:gradFill>
                <a:latin typeface="Impact" panose="020B0806030902050204" pitchFamily="34" charset="0"/>
              </a:rPr>
              <a:t>05</a:t>
            </a:r>
            <a:endParaRPr lang="zh-CN" altLang="en-US" sz="16600" spc="300" dirty="0">
              <a:gradFill>
                <a:gsLst>
                  <a:gs pos="0">
                    <a:schemeClr val="accent1"/>
                  </a:gs>
                  <a:gs pos="90000">
                    <a:schemeClr val="accent1">
                      <a:alpha val="0"/>
                    </a:schemeClr>
                  </a:gs>
                </a:gsLst>
                <a:lin ang="5400000" scaled="1"/>
              </a:gradFill>
              <a:latin typeface="Impact" panose="020B0806030902050204" pitchFamily="34" charset="0"/>
            </a:endParaRPr>
          </a:p>
        </p:txBody>
      </p:sp>
      <p:sp>
        <p:nvSpPr>
          <p:cNvPr id="5" name="文本框 4"/>
          <p:cNvSpPr txBox="1"/>
          <p:nvPr/>
        </p:nvSpPr>
        <p:spPr>
          <a:xfrm>
            <a:off x="5915942" y="2512723"/>
            <a:ext cx="3828129" cy="706755"/>
          </a:xfrm>
          <a:prstGeom prst="rect">
            <a:avLst/>
          </a:prstGeom>
          <a:noFill/>
        </p:spPr>
        <p:txBody>
          <a:bodyPr wrap="square" rtlCol="0">
            <a:spAutoFit/>
          </a:bodyPr>
          <a:lstStyle/>
          <a:p>
            <a:pPr algn="ctr"/>
            <a:r>
              <a:rPr lang="zh-CN" altLang="en-US" sz="4000" b="1" spc="600" dirty="0">
                <a:solidFill>
                  <a:schemeClr val="tx2">
                    <a:lumMod val="50000"/>
                  </a:schemeClr>
                </a:solidFill>
              </a:rPr>
              <a:t>总结</a:t>
            </a:r>
            <a:endParaRPr lang="zh-CN" altLang="en-US" sz="4000" b="1" spc="600" dirty="0">
              <a:solidFill>
                <a:schemeClr val="tx2">
                  <a:lumMod val="50000"/>
                </a:schemeClr>
              </a:solidFill>
            </a:endParaRPr>
          </a:p>
        </p:txBody>
      </p:sp>
      <p:sp>
        <p:nvSpPr>
          <p:cNvPr id="6" name="文本框 5"/>
          <p:cNvSpPr txBox="1"/>
          <p:nvPr/>
        </p:nvSpPr>
        <p:spPr>
          <a:xfrm>
            <a:off x="6941468" y="3776932"/>
            <a:ext cx="1917700" cy="521970"/>
          </a:xfrm>
          <a:prstGeom prst="rect">
            <a:avLst/>
          </a:prstGeom>
          <a:noFill/>
        </p:spPr>
        <p:txBody>
          <a:bodyPr wrap="none" rtlCol="0">
            <a:spAutoFit/>
          </a:bodyPr>
          <a:lstStyle/>
          <a:p>
            <a:r>
              <a:rPr lang="en-US" altLang="zh-CN" sz="2800" spc="100" dirty="0">
                <a:solidFill>
                  <a:schemeClr val="bg1">
                    <a:lumMod val="75000"/>
                  </a:schemeClr>
                </a:solidFill>
              </a:rPr>
              <a:t>Summarize</a:t>
            </a:r>
            <a:endParaRPr lang="en-US" altLang="zh-CN" sz="2800" spc="100" dirty="0">
              <a:solidFill>
                <a:schemeClr val="bg1">
                  <a:lumMod val="75000"/>
                </a:schemeClr>
              </a:solidFill>
            </a:endParaRPr>
          </a:p>
        </p:txBody>
      </p:sp>
      <p:cxnSp>
        <p:nvCxnSpPr>
          <p:cNvPr id="7" name="直接连接符 6"/>
          <p:cNvCxnSpPr/>
          <p:nvPr/>
        </p:nvCxnSpPr>
        <p:spPr>
          <a:xfrm>
            <a:off x="5094056" y="2144432"/>
            <a:ext cx="0" cy="2571750"/>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6035124" y="3433885"/>
            <a:ext cx="3708945" cy="203507"/>
          </a:xfrm>
          <a:prstGeom prst="rect">
            <a:avLst/>
          </a:prstGeom>
          <a:gradFill>
            <a:gsLst>
              <a:gs pos="0">
                <a:schemeClr val="accent1"/>
              </a:gs>
              <a:gs pos="100000">
                <a:schemeClr val="accent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6111314"/>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9"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25" name="图片 2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
        <p:nvSpPr>
          <p:cNvPr id="6" name="文本框 5"/>
          <p:cNvSpPr txBox="1"/>
          <p:nvPr>
            <p:custDataLst>
              <p:tags r:id="rId4"/>
            </p:custDataLst>
          </p:nvPr>
        </p:nvSpPr>
        <p:spPr>
          <a:xfrm>
            <a:off x="5087386" y="96537"/>
            <a:ext cx="3670300" cy="584775"/>
          </a:xfrm>
          <a:prstGeom prst="rect">
            <a:avLst/>
          </a:prstGeom>
          <a:noFill/>
        </p:spPr>
        <p:txBody>
          <a:bodyPr wrap="square" rtlCol="0">
            <a:spAutoFit/>
          </a:bodyPr>
          <a:lstStyle/>
          <a:p>
            <a:r>
              <a:rPr lang="zh-CN" altLang="en-US" sz="3200" dirty="0" smtClean="0">
                <a:solidFill>
                  <a:schemeClr val="bg1"/>
                </a:solidFill>
                <a:cs typeface="+mn-ea"/>
                <a:sym typeface="+mn-lt"/>
              </a:rPr>
              <a:t>总结</a:t>
            </a:r>
            <a:endParaRPr lang="zh-CN" altLang="en-US" sz="3200" dirty="0">
              <a:solidFill>
                <a:schemeClr val="bg1"/>
              </a:solidFill>
              <a:cs typeface="+mn-ea"/>
              <a:sym typeface="+mn-lt"/>
            </a:endParaRPr>
          </a:p>
        </p:txBody>
      </p:sp>
      <p:sp>
        <p:nvSpPr>
          <p:cNvPr id="7" name="矩形 6"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5"/>
            </p:custDataLst>
          </p:nvPr>
        </p:nvSpPr>
        <p:spPr>
          <a:xfrm>
            <a:off x="468630" y="2475865"/>
            <a:ext cx="11200765" cy="2651125"/>
          </a:xfrm>
          <a:prstGeom prst="rect">
            <a:avLst/>
          </a:prstGeom>
          <a:noFill/>
        </p:spPr>
        <p:txBody>
          <a:bodyPr wrap="square" rtlCol="0">
            <a:noAutofit/>
          </a:bodyPr>
          <a:lstStyle/>
          <a:p>
            <a:pPr marL="285750" lvl="0" indent="-285750" algn="l" fontAlgn="auto">
              <a:lnSpc>
                <a:spcPct val="150000"/>
              </a:lnSpc>
              <a:spcBef>
                <a:spcPts val="0"/>
              </a:spcBef>
              <a:spcAft>
                <a:spcPts val="0"/>
              </a:spcAft>
              <a:buClrTx/>
              <a:buSzTx/>
              <a:buFont typeface="Wingdings" panose="05000000000000000000" charset="0"/>
              <a:buChar char=""/>
              <a:defRPr/>
            </a:pPr>
            <a:r>
              <a:rPr lang="zh-CN" altLang="en-US" b="1" spc="100" dirty="0" smtClean="0">
                <a:solidFill>
                  <a:schemeClr val="tx1">
                    <a:lumMod val="95000"/>
                    <a:lumOff val="5000"/>
                  </a:schemeClr>
                </a:solidFill>
                <a:cs typeface="+mn-ea"/>
                <a:sym typeface="+mn-lt"/>
              </a:rPr>
              <a:t>回顾论文的主要内容，解决什么的问题</a:t>
            </a:r>
            <a:endParaRPr lang="zh-CN" altLang="en-US" b="1" spc="100" dirty="0" smtClean="0">
              <a:solidFill>
                <a:schemeClr val="tx1">
                  <a:lumMod val="95000"/>
                  <a:lumOff val="5000"/>
                </a:schemeClr>
              </a:solidFill>
              <a:cs typeface="+mn-ea"/>
              <a:sym typeface="+mn-lt"/>
            </a:endParaRPr>
          </a:p>
          <a:p>
            <a:pPr marL="285750" lvl="0" indent="-285750" algn="l" fontAlgn="auto">
              <a:lnSpc>
                <a:spcPct val="150000"/>
              </a:lnSpc>
              <a:spcBef>
                <a:spcPts val="0"/>
              </a:spcBef>
              <a:spcAft>
                <a:spcPts val="0"/>
              </a:spcAft>
              <a:buClrTx/>
              <a:buSzTx/>
              <a:buFont typeface="Wingdings" panose="05000000000000000000" charset="0"/>
              <a:buChar char=""/>
              <a:defRPr/>
            </a:pPr>
            <a:r>
              <a:rPr lang="zh-CN" altLang="en-US" b="1" spc="100" dirty="0" smtClean="0">
                <a:solidFill>
                  <a:schemeClr val="tx1">
                    <a:lumMod val="95000"/>
                    <a:lumOff val="5000"/>
                  </a:schemeClr>
                </a:solidFill>
                <a:cs typeface="+mn-ea"/>
                <a:sym typeface="+mn-lt"/>
              </a:rPr>
              <a:t>对论文算法进行进一步的讲解和分析</a:t>
            </a:r>
            <a:endParaRPr lang="zh-CN" altLang="en-US" b="1" spc="100" dirty="0" smtClean="0">
              <a:solidFill>
                <a:schemeClr val="tx1">
                  <a:lumMod val="95000"/>
                  <a:lumOff val="5000"/>
                </a:schemeClr>
              </a:solidFill>
              <a:cs typeface="+mn-ea"/>
              <a:sym typeface="+mn-lt"/>
            </a:endParaRPr>
          </a:p>
          <a:p>
            <a:pPr marL="285750" lvl="0" indent="-285750" algn="l" fontAlgn="auto">
              <a:lnSpc>
                <a:spcPct val="150000"/>
              </a:lnSpc>
              <a:spcBef>
                <a:spcPts val="0"/>
              </a:spcBef>
              <a:spcAft>
                <a:spcPts val="0"/>
              </a:spcAft>
              <a:buClrTx/>
              <a:buSzTx/>
              <a:buFont typeface="Wingdings" panose="05000000000000000000" charset="0"/>
              <a:buChar char=""/>
              <a:defRPr/>
            </a:pPr>
            <a:r>
              <a:rPr lang="zh-CN" altLang="en-US" b="1" spc="100" dirty="0" smtClean="0">
                <a:solidFill>
                  <a:schemeClr val="tx1">
                    <a:lumMod val="95000"/>
                    <a:lumOff val="5000"/>
                  </a:schemeClr>
                </a:solidFill>
                <a:cs typeface="+mn-ea"/>
                <a:sym typeface="+mn-lt"/>
              </a:rPr>
              <a:t>实验过程讲解，参数的选择</a:t>
            </a:r>
            <a:endParaRPr lang="zh-CN" altLang="en-US" b="1" spc="100" dirty="0" smtClean="0">
              <a:solidFill>
                <a:schemeClr val="tx1">
                  <a:lumMod val="95000"/>
                  <a:lumOff val="5000"/>
                </a:schemeClr>
              </a:solidFill>
              <a:cs typeface="+mn-ea"/>
              <a:sym typeface="+mn-lt"/>
            </a:endParaRPr>
          </a:p>
          <a:p>
            <a:pPr marL="285750" lvl="0" indent="-285750" algn="l" fontAlgn="auto">
              <a:lnSpc>
                <a:spcPct val="150000"/>
              </a:lnSpc>
              <a:spcBef>
                <a:spcPts val="0"/>
              </a:spcBef>
              <a:spcAft>
                <a:spcPts val="0"/>
              </a:spcAft>
              <a:buClrTx/>
              <a:buSzTx/>
              <a:buFont typeface="Wingdings" panose="05000000000000000000" charset="0"/>
              <a:buChar char=""/>
              <a:defRPr/>
            </a:pPr>
            <a:r>
              <a:rPr lang="zh-CN" altLang="en-US" b="1" spc="100" dirty="0" smtClean="0">
                <a:solidFill>
                  <a:schemeClr val="tx1">
                    <a:lumMod val="95000"/>
                    <a:lumOff val="5000"/>
                  </a:schemeClr>
                </a:solidFill>
                <a:cs typeface="+mn-ea"/>
                <a:sym typeface="+mn-lt"/>
              </a:rPr>
              <a:t>实验结果进行分析，算法的</a:t>
            </a:r>
            <a:r>
              <a:rPr lang="zh-CN" altLang="en-US" b="1" spc="100" dirty="0" smtClean="0">
                <a:solidFill>
                  <a:schemeClr val="tx1">
                    <a:lumMod val="95000"/>
                    <a:lumOff val="5000"/>
                  </a:schemeClr>
                </a:solidFill>
                <a:cs typeface="+mn-ea"/>
                <a:sym typeface="+mn-lt"/>
              </a:rPr>
              <a:t>问题</a:t>
            </a:r>
            <a:endParaRPr lang="zh-CN" altLang="en-US" b="1" spc="100" dirty="0" smtClean="0">
              <a:solidFill>
                <a:schemeClr val="tx1">
                  <a:lumMod val="95000"/>
                  <a:lumOff val="5000"/>
                </a:schemeClr>
              </a:solidFill>
              <a:cs typeface="+mn-ea"/>
              <a:sym typeface="+mn-lt"/>
            </a:endParaRPr>
          </a:p>
          <a:p>
            <a:pPr lvl="0" indent="0" algn="l" fontAlgn="auto">
              <a:lnSpc>
                <a:spcPct val="150000"/>
              </a:lnSpc>
              <a:spcBef>
                <a:spcPts val="0"/>
              </a:spcBef>
              <a:spcAft>
                <a:spcPts val="0"/>
              </a:spcAft>
              <a:buClrTx/>
              <a:buSzTx/>
              <a:buFont typeface="Wingdings" panose="05000000000000000000" charset="0"/>
              <a:buNone/>
              <a:defRPr/>
            </a:pPr>
            <a:endParaRPr lang="zh-CN" altLang="en-US" spc="100" dirty="0" smtClean="0">
              <a:solidFill>
                <a:schemeClr val="tx1">
                  <a:lumMod val="95000"/>
                  <a:lumOff val="5000"/>
                </a:schemeClr>
              </a:solidFill>
              <a:cs typeface="+mn-ea"/>
              <a:sym typeface="+mn-lt"/>
            </a:endParaRPr>
          </a:p>
          <a:p>
            <a:pPr lvl="0" indent="0" algn="l" fontAlgn="auto">
              <a:lnSpc>
                <a:spcPct val="150000"/>
              </a:lnSpc>
              <a:spcBef>
                <a:spcPts val="0"/>
              </a:spcBef>
              <a:spcAft>
                <a:spcPts val="0"/>
              </a:spcAft>
              <a:buClrTx/>
              <a:buSzTx/>
              <a:buFont typeface="Wingdings" panose="05000000000000000000" charset="0"/>
              <a:buNone/>
              <a:defRPr/>
            </a:pPr>
            <a:endParaRPr lang="zh-CN" altLang="en-US" spc="100" dirty="0" smtClean="0">
              <a:solidFill>
                <a:schemeClr val="tx1">
                  <a:lumMod val="95000"/>
                  <a:lumOff val="5000"/>
                </a:schemeClr>
              </a:solidFill>
              <a:cs typeface="+mn-ea"/>
              <a:sym typeface="+mn-lt"/>
            </a:endParaRPr>
          </a:p>
          <a:p>
            <a:pPr marL="285750" lvl="0" indent="-285750" algn="l" fontAlgn="auto">
              <a:lnSpc>
                <a:spcPct val="150000"/>
              </a:lnSpc>
              <a:spcBef>
                <a:spcPts val="0"/>
              </a:spcBef>
              <a:spcAft>
                <a:spcPts val="0"/>
              </a:spcAft>
              <a:buClrTx/>
              <a:buSzTx/>
              <a:buFont typeface="Wingdings" panose="05000000000000000000" charset="0"/>
              <a:buChar char=""/>
              <a:defRPr/>
            </a:pPr>
            <a:endParaRPr lang="zh-CN" altLang="en-US" spc="100" dirty="0" smtClean="0">
              <a:solidFill>
                <a:schemeClr val="tx1">
                  <a:lumMod val="95000"/>
                  <a:lumOff val="5000"/>
                </a:schemeClr>
              </a:solidFill>
              <a:cs typeface="+mn-ea"/>
              <a:sym typeface="+mn-lt"/>
            </a:endParaRPr>
          </a:p>
          <a:p>
            <a:pPr marL="742950" lvl="1" indent="-285750">
              <a:lnSpc>
                <a:spcPct val="150000"/>
              </a:lnSpc>
              <a:buFont typeface="Wingdings" panose="05000000000000000000" pitchFamily="2" charset="2"/>
              <a:buChar char="Ø"/>
              <a:defRPr/>
            </a:pPr>
            <a:endParaRPr lang="zh-CN" altLang="en-US" spc="100" dirty="0" smtClean="0">
              <a:solidFill>
                <a:schemeClr val="tx1">
                  <a:lumMod val="95000"/>
                  <a:lumOff val="5000"/>
                </a:schemeClr>
              </a:solidFill>
              <a:cs typeface="+mn-ea"/>
              <a:sym typeface="+mn-lt"/>
            </a:endParaRPr>
          </a:p>
          <a:p>
            <a:pPr marL="742950" lvl="1" indent="-285750">
              <a:lnSpc>
                <a:spcPct val="150000"/>
              </a:lnSpc>
              <a:buFont typeface="Wingdings" panose="05000000000000000000" pitchFamily="2" charset="2"/>
              <a:buChar char="Ø"/>
              <a:defRPr/>
            </a:pPr>
            <a:endParaRPr lang="zh-CN" altLang="en-US" spc="100" dirty="0" smtClean="0">
              <a:solidFill>
                <a:schemeClr val="tx1">
                  <a:lumMod val="95000"/>
                  <a:lumOff val="5000"/>
                </a:schemeClr>
              </a:solidFill>
              <a:cs typeface="+mn-ea"/>
              <a:sym typeface="+mn-lt"/>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3725502"/>
            <a:ext cx="3657600" cy="3132498"/>
            <a:chOff x="0" y="3725502"/>
            <a:chExt cx="3657600" cy="3132498"/>
          </a:xfrm>
        </p:grpSpPr>
        <p:sp>
          <p:nvSpPr>
            <p:cNvPr id="4" name="直角三角形 3"/>
            <p:cNvSpPr/>
            <p:nvPr>
              <p:custDataLst>
                <p:tags r:id="rId1"/>
              </p:custDataLst>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任意多边形: 形状 6"/>
            <p:cNvSpPr/>
            <p:nvPr>
              <p:custDataLst>
                <p:tags r:id="rId2"/>
              </p:custDataLst>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14" name="组合 13"/>
          <p:cNvGrpSpPr/>
          <p:nvPr/>
        </p:nvGrpSpPr>
        <p:grpSpPr>
          <a:xfrm>
            <a:off x="7926147" y="0"/>
            <a:ext cx="3210129" cy="1420238"/>
            <a:chOff x="7926147" y="0"/>
            <a:chExt cx="3210129" cy="1420238"/>
          </a:xfrm>
        </p:grpSpPr>
        <p:sp>
          <p:nvSpPr>
            <p:cNvPr id="13" name="任意多边形: 形状 12"/>
            <p:cNvSpPr/>
            <p:nvPr>
              <p:custDataLst>
                <p:tags r:id="rId3"/>
              </p:custDataLst>
            </p:nvPr>
          </p:nvSpPr>
          <p:spPr>
            <a:xfrm rot="10800000">
              <a:off x="7926147" y="0"/>
              <a:ext cx="3210129" cy="1420238"/>
            </a:xfrm>
            <a:custGeom>
              <a:avLst/>
              <a:gdLst>
                <a:gd name="connsiteX0" fmla="*/ 3692727 w 3692727"/>
                <a:gd name="connsiteY0" fmla="*/ 2088816 h 2088816"/>
                <a:gd name="connsiteX1" fmla="*/ 3239331 w 3692727"/>
                <a:gd name="connsiteY1" fmla="*/ 2088816 h 2088816"/>
                <a:gd name="connsiteX2" fmla="*/ 1846364 w 3692727"/>
                <a:gd name="connsiteY2" fmla="*/ 512934 h 2088816"/>
                <a:gd name="connsiteX3" fmla="*/ 453397 w 3692727"/>
                <a:gd name="connsiteY3" fmla="*/ 2088816 h 2088816"/>
                <a:gd name="connsiteX4" fmla="*/ 0 w 3692727"/>
                <a:gd name="connsiteY4" fmla="*/ 2088816 h 2088816"/>
                <a:gd name="connsiteX5" fmla="*/ 1846363 w 3692727"/>
                <a:gd name="connsiteY5" fmla="*/ 0 h 2088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92727" h="2088816">
                  <a:moveTo>
                    <a:pt x="3692727" y="2088816"/>
                  </a:moveTo>
                  <a:lnTo>
                    <a:pt x="3239331" y="2088816"/>
                  </a:lnTo>
                  <a:lnTo>
                    <a:pt x="1846364" y="512934"/>
                  </a:lnTo>
                  <a:lnTo>
                    <a:pt x="453397" y="2088816"/>
                  </a:lnTo>
                  <a:lnTo>
                    <a:pt x="0" y="2088816"/>
                  </a:lnTo>
                  <a:lnTo>
                    <a:pt x="184636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 name="任意多边形: 形状 11"/>
            <p:cNvSpPr/>
            <p:nvPr>
              <p:custDataLst>
                <p:tags r:id="rId4"/>
              </p:custDataLst>
            </p:nvPr>
          </p:nvSpPr>
          <p:spPr>
            <a:xfrm rot="10800000">
              <a:off x="8498431" y="0"/>
              <a:ext cx="2065564" cy="914400"/>
            </a:xfrm>
            <a:custGeom>
              <a:avLst/>
              <a:gdLst>
                <a:gd name="connsiteX0" fmla="*/ 2065564 w 2065564"/>
                <a:gd name="connsiteY0" fmla="*/ 1168400 h 1168400"/>
                <a:gd name="connsiteX1" fmla="*/ 0 w 2065564"/>
                <a:gd name="connsiteY1" fmla="*/ 1168400 h 1168400"/>
                <a:gd name="connsiteX2" fmla="*/ 1032782 w 2065564"/>
                <a:gd name="connsiteY2" fmla="*/ 0 h 1168400"/>
              </a:gdLst>
              <a:ahLst/>
              <a:cxnLst>
                <a:cxn ang="0">
                  <a:pos x="connsiteX0" y="connsiteY0"/>
                </a:cxn>
                <a:cxn ang="0">
                  <a:pos x="connsiteX1" y="connsiteY1"/>
                </a:cxn>
                <a:cxn ang="0">
                  <a:pos x="connsiteX2" y="connsiteY2"/>
                </a:cxn>
              </a:cxnLst>
              <a:rect l="l" t="t" r="r" b="b"/>
              <a:pathLst>
                <a:path w="2065564" h="1168400">
                  <a:moveTo>
                    <a:pt x="2065564" y="1168400"/>
                  </a:moveTo>
                  <a:lnTo>
                    <a:pt x="0" y="1168400"/>
                  </a:lnTo>
                  <a:lnTo>
                    <a:pt x="103278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16" name="文本框 15"/>
          <p:cNvSpPr txBox="1"/>
          <p:nvPr>
            <p:custDataLst>
              <p:tags r:id="rId5"/>
            </p:custDataLst>
          </p:nvPr>
        </p:nvSpPr>
        <p:spPr>
          <a:xfrm>
            <a:off x="4207731" y="2917687"/>
            <a:ext cx="3900170" cy="1198880"/>
          </a:xfrm>
          <a:prstGeom prst="rect">
            <a:avLst/>
          </a:prstGeom>
          <a:noFill/>
        </p:spPr>
        <p:txBody>
          <a:bodyPr wrap="square" rtlCol="0">
            <a:spAutoFit/>
          </a:bodyPr>
          <a:lstStyle/>
          <a:p>
            <a:pPr algn="ctr"/>
            <a:r>
              <a:rPr lang="zh-CN" altLang="en-US" sz="7200" b="1" dirty="0">
                <a:solidFill>
                  <a:schemeClr val="tx1">
                    <a:lumMod val="65000"/>
                    <a:lumOff val="35000"/>
                  </a:schemeClr>
                </a:solidFill>
                <a:cs typeface="+mn-ea"/>
                <a:sym typeface="+mn-lt"/>
              </a:rPr>
              <a:t>谢谢</a:t>
            </a:r>
            <a:r>
              <a:rPr lang="zh-CN" altLang="en-US" sz="7200" b="1" dirty="0">
                <a:solidFill>
                  <a:schemeClr val="tx1">
                    <a:lumMod val="65000"/>
                    <a:lumOff val="35000"/>
                  </a:schemeClr>
                </a:solidFill>
                <a:cs typeface="+mn-ea"/>
                <a:sym typeface="+mn-lt"/>
              </a:rPr>
              <a:t>大家</a:t>
            </a:r>
            <a:endParaRPr lang="zh-CN" altLang="en-US" sz="7200" b="1" dirty="0">
              <a:solidFill>
                <a:schemeClr val="tx1">
                  <a:lumMod val="65000"/>
                  <a:lumOff val="35000"/>
                </a:schemeClr>
              </a:solidFill>
              <a:cs typeface="+mn-ea"/>
              <a:sym typeface="+mn-lt"/>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custDataLst>
              <p:tags r:id="rId1"/>
            </p:custDataLst>
          </p:nvPr>
        </p:nvSpPr>
        <p:spPr>
          <a:xfrm>
            <a:off x="635" y="1131659"/>
            <a:ext cx="12191365" cy="4645686"/>
          </a:xfrm>
          <a:prstGeom prst="rect">
            <a:avLst/>
          </a:prstGeom>
          <a:ln>
            <a:noFill/>
          </a:ln>
          <a:effectLst>
            <a:outerShdw blurRad="571500" dist="50800" dir="5400000" sx="88000" sy="88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charset="-122"/>
              <a:ea typeface="微软雅黑" panose="020B0503020204020204" charset="-122"/>
            </a:endParaRPr>
          </a:p>
        </p:txBody>
      </p:sp>
      <p:sp>
        <p:nvSpPr>
          <p:cNvPr id="25" name="文本框 24"/>
          <p:cNvSpPr txBox="1"/>
          <p:nvPr>
            <p:custDataLst>
              <p:tags r:id="rId2"/>
            </p:custDataLst>
          </p:nvPr>
        </p:nvSpPr>
        <p:spPr>
          <a:xfrm>
            <a:off x="443336" y="2541905"/>
            <a:ext cx="1013460" cy="1943100"/>
          </a:xfrm>
          <a:prstGeom prst="rect">
            <a:avLst/>
          </a:prstGeom>
          <a:noFill/>
        </p:spPr>
        <p:txBody>
          <a:bodyPr vert="eaVert" wrap="square" rtlCol="0">
            <a:spAutoFit/>
          </a:bodyPr>
          <a:lstStyle/>
          <a:p>
            <a:pPr algn="dist"/>
            <a:r>
              <a:rPr lang="zh-CN" altLang="en-US" sz="5400" b="1" dirty="0">
                <a:solidFill>
                  <a:schemeClr val="bg1"/>
                </a:solidFill>
                <a:latin typeface="微软雅黑" panose="020B0503020204020204" charset="-122"/>
                <a:ea typeface="微软雅黑" panose="020B0503020204020204" charset="-122"/>
              </a:rPr>
              <a:t>目录</a:t>
            </a:r>
            <a:endParaRPr lang="zh-CN" altLang="en-US" sz="5400" b="1" dirty="0">
              <a:solidFill>
                <a:schemeClr val="bg1"/>
              </a:solidFill>
              <a:latin typeface="微软雅黑" panose="020B0503020204020204" charset="-122"/>
              <a:ea typeface="微软雅黑" panose="020B0503020204020204" charset="-122"/>
            </a:endParaRPr>
          </a:p>
        </p:txBody>
      </p:sp>
      <p:sp>
        <p:nvSpPr>
          <p:cNvPr id="4" name="文本框 3"/>
          <p:cNvSpPr txBox="1"/>
          <p:nvPr>
            <p:custDataLst>
              <p:tags r:id="rId3"/>
            </p:custDataLst>
          </p:nvPr>
        </p:nvSpPr>
        <p:spPr>
          <a:xfrm>
            <a:off x="2137938" y="1509824"/>
            <a:ext cx="3478332" cy="521970"/>
          </a:xfrm>
          <a:prstGeom prst="rect">
            <a:avLst/>
          </a:prstGeom>
          <a:noFill/>
        </p:spPr>
        <p:txBody>
          <a:bodyPr wrap="square" rtlCol="0">
            <a:spAutoFit/>
          </a:bodyPr>
          <a:lstStyle/>
          <a:p>
            <a:pPr algn="l"/>
            <a:r>
              <a:rPr lang="en-US" altLang="zh-CN" sz="2800" dirty="0">
                <a:solidFill>
                  <a:schemeClr val="bg1"/>
                </a:solidFill>
                <a:latin typeface="微软雅黑" panose="020B0503020204020204" charset="-122"/>
                <a:ea typeface="微软雅黑" panose="020B0503020204020204" charset="-122"/>
              </a:rPr>
              <a:t>1 	</a:t>
            </a:r>
            <a:r>
              <a:rPr lang="zh-CN" altLang="en-US" sz="2800" dirty="0">
                <a:solidFill>
                  <a:schemeClr val="bg1"/>
                </a:solidFill>
                <a:latin typeface="微软雅黑" panose="020B0503020204020204" charset="-122"/>
                <a:ea typeface="微软雅黑" panose="020B0503020204020204" charset="-122"/>
              </a:rPr>
              <a:t>论文回顾</a:t>
            </a:r>
            <a:endParaRPr lang="zh-CN" altLang="en-US" sz="2800" dirty="0">
              <a:solidFill>
                <a:schemeClr val="bg1"/>
              </a:solidFill>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2137937" y="2343189"/>
            <a:ext cx="6719651" cy="521970"/>
          </a:xfrm>
          <a:prstGeom prst="rect">
            <a:avLst/>
          </a:prstGeom>
          <a:noFill/>
        </p:spPr>
        <p:txBody>
          <a:bodyPr wrap="square" rtlCol="0">
            <a:spAutoFit/>
          </a:bodyPr>
          <a:lstStyle/>
          <a:p>
            <a:pPr algn="l"/>
            <a:r>
              <a:rPr lang="en-US" altLang="zh-CN" sz="2800" dirty="0">
                <a:solidFill>
                  <a:schemeClr val="bg1"/>
                </a:solidFill>
                <a:latin typeface="微软雅黑" panose="020B0503020204020204" charset="-122"/>
                <a:ea typeface="微软雅黑" panose="020B0503020204020204" charset="-122"/>
              </a:rPr>
              <a:t>2	</a:t>
            </a:r>
            <a:r>
              <a:rPr lang="zh-CN" altLang="en-US" sz="2800" dirty="0">
                <a:solidFill>
                  <a:schemeClr val="bg1"/>
                </a:solidFill>
                <a:latin typeface="微软雅黑" panose="020B0503020204020204" charset="-122"/>
                <a:ea typeface="微软雅黑" panose="020B0503020204020204" charset="-122"/>
              </a:rPr>
              <a:t>算法</a:t>
            </a:r>
            <a:r>
              <a:rPr lang="zh-CN" altLang="en-US" sz="2800" dirty="0">
                <a:solidFill>
                  <a:schemeClr val="bg1"/>
                </a:solidFill>
                <a:latin typeface="微软雅黑" panose="020B0503020204020204" charset="-122"/>
                <a:ea typeface="微软雅黑" panose="020B0503020204020204" charset="-122"/>
              </a:rPr>
              <a:t>原理</a:t>
            </a:r>
            <a:endParaRPr lang="zh-CN" altLang="en-US" sz="2800" dirty="0">
              <a:solidFill>
                <a:schemeClr val="bg1"/>
              </a:solidFill>
              <a:latin typeface="微软雅黑" panose="020B0503020204020204" charset="-122"/>
              <a:ea typeface="微软雅黑" panose="020B0503020204020204" charset="-122"/>
            </a:endParaRPr>
          </a:p>
        </p:txBody>
      </p:sp>
      <p:sp>
        <p:nvSpPr>
          <p:cNvPr id="8" name="文本框 7"/>
          <p:cNvSpPr txBox="1"/>
          <p:nvPr>
            <p:custDataLst>
              <p:tags r:id="rId5"/>
            </p:custDataLst>
          </p:nvPr>
        </p:nvSpPr>
        <p:spPr>
          <a:xfrm>
            <a:off x="2137937" y="3226834"/>
            <a:ext cx="5920212" cy="521970"/>
          </a:xfrm>
          <a:prstGeom prst="rect">
            <a:avLst/>
          </a:prstGeom>
          <a:noFill/>
        </p:spPr>
        <p:txBody>
          <a:bodyPr wrap="square" rtlCol="0">
            <a:spAutoFit/>
          </a:bodyPr>
          <a:lstStyle/>
          <a:p>
            <a:pPr algn="l"/>
            <a:r>
              <a:rPr lang="en-US" altLang="zh-CN" sz="2800" dirty="0">
                <a:solidFill>
                  <a:schemeClr val="bg1"/>
                </a:solidFill>
                <a:latin typeface="微软雅黑" panose="020B0503020204020204" charset="-122"/>
                <a:ea typeface="微软雅黑" panose="020B0503020204020204" charset="-122"/>
              </a:rPr>
              <a:t>3	</a:t>
            </a:r>
            <a:r>
              <a:rPr lang="zh-CN" altLang="en-US" sz="2800" dirty="0">
                <a:solidFill>
                  <a:schemeClr val="bg1"/>
                </a:solidFill>
                <a:latin typeface="微软雅黑" panose="020B0503020204020204" charset="-122"/>
                <a:ea typeface="微软雅黑" panose="020B0503020204020204" charset="-122"/>
              </a:rPr>
              <a:t>实验过程</a:t>
            </a:r>
            <a:endParaRPr lang="zh-CN" altLang="en-US" sz="2800" dirty="0">
              <a:solidFill>
                <a:schemeClr val="bg1"/>
              </a:solidFill>
              <a:latin typeface="微软雅黑" panose="020B0503020204020204" charset="-122"/>
              <a:ea typeface="微软雅黑" panose="020B0503020204020204" charset="-122"/>
            </a:endParaRPr>
          </a:p>
        </p:txBody>
      </p:sp>
      <p:sp>
        <p:nvSpPr>
          <p:cNvPr id="3" name="文本框 2"/>
          <p:cNvSpPr txBox="1"/>
          <p:nvPr>
            <p:custDataLst>
              <p:tags r:id="rId6"/>
            </p:custDataLst>
          </p:nvPr>
        </p:nvSpPr>
        <p:spPr>
          <a:xfrm>
            <a:off x="2137937" y="4110344"/>
            <a:ext cx="10053428" cy="521970"/>
          </a:xfrm>
          <a:prstGeom prst="rect">
            <a:avLst/>
          </a:prstGeom>
          <a:noFill/>
        </p:spPr>
        <p:txBody>
          <a:bodyPr wrap="square" rtlCol="0">
            <a:spAutoFit/>
          </a:bodyPr>
          <a:lstStyle/>
          <a:p>
            <a:pPr algn="l"/>
            <a:r>
              <a:rPr lang="en-US" altLang="zh-CN" sz="2800" dirty="0">
                <a:solidFill>
                  <a:schemeClr val="bg1"/>
                </a:solidFill>
                <a:latin typeface="微软雅黑" panose="020B0503020204020204" charset="-122"/>
                <a:ea typeface="微软雅黑" panose="020B0503020204020204" charset="-122"/>
              </a:rPr>
              <a:t>4	</a:t>
            </a:r>
            <a:r>
              <a:rPr lang="zh-CN" altLang="en-US" sz="2800" dirty="0">
                <a:solidFill>
                  <a:schemeClr val="bg1"/>
                </a:solidFill>
                <a:latin typeface="微软雅黑" panose="020B0503020204020204" charset="-122"/>
                <a:ea typeface="微软雅黑" panose="020B0503020204020204" charset="-122"/>
              </a:rPr>
              <a:t>实验</a:t>
            </a:r>
            <a:r>
              <a:rPr lang="zh-CN" altLang="en-US" sz="2800" dirty="0">
                <a:solidFill>
                  <a:schemeClr val="bg1"/>
                </a:solidFill>
                <a:latin typeface="微软雅黑" panose="020B0503020204020204" charset="-122"/>
                <a:ea typeface="微软雅黑" panose="020B0503020204020204" charset="-122"/>
              </a:rPr>
              <a:t>结果</a:t>
            </a:r>
            <a:endParaRPr lang="zh-CN" altLang="en-US" sz="2800" dirty="0">
              <a:solidFill>
                <a:schemeClr val="bg1"/>
              </a:solidFill>
              <a:latin typeface="微软雅黑" panose="020B0503020204020204" charset="-122"/>
              <a:ea typeface="微软雅黑" panose="020B0503020204020204" charset="-122"/>
            </a:endParaRPr>
          </a:p>
        </p:txBody>
      </p:sp>
      <p:sp>
        <p:nvSpPr>
          <p:cNvPr id="5" name="文本框 4"/>
          <p:cNvSpPr txBox="1"/>
          <p:nvPr>
            <p:custDataLst>
              <p:tags r:id="rId7"/>
            </p:custDataLst>
          </p:nvPr>
        </p:nvSpPr>
        <p:spPr>
          <a:xfrm>
            <a:off x="2224932" y="4904094"/>
            <a:ext cx="10053428" cy="521970"/>
          </a:xfrm>
          <a:prstGeom prst="rect">
            <a:avLst/>
          </a:prstGeom>
          <a:noFill/>
        </p:spPr>
        <p:txBody>
          <a:bodyPr wrap="square" rtlCol="0">
            <a:spAutoFit/>
          </a:bodyPr>
          <a:p>
            <a:pPr algn="l"/>
            <a:r>
              <a:rPr lang="en-US" altLang="zh-CN" sz="2800" dirty="0">
                <a:solidFill>
                  <a:schemeClr val="bg1"/>
                </a:solidFill>
                <a:latin typeface="微软雅黑" panose="020B0503020204020204" charset="-122"/>
                <a:ea typeface="微软雅黑" panose="020B0503020204020204" charset="-122"/>
              </a:rPr>
              <a:t>5	</a:t>
            </a:r>
            <a:r>
              <a:rPr lang="zh-CN" altLang="en-US" sz="2800" dirty="0">
                <a:solidFill>
                  <a:schemeClr val="bg1"/>
                </a:solidFill>
                <a:latin typeface="微软雅黑" panose="020B0503020204020204" charset="-122"/>
                <a:ea typeface="微软雅黑" panose="020B0503020204020204" charset="-122"/>
              </a:rPr>
              <a:t>总结</a:t>
            </a:r>
            <a:endParaRPr lang="zh-CN" altLang="en-US" sz="2800" dirty="0">
              <a:solidFill>
                <a:schemeClr val="bg1"/>
              </a:solidFill>
              <a:latin typeface="微软雅黑" panose="020B0503020204020204" charset="-122"/>
              <a:ea typeface="微软雅黑" panose="020B0503020204020204" charset="-122"/>
            </a:endParaRPr>
          </a:p>
        </p:txBody>
      </p:sp>
    </p:spTree>
    <p:custDataLst>
      <p:tags r:id="rId8"/>
    </p:custDataLst>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charset="-122"/>
              <a:ea typeface="微软雅黑" panose="020B0503020204020204" charset="-122"/>
            </a:endParaRPr>
          </a:p>
        </p:txBody>
      </p:sp>
      <p:pic>
        <p:nvPicPr>
          <p:cNvPr id="32" name="图片 3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
        <p:nvSpPr>
          <p:cNvPr id="2" name="文本框 1"/>
          <p:cNvSpPr txBox="1"/>
          <p:nvPr/>
        </p:nvSpPr>
        <p:spPr>
          <a:xfrm>
            <a:off x="1823988" y="2106868"/>
            <a:ext cx="2214068" cy="2646878"/>
          </a:xfrm>
          <a:prstGeom prst="rect">
            <a:avLst/>
          </a:prstGeom>
          <a:noFill/>
        </p:spPr>
        <p:txBody>
          <a:bodyPr wrap="none" rtlCol="0">
            <a:spAutoFit/>
          </a:bodyPr>
          <a:lstStyle/>
          <a:p>
            <a:r>
              <a:rPr lang="en-US" altLang="zh-CN" sz="16600" spc="300" dirty="0">
                <a:gradFill>
                  <a:gsLst>
                    <a:gs pos="0">
                      <a:schemeClr val="accent1"/>
                    </a:gs>
                    <a:gs pos="90000">
                      <a:schemeClr val="accent1">
                        <a:alpha val="0"/>
                      </a:schemeClr>
                    </a:gs>
                  </a:gsLst>
                  <a:lin ang="5400000" scaled="1"/>
                </a:gradFill>
                <a:latin typeface="Impact" panose="020B0806030902050204" pitchFamily="34" charset="0"/>
              </a:rPr>
              <a:t>01</a:t>
            </a:r>
            <a:endParaRPr lang="zh-CN" altLang="en-US" sz="16600" spc="300" dirty="0">
              <a:gradFill>
                <a:gsLst>
                  <a:gs pos="0">
                    <a:schemeClr val="accent1"/>
                  </a:gs>
                  <a:gs pos="90000">
                    <a:schemeClr val="accent1">
                      <a:alpha val="0"/>
                    </a:schemeClr>
                  </a:gs>
                </a:gsLst>
                <a:lin ang="5400000" scaled="1"/>
              </a:gradFill>
              <a:latin typeface="Impact" panose="020B0806030902050204" pitchFamily="34" charset="0"/>
            </a:endParaRPr>
          </a:p>
        </p:txBody>
      </p:sp>
      <p:sp>
        <p:nvSpPr>
          <p:cNvPr id="5" name="文本框 4"/>
          <p:cNvSpPr txBox="1"/>
          <p:nvPr/>
        </p:nvSpPr>
        <p:spPr>
          <a:xfrm>
            <a:off x="5915942" y="2512723"/>
            <a:ext cx="3828129" cy="706755"/>
          </a:xfrm>
          <a:prstGeom prst="rect">
            <a:avLst/>
          </a:prstGeom>
          <a:noFill/>
        </p:spPr>
        <p:txBody>
          <a:bodyPr wrap="square" rtlCol="0">
            <a:spAutoFit/>
          </a:bodyPr>
          <a:lstStyle/>
          <a:p>
            <a:pPr algn="ctr"/>
            <a:r>
              <a:rPr lang="zh-CN" altLang="en-US" sz="4000" b="1" spc="600" dirty="0">
                <a:solidFill>
                  <a:schemeClr val="tx2">
                    <a:lumMod val="50000"/>
                  </a:schemeClr>
                </a:solidFill>
              </a:rPr>
              <a:t>论文</a:t>
            </a:r>
            <a:r>
              <a:rPr lang="zh-CN" altLang="en-US" sz="4000" b="1" spc="600" dirty="0">
                <a:solidFill>
                  <a:schemeClr val="tx2">
                    <a:lumMod val="50000"/>
                  </a:schemeClr>
                </a:solidFill>
              </a:rPr>
              <a:t>回顾</a:t>
            </a:r>
            <a:endParaRPr lang="zh-CN" altLang="en-US" sz="4000" b="1" spc="600" dirty="0">
              <a:solidFill>
                <a:schemeClr val="tx2">
                  <a:lumMod val="50000"/>
                </a:schemeClr>
              </a:solidFill>
            </a:endParaRPr>
          </a:p>
        </p:txBody>
      </p:sp>
      <p:sp>
        <p:nvSpPr>
          <p:cNvPr id="6" name="文本框 5"/>
          <p:cNvSpPr txBox="1"/>
          <p:nvPr/>
        </p:nvSpPr>
        <p:spPr>
          <a:xfrm>
            <a:off x="6396003" y="3776932"/>
            <a:ext cx="3013710" cy="521970"/>
          </a:xfrm>
          <a:prstGeom prst="rect">
            <a:avLst/>
          </a:prstGeom>
          <a:noFill/>
        </p:spPr>
        <p:txBody>
          <a:bodyPr wrap="none" rtlCol="0">
            <a:spAutoFit/>
          </a:bodyPr>
          <a:lstStyle/>
          <a:p>
            <a:pPr algn="l"/>
            <a:r>
              <a:rPr lang="en-US" altLang="zh-CN" sz="2800" spc="100" dirty="0">
                <a:solidFill>
                  <a:schemeClr val="bg1">
                    <a:lumMod val="75000"/>
                  </a:schemeClr>
                </a:solidFill>
              </a:rPr>
              <a:t>The Paper Review</a:t>
            </a:r>
            <a:endParaRPr lang="en-US" altLang="zh-CN" sz="2800" spc="100" dirty="0">
              <a:solidFill>
                <a:schemeClr val="bg1">
                  <a:lumMod val="75000"/>
                </a:schemeClr>
              </a:solidFill>
            </a:endParaRPr>
          </a:p>
        </p:txBody>
      </p:sp>
      <p:cxnSp>
        <p:nvCxnSpPr>
          <p:cNvPr id="7" name="直接连接符 6"/>
          <p:cNvCxnSpPr/>
          <p:nvPr/>
        </p:nvCxnSpPr>
        <p:spPr>
          <a:xfrm>
            <a:off x="5094056" y="2144432"/>
            <a:ext cx="0" cy="2571750"/>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6035124" y="3433885"/>
            <a:ext cx="3708945" cy="203507"/>
          </a:xfrm>
          <a:prstGeom prst="rect">
            <a:avLst/>
          </a:prstGeom>
          <a:gradFill>
            <a:gsLst>
              <a:gs pos="0">
                <a:schemeClr val="accent1"/>
              </a:gs>
              <a:gs pos="100000">
                <a:schemeClr val="accent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6111314"/>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9"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25" name="图片 2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
        <p:nvSpPr>
          <p:cNvPr id="2" name="矩形 1"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4"/>
            </p:custDataLst>
          </p:nvPr>
        </p:nvSpPr>
        <p:spPr>
          <a:xfrm>
            <a:off x="6273800" y="1215390"/>
            <a:ext cx="5354955" cy="2186305"/>
          </a:xfrm>
          <a:prstGeom prst="rect">
            <a:avLst/>
          </a:prstGeom>
          <a:noFill/>
        </p:spPr>
        <p:txBody>
          <a:bodyPr wrap="square" rtlCol="0">
            <a:noAutofit/>
          </a:bodyPr>
          <a:lstStyle/>
          <a:p>
            <a:pPr lvl="0">
              <a:lnSpc>
                <a:spcPct val="150000"/>
              </a:lnSpc>
              <a:defRPr/>
            </a:pPr>
            <a:r>
              <a:rPr lang="zh-CN" altLang="en-US" sz="2000" spc="100" dirty="0" smtClean="0">
                <a:cs typeface="+mn-ea"/>
                <a:sym typeface="+mn-lt"/>
              </a:rPr>
              <a:t>     </a:t>
            </a:r>
            <a:endParaRPr lang="en-US" altLang="zh-CN" sz="2000" spc="100" dirty="0" smtClean="0">
              <a:cs typeface="+mn-ea"/>
              <a:sym typeface="+mn-lt"/>
            </a:endParaRPr>
          </a:p>
        </p:txBody>
      </p:sp>
      <p:sp>
        <p:nvSpPr>
          <p:cNvPr id="69" name="文本框 68"/>
          <p:cNvSpPr txBox="1"/>
          <p:nvPr>
            <p:custDataLst>
              <p:tags r:id="rId5"/>
            </p:custDataLst>
          </p:nvPr>
        </p:nvSpPr>
        <p:spPr>
          <a:xfrm>
            <a:off x="5029513" y="82262"/>
            <a:ext cx="3670300" cy="583565"/>
          </a:xfrm>
          <a:prstGeom prst="rect">
            <a:avLst/>
          </a:prstGeom>
          <a:noFill/>
        </p:spPr>
        <p:txBody>
          <a:bodyPr wrap="square" rtlCol="0">
            <a:spAutoFit/>
          </a:bodyPr>
          <a:lstStyle/>
          <a:p>
            <a:r>
              <a:rPr lang="zh-CN" altLang="en-US" sz="3200" dirty="0">
                <a:solidFill>
                  <a:schemeClr val="bg1"/>
                </a:solidFill>
                <a:cs typeface="+mn-ea"/>
                <a:sym typeface="+mn-lt"/>
              </a:rPr>
              <a:t>论文</a:t>
            </a:r>
            <a:r>
              <a:rPr lang="zh-CN" altLang="en-US" sz="3200" dirty="0">
                <a:solidFill>
                  <a:schemeClr val="bg1"/>
                </a:solidFill>
                <a:cs typeface="+mn-ea"/>
                <a:sym typeface="+mn-lt"/>
              </a:rPr>
              <a:t>回顾</a:t>
            </a:r>
            <a:endParaRPr lang="zh-CN" altLang="en-US" sz="3200" dirty="0">
              <a:solidFill>
                <a:schemeClr val="bg1"/>
              </a:solidFill>
              <a:cs typeface="+mn-ea"/>
              <a:sym typeface="+mn-lt"/>
            </a:endParaRPr>
          </a:p>
        </p:txBody>
      </p:sp>
      <p:sp>
        <p:nvSpPr>
          <p:cNvPr id="6" name="文本框 5"/>
          <p:cNvSpPr txBox="1"/>
          <p:nvPr/>
        </p:nvSpPr>
        <p:spPr>
          <a:xfrm>
            <a:off x="879475" y="1276350"/>
            <a:ext cx="10220960" cy="4546600"/>
          </a:xfrm>
          <a:prstGeom prst="rect">
            <a:avLst/>
          </a:prstGeom>
          <a:noFill/>
        </p:spPr>
        <p:txBody>
          <a:bodyPr wrap="square" rtlCol="0">
            <a:noAutofit/>
          </a:bodyPr>
          <a:p>
            <a:pPr indent="457200" algn="l">
              <a:lnSpc>
                <a:spcPct val="150000"/>
              </a:lnSpc>
              <a:buClrTx/>
              <a:buSzTx/>
              <a:buFontTx/>
              <a:defRPr/>
            </a:pPr>
            <a:r>
              <a:rPr lang="zh-CN" altLang="en-US">
                <a:solidFill>
                  <a:srgbClr val="FF0000"/>
                </a:solidFill>
              </a:rPr>
              <a:t>论文解决的问题：</a:t>
            </a:r>
            <a:endParaRPr lang="zh-CN" altLang="en-US">
              <a:solidFill>
                <a:srgbClr val="FF0000"/>
              </a:solidFill>
            </a:endParaRPr>
          </a:p>
          <a:p>
            <a:pPr marL="457200" lvl="1" indent="457200" algn="l">
              <a:lnSpc>
                <a:spcPct val="150000"/>
              </a:lnSpc>
              <a:buClrTx/>
              <a:buSzTx/>
              <a:buFontTx/>
              <a:defRPr/>
            </a:pPr>
            <a:r>
              <a:rPr lang="zh-CN" altLang="en-US">
                <a:solidFill>
                  <a:schemeClr val="tx1"/>
                </a:solidFill>
              </a:rPr>
              <a:t>针对联邦学习系统来研究数据投毒攻击。</a:t>
            </a:r>
            <a:endParaRPr lang="zh-CN" altLang="en-US">
              <a:solidFill>
                <a:schemeClr val="tx1"/>
              </a:solidFill>
            </a:endParaRPr>
          </a:p>
          <a:p>
            <a:pPr marL="0" lvl="0" indent="457200" algn="l">
              <a:lnSpc>
                <a:spcPct val="150000"/>
              </a:lnSpc>
              <a:buClrTx/>
              <a:buSzTx/>
              <a:buFontTx/>
              <a:buNone/>
              <a:defRPr/>
            </a:pPr>
            <a:endParaRPr lang="zh-CN" altLang="en-US">
              <a:solidFill>
                <a:schemeClr val="tx1"/>
              </a:solidFill>
            </a:endParaRPr>
          </a:p>
          <a:p>
            <a:pPr marL="0" lvl="0" indent="457200" algn="l">
              <a:lnSpc>
                <a:spcPct val="150000"/>
              </a:lnSpc>
              <a:buClrTx/>
              <a:buSzTx/>
              <a:buFontTx/>
              <a:buNone/>
              <a:defRPr/>
            </a:pPr>
            <a:r>
              <a:rPr lang="zh-CN" altLang="en-US">
                <a:solidFill>
                  <a:srgbClr val="FF0000"/>
                </a:solidFill>
              </a:rPr>
              <a:t>具体分析为以下四个部分：</a:t>
            </a:r>
            <a:endParaRPr lang="zh-CN" altLang="en-US">
              <a:solidFill>
                <a:srgbClr val="FF0000"/>
              </a:solidFill>
            </a:endParaRPr>
          </a:p>
          <a:p>
            <a:pPr marL="457200" lvl="1" indent="457200" algn="l">
              <a:lnSpc>
                <a:spcPct val="150000"/>
              </a:lnSpc>
              <a:buClrTx/>
              <a:buSzTx/>
              <a:buFontTx/>
              <a:buNone/>
              <a:defRPr/>
            </a:pPr>
            <a:r>
              <a:rPr lang="zh-CN" altLang="en-US">
                <a:solidFill>
                  <a:schemeClr val="tx1"/>
                </a:solidFill>
              </a:rPr>
              <a:t>标签翻转攻击是否对联邦学习系统</a:t>
            </a:r>
            <a:r>
              <a:rPr lang="zh-CN" altLang="en-US">
                <a:solidFill>
                  <a:schemeClr val="tx1"/>
                </a:solidFill>
              </a:rPr>
              <a:t>产生影响</a:t>
            </a:r>
            <a:r>
              <a:rPr lang="zh-CN" altLang="en-US">
                <a:solidFill>
                  <a:schemeClr val="tx1"/>
                </a:solidFill>
              </a:rPr>
              <a:t>呢？</a:t>
            </a:r>
            <a:endParaRPr lang="zh-CN" altLang="en-US">
              <a:solidFill>
                <a:schemeClr val="tx1"/>
              </a:solidFill>
            </a:endParaRPr>
          </a:p>
          <a:p>
            <a:pPr marL="914400" lvl="2" indent="457200" algn="l">
              <a:lnSpc>
                <a:spcPct val="150000"/>
              </a:lnSpc>
              <a:buClrTx/>
              <a:buSzTx/>
              <a:buFontTx/>
              <a:buNone/>
              <a:defRPr/>
            </a:pPr>
            <a:r>
              <a:rPr lang="zh-CN" altLang="en-US">
                <a:solidFill>
                  <a:schemeClr val="tx1"/>
                </a:solidFill>
              </a:rPr>
              <a:t>第一方面分析：标签翻转攻击是可行的，即会对联邦学习系统产生</a:t>
            </a:r>
            <a:r>
              <a:rPr lang="zh-CN" altLang="en-US">
                <a:solidFill>
                  <a:schemeClr val="tx1"/>
                </a:solidFill>
              </a:rPr>
              <a:t>影响。</a:t>
            </a:r>
            <a:endParaRPr lang="zh-CN" altLang="en-US">
              <a:solidFill>
                <a:schemeClr val="tx1"/>
              </a:solidFill>
            </a:endParaRPr>
          </a:p>
          <a:p>
            <a:pPr marL="914400" lvl="2" indent="457200" algn="l">
              <a:lnSpc>
                <a:spcPct val="150000"/>
              </a:lnSpc>
              <a:buClrTx/>
              <a:buSzTx/>
              <a:buFontTx/>
              <a:buNone/>
              <a:defRPr/>
            </a:pPr>
            <a:endParaRPr lang="zh-CN" altLang="en-US">
              <a:solidFill>
                <a:schemeClr val="tx1"/>
              </a:solidFill>
            </a:endParaRPr>
          </a:p>
          <a:p>
            <a:pPr marL="457200" lvl="1" indent="457200" algn="l">
              <a:lnSpc>
                <a:spcPct val="150000"/>
              </a:lnSpc>
              <a:buClrTx/>
              <a:buSzTx/>
              <a:buFontTx/>
              <a:buNone/>
              <a:defRPr/>
            </a:pPr>
            <a:r>
              <a:rPr lang="zh-CN" altLang="en-US">
                <a:solidFill>
                  <a:schemeClr val="tx1"/>
                </a:solidFill>
              </a:rPr>
              <a:t>不同的时间节点对联邦学习系统进行标签翻转攻击产生怎么样的影响</a:t>
            </a:r>
            <a:r>
              <a:rPr lang="zh-CN" altLang="en-US">
                <a:solidFill>
                  <a:schemeClr val="tx1"/>
                </a:solidFill>
              </a:rPr>
              <a:t>呢？</a:t>
            </a:r>
            <a:endParaRPr lang="zh-CN" altLang="en-US">
              <a:solidFill>
                <a:schemeClr val="tx1"/>
              </a:solidFill>
            </a:endParaRPr>
          </a:p>
          <a:p>
            <a:pPr marL="914400" lvl="2" indent="457200" algn="l">
              <a:lnSpc>
                <a:spcPct val="150000"/>
              </a:lnSpc>
              <a:buClrTx/>
              <a:buSzTx/>
              <a:buFontTx/>
              <a:buNone/>
              <a:defRPr/>
            </a:pPr>
            <a:r>
              <a:rPr lang="zh-CN" altLang="en-US">
                <a:solidFill>
                  <a:schemeClr val="tx1"/>
                </a:solidFill>
              </a:rPr>
              <a:t>第二方面分析：针对标签翻转攻击的</a:t>
            </a:r>
            <a:r>
              <a:rPr lang="en-US" altLang="zh-CN">
                <a:solidFill>
                  <a:schemeClr val="tx1"/>
                </a:solidFill>
              </a:rPr>
              <a:t>75</a:t>
            </a:r>
            <a:r>
              <a:rPr lang="zh-CN" altLang="en-US">
                <a:solidFill>
                  <a:schemeClr val="tx1"/>
                </a:solidFill>
              </a:rPr>
              <a:t>轮前进行攻击和</a:t>
            </a:r>
            <a:r>
              <a:rPr lang="en-US" altLang="zh-CN">
                <a:solidFill>
                  <a:schemeClr val="tx1"/>
                </a:solidFill>
              </a:rPr>
              <a:t>75</a:t>
            </a:r>
            <a:r>
              <a:rPr lang="zh-CN" altLang="en-US">
                <a:solidFill>
                  <a:schemeClr val="tx1"/>
                </a:solidFill>
              </a:rPr>
              <a:t>轮后进行攻击，影响是不同的</a:t>
            </a:r>
            <a:r>
              <a:rPr lang="en-US" altLang="zh-CN">
                <a:solidFill>
                  <a:schemeClr val="tx1"/>
                </a:solidFill>
              </a:rPr>
              <a:t> </a:t>
            </a:r>
            <a:r>
              <a:rPr lang="zh-CN" altLang="en-US">
                <a:solidFill>
                  <a:schemeClr val="tx1"/>
                </a:solidFill>
              </a:rPr>
              <a:t>。</a:t>
            </a:r>
            <a:endParaRPr lang="zh-CN" altLang="en-US">
              <a:solidFill>
                <a:schemeClr val="tx1"/>
              </a:solidFill>
            </a:endParaRPr>
          </a:p>
          <a:p>
            <a:pPr marL="914400" lvl="2" indent="457200" algn="l">
              <a:lnSpc>
                <a:spcPct val="150000"/>
              </a:lnSpc>
              <a:buClrTx/>
              <a:buSzTx/>
              <a:buFontTx/>
              <a:buNone/>
              <a:defRPr/>
            </a:pPr>
            <a:endParaRPr lang="zh-CN" altLang="en-US">
              <a:solidFill>
                <a:srgbClr val="FF0000"/>
              </a:solidFill>
            </a:endParaRPr>
          </a:p>
          <a:p>
            <a:pPr indent="457200" algn="l">
              <a:lnSpc>
                <a:spcPct val="150000"/>
              </a:lnSpc>
              <a:buClrTx/>
              <a:buSzTx/>
              <a:buFontTx/>
              <a:defRPr/>
            </a:pPr>
            <a:r>
              <a:rPr lang="zh-CN" altLang="en-US">
                <a:solidFill>
                  <a:srgbClr val="FF0000"/>
                </a:solidFill>
              </a:rPr>
              <a:t> </a:t>
            </a:r>
            <a:r>
              <a:rPr lang="en-US" altLang="zh-CN">
                <a:solidFill>
                  <a:srgbClr val="FF0000"/>
                </a:solidFill>
              </a:rPr>
              <a:t>      </a:t>
            </a:r>
            <a:endParaRPr lang="zh-CN" altLang="en-US">
              <a:solidFill>
                <a:srgbClr val="FF0000"/>
              </a:solidFill>
            </a:endParaRPr>
          </a:p>
          <a:p>
            <a:pPr indent="457200" algn="l">
              <a:lnSpc>
                <a:spcPct val="150000"/>
              </a:lnSpc>
              <a:buClrTx/>
              <a:buSzTx/>
              <a:buFontTx/>
              <a:defRPr/>
            </a:pPr>
            <a:endParaRPr lang="zh-CN" altLang="en-US">
              <a:solidFill>
                <a:srgbClr val="FF0000"/>
              </a:solidFill>
            </a:endParaRPr>
          </a:p>
          <a:p>
            <a:pPr indent="457200" algn="l">
              <a:lnSpc>
                <a:spcPct val="150000"/>
              </a:lnSpc>
              <a:buClrTx/>
              <a:buSzTx/>
              <a:buFontTx/>
              <a:defRPr/>
            </a:pPr>
            <a:endParaRPr lang="zh-CN" altLang="en-US">
              <a:solidFill>
                <a:srgbClr val="FF0000"/>
              </a:solidFill>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25" name="图片 2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
        <p:nvSpPr>
          <p:cNvPr id="6" name="文本框 5"/>
          <p:cNvSpPr txBox="1"/>
          <p:nvPr>
            <p:custDataLst>
              <p:tags r:id="rId4"/>
            </p:custDataLst>
          </p:nvPr>
        </p:nvSpPr>
        <p:spPr>
          <a:xfrm>
            <a:off x="5087386" y="96537"/>
            <a:ext cx="3670300" cy="583565"/>
          </a:xfrm>
          <a:prstGeom prst="rect">
            <a:avLst/>
          </a:prstGeom>
          <a:noFill/>
        </p:spPr>
        <p:txBody>
          <a:bodyPr wrap="square" rtlCol="0">
            <a:spAutoFit/>
          </a:bodyPr>
          <a:lstStyle/>
          <a:p>
            <a:r>
              <a:rPr lang="zh-CN" altLang="en-US" sz="3200" dirty="0">
                <a:solidFill>
                  <a:schemeClr val="bg1"/>
                </a:solidFill>
                <a:cs typeface="+mn-ea"/>
                <a:sym typeface="+mn-lt"/>
              </a:rPr>
              <a:t>论文</a:t>
            </a:r>
            <a:r>
              <a:rPr lang="zh-CN" altLang="en-US" sz="3200" dirty="0">
                <a:solidFill>
                  <a:schemeClr val="bg1"/>
                </a:solidFill>
                <a:cs typeface="+mn-ea"/>
                <a:sym typeface="+mn-lt"/>
              </a:rPr>
              <a:t>回顾</a:t>
            </a:r>
            <a:endParaRPr lang="zh-CN" altLang="en-US" sz="3200" dirty="0">
              <a:solidFill>
                <a:schemeClr val="bg1"/>
              </a:solidFill>
              <a:cs typeface="+mn-ea"/>
              <a:sym typeface="+mn-lt"/>
            </a:endParaRPr>
          </a:p>
        </p:txBody>
      </p:sp>
      <p:sp>
        <p:nvSpPr>
          <p:cNvPr id="9" name="矩形 8"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5"/>
            </p:custDataLst>
          </p:nvPr>
        </p:nvSpPr>
        <p:spPr>
          <a:xfrm>
            <a:off x="1407795" y="1693545"/>
            <a:ext cx="10365105" cy="2584450"/>
          </a:xfrm>
          <a:prstGeom prst="rect">
            <a:avLst/>
          </a:prstGeom>
          <a:noFill/>
        </p:spPr>
        <p:txBody>
          <a:bodyPr wrap="square" rtlCol="0">
            <a:spAutoFit/>
          </a:bodyPr>
          <a:lstStyle/>
          <a:p>
            <a:pPr lvl="0">
              <a:lnSpc>
                <a:spcPct val="150000"/>
              </a:lnSpc>
              <a:defRPr/>
            </a:pPr>
            <a:r>
              <a:rPr lang="zh-CN" altLang="en-US" spc="100" dirty="0">
                <a:cs typeface="+mn-ea"/>
                <a:sym typeface="+mn-lt"/>
              </a:rPr>
              <a:t>恶意用户都会给联邦学习系统造成影响</a:t>
            </a:r>
            <a:r>
              <a:rPr lang="zh-CN" altLang="en-US" spc="100" dirty="0">
                <a:cs typeface="+mn-ea"/>
                <a:sym typeface="+mn-lt"/>
              </a:rPr>
              <a:t>吗？</a:t>
            </a:r>
            <a:endParaRPr lang="zh-CN" altLang="en-US" spc="100" dirty="0">
              <a:cs typeface="+mn-ea"/>
              <a:sym typeface="+mn-lt"/>
            </a:endParaRPr>
          </a:p>
          <a:p>
            <a:pPr lvl="0" indent="457200">
              <a:lnSpc>
                <a:spcPct val="150000"/>
              </a:lnSpc>
              <a:defRPr/>
            </a:pPr>
            <a:r>
              <a:rPr lang="zh-CN" altLang="en-US" spc="100" dirty="0">
                <a:cs typeface="+mn-ea"/>
                <a:sym typeface="+mn-lt"/>
              </a:rPr>
              <a:t>第三方面</a:t>
            </a:r>
            <a:r>
              <a:rPr lang="zh-CN" altLang="en-US" spc="100" dirty="0">
                <a:cs typeface="+mn-ea"/>
                <a:sym typeface="+mn-lt"/>
              </a:rPr>
              <a:t>分析：验证恶意参与者的</a:t>
            </a:r>
            <a:r>
              <a:rPr lang="zh-CN" altLang="en-US" spc="100" dirty="0">
                <a:cs typeface="+mn-ea"/>
                <a:sym typeface="+mn-lt"/>
              </a:rPr>
              <a:t>可用性。</a:t>
            </a:r>
            <a:endParaRPr lang="zh-CN" altLang="en-US" spc="100" dirty="0">
              <a:cs typeface="+mn-ea"/>
              <a:sym typeface="+mn-lt"/>
            </a:endParaRPr>
          </a:p>
          <a:p>
            <a:pPr lvl="0" indent="457200">
              <a:lnSpc>
                <a:spcPct val="150000"/>
              </a:lnSpc>
              <a:defRPr/>
            </a:pPr>
            <a:endParaRPr lang="zh-CN" altLang="en-US" spc="100" dirty="0">
              <a:cs typeface="+mn-ea"/>
              <a:sym typeface="+mn-lt"/>
            </a:endParaRPr>
          </a:p>
          <a:p>
            <a:pPr marL="0" lvl="0" indent="0">
              <a:lnSpc>
                <a:spcPct val="150000"/>
              </a:lnSpc>
              <a:buNone/>
              <a:defRPr/>
            </a:pPr>
            <a:r>
              <a:rPr lang="zh-CN" altLang="en-US" spc="100" dirty="0">
                <a:solidFill>
                  <a:schemeClr val="tx1"/>
                </a:solidFill>
                <a:cs typeface="+mn-ea"/>
                <a:sym typeface="+mn-lt"/>
              </a:rPr>
              <a:t>怎么样进行标签翻转攻击的防御</a:t>
            </a:r>
            <a:r>
              <a:rPr lang="zh-CN" altLang="en-US" spc="100" dirty="0">
                <a:solidFill>
                  <a:schemeClr val="tx1"/>
                </a:solidFill>
                <a:cs typeface="+mn-ea"/>
                <a:sym typeface="+mn-lt"/>
              </a:rPr>
              <a:t>呢？</a:t>
            </a:r>
            <a:endParaRPr lang="zh-CN" altLang="en-US" spc="100" dirty="0">
              <a:solidFill>
                <a:schemeClr val="tx1"/>
              </a:solidFill>
              <a:cs typeface="+mn-ea"/>
              <a:sym typeface="+mn-lt"/>
            </a:endParaRPr>
          </a:p>
          <a:p>
            <a:pPr marL="0" lvl="0" indent="457200">
              <a:lnSpc>
                <a:spcPct val="150000"/>
              </a:lnSpc>
              <a:buNone/>
              <a:defRPr/>
            </a:pPr>
            <a:r>
              <a:rPr lang="zh-CN" altLang="en-US" spc="100" dirty="0">
                <a:solidFill>
                  <a:schemeClr val="tx1"/>
                </a:solidFill>
                <a:cs typeface="+mn-ea"/>
                <a:sym typeface="+mn-lt"/>
              </a:rPr>
              <a:t>第四方面分析：针对该攻击策略提出防御算法。</a:t>
            </a:r>
            <a:endParaRPr lang="zh-CN" altLang="en-US" spc="100" dirty="0">
              <a:solidFill>
                <a:schemeClr val="tx1"/>
              </a:solidFill>
              <a:cs typeface="+mn-ea"/>
              <a:sym typeface="+mn-lt"/>
            </a:endParaRPr>
          </a:p>
          <a:p>
            <a:pPr lvl="0" indent="457200">
              <a:lnSpc>
                <a:spcPct val="150000"/>
              </a:lnSpc>
              <a:defRPr/>
            </a:pPr>
            <a:endParaRPr lang="zh-CN" altLang="en-US" spc="100" dirty="0">
              <a:solidFill>
                <a:schemeClr val="tx1"/>
              </a:solidFill>
              <a:cs typeface="+mn-ea"/>
              <a:sym typeface="+mn-lt"/>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charset="-122"/>
              <a:ea typeface="微软雅黑" panose="020B0503020204020204" charset="-122"/>
            </a:endParaRPr>
          </a:p>
        </p:txBody>
      </p:sp>
      <p:pic>
        <p:nvPicPr>
          <p:cNvPr id="32" name="图片 3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
        <p:nvSpPr>
          <p:cNvPr id="2" name="文本框 1"/>
          <p:cNvSpPr txBox="1"/>
          <p:nvPr/>
        </p:nvSpPr>
        <p:spPr>
          <a:xfrm>
            <a:off x="1881138" y="2106868"/>
            <a:ext cx="2472152" cy="2646878"/>
          </a:xfrm>
          <a:prstGeom prst="rect">
            <a:avLst/>
          </a:prstGeom>
          <a:noFill/>
        </p:spPr>
        <p:txBody>
          <a:bodyPr wrap="none" rtlCol="0">
            <a:spAutoFit/>
          </a:bodyPr>
          <a:lstStyle/>
          <a:p>
            <a:r>
              <a:rPr lang="en-US" altLang="zh-CN" sz="16600" spc="300" dirty="0">
                <a:gradFill>
                  <a:gsLst>
                    <a:gs pos="0">
                      <a:schemeClr val="accent1"/>
                    </a:gs>
                    <a:gs pos="90000">
                      <a:schemeClr val="accent1">
                        <a:alpha val="0"/>
                      </a:schemeClr>
                    </a:gs>
                  </a:gsLst>
                  <a:lin ang="5400000" scaled="1"/>
                </a:gradFill>
                <a:latin typeface="Impact" panose="020B0806030902050204" pitchFamily="34" charset="0"/>
              </a:rPr>
              <a:t>02</a:t>
            </a:r>
            <a:endParaRPr lang="zh-CN" altLang="en-US" sz="16600" spc="300" dirty="0">
              <a:gradFill>
                <a:gsLst>
                  <a:gs pos="0">
                    <a:schemeClr val="accent1"/>
                  </a:gs>
                  <a:gs pos="90000">
                    <a:schemeClr val="accent1">
                      <a:alpha val="0"/>
                    </a:schemeClr>
                  </a:gs>
                </a:gsLst>
                <a:lin ang="5400000" scaled="1"/>
              </a:gradFill>
              <a:latin typeface="Impact" panose="020B0806030902050204" pitchFamily="34" charset="0"/>
            </a:endParaRPr>
          </a:p>
        </p:txBody>
      </p:sp>
      <p:sp>
        <p:nvSpPr>
          <p:cNvPr id="5" name="文本框 4"/>
          <p:cNvSpPr txBox="1"/>
          <p:nvPr/>
        </p:nvSpPr>
        <p:spPr>
          <a:xfrm>
            <a:off x="5961334" y="2404073"/>
            <a:ext cx="2519680" cy="706755"/>
          </a:xfrm>
          <a:prstGeom prst="rect">
            <a:avLst/>
          </a:prstGeom>
          <a:noFill/>
        </p:spPr>
        <p:txBody>
          <a:bodyPr wrap="none" rtlCol="0">
            <a:spAutoFit/>
          </a:bodyPr>
          <a:lstStyle/>
          <a:p>
            <a:r>
              <a:rPr lang="zh-CN" altLang="en-US" sz="4000" b="1" spc="600" dirty="0">
                <a:solidFill>
                  <a:schemeClr val="tx2">
                    <a:lumMod val="50000"/>
                  </a:schemeClr>
                </a:solidFill>
                <a:latin typeface="+mn-ea"/>
              </a:rPr>
              <a:t>算法原理</a:t>
            </a:r>
            <a:endParaRPr lang="zh-CN" altLang="en-US" sz="4000" b="1" spc="600" dirty="0">
              <a:solidFill>
                <a:schemeClr val="tx2">
                  <a:lumMod val="50000"/>
                </a:schemeClr>
              </a:solidFill>
              <a:latin typeface="+mn-ea"/>
            </a:endParaRPr>
          </a:p>
        </p:txBody>
      </p:sp>
      <p:sp>
        <p:nvSpPr>
          <p:cNvPr id="6" name="文本框 5"/>
          <p:cNvSpPr txBox="1"/>
          <p:nvPr/>
        </p:nvSpPr>
        <p:spPr>
          <a:xfrm>
            <a:off x="5768340" y="3876040"/>
            <a:ext cx="3527425" cy="521970"/>
          </a:xfrm>
          <a:prstGeom prst="rect">
            <a:avLst/>
          </a:prstGeom>
          <a:noFill/>
        </p:spPr>
        <p:txBody>
          <a:bodyPr wrap="square" rtlCol="0">
            <a:spAutoFit/>
          </a:bodyPr>
          <a:lstStyle/>
          <a:p>
            <a:pPr algn="ctr"/>
            <a:r>
              <a:rPr lang="en-US" altLang="zh-CN" sz="2800" spc="100" dirty="0">
                <a:solidFill>
                  <a:schemeClr val="bg1">
                    <a:lumMod val="75000"/>
                  </a:schemeClr>
                </a:solidFill>
              </a:rPr>
              <a:t>Algorithm Principle</a:t>
            </a:r>
            <a:endParaRPr lang="en-US" altLang="zh-CN" sz="2800" spc="100" dirty="0">
              <a:solidFill>
                <a:schemeClr val="bg1">
                  <a:lumMod val="75000"/>
                </a:schemeClr>
              </a:solidFill>
            </a:endParaRPr>
          </a:p>
        </p:txBody>
      </p:sp>
      <p:cxnSp>
        <p:nvCxnSpPr>
          <p:cNvPr id="7" name="直接连接符 6"/>
          <p:cNvCxnSpPr/>
          <p:nvPr/>
        </p:nvCxnSpPr>
        <p:spPr>
          <a:xfrm>
            <a:off x="5151206" y="2144432"/>
            <a:ext cx="0" cy="2571750"/>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6092275" y="3433886"/>
            <a:ext cx="2546900" cy="120246"/>
          </a:xfrm>
          <a:prstGeom prst="rect">
            <a:avLst/>
          </a:prstGeom>
          <a:gradFill>
            <a:gsLst>
              <a:gs pos="0">
                <a:schemeClr val="accent1"/>
              </a:gs>
              <a:gs pos="100000">
                <a:schemeClr val="accent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6111314"/>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charset="-122"/>
              <a:ea typeface="微软雅黑" panose="020B0503020204020204" charset="-122"/>
            </a:endParaRPr>
          </a:p>
        </p:txBody>
      </p:sp>
      <p:sp>
        <p:nvSpPr>
          <p:cNvPr id="3" name="文本框 2"/>
          <p:cNvSpPr txBox="1"/>
          <p:nvPr/>
        </p:nvSpPr>
        <p:spPr>
          <a:xfrm>
            <a:off x="10601324" y="6492864"/>
            <a:ext cx="1590675" cy="369332"/>
          </a:xfrm>
          <a:prstGeom prst="rect">
            <a:avLst/>
          </a:prstGeom>
          <a:noFill/>
        </p:spPr>
        <p:txBody>
          <a:bodyPr wrap="square" rtlCol="0">
            <a:spAutoFit/>
          </a:bodyPr>
          <a:lstStyle/>
          <a:p>
            <a:pPr algn="ctr"/>
            <a:r>
              <a:rPr lang="zh-CN" altLang="en-US" dirty="0">
                <a:solidFill>
                  <a:schemeClr val="bg1"/>
                </a:solidFill>
              </a:rPr>
              <a:t>图像分类问题</a:t>
            </a:r>
            <a:endParaRPr lang="zh-CN" altLang="en-US"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9"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25" name="图片 2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
        <p:nvSpPr>
          <p:cNvPr id="6" name="文本框 5"/>
          <p:cNvSpPr txBox="1"/>
          <p:nvPr>
            <p:custDataLst>
              <p:tags r:id="rId4"/>
            </p:custDataLst>
          </p:nvPr>
        </p:nvSpPr>
        <p:spPr>
          <a:xfrm>
            <a:off x="5087386" y="96537"/>
            <a:ext cx="3670300" cy="583565"/>
          </a:xfrm>
          <a:prstGeom prst="rect">
            <a:avLst/>
          </a:prstGeom>
          <a:noFill/>
        </p:spPr>
        <p:txBody>
          <a:bodyPr wrap="square" rtlCol="0">
            <a:spAutoFit/>
          </a:bodyPr>
          <a:lstStyle/>
          <a:p>
            <a:r>
              <a:rPr lang="zh-CN" altLang="en-US" sz="3200" dirty="0">
                <a:solidFill>
                  <a:schemeClr val="bg1"/>
                </a:solidFill>
                <a:cs typeface="+mn-ea"/>
                <a:sym typeface="+mn-lt"/>
              </a:rPr>
              <a:t>算法</a:t>
            </a:r>
            <a:r>
              <a:rPr lang="zh-CN" altLang="en-US" sz="3200" dirty="0">
                <a:solidFill>
                  <a:schemeClr val="bg1"/>
                </a:solidFill>
                <a:cs typeface="+mn-ea"/>
                <a:sym typeface="+mn-lt"/>
              </a:rPr>
              <a:t>原理</a:t>
            </a:r>
            <a:endParaRPr lang="zh-CN" altLang="en-US" sz="3200" dirty="0">
              <a:solidFill>
                <a:schemeClr val="bg1"/>
              </a:solidFill>
              <a:cs typeface="+mn-ea"/>
              <a:sym typeface="+mn-lt"/>
            </a:endParaRPr>
          </a:p>
        </p:txBody>
      </p:sp>
      <p:sp>
        <p:nvSpPr>
          <p:cNvPr id="7" name="矩形 6"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5"/>
            </p:custDataLst>
          </p:nvPr>
        </p:nvSpPr>
        <p:spPr>
          <a:xfrm>
            <a:off x="418618" y="919480"/>
            <a:ext cx="11354763" cy="423545"/>
          </a:xfrm>
          <a:prstGeom prst="rect">
            <a:avLst/>
          </a:prstGeom>
          <a:noFill/>
        </p:spPr>
        <p:txBody>
          <a:bodyPr wrap="square" rtlCol="0">
            <a:spAutoFit/>
          </a:bodyPr>
          <a:lstStyle/>
          <a:p>
            <a:pPr marL="285750" lvl="0" indent="-285750" algn="l" fontAlgn="auto">
              <a:lnSpc>
                <a:spcPct val="120000"/>
              </a:lnSpc>
              <a:spcBef>
                <a:spcPts val="0"/>
              </a:spcBef>
              <a:spcAft>
                <a:spcPts val="0"/>
              </a:spcAft>
              <a:buClrTx/>
              <a:buSzTx/>
              <a:buFont typeface="Wingdings" panose="05000000000000000000" charset="0"/>
              <a:buChar char=""/>
              <a:defRPr/>
            </a:pPr>
            <a:r>
              <a:rPr lang="zh-CN" altLang="en-US" b="1" spc="100" dirty="0">
                <a:solidFill>
                  <a:schemeClr val="tx1">
                    <a:lumMod val="95000"/>
                    <a:lumOff val="5000"/>
                  </a:schemeClr>
                </a:solidFill>
                <a:cs typeface="+mn-ea"/>
                <a:sym typeface="+mn-lt"/>
              </a:rPr>
              <a:t>算法的前提</a:t>
            </a:r>
            <a:r>
              <a:rPr lang="zh-CN" altLang="en-US" b="1" spc="100" dirty="0">
                <a:solidFill>
                  <a:schemeClr val="tx1">
                    <a:lumMod val="95000"/>
                    <a:lumOff val="5000"/>
                  </a:schemeClr>
                </a:solidFill>
                <a:cs typeface="+mn-ea"/>
                <a:sym typeface="+mn-lt"/>
              </a:rPr>
              <a:t>假设</a:t>
            </a:r>
            <a:endParaRPr lang="zh-CN" altLang="en-US" b="1" spc="100" dirty="0">
              <a:solidFill>
                <a:schemeClr val="tx1">
                  <a:lumMod val="95000"/>
                  <a:lumOff val="5000"/>
                </a:schemeClr>
              </a:solidFill>
              <a:cs typeface="+mn-ea"/>
              <a:sym typeface="+mn-lt"/>
            </a:endParaRPr>
          </a:p>
        </p:txBody>
      </p:sp>
      <p:sp>
        <p:nvSpPr>
          <p:cNvPr id="9" name="矩形 8"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6"/>
            </p:custDataLst>
          </p:nvPr>
        </p:nvSpPr>
        <p:spPr>
          <a:xfrm>
            <a:off x="541020" y="1718945"/>
            <a:ext cx="11109960" cy="4674235"/>
          </a:xfrm>
          <a:prstGeom prst="rect">
            <a:avLst/>
          </a:prstGeom>
          <a:noFill/>
        </p:spPr>
        <p:txBody>
          <a:bodyPr wrap="square" rtlCol="0">
            <a:noAutofit/>
          </a:bodyPr>
          <a:lstStyle/>
          <a:p>
            <a:pPr lvl="0">
              <a:lnSpc>
                <a:spcPct val="150000"/>
              </a:lnSpc>
              <a:defRPr/>
            </a:pPr>
            <a:r>
              <a:rPr lang="zh-CN" altLang="en-US" dirty="0">
                <a:cs typeface="+mn-ea"/>
                <a:sym typeface="+mn-lt"/>
              </a:rPr>
              <a:t>1.恶意参与者可以通过添加主动方控制的设备，损害M%的良性参与者的设备，或激励（贿赂）M%的良性参与者在一定数量的联邦学习轮次</a:t>
            </a:r>
            <a:r>
              <a:rPr lang="zh-CN" altLang="en-US" dirty="0">
                <a:cs typeface="+mn-ea"/>
                <a:sym typeface="+mn-lt"/>
              </a:rPr>
              <a:t>投毒全局模型来注入系统。</a:t>
            </a:r>
            <a:endParaRPr lang="zh-CN" altLang="en-US" dirty="0">
              <a:cs typeface="+mn-ea"/>
              <a:sym typeface="+mn-lt"/>
            </a:endParaRPr>
          </a:p>
          <a:p>
            <a:pPr lvl="0">
              <a:lnSpc>
                <a:spcPct val="150000"/>
              </a:lnSpc>
              <a:defRPr/>
            </a:pPr>
            <a:endParaRPr lang="zh-CN" altLang="en-US" dirty="0">
              <a:cs typeface="+mn-ea"/>
              <a:sym typeface="+mn-lt"/>
            </a:endParaRPr>
          </a:p>
          <a:p>
            <a:pPr lvl="0">
              <a:lnSpc>
                <a:spcPct val="150000"/>
              </a:lnSpc>
              <a:defRPr/>
            </a:pPr>
            <a:r>
              <a:rPr lang="zh-CN" altLang="en-US" dirty="0">
                <a:cs typeface="+mn-ea"/>
                <a:sym typeface="+mn-lt"/>
              </a:rPr>
              <a:t>2.</a:t>
            </a:r>
            <a:r>
              <a:rPr lang="zh-CN" altLang="en-US" dirty="0">
                <a:cs typeface="+mn-ea"/>
                <a:sym typeface="+mn-lt"/>
              </a:rPr>
              <a:t>每个恶意参与者可以操纵自己设备上的训练数据，但不能访问或操纵其他参与者的数据或模型学习过程，如SGD实现、损失函数或服务器聚合过程。</a:t>
            </a:r>
            <a:endParaRPr lang="zh-CN" altLang="en-US" dirty="0">
              <a:cs typeface="+mn-ea"/>
              <a:sym typeface="+mn-lt"/>
            </a:endParaRPr>
          </a:p>
          <a:p>
            <a:pPr lvl="0">
              <a:lnSpc>
                <a:spcPct val="150000"/>
              </a:lnSpc>
              <a:defRPr/>
            </a:pPr>
            <a:endParaRPr lang="zh-CN" altLang="en-US" dirty="0">
              <a:cs typeface="+mn-ea"/>
              <a:sym typeface="+mn-lt"/>
            </a:endParaRPr>
          </a:p>
          <a:p>
            <a:pPr lvl="0">
              <a:lnSpc>
                <a:spcPct val="150000"/>
              </a:lnSpc>
              <a:defRPr/>
            </a:pPr>
            <a:r>
              <a:rPr lang="zh-CN" altLang="en-US" dirty="0">
                <a:cs typeface="+mn-ea"/>
                <a:sym typeface="+mn-lt"/>
              </a:rPr>
              <a:t>3.</a:t>
            </a:r>
            <a:r>
              <a:rPr lang="zh-CN" altLang="en-US" dirty="0">
                <a:cs typeface="+mn-ea"/>
                <a:sym typeface="+mn-lt"/>
              </a:rPr>
              <a:t>我们认为聚合器是诚实的，没有妥协的。</a:t>
            </a:r>
            <a:endParaRPr lang="zh-CN" altLang="en-US" dirty="0">
              <a:cs typeface="+mn-ea"/>
              <a:sym typeface="+mn-lt"/>
            </a:endParaRPr>
          </a:p>
          <a:p>
            <a:pPr lvl="0">
              <a:lnSpc>
                <a:spcPct val="150000"/>
              </a:lnSpc>
              <a:defRPr/>
            </a:pPr>
            <a:endParaRPr lang="zh-CN" altLang="en-US" dirty="0">
              <a:cs typeface="+mn-ea"/>
              <a:sym typeface="+mn-lt"/>
            </a:endParaRPr>
          </a:p>
          <a:p>
            <a:pPr lvl="0">
              <a:lnSpc>
                <a:spcPct val="150000"/>
              </a:lnSpc>
              <a:defRPr/>
            </a:pPr>
            <a:r>
              <a:rPr lang="zh-CN" altLang="en-US" dirty="0">
                <a:cs typeface="+mn-ea"/>
                <a:sym typeface="+mn-lt"/>
              </a:rPr>
              <a:t>4.我们使用的是独立同分布的数据分布，每一轮次有5个客户端参与训练。</a:t>
            </a:r>
            <a:endParaRPr lang="zh-CN" altLang="en-US" dirty="0">
              <a:cs typeface="+mn-ea"/>
              <a:sym typeface="+mn-lt"/>
            </a:endParaRPr>
          </a:p>
          <a:p>
            <a:pPr lvl="0">
              <a:lnSpc>
                <a:spcPct val="150000"/>
              </a:lnSpc>
              <a:defRPr/>
            </a:pPr>
            <a:endParaRPr lang="zh-CN" altLang="en-US" dirty="0">
              <a:cs typeface="+mn-ea"/>
              <a:sym typeface="+mn-lt"/>
            </a:endParaRPr>
          </a:p>
          <a:p>
            <a:pPr lvl="0">
              <a:lnSpc>
                <a:spcPct val="150000"/>
              </a:lnSpc>
              <a:defRPr/>
            </a:pPr>
            <a:r>
              <a:rPr lang="en-US" altLang="zh-CN" dirty="0">
                <a:cs typeface="+mn-ea"/>
                <a:sym typeface="+mn-lt"/>
              </a:rPr>
              <a:t>5.</a:t>
            </a:r>
            <a:r>
              <a:rPr lang="zh-CN" altLang="en-US" dirty="0">
                <a:cs typeface="+mn-ea"/>
                <a:sym typeface="+mn-lt"/>
              </a:rPr>
              <a:t>恶意的参与方是占少数部分的，不超过整体参与的</a:t>
            </a:r>
            <a:r>
              <a:rPr lang="en-US" altLang="zh-CN" dirty="0">
                <a:cs typeface="+mn-ea"/>
                <a:sym typeface="+mn-lt"/>
              </a:rPr>
              <a:t>50%</a:t>
            </a:r>
            <a:r>
              <a:rPr lang="zh-CN" altLang="en-US" dirty="0">
                <a:cs typeface="+mn-ea"/>
                <a:sym typeface="+mn-lt"/>
              </a:rPr>
              <a:t>。</a:t>
            </a:r>
            <a:br>
              <a:rPr lang="zh-CN" altLang="en-US" dirty="0">
                <a:cs typeface="+mn-ea"/>
                <a:sym typeface="+mn-lt"/>
              </a:rPr>
            </a:br>
            <a:endParaRPr lang="en-US" altLang="zh-CN" spc="100" dirty="0">
              <a:cs typeface="+mn-ea"/>
              <a:sym typeface="+mn-lt"/>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25" name="图片 2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
        <p:nvSpPr>
          <p:cNvPr id="6" name="文本框 5"/>
          <p:cNvSpPr txBox="1"/>
          <p:nvPr>
            <p:custDataLst>
              <p:tags r:id="rId4"/>
            </p:custDataLst>
          </p:nvPr>
        </p:nvSpPr>
        <p:spPr>
          <a:xfrm>
            <a:off x="5087386" y="96537"/>
            <a:ext cx="3670300" cy="583565"/>
          </a:xfrm>
          <a:prstGeom prst="rect">
            <a:avLst/>
          </a:prstGeom>
          <a:noFill/>
        </p:spPr>
        <p:txBody>
          <a:bodyPr wrap="square" rtlCol="0">
            <a:spAutoFit/>
          </a:bodyPr>
          <a:lstStyle/>
          <a:p>
            <a:r>
              <a:rPr lang="zh-CN" altLang="en-US" sz="3200" dirty="0">
                <a:solidFill>
                  <a:schemeClr val="bg1"/>
                </a:solidFill>
                <a:cs typeface="+mn-ea"/>
                <a:sym typeface="+mn-lt"/>
              </a:rPr>
              <a:t>算法</a:t>
            </a:r>
            <a:r>
              <a:rPr lang="zh-CN" altLang="en-US" sz="3200" dirty="0">
                <a:solidFill>
                  <a:schemeClr val="bg1"/>
                </a:solidFill>
                <a:cs typeface="+mn-ea"/>
                <a:sym typeface="+mn-lt"/>
              </a:rPr>
              <a:t>原理</a:t>
            </a:r>
            <a:endParaRPr lang="zh-CN" altLang="en-US" sz="3200" dirty="0">
              <a:solidFill>
                <a:schemeClr val="bg1"/>
              </a:solidFill>
              <a:cs typeface="+mn-ea"/>
              <a:sym typeface="+mn-lt"/>
            </a:endParaRPr>
          </a:p>
        </p:txBody>
      </p:sp>
      <p:sp>
        <p:nvSpPr>
          <p:cNvPr id="7" name="矩形 6"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5"/>
            </p:custDataLst>
          </p:nvPr>
        </p:nvSpPr>
        <p:spPr>
          <a:xfrm>
            <a:off x="418618" y="919480"/>
            <a:ext cx="11354763" cy="423545"/>
          </a:xfrm>
          <a:prstGeom prst="rect">
            <a:avLst/>
          </a:prstGeom>
          <a:noFill/>
        </p:spPr>
        <p:txBody>
          <a:bodyPr wrap="square" rtlCol="0">
            <a:spAutoFit/>
          </a:bodyPr>
          <a:lstStyle/>
          <a:p>
            <a:pPr marL="285750" lvl="0" indent="-285750" algn="l" fontAlgn="auto">
              <a:lnSpc>
                <a:spcPct val="120000"/>
              </a:lnSpc>
              <a:spcBef>
                <a:spcPts val="0"/>
              </a:spcBef>
              <a:spcAft>
                <a:spcPts val="0"/>
              </a:spcAft>
              <a:buClrTx/>
              <a:buSzTx/>
              <a:buFont typeface="Wingdings" panose="05000000000000000000" charset="0"/>
              <a:buChar char=""/>
              <a:defRPr/>
            </a:pPr>
            <a:r>
              <a:rPr lang="zh-CN" altLang="en-US" b="1" spc="100" dirty="0">
                <a:solidFill>
                  <a:schemeClr val="tx1">
                    <a:lumMod val="95000"/>
                    <a:lumOff val="5000"/>
                  </a:schemeClr>
                </a:solidFill>
                <a:cs typeface="+mn-ea"/>
                <a:sym typeface="+mn-lt"/>
              </a:rPr>
              <a:t>主要思想</a:t>
            </a:r>
            <a:endParaRPr lang="en-US" altLang="zh-CN" b="1" spc="100" dirty="0">
              <a:solidFill>
                <a:schemeClr val="tx1">
                  <a:lumMod val="95000"/>
                  <a:lumOff val="5000"/>
                </a:schemeClr>
              </a:solidFill>
              <a:cs typeface="+mn-ea"/>
              <a:sym typeface="+mn-lt"/>
            </a:endParaRPr>
          </a:p>
        </p:txBody>
      </p:sp>
      <p:sp>
        <p:nvSpPr>
          <p:cNvPr id="16" name="矩形 15"/>
          <p:cNvSpPr/>
          <p:nvPr/>
        </p:nvSpPr>
        <p:spPr>
          <a:xfrm>
            <a:off x="2853055" y="2855595"/>
            <a:ext cx="7649845" cy="1753235"/>
          </a:xfrm>
          <a:prstGeom prst="rect">
            <a:avLst/>
          </a:prstGeom>
        </p:spPr>
        <p:txBody>
          <a:bodyPr wrap="square">
            <a:spAutoFit/>
          </a:bodyPr>
          <a:lstStyle/>
          <a:p>
            <a:pPr indent="0">
              <a:lnSpc>
                <a:spcPct val="150000"/>
              </a:lnSpc>
              <a:buFont typeface="Wingdings" panose="05000000000000000000" pitchFamily="2" charset="2"/>
              <a:buNone/>
            </a:pPr>
            <a:r>
              <a:rPr lang="zh-CN" altLang="en-US" dirty="0">
                <a:cs typeface="+mn-ea"/>
                <a:sym typeface="+mn-lt"/>
              </a:rPr>
              <a:t>在参数空间的一个子集中，恶意客户端提交的参数更新与诚实客户端的参数更新相比，具有更加独特的特征。故提取对应的参数进行PCA降维分解，然后进行聚类，将更新的</a:t>
            </a:r>
            <a:r>
              <a:rPr lang="zh-CN" altLang="en-US" dirty="0">
                <a:solidFill>
                  <a:srgbClr val="00B0F0"/>
                </a:solidFill>
                <a:cs typeface="+mn-ea"/>
                <a:sym typeface="+mn-lt"/>
              </a:rPr>
              <a:t>比较大的类视为正常更新</a:t>
            </a:r>
            <a:r>
              <a:rPr lang="zh-CN" altLang="en-US" dirty="0">
                <a:cs typeface="+mn-ea"/>
                <a:sym typeface="+mn-lt"/>
              </a:rPr>
              <a:t>，其他类对应的更新视为恶意更新。</a:t>
            </a:r>
            <a:endParaRPr lang="zh-CN" altLang="en-US" dirty="0">
              <a:cs typeface="+mn-ea"/>
              <a:sym typeface="+mn-lt"/>
            </a:endParaRPr>
          </a:p>
        </p:txBody>
      </p:sp>
      <p:sp>
        <p:nvSpPr>
          <p:cNvPr id="17" name="任意多边形 16"/>
          <p:cNvSpPr/>
          <p:nvPr/>
        </p:nvSpPr>
        <p:spPr>
          <a:xfrm>
            <a:off x="2736850" y="1768475"/>
            <a:ext cx="8098155" cy="4717415"/>
          </a:xfrm>
          <a:custGeom>
            <a:avLst/>
            <a:gdLst>
              <a:gd name="connsiteX0" fmla="*/ 183541 w 2655784"/>
              <a:gd name="connsiteY0" fmla="*/ 0 h 2737024"/>
              <a:gd name="connsiteX1" fmla="*/ 607812 w 2655784"/>
              <a:gd name="connsiteY1" fmla="*/ 0 h 2737024"/>
              <a:gd name="connsiteX2" fmla="*/ 607812 w 2655784"/>
              <a:gd name="connsiteY2" fmla="*/ 151879 h 2737024"/>
              <a:gd name="connsiteX3" fmla="*/ 2047972 w 2655784"/>
              <a:gd name="connsiteY3" fmla="*/ 151879 h 2737024"/>
              <a:gd name="connsiteX4" fmla="*/ 2047972 w 2655784"/>
              <a:gd name="connsiteY4" fmla="*/ 0 h 2737024"/>
              <a:gd name="connsiteX5" fmla="*/ 2472243 w 2655784"/>
              <a:gd name="connsiteY5" fmla="*/ 0 h 2737024"/>
              <a:gd name="connsiteX6" fmla="*/ 2655784 w 2655784"/>
              <a:gd name="connsiteY6" fmla="*/ 183541 h 2737024"/>
              <a:gd name="connsiteX7" fmla="*/ 2655784 w 2655784"/>
              <a:gd name="connsiteY7" fmla="*/ 2553483 h 2737024"/>
              <a:gd name="connsiteX8" fmla="*/ 2472243 w 2655784"/>
              <a:gd name="connsiteY8" fmla="*/ 2737024 h 2737024"/>
              <a:gd name="connsiteX9" fmla="*/ 183541 w 2655784"/>
              <a:gd name="connsiteY9" fmla="*/ 2737024 h 2737024"/>
              <a:gd name="connsiteX10" fmla="*/ 0 w 2655784"/>
              <a:gd name="connsiteY10" fmla="*/ 2553483 h 2737024"/>
              <a:gd name="connsiteX11" fmla="*/ 0 w 2655784"/>
              <a:gd name="connsiteY11" fmla="*/ 183541 h 2737024"/>
              <a:gd name="connsiteX12" fmla="*/ 183541 w 2655784"/>
              <a:gd name="connsiteY12" fmla="*/ 0 h 2737024"/>
              <a:gd name="connsiteX0-1" fmla="*/ 607812 w 2655784"/>
              <a:gd name="connsiteY0-2" fmla="*/ 151879 h 2737024"/>
              <a:gd name="connsiteX1-3" fmla="*/ 2047972 w 2655784"/>
              <a:gd name="connsiteY1-4" fmla="*/ 151879 h 2737024"/>
              <a:gd name="connsiteX2-5" fmla="*/ 2047972 w 2655784"/>
              <a:gd name="connsiteY2-6" fmla="*/ 0 h 2737024"/>
              <a:gd name="connsiteX3-7" fmla="*/ 2472243 w 2655784"/>
              <a:gd name="connsiteY3-8" fmla="*/ 0 h 2737024"/>
              <a:gd name="connsiteX4-9" fmla="*/ 2655784 w 2655784"/>
              <a:gd name="connsiteY4-10" fmla="*/ 183541 h 2737024"/>
              <a:gd name="connsiteX5-11" fmla="*/ 2655784 w 2655784"/>
              <a:gd name="connsiteY5-12" fmla="*/ 2553483 h 2737024"/>
              <a:gd name="connsiteX6-13" fmla="*/ 2472243 w 2655784"/>
              <a:gd name="connsiteY6-14" fmla="*/ 2737024 h 2737024"/>
              <a:gd name="connsiteX7-15" fmla="*/ 183541 w 2655784"/>
              <a:gd name="connsiteY7-16" fmla="*/ 2737024 h 2737024"/>
              <a:gd name="connsiteX8-17" fmla="*/ 0 w 2655784"/>
              <a:gd name="connsiteY8-18" fmla="*/ 2553483 h 2737024"/>
              <a:gd name="connsiteX9-19" fmla="*/ 0 w 2655784"/>
              <a:gd name="connsiteY9-20" fmla="*/ 183541 h 2737024"/>
              <a:gd name="connsiteX10-21" fmla="*/ 183541 w 2655784"/>
              <a:gd name="connsiteY10-22" fmla="*/ 0 h 2737024"/>
              <a:gd name="connsiteX11-23" fmla="*/ 607812 w 2655784"/>
              <a:gd name="connsiteY11-24" fmla="*/ 0 h 2737024"/>
              <a:gd name="connsiteX12-25" fmla="*/ 699252 w 2655784"/>
              <a:gd name="connsiteY12-26" fmla="*/ 243319 h 2737024"/>
              <a:gd name="connsiteX0-27" fmla="*/ 607812 w 2655784"/>
              <a:gd name="connsiteY0-28" fmla="*/ 151879 h 2737024"/>
              <a:gd name="connsiteX1-29" fmla="*/ 2047972 w 2655784"/>
              <a:gd name="connsiteY1-30" fmla="*/ 151879 h 2737024"/>
              <a:gd name="connsiteX2-31" fmla="*/ 2047972 w 2655784"/>
              <a:gd name="connsiteY2-32" fmla="*/ 0 h 2737024"/>
              <a:gd name="connsiteX3-33" fmla="*/ 2472243 w 2655784"/>
              <a:gd name="connsiteY3-34" fmla="*/ 0 h 2737024"/>
              <a:gd name="connsiteX4-35" fmla="*/ 2655784 w 2655784"/>
              <a:gd name="connsiteY4-36" fmla="*/ 183541 h 2737024"/>
              <a:gd name="connsiteX5-37" fmla="*/ 2655784 w 2655784"/>
              <a:gd name="connsiteY5-38" fmla="*/ 2553483 h 2737024"/>
              <a:gd name="connsiteX6-39" fmla="*/ 2472243 w 2655784"/>
              <a:gd name="connsiteY6-40" fmla="*/ 2737024 h 2737024"/>
              <a:gd name="connsiteX7-41" fmla="*/ 183541 w 2655784"/>
              <a:gd name="connsiteY7-42" fmla="*/ 2737024 h 2737024"/>
              <a:gd name="connsiteX8-43" fmla="*/ 0 w 2655784"/>
              <a:gd name="connsiteY8-44" fmla="*/ 2553483 h 2737024"/>
              <a:gd name="connsiteX9-45" fmla="*/ 0 w 2655784"/>
              <a:gd name="connsiteY9-46" fmla="*/ 183541 h 2737024"/>
              <a:gd name="connsiteX10-47" fmla="*/ 183541 w 2655784"/>
              <a:gd name="connsiteY10-48" fmla="*/ 0 h 2737024"/>
              <a:gd name="connsiteX11-49" fmla="*/ 607812 w 2655784"/>
              <a:gd name="connsiteY11-50" fmla="*/ 0 h 2737024"/>
              <a:gd name="connsiteX0-51" fmla="*/ 2047972 w 2655784"/>
              <a:gd name="connsiteY0-52" fmla="*/ 151879 h 2737024"/>
              <a:gd name="connsiteX1-53" fmla="*/ 2047972 w 2655784"/>
              <a:gd name="connsiteY1-54" fmla="*/ 0 h 2737024"/>
              <a:gd name="connsiteX2-55" fmla="*/ 2472243 w 2655784"/>
              <a:gd name="connsiteY2-56" fmla="*/ 0 h 2737024"/>
              <a:gd name="connsiteX3-57" fmla="*/ 2655784 w 2655784"/>
              <a:gd name="connsiteY3-58" fmla="*/ 183541 h 2737024"/>
              <a:gd name="connsiteX4-59" fmla="*/ 2655784 w 2655784"/>
              <a:gd name="connsiteY4-60" fmla="*/ 2553483 h 2737024"/>
              <a:gd name="connsiteX5-61" fmla="*/ 2472243 w 2655784"/>
              <a:gd name="connsiteY5-62" fmla="*/ 2737024 h 2737024"/>
              <a:gd name="connsiteX6-63" fmla="*/ 183541 w 2655784"/>
              <a:gd name="connsiteY6-64" fmla="*/ 2737024 h 2737024"/>
              <a:gd name="connsiteX7-65" fmla="*/ 0 w 2655784"/>
              <a:gd name="connsiteY7-66" fmla="*/ 2553483 h 2737024"/>
              <a:gd name="connsiteX8-67" fmla="*/ 0 w 2655784"/>
              <a:gd name="connsiteY8-68" fmla="*/ 183541 h 2737024"/>
              <a:gd name="connsiteX9-69" fmla="*/ 183541 w 2655784"/>
              <a:gd name="connsiteY9-70" fmla="*/ 0 h 2737024"/>
              <a:gd name="connsiteX10-71" fmla="*/ 607812 w 2655784"/>
              <a:gd name="connsiteY10-72" fmla="*/ 0 h 2737024"/>
              <a:gd name="connsiteX0-73" fmla="*/ 2047972 w 2655784"/>
              <a:gd name="connsiteY0-74" fmla="*/ 0 h 2737024"/>
              <a:gd name="connsiteX1-75" fmla="*/ 2472243 w 2655784"/>
              <a:gd name="connsiteY1-76" fmla="*/ 0 h 2737024"/>
              <a:gd name="connsiteX2-77" fmla="*/ 2655784 w 2655784"/>
              <a:gd name="connsiteY2-78" fmla="*/ 183541 h 2737024"/>
              <a:gd name="connsiteX3-79" fmla="*/ 2655784 w 2655784"/>
              <a:gd name="connsiteY3-80" fmla="*/ 2553483 h 2737024"/>
              <a:gd name="connsiteX4-81" fmla="*/ 2472243 w 2655784"/>
              <a:gd name="connsiteY4-82" fmla="*/ 2737024 h 2737024"/>
              <a:gd name="connsiteX5-83" fmla="*/ 183541 w 2655784"/>
              <a:gd name="connsiteY5-84" fmla="*/ 2737024 h 2737024"/>
              <a:gd name="connsiteX6-85" fmla="*/ 0 w 2655784"/>
              <a:gd name="connsiteY6-86" fmla="*/ 2553483 h 2737024"/>
              <a:gd name="connsiteX7-87" fmla="*/ 0 w 2655784"/>
              <a:gd name="connsiteY7-88" fmla="*/ 183541 h 2737024"/>
              <a:gd name="connsiteX8-89" fmla="*/ 183541 w 2655784"/>
              <a:gd name="connsiteY8-90" fmla="*/ 0 h 2737024"/>
              <a:gd name="connsiteX9-91" fmla="*/ 607812 w 2655784"/>
              <a:gd name="connsiteY9-92" fmla="*/ 0 h 2737024"/>
            </a:gdLst>
            <a:ahLst/>
            <a:cxnLst>
              <a:cxn ang="0">
                <a:pos x="connsiteX0-73" y="connsiteY0-74"/>
              </a:cxn>
              <a:cxn ang="0">
                <a:pos x="connsiteX1-75" y="connsiteY1-76"/>
              </a:cxn>
              <a:cxn ang="0">
                <a:pos x="connsiteX2-77" y="connsiteY2-78"/>
              </a:cxn>
              <a:cxn ang="0">
                <a:pos x="connsiteX3-79" y="connsiteY3-80"/>
              </a:cxn>
              <a:cxn ang="0">
                <a:pos x="connsiteX4-81" y="connsiteY4-82"/>
              </a:cxn>
              <a:cxn ang="0">
                <a:pos x="connsiteX5-83" y="connsiteY5-84"/>
              </a:cxn>
              <a:cxn ang="0">
                <a:pos x="connsiteX6-85" y="connsiteY6-86"/>
              </a:cxn>
              <a:cxn ang="0">
                <a:pos x="connsiteX7-87" y="connsiteY7-88"/>
              </a:cxn>
              <a:cxn ang="0">
                <a:pos x="connsiteX8-89" y="connsiteY8-90"/>
              </a:cxn>
              <a:cxn ang="0">
                <a:pos x="connsiteX9-91" y="connsiteY9-92"/>
              </a:cxn>
            </a:cxnLst>
            <a:rect l="l" t="t" r="r" b="b"/>
            <a:pathLst>
              <a:path w="2655784" h="2737024">
                <a:moveTo>
                  <a:pt x="2047972" y="0"/>
                </a:moveTo>
                <a:lnTo>
                  <a:pt x="2472243" y="0"/>
                </a:lnTo>
                <a:cubicBezTo>
                  <a:pt x="2573610" y="0"/>
                  <a:pt x="2655784" y="82174"/>
                  <a:pt x="2655784" y="183541"/>
                </a:cubicBezTo>
                <a:lnTo>
                  <a:pt x="2655784" y="2553483"/>
                </a:lnTo>
                <a:cubicBezTo>
                  <a:pt x="2655784" y="2654850"/>
                  <a:pt x="2573610" y="2737024"/>
                  <a:pt x="2472243" y="2737024"/>
                </a:cubicBezTo>
                <a:lnTo>
                  <a:pt x="183541" y="2737024"/>
                </a:lnTo>
                <a:cubicBezTo>
                  <a:pt x="82174" y="2737024"/>
                  <a:pt x="0" y="2654850"/>
                  <a:pt x="0" y="2553483"/>
                </a:cubicBezTo>
                <a:lnTo>
                  <a:pt x="0" y="183541"/>
                </a:lnTo>
                <a:cubicBezTo>
                  <a:pt x="0" y="82174"/>
                  <a:pt x="82174" y="0"/>
                  <a:pt x="183541" y="0"/>
                </a:cubicBezTo>
                <a:lnTo>
                  <a:pt x="607812" y="0"/>
                </a:lnTo>
              </a:path>
            </a:pathLst>
          </a:custGeom>
          <a:noFill/>
          <a:ln w="9525">
            <a:solidFill>
              <a:schemeClr val="tx1"/>
            </a:solidFill>
            <a:prstDash val="solid"/>
            <a:round/>
            <a:headEnd type="oval" w="sm" len="sm"/>
            <a:tailEnd type="oval" w="sm" len="sm"/>
          </a:ln>
          <a:effectLst>
            <a:outerShdw blurRad="101600" dist="38100" dir="2700000" algn="tl" rotWithShape="0">
              <a:schemeClr val="bg1">
                <a:lumMod val="50000"/>
                <a:alpha val="40000"/>
              </a:schemeClr>
            </a:outerShdw>
          </a:effectLst>
        </p:spPr>
        <p:txBody>
          <a:bodyPr anchor="ctr"/>
          <a:lstStyle/>
          <a:p>
            <a:pPr>
              <a:spcBef>
                <a:spcPts val="0"/>
              </a:spcBef>
              <a:spcAft>
                <a:spcPts val="0"/>
              </a:spcAft>
              <a:defRPr/>
            </a:pPr>
            <a:endParaRPr lang="zh-CN" altLang="en-US" kern="0">
              <a:solidFill>
                <a:sysClr val="windowText" lastClr="000000"/>
              </a:solidFill>
              <a:cs typeface="+mn-ea"/>
              <a:sym typeface="+mn-lt"/>
            </a:endParaRPr>
          </a:p>
        </p:txBody>
      </p:sp>
      <p:sp>
        <p:nvSpPr>
          <p:cNvPr id="18" name="文本框 18"/>
          <p:cNvSpPr txBox="1"/>
          <p:nvPr/>
        </p:nvSpPr>
        <p:spPr>
          <a:xfrm>
            <a:off x="4575810" y="1568450"/>
            <a:ext cx="4420235" cy="398780"/>
          </a:xfrm>
          <a:prstGeom prst="rect">
            <a:avLst/>
          </a:prstGeom>
          <a:noFill/>
        </p:spPr>
        <p:txBody>
          <a:bodyPr wrap="square">
            <a:spAutoFit/>
          </a:bodyPr>
          <a:lstStyle/>
          <a:p>
            <a:pPr algn="ctr">
              <a:spcBef>
                <a:spcPts val="0"/>
              </a:spcBef>
              <a:spcAft>
                <a:spcPts val="0"/>
              </a:spcAft>
              <a:defRPr/>
            </a:pPr>
            <a:r>
              <a:rPr lang="zh-CN" altLang="en-US" sz="2000" b="1" dirty="0">
                <a:solidFill>
                  <a:srgbClr val="FF0000"/>
                </a:solidFill>
                <a:cs typeface="+mn-ea"/>
                <a:sym typeface="+mn-lt"/>
              </a:rPr>
              <a:t>主要利用梯度的相似</a:t>
            </a:r>
            <a:r>
              <a:rPr lang="zh-CN" altLang="en-US" sz="2000" b="1" dirty="0">
                <a:solidFill>
                  <a:srgbClr val="FF0000"/>
                </a:solidFill>
                <a:cs typeface="+mn-ea"/>
                <a:sym typeface="+mn-lt"/>
              </a:rPr>
              <a:t>性</a:t>
            </a:r>
            <a:endParaRPr lang="zh-CN" altLang="en-US" sz="2000" b="1" dirty="0">
              <a:solidFill>
                <a:srgbClr val="FF0000"/>
              </a:solidFill>
              <a:cs typeface="+mn-ea"/>
              <a:sym typeface="+mn-lt"/>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0" y="0"/>
            <a:ext cx="12192000" cy="749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25" name="图片 2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
        <p:nvSpPr>
          <p:cNvPr id="6" name="文本框 5"/>
          <p:cNvSpPr txBox="1"/>
          <p:nvPr>
            <p:custDataLst>
              <p:tags r:id="rId4"/>
            </p:custDataLst>
          </p:nvPr>
        </p:nvSpPr>
        <p:spPr>
          <a:xfrm>
            <a:off x="5087386" y="96537"/>
            <a:ext cx="3670300" cy="583565"/>
          </a:xfrm>
          <a:prstGeom prst="rect">
            <a:avLst/>
          </a:prstGeom>
          <a:noFill/>
        </p:spPr>
        <p:txBody>
          <a:bodyPr wrap="square" rtlCol="0">
            <a:spAutoFit/>
          </a:bodyPr>
          <a:lstStyle/>
          <a:p>
            <a:r>
              <a:rPr lang="zh-CN" altLang="en-US" sz="3200" dirty="0">
                <a:solidFill>
                  <a:schemeClr val="bg1"/>
                </a:solidFill>
                <a:cs typeface="+mn-ea"/>
                <a:sym typeface="+mn-lt"/>
              </a:rPr>
              <a:t>算法</a:t>
            </a:r>
            <a:r>
              <a:rPr lang="zh-CN" altLang="en-US" sz="3200" dirty="0">
                <a:solidFill>
                  <a:schemeClr val="bg1"/>
                </a:solidFill>
                <a:cs typeface="+mn-ea"/>
                <a:sym typeface="+mn-lt"/>
              </a:rPr>
              <a:t>原理</a:t>
            </a:r>
            <a:endParaRPr lang="zh-CN" altLang="en-US" sz="3200" dirty="0">
              <a:solidFill>
                <a:schemeClr val="bg1"/>
              </a:solidFill>
              <a:cs typeface="+mn-ea"/>
              <a:sym typeface="+mn-lt"/>
            </a:endParaRPr>
          </a:p>
        </p:txBody>
      </p:sp>
      <p:sp>
        <p:nvSpPr>
          <p:cNvPr id="7" name="矩形 6"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5"/>
            </p:custDataLst>
          </p:nvPr>
        </p:nvSpPr>
        <p:spPr>
          <a:xfrm>
            <a:off x="418618" y="919480"/>
            <a:ext cx="11354763" cy="423545"/>
          </a:xfrm>
          <a:prstGeom prst="rect">
            <a:avLst/>
          </a:prstGeom>
          <a:noFill/>
        </p:spPr>
        <p:txBody>
          <a:bodyPr wrap="square" rtlCol="0">
            <a:spAutoFit/>
          </a:bodyPr>
          <a:lstStyle/>
          <a:p>
            <a:pPr marL="285750" lvl="0" indent="-285750" algn="l" fontAlgn="auto">
              <a:lnSpc>
                <a:spcPct val="120000"/>
              </a:lnSpc>
              <a:spcBef>
                <a:spcPts val="0"/>
              </a:spcBef>
              <a:spcAft>
                <a:spcPts val="0"/>
              </a:spcAft>
              <a:buClrTx/>
              <a:buSzTx/>
              <a:buFont typeface="Wingdings" panose="05000000000000000000" charset="0"/>
              <a:buChar char=""/>
              <a:defRPr/>
            </a:pPr>
            <a:r>
              <a:rPr lang="zh-CN" altLang="en-US" b="1" spc="100" dirty="0">
                <a:solidFill>
                  <a:schemeClr val="tx1">
                    <a:lumMod val="95000"/>
                    <a:lumOff val="5000"/>
                  </a:schemeClr>
                </a:solidFill>
                <a:cs typeface="+mn-ea"/>
                <a:sym typeface="+mn-lt"/>
              </a:rPr>
              <a:t>算法</a:t>
            </a:r>
            <a:r>
              <a:rPr lang="zh-CN" altLang="en-US" b="1" spc="100" dirty="0">
                <a:solidFill>
                  <a:schemeClr val="tx1">
                    <a:lumMod val="95000"/>
                    <a:lumOff val="5000"/>
                  </a:schemeClr>
                </a:solidFill>
                <a:cs typeface="+mn-ea"/>
                <a:sym typeface="+mn-lt"/>
              </a:rPr>
              <a:t>流程</a:t>
            </a:r>
            <a:endParaRPr lang="zh-CN" altLang="en-US" b="1" spc="100" dirty="0">
              <a:solidFill>
                <a:schemeClr val="tx1">
                  <a:lumMod val="95000"/>
                  <a:lumOff val="5000"/>
                </a:schemeClr>
              </a:solidFill>
              <a:cs typeface="+mn-ea"/>
              <a:sym typeface="+mn-lt"/>
            </a:endParaRPr>
          </a:p>
        </p:txBody>
      </p:sp>
      <p:sp>
        <p:nvSpPr>
          <p:cNvPr id="16" name="矩形 15"/>
          <p:cNvSpPr/>
          <p:nvPr/>
        </p:nvSpPr>
        <p:spPr>
          <a:xfrm>
            <a:off x="803910" y="1873250"/>
            <a:ext cx="10488930" cy="3610610"/>
          </a:xfrm>
          <a:prstGeom prst="rect">
            <a:avLst/>
          </a:prstGeom>
        </p:spPr>
        <p:txBody>
          <a:bodyPr wrap="square">
            <a:noAutofit/>
          </a:bodyPr>
          <a:lstStyle/>
          <a:p>
            <a:pPr indent="0">
              <a:lnSpc>
                <a:spcPct val="150000"/>
              </a:lnSpc>
              <a:buFont typeface="Wingdings" panose="05000000000000000000" pitchFamily="2" charset="2"/>
              <a:buNone/>
            </a:pPr>
            <a:endParaRPr lang="zh-CN" altLang="en-US" dirty="0">
              <a:cs typeface="+mn-ea"/>
              <a:sym typeface="+mn-lt"/>
            </a:endParaRPr>
          </a:p>
        </p:txBody>
      </p:sp>
      <p:pic>
        <p:nvPicPr>
          <p:cNvPr id="3" name="图片 2"/>
          <p:cNvPicPr>
            <a:picLocks noChangeAspect="1"/>
          </p:cNvPicPr>
          <p:nvPr/>
        </p:nvPicPr>
        <p:blipFill>
          <a:blip r:embed="rId6"/>
          <a:stretch>
            <a:fillRect/>
          </a:stretch>
        </p:blipFill>
        <p:spPr>
          <a:xfrm>
            <a:off x="1564005" y="1780540"/>
            <a:ext cx="8237220" cy="4018280"/>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KSO_WM_FULL_TEXT_BEAUTIFY_COPY_ID" val="4"/>
</p:tagLst>
</file>

<file path=ppt/tags/tag10.xml><?xml version="1.0" encoding="utf-8"?>
<p:tagLst xmlns:p="http://schemas.openxmlformats.org/presentationml/2006/main">
  <p:tag name="KSO_WM_FULL_TEXT_BEAUTIFY_COPY_ID" val="150995202"/>
</p:tagLst>
</file>

<file path=ppt/tags/tag11.xml><?xml version="1.0" encoding="utf-8"?>
<p:tagLst xmlns:p="http://schemas.openxmlformats.org/presentationml/2006/main">
  <p:tag name="KSO_WM_FULL_TEXT_BEAUTIFY_COPY_ID" val="2"/>
</p:tagLst>
</file>

<file path=ppt/tags/tag12.xml><?xml version="1.0" encoding="utf-8"?>
<p:tagLst xmlns:p="http://schemas.openxmlformats.org/presentationml/2006/main">
  <p:tag name="KSO_WM_FULL_TEXT_BEAUTIFY_COPY_ID" val="3"/>
</p:tagLst>
</file>

<file path=ppt/tags/tag13.xml><?xml version="1.0" encoding="utf-8"?>
<p:tagLst xmlns:p="http://schemas.openxmlformats.org/presentationml/2006/main">
  <p:tag name="KSO_WM_FULL_TEXT_BEAUTIFY_COPY_ID" val="17"/>
</p:tagLst>
</file>

<file path=ppt/tags/tag14.xml><?xml version="1.0" encoding="utf-8"?>
<p:tagLst xmlns:p="http://schemas.openxmlformats.org/presentationml/2006/main">
  <p:tag name="KSO_WM_FULL_TEXT_BEAUTIFY_COPY_ID" val="4"/>
</p:tagLst>
</file>

<file path=ppt/tags/tag15.xml><?xml version="1.0" encoding="utf-8"?>
<p:tagLst xmlns:p="http://schemas.openxmlformats.org/presentationml/2006/main">
  <p:tag name="KSO_WM_FULL_TEXT_BEAUTIFY_COPY_ID" val="8"/>
</p:tagLst>
</file>

<file path=ppt/tags/tag16.xml><?xml version="1.0" encoding="utf-8"?>
<p:tagLst xmlns:p="http://schemas.openxmlformats.org/presentationml/2006/main">
  <p:tag name="KSO_WM_FULL_TEXT_BEAUTIFY_COPY_ID" val="8"/>
</p:tagLst>
</file>

<file path=ppt/tags/tag17.xml><?xml version="1.0" encoding="utf-8"?>
<p:tagLst xmlns:p="http://schemas.openxmlformats.org/presentationml/2006/main">
  <p:tag name="KSO_WM_FULL_TEXT_BEAUTIFY_COPY_ID" val="8"/>
</p:tagLst>
</file>

<file path=ppt/tags/tag18.xml><?xml version="1.0" encoding="utf-8"?>
<p:tagLst xmlns:p="http://schemas.openxmlformats.org/presentationml/2006/main">
  <p:tag name="KSO_WM_FULL_TEXT_BEAUTIFY_COPY_ID" val="150995203"/>
</p:tagLst>
</file>

<file path=ppt/tags/tag19.xml><?xml version="1.0" encoding="utf-8"?>
<p:tagLst xmlns:p="http://schemas.openxmlformats.org/presentationml/2006/main">
  <p:tag name="KSO_WM_FULL_TEXT_BEAUTIFY_COPY_ID" val="4"/>
</p:tagLst>
</file>

<file path=ppt/tags/tag2.xml><?xml version="1.0" encoding="utf-8"?>
<p:tagLst xmlns:p="http://schemas.openxmlformats.org/presentationml/2006/main">
  <p:tag name="KSO_WM_FULL_TEXT_BEAUTIFY_COPY_ID" val="7"/>
</p:tagLst>
</file>

<file path=ppt/tags/tag20.xml><?xml version="1.0" encoding="utf-8"?>
<p:tagLst xmlns:p="http://schemas.openxmlformats.org/presentationml/2006/main">
  <p:tag name="KSO_WM_FULL_TEXT_BEAUTIFY_COPY_ID" val="25"/>
</p:tagLst>
</file>

<file path=ppt/tags/tag21.xml><?xml version="1.0" encoding="utf-8"?>
<p:tagLst xmlns:p="http://schemas.openxmlformats.org/presentationml/2006/main">
  <p:tag name="KSO_WM_FULL_TEXT_BEAUTIFY_COPY_ID" val="2"/>
</p:tagLst>
</file>

<file path=ppt/tags/tag22.xml><?xml version="1.0" encoding="utf-8"?>
<p:tagLst xmlns:p="http://schemas.openxmlformats.org/presentationml/2006/main">
  <p:tag name="KSO_WM_FULL_TEXT_BEAUTIFY_COPY_ID" val="69"/>
</p:tagLst>
</file>

<file path=ppt/tags/tag23.xml><?xml version="1.0" encoding="utf-8"?>
<p:tagLst xmlns:p="http://schemas.openxmlformats.org/presentationml/2006/main">
  <p:tag name="KSO_WM_FULL_TEXT_BEAUTIFY_COPY_ID" val="150995266"/>
</p:tagLst>
</file>

<file path=ppt/tags/tag24.xml><?xml version="1.0" encoding="utf-8"?>
<p:tagLst xmlns:p="http://schemas.openxmlformats.org/presentationml/2006/main">
  <p:tag name="KSO_WM_FULL_TEXT_BEAUTIFY_COPY_ID" val="4"/>
</p:tagLst>
</file>

<file path=ppt/tags/tag25.xml><?xml version="1.0" encoding="utf-8"?>
<p:tagLst xmlns:p="http://schemas.openxmlformats.org/presentationml/2006/main">
  <p:tag name="KSO_WM_FULL_TEXT_BEAUTIFY_COPY_ID" val="25"/>
</p:tagLst>
</file>

<file path=ppt/tags/tag26.xml><?xml version="1.0" encoding="utf-8"?>
<p:tagLst xmlns:p="http://schemas.openxmlformats.org/presentationml/2006/main">
  <p:tag name="KSO_WM_FULL_TEXT_BEAUTIFY_COPY_ID" val="69"/>
</p:tagLst>
</file>

<file path=ppt/tags/tag27.xml><?xml version="1.0" encoding="utf-8"?>
<p:tagLst xmlns:p="http://schemas.openxmlformats.org/presentationml/2006/main">
  <p:tag name="KSO_WM_FULL_TEXT_BEAUTIFY_COPY_ID" val="2"/>
</p:tagLst>
</file>

<file path=ppt/tags/tag28.xml><?xml version="1.0" encoding="utf-8"?>
<p:tagLst xmlns:p="http://schemas.openxmlformats.org/presentationml/2006/main">
  <p:tag name="KSO_WM_FULL_TEXT_BEAUTIFY_COPY_ID" val="150995266"/>
</p:tagLst>
</file>

<file path=ppt/tags/tag29.xml><?xml version="1.0" encoding="utf-8"?>
<p:tagLst xmlns:p="http://schemas.openxmlformats.org/presentationml/2006/main">
  <p:tag name="KSO_WM_FULL_TEXT_BEAUTIFY_COPY_ID" val="4"/>
</p:tagLst>
</file>

<file path=ppt/tags/tag3.xml><?xml version="1.0" encoding="utf-8"?>
<p:tagLst xmlns:p="http://schemas.openxmlformats.org/presentationml/2006/main">
  <p:tag name="KSO_WM_FULL_TEXT_BEAUTIFY_COPY_ID" val="13"/>
</p:tagLst>
</file>

<file path=ppt/tags/tag30.xml><?xml version="1.0" encoding="utf-8"?>
<p:tagLst xmlns:p="http://schemas.openxmlformats.org/presentationml/2006/main">
  <p:tag name="KSO_WM_FULL_TEXT_BEAUTIFY_COPY_ID" val="25"/>
</p:tagLst>
</file>

<file path=ppt/tags/tag31.xml><?xml version="1.0" encoding="utf-8"?>
<p:tagLst xmlns:p="http://schemas.openxmlformats.org/presentationml/2006/main">
  <p:tag name="KSO_WM_FULL_TEXT_BEAUTIFY_COPY_ID" val="69"/>
</p:tagLst>
</file>

<file path=ppt/tags/tag32.xml><?xml version="1.0" encoding="utf-8"?>
<p:tagLst xmlns:p="http://schemas.openxmlformats.org/presentationml/2006/main">
  <p:tag name="KSO_WM_FULL_TEXT_BEAUTIFY_COPY_ID" val="2"/>
</p:tagLst>
</file>

<file path=ppt/tags/tag33.xml><?xml version="1.0" encoding="utf-8"?>
<p:tagLst xmlns:p="http://schemas.openxmlformats.org/presentationml/2006/main">
  <p:tag name="KSO_WM_FULL_TEXT_BEAUTIFY_COPY_ID" val="2"/>
</p:tagLst>
</file>

<file path=ppt/tags/tag34.xml><?xml version="1.0" encoding="utf-8"?>
<p:tagLst xmlns:p="http://schemas.openxmlformats.org/presentationml/2006/main">
  <p:tag name="KSO_WM_FULL_TEXT_BEAUTIFY_COPY_ID" val="150995266"/>
</p:tagLst>
</file>

<file path=ppt/tags/tag35.xml><?xml version="1.0" encoding="utf-8"?>
<p:tagLst xmlns:p="http://schemas.openxmlformats.org/presentationml/2006/main">
  <p:tag name="KSO_WM_FULL_TEXT_BEAUTIFY_COPY_ID" val="4"/>
</p:tagLst>
</file>

<file path=ppt/tags/tag36.xml><?xml version="1.0" encoding="utf-8"?>
<p:tagLst xmlns:p="http://schemas.openxmlformats.org/presentationml/2006/main">
  <p:tag name="KSO_WM_FULL_TEXT_BEAUTIFY_COPY_ID" val="25"/>
</p:tagLst>
</file>

<file path=ppt/tags/tag37.xml><?xml version="1.0" encoding="utf-8"?>
<p:tagLst xmlns:p="http://schemas.openxmlformats.org/presentationml/2006/main">
  <p:tag name="KSO_WM_FULL_TEXT_BEAUTIFY_COPY_ID" val="69"/>
</p:tagLst>
</file>

<file path=ppt/tags/tag38.xml><?xml version="1.0" encoding="utf-8"?>
<p:tagLst xmlns:p="http://schemas.openxmlformats.org/presentationml/2006/main">
  <p:tag name="KSO_WM_FULL_TEXT_BEAUTIFY_COPY_ID" val="2"/>
</p:tagLst>
</file>

<file path=ppt/tags/tag39.xml><?xml version="1.0" encoding="utf-8"?>
<p:tagLst xmlns:p="http://schemas.openxmlformats.org/presentationml/2006/main">
  <p:tag name="KSO_WM_FULL_TEXT_BEAUTIFY_COPY_ID" val="150995266"/>
</p:tagLst>
</file>

<file path=ppt/tags/tag4.xml><?xml version="1.0" encoding="utf-8"?>
<p:tagLst xmlns:p="http://schemas.openxmlformats.org/presentationml/2006/main">
  <p:tag name="KSO_WM_FULL_TEXT_BEAUTIFY_COPY_ID" val="12"/>
</p:tagLst>
</file>

<file path=ppt/tags/tag40.xml><?xml version="1.0" encoding="utf-8"?>
<p:tagLst xmlns:p="http://schemas.openxmlformats.org/presentationml/2006/main">
  <p:tag name="KSO_WM_FULL_TEXT_BEAUTIFY_COPY_ID" val="4"/>
</p:tagLst>
</file>

<file path=ppt/tags/tag41.xml><?xml version="1.0" encoding="utf-8"?>
<p:tagLst xmlns:p="http://schemas.openxmlformats.org/presentationml/2006/main">
  <p:tag name="KSO_WM_FULL_TEXT_BEAUTIFY_COPY_ID" val="25"/>
</p:tagLst>
</file>

<file path=ppt/tags/tag42.xml><?xml version="1.0" encoding="utf-8"?>
<p:tagLst xmlns:p="http://schemas.openxmlformats.org/presentationml/2006/main">
  <p:tag name="KSO_WM_FULL_TEXT_BEAUTIFY_COPY_ID" val="69"/>
</p:tagLst>
</file>

<file path=ppt/tags/tag43.xml><?xml version="1.0" encoding="utf-8"?>
<p:tagLst xmlns:p="http://schemas.openxmlformats.org/presentationml/2006/main">
  <p:tag name="KSO_WM_FULL_TEXT_BEAUTIFY_COPY_ID" val="2"/>
</p:tagLst>
</file>

<file path=ppt/tags/tag44.xml><?xml version="1.0" encoding="utf-8"?>
<p:tagLst xmlns:p="http://schemas.openxmlformats.org/presentationml/2006/main">
  <p:tag name="KSO_WM_FULL_TEXT_BEAUTIFY_COPY_ID" val="150995266"/>
</p:tagLst>
</file>

<file path=ppt/tags/tag45.xml><?xml version="1.0" encoding="utf-8"?>
<p:tagLst xmlns:p="http://schemas.openxmlformats.org/presentationml/2006/main">
  <p:tag name="KSO_WM_FULL_TEXT_BEAUTIFY_COPY_ID" val="4"/>
</p:tagLst>
</file>

<file path=ppt/tags/tag46.xml><?xml version="1.0" encoding="utf-8"?>
<p:tagLst xmlns:p="http://schemas.openxmlformats.org/presentationml/2006/main">
  <p:tag name="KSO_WM_FULL_TEXT_BEAUTIFY_COPY_ID" val="25"/>
</p:tagLst>
</file>

<file path=ppt/tags/tag47.xml><?xml version="1.0" encoding="utf-8"?>
<p:tagLst xmlns:p="http://schemas.openxmlformats.org/presentationml/2006/main">
  <p:tag name="KSO_WM_FULL_TEXT_BEAUTIFY_COPY_ID" val="69"/>
</p:tagLst>
</file>

<file path=ppt/tags/tag48.xml><?xml version="1.0" encoding="utf-8"?>
<p:tagLst xmlns:p="http://schemas.openxmlformats.org/presentationml/2006/main">
  <p:tag name="KSO_WM_FULL_TEXT_BEAUTIFY_COPY_ID" val="2"/>
</p:tagLst>
</file>

<file path=ppt/tags/tag49.xml><?xml version="1.0" encoding="utf-8"?>
<p:tagLst xmlns:p="http://schemas.openxmlformats.org/presentationml/2006/main">
  <p:tag name="KSO_WM_FULL_TEXT_BEAUTIFY_COPY_ID" val="2"/>
</p:tagLst>
</file>

<file path=ppt/tags/tag5.xml><?xml version="1.0" encoding="utf-8"?>
<p:tagLst xmlns:p="http://schemas.openxmlformats.org/presentationml/2006/main">
  <p:tag name="KSO_WM_FULL_TEXT_BEAUTIFY_COPY_ID" val="16"/>
</p:tagLst>
</file>

<file path=ppt/tags/tag50.xml><?xml version="1.0" encoding="utf-8"?>
<p:tagLst xmlns:p="http://schemas.openxmlformats.org/presentationml/2006/main">
  <p:tag name="KSO_WM_FULL_TEXT_BEAUTIFY_COPY_ID" val="150995266"/>
</p:tagLst>
</file>

<file path=ppt/tags/tag51.xml><?xml version="1.0" encoding="utf-8"?>
<p:tagLst xmlns:p="http://schemas.openxmlformats.org/presentationml/2006/main">
  <p:tag name="KSO_WM_FULL_TEXT_BEAUTIFY_COPY_ID" val="4"/>
</p:tagLst>
</file>

<file path=ppt/tags/tag52.xml><?xml version="1.0" encoding="utf-8"?>
<p:tagLst xmlns:p="http://schemas.openxmlformats.org/presentationml/2006/main">
  <p:tag name="KSO_WM_FULL_TEXT_BEAUTIFY_COPY_ID" val="25"/>
</p:tagLst>
</file>

<file path=ppt/tags/tag53.xml><?xml version="1.0" encoding="utf-8"?>
<p:tagLst xmlns:p="http://schemas.openxmlformats.org/presentationml/2006/main">
  <p:tag name="KSO_WM_FULL_TEXT_BEAUTIFY_COPY_ID" val="69"/>
</p:tagLst>
</file>

<file path=ppt/tags/tag54.xml><?xml version="1.0" encoding="utf-8"?>
<p:tagLst xmlns:p="http://schemas.openxmlformats.org/presentationml/2006/main">
  <p:tag name="KSO_WM_FULL_TEXT_BEAUTIFY_COPY_ID" val="2"/>
</p:tagLst>
</file>

<file path=ppt/tags/tag55.xml><?xml version="1.0" encoding="utf-8"?>
<p:tagLst xmlns:p="http://schemas.openxmlformats.org/presentationml/2006/main">
  <p:tag name="KSO_WM_FULL_TEXT_BEAUTIFY_COPY_ID" val="150995266"/>
</p:tagLst>
</file>

<file path=ppt/tags/tag56.xml><?xml version="1.0" encoding="utf-8"?>
<p:tagLst xmlns:p="http://schemas.openxmlformats.org/presentationml/2006/main">
  <p:tag name="KSO_WM_FULL_TEXT_BEAUTIFY_COPY_ID" val="4"/>
</p:tagLst>
</file>

<file path=ppt/tags/tag57.xml><?xml version="1.0" encoding="utf-8"?>
<p:tagLst xmlns:p="http://schemas.openxmlformats.org/presentationml/2006/main">
  <p:tag name="KSO_WM_FULL_TEXT_BEAUTIFY_COPY_ID" val="25"/>
</p:tagLst>
</file>

<file path=ppt/tags/tag58.xml><?xml version="1.0" encoding="utf-8"?>
<p:tagLst xmlns:p="http://schemas.openxmlformats.org/presentationml/2006/main">
  <p:tag name="KSO_WM_FULL_TEXT_BEAUTIFY_COPY_ID" val="69"/>
</p:tagLst>
</file>

<file path=ppt/tags/tag59.xml><?xml version="1.0" encoding="utf-8"?>
<p:tagLst xmlns:p="http://schemas.openxmlformats.org/presentationml/2006/main">
  <p:tag name="KSO_WM_FULL_TEXT_BEAUTIFY_COPY_ID" val="2"/>
</p:tagLst>
</file>

<file path=ppt/tags/tag6.xml><?xml version="1.0" encoding="utf-8"?>
<p:tagLst xmlns:p="http://schemas.openxmlformats.org/presentationml/2006/main">
  <p:tag name="KSO_WM_FULL_TEXT_BEAUTIFY_COPY_ID" val="18"/>
</p:tagLst>
</file>

<file path=ppt/tags/tag60.xml><?xml version="1.0" encoding="utf-8"?>
<p:tagLst xmlns:p="http://schemas.openxmlformats.org/presentationml/2006/main">
  <p:tag name="KSO_WM_FULL_TEXT_BEAUTIFY_COPY_ID" val="2"/>
</p:tagLst>
</file>

<file path=ppt/tags/tag61.xml><?xml version="1.0" encoding="utf-8"?>
<p:tagLst xmlns:p="http://schemas.openxmlformats.org/presentationml/2006/main">
  <p:tag name="KSO_WM_FULL_TEXT_BEAUTIFY_COPY_ID" val="150995266"/>
</p:tagLst>
</file>

<file path=ppt/tags/tag62.xml><?xml version="1.0" encoding="utf-8"?>
<p:tagLst xmlns:p="http://schemas.openxmlformats.org/presentationml/2006/main">
  <p:tag name="KSO_WM_FULL_TEXT_BEAUTIFY_COPY_ID" val="4"/>
</p:tagLst>
</file>

<file path=ppt/tags/tag63.xml><?xml version="1.0" encoding="utf-8"?>
<p:tagLst xmlns:p="http://schemas.openxmlformats.org/presentationml/2006/main">
  <p:tag name="KSO_WM_FULL_TEXT_BEAUTIFY_COPY_ID" val="25"/>
</p:tagLst>
</file>

<file path=ppt/tags/tag64.xml><?xml version="1.0" encoding="utf-8"?>
<p:tagLst xmlns:p="http://schemas.openxmlformats.org/presentationml/2006/main">
  <p:tag name="KSO_WM_FULL_TEXT_BEAUTIFY_COPY_ID" val="69"/>
</p:tagLst>
</file>

<file path=ppt/tags/tag65.xml><?xml version="1.0" encoding="utf-8"?>
<p:tagLst xmlns:p="http://schemas.openxmlformats.org/presentationml/2006/main">
  <p:tag name="KSO_WM_FULL_TEXT_BEAUTIFY_COPY_ID" val="2"/>
</p:tagLst>
</file>

<file path=ppt/tags/tag66.xml><?xml version="1.0" encoding="utf-8"?>
<p:tagLst xmlns:p="http://schemas.openxmlformats.org/presentationml/2006/main">
  <p:tag name="KSO_WM_FULL_TEXT_BEAUTIFY_COPY_ID" val="2"/>
</p:tagLst>
</file>

<file path=ppt/tags/tag67.xml><?xml version="1.0" encoding="utf-8"?>
<p:tagLst xmlns:p="http://schemas.openxmlformats.org/presentationml/2006/main">
  <p:tag name="KSO_WM_FULL_TEXT_BEAUTIFY_COPY_ID" val="150995266"/>
</p:tagLst>
</file>

<file path=ppt/tags/tag68.xml><?xml version="1.0" encoding="utf-8"?>
<p:tagLst xmlns:p="http://schemas.openxmlformats.org/presentationml/2006/main">
  <p:tag name="KSO_WM_FULL_TEXT_BEAUTIFY_COPY_ID" val="4"/>
</p:tagLst>
</file>

<file path=ppt/tags/tag69.xml><?xml version="1.0" encoding="utf-8"?>
<p:tagLst xmlns:p="http://schemas.openxmlformats.org/presentationml/2006/main">
  <p:tag name="KSO_WM_FULL_TEXT_BEAUTIFY_COPY_ID" val="25"/>
</p:tagLst>
</file>

<file path=ppt/tags/tag7.xml><?xml version="1.0" encoding="utf-8"?>
<p:tagLst xmlns:p="http://schemas.openxmlformats.org/presentationml/2006/main">
  <p:tag name="KSO_WM_FULL_TEXT_BEAUTIFY_COPY_ID" val="22"/>
</p:tagLst>
</file>

<file path=ppt/tags/tag70.xml><?xml version="1.0" encoding="utf-8"?>
<p:tagLst xmlns:p="http://schemas.openxmlformats.org/presentationml/2006/main">
  <p:tag name="KSO_WM_FULL_TEXT_BEAUTIFY_COPY_ID" val="69"/>
</p:tagLst>
</file>

<file path=ppt/tags/tag71.xml><?xml version="1.0" encoding="utf-8"?>
<p:tagLst xmlns:p="http://schemas.openxmlformats.org/presentationml/2006/main">
  <p:tag name="KSO_WM_FULL_TEXT_BEAUTIFY_COPY_ID" val="2"/>
</p:tagLst>
</file>

<file path=ppt/tags/tag72.xml><?xml version="1.0" encoding="utf-8"?>
<p:tagLst xmlns:p="http://schemas.openxmlformats.org/presentationml/2006/main">
  <p:tag name="KSO_WM_FULL_TEXT_BEAUTIFY_COPY_ID" val="2"/>
</p:tagLst>
</file>

<file path=ppt/tags/tag73.xml><?xml version="1.0" encoding="utf-8"?>
<p:tagLst xmlns:p="http://schemas.openxmlformats.org/presentationml/2006/main">
  <p:tag name="KSO_WM_FULL_TEXT_BEAUTIFY_COPY_ID" val="150995266"/>
</p:tagLst>
</file>

<file path=ppt/tags/tag74.xml><?xml version="1.0" encoding="utf-8"?>
<p:tagLst xmlns:p="http://schemas.openxmlformats.org/presentationml/2006/main">
  <p:tag name="KSO_WM_FULL_TEXT_BEAUTIFY_COPY_ID" val="4"/>
</p:tagLst>
</file>

<file path=ppt/tags/tag75.xml><?xml version="1.0" encoding="utf-8"?>
<p:tagLst xmlns:p="http://schemas.openxmlformats.org/presentationml/2006/main">
  <p:tag name="KSO_WM_FULL_TEXT_BEAUTIFY_COPY_ID" val="25"/>
</p:tagLst>
</file>

<file path=ppt/tags/tag76.xml><?xml version="1.0" encoding="utf-8"?>
<p:tagLst xmlns:p="http://schemas.openxmlformats.org/presentationml/2006/main">
  <p:tag name="KSO_WM_FULL_TEXT_BEAUTIFY_COPY_ID" val="69"/>
</p:tagLst>
</file>

<file path=ppt/tags/tag77.xml><?xml version="1.0" encoding="utf-8"?>
<p:tagLst xmlns:p="http://schemas.openxmlformats.org/presentationml/2006/main">
  <p:tag name="KSO_WM_FULL_TEXT_BEAUTIFY_COPY_ID" val="2"/>
</p:tagLst>
</file>

<file path=ppt/tags/tag78.xml><?xml version="1.0" encoding="utf-8"?>
<p:tagLst xmlns:p="http://schemas.openxmlformats.org/presentationml/2006/main">
  <p:tag name="KSO_WM_FULL_TEXT_BEAUTIFY_COPY_ID" val="150995266"/>
</p:tagLst>
</file>

<file path=ppt/tags/tag79.xml><?xml version="1.0" encoding="utf-8"?>
<p:tagLst xmlns:p="http://schemas.openxmlformats.org/presentationml/2006/main">
  <p:tag name="KSO_WM_FULL_TEXT_BEAUTIFY_COPY_ID" val="4"/>
</p:tagLst>
</file>

<file path=ppt/tags/tag8.xml><?xml version="1.0" encoding="utf-8"?>
<p:tagLst xmlns:p="http://schemas.openxmlformats.org/presentationml/2006/main">
  <p:tag name="KSO_WM_FULL_TEXT_BEAUTIFY_COPY_ID" val="2"/>
</p:tagLst>
</file>

<file path=ppt/tags/tag80.xml><?xml version="1.0" encoding="utf-8"?>
<p:tagLst xmlns:p="http://schemas.openxmlformats.org/presentationml/2006/main">
  <p:tag name="KSO_WM_FULL_TEXT_BEAUTIFY_COPY_ID" val="7"/>
</p:tagLst>
</file>

<file path=ppt/tags/tag81.xml><?xml version="1.0" encoding="utf-8"?>
<p:tagLst xmlns:p="http://schemas.openxmlformats.org/presentationml/2006/main">
  <p:tag name="KSO_WM_FULL_TEXT_BEAUTIFY_COPY_ID" val="13"/>
</p:tagLst>
</file>

<file path=ppt/tags/tag82.xml><?xml version="1.0" encoding="utf-8"?>
<p:tagLst xmlns:p="http://schemas.openxmlformats.org/presentationml/2006/main">
  <p:tag name="KSO_WM_FULL_TEXT_BEAUTIFY_COPY_ID" val="12"/>
</p:tagLst>
</file>

<file path=ppt/tags/tag83.xml><?xml version="1.0" encoding="utf-8"?>
<p:tagLst xmlns:p="http://schemas.openxmlformats.org/presentationml/2006/main">
  <p:tag name="KSO_WM_FULL_TEXT_BEAUTIFY_COPY_ID" val="16"/>
</p:tagLst>
</file>

<file path=ppt/tags/tag84.xml><?xml version="1.0" encoding="utf-8"?>
<p:tagLst xmlns:p="http://schemas.openxmlformats.org/presentationml/2006/main">
  <p:tag name="KSO_WM_FULL_TEXT_BEAUTIFY_COPY_ID" val="150995219"/>
</p:tagLst>
</file>

<file path=ppt/tags/tag85.xml><?xml version="1.0" encoding="utf-8"?>
<p:tagLst xmlns:p="http://schemas.openxmlformats.org/presentationml/2006/main">
  <p:tag name="ISLIDE.GUIDESSETTING" val="{&quot;Id&quot;:&quot;fbf490ab-043b-426b-91bf-16e87bf9c3d0&quot;,&quot;Name&quot;:null,&quot;Kind&quot;:&quot;Custom&quot;,&quot;OldGuidesSetting&quot;:{&quot;HeaderHeight&quot;:0.0,&quot;FooterHeight&quot;:0.0,&quot;SideMargin&quot;:0.0,&quot;TopMargin&quot;:0.0,&quot;BottomMargin&quot;:0.0,&quot;IntervalMargin&quot;:0.0}}"/>
  <p:tag name="KSO_WPP_MARK_KEY" val="68867c7a-7329-407a-b0dd-f3059d9bba1c"/>
  <p:tag name="COMMONDATA" val="eyJoZGlkIjoiOGI4NjI5OTBmMDM1ODFlMDkzNDFlZTFiMWNhZWU5ZTMifQ=="/>
</p:tagLst>
</file>

<file path=ppt/tags/tag9.xml><?xml version="1.0" encoding="utf-8"?>
<p:tagLst xmlns:p="http://schemas.openxmlformats.org/presentationml/2006/main">
  <p:tag name="KSO_WM_FULL_TEXT_BEAUTIFY_COPY_ID" val="5"/>
</p:tagLst>
</file>

<file path=ppt/theme/theme1.xml><?xml version="1.0" encoding="utf-8"?>
<a:theme xmlns:a="http://schemas.openxmlformats.org/drawingml/2006/main" name="Office 主题​​">
  <a:themeElements>
    <a:clrScheme name="自定义 13">
      <a:dk1>
        <a:sysClr val="windowText" lastClr="000000"/>
      </a:dk1>
      <a:lt1>
        <a:sysClr val="window" lastClr="FFFFFF"/>
      </a:lt1>
      <a:dk2>
        <a:srgbClr val="44546A"/>
      </a:dk2>
      <a:lt2>
        <a:srgbClr val="E7E6E6"/>
      </a:lt2>
      <a:accent1>
        <a:srgbClr val="4472C4"/>
      </a:accent1>
      <a:accent2>
        <a:srgbClr val="3F3F3F"/>
      </a:accent2>
      <a:accent3>
        <a:srgbClr val="4472C4"/>
      </a:accent3>
      <a:accent4>
        <a:srgbClr val="3F3F3F"/>
      </a:accent4>
      <a:accent5>
        <a:srgbClr val="4472C4"/>
      </a:accent5>
      <a:accent6>
        <a:srgbClr val="3F3F3F"/>
      </a:accent6>
      <a:hlink>
        <a:srgbClr val="4472C4"/>
      </a:hlink>
      <a:folHlink>
        <a:srgbClr val="3F3F3F"/>
      </a:folHlink>
    </a:clrScheme>
    <a:fontScheme name="5ggwpjei">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1429</Words>
  <Application>WPS 演示</Application>
  <PresentationFormat>宽屏</PresentationFormat>
  <Paragraphs>197</Paragraphs>
  <Slides>18</Slides>
  <Notes>24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Arial</vt:lpstr>
      <vt:lpstr>宋体</vt:lpstr>
      <vt:lpstr>Wingdings</vt:lpstr>
      <vt:lpstr>微软雅黑</vt:lpstr>
      <vt:lpstr>Impact</vt:lpstr>
      <vt:lpstr>Wingdings</vt:lpstr>
      <vt:lpstr>Times New Roman</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yanghuashuang</dc:creator>
  <cp:lastModifiedBy>Just   the   way   you   are</cp:lastModifiedBy>
  <cp:revision>164</cp:revision>
  <dcterms:created xsi:type="dcterms:W3CDTF">2022-04-20T09:22:00Z</dcterms:created>
  <dcterms:modified xsi:type="dcterms:W3CDTF">2022-10-28T08:12:58Z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2052-11.1.0.12598</vt:lpwstr>
  </property>
  <property fmtid="{D5CDD505-2E9C-101B-9397-08002B2CF9AE}" pid="3" name="ICV">
    <vt:lpwstr>9CF5DB6B049E4E7C873A949D6F8E537E</vt:lpwstr>
  </property>
</Properties>
</file>