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35"/>
  </p:handoutMasterIdLst>
  <p:sldIdLst>
    <p:sldId id="3800" r:id="rId3"/>
    <p:sldId id="3779" r:id="rId5"/>
    <p:sldId id="3801" r:id="rId6"/>
    <p:sldId id="3870" r:id="rId7"/>
    <p:sldId id="3874" r:id="rId8"/>
    <p:sldId id="3875" r:id="rId9"/>
    <p:sldId id="3876" r:id="rId10"/>
    <p:sldId id="3873" r:id="rId11"/>
    <p:sldId id="3803" r:id="rId12"/>
    <p:sldId id="3847" r:id="rId13"/>
    <p:sldId id="3871" r:id="rId14"/>
    <p:sldId id="3872" r:id="rId15"/>
    <p:sldId id="3877" r:id="rId16"/>
    <p:sldId id="3808" r:id="rId17"/>
    <p:sldId id="3846" r:id="rId18"/>
    <p:sldId id="3878" r:id="rId19"/>
    <p:sldId id="3879" r:id="rId20"/>
    <p:sldId id="3818" r:id="rId21"/>
    <p:sldId id="3883" r:id="rId22"/>
    <p:sldId id="3884" r:id="rId23"/>
    <p:sldId id="3881" r:id="rId24"/>
    <p:sldId id="3887" r:id="rId25"/>
    <p:sldId id="3882" r:id="rId26"/>
    <p:sldId id="3886" r:id="rId27"/>
    <p:sldId id="3888" r:id="rId28"/>
    <p:sldId id="3891" r:id="rId29"/>
    <p:sldId id="3894" r:id="rId30"/>
    <p:sldId id="3825" r:id="rId31"/>
    <p:sldId id="3890" r:id="rId32"/>
    <p:sldId id="3835" r:id="rId33"/>
    <p:sldId id="3837" r:id="rId34"/>
  </p:sldIdLst>
  <p:sldSz cx="12858750" cy="7232650"/>
  <p:notesSz cx="6858000" cy="9144000"/>
  <p:custDataLst>
    <p:tags r:id="rId3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341801"/>
    <a:srgbClr val="682F03"/>
    <a:srgbClr val="F08200"/>
    <a:srgbClr val="E91E21"/>
    <a:srgbClr val="010066"/>
    <a:srgbClr val="DA1F28"/>
    <a:srgbClr val="4BC1DD"/>
    <a:srgbClr val="333F50"/>
    <a:srgbClr val="8A4795"/>
    <a:srgbClr val="82C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5042" autoAdjust="0"/>
  </p:normalViewPr>
  <p:slideViewPr>
    <p:cSldViewPr>
      <p:cViewPr varScale="1">
        <p:scale>
          <a:sx n="105" d="100"/>
          <a:sy n="105" d="100"/>
        </p:scale>
        <p:origin x="498" y="114"/>
      </p:cViewPr>
      <p:guideLst>
        <p:guide orient="horz" pos="289"/>
        <p:guide pos="4074"/>
        <p:guide pos="557"/>
        <p:guide orient="horz" pos="4207"/>
        <p:guide pos="7451"/>
        <p:guide pos="6952"/>
      </p:guideLst>
    </p:cSldViewPr>
  </p:slideViewPr>
  <p:outlineViewPr>
    <p:cViewPr>
      <p:scale>
        <a:sx n="100" d="100"/>
        <a:sy n="100" d="100"/>
      </p:scale>
      <p:origin x="0" y="-20556"/>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6.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旗舰店</a:t>
            </a:r>
            <a:endParaRPr lang="zh-CN" altLang="en-US" dirty="0"/>
          </a:p>
          <a:p>
            <a:r>
              <a:rPr lang="en-US" altLang="zh-CN" dirty="0"/>
              <a:t>https://liangliangtuwen.tmall.com</a:t>
            </a:r>
            <a:endParaRPr lang="en-US" altLang="zh-CN"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旗舰店</a:t>
            </a:r>
            <a:endParaRPr lang="zh-CN" altLang="en-US" dirty="0"/>
          </a:p>
          <a:p>
            <a:r>
              <a:rPr lang="en-US" altLang="zh-CN" dirty="0"/>
              <a:t>https://liangliangtuwen.tmall.com</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圆角矩形 5"/>
          <p:cNvSpPr/>
          <p:nvPr userDrawn="1"/>
        </p:nvSpPr>
        <p:spPr>
          <a:xfrm>
            <a:off x="0" y="1888133"/>
            <a:ext cx="12858750" cy="2088232"/>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100783" y="1024037"/>
            <a:ext cx="3852428" cy="3852428"/>
          </a:xfrm>
          <a:prstGeom prst="ellipse">
            <a:avLst/>
          </a:prstGeom>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userDrawn="1"/>
        </p:nvSpPr>
        <p:spPr>
          <a:xfrm>
            <a:off x="1784859" y="1672109"/>
            <a:ext cx="2520280" cy="2520280"/>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9"/>
          <p:cNvSpPr>
            <a:spLocks noGrp="1"/>
          </p:cNvSpPr>
          <p:nvPr>
            <p:ph type="body" sz="quarter" idx="10" hasCustomPrompt="1"/>
          </p:nvPr>
        </p:nvSpPr>
        <p:spPr>
          <a:xfrm>
            <a:off x="1981486" y="2140161"/>
            <a:ext cx="2127025" cy="1584176"/>
          </a:xfrm>
          <a:effectLst>
            <a:outerShdw blurRad="419100" dist="419100" dir="5400000" algn="ctr" rotWithShape="0">
              <a:srgbClr val="000000">
                <a:alpha val="43137"/>
              </a:srgbClr>
            </a:outerShdw>
          </a:effectLst>
        </p:spPr>
        <p:txBody>
          <a:bodyPr anchor="ctr">
            <a:noAutofit/>
          </a:bodyPr>
          <a:lstStyle>
            <a:lvl1pPr marL="0" indent="0" algn="ctr">
              <a:buNone/>
              <a:defRPr sz="13800">
                <a:solidFill>
                  <a:srgbClr val="0070C0"/>
                </a:solidFill>
                <a:latin typeface="Impact" panose="020B0806030902050204" pitchFamily="34" charset="0"/>
              </a:defRPr>
            </a:lvl1pPr>
          </a:lstStyle>
          <a:p>
            <a:pPr lvl="0"/>
            <a:r>
              <a:rPr lang="en-US" altLang="zh-CN" dirty="0"/>
              <a:t>01</a:t>
            </a:r>
            <a:endParaRPr lang="zh-CN" altLang="en-US" dirty="0"/>
          </a:p>
        </p:txBody>
      </p:sp>
      <p:sp>
        <p:nvSpPr>
          <p:cNvPr id="12" name="文本占位符 9"/>
          <p:cNvSpPr>
            <a:spLocks noGrp="1"/>
          </p:cNvSpPr>
          <p:nvPr>
            <p:ph type="body" sz="quarter" idx="12" hasCustomPrompt="1"/>
          </p:nvPr>
        </p:nvSpPr>
        <p:spPr>
          <a:xfrm>
            <a:off x="5317392" y="2032149"/>
            <a:ext cx="7344188" cy="1584176"/>
          </a:xfrm>
          <a:effectLst>
            <a:outerShdw blurRad="419100" dist="419100" dir="5400000" algn="ctr" rotWithShape="0">
              <a:srgbClr val="000000">
                <a:alpha val="43137"/>
              </a:srgbClr>
            </a:outerShdw>
          </a:effectLst>
        </p:spPr>
        <p:txBody>
          <a:bodyPr anchor="ctr">
            <a:noAutofit/>
          </a:bodyPr>
          <a:lstStyle>
            <a:lvl1pPr marL="0" indent="0" algn="ctr">
              <a:buNone/>
              <a:defRPr sz="6000">
                <a:solidFill>
                  <a:schemeClr val="bg1"/>
                </a:solidFill>
                <a:latin typeface="Impact" panose="020B0806030902050204" pitchFamily="34" charset="0"/>
              </a:defRPr>
            </a:lvl1pPr>
          </a:lstStyle>
          <a:p>
            <a:pPr lvl="0"/>
            <a:r>
              <a:rPr lang="zh-CN" altLang="en-US" dirty="0"/>
              <a:t>点击输入章节标题</a:t>
            </a:r>
            <a:endParaRPr lang="zh-CN" altLang="en-US" dirty="0"/>
          </a:p>
        </p:txBody>
      </p:sp>
      <p:sp>
        <p:nvSpPr>
          <p:cNvPr id="13" name="文本占位符 9"/>
          <p:cNvSpPr>
            <a:spLocks noGrp="1"/>
          </p:cNvSpPr>
          <p:nvPr>
            <p:ph type="body" sz="quarter" idx="13" hasCustomPrompt="1"/>
          </p:nvPr>
        </p:nvSpPr>
        <p:spPr>
          <a:xfrm>
            <a:off x="6089998" y="4005810"/>
            <a:ext cx="2664296" cy="702078"/>
          </a:xfrm>
          <a:effectLst/>
        </p:spPr>
        <p:txBody>
          <a:bodyPr anchor="t">
            <a:noAutofit/>
          </a:bodyPr>
          <a:lstStyle>
            <a:lvl1pPr marL="342900" indent="-342900" algn="ctr">
              <a:buFont typeface="Wingdings" panose="05000000000000000000" pitchFamily="2" charset="2"/>
              <a:buChar char="ü"/>
              <a:defRPr sz="2400">
                <a:solidFill>
                  <a:schemeClr val="tx1">
                    <a:lumMod val="65000"/>
                    <a:lumOff val="35000"/>
                  </a:schemeClr>
                </a:solidFill>
                <a:latin typeface="Impact" panose="020B0806030902050204" pitchFamily="34" charset="0"/>
              </a:defRPr>
            </a:lvl1pPr>
          </a:lstStyle>
          <a:p>
            <a:pPr lvl="0"/>
            <a:r>
              <a:rPr lang="zh-CN" altLang="en-US" dirty="0"/>
              <a:t>输入副标题</a:t>
            </a:r>
            <a:endParaRPr lang="zh-CN" altLang="en-US" dirty="0"/>
          </a:p>
        </p:txBody>
      </p:sp>
      <p:sp>
        <p:nvSpPr>
          <p:cNvPr id="14" name="文本占位符 9"/>
          <p:cNvSpPr>
            <a:spLocks noGrp="1"/>
          </p:cNvSpPr>
          <p:nvPr>
            <p:ph type="body" sz="quarter" idx="14" hasCustomPrompt="1"/>
          </p:nvPr>
        </p:nvSpPr>
        <p:spPr>
          <a:xfrm>
            <a:off x="9207005" y="4005810"/>
            <a:ext cx="2664296" cy="702078"/>
          </a:xfrm>
          <a:effectLst/>
        </p:spPr>
        <p:txBody>
          <a:bodyPr anchor="t">
            <a:noAutofit/>
          </a:bodyPr>
          <a:lstStyle>
            <a:lvl1pPr marL="342900" indent="-342900" algn="ctr">
              <a:buFont typeface="Wingdings" panose="05000000000000000000" pitchFamily="2" charset="2"/>
              <a:buChar char="ü"/>
              <a:defRPr sz="2400">
                <a:solidFill>
                  <a:schemeClr val="tx1">
                    <a:lumMod val="65000"/>
                    <a:lumOff val="35000"/>
                  </a:schemeClr>
                </a:solidFill>
                <a:latin typeface="Impact" panose="020B0806030902050204" pitchFamily="34" charset="0"/>
              </a:defRPr>
            </a:lvl1pPr>
          </a:lstStyle>
          <a:p>
            <a:pPr lvl="0"/>
            <a:r>
              <a:rPr lang="zh-CN" altLang="en-US" dirty="0"/>
              <a:t>输入副标题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15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by="(-#ppt_w*2)" calcmode="lin" valueType="num">
                                      <p:cBhvr rctx="PPT">
                                        <p:cTn id="23" dur="500" autoRev="1" fill="hold">
                                          <p:stCondLst>
                                            <p:cond delay="0"/>
                                          </p:stCondLst>
                                        </p:cTn>
                                        <p:tgtEl>
                                          <p:spTgt spid="10">
                                            <p:txEl>
                                              <p:pRg st="0" end="0"/>
                                            </p:txEl>
                                          </p:spTgt>
                                        </p:tgtEl>
                                        <p:attrNameLst>
                                          <p:attrName>ppt_w</p:attrName>
                                        </p:attrNameLst>
                                      </p:cBhvr>
                                    </p:anim>
                                    <p:anim by="(#ppt_w*0.50)" calcmode="lin" valueType="num">
                                      <p:cBhvr>
                                        <p:cTn id="24" dur="500" decel="50000" autoRev="1" fill="hold">
                                          <p:stCondLst>
                                            <p:cond delay="0"/>
                                          </p:stCondLst>
                                        </p:cTn>
                                        <p:tgtEl>
                                          <p:spTgt spid="10">
                                            <p:txEl>
                                              <p:pRg st="0" end="0"/>
                                            </p:txEl>
                                          </p:spTgt>
                                        </p:tgtEl>
                                        <p:attrNameLst>
                                          <p:attrName>ppt_x</p:attrName>
                                        </p:attrNameLst>
                                      </p:cBhvr>
                                    </p:anim>
                                    <p:anim from="(-#ppt_h/2)" to="(#ppt_y)" calcmode="lin" valueType="num">
                                      <p:cBhvr>
                                        <p:cTn id="25" dur="1000" fill="hold">
                                          <p:stCondLst>
                                            <p:cond delay="0"/>
                                          </p:stCondLst>
                                        </p:cTn>
                                        <p:tgtEl>
                                          <p:spTgt spid="10">
                                            <p:txEl>
                                              <p:pRg st="0" end="0"/>
                                            </p:txEl>
                                          </p:spTgt>
                                        </p:tgtEl>
                                        <p:attrNameLst>
                                          <p:attrName>ppt_y</p:attrName>
                                        </p:attrNameLst>
                                      </p:cBhvr>
                                    </p:anim>
                                    <p:animRot by="21600000">
                                      <p:cBhvr>
                                        <p:cTn id="26" dur="1000" fill="hold">
                                          <p:stCondLst>
                                            <p:cond delay="0"/>
                                          </p:stCondLst>
                                        </p:cTn>
                                        <p:tgtEl>
                                          <p:spTgt spid="10">
                                            <p:txEl>
                                              <p:pRg st="0" end="0"/>
                                            </p:txEl>
                                          </p:spTgt>
                                        </p:tgtEl>
                                        <p:attrNameLst>
                                          <p:attrName>r</p:attrName>
                                        </p:attrNameLst>
                                      </p:cBhvr>
                                    </p:animRot>
                                  </p:childTnLst>
                                </p:cTn>
                              </p:par>
                            </p:childTnLst>
                          </p:cTn>
                        </p:par>
                        <p:par>
                          <p:cTn id="27" fill="hold">
                            <p:stCondLst>
                              <p:cond delay="2599"/>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12">
                                            <p:txEl>
                                              <p:pRg st="0" end="0"/>
                                            </p:txEl>
                                          </p:spTgt>
                                        </p:tgtEl>
                                        <p:attrNameLst>
                                          <p:attrName>style.visibility</p:attrName>
                                        </p:attrNameLst>
                                      </p:cBhvr>
                                      <p:to>
                                        <p:strVal val="visible"/>
                                      </p:to>
                                    </p:set>
                                    <p:anim calcmode="lin" valueType="num">
                                      <p:cBhvr>
                                        <p:cTn id="30" dur="500" fill="hold"/>
                                        <p:tgtEl>
                                          <p:spTgt spid="1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32" dur="500" fill="hold"/>
                                        <p:tgtEl>
                                          <p:spTgt spid="1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1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12">
                                            <p:txEl>
                                              <p:pRg st="0" end="0"/>
                                            </p:txEl>
                                          </p:spTgt>
                                        </p:tgtEl>
                                      </p:cBhvr>
                                    </p:animEffect>
                                  </p:childTnLst>
                                </p:cTn>
                              </p:par>
                            </p:childTnLst>
                          </p:cTn>
                        </p:par>
                        <p:par>
                          <p:cTn id="35" fill="hold">
                            <p:stCondLst>
                              <p:cond delay="3450"/>
                            </p:stCondLst>
                            <p:childTnLst>
                              <p:par>
                                <p:cTn id="36" presetID="22" presetClass="entr" presetSubtype="1" fill="hold" grpId="0" nodeType="after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wipe(up)">
                                      <p:cBhvr>
                                        <p:cTn id="38" dur="500"/>
                                        <p:tgtEl>
                                          <p:spTgt spid="13">
                                            <p:txEl>
                                              <p:pRg st="0" end="0"/>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up)">
                                      <p:cBhvr>
                                        <p:cTn id="4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build="p">
        <p:tmplLst>
          <p:tmpl lvl="1">
            <p:tnLst>
              <p:par>
                <p:cTn presetID="56" presetClass="entr" presetSubtype="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by="(-#ppt_w*2)" calcmode="lin" valueType="num">
                      <p:cBhvr rctx="PPT">
                        <p:cTn dur="500" autoRev="1" fill="hold">
                          <p:stCondLst>
                            <p:cond delay="0"/>
                          </p:stCondLst>
                        </p:cTn>
                        <p:tgtEl>
                          <p:spTgt spid="10"/>
                        </p:tgtEl>
                        <p:attrNameLst>
                          <p:attrName>ppt_w</p:attrName>
                        </p:attrNameLst>
                      </p:cBhvr>
                    </p:anim>
                    <p:anim by="(#ppt_w*0.50)" calcmode="lin" valueType="num">
                      <p:cBhvr>
                        <p:cTn dur="500" decel="50000" autoRev="1" fill="hold">
                          <p:stCondLst>
                            <p:cond delay="0"/>
                          </p:stCondLst>
                        </p:cTn>
                        <p:tgtEl>
                          <p:spTgt spid="10"/>
                        </p:tgtEl>
                        <p:attrNameLst>
                          <p:attrName>ppt_x</p:attrName>
                        </p:attrNameLst>
                      </p:cBhvr>
                    </p:anim>
                    <p:anim from="(-#ppt_h/2)" to="(#ppt_y)" calcmode="lin" valueType="num">
                      <p:cBhvr>
                        <p:cTn dur="1000" fill="hold">
                          <p:stCondLst>
                            <p:cond delay="0"/>
                          </p:stCondLst>
                        </p:cTn>
                        <p:tgtEl>
                          <p:spTgt spid="10"/>
                        </p:tgtEl>
                        <p:attrNameLst>
                          <p:attrName>ppt_y</p:attrName>
                        </p:attrNameLst>
                      </p:cBhvr>
                    </p:anim>
                    <p:animRot by="21600000">
                      <p:cBhvr>
                        <p:cTn dur="1000" fill="hold">
                          <p:stCondLst>
                            <p:cond delay="0"/>
                          </p:stCondLst>
                        </p:cTn>
                        <p:tgtEl>
                          <p:spTgt spid="10"/>
                        </p:tgtEl>
                        <p:attrNameLst>
                          <p:attrName>r</p:attrName>
                        </p:attrNameLst>
                      </p:cBhvr>
                    </p:animRot>
                  </p:childTnLst>
                </p:cTn>
              </p:par>
            </p:tnLst>
          </p:tmpl>
        </p:tmplLst>
      </p:bldP>
      <p:bldP spid="12" grpId="0" build="p">
        <p:tmplLst>
          <p:tmpl lvl="1">
            <p:tnLst>
              <p:par>
                <p:cTn presetID="41" presetClass="entr" presetSubtype="0" fill="hold" nodeType="afterEffect">
                  <p:stCondLst>
                    <p:cond delay="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p:cTn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dur="500" fill="hold"/>
                        <p:tgtEl>
                          <p:spTgt spid="12"/>
                        </p:tgtEl>
                        <p:attrNameLst>
                          <p:attrName>ppt_y</p:attrName>
                        </p:attrNameLst>
                      </p:cBhvr>
                      <p:tavLst>
                        <p:tav tm="0">
                          <p:val>
                            <p:strVal val="#ppt_y"/>
                          </p:val>
                        </p:tav>
                        <p:tav tm="100000">
                          <p:val>
                            <p:strVal val="#ppt_y"/>
                          </p:val>
                        </p:tav>
                      </p:tavLst>
                    </p:anim>
                    <p:anim calcmode="lin" valueType="num">
                      <p:cBhvr>
                        <p:cTn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dur="500" tmFilter="0,0; .5, 1; 1, 1"/>
                        <p:tgtEl>
                          <p:spTgt spid="12"/>
                        </p:tgtEl>
                      </p:cBhvr>
                    </p:animEffect>
                  </p:childTnLst>
                </p:cTn>
              </p:par>
            </p:tnLst>
          </p:tmpl>
        </p:tmplLst>
      </p:bldP>
      <p:bldP spid="13" grpId="0" build="p">
        <p:tmplLst>
          <p:tmpl lvl="1">
            <p:tnLst>
              <p:par>
                <p:cTn presetID="22" presetClass="entr" presetSubtype="1"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Lst>
      </p:bldP>
      <p:bldP spid="14" grpId="0" build="p">
        <p:tmplLst>
          <p:tmpl lvl="1">
            <p:tnLst>
              <p:par>
                <p:cTn presetID="22" presetClass="entr" presetSubtype="1"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圆角矩形 5"/>
          <p:cNvSpPr/>
          <p:nvPr userDrawn="1"/>
        </p:nvSpPr>
        <p:spPr>
          <a:xfrm>
            <a:off x="0" y="375965"/>
            <a:ext cx="12858750" cy="698195"/>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46156" y="55258"/>
            <a:ext cx="1260000" cy="1260000"/>
          </a:xfrm>
          <a:prstGeom prst="ellipse">
            <a:avLst/>
          </a:prstGeom>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userDrawn="1"/>
        </p:nvSpPr>
        <p:spPr>
          <a:xfrm>
            <a:off x="326156" y="235258"/>
            <a:ext cx="900000" cy="900000"/>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rgbClr val="0070C0"/>
              </a:solidFill>
            </a:endParaRPr>
          </a:p>
        </p:txBody>
      </p:sp>
      <p:sp>
        <p:nvSpPr>
          <p:cNvPr id="10" name="文本占位符 9"/>
          <p:cNvSpPr>
            <a:spLocks noGrp="1"/>
          </p:cNvSpPr>
          <p:nvPr>
            <p:ph type="body" sz="quarter" idx="13" hasCustomPrompt="1"/>
          </p:nvPr>
        </p:nvSpPr>
        <p:spPr>
          <a:xfrm>
            <a:off x="1768476" y="454672"/>
            <a:ext cx="3168922" cy="503560"/>
          </a:xfrm>
        </p:spPr>
        <p:txBody>
          <a:bodyPr anchor="ctr">
            <a:normAutofit/>
          </a:bodyPr>
          <a:lstStyle>
            <a:lvl1pPr marL="0" indent="0">
              <a:buNone/>
              <a:defRPr sz="2400">
                <a:solidFill>
                  <a:schemeClr val="bg1"/>
                </a:solidFill>
              </a:defRPr>
            </a:lvl1pPr>
          </a:lstStyle>
          <a:p>
            <a:pPr lvl="0"/>
            <a:r>
              <a:rPr lang="zh-CN" altLang="en-US" dirty="0"/>
              <a:t>点击输入标题内容</a:t>
            </a:r>
            <a:endParaRPr lang="zh-CN" altLang="en-US" dirty="0"/>
          </a:p>
        </p:txBody>
      </p:sp>
      <p:pic>
        <p:nvPicPr>
          <p:cNvPr id="11" name="Picture 2" descr="F:\0PPT素材\北京大学3.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8853" y="301308"/>
            <a:ext cx="774607" cy="767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microsoft.com/office/2007/relationships/media" Target="../media/audio2.wav"/><Relationship Id="rId5" Type="http://schemas.openxmlformats.org/officeDocument/2006/relationships/audio" Target="../media/audio2.wav"/><Relationship Id="rId4" Type="http://schemas.openxmlformats.org/officeDocument/2006/relationships/image" Target="../media/image24.png"/><Relationship Id="rId3" Type="http://schemas.microsoft.com/office/2007/relationships/media" Target="../media/audio1.wav"/><Relationship Id="rId2" Type="http://schemas.openxmlformats.org/officeDocument/2006/relationships/audio" Target="../media/audio1.wav"/><Relationship Id="rId12" Type="http://schemas.openxmlformats.org/officeDocument/2006/relationships/notesSlide" Target="../notesSlides/notesSlide26.xml"/><Relationship Id="rId11" Type="http://schemas.openxmlformats.org/officeDocument/2006/relationships/slideLayout" Target="../slideLayouts/slideLayout4.xml"/><Relationship Id="rId10" Type="http://schemas.openxmlformats.org/officeDocument/2006/relationships/image" Target="../media/image28.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xml"/><Relationship Id="rId3" Type="http://schemas.openxmlformats.org/officeDocument/2006/relationships/image" Target="../media/image2.png"/><Relationship Id="rId2" Type="http://schemas.microsoft.com/office/2007/relationships/hdphoto" Target="../media/image31.wdp"/><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image" Target="file:///C:\Users\hp\AppData\Local\Temp\wps\INetCache\a08f35cc63ec57b582d32669ffe75dc4" TargetMode="External"/><Relationship Id="rId3" Type="http://schemas.openxmlformats.org/officeDocument/2006/relationships/image" Target="../media/image6.jpeg"/><Relationship Id="rId2" Type="http://schemas.openxmlformats.org/officeDocument/2006/relationships/tags" Target="../tags/tag5.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bwMode="auto">
          <a:xfrm>
            <a:off x="0" y="1"/>
            <a:ext cx="8805639" cy="7232649"/>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Lst>
            <a:ahLst/>
            <a:cxnLst>
              <a:cxn ang="0">
                <a:pos x="connsiteX0" y="connsiteY0"/>
              </a:cxn>
              <a:cxn ang="0">
                <a:pos x="connsiteX1" y="connsiteY1"/>
              </a:cxn>
              <a:cxn ang="0">
                <a:pos x="connsiteX2" y="connsiteY2"/>
              </a:cxn>
              <a:cxn ang="0">
                <a:pos x="connsiteX3" y="connsiteY3"/>
              </a:cxn>
            </a:cxnLst>
            <a:rect l="l" t="t" r="r" b="b"/>
            <a:pathLst>
              <a:path w="9922865" h="7492075">
                <a:moveTo>
                  <a:pt x="0" y="0"/>
                </a:moveTo>
                <a:lnTo>
                  <a:pt x="9922865" y="0"/>
                </a:lnTo>
                <a:lnTo>
                  <a:pt x="1647718" y="7492075"/>
                </a:lnTo>
                <a:lnTo>
                  <a:pt x="0" y="7492075"/>
                </a:lnTo>
                <a:close/>
              </a:path>
            </a:pathLst>
          </a:custGeom>
          <a:solidFill>
            <a:schemeClr val="tx1">
              <a:lumMod val="50000"/>
              <a:lumOff val="50000"/>
            </a:schemeClr>
          </a:solidFill>
          <a:ln w="0">
            <a:noFill/>
            <a:prstDash val="solid"/>
            <a:round/>
          </a:ln>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25" name="任意多边形 24"/>
          <p:cNvSpPr/>
          <p:nvPr/>
        </p:nvSpPr>
        <p:spPr bwMode="auto">
          <a:xfrm>
            <a:off x="-11013" y="1"/>
            <a:ext cx="8181122" cy="7232650"/>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Lst>
            <a:ahLst/>
            <a:cxnLst>
              <a:cxn ang="0">
                <a:pos x="connsiteX0" y="connsiteY0"/>
              </a:cxn>
              <a:cxn ang="0">
                <a:pos x="connsiteX1" y="connsiteY1"/>
              </a:cxn>
              <a:cxn ang="0">
                <a:pos x="connsiteX2" y="connsiteY2"/>
              </a:cxn>
              <a:cxn ang="0">
                <a:pos x="connsiteX3" y="connsiteY3"/>
              </a:cxn>
            </a:cxnLst>
            <a:rect l="l" t="t" r="r" b="b"/>
            <a:pathLst>
              <a:path w="9219111" h="7492076">
                <a:moveTo>
                  <a:pt x="0" y="0"/>
                </a:moveTo>
                <a:lnTo>
                  <a:pt x="9219111" y="0"/>
                </a:lnTo>
                <a:lnTo>
                  <a:pt x="948639" y="7492076"/>
                </a:lnTo>
                <a:lnTo>
                  <a:pt x="0" y="7492076"/>
                </a:lnTo>
                <a:close/>
              </a:path>
            </a:pathLst>
          </a:custGeom>
          <a:solidFill>
            <a:srgbClr val="0070C0"/>
          </a:solidFill>
          <a:ln w="0">
            <a:noFill/>
            <a:prstDash val="solid"/>
            <a:round/>
          </a:ln>
          <a:effectLst>
            <a:outerShdw blurRad="50800" dist="38100" dir="2700000" algn="tl" rotWithShape="0">
              <a:prstClr val="black">
                <a:alpha val="40000"/>
              </a:prstClr>
            </a:outerShdw>
          </a:effectLst>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12" name="Freeform 8"/>
          <p:cNvSpPr/>
          <p:nvPr/>
        </p:nvSpPr>
        <p:spPr bwMode="auto">
          <a:xfrm>
            <a:off x="3438871" y="523245"/>
            <a:ext cx="3787556" cy="378576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8580" tIns="64290" rIns="128580" bIns="64290" numCol="1" anchor="t" anchorCtr="0" compatLnSpc="1"/>
          <a:lstStyle/>
          <a:p>
            <a:endParaRPr lang="zh-CN" altLang="en-US">
              <a:latin typeface="+mn-lt"/>
              <a:ea typeface="+mn-ea"/>
              <a:cs typeface="+mn-ea"/>
              <a:sym typeface="+mn-lt"/>
            </a:endParaRPr>
          </a:p>
        </p:txBody>
      </p:sp>
      <p:sp>
        <p:nvSpPr>
          <p:cNvPr id="13" name="Freeform 9"/>
          <p:cNvSpPr/>
          <p:nvPr/>
        </p:nvSpPr>
        <p:spPr bwMode="auto">
          <a:xfrm>
            <a:off x="3694351" y="798856"/>
            <a:ext cx="3276595" cy="3273021"/>
          </a:xfrm>
          <a:custGeom>
            <a:avLst/>
            <a:gdLst>
              <a:gd name="T0" fmla="*/ 917 w 1834"/>
              <a:gd name="T1" fmla="*/ 0 h 1832"/>
              <a:gd name="T2" fmla="*/ 1016 w 1834"/>
              <a:gd name="T3" fmla="*/ 5 h 1832"/>
              <a:gd name="T4" fmla="*/ 1112 w 1834"/>
              <a:gd name="T5" fmla="*/ 21 h 1832"/>
              <a:gd name="T6" fmla="*/ 1207 w 1834"/>
              <a:gd name="T7" fmla="*/ 47 h 1832"/>
              <a:gd name="T8" fmla="*/ 1296 w 1834"/>
              <a:gd name="T9" fmla="*/ 80 h 1832"/>
              <a:gd name="T10" fmla="*/ 1380 w 1834"/>
              <a:gd name="T11" fmla="*/ 124 h 1832"/>
              <a:gd name="T12" fmla="*/ 1458 w 1834"/>
              <a:gd name="T13" fmla="*/ 176 h 1832"/>
              <a:gd name="T14" fmla="*/ 1531 w 1834"/>
              <a:gd name="T15" fmla="*/ 236 h 1832"/>
              <a:gd name="T16" fmla="*/ 1598 w 1834"/>
              <a:gd name="T17" fmla="*/ 302 h 1832"/>
              <a:gd name="T18" fmla="*/ 1657 w 1834"/>
              <a:gd name="T19" fmla="*/ 375 h 1832"/>
              <a:gd name="T20" fmla="*/ 1708 w 1834"/>
              <a:gd name="T21" fmla="*/ 454 h 1832"/>
              <a:gd name="T22" fmla="*/ 1751 w 1834"/>
              <a:gd name="T23" fmla="*/ 538 h 1832"/>
              <a:gd name="T24" fmla="*/ 1786 w 1834"/>
              <a:gd name="T25" fmla="*/ 627 h 1832"/>
              <a:gd name="T26" fmla="*/ 1813 w 1834"/>
              <a:gd name="T27" fmla="*/ 719 h 1832"/>
              <a:gd name="T28" fmla="*/ 1828 w 1834"/>
              <a:gd name="T29" fmla="*/ 817 h 1832"/>
              <a:gd name="T30" fmla="*/ 1834 w 1834"/>
              <a:gd name="T31" fmla="*/ 916 h 1832"/>
              <a:gd name="T32" fmla="*/ 1828 w 1834"/>
              <a:gd name="T33" fmla="*/ 1016 h 1832"/>
              <a:gd name="T34" fmla="*/ 1813 w 1834"/>
              <a:gd name="T35" fmla="*/ 1112 h 1832"/>
              <a:gd name="T36" fmla="*/ 1786 w 1834"/>
              <a:gd name="T37" fmla="*/ 1206 h 1832"/>
              <a:gd name="T38" fmla="*/ 1751 w 1834"/>
              <a:gd name="T39" fmla="*/ 1295 h 1832"/>
              <a:gd name="T40" fmla="*/ 1708 w 1834"/>
              <a:gd name="T41" fmla="*/ 1379 h 1832"/>
              <a:gd name="T42" fmla="*/ 1657 w 1834"/>
              <a:gd name="T43" fmla="*/ 1457 h 1832"/>
              <a:gd name="T44" fmla="*/ 1598 w 1834"/>
              <a:gd name="T45" fmla="*/ 1529 h 1832"/>
              <a:gd name="T46" fmla="*/ 1531 w 1834"/>
              <a:gd name="T47" fmla="*/ 1595 h 1832"/>
              <a:gd name="T48" fmla="*/ 1458 w 1834"/>
              <a:gd name="T49" fmla="*/ 1654 h 1832"/>
              <a:gd name="T50" fmla="*/ 1380 w 1834"/>
              <a:gd name="T51" fmla="*/ 1707 h 1832"/>
              <a:gd name="T52" fmla="*/ 1296 w 1834"/>
              <a:gd name="T53" fmla="*/ 1750 h 1832"/>
              <a:gd name="T54" fmla="*/ 1207 w 1834"/>
              <a:gd name="T55" fmla="*/ 1785 h 1832"/>
              <a:gd name="T56" fmla="*/ 1112 w 1834"/>
              <a:gd name="T57" fmla="*/ 1811 h 1832"/>
              <a:gd name="T58" fmla="*/ 1016 w 1834"/>
              <a:gd name="T59" fmla="*/ 1827 h 1832"/>
              <a:gd name="T60" fmla="*/ 917 w 1834"/>
              <a:gd name="T61" fmla="*/ 1832 h 1832"/>
              <a:gd name="T62" fmla="*/ 817 w 1834"/>
              <a:gd name="T63" fmla="*/ 1827 h 1832"/>
              <a:gd name="T64" fmla="*/ 720 w 1834"/>
              <a:gd name="T65" fmla="*/ 1811 h 1832"/>
              <a:gd name="T66" fmla="*/ 627 w 1834"/>
              <a:gd name="T67" fmla="*/ 1785 h 1832"/>
              <a:gd name="T68" fmla="*/ 538 w 1834"/>
              <a:gd name="T69" fmla="*/ 1750 h 1832"/>
              <a:gd name="T70" fmla="*/ 454 w 1834"/>
              <a:gd name="T71" fmla="*/ 1707 h 1832"/>
              <a:gd name="T72" fmla="*/ 376 w 1834"/>
              <a:gd name="T73" fmla="*/ 1654 h 1832"/>
              <a:gd name="T74" fmla="*/ 302 w 1834"/>
              <a:gd name="T75" fmla="*/ 1595 h 1832"/>
              <a:gd name="T76" fmla="*/ 236 w 1834"/>
              <a:gd name="T77" fmla="*/ 1529 h 1832"/>
              <a:gd name="T78" fmla="*/ 177 w 1834"/>
              <a:gd name="T79" fmla="*/ 1457 h 1832"/>
              <a:gd name="T80" fmla="*/ 126 w 1834"/>
              <a:gd name="T81" fmla="*/ 1379 h 1832"/>
              <a:gd name="T82" fmla="*/ 82 w 1834"/>
              <a:gd name="T83" fmla="*/ 1295 h 1832"/>
              <a:gd name="T84" fmla="*/ 47 w 1834"/>
              <a:gd name="T85" fmla="*/ 1206 h 1832"/>
              <a:gd name="T86" fmla="*/ 21 w 1834"/>
              <a:gd name="T87" fmla="*/ 1112 h 1832"/>
              <a:gd name="T88" fmla="*/ 6 w 1834"/>
              <a:gd name="T89" fmla="*/ 1016 h 1832"/>
              <a:gd name="T90" fmla="*/ 0 w 1834"/>
              <a:gd name="T91" fmla="*/ 916 h 1832"/>
              <a:gd name="T92" fmla="*/ 6 w 1834"/>
              <a:gd name="T93" fmla="*/ 817 h 1832"/>
              <a:gd name="T94" fmla="*/ 21 w 1834"/>
              <a:gd name="T95" fmla="*/ 719 h 1832"/>
              <a:gd name="T96" fmla="*/ 47 w 1834"/>
              <a:gd name="T97" fmla="*/ 627 h 1832"/>
              <a:gd name="T98" fmla="*/ 82 w 1834"/>
              <a:gd name="T99" fmla="*/ 538 h 1832"/>
              <a:gd name="T100" fmla="*/ 126 w 1834"/>
              <a:gd name="T101" fmla="*/ 454 h 1832"/>
              <a:gd name="T102" fmla="*/ 177 w 1834"/>
              <a:gd name="T103" fmla="*/ 375 h 1832"/>
              <a:gd name="T104" fmla="*/ 236 w 1834"/>
              <a:gd name="T105" fmla="*/ 302 h 1832"/>
              <a:gd name="T106" fmla="*/ 302 w 1834"/>
              <a:gd name="T107" fmla="*/ 236 h 1832"/>
              <a:gd name="T108" fmla="*/ 376 w 1834"/>
              <a:gd name="T109" fmla="*/ 176 h 1832"/>
              <a:gd name="T110" fmla="*/ 454 w 1834"/>
              <a:gd name="T111" fmla="*/ 124 h 1832"/>
              <a:gd name="T112" fmla="*/ 538 w 1834"/>
              <a:gd name="T113" fmla="*/ 80 h 1832"/>
              <a:gd name="T114" fmla="*/ 627 w 1834"/>
              <a:gd name="T115" fmla="*/ 47 h 1832"/>
              <a:gd name="T116" fmla="*/ 720 w 1834"/>
              <a:gd name="T117" fmla="*/ 21 h 1832"/>
              <a:gd name="T118" fmla="*/ 817 w 1834"/>
              <a:gd name="T119" fmla="*/ 5 h 1832"/>
              <a:gd name="T120" fmla="*/ 917 w 1834"/>
              <a:gd name="T121" fmla="*/ 0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1832">
                <a:moveTo>
                  <a:pt x="917" y="0"/>
                </a:moveTo>
                <a:lnTo>
                  <a:pt x="1016" y="5"/>
                </a:lnTo>
                <a:lnTo>
                  <a:pt x="1112" y="21"/>
                </a:lnTo>
                <a:lnTo>
                  <a:pt x="1207" y="47"/>
                </a:lnTo>
                <a:lnTo>
                  <a:pt x="1296" y="80"/>
                </a:lnTo>
                <a:lnTo>
                  <a:pt x="1380" y="124"/>
                </a:lnTo>
                <a:lnTo>
                  <a:pt x="1458" y="176"/>
                </a:lnTo>
                <a:lnTo>
                  <a:pt x="1531" y="236"/>
                </a:lnTo>
                <a:lnTo>
                  <a:pt x="1598" y="302"/>
                </a:lnTo>
                <a:lnTo>
                  <a:pt x="1657" y="375"/>
                </a:lnTo>
                <a:lnTo>
                  <a:pt x="1708" y="454"/>
                </a:lnTo>
                <a:lnTo>
                  <a:pt x="1751" y="538"/>
                </a:lnTo>
                <a:lnTo>
                  <a:pt x="1786" y="627"/>
                </a:lnTo>
                <a:lnTo>
                  <a:pt x="1813" y="719"/>
                </a:lnTo>
                <a:lnTo>
                  <a:pt x="1828" y="817"/>
                </a:lnTo>
                <a:lnTo>
                  <a:pt x="1834" y="916"/>
                </a:lnTo>
                <a:lnTo>
                  <a:pt x="1828" y="1016"/>
                </a:lnTo>
                <a:lnTo>
                  <a:pt x="1813" y="1112"/>
                </a:lnTo>
                <a:lnTo>
                  <a:pt x="1786" y="1206"/>
                </a:lnTo>
                <a:lnTo>
                  <a:pt x="1751" y="1295"/>
                </a:lnTo>
                <a:lnTo>
                  <a:pt x="1708" y="1379"/>
                </a:lnTo>
                <a:lnTo>
                  <a:pt x="1657" y="1457"/>
                </a:lnTo>
                <a:lnTo>
                  <a:pt x="1598" y="1529"/>
                </a:lnTo>
                <a:lnTo>
                  <a:pt x="1531" y="1595"/>
                </a:lnTo>
                <a:lnTo>
                  <a:pt x="1458" y="1654"/>
                </a:lnTo>
                <a:lnTo>
                  <a:pt x="1380" y="1707"/>
                </a:lnTo>
                <a:lnTo>
                  <a:pt x="1296" y="1750"/>
                </a:lnTo>
                <a:lnTo>
                  <a:pt x="1207" y="1785"/>
                </a:lnTo>
                <a:lnTo>
                  <a:pt x="1112" y="1811"/>
                </a:lnTo>
                <a:lnTo>
                  <a:pt x="1016" y="1827"/>
                </a:lnTo>
                <a:lnTo>
                  <a:pt x="917" y="1832"/>
                </a:lnTo>
                <a:lnTo>
                  <a:pt x="817" y="1827"/>
                </a:lnTo>
                <a:lnTo>
                  <a:pt x="720" y="1811"/>
                </a:lnTo>
                <a:lnTo>
                  <a:pt x="627" y="1785"/>
                </a:lnTo>
                <a:lnTo>
                  <a:pt x="538" y="1750"/>
                </a:lnTo>
                <a:lnTo>
                  <a:pt x="454" y="1707"/>
                </a:lnTo>
                <a:lnTo>
                  <a:pt x="376" y="1654"/>
                </a:lnTo>
                <a:lnTo>
                  <a:pt x="302" y="1595"/>
                </a:lnTo>
                <a:lnTo>
                  <a:pt x="236" y="1529"/>
                </a:lnTo>
                <a:lnTo>
                  <a:pt x="177" y="1457"/>
                </a:lnTo>
                <a:lnTo>
                  <a:pt x="126" y="1379"/>
                </a:lnTo>
                <a:lnTo>
                  <a:pt x="82" y="1295"/>
                </a:lnTo>
                <a:lnTo>
                  <a:pt x="47" y="1206"/>
                </a:lnTo>
                <a:lnTo>
                  <a:pt x="21" y="1112"/>
                </a:lnTo>
                <a:lnTo>
                  <a:pt x="6" y="1016"/>
                </a:lnTo>
                <a:lnTo>
                  <a:pt x="0" y="916"/>
                </a:lnTo>
                <a:lnTo>
                  <a:pt x="6" y="817"/>
                </a:lnTo>
                <a:lnTo>
                  <a:pt x="21" y="719"/>
                </a:lnTo>
                <a:lnTo>
                  <a:pt x="47" y="627"/>
                </a:lnTo>
                <a:lnTo>
                  <a:pt x="82" y="538"/>
                </a:lnTo>
                <a:lnTo>
                  <a:pt x="126" y="454"/>
                </a:lnTo>
                <a:lnTo>
                  <a:pt x="177" y="375"/>
                </a:lnTo>
                <a:lnTo>
                  <a:pt x="236" y="302"/>
                </a:lnTo>
                <a:lnTo>
                  <a:pt x="302" y="236"/>
                </a:lnTo>
                <a:lnTo>
                  <a:pt x="376" y="176"/>
                </a:lnTo>
                <a:lnTo>
                  <a:pt x="454" y="124"/>
                </a:lnTo>
                <a:lnTo>
                  <a:pt x="538" y="80"/>
                </a:lnTo>
                <a:lnTo>
                  <a:pt x="627" y="47"/>
                </a:lnTo>
                <a:lnTo>
                  <a:pt x="720" y="21"/>
                </a:lnTo>
                <a:lnTo>
                  <a:pt x="817" y="5"/>
                </a:lnTo>
                <a:lnTo>
                  <a:pt x="917" y="0"/>
                </a:lnTo>
                <a:close/>
              </a:path>
            </a:pathLst>
          </a:custGeom>
          <a:solidFill>
            <a:srgbClr val="0070C0"/>
          </a:solidFill>
          <a:ln w="0">
            <a:noFill/>
            <a:prstDash val="solid"/>
            <a:round/>
          </a:ln>
        </p:spPr>
        <p:txBody>
          <a:bodyPr vert="horz" wrap="square" lIns="128580" tIns="64290" rIns="128580" bIns="64290" numCol="1" anchor="t" anchorCtr="0" compatLnSpc="1"/>
          <a:lstStyle/>
          <a:p>
            <a:endParaRPr lang="zh-CN" altLang="en-US">
              <a:latin typeface="+mn-lt"/>
              <a:ea typeface="+mn-ea"/>
              <a:cs typeface="+mn-ea"/>
              <a:sym typeface="+mn-lt"/>
            </a:endParaRPr>
          </a:p>
        </p:txBody>
      </p:sp>
      <p:sp>
        <p:nvSpPr>
          <p:cNvPr id="14" name="矩形 259"/>
          <p:cNvSpPr>
            <a:spLocks noChangeArrowheads="1"/>
          </p:cNvSpPr>
          <p:nvPr/>
        </p:nvSpPr>
        <p:spPr bwMode="auto">
          <a:xfrm>
            <a:off x="4556760" y="4406265"/>
            <a:ext cx="8214995"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eaLnBrk="1" latinLnBrk="0" hangingPunct="1">
              <a:spcBef>
                <a:spcPts val="0"/>
              </a:spcBef>
              <a:buNone/>
            </a:pPr>
            <a:r>
              <a:rPr lang="zh-CN" altLang="en-US" sz="3600" cap="all" dirty="0">
                <a:solidFill>
                  <a:schemeClr val="bg1">
                    <a:lumMod val="65000"/>
                  </a:schemeClr>
                </a:solidFill>
                <a:latin typeface="+mn-lt"/>
                <a:ea typeface="+mn-ea"/>
                <a:cs typeface="+mn-ea"/>
                <a:sym typeface="+mn-lt"/>
              </a:rPr>
              <a:t>Audio Adversarial Examples: </a:t>
            </a:r>
            <a:endParaRPr lang="zh-CN" altLang="en-US" sz="3600" cap="all" dirty="0">
              <a:solidFill>
                <a:schemeClr val="bg1">
                  <a:lumMod val="65000"/>
                </a:schemeClr>
              </a:solidFill>
              <a:latin typeface="+mn-lt"/>
              <a:ea typeface="+mn-ea"/>
              <a:cs typeface="+mn-ea"/>
              <a:sym typeface="+mn-lt"/>
            </a:endParaRPr>
          </a:p>
          <a:p>
            <a:pPr algn="just" eaLnBrk="1" latinLnBrk="0" hangingPunct="1">
              <a:spcBef>
                <a:spcPts val="0"/>
              </a:spcBef>
              <a:buNone/>
            </a:pPr>
            <a:r>
              <a:rPr lang="zh-CN" altLang="en-US" sz="3600" cap="all" dirty="0">
                <a:solidFill>
                  <a:schemeClr val="bg1">
                    <a:lumMod val="65000"/>
                  </a:schemeClr>
                </a:solidFill>
                <a:latin typeface="+mn-lt"/>
                <a:ea typeface="+mn-ea"/>
                <a:cs typeface="+mn-ea"/>
                <a:sym typeface="+mn-lt"/>
              </a:rPr>
              <a:t>Targeted Attacks on Speech-to-Text</a:t>
            </a:r>
            <a:endParaRPr lang="zh-CN" altLang="en-US" sz="3600" cap="all" dirty="0">
              <a:solidFill>
                <a:schemeClr val="bg1">
                  <a:lumMod val="65000"/>
                </a:schemeClr>
              </a:solidFill>
              <a:latin typeface="+mn-lt"/>
              <a:ea typeface="+mn-ea"/>
              <a:cs typeface="+mn-ea"/>
              <a:sym typeface="+mn-lt"/>
            </a:endParaRPr>
          </a:p>
        </p:txBody>
      </p:sp>
      <p:sp>
        <p:nvSpPr>
          <p:cNvPr id="15" name="矩形 259"/>
          <p:cNvSpPr>
            <a:spLocks noChangeArrowheads="1"/>
          </p:cNvSpPr>
          <p:nvPr/>
        </p:nvSpPr>
        <p:spPr bwMode="auto">
          <a:xfrm>
            <a:off x="6335589" y="5065638"/>
            <a:ext cx="5728507" cy="30734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buNone/>
            </a:pPr>
            <a:r>
              <a:rPr lang="zh-CN" altLang="en-US" sz="2000" cap="all" dirty="0">
                <a:solidFill>
                  <a:schemeClr val="bg1">
                    <a:lumMod val="65000"/>
                  </a:schemeClr>
                </a:solidFill>
                <a:latin typeface="+mn-lt"/>
                <a:ea typeface="+mn-ea"/>
                <a:cs typeface="+mn-ea"/>
                <a:sym typeface="+mn-lt"/>
              </a:rPr>
              <a:t> </a:t>
            </a:r>
            <a:endParaRPr lang="en-US" altLang="zh-CN" sz="2000" cap="all" dirty="0">
              <a:solidFill>
                <a:schemeClr val="bg1">
                  <a:lumMod val="65000"/>
                </a:schemeClr>
              </a:solidFill>
              <a:latin typeface="+mn-lt"/>
              <a:ea typeface="+mn-ea"/>
              <a:cs typeface="+mn-ea"/>
              <a:sym typeface="+mn-lt"/>
            </a:endParaRPr>
          </a:p>
        </p:txBody>
      </p:sp>
      <p:sp>
        <p:nvSpPr>
          <p:cNvPr id="11" name="矩形 259"/>
          <p:cNvSpPr>
            <a:spLocks noChangeArrowheads="1"/>
          </p:cNvSpPr>
          <p:nvPr/>
        </p:nvSpPr>
        <p:spPr bwMode="auto">
          <a:xfrm>
            <a:off x="5925185" y="6064885"/>
            <a:ext cx="4946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a:buNone/>
            </a:pPr>
            <a:r>
              <a:rPr lang="zh-CN" altLang="en-US" sz="2000" dirty="0">
                <a:solidFill>
                  <a:schemeClr val="bg1">
                    <a:lumMod val="65000"/>
                  </a:schemeClr>
                </a:solidFill>
                <a:latin typeface="+mn-lt"/>
                <a:ea typeface="+mn-ea"/>
                <a:cs typeface="+mn-ea"/>
                <a:sym typeface="+mn-lt"/>
              </a:rPr>
              <a:t>汇报人：石璞金</a:t>
            </a:r>
            <a:r>
              <a:rPr lang="en-US" altLang="zh-CN" sz="2000" dirty="0">
                <a:solidFill>
                  <a:schemeClr val="bg1">
                    <a:lumMod val="65000"/>
                  </a:schemeClr>
                </a:solidFill>
                <a:latin typeface="+mn-lt"/>
                <a:ea typeface="+mn-ea"/>
                <a:cs typeface="+mn-ea"/>
                <a:sym typeface="+mn-lt"/>
              </a:rPr>
              <a:t>          </a:t>
            </a:r>
            <a:r>
              <a:rPr lang="zh-CN" altLang="en-US" sz="2000" dirty="0">
                <a:solidFill>
                  <a:schemeClr val="bg1">
                    <a:lumMod val="65000"/>
                  </a:schemeClr>
                </a:solidFill>
                <a:latin typeface="+mn-lt"/>
                <a:ea typeface="+mn-ea"/>
                <a:cs typeface="+mn-ea"/>
                <a:sym typeface="+mn-lt"/>
              </a:rPr>
              <a:t>学号：</a:t>
            </a:r>
            <a:r>
              <a:rPr lang="en-US" altLang="zh-CN" sz="2000" dirty="0">
                <a:solidFill>
                  <a:schemeClr val="bg1">
                    <a:lumMod val="65000"/>
                  </a:schemeClr>
                </a:solidFill>
                <a:latin typeface="+mn-lt"/>
                <a:ea typeface="+mn-ea"/>
                <a:cs typeface="+mn-ea"/>
                <a:sym typeface="+mn-lt"/>
              </a:rPr>
              <a:t>2022111067</a:t>
            </a:r>
            <a:r>
              <a:rPr lang="zh-CN" altLang="en-US" sz="2000" dirty="0">
                <a:solidFill>
                  <a:schemeClr val="bg1">
                    <a:lumMod val="65000"/>
                  </a:schemeClr>
                </a:solidFill>
                <a:latin typeface="+mn-lt"/>
                <a:ea typeface="+mn-ea"/>
                <a:cs typeface="+mn-ea"/>
                <a:sym typeface="+mn-lt"/>
              </a:rPr>
              <a:t>      </a:t>
            </a:r>
            <a:endParaRPr lang="zh-CN" altLang="en-US" sz="2000" dirty="0">
              <a:solidFill>
                <a:schemeClr val="bg1">
                  <a:lumMod val="65000"/>
                </a:schemeClr>
              </a:solidFill>
              <a:latin typeface="+mn-lt"/>
              <a:ea typeface="+mn-ea"/>
              <a:cs typeface="+mn-ea"/>
              <a:sym typeface="+mn-lt"/>
            </a:endParaRPr>
          </a:p>
        </p:txBody>
      </p:sp>
      <p:grpSp>
        <p:nvGrpSpPr>
          <p:cNvPr id="47" name="组合 46"/>
          <p:cNvGrpSpPr/>
          <p:nvPr/>
        </p:nvGrpSpPr>
        <p:grpSpPr>
          <a:xfrm>
            <a:off x="4020185" y="1118870"/>
            <a:ext cx="2625725" cy="263271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0-#ppt_w/2"/>
                                          </p:val>
                                        </p:tav>
                                        <p:tav tm="100000">
                                          <p:val>
                                            <p:strVal val="#ppt_x"/>
                                          </p:val>
                                        </p:tav>
                                      </p:tavLst>
                                    </p:anim>
                                    <p:anim calcmode="lin" valueType="num">
                                      <p:cBhvr additive="base">
                                        <p:cTn id="13" dur="500" fill="hold"/>
                                        <p:tgtEl>
                                          <p:spTgt spid="2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par>
                          <p:cTn id="26" fill="hold">
                            <p:stCondLst>
                              <p:cond delay="20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4"/>
                                        </p:tgtEl>
                                        <p:attrNameLst>
                                          <p:attrName>ppt_y</p:attrName>
                                        </p:attrNameLst>
                                      </p:cBhvr>
                                      <p:tavLst>
                                        <p:tav tm="0">
                                          <p:val>
                                            <p:strVal val="#ppt_y"/>
                                          </p:val>
                                        </p:tav>
                                        <p:tav tm="100000">
                                          <p:val>
                                            <p:strVal val="#ppt_y"/>
                                          </p:val>
                                        </p:tav>
                                      </p:tavLst>
                                    </p:anim>
                                    <p:anim calcmode="lin" valueType="num">
                                      <p:cBhvr>
                                        <p:cTn id="31"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4"/>
                                        </p:tgtEl>
                                      </p:cBhvr>
                                    </p:animEffect>
                                  </p:childTnLst>
                                </p:cTn>
                              </p:par>
                            </p:childTnLst>
                          </p:cTn>
                        </p:par>
                        <p:par>
                          <p:cTn id="34" fill="hold">
                            <p:stCondLst>
                              <p:cond delay="5550"/>
                            </p:stCondLst>
                            <p:childTnLst>
                              <p:par>
                                <p:cTn id="35" presetID="26" presetClass="emph" presetSubtype="0" fill="hold" grpId="1" nodeType="afterEffect">
                                  <p:stCondLst>
                                    <p:cond delay="0"/>
                                  </p:stCondLst>
                                  <p:iterate type="lt">
                                    <p:tmPct val="0"/>
                                  </p:iterate>
                                  <p:childTnLst>
                                    <p:animEffect transition="out" filter="fade">
                                      <p:cBhvr>
                                        <p:cTn id="36" dur="500" tmFilter="0, 0; .2, .5; .8, .5; 1, 0"/>
                                        <p:tgtEl>
                                          <p:spTgt spid="14"/>
                                        </p:tgtEl>
                                      </p:cBhvr>
                                    </p:animEffect>
                                    <p:animScale>
                                      <p:cBhvr>
                                        <p:cTn id="37" dur="250" autoRev="1" fill="hold"/>
                                        <p:tgtEl>
                                          <p:spTgt spid="14"/>
                                        </p:tgtEl>
                                      </p:cBhvr>
                                      <p:by x="105000" y="105000"/>
                                    </p:animScale>
                                  </p:childTnLst>
                                </p:cTn>
                              </p:par>
                            </p:childTnLst>
                          </p:cTn>
                        </p:par>
                        <p:par>
                          <p:cTn id="38" fill="hold">
                            <p:stCondLst>
                              <p:cond delay="605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15"/>
                                        </p:tgtEl>
                                        <p:attrNameLst>
                                          <p:attrName>ppt_y</p:attrName>
                                        </p:attrNameLst>
                                      </p:cBhvr>
                                      <p:tavLst>
                                        <p:tav tm="0">
                                          <p:val>
                                            <p:strVal val="#ppt_y"/>
                                          </p:val>
                                        </p:tav>
                                        <p:tav tm="100000">
                                          <p:val>
                                            <p:strVal val="#ppt_y"/>
                                          </p:val>
                                        </p:tav>
                                      </p:tavLst>
                                    </p:anim>
                                    <p:anim calcmode="lin" valueType="num">
                                      <p:cBhvr>
                                        <p:cTn id="43"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15"/>
                                        </p:tgtEl>
                                      </p:cBhvr>
                                    </p:animEffect>
                                  </p:childTnLst>
                                </p:cTn>
                              </p:par>
                            </p:childTnLst>
                          </p:cTn>
                        </p:par>
                        <p:par>
                          <p:cTn id="46" fill="hold">
                            <p:stCondLst>
                              <p:cond delay="6550"/>
                            </p:stCondLst>
                            <p:childTnLst>
                              <p:par>
                                <p:cTn id="47" presetID="26" presetClass="emph" presetSubtype="0" fill="hold" grpId="1" nodeType="afterEffect">
                                  <p:stCondLst>
                                    <p:cond delay="0"/>
                                  </p:stCondLst>
                                  <p:iterate type="lt">
                                    <p:tmPct val="0"/>
                                  </p:iterate>
                                  <p:childTnLst>
                                    <p:animEffect transition="out" filter="fade">
                                      <p:cBhvr>
                                        <p:cTn id="48" dur="500" tmFilter="0, 0; .2, .5; .8, .5; 1, 0"/>
                                        <p:tgtEl>
                                          <p:spTgt spid="15"/>
                                        </p:tgtEl>
                                      </p:cBhvr>
                                    </p:animEffect>
                                    <p:animScale>
                                      <p:cBhvr>
                                        <p:cTn id="49" dur="250" autoRev="1" fill="hold"/>
                                        <p:tgtEl>
                                          <p:spTgt spid="15"/>
                                        </p:tgtEl>
                                      </p:cBhvr>
                                      <p:by x="105000" y="105000"/>
                                    </p:animScale>
                                  </p:childTnLst>
                                </p:cTn>
                              </p:par>
                            </p:childTnLst>
                          </p:cTn>
                        </p:par>
                        <p:par>
                          <p:cTn id="50" fill="hold">
                            <p:stCondLst>
                              <p:cond delay="705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11"/>
                                        </p:tgtEl>
                                        <p:attrNameLst>
                                          <p:attrName>ppt_y</p:attrName>
                                        </p:attrNameLst>
                                      </p:cBhvr>
                                      <p:tavLst>
                                        <p:tav tm="0">
                                          <p:val>
                                            <p:strVal val="#ppt_y"/>
                                          </p:val>
                                        </p:tav>
                                        <p:tav tm="100000">
                                          <p:val>
                                            <p:strVal val="#ppt_y"/>
                                          </p:val>
                                        </p:tav>
                                      </p:tavLst>
                                    </p:anim>
                                    <p:anim calcmode="lin" valueType="num">
                                      <p:cBhvr>
                                        <p:cTn id="55"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11"/>
                                        </p:tgtEl>
                                      </p:cBhvr>
                                    </p:animEffect>
                                  </p:childTnLst>
                                </p:cTn>
                              </p:par>
                            </p:childTnLst>
                          </p:cTn>
                        </p:par>
                        <p:par>
                          <p:cTn id="58" fill="hold">
                            <p:stCondLst>
                              <p:cond delay="9300"/>
                            </p:stCondLst>
                            <p:childTnLst>
                              <p:par>
                                <p:cTn id="59" presetID="26" presetClass="emph" presetSubtype="0" fill="hold" grpId="1" nodeType="afterEffect">
                                  <p:stCondLst>
                                    <p:cond delay="0"/>
                                  </p:stCondLst>
                                  <p:iterate type="lt">
                                    <p:tmPct val="0"/>
                                  </p:iterate>
                                  <p:childTnLst>
                                    <p:animEffect transition="out" filter="fade">
                                      <p:cBhvr>
                                        <p:cTn id="60" dur="500" tmFilter="0, 0; .2, .5; .8, .5; 1, 0"/>
                                        <p:tgtEl>
                                          <p:spTgt spid="11"/>
                                        </p:tgtEl>
                                      </p:cBhvr>
                                    </p:animEffect>
                                    <p:animScale>
                                      <p:cBhvr>
                                        <p:cTn id="61"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12" grpId="0" animBg="1"/>
      <p:bldP spid="13" grpId="0" animBg="1"/>
      <p:bldP spid="14" grpId="0"/>
      <p:bldP spid="14" grpId="1"/>
      <p:bldP spid="15" grpId="0"/>
      <p:bldP spid="15" grpId="1"/>
      <p:bldP spid="11" grpId="0"/>
      <p:bldP spid="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a:xfrm>
            <a:off x="1768475" y="454660"/>
            <a:ext cx="5278755" cy="503555"/>
          </a:xfrm>
        </p:spPr>
        <p:txBody>
          <a:bodyPr>
            <a:normAutofit/>
          </a:bodyPr>
          <a:lstStyle/>
          <a:p>
            <a:r>
              <a:rPr lang="zh-CN" altLang="en-US" dirty="0">
                <a:cs typeface="+mn-ea"/>
                <a:sym typeface="+mn-lt"/>
              </a:rPr>
              <a:t>非端到端模型（混合模型</a:t>
            </a:r>
            <a:r>
              <a:rPr lang="en-US" altLang="zh-CN" dirty="0">
                <a:cs typeface="+mn-ea"/>
                <a:sym typeface="+mn-lt"/>
              </a:rPr>
              <a:t>HMM-GMM</a:t>
            </a:r>
            <a:r>
              <a:rPr lang="zh-CN" altLang="en-US" dirty="0">
                <a:cs typeface="+mn-ea"/>
                <a:sym typeface="+mn-lt"/>
              </a:rPr>
              <a:t>）</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pic>
        <p:nvPicPr>
          <p:cNvPr id="3" name="图片 2" descr="hmm-gmm"/>
          <p:cNvPicPr>
            <a:picLocks noChangeAspect="1"/>
          </p:cNvPicPr>
          <p:nvPr/>
        </p:nvPicPr>
        <p:blipFill>
          <a:blip r:embed="rId2"/>
          <a:stretch>
            <a:fillRect/>
          </a:stretch>
        </p:blipFill>
        <p:spPr>
          <a:xfrm>
            <a:off x="2237105" y="1168400"/>
            <a:ext cx="8384540" cy="5370830"/>
          </a:xfrm>
          <a:prstGeom prst="rect">
            <a:avLst/>
          </a:prstGeom>
        </p:spPr>
      </p:pic>
      <p:sp>
        <p:nvSpPr>
          <p:cNvPr id="4" name="文本框 3"/>
          <p:cNvSpPr txBox="1"/>
          <p:nvPr/>
        </p:nvSpPr>
        <p:spPr>
          <a:xfrm>
            <a:off x="4251960" y="6784975"/>
            <a:ext cx="4354830" cy="368300"/>
          </a:xfrm>
          <a:prstGeom prst="rect">
            <a:avLst/>
          </a:prstGeom>
          <a:noFill/>
        </p:spPr>
        <p:txBody>
          <a:bodyPr wrap="square" rtlCol="0">
            <a:spAutoFit/>
          </a:bodyPr>
          <a:p>
            <a:r>
              <a:rPr lang="zh-CN" altLang="en-US"/>
              <a:t>https://developer.aliyun.com/article/952516</a:t>
            </a:r>
            <a:endParaRPr lang="zh-CN" altLang="en-US"/>
          </a:p>
        </p:txBody>
      </p:sp>
      <p:sp>
        <p:nvSpPr>
          <p:cNvPr id="8" name="矩形 7"/>
          <p:cNvSpPr/>
          <p:nvPr/>
        </p:nvSpPr>
        <p:spPr>
          <a:xfrm>
            <a:off x="6932930" y="1384300"/>
            <a:ext cx="3600450" cy="4608830"/>
          </a:xfrm>
          <a:prstGeom prst="rect">
            <a:avLst/>
          </a:prstGeom>
          <a:solidFill>
            <a:schemeClr val="accent2">
              <a:lumMod val="20000"/>
              <a:lumOff val="80000"/>
              <a:alpha val="36000"/>
            </a:schemeClr>
          </a:solidFill>
          <a:ln>
            <a:gradFill>
              <a:gsLst>
                <a:gs pos="0">
                  <a:schemeClr val="accent1">
                    <a:lumMod val="5000"/>
                    <a:lumOff val="95000"/>
                    <a:alpha val="1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a:endCxn id="3" idx="3"/>
          </p:cNvCxnSpPr>
          <p:nvPr/>
        </p:nvCxnSpPr>
        <p:spPr>
          <a:xfrm flipH="1">
            <a:off x="10621645" y="2952115"/>
            <a:ext cx="453390" cy="901700"/>
          </a:xfrm>
          <a:prstGeom prst="straightConnector1">
            <a:avLst/>
          </a:prstGeom>
          <a:ln w="53975">
            <a:solidFill>
              <a:srgbClr val="E91E21"/>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0982325" y="2534920"/>
            <a:ext cx="1495425" cy="368300"/>
          </a:xfrm>
          <a:prstGeom prst="rect">
            <a:avLst/>
          </a:prstGeom>
          <a:noFill/>
        </p:spPr>
        <p:txBody>
          <a:bodyPr wrap="square" rtlCol="0">
            <a:spAutoFit/>
          </a:bodyPr>
          <a:p>
            <a:r>
              <a:rPr lang="zh-CN" altLang="en-US" b="1">
                <a:solidFill>
                  <a:srgbClr val="FF0000"/>
                </a:solidFill>
              </a:rPr>
              <a:t>声学模型</a:t>
            </a:r>
            <a:endParaRPr lang="zh-CN" altLang="en-US" b="1">
              <a:solidFill>
                <a:srgbClr val="FF0000"/>
              </a:solidFill>
            </a:endParaRPr>
          </a:p>
        </p:txBody>
      </p:sp>
      <p:sp>
        <p:nvSpPr>
          <p:cNvPr id="11" name="矩形 10"/>
          <p:cNvSpPr/>
          <p:nvPr/>
        </p:nvSpPr>
        <p:spPr>
          <a:xfrm>
            <a:off x="3260725" y="3040380"/>
            <a:ext cx="3528695" cy="3168650"/>
          </a:xfrm>
          <a:prstGeom prst="rect">
            <a:avLst/>
          </a:prstGeom>
          <a:noFill/>
          <a:ln w="28575" cmpd="dbl">
            <a:solidFill>
              <a:srgbClr val="DA1F2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a:off x="1427480" y="3469005"/>
            <a:ext cx="1617345" cy="363855"/>
          </a:xfrm>
          <a:prstGeom prst="straightConnector1">
            <a:avLst/>
          </a:prstGeom>
          <a:ln w="57150">
            <a:solidFill>
              <a:srgbClr val="DA1F28"/>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71475" y="3040380"/>
            <a:ext cx="1504950" cy="368300"/>
          </a:xfrm>
          <a:prstGeom prst="rect">
            <a:avLst/>
          </a:prstGeom>
          <a:noFill/>
        </p:spPr>
        <p:txBody>
          <a:bodyPr wrap="square" rtlCol="0">
            <a:spAutoFit/>
          </a:bodyPr>
          <a:p>
            <a:r>
              <a:rPr lang="zh-CN" altLang="en-US" b="1">
                <a:solidFill>
                  <a:srgbClr val="FF0000"/>
                </a:solidFill>
              </a:rPr>
              <a:t>语言模型</a:t>
            </a:r>
            <a:endParaRPr lang="zh-CN" altLang="en-US" b="1">
              <a:solidFill>
                <a:srgbClr val="FF0000"/>
              </a:solidFill>
            </a:endParaRPr>
          </a:p>
        </p:txBody>
      </p:sp>
      <p:cxnSp>
        <p:nvCxnSpPr>
          <p:cNvPr id="14" name="直接箭头连接符 13"/>
          <p:cNvCxnSpPr/>
          <p:nvPr/>
        </p:nvCxnSpPr>
        <p:spPr>
          <a:xfrm flipV="1">
            <a:off x="3703955" y="5560695"/>
            <a:ext cx="492760" cy="671195"/>
          </a:xfrm>
          <a:prstGeom prst="straightConnector1">
            <a:avLst/>
          </a:prstGeom>
          <a:ln w="60325">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188970" y="6209030"/>
            <a:ext cx="1271905" cy="368300"/>
          </a:xfrm>
          <a:prstGeom prst="rect">
            <a:avLst/>
          </a:prstGeom>
          <a:noFill/>
        </p:spPr>
        <p:txBody>
          <a:bodyPr wrap="square" rtlCol="0">
            <a:spAutoFit/>
          </a:bodyPr>
          <a:p>
            <a:r>
              <a:rPr lang="en-US" altLang="zh-CN" b="1">
                <a:solidFill>
                  <a:schemeClr val="accent1"/>
                </a:solidFill>
              </a:rPr>
              <a:t>decoder</a:t>
            </a:r>
            <a:endParaRPr lang="en-US" altLang="zh-CN" b="1">
              <a:solidFill>
                <a:schemeClr val="accen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animBg="1"/>
      <p:bldP spid="8" grpId="1" animBg="1"/>
      <p:bldP spid="10" grpId="0"/>
      <p:bldP spid="10" grpId="1"/>
      <p:bldP spid="11" grpId="0" animBg="1"/>
      <p:bldP spid="11" grpId="1" animBg="1"/>
      <p:bldP spid="13" grpId="0"/>
      <p:bldP spid="13" grpId="1"/>
      <p:bldP spid="15" grpId="0"/>
      <p:bldP spid="1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a:xfrm>
            <a:off x="1768475" y="454660"/>
            <a:ext cx="3609975" cy="503555"/>
          </a:xfrm>
        </p:spPr>
        <p:txBody>
          <a:bodyPr>
            <a:normAutofit/>
          </a:bodyPr>
          <a:lstStyle/>
          <a:p>
            <a:r>
              <a:rPr lang="zh-CN" altLang="en-US" dirty="0">
                <a:cs typeface="+mn-ea"/>
                <a:sym typeface="+mn-lt"/>
              </a:rPr>
              <a:t>端到端模型</a:t>
            </a:r>
            <a:r>
              <a:rPr lang="en-US" altLang="zh-CN" dirty="0">
                <a:cs typeface="+mn-ea"/>
                <a:sym typeface="+mn-lt"/>
              </a:rPr>
              <a:t>deeepspeech</a:t>
            </a:r>
            <a:endParaRPr lang="en-US" altLang="zh-CN"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6" name="文本框 5"/>
          <p:cNvSpPr txBox="1"/>
          <p:nvPr/>
        </p:nvSpPr>
        <p:spPr>
          <a:xfrm>
            <a:off x="1303655" y="1601470"/>
            <a:ext cx="10656570" cy="4523105"/>
          </a:xfrm>
          <a:prstGeom prst="rect">
            <a:avLst/>
          </a:prstGeom>
          <a:noFill/>
        </p:spPr>
        <p:txBody>
          <a:bodyPr wrap="square" rtlCol="0">
            <a:spAutoFit/>
          </a:bodyPr>
          <a:p>
            <a:pPr eaLnBrk="1" latinLnBrk="0" hangingPunct="1">
              <a:lnSpc>
                <a:spcPct val="150000"/>
              </a:lnSpc>
            </a:pPr>
            <a:r>
              <a:rPr lang="en-US" altLang="zh-CN"/>
              <a:t>        </a:t>
            </a:r>
            <a:r>
              <a:rPr lang="en-US" altLang="zh-CN" sz="2400"/>
              <a:t> </a:t>
            </a:r>
            <a:r>
              <a:rPr lang="zh-CN" altLang="en-US" sz="2400"/>
              <a:t>对于传统的语音识别，语音模型和语言模型都是分开进行训练的，因此这两个模型优化的损失函数不是相同的。而整个语音识别训练的目标（WER：word error rate）与这两个模型的损失函数不是一致的。</a:t>
            </a:r>
            <a:endParaRPr lang="zh-CN" altLang="en-US" sz="2400"/>
          </a:p>
          <a:p>
            <a:pPr eaLnBrk="1" latinLnBrk="0" hangingPunct="1">
              <a:lnSpc>
                <a:spcPct val="150000"/>
              </a:lnSpc>
            </a:pPr>
            <a:r>
              <a:rPr lang="zh-CN" altLang="en-US" sz="2400"/>
              <a:t>　　对于端到端的语音识别，模型的输入就为语音特征，而输出为识别出的文本，整个模型就只有一个神经网络的模型，而模型的损失采用的CTC Loss。这样模型就只用以一个损失函数作为训练的优化目标，不用再去优化一些无用的目标。</a:t>
            </a:r>
            <a:r>
              <a:rPr lang="zh-CN" altLang="en-US" sz="2400">
                <a:solidFill>
                  <a:srgbClr val="FF0000"/>
                </a:solidFill>
              </a:rPr>
              <a:t>deepspeech = RNN layers + CTC loss</a:t>
            </a:r>
            <a:r>
              <a:rPr lang="zh-CN" altLang="en-US" sz="2400"/>
              <a:t> 的模型结构，来学习音频到文本的映射的，从而实现端到端的语音识别。</a:t>
            </a:r>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en-US" dirty="0">
                <a:cs typeface="+mn-ea"/>
                <a:sym typeface="+mn-lt"/>
              </a:rPr>
              <a:t>RNN</a:t>
            </a:r>
            <a:r>
              <a:rPr lang="zh-CN" altLang="en-US" dirty="0">
                <a:cs typeface="+mn-ea"/>
                <a:sym typeface="+mn-lt"/>
              </a:rPr>
              <a:t>拿</a:t>
            </a:r>
            <a:r>
              <a:rPr lang="en-US" altLang="zh-CN" dirty="0">
                <a:cs typeface="+mn-ea"/>
                <a:sym typeface="+mn-lt"/>
              </a:rPr>
              <a:t>LSTM</a:t>
            </a:r>
            <a:r>
              <a:rPr lang="zh-CN" altLang="en-US" dirty="0">
                <a:cs typeface="+mn-ea"/>
                <a:sym typeface="+mn-lt"/>
              </a:rPr>
              <a:t>举例</a:t>
            </a:r>
            <a:endParaRPr lang="zh-CN" altLang="en-US" dirty="0">
              <a:cs typeface="+mn-ea"/>
              <a:sym typeface="+mn-lt"/>
            </a:endParaRPr>
          </a:p>
        </p:txBody>
      </p:sp>
      <p:sp>
        <p:nvSpPr>
          <p:cNvPr id="2" name="灯片编号占位符 1"/>
          <p:cNvSpPr>
            <a:spLocks noGrp="1"/>
          </p:cNvSpPr>
          <p:nvPr>
            <p:ph type="sldNum" sz="quarter" idx="4"/>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pic>
        <p:nvPicPr>
          <p:cNvPr id="6" name="图片 5"/>
          <p:cNvPicPr/>
          <p:nvPr/>
        </p:nvPicPr>
        <p:blipFill>
          <a:blip r:embed="rId2"/>
          <a:stretch>
            <a:fillRect/>
          </a:stretch>
        </p:blipFill>
        <p:spPr>
          <a:xfrm>
            <a:off x="740410" y="1888490"/>
            <a:ext cx="11424285" cy="4034155"/>
          </a:xfrm>
          <a:prstGeom prst="rect">
            <a:avLst/>
          </a:prstGeom>
          <a:noFill/>
          <a:ln w="9525">
            <a:noFill/>
          </a:ln>
        </p:spPr>
      </p:pic>
      <p:pic>
        <p:nvPicPr>
          <p:cNvPr id="103" name="图片 102"/>
          <p:cNvPicPr/>
          <p:nvPr/>
        </p:nvPicPr>
        <p:blipFill>
          <a:blip r:embed="rId3"/>
          <a:stretch>
            <a:fillRect/>
          </a:stretch>
        </p:blipFill>
        <p:spPr>
          <a:xfrm>
            <a:off x="449580" y="1904365"/>
            <a:ext cx="11924665" cy="3997325"/>
          </a:xfrm>
          <a:prstGeom prst="rect">
            <a:avLst/>
          </a:prstGeom>
          <a:noFill/>
          <a:ln w="9525">
            <a:noFill/>
          </a:ln>
        </p:spPr>
      </p:pic>
      <p:pic>
        <p:nvPicPr>
          <p:cNvPr id="16" name="图片 15"/>
          <p:cNvPicPr>
            <a:picLocks noChangeAspect="1"/>
          </p:cNvPicPr>
          <p:nvPr/>
        </p:nvPicPr>
        <p:blipFill>
          <a:blip r:embed="rId4"/>
          <a:stretch>
            <a:fillRect/>
          </a:stretch>
        </p:blipFill>
        <p:spPr>
          <a:xfrm>
            <a:off x="1220470" y="4768850"/>
            <a:ext cx="2967990" cy="2029460"/>
          </a:xfrm>
          <a:prstGeom prst="rect">
            <a:avLst/>
          </a:prstGeom>
        </p:spPr>
      </p:pic>
      <p:pic>
        <p:nvPicPr>
          <p:cNvPr id="17" name="图片 16"/>
          <p:cNvPicPr>
            <a:picLocks noChangeAspect="1"/>
          </p:cNvPicPr>
          <p:nvPr/>
        </p:nvPicPr>
        <p:blipFill>
          <a:blip r:embed="rId5"/>
          <a:stretch>
            <a:fillRect/>
          </a:stretch>
        </p:blipFill>
        <p:spPr>
          <a:xfrm>
            <a:off x="8949690" y="4552950"/>
            <a:ext cx="3179445" cy="2090420"/>
          </a:xfrm>
          <a:prstGeom prst="rect">
            <a:avLst/>
          </a:prstGeom>
        </p:spPr>
      </p:pic>
      <p:sp>
        <p:nvSpPr>
          <p:cNvPr id="18" name="文本框 17"/>
          <p:cNvSpPr txBox="1"/>
          <p:nvPr/>
        </p:nvSpPr>
        <p:spPr>
          <a:xfrm>
            <a:off x="2180590" y="6772275"/>
            <a:ext cx="1087755" cy="368300"/>
          </a:xfrm>
          <a:prstGeom prst="rect">
            <a:avLst/>
          </a:prstGeom>
          <a:noFill/>
        </p:spPr>
        <p:txBody>
          <a:bodyPr wrap="square" rtlCol="0">
            <a:spAutoFit/>
          </a:bodyPr>
          <a:p>
            <a:r>
              <a:rPr lang="en-US" altLang="zh-CN"/>
              <a:t>sigmoid</a:t>
            </a:r>
            <a:endParaRPr lang="en-US" altLang="zh-CN"/>
          </a:p>
        </p:txBody>
      </p:sp>
      <p:sp>
        <p:nvSpPr>
          <p:cNvPr id="19" name="文本框 18"/>
          <p:cNvSpPr txBox="1"/>
          <p:nvPr/>
        </p:nvSpPr>
        <p:spPr>
          <a:xfrm>
            <a:off x="10245725" y="6662420"/>
            <a:ext cx="1087755" cy="368300"/>
          </a:xfrm>
          <a:prstGeom prst="rect">
            <a:avLst/>
          </a:prstGeom>
          <a:noFill/>
        </p:spPr>
        <p:txBody>
          <a:bodyPr wrap="square" rtlCol="0">
            <a:spAutoFit/>
          </a:bodyPr>
          <a:p>
            <a:r>
              <a:rPr lang="en-US" altLang="zh-CN"/>
              <a:t>tanh</a:t>
            </a:r>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par>
                                <p:cTn id="13" presetID="2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par>
                                <p:cTn id="16" presetID="22" presetClass="entr" presetSubtype="4"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wipe(down)">
                                      <p:cBhvr>
                                        <p:cTn id="2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8" grpId="0"/>
      <p:bldP spid="19" grpId="1"/>
      <p:bldP spid="1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a:xfrm>
            <a:off x="1768475" y="454660"/>
            <a:ext cx="6875145" cy="503555"/>
          </a:xfrm>
        </p:spPr>
        <p:txBody>
          <a:bodyPr>
            <a:normAutofit/>
          </a:bodyPr>
          <a:lstStyle/>
          <a:p>
            <a:r>
              <a:rPr lang="en-US" dirty="0">
                <a:cs typeface="+mn-ea"/>
                <a:sym typeface="+mn-lt"/>
              </a:rPr>
              <a:t>CTC</a:t>
            </a:r>
            <a:r>
              <a:rPr lang="zh-CN" altLang="en-US" dirty="0">
                <a:cs typeface="+mn-ea"/>
                <a:sym typeface="+mn-lt"/>
              </a:rPr>
              <a:t>（Connectionist Temporal Classification）</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pic>
        <p:nvPicPr>
          <p:cNvPr id="3" name="图片 1" descr="overview of CTC and ASR"/>
          <p:cNvPicPr>
            <a:picLocks noChangeAspect="1"/>
          </p:cNvPicPr>
          <p:nvPr/>
        </p:nvPicPr>
        <p:blipFill>
          <a:blip r:embed="rId2"/>
          <a:srcRect t="289" r="49795" b="-289"/>
          <a:stretch>
            <a:fillRect/>
          </a:stretch>
        </p:blipFill>
        <p:spPr>
          <a:xfrm>
            <a:off x="2180590" y="2824480"/>
            <a:ext cx="8363585" cy="3773170"/>
          </a:xfrm>
          <a:prstGeom prst="rect">
            <a:avLst/>
          </a:prstGeom>
        </p:spPr>
      </p:pic>
      <p:sp>
        <p:nvSpPr>
          <p:cNvPr id="4" name="文本框 3"/>
          <p:cNvSpPr txBox="1"/>
          <p:nvPr/>
        </p:nvSpPr>
        <p:spPr>
          <a:xfrm>
            <a:off x="1916430" y="1292225"/>
            <a:ext cx="9697085" cy="1476375"/>
          </a:xfrm>
          <a:prstGeom prst="rect">
            <a:avLst/>
          </a:prstGeom>
          <a:noFill/>
        </p:spPr>
        <p:txBody>
          <a:bodyPr wrap="square" rtlCol="0">
            <a:spAutoFit/>
          </a:bodyPr>
          <a:p>
            <a:r>
              <a:rPr lang="en-US" altLang="zh-CN"/>
              <a:t>CTC</a:t>
            </a:r>
            <a:r>
              <a:rPr lang="zh-CN" altLang="en-US" dirty="0">
                <a:cs typeface="+mn-ea"/>
                <a:sym typeface="+mn-lt"/>
              </a:rPr>
              <a:t>（Connectionist Temporal Classification）</a:t>
            </a:r>
            <a:endParaRPr lang="zh-CN" altLang="en-US" dirty="0">
              <a:cs typeface="+mn-ea"/>
              <a:sym typeface="+mn-lt"/>
            </a:endParaRPr>
          </a:p>
          <a:p>
            <a:r>
              <a:rPr lang="zh-CN" altLang="en-US"/>
              <a:t>可以理解为可以理解为基于神经网络的时序类分类，它干的事儿：</a:t>
            </a:r>
            <a:endParaRPr lang="zh-CN" altLang="en-US"/>
          </a:p>
          <a:p>
            <a:r>
              <a:rPr lang="zh-CN" altLang="en-US"/>
              <a:t>1）去除所有连续重复的字母</a:t>
            </a:r>
            <a:endParaRPr lang="zh-CN" altLang="en-US"/>
          </a:p>
          <a:p>
            <a:r>
              <a:rPr lang="zh-CN" altLang="en-US"/>
              <a:t>2）去除所有的空格音素</a:t>
            </a:r>
            <a:endParaRPr lang="zh-CN" altLang="en-US"/>
          </a:p>
          <a:p>
            <a:r>
              <a:rPr lang="zh-CN" altLang="en-US"/>
              <a:t>CTC最后的输出是spike（尖峰）的序列，并不关心每一个音素持续了多长时间。</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latin typeface="+mn-lt"/>
                <a:cs typeface="+mn-ea"/>
                <a:sym typeface="+mn-lt"/>
              </a:rPr>
              <a:t>02</a:t>
            </a:r>
            <a:endParaRPr lang="zh-CN" altLang="en-US" dirty="0">
              <a:latin typeface="+mn-lt"/>
              <a:cs typeface="+mn-ea"/>
              <a:sym typeface="+mn-lt"/>
            </a:endParaRPr>
          </a:p>
        </p:txBody>
      </p:sp>
      <p:sp>
        <p:nvSpPr>
          <p:cNvPr id="4" name="文本占位符 3"/>
          <p:cNvSpPr>
            <a:spLocks noGrp="1"/>
          </p:cNvSpPr>
          <p:nvPr>
            <p:ph type="body" sz="quarter" idx="12"/>
          </p:nvPr>
        </p:nvSpPr>
        <p:spPr>
          <a:xfrm>
            <a:off x="5276752" y="2176294"/>
            <a:ext cx="7344188" cy="1584176"/>
          </a:xfrm>
        </p:spPr>
        <p:txBody>
          <a:bodyPr/>
          <a:lstStyle/>
          <a:p>
            <a:r>
              <a:rPr lang="zh-CN" altLang="en-US" dirty="0">
                <a:latin typeface="+mn-lt"/>
                <a:cs typeface="+mn-ea"/>
                <a:sym typeface="+mn-lt"/>
              </a:rPr>
              <a:t>主要贡献</a:t>
            </a:r>
            <a:endParaRPr lang="zh-CN" altLang="en-US" dirty="0">
              <a:latin typeface="+mn-lt"/>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97289" y="1818265"/>
            <a:ext cx="5768887" cy="1248906"/>
          </a:xfrm>
          <a:prstGeom prst="rect">
            <a:avLst/>
          </a:prstGeom>
          <a:noFill/>
          <a:ln>
            <a:solidFill>
              <a:srgbClr val="1A2B78"/>
            </a:solidFill>
          </a:ln>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endParaRPr lang="zh-CN" altLang="en-US">
              <a:cs typeface="+mn-ea"/>
              <a:sym typeface="+mn-lt"/>
            </a:endParaRPr>
          </a:p>
        </p:txBody>
      </p:sp>
      <p:sp>
        <p:nvSpPr>
          <p:cNvPr id="4" name="矩形 3"/>
          <p:cNvSpPr/>
          <p:nvPr/>
        </p:nvSpPr>
        <p:spPr>
          <a:xfrm>
            <a:off x="4937398" y="1592913"/>
            <a:ext cx="4943226" cy="488760"/>
          </a:xfrm>
          <a:prstGeom prst="rect">
            <a:avLst/>
          </a:prstGeom>
          <a:solidFill>
            <a:srgbClr val="0070C0"/>
          </a:solidFill>
          <a:ln>
            <a:noFill/>
          </a:ln>
          <a:effectLst>
            <a:outerShdw blurRad="419100" dist="1905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r>
              <a:rPr lang="zh-CN" altLang="en-US">
                <a:cs typeface="+mn-ea"/>
                <a:sym typeface="+mn-lt"/>
              </a:rPr>
              <a:t>传播媒介</a:t>
            </a:r>
            <a:endParaRPr lang="zh-CN" altLang="en-US">
              <a:cs typeface="+mn-ea"/>
              <a:sym typeface="+mn-lt"/>
            </a:endParaRPr>
          </a:p>
        </p:txBody>
      </p:sp>
      <p:sp>
        <p:nvSpPr>
          <p:cNvPr id="5" name="六边形 4"/>
          <p:cNvSpPr/>
          <p:nvPr/>
        </p:nvSpPr>
        <p:spPr>
          <a:xfrm>
            <a:off x="1437947" y="3491012"/>
            <a:ext cx="1674066" cy="1442556"/>
          </a:xfrm>
          <a:prstGeom prst="hexagon">
            <a:avLst/>
          </a:prstGeom>
          <a:solidFill>
            <a:srgbClr val="0070C0"/>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r>
              <a:rPr lang="zh-CN" altLang="en-US" sz="3375" dirty="0">
                <a:cs typeface="+mn-ea"/>
                <a:sym typeface="+mn-lt"/>
              </a:rPr>
              <a:t>分类</a:t>
            </a:r>
            <a:endParaRPr lang="zh-CN" altLang="en-US" sz="3375" dirty="0">
              <a:cs typeface="+mn-ea"/>
              <a:sym typeface="+mn-lt"/>
            </a:endParaRPr>
          </a:p>
        </p:txBody>
      </p:sp>
      <p:cxnSp>
        <p:nvCxnSpPr>
          <p:cNvPr id="6" name="直接箭头连接符 5"/>
          <p:cNvCxnSpPr>
            <a:stCxn id="5" idx="5"/>
          </p:cNvCxnSpPr>
          <p:nvPr/>
        </p:nvCxnSpPr>
        <p:spPr>
          <a:xfrm flipV="1">
            <a:off x="2751223" y="2504001"/>
            <a:ext cx="1308719" cy="98701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3112014" y="4212290"/>
            <a:ext cx="947929"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751223" y="4933568"/>
            <a:ext cx="1308719" cy="98701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37398" y="2320596"/>
            <a:ext cx="5730700" cy="433070"/>
          </a:xfrm>
          <a:prstGeom prst="rect">
            <a:avLst/>
          </a:prstGeom>
          <a:noFill/>
        </p:spPr>
        <p:txBody>
          <a:bodyPr wrap="square" lIns="96424" tIns="48212" rIns="96424" bIns="48212" rtlCol="0">
            <a:spAutoFit/>
          </a:bodyPr>
          <a:lstStyle/>
          <a:p>
            <a:pPr>
              <a:lnSpc>
                <a:spcPct val="130000"/>
              </a:lnSpc>
            </a:pPr>
            <a:r>
              <a:rPr lang="zh-CN" altLang="en-US" sz="1685" dirty="0">
                <a:solidFill>
                  <a:schemeClr val="tx1">
                    <a:lumMod val="50000"/>
                    <a:lumOff val="50000"/>
                  </a:schemeClr>
                </a:solidFill>
                <a:latin typeface="+mn-lt"/>
                <a:ea typeface="+mn-ea"/>
                <a:cs typeface="+mn-ea"/>
                <a:sym typeface="+mn-lt"/>
              </a:rPr>
              <a:t>数字世界攻击、物理世界攻击</a:t>
            </a:r>
            <a:endParaRPr lang="zh-CN" altLang="en-US" sz="1685" dirty="0">
              <a:solidFill>
                <a:schemeClr val="tx1">
                  <a:lumMod val="50000"/>
                  <a:lumOff val="50000"/>
                </a:schemeClr>
              </a:solidFill>
              <a:latin typeface="+mn-lt"/>
              <a:ea typeface="+mn-ea"/>
              <a:cs typeface="+mn-ea"/>
              <a:sym typeface="+mn-lt"/>
            </a:endParaRPr>
          </a:p>
        </p:txBody>
      </p:sp>
      <p:sp>
        <p:nvSpPr>
          <p:cNvPr id="11" name="矩形 10"/>
          <p:cNvSpPr/>
          <p:nvPr/>
        </p:nvSpPr>
        <p:spPr>
          <a:xfrm>
            <a:off x="4697289" y="3716365"/>
            <a:ext cx="5768887" cy="1270818"/>
          </a:xfrm>
          <a:prstGeom prst="rect">
            <a:avLst/>
          </a:prstGeom>
          <a:noFill/>
          <a:ln>
            <a:solidFill>
              <a:srgbClr val="1A2B78"/>
            </a:solidFill>
          </a:ln>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endParaRPr lang="zh-CN" altLang="en-US">
              <a:cs typeface="+mn-ea"/>
              <a:sym typeface="+mn-lt"/>
            </a:endParaRPr>
          </a:p>
        </p:txBody>
      </p:sp>
      <p:sp>
        <p:nvSpPr>
          <p:cNvPr id="12" name="矩形 11"/>
          <p:cNvSpPr/>
          <p:nvPr/>
        </p:nvSpPr>
        <p:spPr>
          <a:xfrm>
            <a:off x="4937398" y="3491013"/>
            <a:ext cx="4943226" cy="488760"/>
          </a:xfrm>
          <a:prstGeom prst="rect">
            <a:avLst/>
          </a:prstGeom>
          <a:solidFill>
            <a:schemeClr val="tx1">
              <a:lumMod val="65000"/>
              <a:lumOff val="35000"/>
            </a:schemeClr>
          </a:solidFill>
          <a:ln>
            <a:noFill/>
          </a:ln>
          <a:effectLst>
            <a:outerShdw blurRad="419100" dist="1905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r>
              <a:rPr lang="zh-CN" altLang="en-US">
                <a:cs typeface="+mn-ea"/>
                <a:sym typeface="+mn-lt"/>
              </a:rPr>
              <a:t>对抗目标性</a:t>
            </a:r>
            <a:endParaRPr lang="zh-CN" altLang="en-US">
              <a:cs typeface="+mn-ea"/>
              <a:sym typeface="+mn-lt"/>
            </a:endParaRPr>
          </a:p>
        </p:txBody>
      </p:sp>
      <p:sp>
        <p:nvSpPr>
          <p:cNvPr id="13" name="TextBox 12"/>
          <p:cNvSpPr txBox="1"/>
          <p:nvPr/>
        </p:nvSpPr>
        <p:spPr>
          <a:xfrm>
            <a:off x="4937398" y="4264416"/>
            <a:ext cx="5730700" cy="433070"/>
          </a:xfrm>
          <a:prstGeom prst="rect">
            <a:avLst/>
          </a:prstGeom>
          <a:noFill/>
        </p:spPr>
        <p:txBody>
          <a:bodyPr wrap="square" lIns="96424" tIns="48212" rIns="96424" bIns="48212" rtlCol="0">
            <a:spAutoFit/>
          </a:bodyPr>
          <a:lstStyle/>
          <a:p>
            <a:pPr>
              <a:lnSpc>
                <a:spcPct val="130000"/>
              </a:lnSpc>
            </a:pPr>
            <a:r>
              <a:rPr lang="zh-CN" sz="1685" dirty="0">
                <a:solidFill>
                  <a:schemeClr val="tx1">
                    <a:lumMod val="50000"/>
                    <a:lumOff val="50000"/>
                  </a:schemeClr>
                </a:solidFill>
                <a:latin typeface="+mn-lt"/>
                <a:ea typeface="+mn-ea"/>
                <a:cs typeface="+mn-ea"/>
                <a:sym typeface="+mn-lt"/>
              </a:rPr>
              <a:t>有目标攻击、无目标攻击</a:t>
            </a:r>
            <a:endParaRPr lang="zh-CN" sz="1685" dirty="0">
              <a:solidFill>
                <a:schemeClr val="tx1">
                  <a:lumMod val="50000"/>
                  <a:lumOff val="50000"/>
                </a:schemeClr>
              </a:solidFill>
              <a:latin typeface="+mn-lt"/>
              <a:ea typeface="+mn-ea"/>
              <a:cs typeface="+mn-ea"/>
              <a:sym typeface="+mn-lt"/>
            </a:endParaRPr>
          </a:p>
        </p:txBody>
      </p:sp>
      <p:sp>
        <p:nvSpPr>
          <p:cNvPr id="14" name="矩形 13"/>
          <p:cNvSpPr/>
          <p:nvPr/>
        </p:nvSpPr>
        <p:spPr>
          <a:xfrm>
            <a:off x="4697289" y="5614465"/>
            <a:ext cx="5768887" cy="1291897"/>
          </a:xfrm>
          <a:prstGeom prst="rect">
            <a:avLst/>
          </a:prstGeom>
          <a:noFill/>
          <a:ln>
            <a:solidFill>
              <a:srgbClr val="1A2B78"/>
            </a:solidFill>
          </a:ln>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endParaRPr lang="zh-CN" altLang="en-US">
              <a:cs typeface="+mn-ea"/>
              <a:sym typeface="+mn-lt"/>
            </a:endParaRPr>
          </a:p>
        </p:txBody>
      </p:sp>
      <p:sp>
        <p:nvSpPr>
          <p:cNvPr id="15" name="矩形 14"/>
          <p:cNvSpPr/>
          <p:nvPr/>
        </p:nvSpPr>
        <p:spPr>
          <a:xfrm>
            <a:off x="4937398" y="5389112"/>
            <a:ext cx="4943226" cy="488760"/>
          </a:xfrm>
          <a:prstGeom prst="rect">
            <a:avLst/>
          </a:prstGeom>
          <a:solidFill>
            <a:srgbClr val="0070C0"/>
          </a:solidFill>
          <a:ln>
            <a:noFill/>
          </a:ln>
          <a:effectLst>
            <a:outerShdw blurRad="419100" dist="1905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lstStyle/>
          <a:p>
            <a:pPr algn="ctr"/>
            <a:r>
              <a:rPr lang="zh-CN" altLang="en-US">
                <a:cs typeface="+mn-ea"/>
                <a:sym typeface="+mn-lt"/>
              </a:rPr>
              <a:t>对抗知识</a:t>
            </a:r>
            <a:endParaRPr lang="zh-CN" altLang="en-US">
              <a:cs typeface="+mn-ea"/>
              <a:sym typeface="+mn-lt"/>
            </a:endParaRPr>
          </a:p>
        </p:txBody>
      </p:sp>
      <p:sp>
        <p:nvSpPr>
          <p:cNvPr id="16" name="TextBox 15"/>
          <p:cNvSpPr txBox="1"/>
          <p:nvPr/>
        </p:nvSpPr>
        <p:spPr>
          <a:xfrm>
            <a:off x="4917078" y="6136481"/>
            <a:ext cx="5730700" cy="433070"/>
          </a:xfrm>
          <a:prstGeom prst="rect">
            <a:avLst/>
          </a:prstGeom>
          <a:noFill/>
        </p:spPr>
        <p:txBody>
          <a:bodyPr wrap="square" lIns="96424" tIns="48212" rIns="96424" bIns="48212" rtlCol="0">
            <a:spAutoFit/>
          </a:bodyPr>
          <a:lstStyle/>
          <a:p>
            <a:pPr>
              <a:lnSpc>
                <a:spcPct val="130000"/>
              </a:lnSpc>
            </a:pPr>
            <a:r>
              <a:rPr lang="zh-CN" altLang="en-US" sz="1685" dirty="0">
                <a:solidFill>
                  <a:schemeClr val="tx1">
                    <a:lumMod val="50000"/>
                    <a:lumOff val="50000"/>
                  </a:schemeClr>
                </a:solidFill>
                <a:latin typeface="+mn-lt"/>
                <a:ea typeface="+mn-ea"/>
                <a:cs typeface="+mn-ea"/>
                <a:sym typeface="+mn-lt"/>
              </a:rPr>
              <a:t>白盒攻击、黑盒攻击</a:t>
            </a:r>
            <a:endParaRPr lang="zh-CN" altLang="en-US" sz="1685" dirty="0">
              <a:solidFill>
                <a:schemeClr val="tx1">
                  <a:lumMod val="50000"/>
                  <a:lumOff val="50000"/>
                </a:schemeClr>
              </a:solidFill>
              <a:latin typeface="+mn-lt"/>
              <a:ea typeface="+mn-ea"/>
              <a:cs typeface="+mn-ea"/>
              <a:sym typeface="+mn-lt"/>
            </a:endParaRPr>
          </a:p>
        </p:txBody>
      </p:sp>
      <p:sp>
        <p:nvSpPr>
          <p:cNvPr id="7" name="文本占位符 6"/>
          <p:cNvSpPr>
            <a:spLocks noGrp="1"/>
          </p:cNvSpPr>
          <p:nvPr>
            <p:ph type="body" sz="quarter" idx="13"/>
          </p:nvPr>
        </p:nvSpPr>
        <p:spPr/>
        <p:txBody>
          <a:bodyPr>
            <a:normAutofit fontScale="80000"/>
          </a:bodyPr>
          <a:lstStyle/>
          <a:p>
            <a:r>
              <a:rPr lang="zh-CN" altLang="en-US" dirty="0">
                <a:cs typeface="+mn-ea"/>
                <a:sym typeface="+mn-lt"/>
              </a:rPr>
              <a:t>音频对抗样本的攻击分类</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500"/>
                                        <p:tgtEl>
                                          <p:spTgt spid="4"/>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0"/>
                                        </p:tgtEl>
                                        <p:attrNameLst>
                                          <p:attrName>style.visibility</p:attrName>
                                        </p:attrNameLst>
                                      </p:cBhvr>
                                      <p:to>
                                        <p:strVal val="visible"/>
                                      </p:to>
                                    </p:set>
                                    <p:animEffect transition="in" filter="wipe(left)">
                                      <p:cBhvr>
                                        <p:cTn id="30" dur="100"/>
                                        <p:tgtEl>
                                          <p:spTgt spid="10"/>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0"/>
                                        </p:tgtEl>
                                      </p:cBhvr>
                                      <p:to x="80000" y="100000"/>
                                    </p:animScale>
                                    <p:anim by="(#ppt_w*0.10)" calcmode="lin" valueType="num">
                                      <p:cBhvr>
                                        <p:cTn id="33" dur="50" autoRev="1" fill="hold">
                                          <p:stCondLst>
                                            <p:cond delay="0"/>
                                          </p:stCondLst>
                                        </p:cTn>
                                        <p:tgtEl>
                                          <p:spTgt spid="10"/>
                                        </p:tgtEl>
                                        <p:attrNameLst>
                                          <p:attrName>ppt_x</p:attrName>
                                        </p:attrNameLst>
                                      </p:cBhvr>
                                    </p:anim>
                                    <p:anim by="(-#ppt_w*0.10)" calcmode="lin" valueType="num">
                                      <p:cBhvr>
                                        <p:cTn id="34" dur="50" autoRev="1" fill="hold">
                                          <p:stCondLst>
                                            <p:cond delay="0"/>
                                          </p:stCondLst>
                                        </p:cTn>
                                        <p:tgtEl>
                                          <p:spTgt spid="10"/>
                                        </p:tgtEl>
                                        <p:attrNameLst>
                                          <p:attrName>ppt_y</p:attrName>
                                        </p:attrNameLst>
                                      </p:cBhvr>
                                    </p:anim>
                                    <p:animRot by="-480000">
                                      <p:cBhvr>
                                        <p:cTn id="35" dur="50" autoRev="1" fill="hold">
                                          <p:stCondLst>
                                            <p:cond delay="0"/>
                                          </p:stCondLst>
                                        </p:cTn>
                                        <p:tgtEl>
                                          <p:spTgt spid="10"/>
                                        </p:tgtEl>
                                        <p:attrNameLst>
                                          <p:attrName>r</p:attrName>
                                        </p:attrNameLst>
                                      </p:cBhvr>
                                    </p:animRot>
                                  </p:childTnLst>
                                </p:cTn>
                              </p:par>
                            </p:childTnLst>
                          </p:cTn>
                        </p:par>
                        <p:par>
                          <p:cTn id="36" fill="hold">
                            <p:stCondLst>
                              <p:cond delay="2460"/>
                            </p:stCondLst>
                            <p:childTnLst>
                              <p:par>
                                <p:cTn id="37" presetID="16" presetClass="entr" presetSubtype="37"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outVertical)">
                                      <p:cBhvr>
                                        <p:cTn id="39" dur="500"/>
                                        <p:tgtEl>
                                          <p:spTgt spid="12"/>
                                        </p:tgtEl>
                                      </p:cBhvr>
                                    </p:animEffect>
                                  </p:childTnLst>
                                </p:cTn>
                              </p:par>
                            </p:childTnLst>
                          </p:cTn>
                        </p:par>
                        <p:par>
                          <p:cTn id="40" fill="hold">
                            <p:stCondLst>
                              <p:cond delay="2960"/>
                            </p:stCondLst>
                            <p:childTnLst>
                              <p:par>
                                <p:cTn id="41" presetID="2" presetClass="entr" presetSubtype="1"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0-#ppt_h/2"/>
                                          </p:val>
                                        </p:tav>
                                        <p:tav tm="100000">
                                          <p:val>
                                            <p:strVal val="#ppt_y"/>
                                          </p:val>
                                        </p:tav>
                                      </p:tavLst>
                                    </p:anim>
                                  </p:childTnLst>
                                </p:cTn>
                              </p:par>
                            </p:childTnLst>
                          </p:cTn>
                        </p:par>
                        <p:par>
                          <p:cTn id="45" fill="hold">
                            <p:stCondLst>
                              <p:cond delay="346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3"/>
                                        </p:tgtEl>
                                        <p:attrNameLst>
                                          <p:attrName>style.visibility</p:attrName>
                                        </p:attrNameLst>
                                      </p:cBhvr>
                                      <p:to>
                                        <p:strVal val="visible"/>
                                      </p:to>
                                    </p:set>
                                    <p:animEffect transition="in" filter="wipe(left)">
                                      <p:cBhvr>
                                        <p:cTn id="48" dur="100"/>
                                        <p:tgtEl>
                                          <p:spTgt spid="13"/>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3"/>
                                        </p:tgtEl>
                                      </p:cBhvr>
                                      <p:to x="80000" y="100000"/>
                                    </p:animScale>
                                    <p:anim by="(#ppt_w*0.10)" calcmode="lin" valueType="num">
                                      <p:cBhvr>
                                        <p:cTn id="51" dur="50" autoRev="1" fill="hold">
                                          <p:stCondLst>
                                            <p:cond delay="0"/>
                                          </p:stCondLst>
                                        </p:cTn>
                                        <p:tgtEl>
                                          <p:spTgt spid="13"/>
                                        </p:tgtEl>
                                        <p:attrNameLst>
                                          <p:attrName>ppt_x</p:attrName>
                                        </p:attrNameLst>
                                      </p:cBhvr>
                                    </p:anim>
                                    <p:anim by="(-#ppt_w*0.10)" calcmode="lin" valueType="num">
                                      <p:cBhvr>
                                        <p:cTn id="52" dur="50" autoRev="1" fill="hold">
                                          <p:stCondLst>
                                            <p:cond delay="0"/>
                                          </p:stCondLst>
                                        </p:cTn>
                                        <p:tgtEl>
                                          <p:spTgt spid="13"/>
                                        </p:tgtEl>
                                        <p:attrNameLst>
                                          <p:attrName>ppt_y</p:attrName>
                                        </p:attrNameLst>
                                      </p:cBhvr>
                                    </p:anim>
                                    <p:animRot by="-480000">
                                      <p:cBhvr>
                                        <p:cTn id="53" dur="50" autoRev="1" fill="hold">
                                          <p:stCondLst>
                                            <p:cond delay="0"/>
                                          </p:stCondLst>
                                        </p:cTn>
                                        <p:tgtEl>
                                          <p:spTgt spid="13"/>
                                        </p:tgtEl>
                                        <p:attrNameLst>
                                          <p:attrName>r</p:attrName>
                                        </p:attrNameLst>
                                      </p:cBhvr>
                                    </p:animRot>
                                  </p:childTnLst>
                                </p:cTn>
                              </p:par>
                            </p:childTnLst>
                          </p:cTn>
                        </p:par>
                        <p:par>
                          <p:cTn id="54" fill="hold">
                            <p:stCondLst>
                              <p:cond delay="3860"/>
                            </p:stCondLst>
                            <p:childTnLst>
                              <p:par>
                                <p:cTn id="55" presetID="16" presetClass="entr" presetSubtype="37"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arn(outVertical)">
                                      <p:cBhvr>
                                        <p:cTn id="57" dur="500"/>
                                        <p:tgtEl>
                                          <p:spTgt spid="15"/>
                                        </p:tgtEl>
                                      </p:cBhvr>
                                    </p:animEffect>
                                  </p:childTnLst>
                                </p:cTn>
                              </p:par>
                            </p:childTnLst>
                          </p:cTn>
                        </p:par>
                        <p:par>
                          <p:cTn id="58" fill="hold">
                            <p:stCondLst>
                              <p:cond delay="4360"/>
                            </p:stCondLst>
                            <p:childTnLst>
                              <p:par>
                                <p:cTn id="59" presetID="2" presetClass="entr" presetSubtype="1"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0-#ppt_h/2"/>
                                          </p:val>
                                        </p:tav>
                                        <p:tav tm="100000">
                                          <p:val>
                                            <p:strVal val="#ppt_y"/>
                                          </p:val>
                                        </p:tav>
                                      </p:tavLst>
                                    </p:anim>
                                  </p:childTnLst>
                                </p:cTn>
                              </p:par>
                            </p:childTnLst>
                          </p:cTn>
                        </p:par>
                        <p:par>
                          <p:cTn id="63" fill="hold">
                            <p:stCondLst>
                              <p:cond delay="486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16"/>
                                        </p:tgtEl>
                                        <p:attrNameLst>
                                          <p:attrName>style.visibility</p:attrName>
                                        </p:attrNameLst>
                                      </p:cBhvr>
                                      <p:to>
                                        <p:strVal val="visible"/>
                                      </p:to>
                                    </p:set>
                                    <p:animEffect transition="in" filter="wipe(left)">
                                      <p:cBhvr>
                                        <p:cTn id="66" dur="100"/>
                                        <p:tgtEl>
                                          <p:spTgt spid="16"/>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16"/>
                                        </p:tgtEl>
                                      </p:cBhvr>
                                      <p:to x="80000" y="100000"/>
                                    </p:animScale>
                                    <p:anim by="(#ppt_w*0.10)" calcmode="lin" valueType="num">
                                      <p:cBhvr>
                                        <p:cTn id="69" dur="50" autoRev="1" fill="hold">
                                          <p:stCondLst>
                                            <p:cond delay="0"/>
                                          </p:stCondLst>
                                        </p:cTn>
                                        <p:tgtEl>
                                          <p:spTgt spid="16"/>
                                        </p:tgtEl>
                                        <p:attrNameLst>
                                          <p:attrName>ppt_x</p:attrName>
                                        </p:attrNameLst>
                                      </p:cBhvr>
                                    </p:anim>
                                    <p:anim by="(-#ppt_w*0.10)" calcmode="lin" valueType="num">
                                      <p:cBhvr>
                                        <p:cTn id="70" dur="50" autoRev="1" fill="hold">
                                          <p:stCondLst>
                                            <p:cond delay="0"/>
                                          </p:stCondLst>
                                        </p:cTn>
                                        <p:tgtEl>
                                          <p:spTgt spid="16"/>
                                        </p:tgtEl>
                                        <p:attrNameLst>
                                          <p:attrName>ppt_y</p:attrName>
                                        </p:attrNameLst>
                                      </p:cBhvr>
                                    </p:anim>
                                    <p:animRot by="-480000">
                                      <p:cBhvr>
                                        <p:cTn id="71"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10" grpId="0"/>
      <p:bldP spid="10" grpId="1"/>
      <p:bldP spid="11" grpId="0" bldLvl="0" animBg="1"/>
      <p:bldP spid="12" grpId="0" bldLvl="0" animBg="1"/>
      <p:bldP spid="13" grpId="0"/>
      <p:bldP spid="13" grpId="1"/>
      <p:bldP spid="14" grpId="0" bldLvl="0" animBg="1"/>
      <p:bldP spid="15" grpId="0" bldLvl="0" animBg="1"/>
      <p:bldP spid="16" grpId="0"/>
      <p:bldP spid="1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本文主要贡献</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6" name="文本框 5"/>
          <p:cNvSpPr txBox="1"/>
          <p:nvPr/>
        </p:nvSpPr>
        <p:spPr>
          <a:xfrm>
            <a:off x="812800" y="1816735"/>
            <a:ext cx="11097260" cy="1198880"/>
          </a:xfrm>
          <a:prstGeom prst="rect">
            <a:avLst/>
          </a:prstGeom>
          <a:noFill/>
        </p:spPr>
        <p:txBody>
          <a:bodyPr wrap="square" rtlCol="0">
            <a:spAutoFit/>
          </a:bodyPr>
          <a:p>
            <a:pPr eaLnBrk="1" latinLnBrk="0" hangingPunct="1">
              <a:lnSpc>
                <a:spcPct val="150000"/>
              </a:lnSpc>
            </a:pPr>
            <a:r>
              <a:rPr lang="zh-CN" altLang="en-US" sz="2400"/>
              <a:t>文章题目：《Audio Adversarial Examples: Targeted Attacks on Speech-to-Text》</a:t>
            </a:r>
            <a:endParaRPr lang="zh-CN" altLang="en-US" sz="2400"/>
          </a:p>
          <a:p>
            <a:pPr eaLnBrk="1" latinLnBrk="0" hangingPunct="1">
              <a:lnSpc>
                <a:spcPct val="150000"/>
              </a:lnSpc>
            </a:pPr>
            <a:r>
              <a:rPr lang="zh-CN" altLang="en-US" sz="2400"/>
              <a:t>作者：Nicholas Carlini </a:t>
            </a:r>
            <a:r>
              <a:rPr lang="en-US" altLang="zh-CN" sz="2400"/>
              <a:t>   </a:t>
            </a:r>
            <a:r>
              <a:rPr lang="zh-CN" altLang="en-US" sz="2400"/>
              <a:t>David Wagner</a:t>
            </a:r>
            <a:r>
              <a:rPr lang="en-US" altLang="zh-CN" sz="2400"/>
              <a:t>                    </a:t>
            </a:r>
            <a:r>
              <a:rPr lang="zh-CN" altLang="en-US" sz="2400"/>
              <a:t>发表时间：</a:t>
            </a:r>
            <a:r>
              <a:rPr lang="en-US" altLang="zh-CN" sz="2400"/>
              <a:t>2018</a:t>
            </a:r>
            <a:r>
              <a:rPr lang="zh-CN" altLang="en-US" sz="2400"/>
              <a:t>年</a:t>
            </a:r>
            <a:endParaRPr lang="zh-CN" altLang="en-US" sz="2400"/>
          </a:p>
        </p:txBody>
      </p:sp>
      <p:sp>
        <p:nvSpPr>
          <p:cNvPr id="8" name="文本框 7"/>
          <p:cNvSpPr txBox="1"/>
          <p:nvPr/>
        </p:nvSpPr>
        <p:spPr>
          <a:xfrm>
            <a:off x="824865" y="3226435"/>
            <a:ext cx="11097260" cy="3251200"/>
          </a:xfrm>
          <a:prstGeom prst="rect">
            <a:avLst/>
          </a:prstGeom>
          <a:noFill/>
        </p:spPr>
        <p:txBody>
          <a:bodyPr wrap="square" rtlCol="0">
            <a:noAutofit/>
          </a:bodyPr>
          <a:p>
            <a:pPr eaLnBrk="1" latinLnBrk="0" hangingPunct="1">
              <a:lnSpc>
                <a:spcPct val="150000"/>
              </a:lnSpc>
            </a:pPr>
            <a:r>
              <a:rPr lang="zh-CN" altLang="en-US" sz="2400"/>
              <a:t>主要贡献：在本文中，作者通过攻击DeepSpeech模型证明了</a:t>
            </a:r>
            <a:r>
              <a:rPr lang="zh-CN" altLang="en-US" sz="2400">
                <a:solidFill>
                  <a:srgbClr val="FF0000"/>
                </a:solidFill>
              </a:rPr>
              <a:t>定向对抗样本攻击</a:t>
            </a:r>
            <a:r>
              <a:rPr lang="zh-CN" altLang="en-US" sz="2400"/>
              <a:t>存在于音频空间。通过给定任意自然波形x，能够构造几乎听不见的扰动δ，但是x +δ被识别为任何期望的短语。通过选择静音段作为目标，我们可以从语音到文本系统中隐藏音频。同时，该项工作为之后音频对抗样本的定向攻击、黑盒攻击等领域带来了许多启发。</a:t>
            </a:r>
            <a:endParaRPr lang="zh-CN" altLang="en-US" sz="2400"/>
          </a:p>
          <a:p>
            <a:pPr eaLnBrk="1" latinLnBrk="0" hangingPunct="1">
              <a:lnSpc>
                <a:spcPct val="150000"/>
              </a:lnSpc>
            </a:pPr>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本文的主要贡献</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pic>
        <p:nvPicPr>
          <p:cNvPr id="3" name="图片 2"/>
          <p:cNvPicPr>
            <a:picLocks noChangeAspect="1"/>
          </p:cNvPicPr>
          <p:nvPr/>
        </p:nvPicPr>
        <p:blipFill>
          <a:blip r:embed="rId2"/>
          <a:stretch>
            <a:fillRect/>
          </a:stretch>
        </p:blipFill>
        <p:spPr>
          <a:xfrm>
            <a:off x="2036445" y="1312545"/>
            <a:ext cx="8568690" cy="5337175"/>
          </a:xfrm>
          <a:prstGeom prst="rect">
            <a:avLst/>
          </a:prstGeom>
        </p:spPr>
      </p:pic>
      <p:cxnSp>
        <p:nvCxnSpPr>
          <p:cNvPr id="4" name="直接箭头连接符 3"/>
          <p:cNvCxnSpPr/>
          <p:nvPr/>
        </p:nvCxnSpPr>
        <p:spPr>
          <a:xfrm flipV="1">
            <a:off x="1365250" y="3760470"/>
            <a:ext cx="1031240" cy="264160"/>
          </a:xfrm>
          <a:prstGeom prst="straightConnector1">
            <a:avLst/>
          </a:prstGeom>
          <a:ln w="57150">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5" name="文本框 4"/>
          <p:cNvSpPr txBox="1"/>
          <p:nvPr/>
        </p:nvSpPr>
        <p:spPr>
          <a:xfrm>
            <a:off x="524510" y="4024630"/>
            <a:ext cx="1591945" cy="460375"/>
          </a:xfrm>
          <a:prstGeom prst="rect">
            <a:avLst/>
          </a:prstGeom>
          <a:noFill/>
        </p:spPr>
        <p:txBody>
          <a:bodyPr wrap="square" rtlCol="0">
            <a:spAutoFit/>
          </a:bodyPr>
          <a:p>
            <a:r>
              <a:rPr lang="zh-CN" altLang="en-US" sz="2400" b="1">
                <a:solidFill>
                  <a:srgbClr val="FF0000"/>
                </a:solidFill>
              </a:rPr>
              <a:t>如何生成？</a:t>
            </a:r>
            <a:endParaRPr lang="zh-CN" altLang="en-US" sz="2400" b="1">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latin typeface="+mn-lt"/>
                <a:cs typeface="+mn-ea"/>
                <a:sym typeface="+mn-lt"/>
              </a:rPr>
              <a:t>03</a:t>
            </a:r>
            <a:endParaRPr lang="zh-CN" altLang="en-US" dirty="0">
              <a:latin typeface="+mn-lt"/>
              <a:cs typeface="+mn-ea"/>
              <a:sym typeface="+mn-lt"/>
            </a:endParaRPr>
          </a:p>
        </p:txBody>
      </p:sp>
      <p:sp>
        <p:nvSpPr>
          <p:cNvPr id="4" name="文本占位符 3"/>
          <p:cNvSpPr>
            <a:spLocks noGrp="1"/>
          </p:cNvSpPr>
          <p:nvPr>
            <p:ph type="body" sz="quarter" idx="12"/>
          </p:nvPr>
        </p:nvSpPr>
        <p:spPr>
          <a:xfrm>
            <a:off x="5349142" y="2140099"/>
            <a:ext cx="7344188" cy="1584176"/>
          </a:xfrm>
        </p:spPr>
        <p:txBody>
          <a:bodyPr/>
          <a:lstStyle/>
          <a:p>
            <a:r>
              <a:rPr lang="zh-CN" altLang="en-US" dirty="0">
                <a:latin typeface="+mn-lt"/>
                <a:cs typeface="+mn-ea"/>
                <a:sym typeface="+mn-lt"/>
              </a:rPr>
              <a:t>实验内容</a:t>
            </a:r>
            <a:endParaRPr lang="zh-CN" altLang="en-US" dirty="0">
              <a:latin typeface="+mn-lt"/>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实验内容</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11" name="文本框 10"/>
          <p:cNvSpPr txBox="1"/>
          <p:nvPr/>
        </p:nvSpPr>
        <p:spPr>
          <a:xfrm>
            <a:off x="1100455" y="1456690"/>
            <a:ext cx="10922000" cy="5077460"/>
          </a:xfrm>
          <a:prstGeom prst="rect">
            <a:avLst/>
          </a:prstGeom>
          <a:noFill/>
        </p:spPr>
        <p:txBody>
          <a:bodyPr wrap="square" rtlCol="0">
            <a:spAutoFit/>
          </a:bodyPr>
          <a:p>
            <a:pPr algn="just" eaLnBrk="1" latinLnBrk="0" hangingPunct="1">
              <a:lnSpc>
                <a:spcPct val="150000"/>
              </a:lnSpc>
            </a:pPr>
            <a:r>
              <a:rPr lang="zh-CN" altLang="en-US"/>
              <a:t>①初始化参数</a:t>
            </a:r>
            <a:endParaRPr lang="zh-CN" altLang="en-US"/>
          </a:p>
          <a:p>
            <a:pPr algn="just" eaLnBrk="1" latinLnBrk="0" hangingPunct="1">
              <a:lnSpc>
                <a:spcPct val="150000"/>
              </a:lnSpc>
            </a:pPr>
            <a:r>
              <a:rPr lang="en-US" altLang="zh-CN"/>
              <a:t>   </a:t>
            </a:r>
            <a:endParaRPr lang="en-US" altLang="zh-CN"/>
          </a:p>
          <a:p>
            <a:pPr algn="just" eaLnBrk="1" latinLnBrk="0" hangingPunct="1">
              <a:lnSpc>
                <a:spcPct val="150000"/>
              </a:lnSpc>
            </a:pPr>
            <a:endParaRPr lang="en-US" altLang="zh-CN"/>
          </a:p>
          <a:p>
            <a:pPr algn="just" eaLnBrk="1" latinLnBrk="0" hangingPunct="1">
              <a:lnSpc>
                <a:spcPct val="150000"/>
              </a:lnSpc>
            </a:pPr>
            <a:endParaRPr lang="en-US" altLang="zh-CN"/>
          </a:p>
          <a:p>
            <a:pPr algn="just" eaLnBrk="1" latinLnBrk="0" hangingPunct="1">
              <a:lnSpc>
                <a:spcPct val="150000"/>
              </a:lnSpc>
            </a:pPr>
            <a:r>
              <a:rPr lang="en-US" altLang="zh-CN"/>
              <a:t>              </a:t>
            </a:r>
            <a:r>
              <a:rPr lang="zh-CN" altLang="en-US"/>
              <a:t>其中，</a:t>
            </a:r>
            <a:r>
              <a:rPr lang="en-US" altLang="zh-CN"/>
              <a:t>   </a:t>
            </a:r>
            <a:r>
              <a:rPr lang="zh-CN" altLang="en-US"/>
              <a:t>代表输入每帧的</a:t>
            </a:r>
            <a:r>
              <a:rPr lang="zh-CN" altLang="en-US">
                <a:sym typeface="+mn-ea"/>
              </a:rPr>
              <a:t>音频</a:t>
            </a:r>
            <a:r>
              <a:rPr lang="zh-CN" altLang="en-US"/>
              <a:t>向量，用分贝对其进行表述。（</a:t>
            </a:r>
            <a:r>
              <a:rPr lang="en-US" altLang="zh-CN"/>
              <a:t>10分贝</a:t>
            </a:r>
            <a:r>
              <a:rPr lang="zh-CN" altLang="en-US"/>
              <a:t>：</a:t>
            </a:r>
            <a:r>
              <a:rPr lang="en-US" altLang="zh-CN"/>
              <a:t>除非您就在它旁边，否则任何比这更安静的声音都很难听到。 50 dB</a:t>
            </a:r>
            <a:r>
              <a:rPr lang="zh-CN" altLang="en-US"/>
              <a:t>：典型的对话</a:t>
            </a:r>
            <a:r>
              <a:rPr lang="en-US" altLang="zh-CN"/>
              <a:t>。</a:t>
            </a:r>
            <a:r>
              <a:rPr lang="en-US" altLang="zh-CN">
                <a:sym typeface="+mn-ea"/>
              </a:rPr>
              <a:t>70 分贝</a:t>
            </a:r>
            <a:r>
              <a:rPr lang="zh-CN" altLang="en-US">
                <a:sym typeface="+mn-ea"/>
              </a:rPr>
              <a:t>：</a:t>
            </a:r>
            <a:r>
              <a:rPr lang="en-US" altLang="zh-CN"/>
              <a:t>将电视或蓝牙扬声器调高到大多数人会觉得它太大声的程度</a:t>
            </a:r>
            <a:r>
              <a:rPr lang="zh-CN" altLang="en-US"/>
              <a:t>。</a:t>
            </a:r>
            <a:r>
              <a:rPr lang="en-US" altLang="zh-CN"/>
              <a:t>110</a:t>
            </a:r>
            <a:r>
              <a:rPr lang="zh-CN" altLang="en-US"/>
              <a:t>分贝：飞机起飞时。</a:t>
            </a:r>
            <a:r>
              <a:rPr lang="en-US" altLang="zh-CN"/>
              <a:t> </a:t>
            </a:r>
            <a:r>
              <a:rPr lang="zh-CN" altLang="en-US"/>
              <a:t>）</a:t>
            </a:r>
            <a:endParaRPr lang="zh-CN" altLang="en-US"/>
          </a:p>
          <a:p>
            <a:pPr algn="just" eaLnBrk="1" latinLnBrk="0" hangingPunct="1">
              <a:lnSpc>
                <a:spcPct val="150000"/>
              </a:lnSpc>
            </a:pPr>
            <a:endParaRPr lang="zh-CN" altLang="en-US"/>
          </a:p>
          <a:p>
            <a:pPr algn="just" eaLnBrk="1" latinLnBrk="0" hangingPunct="1">
              <a:lnSpc>
                <a:spcPct val="150000"/>
              </a:lnSpc>
            </a:pPr>
            <a:r>
              <a:rPr lang="en-US" altLang="zh-CN"/>
              <a:t>②定义输入，并添加随机噪声       ，保证裁剪数据时不破坏内容</a:t>
            </a:r>
            <a:endParaRPr lang="zh-CN" altLang="en-US"/>
          </a:p>
          <a:p>
            <a:pPr algn="just" eaLnBrk="1" latinLnBrk="0" hangingPunct="1">
              <a:lnSpc>
                <a:spcPct val="150000"/>
              </a:lnSpc>
            </a:pPr>
            <a:endParaRPr lang="en-US" altLang="zh-CN"/>
          </a:p>
          <a:p>
            <a:pPr algn="just" eaLnBrk="1" latinLnBrk="0" hangingPunct="1">
              <a:lnSpc>
                <a:spcPct val="150000"/>
              </a:lnSpc>
            </a:pPr>
            <a:endParaRPr lang="en-US" altLang="zh-CN"/>
          </a:p>
          <a:p>
            <a:pPr algn="just" eaLnBrk="1" latinLnBrk="0" hangingPunct="1">
              <a:lnSpc>
                <a:spcPct val="150000"/>
              </a:lnSpc>
            </a:pPr>
            <a:endParaRPr lang="en-US" altLang="zh-CN"/>
          </a:p>
        </p:txBody>
      </p:sp>
      <p:pic>
        <p:nvPicPr>
          <p:cNvPr id="3" name="图片 2" descr="IMG_256"/>
          <p:cNvPicPr>
            <a:picLocks noChangeAspect="1"/>
          </p:cNvPicPr>
          <p:nvPr/>
        </p:nvPicPr>
        <p:blipFill>
          <a:blip r:embed="rId2"/>
          <a:stretch>
            <a:fillRect/>
          </a:stretch>
        </p:blipFill>
        <p:spPr>
          <a:xfrm>
            <a:off x="3692525" y="2392680"/>
            <a:ext cx="4899025" cy="734695"/>
          </a:xfrm>
          <a:prstGeom prst="rect">
            <a:avLst/>
          </a:prstGeom>
          <a:noFill/>
          <a:ln w="9525">
            <a:noFill/>
          </a:ln>
        </p:spPr>
      </p:pic>
      <p:pic>
        <p:nvPicPr>
          <p:cNvPr id="5" name="图片 4" descr="IMG_257"/>
          <p:cNvPicPr>
            <a:picLocks noChangeAspect="1"/>
          </p:cNvPicPr>
          <p:nvPr/>
        </p:nvPicPr>
        <p:blipFill>
          <a:blip r:embed="rId3"/>
          <a:stretch>
            <a:fillRect/>
          </a:stretch>
        </p:blipFill>
        <p:spPr>
          <a:xfrm>
            <a:off x="3764915" y="5273040"/>
            <a:ext cx="4334510" cy="664210"/>
          </a:xfrm>
          <a:prstGeom prst="rect">
            <a:avLst/>
          </a:prstGeom>
          <a:noFill/>
          <a:ln w="9525">
            <a:noFill/>
          </a:ln>
        </p:spPr>
      </p:pic>
      <p:pic>
        <p:nvPicPr>
          <p:cNvPr id="4" name="图片 3"/>
          <p:cNvPicPr>
            <a:picLocks noChangeAspect="1"/>
          </p:cNvPicPr>
          <p:nvPr/>
        </p:nvPicPr>
        <p:blipFill>
          <a:blip r:embed="rId4"/>
          <a:stretch>
            <a:fillRect/>
          </a:stretch>
        </p:blipFill>
        <p:spPr>
          <a:xfrm>
            <a:off x="2540635" y="3256280"/>
            <a:ext cx="269240" cy="250190"/>
          </a:xfrm>
          <a:prstGeom prst="rect">
            <a:avLst/>
          </a:prstGeom>
        </p:spPr>
      </p:pic>
      <p:pic>
        <p:nvPicPr>
          <p:cNvPr id="6" name="图片 5"/>
          <p:cNvPicPr>
            <a:picLocks noChangeAspect="1"/>
          </p:cNvPicPr>
          <p:nvPr/>
        </p:nvPicPr>
        <p:blipFill>
          <a:blip r:embed="rId5"/>
          <a:stretch>
            <a:fillRect/>
          </a:stretch>
        </p:blipFill>
        <p:spPr>
          <a:xfrm>
            <a:off x="4196715" y="4912995"/>
            <a:ext cx="209550" cy="2603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29375" y="1220420"/>
            <a:ext cx="4854342" cy="755777"/>
            <a:chOff x="5844664" y="1806352"/>
            <a:chExt cx="4854342" cy="755777"/>
          </a:xfrm>
        </p:grpSpPr>
        <p:sp>
          <p:nvSpPr>
            <p:cNvPr id="4" name="圆角矩形 3"/>
            <p:cNvSpPr/>
            <p:nvPr/>
          </p:nvSpPr>
          <p:spPr>
            <a:xfrm>
              <a:off x="5844664" y="1806352"/>
              <a:ext cx="4854342" cy="755777"/>
            </a:xfrm>
            <a:prstGeom prst="roundRect">
              <a:avLst>
                <a:gd name="adj" fmla="val 50000"/>
              </a:avLst>
            </a:prstGeom>
            <a:noFill/>
            <a:ln>
              <a:solidFill>
                <a:schemeClr val="accent1"/>
              </a:solid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5" name="椭圆 4"/>
            <p:cNvSpPr/>
            <p:nvPr/>
          </p:nvSpPr>
          <p:spPr>
            <a:xfrm>
              <a:off x="5979977" y="1902970"/>
              <a:ext cx="562540" cy="562540"/>
            </a:xfrm>
            <a:prstGeom prst="ellipse">
              <a:avLst/>
            </a:prstGeom>
            <a:solidFill>
              <a:schemeClr val="accent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01</a:t>
              </a:r>
              <a:endParaRPr lang="zh-CN" altLang="en-US" sz="1510" dirty="0">
                <a:cs typeface="+mn-ea"/>
                <a:sym typeface="+mn-lt"/>
              </a:endParaRPr>
            </a:p>
          </p:txBody>
        </p:sp>
        <p:sp>
          <p:nvSpPr>
            <p:cNvPr id="40" name="MH_Entry_1"/>
            <p:cNvSpPr/>
            <p:nvPr>
              <p:custDataLst>
                <p:tags r:id="rId1"/>
              </p:custDataLst>
            </p:nvPr>
          </p:nvSpPr>
          <p:spPr>
            <a:xfrm>
              <a:off x="7036905" y="1968647"/>
              <a:ext cx="3167713"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2800" dirty="0">
                  <a:solidFill>
                    <a:schemeClr val="bg1">
                      <a:lumMod val="50000"/>
                    </a:schemeClr>
                  </a:solidFill>
                  <a:cs typeface="+mn-ea"/>
                  <a:sym typeface="+mn-lt"/>
                </a:rPr>
                <a:t>研究背景</a:t>
              </a:r>
              <a:endParaRPr lang="zh-CN" altLang="en-US" sz="2800" dirty="0">
                <a:solidFill>
                  <a:schemeClr val="bg1">
                    <a:lumMod val="50000"/>
                  </a:schemeClr>
                </a:solidFill>
                <a:cs typeface="+mn-ea"/>
                <a:sym typeface="+mn-lt"/>
              </a:endParaRPr>
            </a:p>
          </p:txBody>
        </p:sp>
      </p:grpSp>
      <p:grpSp>
        <p:nvGrpSpPr>
          <p:cNvPr id="6" name="组合 5"/>
          <p:cNvGrpSpPr/>
          <p:nvPr/>
        </p:nvGrpSpPr>
        <p:grpSpPr>
          <a:xfrm>
            <a:off x="6429375" y="2277695"/>
            <a:ext cx="4854342" cy="755777"/>
            <a:chOff x="5844664" y="2863627"/>
            <a:chExt cx="4854342" cy="755777"/>
          </a:xfrm>
        </p:grpSpPr>
        <p:sp>
          <p:nvSpPr>
            <p:cNvPr id="28" name="圆角矩形 27"/>
            <p:cNvSpPr/>
            <p:nvPr/>
          </p:nvSpPr>
          <p:spPr>
            <a:xfrm>
              <a:off x="5844664" y="2863627"/>
              <a:ext cx="4854342" cy="755777"/>
            </a:xfrm>
            <a:prstGeom prst="roundRect">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29" name="椭圆 28"/>
            <p:cNvSpPr/>
            <p:nvPr/>
          </p:nvSpPr>
          <p:spPr>
            <a:xfrm>
              <a:off x="5979977" y="2936432"/>
              <a:ext cx="562540" cy="562540"/>
            </a:xfrm>
            <a:prstGeom prst="ellipse">
              <a:avLst/>
            </a:prstGeom>
            <a:solidFill>
              <a:srgbClr val="0070C0"/>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02</a:t>
              </a:r>
              <a:endParaRPr lang="zh-CN" altLang="en-US" sz="1510" dirty="0">
                <a:cs typeface="+mn-ea"/>
                <a:sym typeface="+mn-lt"/>
              </a:endParaRPr>
            </a:p>
          </p:txBody>
        </p:sp>
        <p:sp>
          <p:nvSpPr>
            <p:cNvPr id="41" name="MH_Entry_2"/>
            <p:cNvSpPr/>
            <p:nvPr>
              <p:custDataLst>
                <p:tags r:id="rId2"/>
              </p:custDataLst>
            </p:nvPr>
          </p:nvSpPr>
          <p:spPr>
            <a:xfrm>
              <a:off x="6928892" y="3002437"/>
              <a:ext cx="3383737"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a:solidFill>
                    <a:schemeClr val="bg1">
                      <a:lumMod val="50000"/>
                    </a:schemeClr>
                  </a:solidFill>
                  <a:cs typeface="+mn-ea"/>
                  <a:sym typeface="+mn-lt"/>
                </a:rPr>
                <a:t>主要贡献</a:t>
              </a:r>
              <a:endParaRPr lang="zh-CN" altLang="en-US" sz="2800" dirty="0">
                <a:solidFill>
                  <a:schemeClr val="bg1">
                    <a:lumMod val="50000"/>
                  </a:schemeClr>
                </a:solidFill>
                <a:cs typeface="+mn-ea"/>
                <a:sym typeface="+mn-lt"/>
              </a:endParaRPr>
            </a:p>
          </p:txBody>
        </p:sp>
      </p:grpSp>
      <p:grpSp>
        <p:nvGrpSpPr>
          <p:cNvPr id="8" name="组合 7"/>
          <p:cNvGrpSpPr/>
          <p:nvPr/>
        </p:nvGrpSpPr>
        <p:grpSpPr>
          <a:xfrm>
            <a:off x="6429375" y="3299251"/>
            <a:ext cx="4854342" cy="755777"/>
            <a:chOff x="5844664" y="3885183"/>
            <a:chExt cx="4854342" cy="755777"/>
          </a:xfrm>
        </p:grpSpPr>
        <p:sp>
          <p:nvSpPr>
            <p:cNvPr id="31" name="圆角矩形 30"/>
            <p:cNvSpPr/>
            <p:nvPr/>
          </p:nvSpPr>
          <p:spPr>
            <a:xfrm>
              <a:off x="5844664" y="3885183"/>
              <a:ext cx="4854342" cy="755777"/>
            </a:xfrm>
            <a:prstGeom prst="roundRect">
              <a:avLst>
                <a:gd name="adj" fmla="val 50000"/>
              </a:avLst>
            </a:prstGeom>
            <a:noFill/>
            <a:ln>
              <a:solidFill>
                <a:schemeClr val="accent1"/>
              </a:solid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32" name="椭圆 31"/>
            <p:cNvSpPr/>
            <p:nvPr/>
          </p:nvSpPr>
          <p:spPr>
            <a:xfrm>
              <a:off x="5979977" y="3981801"/>
              <a:ext cx="562540" cy="562540"/>
            </a:xfrm>
            <a:prstGeom prst="ellipse">
              <a:avLst/>
            </a:prstGeom>
            <a:solidFill>
              <a:schemeClr val="accent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03</a:t>
              </a:r>
              <a:endParaRPr lang="zh-CN" altLang="en-US" sz="1510" dirty="0">
                <a:cs typeface="+mn-ea"/>
                <a:sym typeface="+mn-lt"/>
              </a:endParaRPr>
            </a:p>
          </p:txBody>
        </p:sp>
        <p:sp>
          <p:nvSpPr>
            <p:cNvPr id="42" name="MH_Entry_3"/>
            <p:cNvSpPr/>
            <p:nvPr>
              <p:custDataLst>
                <p:tags r:id="rId3"/>
              </p:custDataLst>
            </p:nvPr>
          </p:nvSpPr>
          <p:spPr>
            <a:xfrm>
              <a:off x="7125180" y="4047806"/>
              <a:ext cx="2991163"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a:solidFill>
                    <a:schemeClr val="bg1">
                      <a:lumMod val="50000"/>
                    </a:schemeClr>
                  </a:solidFill>
                  <a:cs typeface="+mn-ea"/>
                  <a:sym typeface="+mn-lt"/>
                </a:rPr>
                <a:t>实验内容</a:t>
              </a:r>
              <a:endParaRPr lang="zh-CN" altLang="en-US" sz="2800" dirty="0">
                <a:solidFill>
                  <a:schemeClr val="bg1">
                    <a:lumMod val="50000"/>
                  </a:schemeClr>
                </a:solidFill>
                <a:cs typeface="+mn-ea"/>
                <a:sym typeface="+mn-lt"/>
              </a:endParaRPr>
            </a:p>
          </p:txBody>
        </p:sp>
      </p:grpSp>
      <p:grpSp>
        <p:nvGrpSpPr>
          <p:cNvPr id="7" name="组合 6"/>
          <p:cNvGrpSpPr/>
          <p:nvPr/>
        </p:nvGrpSpPr>
        <p:grpSpPr>
          <a:xfrm>
            <a:off x="6429375" y="4320807"/>
            <a:ext cx="4854342" cy="755777"/>
            <a:chOff x="5844664" y="4906739"/>
            <a:chExt cx="4854342" cy="755777"/>
          </a:xfrm>
        </p:grpSpPr>
        <p:sp>
          <p:nvSpPr>
            <p:cNvPr id="34" name="圆角矩形 33"/>
            <p:cNvSpPr/>
            <p:nvPr/>
          </p:nvSpPr>
          <p:spPr>
            <a:xfrm>
              <a:off x="5844664" y="4906739"/>
              <a:ext cx="4854342" cy="755777"/>
            </a:xfrm>
            <a:prstGeom prst="roundRect">
              <a:avLst>
                <a:gd name="adj" fmla="val 50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35" name="椭圆 34"/>
            <p:cNvSpPr/>
            <p:nvPr/>
          </p:nvSpPr>
          <p:spPr>
            <a:xfrm>
              <a:off x="5979977" y="5003357"/>
              <a:ext cx="562540" cy="562540"/>
            </a:xfrm>
            <a:prstGeom prst="ellipse">
              <a:avLst/>
            </a:prstGeom>
            <a:solidFill>
              <a:srgbClr val="0070C0"/>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en-US" altLang="zh-CN" sz="1510" dirty="0">
                  <a:cs typeface="+mn-ea"/>
                  <a:sym typeface="+mn-lt"/>
                </a:rPr>
                <a:t>04</a:t>
              </a:r>
              <a:endParaRPr lang="zh-CN" altLang="en-US" sz="1510" dirty="0">
                <a:cs typeface="+mn-ea"/>
                <a:sym typeface="+mn-lt"/>
              </a:endParaRPr>
            </a:p>
          </p:txBody>
        </p:sp>
        <p:sp>
          <p:nvSpPr>
            <p:cNvPr id="43" name="MH_Entry_4"/>
            <p:cNvSpPr/>
            <p:nvPr>
              <p:custDataLst>
                <p:tags r:id="rId4"/>
              </p:custDataLst>
            </p:nvPr>
          </p:nvSpPr>
          <p:spPr>
            <a:xfrm>
              <a:off x="7387490" y="5051421"/>
              <a:ext cx="2466542" cy="43053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800" dirty="0">
                  <a:solidFill>
                    <a:schemeClr val="bg1">
                      <a:lumMod val="50000"/>
                    </a:schemeClr>
                  </a:solidFill>
                  <a:cs typeface="+mn-ea"/>
                  <a:sym typeface="+mn-lt"/>
                </a:rPr>
                <a:t>结论与思考</a:t>
              </a:r>
              <a:endParaRPr lang="zh-CN" altLang="en-US" sz="2800" dirty="0">
                <a:solidFill>
                  <a:schemeClr val="bg1">
                    <a:lumMod val="50000"/>
                  </a:schemeClr>
                </a:solidFill>
                <a:cs typeface="+mn-ea"/>
                <a:sym typeface="+mn-lt"/>
              </a:endParaRPr>
            </a:p>
          </p:txBody>
        </p:sp>
      </p:grpSp>
      <p:grpSp>
        <p:nvGrpSpPr>
          <p:cNvPr id="30" name="组合 29"/>
          <p:cNvGrpSpPr/>
          <p:nvPr/>
        </p:nvGrpSpPr>
        <p:grpSpPr>
          <a:xfrm>
            <a:off x="194372" y="-19571"/>
            <a:ext cx="5564065" cy="7232650"/>
            <a:chOff x="0" y="-14713"/>
            <a:chExt cx="5564065" cy="7232650"/>
          </a:xfrm>
          <a:solidFill>
            <a:schemeClr val="tx1">
              <a:lumMod val="65000"/>
              <a:lumOff val="35000"/>
            </a:schemeClr>
          </a:solidFill>
        </p:grpSpPr>
        <p:sp>
          <p:nvSpPr>
            <p:cNvPr id="33" name="等腰三角形 32"/>
            <p:cNvSpPr/>
            <p:nvPr/>
          </p:nvSpPr>
          <p:spPr>
            <a:xfrm rot="5400000">
              <a:off x="5171328" y="1205572"/>
              <a:ext cx="421829" cy="36364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sp>
          <p:nvSpPr>
            <p:cNvPr id="36" name="矩形 35"/>
            <p:cNvSpPr/>
            <p:nvPr/>
          </p:nvSpPr>
          <p:spPr>
            <a:xfrm>
              <a:off x="0" y="-14713"/>
              <a:ext cx="5200420" cy="7232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cs typeface="+mn-ea"/>
                <a:sym typeface="+mn-lt"/>
              </a:endParaRPr>
            </a:p>
          </p:txBody>
        </p:sp>
      </p:grpSp>
      <p:grpSp>
        <p:nvGrpSpPr>
          <p:cNvPr id="2" name="组合 1"/>
          <p:cNvGrpSpPr/>
          <p:nvPr/>
        </p:nvGrpSpPr>
        <p:grpSpPr>
          <a:xfrm>
            <a:off x="0" y="-14713"/>
            <a:ext cx="5564065" cy="7232650"/>
            <a:chOff x="0" y="-14713"/>
            <a:chExt cx="5564065" cy="7232650"/>
          </a:xfrm>
          <a:effectLst>
            <a:outerShdw blurRad="419100" dist="419100" dir="5400000" algn="ctr" rotWithShape="0">
              <a:srgbClr val="000000">
                <a:alpha val="43137"/>
              </a:srgbClr>
            </a:outerShdw>
          </a:effectLst>
        </p:grpSpPr>
        <p:sp>
          <p:nvSpPr>
            <p:cNvPr id="13" name="等腰三角形 12"/>
            <p:cNvSpPr/>
            <p:nvPr/>
          </p:nvSpPr>
          <p:spPr>
            <a:xfrm rot="5400000">
              <a:off x="5171328" y="1205572"/>
              <a:ext cx="421829" cy="36364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effectLst>
                  <a:outerShdw blurRad="419100" dist="419100" dir="5400000" algn="ctr" rotWithShape="0">
                    <a:srgbClr val="000000">
                      <a:alpha val="43137"/>
                    </a:srgbClr>
                  </a:outerShdw>
                </a:effectLst>
                <a:cs typeface="+mn-ea"/>
                <a:sym typeface="+mn-lt"/>
              </a:endParaRPr>
            </a:p>
          </p:txBody>
        </p:sp>
        <p:sp>
          <p:nvSpPr>
            <p:cNvPr id="12" name="矩形 11"/>
            <p:cNvSpPr/>
            <p:nvPr/>
          </p:nvSpPr>
          <p:spPr>
            <a:xfrm>
              <a:off x="0" y="-14713"/>
              <a:ext cx="5200420" cy="72326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1510">
                <a:effectLst>
                  <a:outerShdw blurRad="419100" dist="419100" dir="5400000" algn="ctr" rotWithShape="0">
                    <a:srgbClr val="000000">
                      <a:alpha val="43137"/>
                    </a:srgbClr>
                  </a:outerShdw>
                </a:effectLst>
                <a:cs typeface="+mn-ea"/>
                <a:sym typeface="+mn-lt"/>
              </a:endParaRPr>
            </a:p>
          </p:txBody>
        </p:sp>
      </p:grpSp>
      <p:sp>
        <p:nvSpPr>
          <p:cNvPr id="25" name="椭圆 24"/>
          <p:cNvSpPr/>
          <p:nvPr/>
        </p:nvSpPr>
        <p:spPr>
          <a:xfrm>
            <a:off x="1612653" y="2523796"/>
            <a:ext cx="1588559" cy="1588559"/>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r>
              <a:rPr lang="zh-CN" altLang="en-US" sz="3600" b="1" dirty="0">
                <a:solidFill>
                  <a:srgbClr val="0070C0"/>
                </a:solidFill>
                <a:cs typeface="+mn-ea"/>
                <a:sym typeface="+mn-lt"/>
              </a:rPr>
              <a:t>目录</a:t>
            </a:r>
            <a:endParaRPr lang="zh-CN" altLang="en-US" sz="3600" b="1" dirty="0">
              <a:solidFill>
                <a:srgbClr val="0070C0"/>
              </a:solidFill>
              <a:cs typeface="+mn-ea"/>
              <a:sym typeface="+mn-lt"/>
            </a:endParaRPr>
          </a:p>
        </p:txBody>
      </p:sp>
      <p:sp>
        <p:nvSpPr>
          <p:cNvPr id="22" name="同心圆 21"/>
          <p:cNvSpPr/>
          <p:nvPr/>
        </p:nvSpPr>
        <p:spPr>
          <a:xfrm>
            <a:off x="755437" y="1673859"/>
            <a:ext cx="3302992" cy="3302992"/>
          </a:xfrm>
          <a:prstGeom prst="donut">
            <a:avLst>
              <a:gd name="adj" fmla="val 15195"/>
            </a:avLst>
          </a:prstGeom>
          <a:solidFill>
            <a:schemeClr val="bg1"/>
          </a:solidFill>
          <a:ln>
            <a:noFill/>
          </a:ln>
          <a:effectLst>
            <a:outerShdw blurRad="419100" dist="419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728" tIns="36364" rIns="72728" bIns="36364" rtlCol="0" anchor="ctr"/>
          <a:lstStyle/>
          <a:p>
            <a:pPr algn="ctr"/>
            <a:endParaRPr lang="zh-CN" altLang="en-US" sz="3600" b="1"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8" accel="40000" fill="hold" nodeType="afterEffect" p14:presetBounceEnd="40000">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14:bounceEnd="40000">
                                          <p:cBhvr additive="base">
                                            <p:cTn id="27" dur="1500" fill="hold"/>
                                            <p:tgtEl>
                                              <p:spTgt spid="3"/>
                                            </p:tgtEl>
                                            <p:attrNameLst>
                                              <p:attrName>ppt_x</p:attrName>
                                            </p:attrNameLst>
                                          </p:cBhvr>
                                          <p:tavLst>
                                            <p:tav tm="0">
                                              <p:val>
                                                <p:strVal val="0-#ppt_w/2"/>
                                              </p:val>
                                            </p:tav>
                                            <p:tav tm="100000">
                                              <p:val>
                                                <p:strVal val="#ppt_x"/>
                                              </p:val>
                                            </p:tav>
                                          </p:tavLst>
                                        </p:anim>
                                        <p:anim calcmode="lin" valueType="num" p14:bounceEnd="40000">
                                          <p:cBhvr additive="base">
                                            <p:cTn id="28" dur="1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accel="40000" fill="hold" nodeType="afterEffect" p14:presetBounceEnd="40000">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14:bounceEnd="40000">
                                          <p:cBhvr additive="base">
                                            <p:cTn id="32" dur="150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33" dur="1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accel="40000" fill="hold" nodeType="afterEffect" p14:presetBounceEnd="40000">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14:bounceEnd="40000">
                                          <p:cBhvr additive="base">
                                            <p:cTn id="37" dur="15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38" dur="1500" fill="hold"/>
                                            <p:tgtEl>
                                              <p:spTgt spid="8"/>
                                            </p:tgtEl>
                                            <p:attrNameLst>
                                              <p:attrName>ppt_y</p:attrName>
                                            </p:attrNameLst>
                                          </p:cBhvr>
                                          <p:tavLst>
                                            <p:tav tm="0">
                                              <p:val>
                                                <p:strVal val="#ppt_y"/>
                                              </p:val>
                                            </p:tav>
                                            <p:tav tm="100000">
                                              <p:val>
                                                <p:strVal val="#ppt_y"/>
                                              </p:val>
                                            </p:tav>
                                          </p:tavLst>
                                        </p:anim>
                                      </p:childTnLst>
                                    </p:cTn>
                                  </p:par>
                                </p:childTnLst>
                              </p:cTn>
                            </p:par>
                            <p:par>
                              <p:cTn id="39" fill="hold">
                                <p:stCondLst>
                                  <p:cond delay="7500"/>
                                </p:stCondLst>
                                <p:childTnLst>
                                  <p:par>
                                    <p:cTn id="40" presetID="2" presetClass="entr" presetSubtype="8" accel="40000" fill="hold" nodeType="afterEffect" p14:presetBounceEnd="40000">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14:bounceEnd="40000">
                                          <p:cBhvr additive="base">
                                            <p:cTn id="42" dur="150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43"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2"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8" accel="4000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500" fill="hold"/>
                                            <p:tgtEl>
                                              <p:spTgt spid="3"/>
                                            </p:tgtEl>
                                            <p:attrNameLst>
                                              <p:attrName>ppt_x</p:attrName>
                                            </p:attrNameLst>
                                          </p:cBhvr>
                                          <p:tavLst>
                                            <p:tav tm="0">
                                              <p:val>
                                                <p:strVal val="0-#ppt_w/2"/>
                                              </p:val>
                                            </p:tav>
                                            <p:tav tm="100000">
                                              <p:val>
                                                <p:strVal val="#ppt_x"/>
                                              </p:val>
                                            </p:tav>
                                          </p:tavLst>
                                        </p:anim>
                                        <p:anim calcmode="lin" valueType="num">
                                          <p:cBhvr additive="base">
                                            <p:cTn id="28" dur="1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2" presetClass="entr" presetSubtype="8" accel="4000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1500" fill="hold"/>
                                            <p:tgtEl>
                                              <p:spTgt spid="6"/>
                                            </p:tgtEl>
                                            <p:attrNameLst>
                                              <p:attrName>ppt_x</p:attrName>
                                            </p:attrNameLst>
                                          </p:cBhvr>
                                          <p:tavLst>
                                            <p:tav tm="0">
                                              <p:val>
                                                <p:strVal val="0-#ppt_w/2"/>
                                              </p:val>
                                            </p:tav>
                                            <p:tav tm="100000">
                                              <p:val>
                                                <p:strVal val="#ppt_x"/>
                                              </p:val>
                                            </p:tav>
                                          </p:tavLst>
                                        </p:anim>
                                        <p:anim calcmode="lin" valueType="num">
                                          <p:cBhvr additive="base">
                                            <p:cTn id="33" dur="1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8" accel="40000"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1500" fill="hold"/>
                                            <p:tgtEl>
                                              <p:spTgt spid="8"/>
                                            </p:tgtEl>
                                            <p:attrNameLst>
                                              <p:attrName>ppt_x</p:attrName>
                                            </p:attrNameLst>
                                          </p:cBhvr>
                                          <p:tavLst>
                                            <p:tav tm="0">
                                              <p:val>
                                                <p:strVal val="0-#ppt_w/2"/>
                                              </p:val>
                                            </p:tav>
                                            <p:tav tm="100000">
                                              <p:val>
                                                <p:strVal val="#ppt_x"/>
                                              </p:val>
                                            </p:tav>
                                          </p:tavLst>
                                        </p:anim>
                                        <p:anim calcmode="lin" valueType="num">
                                          <p:cBhvr additive="base">
                                            <p:cTn id="38" dur="1500" fill="hold"/>
                                            <p:tgtEl>
                                              <p:spTgt spid="8"/>
                                            </p:tgtEl>
                                            <p:attrNameLst>
                                              <p:attrName>ppt_y</p:attrName>
                                            </p:attrNameLst>
                                          </p:cBhvr>
                                          <p:tavLst>
                                            <p:tav tm="0">
                                              <p:val>
                                                <p:strVal val="#ppt_y"/>
                                              </p:val>
                                            </p:tav>
                                            <p:tav tm="100000">
                                              <p:val>
                                                <p:strVal val="#ppt_y"/>
                                              </p:val>
                                            </p:tav>
                                          </p:tavLst>
                                        </p:anim>
                                      </p:childTnLst>
                                    </p:cTn>
                                  </p:par>
                                </p:childTnLst>
                              </p:cTn>
                            </p:par>
                            <p:par>
                              <p:cTn id="39" fill="hold">
                                <p:stCondLst>
                                  <p:cond delay="7500"/>
                                </p:stCondLst>
                                <p:childTnLst>
                                  <p:par>
                                    <p:cTn id="40" presetID="2" presetClass="entr" presetSubtype="8" accel="4000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1500" fill="hold"/>
                                            <p:tgtEl>
                                              <p:spTgt spid="7"/>
                                            </p:tgtEl>
                                            <p:attrNameLst>
                                              <p:attrName>ppt_x</p:attrName>
                                            </p:attrNameLst>
                                          </p:cBhvr>
                                          <p:tavLst>
                                            <p:tav tm="0">
                                              <p:val>
                                                <p:strVal val="0-#ppt_w/2"/>
                                              </p:val>
                                            </p:tav>
                                            <p:tav tm="100000">
                                              <p:val>
                                                <p:strVal val="#ppt_x"/>
                                              </p:val>
                                            </p:tav>
                                          </p:tavLst>
                                        </p:anim>
                                        <p:anim calcmode="lin" valueType="num">
                                          <p:cBhvr additive="base">
                                            <p:cTn id="43" dur="1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2"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实验内容</a:t>
            </a:r>
            <a:endParaRPr lang="zh-CN" altLang="en-US" dirty="0">
              <a:cs typeface="+mn-ea"/>
              <a:sym typeface="+mn-lt"/>
            </a:endParaRPr>
          </a:p>
        </p:txBody>
      </p:sp>
      <p:sp>
        <p:nvSpPr>
          <p:cNvPr id="2" name="灯片编号占位符 1"/>
          <p:cNvSpPr>
            <a:spLocks noGrp="1"/>
          </p:cNvSpPr>
          <p:nvPr>
            <p:ph type="sldNum" sz="quarter" idx="4"/>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11" name="文本框 10"/>
          <p:cNvSpPr txBox="1"/>
          <p:nvPr/>
        </p:nvSpPr>
        <p:spPr>
          <a:xfrm>
            <a:off x="1100455" y="1600200"/>
            <a:ext cx="10922000" cy="3830955"/>
          </a:xfrm>
          <a:prstGeom prst="rect">
            <a:avLst/>
          </a:prstGeom>
          <a:noFill/>
        </p:spPr>
        <p:txBody>
          <a:bodyPr wrap="square" rtlCol="0">
            <a:spAutoFit/>
          </a:bodyPr>
          <a:p>
            <a:pPr algn="just" eaLnBrk="1" latinLnBrk="0" hangingPunct="1">
              <a:lnSpc>
                <a:spcPct val="150000"/>
              </a:lnSpc>
            </a:pPr>
            <a:r>
              <a:rPr lang="en-US" altLang="zh-CN"/>
              <a:t>③定义损失函数，使用CTC损失函数</a:t>
            </a:r>
            <a:endParaRPr lang="en-US" altLang="zh-CN"/>
          </a:p>
          <a:p>
            <a:pPr algn="just" eaLnBrk="1" latinLnBrk="0" hangingPunct="1">
              <a:lnSpc>
                <a:spcPct val="150000"/>
              </a:lnSpc>
            </a:pPr>
            <a:r>
              <a:rPr lang="en-US" altLang="zh-CN"/>
              <a:t>         这里将构建对抗性样本的问题表达为一个优化问题：给出一个自然的例子x和任何目标短语t，我们只需要求得一个最小的dBx(δ)，使得：</a:t>
            </a:r>
            <a:endParaRPr lang="en-US" altLang="zh-CN"/>
          </a:p>
          <a:p>
            <a:pPr algn="just" eaLnBrk="1" latinLnBrk="0" hangingPunct="1">
              <a:lnSpc>
                <a:spcPct val="150000"/>
              </a:lnSpc>
            </a:pPr>
            <a:endParaRPr lang="en-US" altLang="zh-CN"/>
          </a:p>
          <a:p>
            <a:pPr algn="just" eaLnBrk="1" latinLnBrk="0" hangingPunct="1">
              <a:lnSpc>
                <a:spcPct val="150000"/>
              </a:lnSpc>
            </a:pPr>
            <a:r>
              <a:rPr lang="en-US" altLang="zh-CN"/>
              <a:t>         在之前的工作中，已经将该式转化为</a:t>
            </a:r>
            <a:r>
              <a:rPr lang="zh-CN" altLang="en-US"/>
              <a:t>：</a:t>
            </a:r>
            <a:endParaRPr lang="zh-CN" altLang="en-US"/>
          </a:p>
          <a:p>
            <a:pPr algn="just" eaLnBrk="1" latinLnBrk="0" hangingPunct="1">
              <a:lnSpc>
                <a:spcPct val="150000"/>
              </a:lnSpc>
            </a:pPr>
            <a:endParaRPr lang="zh-CN" altLang="en-US"/>
          </a:p>
          <a:p>
            <a:pPr algn="just" eaLnBrk="1" latinLnBrk="0" hangingPunct="1">
              <a:lnSpc>
                <a:spcPct val="150000"/>
              </a:lnSpc>
            </a:pPr>
            <a:endParaRPr lang="zh-CN" altLang="en-US"/>
          </a:p>
          <a:p>
            <a:pPr algn="just" eaLnBrk="1" latinLnBrk="0" hangingPunct="1">
              <a:lnSpc>
                <a:spcPct val="150000"/>
              </a:lnSpc>
            </a:pPr>
            <a:r>
              <a:rPr lang="zh-CN" altLang="en-US"/>
              <a:t> </a:t>
            </a:r>
            <a:r>
              <a:rPr lang="en-US" altLang="zh-CN"/>
              <a:t>        其损失函数被构造称  l(x'.t)≤0 &lt;==&gt;C(x')=t，</a:t>
            </a:r>
            <a:r>
              <a:rPr lang="en-US" altLang="zh-CN">
                <a:solidFill>
                  <a:srgbClr val="FF0000"/>
                </a:solidFill>
              </a:rPr>
              <a:t>参数c协调了对抗性和保持接近原始样本的相对重要性</a:t>
            </a:r>
            <a:r>
              <a:rPr lang="en-US" altLang="zh-CN"/>
              <a:t>。</a:t>
            </a:r>
            <a:endParaRPr lang="en-US" altLang="zh-CN"/>
          </a:p>
          <a:p>
            <a:pPr algn="just" eaLnBrk="1" latinLnBrk="0" hangingPunct="1">
              <a:lnSpc>
                <a:spcPct val="150000"/>
              </a:lnSpc>
            </a:pPr>
            <a:endParaRPr lang="en-US" altLang="zh-CN"/>
          </a:p>
        </p:txBody>
      </p:sp>
      <p:pic>
        <p:nvPicPr>
          <p:cNvPr id="104" name="图片 103"/>
          <p:cNvPicPr/>
          <p:nvPr/>
        </p:nvPicPr>
        <p:blipFill>
          <a:blip r:embed="rId2"/>
          <a:stretch>
            <a:fillRect/>
          </a:stretch>
        </p:blipFill>
        <p:spPr>
          <a:xfrm>
            <a:off x="4937125" y="2680335"/>
            <a:ext cx="1952625" cy="591820"/>
          </a:xfrm>
          <a:prstGeom prst="rect">
            <a:avLst/>
          </a:prstGeom>
          <a:noFill/>
          <a:ln w="9525">
            <a:noFill/>
          </a:ln>
        </p:spPr>
      </p:pic>
      <p:pic>
        <p:nvPicPr>
          <p:cNvPr id="105" name="图片 104"/>
          <p:cNvPicPr/>
          <p:nvPr/>
        </p:nvPicPr>
        <p:blipFill>
          <a:blip r:embed="rId3"/>
          <a:stretch>
            <a:fillRect/>
          </a:stretch>
        </p:blipFill>
        <p:spPr>
          <a:xfrm>
            <a:off x="3921760" y="3832860"/>
            <a:ext cx="5015230" cy="529590"/>
          </a:xfrm>
          <a:prstGeom prst="rect">
            <a:avLst/>
          </a:prstGeom>
          <a:noFill/>
          <a:ln w="9525">
            <a:noFill/>
          </a:ln>
        </p:spPr>
      </p:pic>
      <p:cxnSp>
        <p:nvCxnSpPr>
          <p:cNvPr id="4" name="直接箭头连接符 3"/>
          <p:cNvCxnSpPr/>
          <p:nvPr/>
        </p:nvCxnSpPr>
        <p:spPr>
          <a:xfrm flipV="1">
            <a:off x="3805555" y="4336415"/>
            <a:ext cx="1399540" cy="1270635"/>
          </a:xfrm>
          <a:prstGeom prst="straightConnector1">
            <a:avLst/>
          </a:prstGeom>
          <a:ln w="44450">
            <a:solidFill>
              <a:srgbClr val="DA1F28"/>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48280" y="5692140"/>
            <a:ext cx="2384425" cy="368300"/>
          </a:xfrm>
          <a:prstGeom prst="rect">
            <a:avLst/>
          </a:prstGeom>
          <a:noFill/>
        </p:spPr>
        <p:txBody>
          <a:bodyPr wrap="square" rtlCol="0">
            <a:spAutoFit/>
          </a:bodyPr>
          <a:p>
            <a:r>
              <a:rPr lang="zh-CN" altLang="en-US" b="1">
                <a:solidFill>
                  <a:srgbClr val="FF0000"/>
                </a:solidFill>
              </a:rPr>
              <a:t>保持对抗性</a:t>
            </a:r>
            <a:endParaRPr lang="zh-CN" altLang="en-US" b="1">
              <a:solidFill>
                <a:srgbClr val="FF0000"/>
              </a:solidFill>
            </a:endParaRPr>
          </a:p>
        </p:txBody>
      </p:sp>
      <p:cxnSp>
        <p:nvCxnSpPr>
          <p:cNvPr id="8" name="直接箭头连接符 7"/>
          <p:cNvCxnSpPr/>
          <p:nvPr/>
        </p:nvCxnSpPr>
        <p:spPr>
          <a:xfrm flipV="1">
            <a:off x="6861175" y="4408805"/>
            <a:ext cx="1399540" cy="1270635"/>
          </a:xfrm>
          <a:prstGeom prst="straightConnector1">
            <a:avLst/>
          </a:prstGeom>
          <a:ln w="44450">
            <a:solidFill>
              <a:srgbClr val="DA1F28"/>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709285" y="5776595"/>
            <a:ext cx="2384425" cy="368300"/>
          </a:xfrm>
          <a:prstGeom prst="rect">
            <a:avLst/>
          </a:prstGeom>
          <a:noFill/>
        </p:spPr>
        <p:txBody>
          <a:bodyPr wrap="square" rtlCol="0">
            <a:spAutoFit/>
          </a:bodyPr>
          <a:p>
            <a:r>
              <a:rPr lang="zh-CN" altLang="en-US" b="1">
                <a:solidFill>
                  <a:srgbClr val="FF0000"/>
                </a:solidFill>
              </a:rPr>
              <a:t>接近原始样本</a:t>
            </a:r>
            <a:endParaRPr lang="zh-CN" altLang="en-US" b="1">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wipe(down)">
                                      <p:cBhvr>
                                        <p:cTn id="12" dur="500"/>
                                        <p:tgtEl>
                                          <p:spTgt spid="104"/>
                                        </p:tgtEl>
                                      </p:cBhvr>
                                    </p:animEffect>
                                  </p:childTnLst>
                                </p:cTn>
                              </p:par>
                              <p:par>
                                <p:cTn id="13" presetID="22" presetClass="entr" presetSubtype="4"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wipe(down)">
                                      <p:cBhvr>
                                        <p:cTn id="15" dur="500"/>
                                        <p:tgtEl>
                                          <p:spTgt spid="10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6" grpId="0"/>
      <p:bldP spid="10" grpId="0"/>
      <p:bldP spid="6" grpId="1"/>
      <p:bldP spid="1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实验内容</a:t>
            </a:r>
            <a:endParaRPr lang="zh-CN" altLang="en-US" dirty="0">
              <a:cs typeface="+mn-ea"/>
              <a:sym typeface="+mn-lt"/>
            </a:endParaRPr>
          </a:p>
        </p:txBody>
      </p:sp>
      <p:sp>
        <p:nvSpPr>
          <p:cNvPr id="2" name="灯片编号占位符 1"/>
          <p:cNvSpPr>
            <a:spLocks noGrp="1"/>
          </p:cNvSpPr>
          <p:nvPr>
            <p:ph type="sldNum" sz="quarter" idx="4"/>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11" name="文本框 10"/>
          <p:cNvSpPr txBox="1"/>
          <p:nvPr/>
        </p:nvSpPr>
        <p:spPr>
          <a:xfrm>
            <a:off x="1100455" y="1447800"/>
            <a:ext cx="10922000" cy="5631180"/>
          </a:xfrm>
          <a:prstGeom prst="rect">
            <a:avLst/>
          </a:prstGeom>
          <a:noFill/>
        </p:spPr>
        <p:txBody>
          <a:bodyPr wrap="square" rtlCol="0">
            <a:spAutoFit/>
          </a:bodyPr>
          <a:p>
            <a:pPr algn="just" eaLnBrk="1" latinLnBrk="0" hangingPunct="1">
              <a:lnSpc>
                <a:spcPct val="150000"/>
              </a:lnSpc>
            </a:pPr>
            <a:r>
              <a:rPr lang="en-US" altLang="zh-CN"/>
              <a:t> </a:t>
            </a:r>
            <a:r>
              <a:rPr lang="zh-CN" altLang="en-US" sz="2400"/>
              <a:t>执行第三步的过程中作者</a:t>
            </a:r>
            <a:r>
              <a:rPr lang="zh-CN" sz="2400"/>
              <a:t>遇到两个问题：</a:t>
            </a:r>
            <a:endParaRPr lang="zh-CN" sz="2400"/>
          </a:p>
          <a:p>
            <a:pPr algn="just" eaLnBrk="1" latinLnBrk="0" hangingPunct="1">
              <a:lnSpc>
                <a:spcPct val="150000"/>
              </a:lnSpc>
            </a:pPr>
            <a:r>
              <a:rPr lang="zh-CN" sz="2400"/>
              <a:t>（1）使用CTC损失函数，某个方向可能成立</a:t>
            </a:r>
            <a:r>
              <a:rPr lang="en-US" altLang="zh-CN" sz="2400"/>
              <a:t>(</a:t>
            </a:r>
            <a:r>
              <a:rPr lang="zh-CN" sz="2400" b="1"/>
              <a:t> </a:t>
            </a:r>
            <a:r>
              <a:rPr lang="zh-CN" sz="2400">
                <a:solidFill>
                  <a:srgbClr val="FF0000"/>
                </a:solidFill>
              </a:rPr>
              <a:t>l(x',t)≤0 =&gt; C(x')=t</a:t>
            </a:r>
            <a:r>
              <a:rPr lang="zh-CN" sz="2400"/>
              <a:t> )，但反之不然。但这也意味着结果也是对抗性的，只是可能不是最小的扰动。</a:t>
            </a:r>
            <a:endParaRPr lang="zh-CN" sz="2400"/>
          </a:p>
          <a:p>
            <a:pPr algn="just" eaLnBrk="1" latinLnBrk="0" hangingPunct="1">
              <a:lnSpc>
                <a:spcPct val="150000"/>
              </a:lnSpc>
            </a:pPr>
            <a:r>
              <a:rPr lang="zh-CN" sz="2400"/>
              <a:t>（2）当使用l∞ 作为失真的尺度时，优化过程通常在结果附近摆动而不集中。</a:t>
            </a:r>
            <a:endParaRPr lang="zh-CN" sz="2400"/>
          </a:p>
          <a:p>
            <a:pPr algn="just" eaLnBrk="1" latinLnBrk="0" hangingPunct="1">
              <a:lnSpc>
                <a:spcPct val="150000"/>
              </a:lnSpc>
            </a:pPr>
            <a:r>
              <a:rPr lang="zh-CN" sz="2400"/>
              <a:t>改进：给扰动加上一个约束条件：</a:t>
            </a:r>
            <a:endParaRPr lang="zh-CN" sz="2400"/>
          </a:p>
          <a:p>
            <a:pPr algn="just" eaLnBrk="1" latinLnBrk="0" hangingPunct="1">
              <a:lnSpc>
                <a:spcPct val="150000"/>
              </a:lnSpc>
            </a:pPr>
            <a:endParaRPr lang="zh-CN" sz="2400"/>
          </a:p>
          <a:p>
            <a:pPr algn="just" eaLnBrk="1" latinLnBrk="0" hangingPunct="1">
              <a:lnSpc>
                <a:spcPct val="150000"/>
              </a:lnSpc>
            </a:pPr>
            <a:r>
              <a:rPr lang="en-US" altLang="zh-CN" sz="2400"/>
              <a:t>          其中τ足够大。当获得了部分结果δ后，减小τ，恢复最小化，重复上述过程知道找不到结果。</a:t>
            </a:r>
            <a:r>
              <a:rPr lang="zh-CN" sz="2400"/>
              <a:t>最后，通过使用Adam 优化器，设置学习率为10，最大迭代次数为5000，解决了最小化问题。</a:t>
            </a:r>
            <a:endParaRPr lang="zh-CN" sz="2400"/>
          </a:p>
          <a:p>
            <a:pPr algn="just" eaLnBrk="1" latinLnBrk="0" hangingPunct="1">
              <a:lnSpc>
                <a:spcPct val="150000"/>
              </a:lnSpc>
            </a:pPr>
            <a:endParaRPr lang="zh-CN" sz="2400"/>
          </a:p>
        </p:txBody>
      </p:sp>
      <p:pic>
        <p:nvPicPr>
          <p:cNvPr id="106" name="图片 105"/>
          <p:cNvPicPr/>
          <p:nvPr/>
        </p:nvPicPr>
        <p:blipFill>
          <a:blip r:embed="rId2"/>
          <a:stretch>
            <a:fillRect/>
          </a:stretch>
        </p:blipFill>
        <p:spPr>
          <a:xfrm>
            <a:off x="5709285" y="3688715"/>
            <a:ext cx="3770630" cy="1149350"/>
          </a:xfrm>
          <a:prstGeom prst="rect">
            <a:avLst/>
          </a:prstGeom>
          <a:noFill/>
          <a:ln w="9525">
            <a:noFill/>
          </a:ln>
        </p:spPr>
      </p:pic>
      <p:sp>
        <p:nvSpPr>
          <p:cNvPr id="4" name="矩形 3"/>
          <p:cNvSpPr/>
          <p:nvPr/>
        </p:nvSpPr>
        <p:spPr>
          <a:xfrm>
            <a:off x="5709285" y="4264660"/>
            <a:ext cx="3096260" cy="648335"/>
          </a:xfrm>
          <a:prstGeom prst="rect">
            <a:avLst/>
          </a:prstGeom>
          <a:noFill/>
          <a:ln w="28575" cmpd="sng">
            <a:solidFill>
              <a:srgbClr val="DA1F28"/>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7005320" y="3760470"/>
            <a:ext cx="575945" cy="504190"/>
          </a:xfrm>
          <a:prstGeom prst="rect">
            <a:avLst/>
          </a:prstGeom>
          <a:noFill/>
          <a:ln w="57150" cmpd="sng">
            <a:solidFill>
              <a:srgbClr val="E91E2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p:nvPr/>
        </p:nvCxnSpPr>
        <p:spPr>
          <a:xfrm flipH="1">
            <a:off x="7653020" y="3832860"/>
            <a:ext cx="2808605" cy="0"/>
          </a:xfrm>
          <a:prstGeom prst="straightConnector1">
            <a:avLst/>
          </a:prstGeom>
          <a:ln w="34925">
            <a:solidFill>
              <a:srgbClr val="E91E2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533380" y="3616325"/>
            <a:ext cx="2272665" cy="737235"/>
          </a:xfrm>
          <a:prstGeom prst="rect">
            <a:avLst/>
          </a:prstGeom>
          <a:noFill/>
        </p:spPr>
        <p:txBody>
          <a:bodyPr wrap="square" rtlCol="0">
            <a:spAutoFit/>
          </a:bodyPr>
          <a:p>
            <a:r>
              <a:rPr lang="zh-CN" altLang="en-US" sz="1400"/>
              <a:t>扰动的平方就是由向量转化成一个数值，本质上就是两个音频之间的</a:t>
            </a:r>
            <a:r>
              <a:rPr lang="zh-CN" altLang="en-US" sz="1400">
                <a:solidFill>
                  <a:srgbClr val="FF0000"/>
                </a:solidFill>
              </a:rPr>
              <a:t>l2距离</a:t>
            </a:r>
            <a:endParaRPr lang="zh-CN" altLang="en-US" sz="1400">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wipe(down)">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4" grpId="0" animBg="1"/>
      <p:bldP spid="4" grpId="1" animBg="1"/>
      <p:bldP spid="5" grpId="0" animBg="1"/>
      <p:bldP spid="5" grpId="1" animBg="1"/>
      <p:bldP spid="8" grpId="0"/>
      <p:bldP spid="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实验结果</a:t>
            </a:r>
            <a:endParaRPr lang="en-US" altLang="zh-CN" dirty="0">
              <a:cs typeface="+mn-ea"/>
              <a:sym typeface="+mn-lt"/>
            </a:endParaRPr>
          </a:p>
        </p:txBody>
      </p:sp>
      <p:sp>
        <p:nvSpPr>
          <p:cNvPr id="2" name="灯片编号占位符 1"/>
          <p:cNvSpPr>
            <a:spLocks noGrp="1"/>
          </p:cNvSpPr>
          <p:nvPr>
            <p:ph type="sldNum" sz="quarter" idx="4"/>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pic>
        <p:nvPicPr>
          <p:cNvPr id="108" name="图片 107"/>
          <p:cNvPicPr/>
          <p:nvPr/>
        </p:nvPicPr>
        <p:blipFill>
          <a:blip r:embed="rId2"/>
          <a:stretch>
            <a:fillRect/>
          </a:stretch>
        </p:blipFill>
        <p:spPr>
          <a:xfrm>
            <a:off x="2566670" y="1984375"/>
            <a:ext cx="7724775" cy="326390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实验内容</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11" name="文本框 10"/>
          <p:cNvSpPr txBox="1"/>
          <p:nvPr/>
        </p:nvSpPr>
        <p:spPr>
          <a:xfrm>
            <a:off x="1244600" y="1908810"/>
            <a:ext cx="10287635" cy="3415030"/>
          </a:xfrm>
          <a:prstGeom prst="rect">
            <a:avLst/>
          </a:prstGeom>
          <a:noFill/>
        </p:spPr>
        <p:txBody>
          <a:bodyPr wrap="square" rtlCol="0">
            <a:spAutoFit/>
          </a:bodyPr>
          <a:p>
            <a:pPr algn="just" eaLnBrk="1" latinLnBrk="0" hangingPunct="1">
              <a:lnSpc>
                <a:spcPct val="150000"/>
              </a:lnSpc>
            </a:pPr>
            <a:r>
              <a:rPr lang="zh-CN" altLang="en-US" sz="2400"/>
              <a:t>④评估</a:t>
            </a:r>
            <a:endParaRPr lang="zh-CN" altLang="en-US" sz="2400"/>
          </a:p>
          <a:p>
            <a:pPr algn="just" eaLnBrk="1" latinLnBrk="0" hangingPunct="1">
              <a:lnSpc>
                <a:spcPct val="150000"/>
              </a:lnSpc>
            </a:pPr>
            <a:r>
              <a:rPr lang="en-US" altLang="zh-CN" sz="2400"/>
              <a:t>        </a:t>
            </a:r>
            <a:r>
              <a:rPr lang="zh-CN" altLang="en-US" sz="2400"/>
              <a:t>文中能够生成有定向对抗样本，攻击成功率为100％，平均扰动为-31dB，它大致是在一个安静环境下周围的声音和一个人说话的声音的对比。</a:t>
            </a:r>
            <a:endParaRPr lang="zh-CN" altLang="en-US" sz="2400"/>
          </a:p>
          <a:p>
            <a:pPr algn="just" eaLnBrk="1" latinLnBrk="0" hangingPunct="1">
              <a:lnSpc>
                <a:spcPct val="150000"/>
              </a:lnSpc>
            </a:pPr>
            <a:r>
              <a:rPr lang="en-US" altLang="zh-CN" sz="2400"/>
              <a:t>        </a:t>
            </a:r>
            <a:r>
              <a:rPr lang="zh-CN" altLang="en-US" sz="2400"/>
              <a:t>同时，</a:t>
            </a:r>
            <a:r>
              <a:rPr lang="zh-CN" altLang="en-US" sz="2400">
                <a:solidFill>
                  <a:srgbClr val="FF0000"/>
                </a:solidFill>
              </a:rPr>
              <a:t>目标短语越长，定向的难度越大</a:t>
            </a:r>
            <a:r>
              <a:rPr lang="zh-CN" altLang="en-US" sz="2400"/>
              <a:t>，每个额外的字符大约会增加0.1dB的扰动。</a:t>
            </a:r>
            <a:r>
              <a:rPr lang="zh-CN" altLang="en-US" sz="2400">
                <a:solidFill>
                  <a:srgbClr val="FF0000"/>
                </a:solidFill>
              </a:rPr>
              <a:t>源短语越长，越容易成为给定转录的目标</a:t>
            </a:r>
            <a:r>
              <a:rPr lang="zh-CN" altLang="en-US" sz="2400"/>
              <a:t>。</a:t>
            </a:r>
            <a:endParaRPr lang="zh-CN" altLang="en-US" sz="2400"/>
          </a:p>
          <a:p>
            <a:pPr algn="just" eaLnBrk="1" latinLnBrk="0" hangingPunct="1">
              <a:lnSpc>
                <a:spcPct val="150000"/>
              </a:lnSpc>
            </a:pPr>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a:xfrm>
            <a:off x="1768475" y="454660"/>
            <a:ext cx="3785235" cy="503555"/>
          </a:xfrm>
        </p:spPr>
        <p:txBody>
          <a:bodyPr>
            <a:normAutofit fontScale="90000"/>
          </a:bodyPr>
          <a:lstStyle/>
          <a:p>
            <a:r>
              <a:rPr lang="zh-CN" altLang="en-US" dirty="0">
                <a:cs typeface="+mn-ea"/>
                <a:sym typeface="+mn-lt"/>
              </a:rPr>
              <a:t>生成的语音对抗样本的特点</a:t>
            </a:r>
            <a:endParaRPr lang="zh-CN" altLang="en-US" dirty="0">
              <a:cs typeface="+mn-ea"/>
              <a:sym typeface="+mn-lt"/>
            </a:endParaRPr>
          </a:p>
        </p:txBody>
      </p:sp>
      <p:sp>
        <p:nvSpPr>
          <p:cNvPr id="2" name="灯片编号占位符 1"/>
          <p:cNvSpPr>
            <a:spLocks noGrp="1"/>
          </p:cNvSpPr>
          <p:nvPr>
            <p:ph type="sldNum" sz="quarter" idx="4"/>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10" name="文本框 9"/>
          <p:cNvSpPr txBox="1"/>
          <p:nvPr/>
        </p:nvSpPr>
        <p:spPr>
          <a:xfrm>
            <a:off x="1259840" y="1456690"/>
            <a:ext cx="10779125" cy="5262245"/>
          </a:xfrm>
          <a:prstGeom prst="rect">
            <a:avLst/>
          </a:prstGeom>
          <a:noFill/>
        </p:spPr>
        <p:txBody>
          <a:bodyPr wrap="square" rtlCol="0">
            <a:spAutoFit/>
          </a:bodyPr>
          <a:p>
            <a:r>
              <a:rPr lang="en-US" altLang="zh-CN" sz="2400"/>
              <a:t>          </a:t>
            </a:r>
            <a:r>
              <a:rPr lang="zh-CN" altLang="en-US" sz="2400"/>
              <a:t>Goodfellow等人认为，由于神经网络的</a:t>
            </a:r>
            <a:r>
              <a:rPr lang="zh-CN" altLang="en-US" sz="2400">
                <a:solidFill>
                  <a:srgbClr val="FF0000"/>
                </a:solidFill>
              </a:rPr>
              <a:t>局部线性特性</a:t>
            </a:r>
            <a:r>
              <a:rPr lang="zh-CN" altLang="en-US" sz="2400"/>
              <a:t>，对抗性的例子在很大程度上是有效的。</a:t>
            </a:r>
            <a:endParaRPr lang="zh-CN" altLang="en-US" sz="2400"/>
          </a:p>
          <a:p>
            <a:endParaRPr lang="zh-CN" altLang="en-US" sz="2400"/>
          </a:p>
          <a:p>
            <a:r>
              <a:rPr lang="en-US" altLang="zh-CN" sz="2400"/>
              <a:t>          </a:t>
            </a:r>
            <a:r>
              <a:rPr lang="zh-CN" altLang="en-US" sz="2400"/>
              <a:t>FGSM（Fast Gradient Sign </a:t>
            </a:r>
            <a:r>
              <a:rPr lang="en-US" altLang="zh-CN" sz="2400"/>
              <a:t>Method</a:t>
            </a:r>
            <a:r>
              <a:rPr lang="zh-CN" altLang="en-US" sz="2400"/>
              <a:t>）证明它在图像空间是适用的。FGSM在损失函数的梯度方向上采用：给定具有损失函数l的网络F，通过计算对抗性样本。对于图像中的每个像素，此攻击询问“我们应该在哪个方向上修改此像素以最大限度地减少损失？”然后同时在每个像素的该方向上迈出一小步。此攻击可以直接应用于音频，更改单个样本而不是像素。</a:t>
            </a:r>
            <a:endParaRPr lang="zh-CN" altLang="en-US" sz="2400"/>
          </a:p>
          <a:p>
            <a:endParaRPr lang="zh-CN" altLang="en-US" sz="2400"/>
          </a:p>
          <a:p>
            <a:endParaRPr lang="zh-CN" altLang="en-US" sz="2400"/>
          </a:p>
          <a:p>
            <a:r>
              <a:rPr lang="en-US" altLang="zh-CN" sz="2400"/>
              <a:t>          </a:t>
            </a:r>
            <a:r>
              <a:rPr lang="zh-CN" altLang="en-US" sz="2400"/>
              <a:t>然而，由于计算MFCC时引入的</a:t>
            </a:r>
            <a:r>
              <a:rPr lang="zh-CN" altLang="en-US" sz="2400">
                <a:solidFill>
                  <a:srgbClr val="FF0000"/>
                </a:solidFill>
              </a:rPr>
              <a:t>固有非线性</a:t>
            </a:r>
            <a:r>
              <a:rPr lang="zh-CN" altLang="en-US" sz="2400"/>
              <a:t>，以及多轮LSTM的深度，在输出中引入了很大程度的非线性，我们发现这种单步攻击的方式在音频对抗样本领域却并不是高效的。</a:t>
            </a:r>
            <a:endParaRPr lang="zh-CN" altLang="en-US" sz="2400"/>
          </a:p>
          <a:p>
            <a:endParaRPr lang="zh-CN" altLang="en-US" sz="2400"/>
          </a:p>
        </p:txBody>
      </p:sp>
      <p:pic>
        <p:nvPicPr>
          <p:cNvPr id="111" name="图片 110"/>
          <p:cNvPicPr/>
          <p:nvPr/>
        </p:nvPicPr>
        <p:blipFill>
          <a:blip r:embed="rId2"/>
          <a:stretch>
            <a:fillRect/>
          </a:stretch>
        </p:blipFill>
        <p:spPr>
          <a:xfrm>
            <a:off x="4845050" y="4408805"/>
            <a:ext cx="3841115" cy="60960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a:xfrm>
            <a:off x="1768475" y="454660"/>
            <a:ext cx="3785235" cy="503555"/>
          </a:xfrm>
        </p:spPr>
        <p:txBody>
          <a:bodyPr>
            <a:normAutofit fontScale="90000"/>
          </a:bodyPr>
          <a:lstStyle/>
          <a:p>
            <a:r>
              <a:rPr lang="zh-CN" altLang="en-US" dirty="0">
                <a:cs typeface="+mn-ea"/>
                <a:sym typeface="+mn-lt"/>
              </a:rPr>
              <a:t>生成的语音对抗样本的特点</a:t>
            </a:r>
            <a:endParaRPr lang="zh-CN" altLang="en-US" dirty="0">
              <a:cs typeface="+mn-ea"/>
              <a:sym typeface="+mn-lt"/>
            </a:endParaRPr>
          </a:p>
        </p:txBody>
      </p:sp>
      <p:sp>
        <p:nvSpPr>
          <p:cNvPr id="2" name="灯片编号占位符 1"/>
          <p:cNvSpPr>
            <a:spLocks noGrp="1"/>
          </p:cNvSpPr>
          <p:nvPr>
            <p:ph type="sldNum" sz="quarter" idx="4"/>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pic>
        <p:nvPicPr>
          <p:cNvPr id="110" name="图片 109"/>
          <p:cNvPicPr/>
          <p:nvPr/>
        </p:nvPicPr>
        <p:blipFill>
          <a:blip r:embed="rId2"/>
          <a:stretch>
            <a:fillRect/>
          </a:stretch>
        </p:blipFill>
        <p:spPr>
          <a:xfrm>
            <a:off x="2252980" y="1312545"/>
            <a:ext cx="8515985" cy="5448300"/>
          </a:xfrm>
          <a:prstGeom prst="rect">
            <a:avLst/>
          </a:prstGeom>
          <a:noFill/>
          <a:ln w="9525">
            <a:noFill/>
          </a:ln>
        </p:spPr>
      </p:pic>
      <p:cxnSp>
        <p:nvCxnSpPr>
          <p:cNvPr id="4" name="直接连接符 3"/>
          <p:cNvCxnSpPr/>
          <p:nvPr/>
        </p:nvCxnSpPr>
        <p:spPr>
          <a:xfrm flipV="1">
            <a:off x="3934460" y="4336415"/>
            <a:ext cx="5375275" cy="74295"/>
          </a:xfrm>
          <a:prstGeom prst="line">
            <a:avLst/>
          </a:prstGeom>
          <a:ln w="28575" cmpd="dbl">
            <a:solidFill>
              <a:srgbClr val="DA1F28"/>
            </a:solidFill>
            <a:prstDash val="sys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620770" y="4264660"/>
            <a:ext cx="451485" cy="306705"/>
          </a:xfrm>
          <a:prstGeom prst="rect">
            <a:avLst/>
          </a:prstGeom>
          <a:noFill/>
        </p:spPr>
        <p:txBody>
          <a:bodyPr wrap="square" rtlCol="0">
            <a:spAutoFit/>
          </a:bodyPr>
          <a:p>
            <a:r>
              <a:rPr lang="en-US" altLang="zh-CN" sz="1400"/>
              <a:t>10</a:t>
            </a:r>
            <a:endParaRPr lang="en-US" altLang="zh-CN" sz="1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a:xfrm>
            <a:off x="1768475" y="454660"/>
            <a:ext cx="3785235" cy="503555"/>
          </a:xfrm>
        </p:spPr>
        <p:txBody>
          <a:bodyPr>
            <a:normAutofit/>
          </a:bodyPr>
          <a:lstStyle/>
          <a:p>
            <a:r>
              <a:rPr lang="zh-CN" altLang="en-US" dirty="0">
                <a:cs typeface="+mn-ea"/>
                <a:sym typeface="+mn-lt"/>
              </a:rPr>
              <a:t>实验结果</a:t>
            </a:r>
            <a:endParaRPr lang="zh-CN" altLang="en-US" dirty="0">
              <a:cs typeface="+mn-ea"/>
              <a:sym typeface="+mn-lt"/>
            </a:endParaRPr>
          </a:p>
        </p:txBody>
      </p:sp>
      <p:sp>
        <p:nvSpPr>
          <p:cNvPr id="2" name="灯片编号占位符 1"/>
          <p:cNvSpPr>
            <a:spLocks noGrp="1"/>
          </p:cNvSpPr>
          <p:nvPr>
            <p:ph type="sldNum" sz="quarter" idx="4"/>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10" name="文本框 9"/>
          <p:cNvSpPr txBox="1"/>
          <p:nvPr/>
        </p:nvSpPr>
        <p:spPr>
          <a:xfrm>
            <a:off x="1460566" y="4781962"/>
            <a:ext cx="1455481" cy="405945"/>
          </a:xfrm>
          <a:prstGeom prst="rect">
            <a:avLst/>
          </a:prstGeom>
          <a:noFill/>
        </p:spPr>
        <p:txBody>
          <a:bodyPr wrap="square">
            <a:spAutoFit/>
          </a:bodyPr>
          <a:p>
            <a:pPr marL="285750" indent="-285750">
              <a:lnSpc>
                <a:spcPct val="200000"/>
              </a:lnSpc>
              <a:buFont typeface="Wingdings" panose="05000000000000000000" charset="0"/>
              <a:buChar char="l"/>
            </a:pPr>
            <a:r>
              <a:rPr lang="zh-CN" altLang="en-US" sz="1200" dirty="0">
                <a:solidFill>
                  <a:schemeClr val="accent6"/>
                </a:solidFill>
                <a:latin typeface="微软雅黑" panose="020B0503020204020204" pitchFamily="34" charset="-122"/>
                <a:ea typeface="微软雅黑" panose="020B0503020204020204" pitchFamily="34" charset="-122"/>
              </a:rPr>
              <a:t>原始样本</a:t>
            </a:r>
            <a:r>
              <a:rPr lang="en-US" altLang="zh-CN" sz="1200" dirty="0">
                <a:solidFill>
                  <a:schemeClr val="accent6"/>
                </a:solidFill>
                <a:latin typeface="微软雅黑" panose="020B0503020204020204" pitchFamily="34" charset="-122"/>
                <a:ea typeface="微软雅黑" panose="020B0503020204020204" pitchFamily="34" charset="-122"/>
              </a:rPr>
              <a:t>:</a:t>
            </a:r>
            <a:endParaRPr lang="en-US" altLang="zh-CN" sz="1200" dirty="0">
              <a:solidFill>
                <a:schemeClr val="accent6"/>
              </a:solidFill>
              <a:latin typeface="微软雅黑" panose="020B0503020204020204" pitchFamily="34" charset="-122"/>
              <a:ea typeface="微软雅黑" panose="020B0503020204020204" pitchFamily="34" charset="-122"/>
            </a:endParaRPr>
          </a:p>
        </p:txBody>
      </p:sp>
      <p:pic>
        <p:nvPicPr>
          <p:cNvPr id="9" name="ori">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2684692" y="4809980"/>
            <a:ext cx="461222" cy="461222"/>
          </a:xfrm>
          <a:prstGeom prst="rect">
            <a:avLst/>
          </a:prstGeom>
        </p:spPr>
      </p:pic>
      <p:pic>
        <p:nvPicPr>
          <p:cNvPr id="11" name="adv">
            <a:hlinkClick r:id="" action="ppaction://media"/>
          </p:cNvPr>
          <p:cNvPicPr>
            <a:picLocks noChangeAspect="1"/>
          </p:cNvPicPr>
          <p:nvPr>
            <a:audioFile r:link="rId5"/>
            <p:extLst>
              <p:ext uri="{DAA4B4D4-6D71-4841-9C94-3DE7FCFB9230}">
                <p14:media xmlns:p14="http://schemas.microsoft.com/office/powerpoint/2010/main" r:embed="rId6"/>
              </p:ext>
            </p:extLst>
          </p:nvPr>
        </p:nvPicPr>
        <p:blipFill>
          <a:blip r:embed="rId4"/>
          <a:stretch>
            <a:fillRect/>
          </a:stretch>
        </p:blipFill>
        <p:spPr>
          <a:xfrm>
            <a:off x="8229325" y="4810119"/>
            <a:ext cx="461223" cy="461223"/>
          </a:xfrm>
          <a:prstGeom prst="rect">
            <a:avLst/>
          </a:prstGeom>
        </p:spPr>
      </p:pic>
      <p:pic>
        <p:nvPicPr>
          <p:cNvPr id="13" name="图片 12"/>
          <p:cNvPicPr>
            <a:picLocks noChangeAspect="1"/>
          </p:cNvPicPr>
          <p:nvPr/>
        </p:nvPicPr>
        <p:blipFill>
          <a:blip r:embed="rId7"/>
          <a:stretch>
            <a:fillRect/>
          </a:stretch>
        </p:blipFill>
        <p:spPr>
          <a:xfrm>
            <a:off x="812800" y="1769745"/>
            <a:ext cx="5628005" cy="2800985"/>
          </a:xfrm>
          <a:prstGeom prst="rect">
            <a:avLst/>
          </a:prstGeom>
        </p:spPr>
      </p:pic>
      <p:pic>
        <p:nvPicPr>
          <p:cNvPr id="16" name="图片 15"/>
          <p:cNvPicPr>
            <a:picLocks noChangeAspect="1"/>
          </p:cNvPicPr>
          <p:nvPr/>
        </p:nvPicPr>
        <p:blipFill>
          <a:blip r:embed="rId8"/>
          <a:stretch>
            <a:fillRect/>
          </a:stretch>
        </p:blipFill>
        <p:spPr>
          <a:xfrm>
            <a:off x="6356985" y="1744345"/>
            <a:ext cx="5918835" cy="2851150"/>
          </a:xfrm>
          <a:prstGeom prst="rect">
            <a:avLst/>
          </a:prstGeom>
        </p:spPr>
      </p:pic>
      <p:sp>
        <p:nvSpPr>
          <p:cNvPr id="19" name="文本框 18"/>
          <p:cNvSpPr txBox="1"/>
          <p:nvPr/>
        </p:nvSpPr>
        <p:spPr>
          <a:xfrm>
            <a:off x="6932665" y="4768666"/>
            <a:ext cx="1455481" cy="405945"/>
          </a:xfrm>
          <a:prstGeom prst="rect">
            <a:avLst/>
          </a:prstGeom>
          <a:noFill/>
        </p:spPr>
        <p:txBody>
          <a:bodyPr wrap="square">
            <a:spAutoFit/>
          </a:bodyPr>
          <a:p>
            <a:pPr marL="285750" indent="-285750">
              <a:lnSpc>
                <a:spcPct val="200000"/>
              </a:lnSpc>
              <a:buFont typeface="Wingdings" panose="05000000000000000000" charset="0"/>
              <a:buChar char="l"/>
            </a:pPr>
            <a:r>
              <a:rPr lang="zh-CN" altLang="en-US" sz="1200" dirty="0">
                <a:solidFill>
                  <a:schemeClr val="accent6"/>
                </a:solidFill>
                <a:latin typeface="微软雅黑" panose="020B0503020204020204" pitchFamily="34" charset="-122"/>
                <a:ea typeface="微软雅黑" panose="020B0503020204020204" pitchFamily="34" charset="-122"/>
              </a:rPr>
              <a:t>对抗样本</a:t>
            </a:r>
            <a:r>
              <a:rPr lang="en-US" altLang="zh-CN" sz="1200" dirty="0">
                <a:solidFill>
                  <a:schemeClr val="accent6"/>
                </a:solidFill>
                <a:latin typeface="微软雅黑" panose="020B0503020204020204" pitchFamily="34" charset="-122"/>
                <a:ea typeface="微软雅黑" panose="020B0503020204020204" pitchFamily="34" charset="-122"/>
              </a:rPr>
              <a:t>:</a:t>
            </a:r>
            <a:endParaRPr lang="en-US" altLang="zh-CN" sz="1200" dirty="0">
              <a:solidFill>
                <a:schemeClr val="accent6"/>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l="687" t="-685" r="48308" b="9458"/>
          <a:stretch>
            <a:fillRect/>
          </a:stretch>
        </p:blipFill>
        <p:spPr bwMode="auto">
          <a:xfrm>
            <a:off x="3333115" y="4810125"/>
            <a:ext cx="3458845" cy="11080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rotWithShape="1">
          <a:blip r:embed="rId10">
            <a:extLst>
              <a:ext uri="{28A0092B-C50C-407E-A947-70E740481C1C}">
                <a14:useLocalDpi xmlns:a14="http://schemas.microsoft.com/office/drawing/2010/main" val="0"/>
              </a:ext>
            </a:extLst>
          </a:blip>
          <a:srcRect r="72647" b="3155"/>
          <a:stretch>
            <a:fillRect/>
          </a:stretch>
        </p:blipFill>
        <p:spPr bwMode="auto">
          <a:xfrm>
            <a:off x="9165590" y="4705350"/>
            <a:ext cx="2218055" cy="121348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812800" y="6353175"/>
            <a:ext cx="11310620" cy="583565"/>
          </a:xfrm>
          <a:prstGeom prst="rect">
            <a:avLst/>
          </a:prstGeom>
          <a:noFill/>
        </p:spPr>
        <p:txBody>
          <a:bodyPr wrap="square" rtlCol="0">
            <a:spAutoFit/>
          </a:bodyPr>
          <a:p>
            <a:pPr algn="just" eaLnBrk="1" latinLnBrk="0" hangingPunct="1"/>
            <a:r>
              <a:rPr lang="zh-CN" altLang="en-US" sz="1600"/>
              <a:t>作者在DeepSpeech 的 Mozilla 实现 上生成了这些对抗性示例 。并使用 Mozilla Common Voice数据集的前 100 个测试实例。</a:t>
            </a:r>
            <a:endParaRPr lang="zh-CN" altLang="en-US" sz="1600"/>
          </a:p>
          <a:p>
            <a:pPr algn="l" eaLnBrk="1" latinLnBrk="0" hangingPunct="1"/>
            <a:r>
              <a:rPr lang="zh-CN" altLang="en-US" sz="1600"/>
              <a:t>源码及数据集下载地址https://nicholas.carlini.com/code/audio_adversarial_examples/</a:t>
            </a:r>
            <a:endParaRPr lang="zh-CN" altLang="en-US" sz="16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92"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192"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9"/>
                </p:tgtEl>
              </p:cMediaNode>
            </p:audio>
            <p:audio>
              <p:cMediaNode vol="80000">
                <p:cTn id="12" fill="hold" display="0">
                  <p:stCondLst>
                    <p:cond delay="indefinite"/>
                  </p:stCondLst>
                  <p:endCondLst>
                    <p:cond evt="onStopAudio" delay="0">
                      <p:tgtEl>
                        <p:sldTgt/>
                      </p:tgtEl>
                    </p:cond>
                  </p:endCondLst>
                </p:cTn>
                <p:tgtEl>
                  <p:spTgt spid="11"/>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a:xfrm>
            <a:off x="1768475" y="454660"/>
            <a:ext cx="3785235" cy="503555"/>
          </a:xfrm>
        </p:spPr>
        <p:txBody>
          <a:bodyPr>
            <a:normAutofit/>
          </a:bodyPr>
          <a:lstStyle/>
          <a:p>
            <a:r>
              <a:rPr lang="zh-CN" altLang="en-US" dirty="0">
                <a:cs typeface="+mn-ea"/>
                <a:sym typeface="+mn-lt"/>
              </a:rPr>
              <a:t>实验结果</a:t>
            </a:r>
            <a:endParaRPr lang="zh-CN" altLang="en-US" dirty="0">
              <a:cs typeface="+mn-ea"/>
              <a:sym typeface="+mn-lt"/>
            </a:endParaRPr>
          </a:p>
        </p:txBody>
      </p:sp>
      <p:sp>
        <p:nvSpPr>
          <p:cNvPr id="2" name="灯片编号占位符 1"/>
          <p:cNvSpPr>
            <a:spLocks noGrp="1"/>
          </p:cNvSpPr>
          <p:nvPr>
            <p:ph type="sldNum" sz="quarter" idx="4"/>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pic>
        <p:nvPicPr>
          <p:cNvPr id="6" name="图片 5"/>
          <p:cNvPicPr>
            <a:picLocks noChangeAspect="1"/>
          </p:cNvPicPr>
          <p:nvPr/>
        </p:nvPicPr>
        <p:blipFill>
          <a:blip r:embed="rId2"/>
          <a:stretch>
            <a:fillRect/>
          </a:stretch>
        </p:blipFill>
        <p:spPr>
          <a:xfrm>
            <a:off x="1498600" y="1082675"/>
            <a:ext cx="10288905" cy="58229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04</a:t>
            </a:r>
            <a:endParaRPr lang="zh-CN" altLang="en-US" dirty="0"/>
          </a:p>
        </p:txBody>
      </p:sp>
      <p:sp>
        <p:nvSpPr>
          <p:cNvPr id="4" name="文本占位符 3"/>
          <p:cNvSpPr>
            <a:spLocks noGrp="1"/>
          </p:cNvSpPr>
          <p:nvPr>
            <p:ph type="body" sz="quarter" idx="12"/>
          </p:nvPr>
        </p:nvSpPr>
        <p:spPr>
          <a:xfrm>
            <a:off x="5276752" y="2248049"/>
            <a:ext cx="7344188" cy="1584176"/>
          </a:xfrm>
        </p:spPr>
        <p:txBody>
          <a:bodyPr/>
          <a:lstStyle/>
          <a:p>
            <a:r>
              <a:rPr lang="zh-CN" altLang="en-US" dirty="0"/>
              <a:t>结论与思考</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结论与思考</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11" name="文本框 10"/>
          <p:cNvSpPr txBox="1"/>
          <p:nvPr/>
        </p:nvSpPr>
        <p:spPr>
          <a:xfrm>
            <a:off x="1100455" y="1168400"/>
            <a:ext cx="10922000" cy="5631180"/>
          </a:xfrm>
          <a:prstGeom prst="rect">
            <a:avLst/>
          </a:prstGeom>
          <a:noFill/>
        </p:spPr>
        <p:txBody>
          <a:bodyPr wrap="square" rtlCol="0">
            <a:spAutoFit/>
          </a:bodyPr>
          <a:p>
            <a:pPr algn="just" eaLnBrk="1" latinLnBrk="0" hangingPunct="1">
              <a:lnSpc>
                <a:spcPct val="150000"/>
              </a:lnSpc>
            </a:pPr>
            <a:r>
              <a:rPr lang="en-US" altLang="zh-CN"/>
              <a:t> </a:t>
            </a:r>
            <a:r>
              <a:rPr lang="zh-CN" altLang="en-US" sz="2400"/>
              <a:t>1.Can these attacks be played over-the-air?</a:t>
            </a:r>
            <a:endParaRPr lang="zh-CN" altLang="en-US" sz="2400"/>
          </a:p>
          <a:p>
            <a:pPr algn="just" eaLnBrk="1" latinLnBrk="0" hangingPunct="1">
              <a:lnSpc>
                <a:spcPct val="150000"/>
              </a:lnSpc>
            </a:pPr>
            <a:r>
              <a:rPr lang="zh-CN" altLang="en-US" sz="1800">
                <a:sym typeface="+mn-ea"/>
              </a:rPr>
              <a:t>Yuan, Xuejing et al. “</a:t>
            </a:r>
            <a:r>
              <a:rPr lang="zh-CN" altLang="en-US" sz="1800">
                <a:solidFill>
                  <a:srgbClr val="FF0000"/>
                </a:solidFill>
                <a:sym typeface="+mn-ea"/>
              </a:rPr>
              <a:t>CommanderSong</a:t>
            </a:r>
            <a:r>
              <a:rPr lang="zh-CN" altLang="en-US" sz="1800">
                <a:sym typeface="+mn-ea"/>
              </a:rPr>
              <a:t>: A Systematic Approach for Practical Adversarial Voice Recognition.” USENIX Security Symposium (2018).</a:t>
            </a:r>
            <a:endParaRPr lang="zh-CN" altLang="en-US" sz="1800">
              <a:sym typeface="+mn-ea"/>
            </a:endParaRPr>
          </a:p>
          <a:p>
            <a:pPr algn="just" eaLnBrk="1" latinLnBrk="0" hangingPunct="1">
              <a:lnSpc>
                <a:spcPct val="150000"/>
              </a:lnSpc>
            </a:pPr>
            <a:r>
              <a:rPr lang="en-US" altLang="zh-CN" sz="1800">
                <a:sym typeface="+mn-ea"/>
              </a:rPr>
              <a:t> </a:t>
            </a:r>
            <a:r>
              <a:rPr lang="zh-CN" altLang="en-US" sz="1800">
                <a:sym typeface="+mn-ea"/>
              </a:rPr>
              <a:t>Yakura, Hiromu and Jun Sakuma. “</a:t>
            </a:r>
            <a:r>
              <a:rPr lang="zh-CN" altLang="en-US" sz="1800">
                <a:solidFill>
                  <a:srgbClr val="FF0000"/>
                </a:solidFill>
                <a:sym typeface="+mn-ea"/>
              </a:rPr>
              <a:t>Robust</a:t>
            </a:r>
            <a:r>
              <a:rPr lang="zh-CN" altLang="en-US" sz="1800">
                <a:sym typeface="+mn-ea"/>
              </a:rPr>
              <a:t> Audio Adversarial Example for a Physical Attack.” ArXiv abs/1810.11793 (2019): n. pag.</a:t>
            </a:r>
            <a:endParaRPr lang="zh-CN" altLang="en-US" sz="1800"/>
          </a:p>
          <a:p>
            <a:pPr algn="just" eaLnBrk="1" latinLnBrk="0" hangingPunct="1">
              <a:lnSpc>
                <a:spcPct val="150000"/>
              </a:lnSpc>
            </a:pPr>
            <a:r>
              <a:rPr lang="zh-CN" altLang="en-US" sz="2400"/>
              <a:t>2.Do universal adversarial perturbations exist?</a:t>
            </a:r>
            <a:endParaRPr lang="zh-CN" altLang="en-US" sz="2400"/>
          </a:p>
          <a:p>
            <a:pPr algn="l" eaLnBrk="1" latinLnBrk="0" hangingPunct="1">
              <a:lnSpc>
                <a:spcPct val="150000"/>
              </a:lnSpc>
            </a:pPr>
            <a:r>
              <a:rPr lang="en-US" altLang="zh-CN" sz="1800">
                <a:sym typeface="+mn-ea"/>
              </a:rPr>
              <a:t>   </a:t>
            </a:r>
            <a:r>
              <a:rPr lang="zh-CN" altLang="en-US" sz="1800">
                <a:sym typeface="+mn-ea"/>
              </a:rPr>
              <a:t>Neekhara, Paarth et al. “</a:t>
            </a:r>
            <a:r>
              <a:rPr lang="zh-CN" altLang="en-US" sz="1800">
                <a:solidFill>
                  <a:srgbClr val="FF0000"/>
                </a:solidFill>
                <a:sym typeface="+mn-ea"/>
              </a:rPr>
              <a:t>Universal Adversarial Perturbations</a:t>
            </a:r>
            <a:r>
              <a:rPr lang="zh-CN" altLang="en-US" sz="1800">
                <a:sym typeface="+mn-ea"/>
              </a:rPr>
              <a:t> for Speech Recognition Systems.” Interspeech (2019).</a:t>
            </a:r>
            <a:endParaRPr lang="zh-CN" altLang="en-US" sz="1800"/>
          </a:p>
          <a:p>
            <a:pPr algn="just" eaLnBrk="1" latinLnBrk="0" hangingPunct="1">
              <a:lnSpc>
                <a:spcPct val="150000"/>
              </a:lnSpc>
            </a:pPr>
            <a:r>
              <a:rPr lang="en-US" altLang="zh-CN" sz="2400"/>
              <a:t>3.Are audio adversarial examples transferable?</a:t>
            </a:r>
            <a:endParaRPr lang="en-US" altLang="zh-CN" sz="2400"/>
          </a:p>
          <a:p>
            <a:pPr algn="just" eaLnBrk="1" latinLnBrk="0" hangingPunct="1">
              <a:lnSpc>
                <a:spcPct val="150000"/>
              </a:lnSpc>
            </a:pPr>
            <a:r>
              <a:rPr lang="en-US" altLang="zh-CN" sz="1800">
                <a:sym typeface="+mn-ea"/>
              </a:rPr>
              <a:t>   </a:t>
            </a:r>
            <a:r>
              <a:rPr lang="zh-CN" altLang="en-US" sz="1800">
                <a:sym typeface="+mn-ea"/>
              </a:rPr>
              <a:t>Chen, Yuxuan et al. “Devil's Whisper: A General Approach for Physical Adversarial Attacks against Commercial Black-box Speech Recognition Devices.” USENIX Security Symposium (2020).</a:t>
            </a:r>
            <a:endParaRPr lang="en-US" altLang="zh-CN" sz="1800"/>
          </a:p>
          <a:p>
            <a:pPr algn="just" eaLnBrk="1" latinLnBrk="0" hangingPunct="1">
              <a:lnSpc>
                <a:spcPct val="150000"/>
              </a:lnSpc>
            </a:pPr>
            <a:r>
              <a:rPr lang="en-US" altLang="zh-CN" sz="2400"/>
              <a:t>4. </a:t>
            </a:r>
            <a:r>
              <a:rPr lang="zh-CN" altLang="en-US" sz="2400"/>
              <a:t>Which existing defenses can be applied audio?</a:t>
            </a:r>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latin typeface="+mn-lt"/>
                <a:cs typeface="+mn-ea"/>
                <a:sym typeface="+mn-lt"/>
              </a:rPr>
              <a:t>01</a:t>
            </a:r>
            <a:endParaRPr lang="zh-CN" altLang="en-US" dirty="0">
              <a:latin typeface="+mn-lt"/>
              <a:cs typeface="+mn-ea"/>
              <a:sym typeface="+mn-lt"/>
            </a:endParaRPr>
          </a:p>
        </p:txBody>
      </p:sp>
      <p:sp>
        <p:nvSpPr>
          <p:cNvPr id="3" name="文本占位符 2"/>
          <p:cNvSpPr>
            <a:spLocks noGrp="1"/>
          </p:cNvSpPr>
          <p:nvPr>
            <p:ph type="body" sz="quarter" idx="12"/>
          </p:nvPr>
        </p:nvSpPr>
        <p:spPr>
          <a:xfrm>
            <a:off x="5349142" y="2140099"/>
            <a:ext cx="7344188" cy="1584176"/>
          </a:xfrm>
        </p:spPr>
        <p:txBody>
          <a:bodyPr/>
          <a:lstStyle/>
          <a:p>
            <a:r>
              <a:rPr lang="zh-CN" altLang="en-US" dirty="0">
                <a:latin typeface="+mn-lt"/>
                <a:cs typeface="+mn-ea"/>
                <a:sym typeface="+mn-lt"/>
              </a:rPr>
              <a:t>研究背景</a:t>
            </a:r>
            <a:endParaRPr lang="zh-CN" altLang="en-US" dirty="0">
              <a:latin typeface="+mn-lt"/>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3909307" y="2031977"/>
            <a:ext cx="1906216" cy="1819644"/>
            <a:chOff x="2377376" y="1156448"/>
            <a:chExt cx="1389460" cy="1326356"/>
          </a:xfrm>
          <a:solidFill>
            <a:schemeClr val="tx1">
              <a:lumMod val="65000"/>
              <a:lumOff val="35000"/>
            </a:schemeClr>
          </a:solidFill>
          <a:effectLst>
            <a:outerShdw blurRad="419100" dist="419100" dir="5400000" algn="ctr" rotWithShape="0">
              <a:srgbClr val="000000">
                <a:alpha val="43137"/>
              </a:srgbClr>
            </a:outerShdw>
          </a:effectLst>
        </p:grpSpPr>
        <p:sp>
          <p:nvSpPr>
            <p:cNvPr id="83" name="Freeform 9"/>
            <p:cNvSpPr/>
            <p:nvPr/>
          </p:nvSpPr>
          <p:spPr bwMode="auto">
            <a:xfrm>
              <a:off x="2377376" y="1156448"/>
              <a:ext cx="1389460" cy="1326356"/>
            </a:xfrm>
            <a:custGeom>
              <a:avLst/>
              <a:gdLst>
                <a:gd name="T0" fmla="*/ 551 w 1102"/>
                <a:gd name="T1" fmla="*/ 1051 h 1051"/>
                <a:gd name="T2" fmla="*/ 7 w 1102"/>
                <a:gd name="T3" fmla="*/ 954 h 1051"/>
                <a:gd name="T4" fmla="*/ 1 w 1102"/>
                <a:gd name="T5" fmla="*/ 942 h 1051"/>
                <a:gd name="T6" fmla="*/ 188 w 1102"/>
                <a:gd name="T7" fmla="*/ 423 h 1051"/>
                <a:gd name="T8" fmla="*/ 544 w 1102"/>
                <a:gd name="T9" fmla="*/ 1 h 1051"/>
                <a:gd name="T10" fmla="*/ 551 w 1102"/>
                <a:gd name="T11" fmla="*/ 0 h 1051"/>
                <a:gd name="T12" fmla="*/ 558 w 1102"/>
                <a:gd name="T13" fmla="*/ 1 h 1051"/>
                <a:gd name="T14" fmla="*/ 914 w 1102"/>
                <a:gd name="T15" fmla="*/ 423 h 1051"/>
                <a:gd name="T16" fmla="*/ 1101 w 1102"/>
                <a:gd name="T17" fmla="*/ 942 h 1051"/>
                <a:gd name="T18" fmla="*/ 1094 w 1102"/>
                <a:gd name="T19" fmla="*/ 954 h 1051"/>
                <a:gd name="T20" fmla="*/ 551 w 1102"/>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2" h="1051">
                  <a:moveTo>
                    <a:pt x="551" y="1051"/>
                  </a:moveTo>
                  <a:cubicBezTo>
                    <a:pt x="182" y="1051"/>
                    <a:pt x="24" y="964"/>
                    <a:pt x="7" y="954"/>
                  </a:cubicBezTo>
                  <a:cubicBezTo>
                    <a:pt x="5" y="951"/>
                    <a:pt x="2" y="945"/>
                    <a:pt x="1" y="942"/>
                  </a:cubicBezTo>
                  <a:cubicBezTo>
                    <a:pt x="0" y="922"/>
                    <a:pt x="4" y="742"/>
                    <a:pt x="188" y="423"/>
                  </a:cubicBezTo>
                  <a:cubicBezTo>
                    <a:pt x="372" y="104"/>
                    <a:pt x="527" y="10"/>
                    <a:pt x="544" y="1"/>
                  </a:cubicBezTo>
                  <a:cubicBezTo>
                    <a:pt x="545" y="0"/>
                    <a:pt x="548" y="0"/>
                    <a:pt x="551" y="0"/>
                  </a:cubicBezTo>
                  <a:cubicBezTo>
                    <a:pt x="554" y="0"/>
                    <a:pt x="557" y="0"/>
                    <a:pt x="558" y="1"/>
                  </a:cubicBezTo>
                  <a:cubicBezTo>
                    <a:pt x="575" y="10"/>
                    <a:pt x="729" y="104"/>
                    <a:pt x="914" y="423"/>
                  </a:cubicBezTo>
                  <a:cubicBezTo>
                    <a:pt x="1102" y="748"/>
                    <a:pt x="1102" y="927"/>
                    <a:pt x="1101" y="942"/>
                  </a:cubicBezTo>
                  <a:cubicBezTo>
                    <a:pt x="1100" y="945"/>
                    <a:pt x="1097" y="951"/>
                    <a:pt x="1094" y="954"/>
                  </a:cubicBezTo>
                  <a:cubicBezTo>
                    <a:pt x="1078" y="964"/>
                    <a:pt x="920" y="1051"/>
                    <a:pt x="551" y="1051"/>
                  </a:cubicBezTo>
                  <a:close/>
                </a:path>
              </a:pathLst>
            </a:custGeom>
            <a:grpFill/>
            <a:ln>
              <a:noFill/>
            </a:ln>
          </p:spPr>
          <p:txBody>
            <a:bodyPr vert="horz" wrap="square" lIns="72374" tIns="36186" rIns="72374" bIns="36186" numCol="1" anchor="t" anchorCtr="0" compatLnSpc="1"/>
            <a:lstStyle/>
            <a:p>
              <a:endParaRPr lang="zh-CN" altLang="en-US" sz="1265"/>
            </a:p>
          </p:txBody>
        </p:sp>
        <p:sp>
          <p:nvSpPr>
            <p:cNvPr id="84" name="文本框 83"/>
            <p:cNvSpPr txBox="1"/>
            <p:nvPr/>
          </p:nvSpPr>
          <p:spPr>
            <a:xfrm>
              <a:off x="3193189" y="1718603"/>
              <a:ext cx="572959" cy="518094"/>
            </a:xfrm>
            <a:prstGeom prst="rect">
              <a:avLst/>
            </a:prstGeom>
            <a:noFill/>
          </p:spPr>
          <p:txBody>
            <a:bodyPr wrap="none" rtlCol="0">
              <a:spAutoFit/>
            </a:bodyPr>
            <a:lstStyle/>
            <a:p>
              <a:r>
                <a:rPr lang="en-US" altLang="zh-CN" sz="2955" dirty="0">
                  <a:solidFill>
                    <a:schemeClr val="bg1"/>
                  </a:solidFill>
                  <a:latin typeface="Arial" panose="020B0604020202020204" pitchFamily="34" charset="0"/>
                  <a:ea typeface="Microsoft YaHei UI" panose="020B0503020204020204" pitchFamily="34" charset="-122"/>
                  <a:cs typeface="Arial" panose="020B0604020202020204" pitchFamily="34" charset="0"/>
                </a:rPr>
                <a:t>01</a:t>
              </a:r>
              <a:endParaRPr lang="zh-CN" altLang="en-US" sz="2955"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
          <p:nvSpPr>
            <p:cNvPr id="85" name="文本框 84"/>
            <p:cNvSpPr txBox="1"/>
            <p:nvPr/>
          </p:nvSpPr>
          <p:spPr>
            <a:xfrm>
              <a:off x="2579212" y="2101096"/>
              <a:ext cx="873876" cy="290675"/>
            </a:xfrm>
            <a:prstGeom prst="rect">
              <a:avLst/>
            </a:prstGeom>
            <a:grpFill/>
          </p:spPr>
          <p:txBody>
            <a:bodyPr wrap="none" rtlCol="0">
              <a:spAutoFit/>
            </a:bodyPr>
            <a:lstStyle/>
            <a:p>
              <a:r>
                <a:rPr lang="zh-CN" altLang="en-US" sz="2000" dirty="0">
                  <a:solidFill>
                    <a:schemeClr val="bg1"/>
                  </a:solidFill>
                </a:rPr>
                <a:t>对抗训练</a:t>
              </a:r>
              <a:endParaRPr lang="zh-CN" altLang="en-US" sz="2000" dirty="0">
                <a:solidFill>
                  <a:schemeClr val="bg1"/>
                </a:solidFill>
              </a:endParaRPr>
            </a:p>
          </p:txBody>
        </p:sp>
      </p:grpSp>
      <p:grpSp>
        <p:nvGrpSpPr>
          <p:cNvPr id="86" name="组合 85"/>
          <p:cNvGrpSpPr/>
          <p:nvPr/>
        </p:nvGrpSpPr>
        <p:grpSpPr>
          <a:xfrm>
            <a:off x="7257415" y="1946320"/>
            <a:ext cx="1904582" cy="1819644"/>
            <a:chOff x="5125821" y="1393033"/>
            <a:chExt cx="1388269" cy="1326356"/>
          </a:xfrm>
          <a:solidFill>
            <a:srgbClr val="0070C0"/>
          </a:solidFill>
          <a:effectLst>
            <a:outerShdw blurRad="419100" dist="419100" dir="5400000" algn="ctr" rotWithShape="0">
              <a:srgbClr val="000000">
                <a:alpha val="43137"/>
              </a:srgbClr>
            </a:outerShdw>
          </a:effectLst>
        </p:grpSpPr>
        <p:sp>
          <p:nvSpPr>
            <p:cNvPr id="87" name="Freeform 6"/>
            <p:cNvSpPr/>
            <p:nvPr/>
          </p:nvSpPr>
          <p:spPr bwMode="auto">
            <a:xfrm>
              <a:off x="5125821" y="1393033"/>
              <a:ext cx="1388269" cy="1326356"/>
            </a:xfrm>
            <a:custGeom>
              <a:avLst/>
              <a:gdLst>
                <a:gd name="T0" fmla="*/ 550 w 1101"/>
                <a:gd name="T1" fmla="*/ 1051 h 1051"/>
                <a:gd name="T2" fmla="*/ 7 w 1101"/>
                <a:gd name="T3" fmla="*/ 954 h 1051"/>
                <a:gd name="T4" fmla="*/ 0 w 1101"/>
                <a:gd name="T5" fmla="*/ 942 h 1051"/>
                <a:gd name="T6" fmla="*/ 187 w 1101"/>
                <a:gd name="T7" fmla="*/ 422 h 1051"/>
                <a:gd name="T8" fmla="*/ 543 w 1101"/>
                <a:gd name="T9" fmla="*/ 0 h 1051"/>
                <a:gd name="T10" fmla="*/ 550 w 1101"/>
                <a:gd name="T11" fmla="*/ 0 h 1051"/>
                <a:gd name="T12" fmla="*/ 557 w 1101"/>
                <a:gd name="T13" fmla="*/ 0 h 1051"/>
                <a:gd name="T14" fmla="*/ 913 w 1101"/>
                <a:gd name="T15" fmla="*/ 422 h 1051"/>
                <a:gd name="T16" fmla="*/ 1101 w 1101"/>
                <a:gd name="T17" fmla="*/ 941 h 1051"/>
                <a:gd name="T18" fmla="*/ 1094 w 1101"/>
                <a:gd name="T19" fmla="*/ 954 h 1051"/>
                <a:gd name="T20" fmla="*/ 550 w 1101"/>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1051">
                  <a:moveTo>
                    <a:pt x="550" y="1051"/>
                  </a:moveTo>
                  <a:cubicBezTo>
                    <a:pt x="174" y="1051"/>
                    <a:pt x="19" y="961"/>
                    <a:pt x="7" y="954"/>
                  </a:cubicBezTo>
                  <a:cubicBezTo>
                    <a:pt x="4" y="951"/>
                    <a:pt x="1" y="945"/>
                    <a:pt x="0" y="942"/>
                  </a:cubicBezTo>
                  <a:cubicBezTo>
                    <a:pt x="0" y="922"/>
                    <a:pt x="3" y="742"/>
                    <a:pt x="187" y="422"/>
                  </a:cubicBezTo>
                  <a:cubicBezTo>
                    <a:pt x="371" y="103"/>
                    <a:pt x="526" y="10"/>
                    <a:pt x="543" y="0"/>
                  </a:cubicBezTo>
                  <a:cubicBezTo>
                    <a:pt x="544" y="0"/>
                    <a:pt x="547" y="0"/>
                    <a:pt x="550" y="0"/>
                  </a:cubicBezTo>
                  <a:cubicBezTo>
                    <a:pt x="553" y="0"/>
                    <a:pt x="556" y="0"/>
                    <a:pt x="557" y="0"/>
                  </a:cubicBezTo>
                  <a:cubicBezTo>
                    <a:pt x="574" y="10"/>
                    <a:pt x="729" y="103"/>
                    <a:pt x="913" y="422"/>
                  </a:cubicBezTo>
                  <a:cubicBezTo>
                    <a:pt x="1101" y="748"/>
                    <a:pt x="1101" y="927"/>
                    <a:pt x="1101" y="941"/>
                  </a:cubicBezTo>
                  <a:cubicBezTo>
                    <a:pt x="1099" y="945"/>
                    <a:pt x="1096" y="951"/>
                    <a:pt x="1094" y="954"/>
                  </a:cubicBezTo>
                  <a:cubicBezTo>
                    <a:pt x="1077" y="964"/>
                    <a:pt x="919" y="1051"/>
                    <a:pt x="550" y="1051"/>
                  </a:cubicBezTo>
                  <a:close/>
                </a:path>
              </a:pathLst>
            </a:custGeom>
            <a:solidFill>
              <a:schemeClr val="tx1">
                <a:lumMod val="65000"/>
                <a:lumOff val="35000"/>
              </a:schemeClr>
            </a:solidFill>
            <a:ln>
              <a:noFill/>
            </a:ln>
          </p:spPr>
          <p:txBody>
            <a:bodyPr vert="horz" wrap="square" lIns="72374" tIns="36186" rIns="72374" bIns="36186" numCol="1" anchor="t" anchorCtr="0" compatLnSpc="1"/>
            <a:lstStyle/>
            <a:p>
              <a:endParaRPr lang="zh-CN" altLang="en-US" sz="1265"/>
            </a:p>
          </p:txBody>
        </p:sp>
        <p:sp>
          <p:nvSpPr>
            <p:cNvPr id="88" name="文本框 87"/>
            <p:cNvSpPr txBox="1"/>
            <p:nvPr/>
          </p:nvSpPr>
          <p:spPr>
            <a:xfrm>
              <a:off x="5624446" y="1718603"/>
              <a:ext cx="572959" cy="518094"/>
            </a:xfrm>
            <a:prstGeom prst="rect">
              <a:avLst/>
            </a:prstGeom>
            <a:noFill/>
          </p:spPr>
          <p:txBody>
            <a:bodyPr wrap="none" rtlCol="0">
              <a:spAutoFit/>
            </a:bodyPr>
            <a:lstStyle/>
            <a:p>
              <a:r>
                <a:rPr lang="en-US" altLang="zh-CN" sz="2955" dirty="0">
                  <a:solidFill>
                    <a:schemeClr val="bg1"/>
                  </a:solidFill>
                  <a:latin typeface="Arial" panose="020B0604020202020204" pitchFamily="34" charset="0"/>
                  <a:ea typeface="Microsoft YaHei UI" panose="020B0503020204020204" pitchFamily="34" charset="-122"/>
                  <a:cs typeface="Arial" panose="020B0604020202020204" pitchFamily="34" charset="0"/>
                </a:rPr>
                <a:t>03</a:t>
              </a:r>
              <a:endParaRPr lang="zh-CN" altLang="en-US" sz="2955"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
          <p:nvSpPr>
            <p:cNvPr id="89" name="文本框 88"/>
            <p:cNvSpPr txBox="1"/>
            <p:nvPr/>
          </p:nvSpPr>
          <p:spPr>
            <a:xfrm>
              <a:off x="5247941" y="2242730"/>
              <a:ext cx="1244162" cy="290675"/>
            </a:xfrm>
            <a:prstGeom prst="rect">
              <a:avLst/>
            </a:prstGeom>
            <a:noFill/>
          </p:spPr>
          <p:txBody>
            <a:bodyPr wrap="none" rtlCol="0">
              <a:spAutoFit/>
            </a:bodyPr>
            <a:lstStyle/>
            <a:p>
              <a:r>
                <a:rPr lang="zh-CN" altLang="en-US" sz="2000" dirty="0">
                  <a:solidFill>
                    <a:schemeClr val="bg1"/>
                  </a:solidFill>
                </a:rPr>
                <a:t>数据压缩防御</a:t>
              </a:r>
              <a:endParaRPr lang="zh-CN" altLang="en-US" sz="2000" dirty="0">
                <a:solidFill>
                  <a:schemeClr val="bg1"/>
                </a:solidFill>
              </a:endParaRPr>
            </a:p>
          </p:txBody>
        </p:sp>
      </p:grpSp>
      <p:grpSp>
        <p:nvGrpSpPr>
          <p:cNvPr id="90" name="组合 89"/>
          <p:cNvGrpSpPr/>
          <p:nvPr/>
        </p:nvGrpSpPr>
        <p:grpSpPr>
          <a:xfrm>
            <a:off x="4004534" y="4230438"/>
            <a:ext cx="1904582" cy="1819644"/>
            <a:chOff x="2700518" y="3069433"/>
            <a:chExt cx="1388269" cy="1326356"/>
          </a:xfrm>
          <a:solidFill>
            <a:srgbClr val="0070C0"/>
          </a:solidFill>
          <a:effectLst>
            <a:outerShdw blurRad="419100" dist="419100" dir="5400000" algn="ctr" rotWithShape="0">
              <a:srgbClr val="000000">
                <a:alpha val="43137"/>
              </a:srgbClr>
            </a:outerShdw>
          </a:effectLst>
        </p:grpSpPr>
        <p:sp>
          <p:nvSpPr>
            <p:cNvPr id="91" name="Freeform 11"/>
            <p:cNvSpPr/>
            <p:nvPr/>
          </p:nvSpPr>
          <p:spPr bwMode="auto">
            <a:xfrm>
              <a:off x="2700518" y="3069433"/>
              <a:ext cx="1388269" cy="1326356"/>
            </a:xfrm>
            <a:custGeom>
              <a:avLst/>
              <a:gdLst>
                <a:gd name="T0" fmla="*/ 551 w 1101"/>
                <a:gd name="T1" fmla="*/ 1051 h 1051"/>
                <a:gd name="T2" fmla="*/ 544 w 1101"/>
                <a:gd name="T3" fmla="*/ 1051 h 1051"/>
                <a:gd name="T4" fmla="*/ 188 w 1101"/>
                <a:gd name="T5" fmla="*/ 629 h 1051"/>
                <a:gd name="T6" fmla="*/ 0 w 1101"/>
                <a:gd name="T7" fmla="*/ 109 h 1051"/>
                <a:gd name="T8" fmla="*/ 7 w 1101"/>
                <a:gd name="T9" fmla="*/ 97 h 1051"/>
                <a:gd name="T10" fmla="*/ 551 w 1101"/>
                <a:gd name="T11" fmla="*/ 0 h 1051"/>
                <a:gd name="T12" fmla="*/ 1094 w 1101"/>
                <a:gd name="T13" fmla="*/ 97 h 1051"/>
                <a:gd name="T14" fmla="*/ 1101 w 1101"/>
                <a:gd name="T15" fmla="*/ 109 h 1051"/>
                <a:gd name="T16" fmla="*/ 914 w 1101"/>
                <a:gd name="T17" fmla="*/ 629 h 1051"/>
                <a:gd name="T18" fmla="*/ 558 w 1101"/>
                <a:gd name="T19" fmla="*/ 1051 h 1051"/>
                <a:gd name="T20" fmla="*/ 551 w 1101"/>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1051">
                  <a:moveTo>
                    <a:pt x="551" y="1051"/>
                  </a:moveTo>
                  <a:cubicBezTo>
                    <a:pt x="548" y="1051"/>
                    <a:pt x="545" y="1051"/>
                    <a:pt x="544" y="1051"/>
                  </a:cubicBezTo>
                  <a:cubicBezTo>
                    <a:pt x="527" y="1041"/>
                    <a:pt x="372" y="948"/>
                    <a:pt x="188" y="629"/>
                  </a:cubicBezTo>
                  <a:cubicBezTo>
                    <a:pt x="0" y="303"/>
                    <a:pt x="0" y="124"/>
                    <a:pt x="0" y="109"/>
                  </a:cubicBezTo>
                  <a:cubicBezTo>
                    <a:pt x="1" y="106"/>
                    <a:pt x="5" y="100"/>
                    <a:pt x="7" y="97"/>
                  </a:cubicBezTo>
                  <a:cubicBezTo>
                    <a:pt x="24" y="87"/>
                    <a:pt x="182" y="0"/>
                    <a:pt x="551" y="0"/>
                  </a:cubicBezTo>
                  <a:cubicBezTo>
                    <a:pt x="919" y="0"/>
                    <a:pt x="1077" y="87"/>
                    <a:pt x="1094" y="97"/>
                  </a:cubicBezTo>
                  <a:cubicBezTo>
                    <a:pt x="1097" y="100"/>
                    <a:pt x="1100" y="106"/>
                    <a:pt x="1101" y="109"/>
                  </a:cubicBezTo>
                  <a:cubicBezTo>
                    <a:pt x="1101" y="129"/>
                    <a:pt x="1098" y="309"/>
                    <a:pt x="914" y="629"/>
                  </a:cubicBezTo>
                  <a:cubicBezTo>
                    <a:pt x="729" y="948"/>
                    <a:pt x="575" y="1041"/>
                    <a:pt x="558" y="1051"/>
                  </a:cubicBezTo>
                  <a:cubicBezTo>
                    <a:pt x="556" y="1051"/>
                    <a:pt x="554" y="1051"/>
                    <a:pt x="551" y="1051"/>
                  </a:cubicBezTo>
                  <a:close/>
                </a:path>
              </a:pathLst>
            </a:custGeom>
            <a:grpFill/>
            <a:ln>
              <a:noFill/>
            </a:ln>
          </p:spPr>
          <p:txBody>
            <a:bodyPr vert="horz" wrap="square" lIns="72374" tIns="36186" rIns="72374" bIns="36186" numCol="1" anchor="t" anchorCtr="0" compatLnSpc="1"/>
            <a:lstStyle/>
            <a:p>
              <a:endParaRPr lang="zh-CN" altLang="en-US" sz="1265"/>
            </a:p>
          </p:txBody>
        </p:sp>
        <p:sp>
          <p:nvSpPr>
            <p:cNvPr id="92" name="文本框 91"/>
            <p:cNvSpPr txBox="1"/>
            <p:nvPr/>
          </p:nvSpPr>
          <p:spPr>
            <a:xfrm>
              <a:off x="3193189" y="3688091"/>
              <a:ext cx="572959" cy="518094"/>
            </a:xfrm>
            <a:prstGeom prst="rect">
              <a:avLst/>
            </a:prstGeom>
            <a:noFill/>
          </p:spPr>
          <p:txBody>
            <a:bodyPr wrap="none" rtlCol="0">
              <a:spAutoFit/>
            </a:bodyPr>
            <a:lstStyle/>
            <a:p>
              <a:r>
                <a:rPr lang="en-US" altLang="zh-CN" sz="2955" dirty="0">
                  <a:solidFill>
                    <a:schemeClr val="bg1"/>
                  </a:solidFill>
                  <a:latin typeface="Arial" panose="020B0604020202020204" pitchFamily="34" charset="0"/>
                  <a:ea typeface="Microsoft YaHei UI" panose="020B0503020204020204" pitchFamily="34" charset="-122"/>
                  <a:cs typeface="Arial" panose="020B0604020202020204" pitchFamily="34" charset="0"/>
                </a:rPr>
                <a:t>04</a:t>
              </a:r>
              <a:endParaRPr lang="zh-CN" altLang="en-US" sz="2955"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
          <p:nvSpPr>
            <p:cNvPr id="93" name="文本框 92"/>
            <p:cNvSpPr txBox="1"/>
            <p:nvPr/>
          </p:nvSpPr>
          <p:spPr>
            <a:xfrm>
              <a:off x="2772686" y="3239652"/>
              <a:ext cx="1244162" cy="290675"/>
            </a:xfrm>
            <a:prstGeom prst="rect">
              <a:avLst/>
            </a:prstGeom>
            <a:grpFill/>
          </p:spPr>
          <p:txBody>
            <a:bodyPr wrap="none" rtlCol="0">
              <a:spAutoFit/>
            </a:bodyPr>
            <a:lstStyle/>
            <a:p>
              <a:r>
                <a:rPr lang="zh-CN" altLang="en-US" sz="2000" dirty="0">
                  <a:solidFill>
                    <a:schemeClr val="bg1"/>
                  </a:solidFill>
                </a:rPr>
                <a:t>数据特征分析</a:t>
              </a:r>
              <a:endParaRPr lang="zh-CN" altLang="en-US" sz="2000" dirty="0">
                <a:solidFill>
                  <a:schemeClr val="bg1"/>
                </a:solidFill>
              </a:endParaRPr>
            </a:p>
          </p:txBody>
        </p:sp>
      </p:grpSp>
      <p:grpSp>
        <p:nvGrpSpPr>
          <p:cNvPr id="94" name="组合 93"/>
          <p:cNvGrpSpPr/>
          <p:nvPr/>
        </p:nvGrpSpPr>
        <p:grpSpPr>
          <a:xfrm>
            <a:off x="7225649" y="4218411"/>
            <a:ext cx="1906216" cy="1819644"/>
            <a:chOff x="5130715" y="3218140"/>
            <a:chExt cx="1389460" cy="1326356"/>
          </a:xfrm>
          <a:solidFill>
            <a:srgbClr val="0070C0"/>
          </a:solidFill>
          <a:effectLst>
            <a:outerShdw blurRad="419100" dist="419100" dir="5400000" algn="ctr" rotWithShape="0">
              <a:srgbClr val="000000">
                <a:alpha val="43137"/>
              </a:srgbClr>
            </a:outerShdw>
          </a:effectLst>
        </p:grpSpPr>
        <p:sp>
          <p:nvSpPr>
            <p:cNvPr id="95" name="Freeform 8"/>
            <p:cNvSpPr/>
            <p:nvPr/>
          </p:nvSpPr>
          <p:spPr bwMode="auto">
            <a:xfrm>
              <a:off x="5130715" y="3218140"/>
              <a:ext cx="1389460" cy="1326356"/>
            </a:xfrm>
            <a:custGeom>
              <a:avLst/>
              <a:gdLst>
                <a:gd name="T0" fmla="*/ 551 w 1102"/>
                <a:gd name="T1" fmla="*/ 1051 h 1051"/>
                <a:gd name="T2" fmla="*/ 544 w 1102"/>
                <a:gd name="T3" fmla="*/ 1050 h 1051"/>
                <a:gd name="T4" fmla="*/ 188 w 1102"/>
                <a:gd name="T5" fmla="*/ 628 h 1051"/>
                <a:gd name="T6" fmla="*/ 1 w 1102"/>
                <a:gd name="T7" fmla="*/ 109 h 1051"/>
                <a:gd name="T8" fmla="*/ 7 w 1102"/>
                <a:gd name="T9" fmla="*/ 97 h 1051"/>
                <a:gd name="T10" fmla="*/ 551 w 1102"/>
                <a:gd name="T11" fmla="*/ 0 h 1051"/>
                <a:gd name="T12" fmla="*/ 1094 w 1102"/>
                <a:gd name="T13" fmla="*/ 97 h 1051"/>
                <a:gd name="T14" fmla="*/ 1101 w 1102"/>
                <a:gd name="T15" fmla="*/ 109 h 1051"/>
                <a:gd name="T16" fmla="*/ 914 w 1102"/>
                <a:gd name="T17" fmla="*/ 628 h 1051"/>
                <a:gd name="T18" fmla="*/ 558 w 1102"/>
                <a:gd name="T19" fmla="*/ 1050 h 1051"/>
                <a:gd name="T20" fmla="*/ 551 w 1102"/>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2" h="1051">
                  <a:moveTo>
                    <a:pt x="551" y="1051"/>
                  </a:moveTo>
                  <a:cubicBezTo>
                    <a:pt x="548" y="1051"/>
                    <a:pt x="545" y="1051"/>
                    <a:pt x="544" y="1050"/>
                  </a:cubicBezTo>
                  <a:cubicBezTo>
                    <a:pt x="527" y="1041"/>
                    <a:pt x="372" y="947"/>
                    <a:pt x="188" y="628"/>
                  </a:cubicBezTo>
                  <a:cubicBezTo>
                    <a:pt x="4" y="309"/>
                    <a:pt x="0" y="129"/>
                    <a:pt x="1" y="109"/>
                  </a:cubicBezTo>
                  <a:cubicBezTo>
                    <a:pt x="2" y="106"/>
                    <a:pt x="5" y="100"/>
                    <a:pt x="7" y="97"/>
                  </a:cubicBezTo>
                  <a:cubicBezTo>
                    <a:pt x="24" y="87"/>
                    <a:pt x="182" y="0"/>
                    <a:pt x="551" y="0"/>
                  </a:cubicBezTo>
                  <a:cubicBezTo>
                    <a:pt x="920" y="0"/>
                    <a:pt x="1078" y="87"/>
                    <a:pt x="1094" y="97"/>
                  </a:cubicBezTo>
                  <a:cubicBezTo>
                    <a:pt x="1097" y="100"/>
                    <a:pt x="1100" y="106"/>
                    <a:pt x="1101" y="109"/>
                  </a:cubicBezTo>
                  <a:cubicBezTo>
                    <a:pt x="1102" y="128"/>
                    <a:pt x="1098" y="309"/>
                    <a:pt x="914" y="628"/>
                  </a:cubicBezTo>
                  <a:cubicBezTo>
                    <a:pt x="730" y="947"/>
                    <a:pt x="575" y="1041"/>
                    <a:pt x="558" y="1050"/>
                  </a:cubicBezTo>
                  <a:cubicBezTo>
                    <a:pt x="557" y="1051"/>
                    <a:pt x="554" y="1051"/>
                    <a:pt x="551" y="1051"/>
                  </a:cubicBezTo>
                  <a:close/>
                </a:path>
              </a:pathLst>
            </a:custGeom>
            <a:grpFill/>
            <a:ln>
              <a:noFill/>
            </a:ln>
          </p:spPr>
          <p:txBody>
            <a:bodyPr vert="horz" wrap="square" lIns="72374" tIns="36186" rIns="72374" bIns="36186" numCol="1" anchor="t" anchorCtr="0" compatLnSpc="1"/>
            <a:lstStyle/>
            <a:p>
              <a:endParaRPr lang="zh-CN" altLang="en-US" sz="1265"/>
            </a:p>
          </p:txBody>
        </p:sp>
        <p:grpSp>
          <p:nvGrpSpPr>
            <p:cNvPr id="96" name="组合 95"/>
            <p:cNvGrpSpPr/>
            <p:nvPr/>
          </p:nvGrpSpPr>
          <p:grpSpPr>
            <a:xfrm>
              <a:off x="5211838" y="3356291"/>
              <a:ext cx="1271933" cy="849893"/>
              <a:chOff x="5211838" y="3356291"/>
              <a:chExt cx="1271933" cy="849893"/>
            </a:xfrm>
            <a:grpFill/>
          </p:grpSpPr>
          <p:sp>
            <p:nvSpPr>
              <p:cNvPr id="97" name="文本框 96"/>
              <p:cNvSpPr txBox="1"/>
              <p:nvPr/>
            </p:nvSpPr>
            <p:spPr>
              <a:xfrm>
                <a:off x="5624446" y="3688091"/>
                <a:ext cx="572959" cy="518093"/>
              </a:xfrm>
              <a:prstGeom prst="rect">
                <a:avLst/>
              </a:prstGeom>
              <a:noFill/>
            </p:spPr>
            <p:txBody>
              <a:bodyPr wrap="none" rtlCol="0">
                <a:spAutoFit/>
              </a:bodyPr>
              <a:lstStyle/>
              <a:p>
                <a:r>
                  <a:rPr lang="en-US" altLang="zh-CN" sz="2955" dirty="0">
                    <a:solidFill>
                      <a:schemeClr val="bg1"/>
                    </a:solidFill>
                    <a:latin typeface="Arial" panose="020B0604020202020204" pitchFamily="34" charset="0"/>
                    <a:ea typeface="Microsoft YaHei UI" panose="020B0503020204020204" pitchFamily="34" charset="-122"/>
                    <a:cs typeface="Arial" panose="020B0604020202020204" pitchFamily="34" charset="0"/>
                  </a:rPr>
                  <a:t>06</a:t>
                </a:r>
                <a:endParaRPr lang="zh-CN" altLang="en-US" sz="2955"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
            <p:nvSpPr>
              <p:cNvPr id="98" name="文本框 97"/>
              <p:cNvSpPr txBox="1"/>
              <p:nvPr/>
            </p:nvSpPr>
            <p:spPr>
              <a:xfrm>
                <a:off x="5211838" y="3356291"/>
                <a:ext cx="1271933" cy="290675"/>
              </a:xfrm>
              <a:prstGeom prst="rect">
                <a:avLst/>
              </a:prstGeom>
              <a:grpFill/>
            </p:spPr>
            <p:txBody>
              <a:bodyPr wrap="square" rtlCol="0">
                <a:spAutoFit/>
              </a:bodyPr>
              <a:lstStyle/>
              <a:p>
                <a:r>
                  <a:rPr lang="zh-CN" altLang="en-US" sz="2000" dirty="0">
                    <a:solidFill>
                      <a:schemeClr val="bg1"/>
                    </a:solidFill>
                  </a:rPr>
                  <a:t>语音活性检测</a:t>
                </a:r>
                <a:endParaRPr lang="zh-CN" altLang="en-US" sz="2000" dirty="0">
                  <a:solidFill>
                    <a:schemeClr val="bg1"/>
                  </a:solidFill>
                </a:endParaRPr>
              </a:p>
            </p:txBody>
          </p:sp>
        </p:grpSp>
      </p:grpSp>
      <p:grpSp>
        <p:nvGrpSpPr>
          <p:cNvPr id="99" name="组合 98"/>
          <p:cNvGrpSpPr/>
          <p:nvPr/>
        </p:nvGrpSpPr>
        <p:grpSpPr>
          <a:xfrm>
            <a:off x="5636721" y="1358081"/>
            <a:ext cx="1906216" cy="1819644"/>
            <a:chOff x="3910193" y="965598"/>
            <a:chExt cx="1389460" cy="1326356"/>
          </a:xfrm>
          <a:solidFill>
            <a:srgbClr val="0070C0"/>
          </a:solidFill>
          <a:effectLst>
            <a:outerShdw blurRad="419100" dist="419100" dir="5400000" algn="ctr" rotWithShape="0">
              <a:srgbClr val="000000">
                <a:alpha val="43137"/>
              </a:srgbClr>
            </a:outerShdw>
          </a:effectLst>
        </p:grpSpPr>
        <p:sp>
          <p:nvSpPr>
            <p:cNvPr id="100" name="Freeform 7"/>
            <p:cNvSpPr/>
            <p:nvPr/>
          </p:nvSpPr>
          <p:spPr bwMode="auto">
            <a:xfrm>
              <a:off x="3910193" y="965598"/>
              <a:ext cx="1389460" cy="1326356"/>
            </a:xfrm>
            <a:custGeom>
              <a:avLst/>
              <a:gdLst>
                <a:gd name="T0" fmla="*/ 551 w 1102"/>
                <a:gd name="T1" fmla="*/ 1051 h 1051"/>
                <a:gd name="T2" fmla="*/ 544 w 1102"/>
                <a:gd name="T3" fmla="*/ 1051 h 1051"/>
                <a:gd name="T4" fmla="*/ 188 w 1102"/>
                <a:gd name="T5" fmla="*/ 629 h 1051"/>
                <a:gd name="T6" fmla="*/ 1 w 1102"/>
                <a:gd name="T7" fmla="*/ 109 h 1051"/>
                <a:gd name="T8" fmla="*/ 8 w 1102"/>
                <a:gd name="T9" fmla="*/ 97 h 1051"/>
                <a:gd name="T10" fmla="*/ 551 w 1102"/>
                <a:gd name="T11" fmla="*/ 0 h 1051"/>
                <a:gd name="T12" fmla="*/ 1094 w 1102"/>
                <a:gd name="T13" fmla="*/ 97 h 1051"/>
                <a:gd name="T14" fmla="*/ 1101 w 1102"/>
                <a:gd name="T15" fmla="*/ 109 h 1051"/>
                <a:gd name="T16" fmla="*/ 914 w 1102"/>
                <a:gd name="T17" fmla="*/ 629 h 1051"/>
                <a:gd name="T18" fmla="*/ 558 w 1102"/>
                <a:gd name="T19" fmla="*/ 1051 h 1051"/>
                <a:gd name="T20" fmla="*/ 551 w 1102"/>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2" h="1051">
                  <a:moveTo>
                    <a:pt x="551" y="1051"/>
                  </a:moveTo>
                  <a:cubicBezTo>
                    <a:pt x="548" y="1051"/>
                    <a:pt x="545" y="1051"/>
                    <a:pt x="544" y="1051"/>
                  </a:cubicBezTo>
                  <a:cubicBezTo>
                    <a:pt x="527" y="1041"/>
                    <a:pt x="372" y="948"/>
                    <a:pt x="188" y="629"/>
                  </a:cubicBezTo>
                  <a:cubicBezTo>
                    <a:pt x="4" y="309"/>
                    <a:pt x="0" y="129"/>
                    <a:pt x="1" y="109"/>
                  </a:cubicBezTo>
                  <a:cubicBezTo>
                    <a:pt x="2" y="106"/>
                    <a:pt x="5" y="100"/>
                    <a:pt x="8" y="97"/>
                  </a:cubicBezTo>
                  <a:cubicBezTo>
                    <a:pt x="24" y="87"/>
                    <a:pt x="182" y="0"/>
                    <a:pt x="551" y="0"/>
                  </a:cubicBezTo>
                  <a:cubicBezTo>
                    <a:pt x="927" y="0"/>
                    <a:pt x="1082" y="90"/>
                    <a:pt x="1094" y="97"/>
                  </a:cubicBezTo>
                  <a:cubicBezTo>
                    <a:pt x="1097" y="100"/>
                    <a:pt x="1100" y="106"/>
                    <a:pt x="1101" y="109"/>
                  </a:cubicBezTo>
                  <a:cubicBezTo>
                    <a:pt x="1102" y="129"/>
                    <a:pt x="1098" y="309"/>
                    <a:pt x="914" y="629"/>
                  </a:cubicBezTo>
                  <a:cubicBezTo>
                    <a:pt x="726" y="954"/>
                    <a:pt x="571" y="1043"/>
                    <a:pt x="558" y="1051"/>
                  </a:cubicBezTo>
                  <a:cubicBezTo>
                    <a:pt x="557" y="1051"/>
                    <a:pt x="554" y="1051"/>
                    <a:pt x="551" y="10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72374" tIns="36186" rIns="72374" bIns="36186" numCol="1" anchor="t" anchorCtr="0" compatLnSpc="1"/>
            <a:lstStyle/>
            <a:p>
              <a:endParaRPr lang="zh-CN" altLang="en-US" sz="1265" dirty="0"/>
            </a:p>
          </p:txBody>
        </p:sp>
        <p:grpSp>
          <p:nvGrpSpPr>
            <p:cNvPr id="101" name="组合 100"/>
            <p:cNvGrpSpPr/>
            <p:nvPr/>
          </p:nvGrpSpPr>
          <p:grpSpPr>
            <a:xfrm>
              <a:off x="3974146" y="1079867"/>
              <a:ext cx="1263139" cy="895390"/>
              <a:chOff x="3974146" y="1079867"/>
              <a:chExt cx="1263139" cy="895390"/>
            </a:xfrm>
            <a:grpFill/>
          </p:grpSpPr>
          <p:sp>
            <p:nvSpPr>
              <p:cNvPr id="102" name="文本框 101"/>
              <p:cNvSpPr txBox="1"/>
              <p:nvPr/>
            </p:nvSpPr>
            <p:spPr>
              <a:xfrm>
                <a:off x="4365925" y="1457163"/>
                <a:ext cx="572959" cy="518094"/>
              </a:xfrm>
              <a:prstGeom prst="rect">
                <a:avLst/>
              </a:prstGeom>
              <a:noFill/>
            </p:spPr>
            <p:txBody>
              <a:bodyPr wrap="none" rtlCol="0">
                <a:spAutoFit/>
              </a:bodyPr>
              <a:lstStyle/>
              <a:p>
                <a:r>
                  <a:rPr lang="en-US" altLang="zh-CN" sz="2955" dirty="0">
                    <a:solidFill>
                      <a:schemeClr val="bg1"/>
                    </a:solidFill>
                    <a:latin typeface="Arial" panose="020B0604020202020204" pitchFamily="34" charset="0"/>
                    <a:ea typeface="Microsoft YaHei UI" panose="020B0503020204020204" pitchFamily="34" charset="-122"/>
                    <a:cs typeface="Arial" panose="020B0604020202020204" pitchFamily="34" charset="0"/>
                  </a:rPr>
                  <a:t>02</a:t>
                </a:r>
                <a:endParaRPr lang="zh-CN" altLang="en-US" sz="2955"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
            <p:nvSpPr>
              <p:cNvPr id="103" name="文本框 102"/>
              <p:cNvSpPr txBox="1"/>
              <p:nvPr/>
            </p:nvSpPr>
            <p:spPr>
              <a:xfrm>
                <a:off x="3974146" y="1079867"/>
                <a:ext cx="1263139" cy="315669"/>
              </a:xfrm>
              <a:prstGeom prst="rect">
                <a:avLst/>
              </a:prstGeom>
              <a:grpFill/>
            </p:spPr>
            <p:txBody>
              <a:bodyPr wrap="square" rtlCol="0">
                <a:noAutofit/>
              </a:bodyPr>
              <a:lstStyle/>
              <a:p>
                <a:r>
                  <a:rPr lang="zh-CN" altLang="en-US" sz="2000" dirty="0">
                    <a:solidFill>
                      <a:schemeClr val="bg1"/>
                    </a:solidFill>
                  </a:rPr>
                  <a:t>模型优化防御</a:t>
                </a:r>
                <a:endParaRPr lang="zh-CN" altLang="en-US" sz="2000" dirty="0">
                  <a:solidFill>
                    <a:schemeClr val="bg1"/>
                  </a:solidFill>
                </a:endParaRPr>
              </a:p>
            </p:txBody>
          </p:sp>
        </p:grpSp>
      </p:grpSp>
      <p:grpSp>
        <p:nvGrpSpPr>
          <p:cNvPr id="104" name="组合 103"/>
          <p:cNvGrpSpPr/>
          <p:nvPr/>
        </p:nvGrpSpPr>
        <p:grpSpPr>
          <a:xfrm>
            <a:off x="5619524" y="4870705"/>
            <a:ext cx="1904582" cy="1818010"/>
            <a:chOff x="3914955" y="3500438"/>
            <a:chExt cx="1388269" cy="1325166"/>
          </a:xfrm>
          <a:solidFill>
            <a:srgbClr val="0070C0"/>
          </a:solidFill>
          <a:effectLst>
            <a:outerShdw blurRad="419100" dist="419100" dir="5400000" algn="ctr" rotWithShape="0">
              <a:srgbClr val="000000">
                <a:alpha val="43137"/>
              </a:srgbClr>
            </a:outerShdw>
          </a:effectLst>
        </p:grpSpPr>
        <p:sp>
          <p:nvSpPr>
            <p:cNvPr id="105" name="Freeform 10"/>
            <p:cNvSpPr/>
            <p:nvPr/>
          </p:nvSpPr>
          <p:spPr bwMode="auto">
            <a:xfrm>
              <a:off x="3914955" y="3500438"/>
              <a:ext cx="1388269" cy="1325166"/>
            </a:xfrm>
            <a:custGeom>
              <a:avLst/>
              <a:gdLst>
                <a:gd name="T0" fmla="*/ 551 w 1101"/>
                <a:gd name="T1" fmla="*/ 1051 h 1051"/>
                <a:gd name="T2" fmla="*/ 7 w 1101"/>
                <a:gd name="T3" fmla="*/ 954 h 1051"/>
                <a:gd name="T4" fmla="*/ 0 w 1101"/>
                <a:gd name="T5" fmla="*/ 942 h 1051"/>
                <a:gd name="T6" fmla="*/ 188 w 1101"/>
                <a:gd name="T7" fmla="*/ 422 h 1051"/>
                <a:gd name="T8" fmla="*/ 544 w 1101"/>
                <a:gd name="T9" fmla="*/ 0 h 1051"/>
                <a:gd name="T10" fmla="*/ 551 w 1101"/>
                <a:gd name="T11" fmla="*/ 0 h 1051"/>
                <a:gd name="T12" fmla="*/ 558 w 1101"/>
                <a:gd name="T13" fmla="*/ 0 h 1051"/>
                <a:gd name="T14" fmla="*/ 914 w 1101"/>
                <a:gd name="T15" fmla="*/ 422 h 1051"/>
                <a:gd name="T16" fmla="*/ 1101 w 1101"/>
                <a:gd name="T17" fmla="*/ 942 h 1051"/>
                <a:gd name="T18" fmla="*/ 1094 w 1101"/>
                <a:gd name="T19" fmla="*/ 954 h 1051"/>
                <a:gd name="T20" fmla="*/ 551 w 1101"/>
                <a:gd name="T21" fmla="*/ 10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1" h="1051">
                  <a:moveTo>
                    <a:pt x="551" y="1051"/>
                  </a:moveTo>
                  <a:cubicBezTo>
                    <a:pt x="182" y="1051"/>
                    <a:pt x="24" y="964"/>
                    <a:pt x="7" y="954"/>
                  </a:cubicBezTo>
                  <a:cubicBezTo>
                    <a:pt x="5" y="951"/>
                    <a:pt x="2" y="945"/>
                    <a:pt x="0" y="942"/>
                  </a:cubicBezTo>
                  <a:cubicBezTo>
                    <a:pt x="0" y="922"/>
                    <a:pt x="4" y="742"/>
                    <a:pt x="188" y="422"/>
                  </a:cubicBezTo>
                  <a:cubicBezTo>
                    <a:pt x="372" y="103"/>
                    <a:pt x="527" y="10"/>
                    <a:pt x="544" y="0"/>
                  </a:cubicBezTo>
                  <a:cubicBezTo>
                    <a:pt x="545" y="0"/>
                    <a:pt x="548" y="0"/>
                    <a:pt x="551" y="0"/>
                  </a:cubicBezTo>
                  <a:cubicBezTo>
                    <a:pt x="554" y="0"/>
                    <a:pt x="556" y="0"/>
                    <a:pt x="558" y="0"/>
                  </a:cubicBezTo>
                  <a:cubicBezTo>
                    <a:pt x="575" y="10"/>
                    <a:pt x="729" y="103"/>
                    <a:pt x="914" y="422"/>
                  </a:cubicBezTo>
                  <a:cubicBezTo>
                    <a:pt x="1098" y="742"/>
                    <a:pt x="1101" y="922"/>
                    <a:pt x="1101" y="942"/>
                  </a:cubicBezTo>
                  <a:cubicBezTo>
                    <a:pt x="1100" y="945"/>
                    <a:pt x="1097" y="951"/>
                    <a:pt x="1094" y="954"/>
                  </a:cubicBezTo>
                  <a:cubicBezTo>
                    <a:pt x="1077" y="964"/>
                    <a:pt x="920" y="1051"/>
                    <a:pt x="551" y="1051"/>
                  </a:cubicBezTo>
                  <a:close/>
                </a:path>
              </a:pathLst>
            </a:custGeom>
            <a:solidFill>
              <a:schemeClr val="tx1">
                <a:lumMod val="65000"/>
                <a:lumOff val="35000"/>
              </a:schemeClr>
            </a:solidFill>
            <a:ln>
              <a:noFill/>
            </a:ln>
          </p:spPr>
          <p:txBody>
            <a:bodyPr vert="horz" wrap="square" lIns="72374" tIns="36186" rIns="72374" bIns="36186" numCol="1" anchor="t" anchorCtr="0" compatLnSpc="1"/>
            <a:lstStyle/>
            <a:p>
              <a:endParaRPr lang="zh-CN" altLang="en-US" sz="1265"/>
            </a:p>
          </p:txBody>
        </p:sp>
        <p:sp>
          <p:nvSpPr>
            <p:cNvPr id="106" name="文本框 105"/>
            <p:cNvSpPr txBox="1"/>
            <p:nvPr/>
          </p:nvSpPr>
          <p:spPr>
            <a:xfrm>
              <a:off x="4405246" y="3688091"/>
              <a:ext cx="572959" cy="518094"/>
            </a:xfrm>
            <a:prstGeom prst="rect">
              <a:avLst/>
            </a:prstGeom>
            <a:noFill/>
          </p:spPr>
          <p:txBody>
            <a:bodyPr wrap="none" rtlCol="0">
              <a:spAutoFit/>
            </a:bodyPr>
            <a:lstStyle/>
            <a:p>
              <a:r>
                <a:rPr lang="en-US" altLang="zh-CN" sz="2955" dirty="0">
                  <a:solidFill>
                    <a:schemeClr val="bg1"/>
                  </a:solidFill>
                  <a:latin typeface="Arial" panose="020B0604020202020204" pitchFamily="34" charset="0"/>
                  <a:ea typeface="Microsoft YaHei UI" panose="020B0503020204020204" pitchFamily="34" charset="-122"/>
                  <a:cs typeface="Arial" panose="020B0604020202020204" pitchFamily="34" charset="0"/>
                </a:rPr>
                <a:t>05</a:t>
              </a:r>
              <a:endParaRPr lang="zh-CN" altLang="en-US" sz="2955"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
          <p:nvSpPr>
            <p:cNvPr id="107" name="文本框 106"/>
            <p:cNvSpPr txBox="1"/>
            <p:nvPr/>
          </p:nvSpPr>
          <p:spPr>
            <a:xfrm>
              <a:off x="4079213" y="4265289"/>
              <a:ext cx="1059019" cy="290675"/>
            </a:xfrm>
            <a:prstGeom prst="rect">
              <a:avLst/>
            </a:prstGeom>
            <a:noFill/>
          </p:spPr>
          <p:txBody>
            <a:bodyPr wrap="none" rtlCol="0">
              <a:spAutoFit/>
            </a:bodyPr>
            <a:lstStyle/>
            <a:p>
              <a:r>
                <a:rPr lang="zh-CN" altLang="en-US" sz="2000" dirty="0">
                  <a:solidFill>
                    <a:schemeClr val="bg1"/>
                  </a:solidFill>
                </a:rPr>
                <a:t>样本分类器</a:t>
              </a:r>
              <a:endParaRPr lang="zh-CN" altLang="en-US" sz="2000" dirty="0">
                <a:solidFill>
                  <a:schemeClr val="bg1"/>
                </a:solidFill>
              </a:endParaRPr>
            </a:p>
          </p:txBody>
        </p:sp>
      </p:grpSp>
      <p:sp>
        <p:nvSpPr>
          <p:cNvPr id="2" name="文本占位符 1"/>
          <p:cNvSpPr>
            <a:spLocks noGrp="1"/>
          </p:cNvSpPr>
          <p:nvPr>
            <p:ph type="body" sz="quarter" idx="13"/>
          </p:nvPr>
        </p:nvSpPr>
        <p:spPr>
          <a:xfrm>
            <a:off x="1768475" y="454660"/>
            <a:ext cx="4314825" cy="503555"/>
          </a:xfrm>
        </p:spPr>
        <p:txBody>
          <a:bodyPr>
            <a:normAutofit fontScale="80000"/>
          </a:bodyPr>
          <a:lstStyle/>
          <a:p>
            <a:r>
              <a:rPr lang="zh-CN" altLang="en-US" dirty="0">
                <a:cs typeface="+mn-ea"/>
                <a:sym typeface="+mn-lt"/>
              </a:rPr>
              <a:t>语音对抗样本现阶段主要的防御手段</a:t>
            </a:r>
            <a:endParaRPr lang="zh-CN" altLang="en-US" dirty="0"/>
          </a:p>
        </p:txBody>
      </p:sp>
      <p:sp>
        <p:nvSpPr>
          <p:cNvPr id="4" name="线形标注 2 3"/>
          <p:cNvSpPr/>
          <p:nvPr/>
        </p:nvSpPr>
        <p:spPr>
          <a:xfrm>
            <a:off x="8301355" y="1096010"/>
            <a:ext cx="2143760" cy="596900"/>
          </a:xfrm>
          <a:prstGeom prst="borderCallout2">
            <a:avLst>
              <a:gd name="adj1" fmla="val 18750"/>
              <a:gd name="adj2" fmla="val -8333"/>
              <a:gd name="adj3" fmla="val 18750"/>
              <a:gd name="adj4" fmla="val -16667"/>
              <a:gd name="adj5" fmla="val 78936"/>
              <a:gd name="adj6" fmla="val -372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模型脆弱性分析、防御性蒸馏</a:t>
            </a:r>
            <a:endParaRPr lang="zh-CN" altLang="en-US">
              <a:solidFill>
                <a:schemeClr val="tx1"/>
              </a:solidFill>
            </a:endParaRPr>
          </a:p>
        </p:txBody>
      </p:sp>
      <p:sp>
        <p:nvSpPr>
          <p:cNvPr id="7" name="线形标注 2 6"/>
          <p:cNvSpPr/>
          <p:nvPr/>
        </p:nvSpPr>
        <p:spPr>
          <a:xfrm>
            <a:off x="588010" y="1743710"/>
            <a:ext cx="3016250" cy="596900"/>
          </a:xfrm>
          <a:prstGeom prst="borderCallout2">
            <a:avLst>
              <a:gd name="adj1" fmla="val 51063"/>
              <a:gd name="adj2" fmla="val 100189"/>
              <a:gd name="adj3" fmla="val 53617"/>
              <a:gd name="adj4" fmla="val 120853"/>
              <a:gd name="adj5" fmla="val 104680"/>
              <a:gd name="adj6" fmla="val 12903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将对抗样本添加到训练</a:t>
            </a:r>
            <a:endParaRPr lang="zh-CN" altLang="en-US">
              <a:solidFill>
                <a:schemeClr val="tx1"/>
              </a:solidFill>
            </a:endParaRPr>
          </a:p>
          <a:p>
            <a:pPr algn="ctr"/>
            <a:r>
              <a:rPr lang="zh-CN" altLang="en-US">
                <a:solidFill>
                  <a:schemeClr val="tx1"/>
                </a:solidFill>
              </a:rPr>
              <a:t>数据中来增强模型的鲁棒性</a:t>
            </a:r>
            <a:endParaRPr lang="zh-CN" altLang="en-US">
              <a:solidFill>
                <a:schemeClr val="tx1"/>
              </a:solidFill>
            </a:endParaRPr>
          </a:p>
        </p:txBody>
      </p:sp>
      <p:sp>
        <p:nvSpPr>
          <p:cNvPr id="8" name="线形标注 2 7"/>
          <p:cNvSpPr/>
          <p:nvPr/>
        </p:nvSpPr>
        <p:spPr>
          <a:xfrm>
            <a:off x="9741535" y="2463800"/>
            <a:ext cx="2143760" cy="596900"/>
          </a:xfrm>
          <a:prstGeom prst="borderCallout2">
            <a:avLst>
              <a:gd name="adj1" fmla="val 18750"/>
              <a:gd name="adj2" fmla="val -8333"/>
              <a:gd name="adj3" fmla="val 18750"/>
              <a:gd name="adj4" fmla="val -16667"/>
              <a:gd name="adj5" fmla="val 78936"/>
              <a:gd name="adj6" fmla="val -372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降低采样频率、</a:t>
            </a:r>
            <a:endParaRPr lang="zh-CN" altLang="en-US">
              <a:solidFill>
                <a:schemeClr val="tx1"/>
              </a:solidFill>
            </a:endParaRPr>
          </a:p>
          <a:p>
            <a:pPr algn="ctr"/>
            <a:r>
              <a:rPr lang="zh-CN" altLang="en-US">
                <a:solidFill>
                  <a:schemeClr val="tx1"/>
                </a:solidFill>
              </a:rPr>
              <a:t>音频压缩</a:t>
            </a:r>
            <a:endParaRPr lang="zh-CN" altLang="en-US">
              <a:solidFill>
                <a:schemeClr val="tx1"/>
              </a:solidFill>
            </a:endParaRPr>
          </a:p>
        </p:txBody>
      </p:sp>
      <p:sp>
        <p:nvSpPr>
          <p:cNvPr id="9" name="矩形 8"/>
          <p:cNvSpPr/>
          <p:nvPr/>
        </p:nvSpPr>
        <p:spPr>
          <a:xfrm>
            <a:off x="3244215" y="4048125"/>
            <a:ext cx="6857365" cy="2880360"/>
          </a:xfrm>
          <a:prstGeom prst="rect">
            <a:avLst/>
          </a:prstGeom>
          <a:solidFill>
            <a:srgbClr val="FFC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线形标注 2 9"/>
          <p:cNvSpPr/>
          <p:nvPr/>
        </p:nvSpPr>
        <p:spPr>
          <a:xfrm>
            <a:off x="10821670" y="4624070"/>
            <a:ext cx="1880235" cy="596900"/>
          </a:xfrm>
          <a:prstGeom prst="borderCallout2">
            <a:avLst>
              <a:gd name="adj1" fmla="val 18750"/>
              <a:gd name="adj2" fmla="val -8333"/>
              <a:gd name="adj3" fmla="val 18750"/>
              <a:gd name="adj4" fmla="val -16667"/>
              <a:gd name="adj5" fmla="val 78936"/>
              <a:gd name="adj6" fmla="val -372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对抗样本检测</a:t>
            </a:r>
            <a:endParaRPr lang="zh-CN" altLang="en-US">
              <a:solidFill>
                <a:schemeClr val="tx1"/>
              </a:solidFill>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p:cTn id="7" dur="500" fill="hold"/>
                                        <p:tgtEl>
                                          <p:spTgt spid="86"/>
                                        </p:tgtEl>
                                        <p:attrNameLst>
                                          <p:attrName>ppt_w</p:attrName>
                                        </p:attrNameLst>
                                      </p:cBhvr>
                                      <p:tavLst>
                                        <p:tav tm="0">
                                          <p:val>
                                            <p:fltVal val="0"/>
                                          </p:val>
                                        </p:tav>
                                        <p:tav tm="100000">
                                          <p:val>
                                            <p:strVal val="#ppt_w"/>
                                          </p:val>
                                        </p:tav>
                                      </p:tavLst>
                                    </p:anim>
                                    <p:anim calcmode="lin" valueType="num">
                                      <p:cBhvr>
                                        <p:cTn id="8" dur="500" fill="hold"/>
                                        <p:tgtEl>
                                          <p:spTgt spid="86"/>
                                        </p:tgtEl>
                                        <p:attrNameLst>
                                          <p:attrName>ppt_h</p:attrName>
                                        </p:attrNameLst>
                                      </p:cBhvr>
                                      <p:tavLst>
                                        <p:tav tm="0">
                                          <p:val>
                                            <p:fltVal val="0"/>
                                          </p:val>
                                        </p:tav>
                                        <p:tav tm="100000">
                                          <p:val>
                                            <p:strVal val="#ppt_h"/>
                                          </p:val>
                                        </p:tav>
                                      </p:tavLst>
                                    </p:anim>
                                    <p:animEffect transition="in" filter="fade">
                                      <p:cBhvr>
                                        <p:cTn id="9" dur="500"/>
                                        <p:tgtEl>
                                          <p:spTgt spid="86"/>
                                        </p:tgtEl>
                                      </p:cBhvr>
                                    </p:animEffect>
                                    <p:anim calcmode="lin" valueType="num">
                                      <p:cBhvr>
                                        <p:cTn id="10" dur="500" fill="hold"/>
                                        <p:tgtEl>
                                          <p:spTgt spid="86"/>
                                        </p:tgtEl>
                                        <p:attrNameLst>
                                          <p:attrName>ppt_x</p:attrName>
                                        </p:attrNameLst>
                                      </p:cBhvr>
                                      <p:tavLst>
                                        <p:tav tm="0">
                                          <p:val>
                                            <p:fltVal val="0.5"/>
                                          </p:val>
                                        </p:tav>
                                        <p:tav tm="100000">
                                          <p:val>
                                            <p:strVal val="#ppt_x"/>
                                          </p:val>
                                        </p:tav>
                                      </p:tavLst>
                                    </p:anim>
                                    <p:anim calcmode="lin" valueType="num">
                                      <p:cBhvr>
                                        <p:cTn id="11" dur="500" fill="hold"/>
                                        <p:tgtEl>
                                          <p:spTgt spid="86"/>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99"/>
                                        </p:tgtEl>
                                        <p:attrNameLst>
                                          <p:attrName>style.visibility</p:attrName>
                                        </p:attrNameLst>
                                      </p:cBhvr>
                                      <p:to>
                                        <p:strVal val="visible"/>
                                      </p:to>
                                    </p:set>
                                    <p:anim calcmode="lin" valueType="num">
                                      <p:cBhvr>
                                        <p:cTn id="14" dur="500" fill="hold"/>
                                        <p:tgtEl>
                                          <p:spTgt spid="99"/>
                                        </p:tgtEl>
                                        <p:attrNameLst>
                                          <p:attrName>ppt_w</p:attrName>
                                        </p:attrNameLst>
                                      </p:cBhvr>
                                      <p:tavLst>
                                        <p:tav tm="0">
                                          <p:val>
                                            <p:fltVal val="0"/>
                                          </p:val>
                                        </p:tav>
                                        <p:tav tm="100000">
                                          <p:val>
                                            <p:strVal val="#ppt_w"/>
                                          </p:val>
                                        </p:tav>
                                      </p:tavLst>
                                    </p:anim>
                                    <p:anim calcmode="lin" valueType="num">
                                      <p:cBhvr>
                                        <p:cTn id="15" dur="500" fill="hold"/>
                                        <p:tgtEl>
                                          <p:spTgt spid="99"/>
                                        </p:tgtEl>
                                        <p:attrNameLst>
                                          <p:attrName>ppt_h</p:attrName>
                                        </p:attrNameLst>
                                      </p:cBhvr>
                                      <p:tavLst>
                                        <p:tav tm="0">
                                          <p:val>
                                            <p:fltVal val="0"/>
                                          </p:val>
                                        </p:tav>
                                        <p:tav tm="100000">
                                          <p:val>
                                            <p:strVal val="#ppt_h"/>
                                          </p:val>
                                        </p:tav>
                                      </p:tavLst>
                                    </p:anim>
                                    <p:animEffect transition="in" filter="fade">
                                      <p:cBhvr>
                                        <p:cTn id="16" dur="500"/>
                                        <p:tgtEl>
                                          <p:spTgt spid="99"/>
                                        </p:tgtEl>
                                      </p:cBhvr>
                                    </p:animEffect>
                                    <p:anim calcmode="lin" valueType="num">
                                      <p:cBhvr>
                                        <p:cTn id="17" dur="500" fill="hold"/>
                                        <p:tgtEl>
                                          <p:spTgt spid="99"/>
                                        </p:tgtEl>
                                        <p:attrNameLst>
                                          <p:attrName>ppt_x</p:attrName>
                                        </p:attrNameLst>
                                      </p:cBhvr>
                                      <p:tavLst>
                                        <p:tav tm="0">
                                          <p:val>
                                            <p:fltVal val="0.5"/>
                                          </p:val>
                                        </p:tav>
                                        <p:tav tm="100000">
                                          <p:val>
                                            <p:strVal val="#ppt_x"/>
                                          </p:val>
                                        </p:tav>
                                      </p:tavLst>
                                    </p:anim>
                                    <p:anim calcmode="lin" valueType="num">
                                      <p:cBhvr>
                                        <p:cTn id="18" dur="500" fill="hold"/>
                                        <p:tgtEl>
                                          <p:spTgt spid="99"/>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 calcmode="lin" valueType="num">
                                      <p:cBhvr>
                                        <p:cTn id="21" dur="500" fill="hold"/>
                                        <p:tgtEl>
                                          <p:spTgt spid="82"/>
                                        </p:tgtEl>
                                        <p:attrNameLst>
                                          <p:attrName>ppt_w</p:attrName>
                                        </p:attrNameLst>
                                      </p:cBhvr>
                                      <p:tavLst>
                                        <p:tav tm="0">
                                          <p:val>
                                            <p:fltVal val="0"/>
                                          </p:val>
                                        </p:tav>
                                        <p:tav tm="100000">
                                          <p:val>
                                            <p:strVal val="#ppt_w"/>
                                          </p:val>
                                        </p:tav>
                                      </p:tavLst>
                                    </p:anim>
                                    <p:anim calcmode="lin" valueType="num">
                                      <p:cBhvr>
                                        <p:cTn id="22" dur="500" fill="hold"/>
                                        <p:tgtEl>
                                          <p:spTgt spid="82"/>
                                        </p:tgtEl>
                                        <p:attrNameLst>
                                          <p:attrName>ppt_h</p:attrName>
                                        </p:attrNameLst>
                                      </p:cBhvr>
                                      <p:tavLst>
                                        <p:tav tm="0">
                                          <p:val>
                                            <p:fltVal val="0"/>
                                          </p:val>
                                        </p:tav>
                                        <p:tav tm="100000">
                                          <p:val>
                                            <p:strVal val="#ppt_h"/>
                                          </p:val>
                                        </p:tav>
                                      </p:tavLst>
                                    </p:anim>
                                    <p:animEffect transition="in" filter="fade">
                                      <p:cBhvr>
                                        <p:cTn id="23" dur="500"/>
                                        <p:tgtEl>
                                          <p:spTgt spid="82"/>
                                        </p:tgtEl>
                                      </p:cBhvr>
                                    </p:animEffect>
                                    <p:anim calcmode="lin" valueType="num">
                                      <p:cBhvr>
                                        <p:cTn id="24" dur="500" fill="hold"/>
                                        <p:tgtEl>
                                          <p:spTgt spid="82"/>
                                        </p:tgtEl>
                                        <p:attrNameLst>
                                          <p:attrName>ppt_x</p:attrName>
                                        </p:attrNameLst>
                                      </p:cBhvr>
                                      <p:tavLst>
                                        <p:tav tm="0">
                                          <p:val>
                                            <p:fltVal val="0.5"/>
                                          </p:val>
                                        </p:tav>
                                        <p:tav tm="100000">
                                          <p:val>
                                            <p:strVal val="#ppt_x"/>
                                          </p:val>
                                        </p:tav>
                                      </p:tavLst>
                                    </p:anim>
                                    <p:anim calcmode="lin" valueType="num">
                                      <p:cBhvr>
                                        <p:cTn id="25" dur="500" fill="hold"/>
                                        <p:tgtEl>
                                          <p:spTgt spid="82"/>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0"/>
                                  </p:stCondLst>
                                  <p:childTnLst>
                                    <p:set>
                                      <p:cBhvr>
                                        <p:cTn id="27" dur="1" fill="hold">
                                          <p:stCondLst>
                                            <p:cond delay="0"/>
                                          </p:stCondLst>
                                        </p:cTn>
                                        <p:tgtEl>
                                          <p:spTgt spid="90"/>
                                        </p:tgtEl>
                                        <p:attrNameLst>
                                          <p:attrName>style.visibility</p:attrName>
                                        </p:attrNameLst>
                                      </p:cBhvr>
                                      <p:to>
                                        <p:strVal val="visible"/>
                                      </p:to>
                                    </p:set>
                                    <p:anim calcmode="lin" valueType="num">
                                      <p:cBhvr>
                                        <p:cTn id="28" dur="500" fill="hold"/>
                                        <p:tgtEl>
                                          <p:spTgt spid="90"/>
                                        </p:tgtEl>
                                        <p:attrNameLst>
                                          <p:attrName>ppt_w</p:attrName>
                                        </p:attrNameLst>
                                      </p:cBhvr>
                                      <p:tavLst>
                                        <p:tav tm="0">
                                          <p:val>
                                            <p:fltVal val="0"/>
                                          </p:val>
                                        </p:tav>
                                        <p:tav tm="100000">
                                          <p:val>
                                            <p:strVal val="#ppt_w"/>
                                          </p:val>
                                        </p:tav>
                                      </p:tavLst>
                                    </p:anim>
                                    <p:anim calcmode="lin" valueType="num">
                                      <p:cBhvr>
                                        <p:cTn id="29" dur="500" fill="hold"/>
                                        <p:tgtEl>
                                          <p:spTgt spid="90"/>
                                        </p:tgtEl>
                                        <p:attrNameLst>
                                          <p:attrName>ppt_h</p:attrName>
                                        </p:attrNameLst>
                                      </p:cBhvr>
                                      <p:tavLst>
                                        <p:tav tm="0">
                                          <p:val>
                                            <p:fltVal val="0"/>
                                          </p:val>
                                        </p:tav>
                                        <p:tav tm="100000">
                                          <p:val>
                                            <p:strVal val="#ppt_h"/>
                                          </p:val>
                                        </p:tav>
                                      </p:tavLst>
                                    </p:anim>
                                    <p:animEffect transition="in" filter="fade">
                                      <p:cBhvr>
                                        <p:cTn id="30" dur="500"/>
                                        <p:tgtEl>
                                          <p:spTgt spid="90"/>
                                        </p:tgtEl>
                                      </p:cBhvr>
                                    </p:animEffect>
                                    <p:anim calcmode="lin" valueType="num">
                                      <p:cBhvr>
                                        <p:cTn id="31" dur="500" fill="hold"/>
                                        <p:tgtEl>
                                          <p:spTgt spid="90"/>
                                        </p:tgtEl>
                                        <p:attrNameLst>
                                          <p:attrName>ppt_x</p:attrName>
                                        </p:attrNameLst>
                                      </p:cBhvr>
                                      <p:tavLst>
                                        <p:tav tm="0">
                                          <p:val>
                                            <p:fltVal val="0.5"/>
                                          </p:val>
                                        </p:tav>
                                        <p:tav tm="100000">
                                          <p:val>
                                            <p:strVal val="#ppt_x"/>
                                          </p:val>
                                        </p:tav>
                                      </p:tavLst>
                                    </p:anim>
                                    <p:anim calcmode="lin" valueType="num">
                                      <p:cBhvr>
                                        <p:cTn id="32" dur="500" fill="hold"/>
                                        <p:tgtEl>
                                          <p:spTgt spid="90"/>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0"/>
                                  </p:stCondLst>
                                  <p:childTnLst>
                                    <p:set>
                                      <p:cBhvr>
                                        <p:cTn id="34" dur="1" fill="hold">
                                          <p:stCondLst>
                                            <p:cond delay="0"/>
                                          </p:stCondLst>
                                        </p:cTn>
                                        <p:tgtEl>
                                          <p:spTgt spid="104"/>
                                        </p:tgtEl>
                                        <p:attrNameLst>
                                          <p:attrName>style.visibility</p:attrName>
                                        </p:attrNameLst>
                                      </p:cBhvr>
                                      <p:to>
                                        <p:strVal val="visible"/>
                                      </p:to>
                                    </p:set>
                                    <p:anim calcmode="lin" valueType="num">
                                      <p:cBhvr>
                                        <p:cTn id="35" dur="500" fill="hold"/>
                                        <p:tgtEl>
                                          <p:spTgt spid="104"/>
                                        </p:tgtEl>
                                        <p:attrNameLst>
                                          <p:attrName>ppt_w</p:attrName>
                                        </p:attrNameLst>
                                      </p:cBhvr>
                                      <p:tavLst>
                                        <p:tav tm="0">
                                          <p:val>
                                            <p:fltVal val="0"/>
                                          </p:val>
                                        </p:tav>
                                        <p:tav tm="100000">
                                          <p:val>
                                            <p:strVal val="#ppt_w"/>
                                          </p:val>
                                        </p:tav>
                                      </p:tavLst>
                                    </p:anim>
                                    <p:anim calcmode="lin" valueType="num">
                                      <p:cBhvr>
                                        <p:cTn id="36" dur="500" fill="hold"/>
                                        <p:tgtEl>
                                          <p:spTgt spid="104"/>
                                        </p:tgtEl>
                                        <p:attrNameLst>
                                          <p:attrName>ppt_h</p:attrName>
                                        </p:attrNameLst>
                                      </p:cBhvr>
                                      <p:tavLst>
                                        <p:tav tm="0">
                                          <p:val>
                                            <p:fltVal val="0"/>
                                          </p:val>
                                        </p:tav>
                                        <p:tav tm="100000">
                                          <p:val>
                                            <p:strVal val="#ppt_h"/>
                                          </p:val>
                                        </p:tav>
                                      </p:tavLst>
                                    </p:anim>
                                    <p:animEffect transition="in" filter="fade">
                                      <p:cBhvr>
                                        <p:cTn id="37" dur="500"/>
                                        <p:tgtEl>
                                          <p:spTgt spid="104"/>
                                        </p:tgtEl>
                                      </p:cBhvr>
                                    </p:animEffect>
                                    <p:anim calcmode="lin" valueType="num">
                                      <p:cBhvr>
                                        <p:cTn id="38" dur="500" fill="hold"/>
                                        <p:tgtEl>
                                          <p:spTgt spid="104"/>
                                        </p:tgtEl>
                                        <p:attrNameLst>
                                          <p:attrName>ppt_x</p:attrName>
                                        </p:attrNameLst>
                                      </p:cBhvr>
                                      <p:tavLst>
                                        <p:tav tm="0">
                                          <p:val>
                                            <p:fltVal val="0.5"/>
                                          </p:val>
                                        </p:tav>
                                        <p:tav tm="100000">
                                          <p:val>
                                            <p:strVal val="#ppt_x"/>
                                          </p:val>
                                        </p:tav>
                                      </p:tavLst>
                                    </p:anim>
                                    <p:anim calcmode="lin" valueType="num">
                                      <p:cBhvr>
                                        <p:cTn id="39" dur="500" fill="hold"/>
                                        <p:tgtEl>
                                          <p:spTgt spid="104"/>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anim calcmode="lin" valueType="num">
                                      <p:cBhvr>
                                        <p:cTn id="42" dur="500" fill="hold"/>
                                        <p:tgtEl>
                                          <p:spTgt spid="94"/>
                                        </p:tgtEl>
                                        <p:attrNameLst>
                                          <p:attrName>ppt_w</p:attrName>
                                        </p:attrNameLst>
                                      </p:cBhvr>
                                      <p:tavLst>
                                        <p:tav tm="0">
                                          <p:val>
                                            <p:fltVal val="0"/>
                                          </p:val>
                                        </p:tav>
                                        <p:tav tm="100000">
                                          <p:val>
                                            <p:strVal val="#ppt_w"/>
                                          </p:val>
                                        </p:tav>
                                      </p:tavLst>
                                    </p:anim>
                                    <p:anim calcmode="lin" valueType="num">
                                      <p:cBhvr>
                                        <p:cTn id="43" dur="500" fill="hold"/>
                                        <p:tgtEl>
                                          <p:spTgt spid="94"/>
                                        </p:tgtEl>
                                        <p:attrNameLst>
                                          <p:attrName>ppt_h</p:attrName>
                                        </p:attrNameLst>
                                      </p:cBhvr>
                                      <p:tavLst>
                                        <p:tav tm="0">
                                          <p:val>
                                            <p:fltVal val="0"/>
                                          </p:val>
                                        </p:tav>
                                        <p:tav tm="100000">
                                          <p:val>
                                            <p:strVal val="#ppt_h"/>
                                          </p:val>
                                        </p:tav>
                                      </p:tavLst>
                                    </p:anim>
                                    <p:animEffect transition="in" filter="fade">
                                      <p:cBhvr>
                                        <p:cTn id="44" dur="500"/>
                                        <p:tgtEl>
                                          <p:spTgt spid="94"/>
                                        </p:tgtEl>
                                      </p:cBhvr>
                                    </p:animEffect>
                                    <p:anim calcmode="lin" valueType="num">
                                      <p:cBhvr>
                                        <p:cTn id="45" dur="500" fill="hold"/>
                                        <p:tgtEl>
                                          <p:spTgt spid="94"/>
                                        </p:tgtEl>
                                        <p:attrNameLst>
                                          <p:attrName>ppt_x</p:attrName>
                                        </p:attrNameLst>
                                      </p:cBhvr>
                                      <p:tavLst>
                                        <p:tav tm="0">
                                          <p:val>
                                            <p:fltVal val="0.5"/>
                                          </p:val>
                                        </p:tav>
                                        <p:tav tm="100000">
                                          <p:val>
                                            <p:strVal val="#ppt_x"/>
                                          </p:val>
                                        </p:tav>
                                      </p:tavLst>
                                    </p:anim>
                                    <p:anim calcmode="lin" valueType="num">
                                      <p:cBhvr>
                                        <p:cTn id="46" dur="500" fill="hold"/>
                                        <p:tgtEl>
                                          <p:spTgt spid="94"/>
                                        </p:tgtEl>
                                        <p:attrNameLst>
                                          <p:attrName>ppt_y</p:attrName>
                                        </p:attrNameLst>
                                      </p:cBhvr>
                                      <p:tavLst>
                                        <p:tav tm="0">
                                          <p:val>
                                            <p:fltVal val="0.5"/>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additive="base">
                                        <p:cTn id="57" dur="500" fill="hold"/>
                                        <p:tgtEl>
                                          <p:spTgt spid="4"/>
                                        </p:tgtEl>
                                        <p:attrNameLst>
                                          <p:attrName>ppt_x</p:attrName>
                                        </p:attrNameLst>
                                      </p:cBhvr>
                                      <p:tavLst>
                                        <p:tav tm="0">
                                          <p:val>
                                            <p:strVal val="#ppt_x"/>
                                          </p:val>
                                        </p:tav>
                                        <p:tav tm="100000">
                                          <p:val>
                                            <p:strVal val="#ppt_x"/>
                                          </p:val>
                                        </p:tav>
                                      </p:tavLst>
                                    </p:anim>
                                    <p:anim calcmode="lin" valueType="num">
                                      <p:cBhvr additive="base">
                                        <p:cTn id="5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500" fill="hold"/>
                                        <p:tgtEl>
                                          <p:spTgt spid="10"/>
                                        </p:tgtEl>
                                        <p:attrNameLst>
                                          <p:attrName>ppt_x</p:attrName>
                                        </p:attrNameLst>
                                      </p:cBhvr>
                                      <p:tavLst>
                                        <p:tav tm="0">
                                          <p:val>
                                            <p:strVal val="#ppt_x"/>
                                          </p:val>
                                        </p:tav>
                                        <p:tav tm="100000">
                                          <p:val>
                                            <p:strVal val="#ppt_x"/>
                                          </p:val>
                                        </p:tav>
                                      </p:tavLst>
                                    </p:anim>
                                    <p:anim calcmode="lin" valueType="num">
                                      <p:cBhvr additive="base">
                                        <p:cTn id="7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 grpId="0" animBg="1"/>
      <p:bldP spid="4" grpId="1" animBg="1"/>
      <p:bldP spid="8" grpId="0" animBg="1"/>
      <p:bldP spid="8" grpId="1" animBg="1"/>
      <p:bldP spid="9" grpId="0" animBg="1"/>
      <p:bldP spid="9" grpId="1" animBg="1"/>
      <p:bldP spid="10" grpId="0" animBg="1"/>
      <p:bldP spid="10"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bwMode="auto">
          <a:xfrm>
            <a:off x="0" y="1"/>
            <a:ext cx="8805639" cy="7232649"/>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Lst>
            <a:ahLst/>
            <a:cxnLst>
              <a:cxn ang="0">
                <a:pos x="connsiteX0" y="connsiteY0"/>
              </a:cxn>
              <a:cxn ang="0">
                <a:pos x="connsiteX1" y="connsiteY1"/>
              </a:cxn>
              <a:cxn ang="0">
                <a:pos x="connsiteX2" y="connsiteY2"/>
              </a:cxn>
              <a:cxn ang="0">
                <a:pos x="connsiteX3" y="connsiteY3"/>
              </a:cxn>
            </a:cxnLst>
            <a:rect l="l" t="t" r="r" b="b"/>
            <a:pathLst>
              <a:path w="9922865" h="7492075">
                <a:moveTo>
                  <a:pt x="0" y="0"/>
                </a:moveTo>
                <a:lnTo>
                  <a:pt x="9922865" y="0"/>
                </a:lnTo>
                <a:lnTo>
                  <a:pt x="1647718" y="7492075"/>
                </a:lnTo>
                <a:lnTo>
                  <a:pt x="0" y="7492075"/>
                </a:lnTo>
                <a:close/>
              </a:path>
            </a:pathLst>
          </a:custGeom>
          <a:solidFill>
            <a:schemeClr val="tx1">
              <a:lumMod val="50000"/>
              <a:lumOff val="50000"/>
            </a:schemeClr>
          </a:solidFill>
          <a:ln w="0">
            <a:noFill/>
            <a:prstDash val="solid"/>
            <a:round/>
          </a:ln>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25" name="任意多边形 24"/>
          <p:cNvSpPr/>
          <p:nvPr/>
        </p:nvSpPr>
        <p:spPr bwMode="auto">
          <a:xfrm>
            <a:off x="-11013" y="1"/>
            <a:ext cx="8181122" cy="7232650"/>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Lst>
            <a:ahLst/>
            <a:cxnLst>
              <a:cxn ang="0">
                <a:pos x="connsiteX0" y="connsiteY0"/>
              </a:cxn>
              <a:cxn ang="0">
                <a:pos x="connsiteX1" y="connsiteY1"/>
              </a:cxn>
              <a:cxn ang="0">
                <a:pos x="connsiteX2" y="connsiteY2"/>
              </a:cxn>
              <a:cxn ang="0">
                <a:pos x="connsiteX3" y="connsiteY3"/>
              </a:cxn>
            </a:cxnLst>
            <a:rect l="l" t="t" r="r" b="b"/>
            <a:pathLst>
              <a:path w="9219111" h="7492076">
                <a:moveTo>
                  <a:pt x="0" y="0"/>
                </a:moveTo>
                <a:lnTo>
                  <a:pt x="9219111" y="0"/>
                </a:lnTo>
                <a:lnTo>
                  <a:pt x="948639" y="7492076"/>
                </a:lnTo>
                <a:lnTo>
                  <a:pt x="0" y="7492076"/>
                </a:lnTo>
                <a:close/>
              </a:path>
            </a:pathLst>
          </a:custGeom>
          <a:solidFill>
            <a:srgbClr val="0070C0"/>
          </a:solidFill>
          <a:ln w="0">
            <a:noFill/>
            <a:prstDash val="solid"/>
            <a:round/>
          </a:ln>
          <a:effectLst>
            <a:outerShdw blurRad="50800" dist="38100" dir="2700000" algn="tl" rotWithShape="0">
              <a:prstClr val="black">
                <a:alpha val="40000"/>
              </a:prstClr>
            </a:outerShdw>
          </a:effectLst>
        </p:spPr>
        <p:txBody>
          <a:bodyPr vert="horz" wrap="square" lIns="128580" tIns="64290" rIns="128580" bIns="64290" numCol="1" anchor="t" anchorCtr="0" compatLnSpc="1">
            <a:noAutofit/>
          </a:bodyPr>
          <a:lstStyle/>
          <a:p>
            <a:endParaRPr lang="zh-CN" altLang="en-US">
              <a:latin typeface="+mn-lt"/>
              <a:ea typeface="+mn-ea"/>
              <a:cs typeface="+mn-ea"/>
              <a:sym typeface="+mn-lt"/>
            </a:endParaRPr>
          </a:p>
        </p:txBody>
      </p:sp>
      <p:sp>
        <p:nvSpPr>
          <p:cNvPr id="12" name="Freeform 8"/>
          <p:cNvSpPr/>
          <p:nvPr/>
        </p:nvSpPr>
        <p:spPr bwMode="auto">
          <a:xfrm>
            <a:off x="3438871" y="523245"/>
            <a:ext cx="3787556" cy="378576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8580" tIns="64290" rIns="128580" bIns="64290" numCol="1" anchor="t" anchorCtr="0" compatLnSpc="1"/>
          <a:lstStyle/>
          <a:p>
            <a:endParaRPr lang="zh-CN" altLang="en-US">
              <a:latin typeface="+mn-lt"/>
              <a:ea typeface="+mn-ea"/>
              <a:cs typeface="+mn-ea"/>
              <a:sym typeface="+mn-lt"/>
            </a:endParaRPr>
          </a:p>
        </p:txBody>
      </p:sp>
      <p:sp>
        <p:nvSpPr>
          <p:cNvPr id="13" name="Freeform 9"/>
          <p:cNvSpPr/>
          <p:nvPr/>
        </p:nvSpPr>
        <p:spPr bwMode="auto">
          <a:xfrm>
            <a:off x="3694351" y="798856"/>
            <a:ext cx="3276595" cy="3273021"/>
          </a:xfrm>
          <a:custGeom>
            <a:avLst/>
            <a:gdLst>
              <a:gd name="T0" fmla="*/ 917 w 1834"/>
              <a:gd name="T1" fmla="*/ 0 h 1832"/>
              <a:gd name="T2" fmla="*/ 1016 w 1834"/>
              <a:gd name="T3" fmla="*/ 5 h 1832"/>
              <a:gd name="T4" fmla="*/ 1112 w 1834"/>
              <a:gd name="T5" fmla="*/ 21 h 1832"/>
              <a:gd name="T6" fmla="*/ 1207 w 1834"/>
              <a:gd name="T7" fmla="*/ 47 h 1832"/>
              <a:gd name="T8" fmla="*/ 1296 w 1834"/>
              <a:gd name="T9" fmla="*/ 80 h 1832"/>
              <a:gd name="T10" fmla="*/ 1380 w 1834"/>
              <a:gd name="T11" fmla="*/ 124 h 1832"/>
              <a:gd name="T12" fmla="*/ 1458 w 1834"/>
              <a:gd name="T13" fmla="*/ 176 h 1832"/>
              <a:gd name="T14" fmla="*/ 1531 w 1834"/>
              <a:gd name="T15" fmla="*/ 236 h 1832"/>
              <a:gd name="T16" fmla="*/ 1598 w 1834"/>
              <a:gd name="T17" fmla="*/ 302 h 1832"/>
              <a:gd name="T18" fmla="*/ 1657 w 1834"/>
              <a:gd name="T19" fmla="*/ 375 h 1832"/>
              <a:gd name="T20" fmla="*/ 1708 w 1834"/>
              <a:gd name="T21" fmla="*/ 454 h 1832"/>
              <a:gd name="T22" fmla="*/ 1751 w 1834"/>
              <a:gd name="T23" fmla="*/ 538 h 1832"/>
              <a:gd name="T24" fmla="*/ 1786 w 1834"/>
              <a:gd name="T25" fmla="*/ 627 h 1832"/>
              <a:gd name="T26" fmla="*/ 1813 w 1834"/>
              <a:gd name="T27" fmla="*/ 719 h 1832"/>
              <a:gd name="T28" fmla="*/ 1828 w 1834"/>
              <a:gd name="T29" fmla="*/ 817 h 1832"/>
              <a:gd name="T30" fmla="*/ 1834 w 1834"/>
              <a:gd name="T31" fmla="*/ 916 h 1832"/>
              <a:gd name="T32" fmla="*/ 1828 w 1834"/>
              <a:gd name="T33" fmla="*/ 1016 h 1832"/>
              <a:gd name="T34" fmla="*/ 1813 w 1834"/>
              <a:gd name="T35" fmla="*/ 1112 h 1832"/>
              <a:gd name="T36" fmla="*/ 1786 w 1834"/>
              <a:gd name="T37" fmla="*/ 1206 h 1832"/>
              <a:gd name="T38" fmla="*/ 1751 w 1834"/>
              <a:gd name="T39" fmla="*/ 1295 h 1832"/>
              <a:gd name="T40" fmla="*/ 1708 w 1834"/>
              <a:gd name="T41" fmla="*/ 1379 h 1832"/>
              <a:gd name="T42" fmla="*/ 1657 w 1834"/>
              <a:gd name="T43" fmla="*/ 1457 h 1832"/>
              <a:gd name="T44" fmla="*/ 1598 w 1834"/>
              <a:gd name="T45" fmla="*/ 1529 h 1832"/>
              <a:gd name="T46" fmla="*/ 1531 w 1834"/>
              <a:gd name="T47" fmla="*/ 1595 h 1832"/>
              <a:gd name="T48" fmla="*/ 1458 w 1834"/>
              <a:gd name="T49" fmla="*/ 1654 h 1832"/>
              <a:gd name="T50" fmla="*/ 1380 w 1834"/>
              <a:gd name="T51" fmla="*/ 1707 h 1832"/>
              <a:gd name="T52" fmla="*/ 1296 w 1834"/>
              <a:gd name="T53" fmla="*/ 1750 h 1832"/>
              <a:gd name="T54" fmla="*/ 1207 w 1834"/>
              <a:gd name="T55" fmla="*/ 1785 h 1832"/>
              <a:gd name="T56" fmla="*/ 1112 w 1834"/>
              <a:gd name="T57" fmla="*/ 1811 h 1832"/>
              <a:gd name="T58" fmla="*/ 1016 w 1834"/>
              <a:gd name="T59" fmla="*/ 1827 h 1832"/>
              <a:gd name="T60" fmla="*/ 917 w 1834"/>
              <a:gd name="T61" fmla="*/ 1832 h 1832"/>
              <a:gd name="T62" fmla="*/ 817 w 1834"/>
              <a:gd name="T63" fmla="*/ 1827 h 1832"/>
              <a:gd name="T64" fmla="*/ 720 w 1834"/>
              <a:gd name="T65" fmla="*/ 1811 h 1832"/>
              <a:gd name="T66" fmla="*/ 627 w 1834"/>
              <a:gd name="T67" fmla="*/ 1785 h 1832"/>
              <a:gd name="T68" fmla="*/ 538 w 1834"/>
              <a:gd name="T69" fmla="*/ 1750 h 1832"/>
              <a:gd name="T70" fmla="*/ 454 w 1834"/>
              <a:gd name="T71" fmla="*/ 1707 h 1832"/>
              <a:gd name="T72" fmla="*/ 376 w 1834"/>
              <a:gd name="T73" fmla="*/ 1654 h 1832"/>
              <a:gd name="T74" fmla="*/ 302 w 1834"/>
              <a:gd name="T75" fmla="*/ 1595 h 1832"/>
              <a:gd name="T76" fmla="*/ 236 w 1834"/>
              <a:gd name="T77" fmla="*/ 1529 h 1832"/>
              <a:gd name="T78" fmla="*/ 177 w 1834"/>
              <a:gd name="T79" fmla="*/ 1457 h 1832"/>
              <a:gd name="T80" fmla="*/ 126 w 1834"/>
              <a:gd name="T81" fmla="*/ 1379 h 1832"/>
              <a:gd name="T82" fmla="*/ 82 w 1834"/>
              <a:gd name="T83" fmla="*/ 1295 h 1832"/>
              <a:gd name="T84" fmla="*/ 47 w 1834"/>
              <a:gd name="T85" fmla="*/ 1206 h 1832"/>
              <a:gd name="T86" fmla="*/ 21 w 1834"/>
              <a:gd name="T87" fmla="*/ 1112 h 1832"/>
              <a:gd name="T88" fmla="*/ 6 w 1834"/>
              <a:gd name="T89" fmla="*/ 1016 h 1832"/>
              <a:gd name="T90" fmla="*/ 0 w 1834"/>
              <a:gd name="T91" fmla="*/ 916 h 1832"/>
              <a:gd name="T92" fmla="*/ 6 w 1834"/>
              <a:gd name="T93" fmla="*/ 817 h 1832"/>
              <a:gd name="T94" fmla="*/ 21 w 1834"/>
              <a:gd name="T95" fmla="*/ 719 h 1832"/>
              <a:gd name="T96" fmla="*/ 47 w 1834"/>
              <a:gd name="T97" fmla="*/ 627 h 1832"/>
              <a:gd name="T98" fmla="*/ 82 w 1834"/>
              <a:gd name="T99" fmla="*/ 538 h 1832"/>
              <a:gd name="T100" fmla="*/ 126 w 1834"/>
              <a:gd name="T101" fmla="*/ 454 h 1832"/>
              <a:gd name="T102" fmla="*/ 177 w 1834"/>
              <a:gd name="T103" fmla="*/ 375 h 1832"/>
              <a:gd name="T104" fmla="*/ 236 w 1834"/>
              <a:gd name="T105" fmla="*/ 302 h 1832"/>
              <a:gd name="T106" fmla="*/ 302 w 1834"/>
              <a:gd name="T107" fmla="*/ 236 h 1832"/>
              <a:gd name="T108" fmla="*/ 376 w 1834"/>
              <a:gd name="T109" fmla="*/ 176 h 1832"/>
              <a:gd name="T110" fmla="*/ 454 w 1834"/>
              <a:gd name="T111" fmla="*/ 124 h 1832"/>
              <a:gd name="T112" fmla="*/ 538 w 1834"/>
              <a:gd name="T113" fmla="*/ 80 h 1832"/>
              <a:gd name="T114" fmla="*/ 627 w 1834"/>
              <a:gd name="T115" fmla="*/ 47 h 1832"/>
              <a:gd name="T116" fmla="*/ 720 w 1834"/>
              <a:gd name="T117" fmla="*/ 21 h 1832"/>
              <a:gd name="T118" fmla="*/ 817 w 1834"/>
              <a:gd name="T119" fmla="*/ 5 h 1832"/>
              <a:gd name="T120" fmla="*/ 917 w 1834"/>
              <a:gd name="T121" fmla="*/ 0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1832">
                <a:moveTo>
                  <a:pt x="917" y="0"/>
                </a:moveTo>
                <a:lnTo>
                  <a:pt x="1016" y="5"/>
                </a:lnTo>
                <a:lnTo>
                  <a:pt x="1112" y="21"/>
                </a:lnTo>
                <a:lnTo>
                  <a:pt x="1207" y="47"/>
                </a:lnTo>
                <a:lnTo>
                  <a:pt x="1296" y="80"/>
                </a:lnTo>
                <a:lnTo>
                  <a:pt x="1380" y="124"/>
                </a:lnTo>
                <a:lnTo>
                  <a:pt x="1458" y="176"/>
                </a:lnTo>
                <a:lnTo>
                  <a:pt x="1531" y="236"/>
                </a:lnTo>
                <a:lnTo>
                  <a:pt x="1598" y="302"/>
                </a:lnTo>
                <a:lnTo>
                  <a:pt x="1657" y="375"/>
                </a:lnTo>
                <a:lnTo>
                  <a:pt x="1708" y="454"/>
                </a:lnTo>
                <a:lnTo>
                  <a:pt x="1751" y="538"/>
                </a:lnTo>
                <a:lnTo>
                  <a:pt x="1786" y="627"/>
                </a:lnTo>
                <a:lnTo>
                  <a:pt x="1813" y="719"/>
                </a:lnTo>
                <a:lnTo>
                  <a:pt x="1828" y="817"/>
                </a:lnTo>
                <a:lnTo>
                  <a:pt x="1834" y="916"/>
                </a:lnTo>
                <a:lnTo>
                  <a:pt x="1828" y="1016"/>
                </a:lnTo>
                <a:lnTo>
                  <a:pt x="1813" y="1112"/>
                </a:lnTo>
                <a:lnTo>
                  <a:pt x="1786" y="1206"/>
                </a:lnTo>
                <a:lnTo>
                  <a:pt x="1751" y="1295"/>
                </a:lnTo>
                <a:lnTo>
                  <a:pt x="1708" y="1379"/>
                </a:lnTo>
                <a:lnTo>
                  <a:pt x="1657" y="1457"/>
                </a:lnTo>
                <a:lnTo>
                  <a:pt x="1598" y="1529"/>
                </a:lnTo>
                <a:lnTo>
                  <a:pt x="1531" y="1595"/>
                </a:lnTo>
                <a:lnTo>
                  <a:pt x="1458" y="1654"/>
                </a:lnTo>
                <a:lnTo>
                  <a:pt x="1380" y="1707"/>
                </a:lnTo>
                <a:lnTo>
                  <a:pt x="1296" y="1750"/>
                </a:lnTo>
                <a:lnTo>
                  <a:pt x="1207" y="1785"/>
                </a:lnTo>
                <a:lnTo>
                  <a:pt x="1112" y="1811"/>
                </a:lnTo>
                <a:lnTo>
                  <a:pt x="1016" y="1827"/>
                </a:lnTo>
                <a:lnTo>
                  <a:pt x="917" y="1832"/>
                </a:lnTo>
                <a:lnTo>
                  <a:pt x="817" y="1827"/>
                </a:lnTo>
                <a:lnTo>
                  <a:pt x="720" y="1811"/>
                </a:lnTo>
                <a:lnTo>
                  <a:pt x="627" y="1785"/>
                </a:lnTo>
                <a:lnTo>
                  <a:pt x="538" y="1750"/>
                </a:lnTo>
                <a:lnTo>
                  <a:pt x="454" y="1707"/>
                </a:lnTo>
                <a:lnTo>
                  <a:pt x="376" y="1654"/>
                </a:lnTo>
                <a:lnTo>
                  <a:pt x="302" y="1595"/>
                </a:lnTo>
                <a:lnTo>
                  <a:pt x="236" y="1529"/>
                </a:lnTo>
                <a:lnTo>
                  <a:pt x="177" y="1457"/>
                </a:lnTo>
                <a:lnTo>
                  <a:pt x="126" y="1379"/>
                </a:lnTo>
                <a:lnTo>
                  <a:pt x="82" y="1295"/>
                </a:lnTo>
                <a:lnTo>
                  <a:pt x="47" y="1206"/>
                </a:lnTo>
                <a:lnTo>
                  <a:pt x="21" y="1112"/>
                </a:lnTo>
                <a:lnTo>
                  <a:pt x="6" y="1016"/>
                </a:lnTo>
                <a:lnTo>
                  <a:pt x="0" y="916"/>
                </a:lnTo>
                <a:lnTo>
                  <a:pt x="6" y="817"/>
                </a:lnTo>
                <a:lnTo>
                  <a:pt x="21" y="719"/>
                </a:lnTo>
                <a:lnTo>
                  <a:pt x="47" y="627"/>
                </a:lnTo>
                <a:lnTo>
                  <a:pt x="82" y="538"/>
                </a:lnTo>
                <a:lnTo>
                  <a:pt x="126" y="454"/>
                </a:lnTo>
                <a:lnTo>
                  <a:pt x="177" y="375"/>
                </a:lnTo>
                <a:lnTo>
                  <a:pt x="236" y="302"/>
                </a:lnTo>
                <a:lnTo>
                  <a:pt x="302" y="236"/>
                </a:lnTo>
                <a:lnTo>
                  <a:pt x="376" y="176"/>
                </a:lnTo>
                <a:lnTo>
                  <a:pt x="454" y="124"/>
                </a:lnTo>
                <a:lnTo>
                  <a:pt x="538" y="80"/>
                </a:lnTo>
                <a:lnTo>
                  <a:pt x="627" y="47"/>
                </a:lnTo>
                <a:lnTo>
                  <a:pt x="720" y="21"/>
                </a:lnTo>
                <a:lnTo>
                  <a:pt x="817" y="5"/>
                </a:lnTo>
                <a:lnTo>
                  <a:pt x="917" y="0"/>
                </a:lnTo>
                <a:close/>
              </a:path>
            </a:pathLst>
          </a:custGeom>
          <a:solidFill>
            <a:srgbClr val="0070C0"/>
          </a:solidFill>
          <a:ln w="0">
            <a:noFill/>
            <a:prstDash val="solid"/>
            <a:round/>
          </a:ln>
        </p:spPr>
        <p:txBody>
          <a:bodyPr vert="horz" wrap="square" lIns="128580" tIns="64290" rIns="128580" bIns="64290" numCol="1" anchor="t" anchorCtr="0" compatLnSpc="1"/>
          <a:lstStyle/>
          <a:p>
            <a:endParaRPr lang="zh-CN" altLang="en-US">
              <a:latin typeface="+mn-lt"/>
              <a:ea typeface="+mn-ea"/>
              <a:cs typeface="+mn-ea"/>
              <a:sym typeface="+mn-lt"/>
            </a:endParaRPr>
          </a:p>
        </p:txBody>
      </p:sp>
      <p:sp>
        <p:nvSpPr>
          <p:cNvPr id="14" name="矩形 259"/>
          <p:cNvSpPr>
            <a:spLocks noChangeArrowheads="1"/>
          </p:cNvSpPr>
          <p:nvPr/>
        </p:nvSpPr>
        <p:spPr bwMode="auto">
          <a:xfrm>
            <a:off x="6141085" y="4309201"/>
            <a:ext cx="6383142"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5400" b="1" cap="all" dirty="0">
                <a:solidFill>
                  <a:schemeClr val="bg1">
                    <a:lumMod val="65000"/>
                  </a:schemeClr>
                </a:solidFill>
                <a:latin typeface="+mn-lt"/>
                <a:ea typeface="+mn-ea"/>
                <a:cs typeface="+mn-ea"/>
                <a:sym typeface="+mn-lt"/>
              </a:rPr>
              <a:t>请老师同学批评指正</a:t>
            </a:r>
            <a:endParaRPr lang="zh-CN" altLang="en-US" sz="5400" b="1" cap="all" dirty="0">
              <a:solidFill>
                <a:schemeClr val="bg1">
                  <a:lumMod val="65000"/>
                </a:schemeClr>
              </a:solidFill>
              <a:latin typeface="+mn-lt"/>
              <a:ea typeface="+mn-ea"/>
              <a:cs typeface="+mn-ea"/>
              <a:sym typeface="+mn-lt"/>
            </a:endParaRPr>
          </a:p>
        </p:txBody>
      </p:sp>
      <p:sp>
        <p:nvSpPr>
          <p:cNvPr id="15" name="矩形 259"/>
          <p:cNvSpPr>
            <a:spLocks noChangeArrowheads="1"/>
          </p:cNvSpPr>
          <p:nvPr/>
        </p:nvSpPr>
        <p:spPr bwMode="auto">
          <a:xfrm>
            <a:off x="6335589" y="5065638"/>
            <a:ext cx="5728507" cy="30734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buNone/>
            </a:pPr>
            <a:r>
              <a:rPr lang="zh-CN" altLang="en-US" sz="2000" cap="all" dirty="0">
                <a:solidFill>
                  <a:schemeClr val="bg1">
                    <a:lumMod val="65000"/>
                  </a:schemeClr>
                </a:solidFill>
                <a:latin typeface="+mn-lt"/>
                <a:ea typeface="+mn-ea"/>
                <a:cs typeface="+mn-ea"/>
                <a:sym typeface="+mn-lt"/>
              </a:rPr>
              <a:t> </a:t>
            </a:r>
            <a:endParaRPr lang="en-US" altLang="zh-CN" sz="2000" cap="all" dirty="0">
              <a:solidFill>
                <a:schemeClr val="bg1">
                  <a:lumMod val="65000"/>
                </a:schemeClr>
              </a:solidFill>
              <a:latin typeface="+mn-lt"/>
              <a:ea typeface="+mn-ea"/>
              <a:cs typeface="+mn-ea"/>
              <a:sym typeface="+mn-lt"/>
            </a:endParaRPr>
          </a:p>
        </p:txBody>
      </p:sp>
      <p:sp>
        <p:nvSpPr>
          <p:cNvPr id="11" name="矩形 259"/>
          <p:cNvSpPr>
            <a:spLocks noChangeArrowheads="1"/>
          </p:cNvSpPr>
          <p:nvPr/>
        </p:nvSpPr>
        <p:spPr bwMode="auto">
          <a:xfrm>
            <a:off x="6384290" y="5802630"/>
            <a:ext cx="517969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a:buNone/>
            </a:pPr>
            <a:r>
              <a:rPr lang="zh-CN" altLang="en-US" sz="2000" dirty="0">
                <a:solidFill>
                  <a:schemeClr val="bg1">
                    <a:lumMod val="65000"/>
                  </a:schemeClr>
                </a:solidFill>
                <a:latin typeface="+mn-lt"/>
                <a:ea typeface="+mn-ea"/>
                <a:cs typeface="+mn-ea"/>
                <a:sym typeface="+mn-lt"/>
              </a:rPr>
              <a:t>汇报人：石璞金</a:t>
            </a:r>
            <a:r>
              <a:rPr lang="en-US" altLang="zh-CN" sz="2000" dirty="0">
                <a:solidFill>
                  <a:schemeClr val="bg1">
                    <a:lumMod val="65000"/>
                  </a:schemeClr>
                </a:solidFill>
                <a:latin typeface="+mn-lt"/>
                <a:ea typeface="+mn-ea"/>
                <a:cs typeface="+mn-ea"/>
                <a:sym typeface="+mn-lt"/>
              </a:rPr>
              <a:t>       </a:t>
            </a:r>
            <a:r>
              <a:rPr lang="zh-CN" altLang="en-US" sz="2000" dirty="0">
                <a:solidFill>
                  <a:schemeClr val="bg1">
                    <a:lumMod val="65000"/>
                  </a:schemeClr>
                </a:solidFill>
                <a:latin typeface="+mn-lt"/>
                <a:ea typeface="+mn-ea"/>
                <a:cs typeface="+mn-ea"/>
                <a:sym typeface="+mn-lt"/>
              </a:rPr>
              <a:t>学号：</a:t>
            </a:r>
            <a:r>
              <a:rPr lang="en-US" altLang="zh-CN" sz="2000" dirty="0">
                <a:solidFill>
                  <a:schemeClr val="bg1">
                    <a:lumMod val="65000"/>
                  </a:schemeClr>
                </a:solidFill>
                <a:latin typeface="+mn-lt"/>
                <a:ea typeface="+mn-ea"/>
                <a:cs typeface="+mn-ea"/>
                <a:sym typeface="+mn-lt"/>
              </a:rPr>
              <a:t>2022111067</a:t>
            </a:r>
            <a:r>
              <a:rPr lang="zh-CN" altLang="en-US" sz="2000" dirty="0">
                <a:solidFill>
                  <a:schemeClr val="bg1">
                    <a:lumMod val="65000"/>
                  </a:schemeClr>
                </a:solidFill>
                <a:latin typeface="+mn-lt"/>
                <a:ea typeface="+mn-ea"/>
                <a:cs typeface="+mn-ea"/>
                <a:sym typeface="+mn-lt"/>
              </a:rPr>
              <a:t>      </a:t>
            </a:r>
            <a:endParaRPr lang="zh-CN" altLang="en-US" sz="2000" dirty="0">
              <a:solidFill>
                <a:schemeClr val="bg1">
                  <a:lumMod val="65000"/>
                </a:schemeClr>
              </a:solidFill>
              <a:latin typeface="+mn-lt"/>
              <a:ea typeface="+mn-ea"/>
              <a:cs typeface="+mn-ea"/>
              <a:sym typeface="+mn-lt"/>
            </a:endParaRPr>
          </a:p>
        </p:txBody>
      </p:sp>
      <p:pic>
        <p:nvPicPr>
          <p:cNvPr id="16" name="Picture 2" descr="F:\0PPT素材\北京大学3.png"/>
          <p:cNvPicPr>
            <a:picLocks noChangeAspect="1" noChangeArrowheads="1"/>
          </p:cNvPicPr>
          <p:nvPr/>
        </p:nvPicPr>
        <p:blipFill>
          <a:blip r:embed="rId1" cstate="print">
            <a:lum bright="70000" contrast="-70000"/>
            <a:extLst>
              <a:ext uri="{BEBA8EAE-BF5A-486C-A8C5-ECC9F3942E4B}">
                <a14:imgProps xmlns:a14="http://schemas.microsoft.com/office/drawing/2010/main">
                  <a14:imgLayer r:embed="rId2">
                    <a14:imgEffect>
                      <a14:artisticPhotocopy trans="30000" detail="2"/>
                    </a14:imgEffect>
                  </a14:imgLayer>
                </a14:imgProps>
              </a:ext>
              <a:ext uri="{28A0092B-C50C-407E-A947-70E740481C1C}">
                <a14:useLocalDpi xmlns:a14="http://schemas.microsoft.com/office/drawing/2010/main" val="0"/>
              </a:ext>
            </a:extLst>
          </a:blip>
          <a:srcRect/>
          <a:stretch>
            <a:fillRect/>
          </a:stretch>
        </p:blipFill>
        <p:spPr bwMode="auto">
          <a:xfrm>
            <a:off x="3644156" y="761492"/>
            <a:ext cx="3376983" cy="334774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3710305" y="824865"/>
            <a:ext cx="3326130" cy="3211195"/>
            <a:chOff x="5437761" y="2329774"/>
            <a:chExt cx="2198451" cy="2198451"/>
          </a:xfrm>
        </p:grpSpPr>
        <p:sp>
          <p:nvSpPr>
            <p:cNvPr id="3" name="椭圆 2"/>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89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4"/>
                                        </p:tgtEl>
                                      </p:cBhvr>
                                    </p:animEffect>
                                    <p:animScale>
                                      <p:cBhvr>
                                        <p:cTn id="15"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背景</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11" name="文本框 10"/>
          <p:cNvSpPr txBox="1"/>
          <p:nvPr/>
        </p:nvSpPr>
        <p:spPr>
          <a:xfrm>
            <a:off x="1100455" y="1456690"/>
            <a:ext cx="10922000" cy="4615815"/>
          </a:xfrm>
          <a:prstGeom prst="rect">
            <a:avLst/>
          </a:prstGeom>
          <a:noFill/>
        </p:spPr>
        <p:txBody>
          <a:bodyPr wrap="square" rtlCol="0">
            <a:spAutoFit/>
          </a:bodyPr>
          <a:p>
            <a:pPr algn="just" eaLnBrk="1" latinLnBrk="0" hangingPunct="1">
              <a:lnSpc>
                <a:spcPct val="150000"/>
              </a:lnSpc>
            </a:pPr>
            <a:r>
              <a:rPr lang="en-US" altLang="zh-CN"/>
              <a:t>            </a:t>
            </a:r>
            <a:r>
              <a:rPr lang="en-US" altLang="zh-CN" sz="2800"/>
              <a:t> </a:t>
            </a:r>
            <a:r>
              <a:rPr lang="zh-CN" altLang="en-US" sz="2400"/>
              <a:t>如今，大多数对抗性事例的工作主要集中在图像空间，包括图像分类、图像分割、人脸检测等。但是，对音频空间的研究相对较少，其中最常见的应用是进行自动语音识别。 在自动语音识别（</a:t>
            </a:r>
            <a:r>
              <a:rPr lang="en-US" altLang="zh-CN" sz="2400"/>
              <a:t>Automatic Speech Recognition,</a:t>
            </a:r>
            <a:r>
              <a:rPr lang="zh-CN" altLang="en-US" sz="2400"/>
              <a:t>简称</a:t>
            </a:r>
            <a:r>
              <a:rPr lang="en-US" altLang="zh-CN" sz="2400"/>
              <a:t>ASR</a:t>
            </a:r>
            <a:r>
              <a:rPr lang="zh-CN" altLang="en-US" sz="2400"/>
              <a:t>）中，神经网络被赋予音频波形X，并执行语音到文本的转换</a:t>
            </a:r>
            <a:r>
              <a:rPr lang="zh-CN" altLang="en-US" sz="2400">
                <a:sym typeface="+mn-ea"/>
              </a:rPr>
              <a:t>（如Apple Siri、Google Now和Amazon Echo等）</a:t>
            </a:r>
            <a:r>
              <a:rPr lang="zh-CN" altLang="en-US" sz="2400"/>
              <a:t>，该转换给出所说短语的转录Y从而完成</a:t>
            </a:r>
            <a:r>
              <a:rPr lang="en-US" altLang="zh-CN" sz="2400"/>
              <a:t>ASR</a:t>
            </a:r>
            <a:r>
              <a:rPr lang="zh-CN" altLang="en-US" sz="2400"/>
              <a:t>的过程。</a:t>
            </a:r>
            <a:endParaRPr lang="zh-CN" altLang="en-US" sz="2400"/>
          </a:p>
          <a:p>
            <a:pPr algn="just" eaLnBrk="1" latinLnBrk="0" hangingPunct="1">
              <a:lnSpc>
                <a:spcPct val="150000"/>
              </a:lnSpc>
            </a:pPr>
            <a:r>
              <a:rPr lang="zh-CN" altLang="en-US" sz="2400"/>
              <a:t> </a:t>
            </a:r>
            <a:r>
              <a:rPr lang="en-US" altLang="zh-CN" sz="2400"/>
              <a:t>        </a:t>
            </a:r>
            <a:r>
              <a:rPr lang="zh-CN" altLang="en-US" sz="2400"/>
              <a:t>如今，图像对抗样本领域的发展已经相对成熟，但是在语音识别中构造有针对性的对抗性示例已经</a:t>
            </a:r>
            <a:r>
              <a:rPr lang="zh-CN" altLang="en-US" sz="2400">
                <a:solidFill>
                  <a:srgbClr val="FF0000"/>
                </a:solidFill>
              </a:rPr>
              <a:t>被证明是困难</a:t>
            </a:r>
            <a:r>
              <a:rPr lang="zh-CN" altLang="en-US" sz="2400"/>
              <a:t>的。</a:t>
            </a:r>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背景</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11" name="文本框 10"/>
          <p:cNvSpPr txBox="1"/>
          <p:nvPr/>
        </p:nvSpPr>
        <p:spPr>
          <a:xfrm>
            <a:off x="1100455" y="1456690"/>
            <a:ext cx="10922000" cy="645160"/>
          </a:xfrm>
          <a:prstGeom prst="rect">
            <a:avLst/>
          </a:prstGeom>
          <a:noFill/>
        </p:spPr>
        <p:txBody>
          <a:bodyPr wrap="square" rtlCol="0">
            <a:spAutoFit/>
          </a:bodyPr>
          <a:p>
            <a:pPr algn="just" eaLnBrk="1" latinLnBrk="0" hangingPunct="1">
              <a:lnSpc>
                <a:spcPct val="150000"/>
              </a:lnSpc>
            </a:pPr>
            <a:r>
              <a:rPr lang="en-US" altLang="zh-CN" sz="2400"/>
              <a:t> </a:t>
            </a:r>
            <a:r>
              <a:rPr lang="zh-CN" altLang="en-US" sz="2400">
                <a:solidFill>
                  <a:srgbClr val="FF0000"/>
                </a:solidFill>
              </a:rPr>
              <a:t>思考</a:t>
            </a:r>
            <a:r>
              <a:rPr lang="zh-CN" altLang="en-US" sz="2400"/>
              <a:t>：语音对抗相比于图像对抗困难在哪里？</a:t>
            </a:r>
            <a:endParaRPr lang="en-US" altLang="zh-CN" sz="2400"/>
          </a:p>
        </p:txBody>
      </p:sp>
      <p:sp>
        <p:nvSpPr>
          <p:cNvPr id="3" name="文本框 2"/>
          <p:cNvSpPr txBox="1"/>
          <p:nvPr/>
        </p:nvSpPr>
        <p:spPr>
          <a:xfrm>
            <a:off x="1165860" y="2272665"/>
            <a:ext cx="10160000" cy="1198880"/>
          </a:xfrm>
          <a:prstGeom prst="rect">
            <a:avLst/>
          </a:prstGeom>
          <a:noFill/>
        </p:spPr>
        <p:txBody>
          <a:bodyPr wrap="square" rtlCol="0">
            <a:spAutoFit/>
          </a:bodyPr>
          <a:p>
            <a:r>
              <a:rPr lang="en-US" altLang="zh-CN" sz="2400"/>
              <a:t>1. </a:t>
            </a:r>
            <a:r>
              <a:rPr lang="en-US" altLang="zh-CN" sz="2400">
                <a:sym typeface="+mn-ea"/>
              </a:rPr>
              <a:t>Long Dependency</a:t>
            </a:r>
            <a:r>
              <a:rPr lang="zh-CN" altLang="en-US" sz="2400">
                <a:sym typeface="+mn-ea"/>
              </a:rPr>
              <a:t>问题</a:t>
            </a:r>
            <a:endParaRPr lang="zh-CN" altLang="en-US" sz="2400"/>
          </a:p>
          <a:p>
            <a:endParaRPr lang="zh-CN" altLang="en-US" sz="2400"/>
          </a:p>
          <a:p>
            <a:endParaRPr lang="en-US" altLang="zh-CN" sz="2400"/>
          </a:p>
        </p:txBody>
      </p:sp>
      <p:sp>
        <p:nvSpPr>
          <p:cNvPr id="5" name="文本框 4"/>
          <p:cNvSpPr txBox="1"/>
          <p:nvPr/>
        </p:nvSpPr>
        <p:spPr>
          <a:xfrm>
            <a:off x="2180590" y="2824480"/>
            <a:ext cx="6654800" cy="568325"/>
          </a:xfrm>
          <a:prstGeom prst="rect">
            <a:avLst/>
          </a:prstGeom>
          <a:noFill/>
        </p:spPr>
        <p:txBody>
          <a:bodyPr wrap="square" rtlCol="0">
            <a:noAutofit/>
          </a:bodyPr>
          <a:p>
            <a:r>
              <a:rPr lang="en-US" altLang="zh-CN" sz="2400"/>
              <a:t>I grew up in China ,  I am _________.</a:t>
            </a:r>
            <a:endParaRPr lang="en-US" altLang="zh-CN" sz="2400"/>
          </a:p>
        </p:txBody>
      </p:sp>
      <p:pic>
        <p:nvPicPr>
          <p:cNvPr id="8" name="图片 7"/>
          <p:cNvPicPr>
            <a:picLocks noChangeAspect="1"/>
          </p:cNvPicPr>
          <p:nvPr/>
        </p:nvPicPr>
        <p:blipFill>
          <a:blip r:embed="rId2"/>
          <a:stretch>
            <a:fillRect/>
          </a:stretch>
        </p:blipFill>
        <p:spPr>
          <a:xfrm>
            <a:off x="1823085" y="3544570"/>
            <a:ext cx="9213215" cy="2804160"/>
          </a:xfrm>
          <a:prstGeom prst="rect">
            <a:avLst/>
          </a:prstGeom>
        </p:spPr>
      </p:pic>
      <p:sp>
        <p:nvSpPr>
          <p:cNvPr id="9" name="文本框 8"/>
          <p:cNvSpPr txBox="1"/>
          <p:nvPr/>
        </p:nvSpPr>
        <p:spPr>
          <a:xfrm>
            <a:off x="5365115" y="2805430"/>
            <a:ext cx="1351915" cy="460375"/>
          </a:xfrm>
          <a:prstGeom prst="rect">
            <a:avLst/>
          </a:prstGeom>
          <a:noFill/>
        </p:spPr>
        <p:txBody>
          <a:bodyPr wrap="square" rtlCol="0">
            <a:spAutoFit/>
          </a:bodyPr>
          <a:p>
            <a:r>
              <a:rPr lang="en-US" altLang="zh-CN" sz="2400">
                <a:solidFill>
                  <a:srgbClr val="FF0000"/>
                </a:solidFill>
              </a:rPr>
              <a:t>  Chinese</a:t>
            </a:r>
            <a:endParaRPr lang="en-US" altLang="zh-CN" sz="2400">
              <a:solidFill>
                <a:srgbClr val="FF0000"/>
              </a:solidFill>
            </a:endParaRPr>
          </a:p>
        </p:txBody>
      </p:sp>
      <p:cxnSp>
        <p:nvCxnSpPr>
          <p:cNvPr id="10" name="直接箭头连接符 9"/>
          <p:cNvCxnSpPr/>
          <p:nvPr/>
        </p:nvCxnSpPr>
        <p:spPr>
          <a:xfrm flipV="1">
            <a:off x="9021445" y="3112770"/>
            <a:ext cx="1805305" cy="10795"/>
          </a:xfrm>
          <a:prstGeom prst="straightConnector1">
            <a:avLst/>
          </a:prstGeom>
          <a:ln w="57150" cmpd="sng">
            <a:solidFill>
              <a:srgbClr val="DA1F28"/>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9597390" y="2663190"/>
            <a:ext cx="1274445" cy="460375"/>
          </a:xfrm>
          <a:prstGeom prst="rect">
            <a:avLst/>
          </a:prstGeom>
          <a:noFill/>
        </p:spPr>
        <p:txBody>
          <a:bodyPr wrap="square" rtlCol="0">
            <a:spAutoFit/>
          </a:bodyPr>
          <a:p>
            <a:r>
              <a:rPr lang="en-US" altLang="zh-CN" sz="2400">
                <a:solidFill>
                  <a:srgbClr val="FF0000"/>
                </a:solidFill>
              </a:rPr>
              <a:t>time</a:t>
            </a:r>
            <a:endParaRPr lang="en-US" altLang="zh-CN" sz="2400">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 grpId="0"/>
      <p:bldP spid="3" grpId="1"/>
      <p:bldP spid="5" grpId="0"/>
      <p:bldP spid="5" grpId="1"/>
      <p:bldP spid="9" grpId="0"/>
      <p:bldP spid="9" grpId="1"/>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背景</a:t>
            </a:r>
            <a:endParaRPr lang="zh-CN" altLang="en-US" dirty="0">
              <a:cs typeface="+mn-ea"/>
              <a:sym typeface="+mn-lt"/>
            </a:endParaRPr>
          </a:p>
        </p:txBody>
      </p:sp>
      <p:sp>
        <p:nvSpPr>
          <p:cNvPr id="2" name="灯片编号占位符 1"/>
          <p:cNvSpPr>
            <a:spLocks noGrp="1"/>
          </p:cNvSpPr>
          <p:nvPr>
            <p:ph type="sldNum" sz="quarter" idx="4"/>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11" name="文本框 10"/>
          <p:cNvSpPr txBox="1"/>
          <p:nvPr/>
        </p:nvSpPr>
        <p:spPr>
          <a:xfrm>
            <a:off x="1100455" y="1456690"/>
            <a:ext cx="10922000" cy="645160"/>
          </a:xfrm>
          <a:prstGeom prst="rect">
            <a:avLst/>
          </a:prstGeom>
          <a:noFill/>
        </p:spPr>
        <p:txBody>
          <a:bodyPr wrap="square" rtlCol="0">
            <a:spAutoFit/>
          </a:bodyPr>
          <a:p>
            <a:pPr algn="just" eaLnBrk="1" latinLnBrk="0" hangingPunct="1">
              <a:lnSpc>
                <a:spcPct val="150000"/>
              </a:lnSpc>
            </a:pPr>
            <a:r>
              <a:rPr lang="en-US" altLang="zh-CN" sz="2400"/>
              <a:t> </a:t>
            </a:r>
            <a:r>
              <a:rPr lang="zh-CN" altLang="en-US" sz="2400">
                <a:solidFill>
                  <a:srgbClr val="FF0000"/>
                </a:solidFill>
              </a:rPr>
              <a:t>思考</a:t>
            </a:r>
            <a:r>
              <a:rPr lang="zh-CN" altLang="en-US" sz="2400"/>
              <a:t>：语音对抗相比于图像对抗困难在哪里？</a:t>
            </a:r>
            <a:endParaRPr lang="en-US" altLang="zh-CN" sz="2400"/>
          </a:p>
        </p:txBody>
      </p:sp>
      <p:sp>
        <p:nvSpPr>
          <p:cNvPr id="3" name="文本框 2"/>
          <p:cNvSpPr txBox="1"/>
          <p:nvPr/>
        </p:nvSpPr>
        <p:spPr>
          <a:xfrm>
            <a:off x="1165860" y="2272665"/>
            <a:ext cx="10160000" cy="1198880"/>
          </a:xfrm>
          <a:prstGeom prst="rect">
            <a:avLst/>
          </a:prstGeom>
          <a:noFill/>
        </p:spPr>
        <p:txBody>
          <a:bodyPr wrap="square" rtlCol="0">
            <a:spAutoFit/>
          </a:bodyPr>
          <a:p>
            <a:r>
              <a:rPr lang="en-US" altLang="zh-CN" sz="2400"/>
              <a:t>2. </a:t>
            </a:r>
            <a:r>
              <a:rPr lang="zh-CN" altLang="en-US" sz="2400">
                <a:sym typeface="+mn-ea"/>
              </a:rPr>
              <a:t>数据集标注的问题</a:t>
            </a:r>
            <a:endParaRPr lang="zh-CN" altLang="en-US" sz="2400"/>
          </a:p>
          <a:p>
            <a:endParaRPr lang="zh-CN" altLang="en-US" sz="2400"/>
          </a:p>
          <a:p>
            <a:endParaRPr lang="en-US" altLang="zh-CN" sz="2400"/>
          </a:p>
        </p:txBody>
      </p:sp>
      <p:sp>
        <p:nvSpPr>
          <p:cNvPr id="5" name="文本框 4"/>
          <p:cNvSpPr txBox="1"/>
          <p:nvPr/>
        </p:nvSpPr>
        <p:spPr>
          <a:xfrm>
            <a:off x="2486025" y="2828290"/>
            <a:ext cx="4286250" cy="368300"/>
          </a:xfrm>
          <a:prstGeom prst="rect">
            <a:avLst/>
          </a:prstGeom>
          <a:noFill/>
        </p:spPr>
        <p:txBody>
          <a:bodyPr wrap="square" rtlCol="0">
            <a:spAutoFit/>
          </a:bodyPr>
          <a:p>
            <a:endParaRPr lang="zh-CN" altLang="en-US"/>
          </a:p>
        </p:txBody>
      </p:sp>
      <p:sp>
        <p:nvSpPr>
          <p:cNvPr id="4" name="文本框 3"/>
          <p:cNvSpPr txBox="1"/>
          <p:nvPr/>
        </p:nvSpPr>
        <p:spPr>
          <a:xfrm>
            <a:off x="1100455" y="2752725"/>
            <a:ext cx="10541635" cy="2306955"/>
          </a:xfrm>
          <a:prstGeom prst="rect">
            <a:avLst/>
          </a:prstGeom>
          <a:noFill/>
        </p:spPr>
        <p:txBody>
          <a:bodyPr wrap="square" rtlCol="0">
            <a:spAutoFit/>
          </a:bodyPr>
          <a:p>
            <a:pPr eaLnBrk="1" latinLnBrk="0" hangingPunct="1">
              <a:lnSpc>
                <a:spcPct val="150000"/>
              </a:lnSpc>
            </a:pPr>
            <a:r>
              <a:rPr lang="en-US" altLang="zh-CN" sz="2400"/>
              <a:t>         </a:t>
            </a:r>
            <a:r>
              <a:rPr lang="zh-CN" altLang="en-US" sz="2400"/>
              <a:t>传统的</a:t>
            </a:r>
            <a:r>
              <a:rPr lang="en-US" altLang="zh-CN" sz="2400"/>
              <a:t>ASR</a:t>
            </a:r>
            <a:r>
              <a:rPr lang="zh-CN" altLang="en-US" sz="2400"/>
              <a:t>是将音频分帧转换为</a:t>
            </a:r>
            <a:r>
              <a:rPr lang="zh-CN" altLang="en-US" sz="2400">
                <a:solidFill>
                  <a:srgbClr val="FF0000"/>
                </a:solidFill>
              </a:rPr>
              <a:t>音素</a:t>
            </a:r>
            <a:r>
              <a:rPr lang="zh-CN" altLang="en-US" sz="2400"/>
              <a:t>，再从音素转换到</a:t>
            </a:r>
            <a:r>
              <a:rPr lang="zh-CN" altLang="en-US" sz="2400">
                <a:solidFill>
                  <a:srgbClr val="FF0000"/>
                </a:solidFill>
              </a:rPr>
              <a:t>短语</a:t>
            </a:r>
            <a:r>
              <a:rPr lang="zh-CN" altLang="en-US" sz="2400"/>
              <a:t>的，但是对于市面上流行的语音识别框架来说（例如：</a:t>
            </a:r>
            <a:r>
              <a:rPr lang="en-US" altLang="zh-CN" sz="2400"/>
              <a:t>Kaldi</a:t>
            </a:r>
            <a:r>
              <a:rPr lang="zh-CN" altLang="en-US" sz="2400"/>
              <a:t>），人工去对每帧进行音素级别的标注是不切实际的，真实过程中会通过建立一个庞大的语料库和其相对应的音素字典去进行模型的训练。</a:t>
            </a:r>
            <a:r>
              <a:rPr lang="en-US" altLang="zh-CN" sz="2400"/>
              <a:t>   </a:t>
            </a:r>
            <a:endParaRPr lang="zh-CN" altLang="en-US" sz="2400"/>
          </a:p>
        </p:txBody>
      </p:sp>
      <p:sp>
        <p:nvSpPr>
          <p:cNvPr id="6" name="文本框 5"/>
          <p:cNvSpPr txBox="1"/>
          <p:nvPr/>
        </p:nvSpPr>
        <p:spPr>
          <a:xfrm>
            <a:off x="1028700" y="5116195"/>
            <a:ext cx="4336415" cy="460375"/>
          </a:xfrm>
          <a:prstGeom prst="rect">
            <a:avLst/>
          </a:prstGeom>
          <a:noFill/>
        </p:spPr>
        <p:txBody>
          <a:bodyPr wrap="square" rtlCol="0">
            <a:spAutoFit/>
          </a:bodyPr>
          <a:p>
            <a:r>
              <a:rPr lang="zh-CN" altLang="en-US" sz="2400">
                <a:sym typeface="+mn-ea"/>
              </a:rPr>
              <a:t>（你好</a:t>
            </a:r>
            <a:r>
              <a:rPr lang="en-US" altLang="zh-CN" sz="2400">
                <a:sym typeface="+mn-ea"/>
              </a:rPr>
              <a:t>        N i2  H ao3</a:t>
            </a:r>
            <a:r>
              <a:rPr lang="zh-CN" altLang="en-US" sz="2400">
                <a:sym typeface="+mn-ea"/>
              </a:rPr>
              <a:t>）</a:t>
            </a:r>
            <a:endParaRPr lang="zh-CN" altLang="en-US" sz="2400"/>
          </a:p>
        </p:txBody>
      </p:sp>
      <p:pic>
        <p:nvPicPr>
          <p:cNvPr id="100" name="图片 99"/>
          <p:cNvPicPr/>
          <p:nvPr/>
        </p:nvPicPr>
        <p:blipFill>
          <a:blip r:embed="rId2"/>
          <a:stretch>
            <a:fillRect/>
          </a:stretch>
        </p:blipFill>
        <p:spPr>
          <a:xfrm>
            <a:off x="1604645" y="5633085"/>
            <a:ext cx="1330960" cy="1236980"/>
          </a:xfrm>
          <a:prstGeom prst="rect">
            <a:avLst/>
          </a:prstGeom>
          <a:noFill/>
          <a:ln w="9525">
            <a:noFill/>
          </a:ln>
        </p:spPr>
      </p:pic>
      <p:cxnSp>
        <p:nvCxnSpPr>
          <p:cNvPr id="8" name="直接箭头连接符 7"/>
          <p:cNvCxnSpPr>
            <a:stCxn id="100" idx="3"/>
          </p:cNvCxnSpPr>
          <p:nvPr/>
        </p:nvCxnSpPr>
        <p:spPr>
          <a:xfrm>
            <a:off x="2935605" y="6251575"/>
            <a:ext cx="2125345" cy="292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3677920" y="5776595"/>
            <a:ext cx="641350" cy="730250"/>
          </a:xfrm>
          <a:prstGeom prst="rect">
            <a:avLst/>
          </a:prstGeom>
        </p:spPr>
      </p:pic>
      <p:sp>
        <p:nvSpPr>
          <p:cNvPr id="10" name="文本框 9"/>
          <p:cNvSpPr txBox="1"/>
          <p:nvPr/>
        </p:nvSpPr>
        <p:spPr>
          <a:xfrm>
            <a:off x="5170805" y="5939155"/>
            <a:ext cx="4211955" cy="368300"/>
          </a:xfrm>
          <a:prstGeom prst="rect">
            <a:avLst/>
          </a:prstGeom>
          <a:noFill/>
        </p:spPr>
        <p:txBody>
          <a:bodyPr wrap="square" rtlCol="0">
            <a:spAutoFit/>
          </a:bodyPr>
          <a:p>
            <a:r>
              <a:rPr lang="en-US" altLang="zh-CN"/>
              <a:t>_ _ _ n n n i i i i i i i i h h h h ao ao ao _ _</a:t>
            </a:r>
            <a:endParaRPr lang="en-US" altLang="zh-CN"/>
          </a:p>
        </p:txBody>
      </p:sp>
      <p:cxnSp>
        <p:nvCxnSpPr>
          <p:cNvPr id="12" name="直接箭头连接符 11"/>
          <p:cNvCxnSpPr/>
          <p:nvPr/>
        </p:nvCxnSpPr>
        <p:spPr>
          <a:xfrm>
            <a:off x="9382760" y="6238240"/>
            <a:ext cx="718820"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101580" y="6060440"/>
            <a:ext cx="1583055" cy="368300"/>
          </a:xfrm>
          <a:prstGeom prst="rect">
            <a:avLst/>
          </a:prstGeom>
          <a:noFill/>
        </p:spPr>
        <p:txBody>
          <a:bodyPr wrap="square" rtlCol="0">
            <a:spAutoFit/>
          </a:bodyPr>
          <a:p>
            <a:r>
              <a:rPr lang="zh-CN" altLang="en-US"/>
              <a:t>你好</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wipe(down)">
                                      <p:cBhvr>
                                        <p:cTn id="22" dur="500"/>
                                        <p:tgtEl>
                                          <p:spTgt spid="100"/>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10" grpId="0"/>
      <p:bldP spid="13" grpId="0"/>
      <p:bldP spid="10" grpId="1"/>
      <p:bldP spid="1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zh-CN" altLang="en-US" dirty="0">
                <a:cs typeface="+mn-ea"/>
                <a:sym typeface="+mn-lt"/>
              </a:rPr>
              <a:t>背景</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11" name="文本框 10"/>
          <p:cNvSpPr txBox="1"/>
          <p:nvPr/>
        </p:nvSpPr>
        <p:spPr>
          <a:xfrm>
            <a:off x="1100455" y="1456690"/>
            <a:ext cx="10922000" cy="645160"/>
          </a:xfrm>
          <a:prstGeom prst="rect">
            <a:avLst/>
          </a:prstGeom>
          <a:noFill/>
        </p:spPr>
        <p:txBody>
          <a:bodyPr wrap="square" rtlCol="0">
            <a:spAutoFit/>
          </a:bodyPr>
          <a:p>
            <a:pPr algn="just" eaLnBrk="1" latinLnBrk="0" hangingPunct="1">
              <a:lnSpc>
                <a:spcPct val="150000"/>
              </a:lnSpc>
            </a:pPr>
            <a:r>
              <a:rPr lang="en-US" altLang="zh-CN" sz="2400"/>
              <a:t> </a:t>
            </a:r>
            <a:r>
              <a:rPr lang="zh-CN" altLang="en-US" sz="2400">
                <a:solidFill>
                  <a:srgbClr val="FF0000"/>
                </a:solidFill>
              </a:rPr>
              <a:t>思考</a:t>
            </a:r>
            <a:r>
              <a:rPr lang="zh-CN" altLang="en-US" sz="2400"/>
              <a:t>：语音对抗相比于图像对抗困难在哪里？</a:t>
            </a:r>
            <a:endParaRPr lang="en-US" altLang="zh-CN" sz="2400"/>
          </a:p>
        </p:txBody>
      </p:sp>
      <p:sp>
        <p:nvSpPr>
          <p:cNvPr id="3" name="文本框 2"/>
          <p:cNvSpPr txBox="1"/>
          <p:nvPr/>
        </p:nvSpPr>
        <p:spPr>
          <a:xfrm>
            <a:off x="1165860" y="2272665"/>
            <a:ext cx="10160000" cy="1198880"/>
          </a:xfrm>
          <a:prstGeom prst="rect">
            <a:avLst/>
          </a:prstGeom>
          <a:noFill/>
        </p:spPr>
        <p:txBody>
          <a:bodyPr wrap="square" rtlCol="0">
            <a:spAutoFit/>
          </a:bodyPr>
          <a:p>
            <a:r>
              <a:rPr lang="en-US" altLang="zh-CN" sz="2400"/>
              <a:t>3. </a:t>
            </a:r>
            <a:r>
              <a:rPr lang="zh-CN" altLang="en-US" sz="2400"/>
              <a:t>物理世界噪声</a:t>
            </a:r>
            <a:r>
              <a:rPr lang="zh-CN" altLang="en-US" sz="2400">
                <a:sym typeface="+mn-ea"/>
              </a:rPr>
              <a:t>的</a:t>
            </a:r>
            <a:r>
              <a:rPr lang="zh-CN" altLang="en-US" sz="2400">
                <a:sym typeface="+mn-ea"/>
              </a:rPr>
              <a:t>问题</a:t>
            </a:r>
            <a:endParaRPr lang="zh-CN" altLang="en-US" sz="2400"/>
          </a:p>
          <a:p>
            <a:endParaRPr lang="zh-CN" altLang="en-US" sz="2400"/>
          </a:p>
          <a:p>
            <a:endParaRPr lang="en-US" altLang="zh-CN" sz="2400"/>
          </a:p>
        </p:txBody>
      </p:sp>
      <p:sp>
        <p:nvSpPr>
          <p:cNvPr id="5" name="文本框 4"/>
          <p:cNvSpPr txBox="1"/>
          <p:nvPr/>
        </p:nvSpPr>
        <p:spPr>
          <a:xfrm>
            <a:off x="2486025" y="2828290"/>
            <a:ext cx="4286250" cy="368300"/>
          </a:xfrm>
          <a:prstGeom prst="rect">
            <a:avLst/>
          </a:prstGeom>
          <a:noFill/>
        </p:spPr>
        <p:txBody>
          <a:bodyPr wrap="square" rtlCol="0">
            <a:spAutoFit/>
          </a:bodyPr>
          <a:p>
            <a:endParaRPr lang="zh-CN" altLang="en-US"/>
          </a:p>
        </p:txBody>
      </p:sp>
      <p:sp>
        <p:nvSpPr>
          <p:cNvPr id="4" name="文本框 3"/>
          <p:cNvSpPr txBox="1"/>
          <p:nvPr/>
        </p:nvSpPr>
        <p:spPr>
          <a:xfrm>
            <a:off x="1118235" y="2735580"/>
            <a:ext cx="10999470" cy="2306955"/>
          </a:xfrm>
          <a:prstGeom prst="rect">
            <a:avLst/>
          </a:prstGeom>
          <a:noFill/>
        </p:spPr>
        <p:txBody>
          <a:bodyPr wrap="square" rtlCol="0">
            <a:spAutoFit/>
          </a:bodyPr>
          <a:p>
            <a:pPr eaLnBrk="1" latinLnBrk="0" hangingPunct="1">
              <a:lnSpc>
                <a:spcPct val="150000"/>
              </a:lnSpc>
            </a:pPr>
            <a:r>
              <a:rPr lang="en-US" altLang="zh-CN" sz="2400"/>
              <a:t>        </a:t>
            </a:r>
            <a:r>
              <a:rPr lang="zh-CN" altLang="en-US" sz="2400"/>
              <a:t>语音识别在现实世界中进行时，由于声波在空气中传播会发生衰减，再加上在传播过程中存在来自不同频段的噪声干扰，这导致所构造的对抗样本在通过空气传输到被攻击目标的时候已发生很大程度的变形，从而使现实世界中的攻击相对于图像来说更加困难。</a:t>
            </a:r>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en-US" altLang="zh-CN" dirty="0">
                <a:cs typeface="+mn-ea"/>
                <a:sym typeface="+mn-lt"/>
              </a:rPr>
              <a:t>ASR</a:t>
            </a:r>
            <a:r>
              <a:rPr lang="zh-CN" altLang="en-US" dirty="0">
                <a:cs typeface="+mn-ea"/>
                <a:sym typeface="+mn-lt"/>
              </a:rPr>
              <a:t>模型分类</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sp>
        <p:nvSpPr>
          <p:cNvPr id="3" name="矩形 2"/>
          <p:cNvSpPr/>
          <p:nvPr/>
        </p:nvSpPr>
        <p:spPr>
          <a:xfrm>
            <a:off x="4697095" y="1818005"/>
            <a:ext cx="6838315" cy="1877695"/>
          </a:xfrm>
          <a:prstGeom prst="rect">
            <a:avLst/>
          </a:prstGeom>
          <a:noFill/>
          <a:ln>
            <a:solidFill>
              <a:srgbClr val="1A2B78"/>
            </a:solidFill>
          </a:ln>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p>
            <a:pPr algn="ctr"/>
            <a:endParaRPr lang="zh-CN" altLang="en-US">
              <a:cs typeface="+mn-ea"/>
              <a:sym typeface="+mn-lt"/>
            </a:endParaRPr>
          </a:p>
        </p:txBody>
      </p:sp>
      <p:sp>
        <p:nvSpPr>
          <p:cNvPr id="4" name="矩形 3"/>
          <p:cNvSpPr/>
          <p:nvPr/>
        </p:nvSpPr>
        <p:spPr>
          <a:xfrm>
            <a:off x="4937398" y="1592913"/>
            <a:ext cx="4943226" cy="488760"/>
          </a:xfrm>
          <a:prstGeom prst="rect">
            <a:avLst/>
          </a:prstGeom>
          <a:solidFill>
            <a:srgbClr val="0070C0"/>
          </a:solidFill>
          <a:ln>
            <a:noFill/>
          </a:ln>
          <a:effectLst>
            <a:outerShdw blurRad="419100" dist="1905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p>
            <a:pPr algn="ctr"/>
            <a:r>
              <a:rPr lang="zh-CN" altLang="en-US">
                <a:cs typeface="+mn-ea"/>
                <a:sym typeface="+mn-lt"/>
              </a:rPr>
              <a:t>非端到端模型（混合模型）</a:t>
            </a:r>
            <a:endParaRPr lang="zh-CN" altLang="en-US">
              <a:cs typeface="+mn-ea"/>
              <a:sym typeface="+mn-lt"/>
            </a:endParaRPr>
          </a:p>
        </p:txBody>
      </p:sp>
      <p:sp>
        <p:nvSpPr>
          <p:cNvPr id="5" name="六边形 4"/>
          <p:cNvSpPr/>
          <p:nvPr/>
        </p:nvSpPr>
        <p:spPr>
          <a:xfrm>
            <a:off x="1460807" y="3544352"/>
            <a:ext cx="1674066" cy="1442556"/>
          </a:xfrm>
          <a:prstGeom prst="hexagon">
            <a:avLst/>
          </a:prstGeom>
          <a:solidFill>
            <a:srgbClr val="0070C0"/>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p>
            <a:pPr algn="ctr"/>
            <a:r>
              <a:rPr lang="zh-CN" altLang="en-US" sz="3375" dirty="0">
                <a:cs typeface="+mn-ea"/>
                <a:sym typeface="+mn-lt"/>
              </a:rPr>
              <a:t>分类</a:t>
            </a:r>
            <a:endParaRPr lang="zh-CN" altLang="en-US" sz="3375" dirty="0">
              <a:cs typeface="+mn-ea"/>
              <a:sym typeface="+mn-lt"/>
            </a:endParaRPr>
          </a:p>
        </p:txBody>
      </p:sp>
      <p:cxnSp>
        <p:nvCxnSpPr>
          <p:cNvPr id="6" name="直接箭头连接符 5"/>
          <p:cNvCxnSpPr>
            <a:stCxn id="5" idx="5"/>
          </p:cNvCxnSpPr>
          <p:nvPr/>
        </p:nvCxnSpPr>
        <p:spPr>
          <a:xfrm flipV="1">
            <a:off x="2773448" y="2557341"/>
            <a:ext cx="1308719" cy="98701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773448" y="4987543"/>
            <a:ext cx="1308719" cy="98701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37125" y="2124075"/>
            <a:ext cx="6374130" cy="1322070"/>
          </a:xfrm>
          <a:prstGeom prst="rect">
            <a:avLst/>
          </a:prstGeom>
          <a:noFill/>
        </p:spPr>
        <p:txBody>
          <a:bodyPr wrap="square" lIns="96424" tIns="48212" rIns="96424" bIns="48212" rtlCol="0">
            <a:noAutofit/>
          </a:bodyPr>
          <a:p>
            <a:pPr>
              <a:lnSpc>
                <a:spcPct val="130000"/>
              </a:lnSpc>
            </a:pPr>
            <a:r>
              <a:rPr lang="zh-CN" altLang="en-US" sz="1685" dirty="0">
                <a:solidFill>
                  <a:schemeClr val="tx1">
                    <a:lumMod val="50000"/>
                    <a:lumOff val="50000"/>
                  </a:schemeClr>
                </a:solidFill>
                <a:latin typeface="+mn-lt"/>
                <a:ea typeface="+mn-ea"/>
                <a:cs typeface="+mn-ea"/>
                <a:sym typeface="+mn-lt"/>
              </a:rPr>
              <a:t>混合模型</a:t>
            </a:r>
            <a:r>
              <a:rPr lang="zh-CN" altLang="en-US" sz="1685" dirty="0">
                <a:solidFill>
                  <a:srgbClr val="FF0000"/>
                </a:solidFill>
                <a:latin typeface="+mn-lt"/>
                <a:ea typeface="+mn-ea"/>
                <a:cs typeface="+mn-ea"/>
                <a:sym typeface="+mn-lt"/>
              </a:rPr>
              <a:t>主要使用HMM(隐马尔科夫模型)计算最终的文本序列</a:t>
            </a:r>
            <a:r>
              <a:rPr lang="zh-CN" altLang="en-US" sz="1685" dirty="0">
                <a:solidFill>
                  <a:schemeClr val="tx1">
                    <a:lumMod val="50000"/>
                    <a:lumOff val="50000"/>
                  </a:schemeClr>
                </a:solidFill>
                <a:latin typeface="+mn-lt"/>
                <a:ea typeface="+mn-ea"/>
                <a:cs typeface="+mn-ea"/>
                <a:sym typeface="+mn-lt"/>
              </a:rPr>
              <a:t>，HMM计算需要一个状态转移矩阵和发射矩阵，ASR经典模型GMM/HMM中发射矩阵是通过GMM(混合高斯模型)计算的，整个模型混合使用了GMM和HMM，所以叫混合模型。</a:t>
            </a:r>
            <a:endParaRPr lang="zh-CN" altLang="en-US" sz="1685" dirty="0">
              <a:solidFill>
                <a:schemeClr val="tx1">
                  <a:lumMod val="50000"/>
                  <a:lumOff val="50000"/>
                </a:schemeClr>
              </a:solidFill>
              <a:latin typeface="+mn-lt"/>
              <a:ea typeface="+mn-ea"/>
              <a:cs typeface="+mn-ea"/>
              <a:sym typeface="+mn-lt"/>
            </a:endParaRPr>
          </a:p>
        </p:txBody>
      </p:sp>
      <p:sp>
        <p:nvSpPr>
          <p:cNvPr id="14" name="矩形 13"/>
          <p:cNvSpPr/>
          <p:nvPr/>
        </p:nvSpPr>
        <p:spPr>
          <a:xfrm>
            <a:off x="4629150" y="4555490"/>
            <a:ext cx="6906260" cy="1948815"/>
          </a:xfrm>
          <a:prstGeom prst="rect">
            <a:avLst/>
          </a:prstGeom>
          <a:noFill/>
          <a:ln>
            <a:solidFill>
              <a:srgbClr val="1A2B78"/>
            </a:solidFill>
          </a:ln>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p>
            <a:pPr algn="ctr"/>
            <a:endParaRPr lang="zh-CN" altLang="en-US">
              <a:cs typeface="+mn-ea"/>
              <a:sym typeface="+mn-lt"/>
            </a:endParaRPr>
          </a:p>
        </p:txBody>
      </p:sp>
      <p:sp>
        <p:nvSpPr>
          <p:cNvPr id="15" name="矩形 14"/>
          <p:cNvSpPr/>
          <p:nvPr/>
        </p:nvSpPr>
        <p:spPr>
          <a:xfrm>
            <a:off x="4869453" y="4329932"/>
            <a:ext cx="4943226" cy="488760"/>
          </a:xfrm>
          <a:prstGeom prst="rect">
            <a:avLst/>
          </a:prstGeom>
          <a:solidFill>
            <a:srgbClr val="0070C0"/>
          </a:solidFill>
          <a:ln>
            <a:noFill/>
          </a:ln>
          <a:effectLst>
            <a:outerShdw blurRad="419100" dist="1905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6424" tIns="48212" rIns="96424" bIns="48212" rtlCol="0" anchor="ctr"/>
          <a:p>
            <a:pPr algn="ctr"/>
            <a:r>
              <a:rPr lang="zh-CN" altLang="en-US">
                <a:cs typeface="+mn-ea"/>
                <a:sym typeface="+mn-lt"/>
              </a:rPr>
              <a:t>端到端模型</a:t>
            </a:r>
            <a:endParaRPr lang="zh-CN" altLang="en-US">
              <a:cs typeface="+mn-ea"/>
              <a:sym typeface="+mn-lt"/>
            </a:endParaRPr>
          </a:p>
        </p:txBody>
      </p:sp>
      <p:sp>
        <p:nvSpPr>
          <p:cNvPr id="16" name="TextBox 15"/>
          <p:cNvSpPr txBox="1"/>
          <p:nvPr/>
        </p:nvSpPr>
        <p:spPr>
          <a:xfrm>
            <a:off x="4869180" y="4861560"/>
            <a:ext cx="6441440" cy="1388745"/>
          </a:xfrm>
          <a:prstGeom prst="rect">
            <a:avLst/>
          </a:prstGeom>
          <a:noFill/>
        </p:spPr>
        <p:txBody>
          <a:bodyPr wrap="square" lIns="96424" tIns="48212" rIns="96424" bIns="48212" rtlCol="0">
            <a:noAutofit/>
          </a:bodyPr>
          <a:p>
            <a:pPr>
              <a:lnSpc>
                <a:spcPct val="130000"/>
              </a:lnSpc>
            </a:pPr>
            <a:r>
              <a:rPr lang="zh-CN" altLang="en-US" sz="1685" dirty="0">
                <a:solidFill>
                  <a:schemeClr val="tx1">
                    <a:lumMod val="50000"/>
                    <a:lumOff val="50000"/>
                  </a:schemeClr>
                </a:solidFill>
                <a:latin typeface="+mn-lt"/>
                <a:ea typeface="+mn-ea"/>
                <a:cs typeface="+mn-ea"/>
                <a:sym typeface="+mn-lt"/>
              </a:rPr>
              <a:t>使用一个模型</a:t>
            </a:r>
            <a:r>
              <a:rPr lang="zh-CN" altLang="en-US" sz="1685" dirty="0">
                <a:solidFill>
                  <a:srgbClr val="FF0000"/>
                </a:solidFill>
                <a:latin typeface="+mn-lt"/>
                <a:ea typeface="+mn-ea"/>
                <a:cs typeface="+mn-ea"/>
                <a:sym typeface="+mn-lt"/>
              </a:rPr>
              <a:t>直接从语音输入得到最终文本序列</a:t>
            </a:r>
            <a:r>
              <a:rPr lang="zh-CN" altLang="en-US" sz="1685" dirty="0">
                <a:solidFill>
                  <a:schemeClr val="tx1">
                    <a:lumMod val="50000"/>
                    <a:lumOff val="50000"/>
                  </a:schemeClr>
                </a:solidFill>
                <a:latin typeface="+mn-lt"/>
                <a:ea typeface="+mn-ea"/>
                <a:cs typeface="+mn-ea"/>
                <a:sym typeface="+mn-lt"/>
              </a:rPr>
              <a:t>，则叫端到端模型，主要代表有基于CTC、</a:t>
            </a:r>
            <a:r>
              <a:rPr lang="en-US" altLang="zh-CN" sz="1685" dirty="0">
                <a:solidFill>
                  <a:schemeClr val="tx1">
                    <a:lumMod val="50000"/>
                    <a:lumOff val="50000"/>
                  </a:schemeClr>
                </a:solidFill>
                <a:latin typeface="+mn-lt"/>
                <a:ea typeface="+mn-ea"/>
                <a:cs typeface="+mn-ea"/>
                <a:sym typeface="+mn-lt"/>
              </a:rPr>
              <a:t>Transformer</a:t>
            </a:r>
            <a:r>
              <a:rPr lang="zh-CN" altLang="en-US" sz="1685" dirty="0">
                <a:solidFill>
                  <a:schemeClr val="tx1">
                    <a:lumMod val="50000"/>
                    <a:lumOff val="50000"/>
                  </a:schemeClr>
                </a:solidFill>
                <a:latin typeface="+mn-lt"/>
                <a:ea typeface="+mn-ea"/>
                <a:cs typeface="+mn-ea"/>
                <a:sym typeface="+mn-lt"/>
              </a:rPr>
              <a:t>和Attention的模型</a:t>
            </a:r>
            <a:endParaRPr lang="zh-CN" altLang="en-US" sz="1685" dirty="0">
              <a:solidFill>
                <a:schemeClr val="tx1">
                  <a:lumMod val="50000"/>
                  <a:lumOff val="50000"/>
                </a:schemeClr>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outVertical)">
                                      <p:cBhvr>
                                        <p:cTn id="18" dur="500"/>
                                        <p:tgtEl>
                                          <p:spTgt spid="4"/>
                                        </p:tgtEl>
                                      </p:cBhvr>
                                    </p:animEffect>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0"/>
                                        </p:tgtEl>
                                        <p:attrNameLst>
                                          <p:attrName>style.visibility</p:attrName>
                                        </p:attrNameLst>
                                      </p:cBhvr>
                                      <p:to>
                                        <p:strVal val="visible"/>
                                      </p:to>
                                    </p:set>
                                    <p:animEffect transition="in" filter="wipe(left)">
                                      <p:cBhvr>
                                        <p:cTn id="27" dur="100"/>
                                        <p:tgtEl>
                                          <p:spTgt spid="10"/>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0"/>
                                        </p:tgtEl>
                                      </p:cBhvr>
                                      <p:to x="80000" y="100000"/>
                                    </p:animScale>
                                    <p:anim by="(#ppt_w*0.10)" calcmode="lin" valueType="num">
                                      <p:cBhvr>
                                        <p:cTn id="30" dur="50" autoRev="1" fill="hold">
                                          <p:stCondLst>
                                            <p:cond delay="0"/>
                                          </p:stCondLst>
                                        </p:cTn>
                                        <p:tgtEl>
                                          <p:spTgt spid="10"/>
                                        </p:tgtEl>
                                        <p:attrNameLst>
                                          <p:attrName>ppt_x</p:attrName>
                                        </p:attrNameLst>
                                      </p:cBhvr>
                                    </p:anim>
                                    <p:anim by="(-#ppt_w*0.10)" calcmode="lin" valueType="num">
                                      <p:cBhvr>
                                        <p:cTn id="31" dur="50" autoRev="1" fill="hold">
                                          <p:stCondLst>
                                            <p:cond delay="0"/>
                                          </p:stCondLst>
                                        </p:cTn>
                                        <p:tgtEl>
                                          <p:spTgt spid="10"/>
                                        </p:tgtEl>
                                        <p:attrNameLst>
                                          <p:attrName>ppt_y</p:attrName>
                                        </p:attrNameLst>
                                      </p:cBhvr>
                                    </p:anim>
                                    <p:animRot by="-480000">
                                      <p:cBhvr>
                                        <p:cTn id="32" dur="50" autoRev="1" fill="hold">
                                          <p:stCondLst>
                                            <p:cond delay="0"/>
                                          </p:stCondLst>
                                        </p:cTn>
                                        <p:tgtEl>
                                          <p:spTgt spid="10"/>
                                        </p:tgtEl>
                                        <p:attrNameLst>
                                          <p:attrName>r</p:attrName>
                                        </p:attrNameLst>
                                      </p:cBhvr>
                                    </p:animRot>
                                  </p:childTnLst>
                                </p:cTn>
                              </p:par>
                            </p:childTnLst>
                          </p:cTn>
                        </p:par>
                        <p:par>
                          <p:cTn id="33" fill="hold">
                            <p:stCondLst>
                              <p:cond delay="5460"/>
                            </p:stCondLst>
                            <p:childTnLst>
                              <p:par>
                                <p:cTn id="34" presetID="16" presetClass="entr" presetSubtype="37"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outVertical)">
                                      <p:cBhvr>
                                        <p:cTn id="36" dur="500"/>
                                        <p:tgtEl>
                                          <p:spTgt spid="15"/>
                                        </p:tgtEl>
                                      </p:cBhvr>
                                    </p:animEffect>
                                  </p:childTnLst>
                                </p:cTn>
                              </p:par>
                            </p:childTnLst>
                          </p:cTn>
                        </p:par>
                        <p:par>
                          <p:cTn id="37" fill="hold">
                            <p:stCondLst>
                              <p:cond delay="5960"/>
                            </p:stCondLst>
                            <p:childTnLst>
                              <p:par>
                                <p:cTn id="38" presetID="2"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childTnLst>
                          </p:cTn>
                        </p:par>
                        <p:par>
                          <p:cTn id="42" fill="hold">
                            <p:stCondLst>
                              <p:cond delay="6460"/>
                            </p:stCondLst>
                            <p:childTnLst>
                              <p:par>
                                <p:cTn id="43" presetID="22" presetClass="entr" presetSubtype="8" fill="hold" grpId="0" nodeType="afterEffect">
                                  <p:stCondLst>
                                    <p:cond delay="0"/>
                                  </p:stCondLst>
                                  <p:iterate type="lt">
                                    <p:tmPct val="30000"/>
                                  </p:iterate>
                                  <p:childTnLst>
                                    <p:set>
                                      <p:cBhvr>
                                        <p:cTn id="44" dur="1" fill="hold">
                                          <p:stCondLst>
                                            <p:cond delay="0"/>
                                          </p:stCondLst>
                                        </p:cTn>
                                        <p:tgtEl>
                                          <p:spTgt spid="16"/>
                                        </p:tgtEl>
                                        <p:attrNameLst>
                                          <p:attrName>style.visibility</p:attrName>
                                        </p:attrNameLst>
                                      </p:cBhvr>
                                      <p:to>
                                        <p:strVal val="visible"/>
                                      </p:to>
                                    </p:set>
                                    <p:animEffect transition="in" filter="wipe(left)">
                                      <p:cBhvr>
                                        <p:cTn id="45" dur="100"/>
                                        <p:tgtEl>
                                          <p:spTgt spid="16"/>
                                        </p:tgtEl>
                                      </p:cBhvr>
                                    </p:animEffect>
                                  </p:childTnLst>
                                </p:cTn>
                              </p:par>
                              <p:par>
                                <p:cTn id="46" presetID="36" presetClass="emph" presetSubtype="0" fill="hold" grpId="1" nodeType="withEffect">
                                  <p:stCondLst>
                                    <p:cond delay="0"/>
                                  </p:stCondLst>
                                  <p:iterate type="lt">
                                    <p:tmPct val="30000"/>
                                  </p:iterate>
                                  <p:childTnLst>
                                    <p:animScale>
                                      <p:cBhvr>
                                        <p:cTn id="47" dur="50" autoRev="1" fill="hold">
                                          <p:stCondLst>
                                            <p:cond delay="0"/>
                                          </p:stCondLst>
                                        </p:cTn>
                                        <p:tgtEl>
                                          <p:spTgt spid="16"/>
                                        </p:tgtEl>
                                      </p:cBhvr>
                                      <p:to x="80000" y="100000"/>
                                    </p:animScale>
                                    <p:anim by="(#ppt_w*0.10)" calcmode="lin" valueType="num">
                                      <p:cBhvr>
                                        <p:cTn id="48" dur="50" autoRev="1" fill="hold">
                                          <p:stCondLst>
                                            <p:cond delay="0"/>
                                          </p:stCondLst>
                                        </p:cTn>
                                        <p:tgtEl>
                                          <p:spTgt spid="16"/>
                                        </p:tgtEl>
                                        <p:attrNameLst>
                                          <p:attrName>ppt_x</p:attrName>
                                        </p:attrNameLst>
                                      </p:cBhvr>
                                    </p:anim>
                                    <p:anim by="(-#ppt_w*0.10)" calcmode="lin" valueType="num">
                                      <p:cBhvr>
                                        <p:cTn id="49" dur="50" autoRev="1" fill="hold">
                                          <p:stCondLst>
                                            <p:cond delay="0"/>
                                          </p:stCondLst>
                                        </p:cTn>
                                        <p:tgtEl>
                                          <p:spTgt spid="16"/>
                                        </p:tgtEl>
                                        <p:attrNameLst>
                                          <p:attrName>ppt_y</p:attrName>
                                        </p:attrNameLst>
                                      </p:cBhvr>
                                    </p:anim>
                                    <p:animRot by="-480000">
                                      <p:cBhvr>
                                        <p:cTn id="50"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10" grpId="0"/>
      <p:bldP spid="10" grpId="1"/>
      <p:bldP spid="14" grpId="0" bldLvl="0" animBg="1"/>
      <p:bldP spid="15" grpId="0" bldLvl="0" animBg="1"/>
      <p:bldP spid="16" grpId="0"/>
      <p:bldP spid="1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3"/>
          </p:nvPr>
        </p:nvSpPr>
        <p:spPr/>
        <p:txBody>
          <a:bodyPr>
            <a:normAutofit/>
          </a:bodyPr>
          <a:lstStyle/>
          <a:p>
            <a:r>
              <a:rPr lang="en-US" altLang="zh-CN" dirty="0">
                <a:cs typeface="+mn-ea"/>
                <a:sym typeface="+mn-lt"/>
              </a:rPr>
              <a:t>ASR</a:t>
            </a:r>
            <a:r>
              <a:rPr lang="zh-CN" altLang="en-US" dirty="0">
                <a:cs typeface="+mn-ea"/>
                <a:sym typeface="+mn-lt"/>
              </a:rPr>
              <a:t>介绍</a:t>
            </a:r>
            <a:endParaRPr lang="zh-CN" altLang="en-US" dirty="0">
              <a:cs typeface="+mn-ea"/>
              <a:sym typeface="+mn-lt"/>
            </a:endParaRPr>
          </a:p>
        </p:txBody>
      </p:sp>
      <p:sp>
        <p:nvSpPr>
          <p:cNvPr id="2" name="灯片编号占位符 1"/>
          <p:cNvSpPr>
            <a:spLocks noGrp="1"/>
          </p:cNvSpPr>
          <p:nvPr>
            <p:ph type="sldNum" sz="quarter" idx="4294967295"/>
          </p:nvPr>
        </p:nvSpPr>
        <p:spPr>
          <a:xfrm>
            <a:off x="12230100" y="266700"/>
            <a:ext cx="628650" cy="385763"/>
          </a:xfrm>
        </p:spPr>
        <p:txBody>
          <a:bodyPr/>
          <a:lstStyle/>
          <a:p>
            <a:fld id="{EB730883-2733-4EB0-9793-894FF9D50112}" type="slidenum">
              <a:rPr lang="zh-CN" altLang="en-US" smtClean="0">
                <a:latin typeface="+mn-lt"/>
                <a:ea typeface="+mn-ea"/>
                <a:cs typeface="+mn-ea"/>
                <a:sym typeface="+mn-lt"/>
              </a:rPr>
            </a:fld>
            <a:endParaRPr lang="zh-CN" altLang="en-US">
              <a:latin typeface="+mn-lt"/>
              <a:ea typeface="+mn-ea"/>
              <a:cs typeface="+mn-ea"/>
              <a:sym typeface="+mn-lt"/>
            </a:endParaRPr>
          </a:p>
        </p:txBody>
      </p:sp>
      <p:grpSp>
        <p:nvGrpSpPr>
          <p:cNvPr id="47" name="组合 46"/>
          <p:cNvGrpSpPr/>
          <p:nvPr/>
        </p:nvGrpSpPr>
        <p:grpSpPr>
          <a:xfrm>
            <a:off x="269240" y="194945"/>
            <a:ext cx="990600" cy="924560"/>
            <a:chOff x="5437761" y="2329774"/>
            <a:chExt cx="2198451" cy="2198451"/>
          </a:xfrm>
        </p:grpSpPr>
        <p:sp>
          <p:nvSpPr>
            <p:cNvPr id="30" name="椭圆 29"/>
            <p:cNvSpPr/>
            <p:nvPr/>
          </p:nvSpPr>
          <p:spPr>
            <a:xfrm>
              <a:off x="5437761" y="2329774"/>
              <a:ext cx="2198451" cy="219845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25307" y="2417320"/>
              <a:ext cx="2023358" cy="2023358"/>
            </a:xfrm>
            <a:prstGeom prst="rect">
              <a:avLst/>
            </a:prstGeom>
          </p:spPr>
        </p:pic>
      </p:grpSp>
      <p:pic>
        <p:nvPicPr>
          <p:cNvPr id="100" name="图片 99"/>
          <p:cNvPicPr/>
          <p:nvPr>
            <p:custDataLst>
              <p:tags r:id="rId2"/>
            </p:custDataLst>
          </p:nvPr>
        </p:nvPicPr>
        <p:blipFill>
          <a:blip r:embed="rId3" r:link="rId4"/>
          <a:stretch>
            <a:fillRect/>
          </a:stretch>
        </p:blipFill>
        <p:spPr>
          <a:xfrm>
            <a:off x="2816225" y="1384300"/>
            <a:ext cx="7226300" cy="4215765"/>
          </a:xfrm>
          <a:prstGeom prst="rect">
            <a:avLst/>
          </a:prstGeom>
          <a:noFill/>
          <a:ln w="9525">
            <a:noFill/>
          </a:ln>
        </p:spPr>
      </p:pic>
      <p:sp>
        <p:nvSpPr>
          <p:cNvPr id="18" name="文本框 17"/>
          <p:cNvSpPr txBox="1"/>
          <p:nvPr/>
        </p:nvSpPr>
        <p:spPr>
          <a:xfrm>
            <a:off x="2536825" y="5993130"/>
            <a:ext cx="7737475" cy="829945"/>
          </a:xfrm>
          <a:prstGeom prst="rect">
            <a:avLst/>
          </a:prstGeom>
          <a:noFill/>
        </p:spPr>
        <p:txBody>
          <a:bodyPr wrap="square" rtlCol="0" anchor="t">
            <a:spAutoFit/>
          </a:bodyPr>
          <a:p>
            <a:r>
              <a:rPr lang="zh-CN" altLang="en-US" sz="1600" b="1" dirty="0" smtClean="0">
                <a:solidFill>
                  <a:schemeClr val="tx1"/>
                </a:solidFill>
                <a:latin typeface="微软雅黑" panose="020B0503020204020204" pitchFamily="34" charset="-122"/>
                <a:ea typeface="微软雅黑" panose="020B0503020204020204" pitchFamily="34" charset="-122"/>
                <a:sym typeface="+mn-ea"/>
              </a:rPr>
              <a:t>W表示文字序列，Y表示语音输入。语音识别的目标是在给定语音输入的情况下，找到可能性最大的文字序列。</a:t>
            </a:r>
            <a:endParaRPr lang="zh-CN" altLang="en-US" sz="1600" b="1" dirty="0" smtClean="0">
              <a:solidFill>
                <a:schemeClr val="tx1"/>
              </a:solidFill>
              <a:latin typeface="微软雅黑" panose="020B0503020204020204" pitchFamily="34" charset="-122"/>
              <a:ea typeface="微软雅黑" panose="020B0503020204020204" pitchFamily="34" charset="-122"/>
            </a:endParaRPr>
          </a:p>
          <a:p>
            <a:endParaRPr lang="zh-CN" altLang="en-US" sz="1600" b="1" dirty="0" smtClean="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tags/tag1.xml><?xml version="1.0" encoding="utf-8"?>
<p:tagLst xmlns:p="http://schemas.openxmlformats.org/presentationml/2006/main">
  <p:tag name="MH" val="20160830110146"/>
  <p:tag name="MH_LIBRARY" val="CONTENTS"/>
  <p:tag name="MH_TYPE" val="ENTRY"/>
  <p:tag name="ID" val="553512"/>
  <p:tag name="MH_ORDER" val="1"/>
</p:tagLst>
</file>

<file path=ppt/tags/tag2.xml><?xml version="1.0" encoding="utf-8"?>
<p:tagLst xmlns:p="http://schemas.openxmlformats.org/presentationml/2006/main">
  <p:tag name="MH" val="20160830110146"/>
  <p:tag name="MH_LIBRARY" val="CONTENTS"/>
  <p:tag name="MH_TYPE" val="ENTRY"/>
  <p:tag name="ID" val="553512"/>
  <p:tag name="MH_ORDER" val="2"/>
</p:tagLst>
</file>

<file path=ppt/tags/tag3.xml><?xml version="1.0" encoding="utf-8"?>
<p:tagLst xmlns:p="http://schemas.openxmlformats.org/presentationml/2006/main">
  <p:tag name="MH" val="20160830110146"/>
  <p:tag name="MH_LIBRARY" val="CONTENTS"/>
  <p:tag name="MH_TYPE" val="ENTRY"/>
  <p:tag name="ID" val="553512"/>
  <p:tag name="MH_ORDER" val="3"/>
</p:tagLst>
</file>

<file path=ppt/tags/tag4.xml><?xml version="1.0" encoding="utf-8"?>
<p:tagLst xmlns:p="http://schemas.openxmlformats.org/presentationml/2006/main">
  <p:tag name="MH" val="20160830110146"/>
  <p:tag name="MH_LIBRARY" val="CONTENTS"/>
  <p:tag name="MH_TYPE" val="ENTRY"/>
  <p:tag name="ID" val="553512"/>
  <p:tag name="MH_ORDER" val="4"/>
</p:tagLst>
</file>

<file path=ppt/tags/tag5.xml><?xml version="1.0" encoding="utf-8"?>
<p:tagLst xmlns:p="http://schemas.openxmlformats.org/presentationml/2006/main">
  <p:tag name="KSO_WM_UNIT_PLACING_PICTURE_USER_VIEWPORT" val="{&quot;height&quot;:5148,&quot;width&quot;:8640}"/>
</p:tagLst>
</file>

<file path=ppt/tags/tag6.xml><?xml version="1.0" encoding="utf-8"?>
<p:tagLst xmlns:p="http://schemas.openxmlformats.org/presentationml/2006/main">
  <p:tag name="KSO_WPP_MARK_KEY" val="d6a943dd-e0db-4f83-893d-f53e942c6197"/>
  <p:tag name="COMMONDATA" val="eyJoZGlkIjoiMmUzMzYyMGU0MzgzZjVlYTRkZjc4NWU2MWJlNzRlZGYifQ=="/>
</p:tagLst>
</file>

<file path=ppt/theme/theme1.xml><?xml version="1.0" encoding="utf-8"?>
<a:theme xmlns:a="http://schemas.openxmlformats.org/drawingml/2006/main" name="自定义设计方案">
  <a:themeElements>
    <a:clrScheme name="自定义 5">
      <a:dk1>
        <a:sysClr val="windowText" lastClr="000000"/>
      </a:dk1>
      <a:lt1>
        <a:sysClr val="window" lastClr="FFFFFF"/>
      </a:lt1>
      <a:dk2>
        <a:srgbClr val="44546A"/>
      </a:dk2>
      <a:lt2>
        <a:srgbClr val="E7E6E6"/>
      </a:lt2>
      <a:accent1>
        <a:srgbClr val="0070C0"/>
      </a:accent1>
      <a:accent2>
        <a:srgbClr val="00B0F0"/>
      </a:accent2>
      <a:accent3>
        <a:srgbClr val="0070C0"/>
      </a:accent3>
      <a:accent4>
        <a:srgbClr val="00B0F0"/>
      </a:accent4>
      <a:accent5>
        <a:srgbClr val="0070C0"/>
      </a:accent5>
      <a:accent6>
        <a:srgbClr val="00B0F0"/>
      </a:accent6>
      <a:hlink>
        <a:srgbClr val="0070C0"/>
      </a:hlink>
      <a:folHlink>
        <a:srgbClr val="00B0F0"/>
      </a:folHlink>
    </a:clrScheme>
    <a:fontScheme name="自定义 3">
      <a:majorFont>
        <a:latin typeface="微软雅黑"/>
        <a:ea typeface="微软雅黑"/>
        <a:cs typeface=""/>
      </a:majorFont>
      <a:minorFont>
        <a:latin typeface="Impac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4394</Words>
  <Application>WPS 演示</Application>
  <PresentationFormat>自定义</PresentationFormat>
  <Paragraphs>333</Paragraphs>
  <Slides>31</Slides>
  <Notes>38</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宋体</vt:lpstr>
      <vt:lpstr>Wingdings</vt:lpstr>
      <vt:lpstr>Calibri</vt:lpstr>
      <vt:lpstr>Impact</vt:lpstr>
      <vt:lpstr>微软雅黑</vt:lpstr>
      <vt:lpstr>Arial Unicode MS</vt:lpstr>
      <vt:lpstr>Wingdings</vt:lpstr>
      <vt:lpstr>Microsoft YaHei UI</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bt097</dc:title>
  <dc:creator/>
  <cp:lastModifiedBy>Booker  Shi</cp:lastModifiedBy>
  <cp:revision>188</cp:revision>
  <dcterms:created xsi:type="dcterms:W3CDTF">2016-11-12T16:40:00Z</dcterms:created>
  <dcterms:modified xsi:type="dcterms:W3CDTF">2022-11-25T12:39:44Z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F69EE1AA012F40D6BD8F34F7210DBB28</vt:lpwstr>
  </property>
</Properties>
</file>