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74" r:id="rId3"/>
    <p:sldId id="283" r:id="rId4"/>
    <p:sldId id="409" r:id="rId5"/>
    <p:sldId id="402" r:id="rId6"/>
    <p:sldId id="436" r:id="rId7"/>
    <p:sldId id="426" r:id="rId8"/>
    <p:sldId id="428" r:id="rId9"/>
    <p:sldId id="405" r:id="rId10"/>
    <p:sldId id="427" r:id="rId11"/>
    <p:sldId id="408" r:id="rId12"/>
    <p:sldId id="425" r:id="rId13"/>
    <p:sldId id="376" r:id="rId14"/>
    <p:sldId id="438" r:id="rId15"/>
    <p:sldId id="439" r:id="rId16"/>
    <p:sldId id="440" r:id="rId17"/>
    <p:sldId id="435" r:id="rId18"/>
    <p:sldId id="441" r:id="rId19"/>
    <p:sldId id="442" r:id="rId20"/>
    <p:sldId id="443" r:id="rId21"/>
    <p:sldId id="415" r:id="rId22"/>
    <p:sldId id="445" r:id="rId23"/>
    <p:sldId id="375" r:id="rId24"/>
    <p:sldId id="419" r:id="rId25"/>
    <p:sldId id="447" r:id="rId26"/>
    <p:sldId id="448" r:id="rId27"/>
    <p:sldId id="449" r:id="rId28"/>
    <p:sldId id="450" r:id="rId29"/>
    <p:sldId id="451" r:id="rId30"/>
    <p:sldId id="452" r:id="rId31"/>
    <p:sldId id="396" r:id="rId32"/>
    <p:sldId id="377" r:id="rId33"/>
    <p:sldId id="416" r:id="rId34"/>
    <p:sldId id="42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岳 天一" initials="岳" lastIdx="2" clrIdx="0">
    <p:extLst>
      <p:ext uri="{19B8F6BF-5375-455C-9EA6-DF929625EA0E}">
        <p15:presenceInfo xmlns:p15="http://schemas.microsoft.com/office/powerpoint/2012/main" userId="1c510e84dff3d0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959"/>
    <a:srgbClr val="FFFFFF"/>
    <a:srgbClr val="202A36"/>
    <a:srgbClr val="34495E"/>
    <a:srgbClr val="DAE3F3"/>
    <a:srgbClr val="F8CBA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69276" autoAdjust="0"/>
  </p:normalViewPr>
  <p:slideViewPr>
    <p:cSldViewPr snapToGrid="0">
      <p:cViewPr varScale="1">
        <p:scale>
          <a:sx n="91" d="100"/>
          <a:sy n="91" d="100"/>
        </p:scale>
        <p:origin x="2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859CA-3E25-477E-95DB-17AA7521721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60D0C-5D72-4FE1-854D-807D9EAC1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9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大家好，接下来由我代表我们组向大家介绍一下对亚马逊 </a:t>
            </a:r>
            <a:r>
              <a:rPr lang="en-US" altLang="zh-CN" dirty="0"/>
              <a:t>Alexa</a:t>
            </a:r>
            <a:r>
              <a:rPr lang="zh-CN" altLang="en-US" dirty="0"/>
              <a:t> 进行技能抢注攻击 这篇论文</a:t>
            </a:r>
            <a:endParaRPr lang="en-US" altLang="zh-CN" dirty="0"/>
          </a:p>
          <a:p>
            <a:r>
              <a:rPr lang="zh-CN" altLang="en-US" dirty="0"/>
              <a:t>技能偷占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7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338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实现灵活的加密数据分享，而不会将数据公开给任何中介机构，包括存储和授权服务。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43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1" dirty="0">
                <a:solidFill>
                  <a:srgbClr val="202A36"/>
                </a:solidFill>
                <a:latin typeface="+mj-lt"/>
              </a:rPr>
              <a:t>最初尝试使用以太坊，但无法满足要求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901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3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492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019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，我们观察到 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在处理相同的语音样本时不会始终返回相同的转录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首先，我们观察到 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在处理相同的语音样本时不会始终返回相同的转录。换句话说，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是不确定的，即使在通过可靠的网络通信（即 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呈现相同的音频文件时也是如此。这可能是由于 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A/B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测试、系统负载或 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语音识别系统中不断发展的模型的某种组合。由于我们选择将 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视为一个黑匣子，因此调查这种现象超出了这项工作的范围。但是，我们注意到这种不确定性将导致我们的结果出现不可避免的差异。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146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1" dirty="0">
                <a:solidFill>
                  <a:srgbClr val="202A36"/>
                </a:solidFill>
                <a:latin typeface="+mj-lt"/>
              </a:rPr>
              <a:t>最初尝试使用以太坊，但无法满足要求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98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74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630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讲解的顺序将由一下几个方面开始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37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，我们观察到 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在处理相同的语音样本时不会始终返回相同的转录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首先，我们观察到 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在处理相同的语音样本时不会始终返回相同的转录。换句话说，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是不确定的，即使在通过可靠的网络通信（即 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呈现相同的音频文件时也是如此。这可能是由于 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A/B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测试、系统负载或 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语音识别系统中不断发展的模型的某种组合。由于我们选择将 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视为一个黑匣子，因此调查这种现象超出了这项工作的范围。但是，我们注意到这种不确定性将导致我们的结果出现不可避免的差异。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51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b="1" dirty="0">
                <a:solidFill>
                  <a:srgbClr val="202A36"/>
                </a:solidFill>
                <a:latin typeface="+mj-lt"/>
              </a:rPr>
              <a:t>“most common error” (MCE)</a:t>
            </a:r>
          </a:p>
          <a:p>
            <a:pPr algn="l"/>
            <a:endParaRPr lang="en-US" altLang="zh-CN" sz="1200" b="1" dirty="0">
              <a:solidFill>
                <a:srgbClr val="202A36"/>
              </a:solidFill>
              <a:latin typeface="+mj-lt"/>
            </a:endParaRPr>
          </a:p>
          <a:p>
            <a:pPr algn="l"/>
            <a:r>
              <a:rPr lang="zh-CN" altLang="en-US" sz="1200" b="1" dirty="0">
                <a:solidFill>
                  <a:srgbClr val="202A36"/>
                </a:solidFill>
                <a:latin typeface="+mj-lt"/>
              </a:rPr>
              <a:t>我们数据集中的大部分 </a:t>
            </a:r>
            <a:r>
              <a:rPr lang="en-US" altLang="zh-CN" sz="1200" b="1" dirty="0">
                <a:solidFill>
                  <a:srgbClr val="202A36"/>
                </a:solidFill>
                <a:latin typeface="+mj-lt"/>
              </a:rPr>
              <a:t>(56.4%) </a:t>
            </a:r>
            <a:r>
              <a:rPr lang="zh-CN" altLang="en-US" sz="1200" b="1" dirty="0">
                <a:solidFill>
                  <a:srgbClr val="202A36"/>
                </a:solidFill>
                <a:latin typeface="+mj-lt"/>
              </a:rPr>
              <a:t>单词都属于第三象限（左下）。这些词在大多数情况下都可以正确解释，并且没有普遍的 </a:t>
            </a:r>
            <a:r>
              <a:rPr lang="en" altLang="zh-CN" sz="1200" b="1" dirty="0">
                <a:solidFill>
                  <a:srgbClr val="202A36"/>
                </a:solidFill>
                <a:latin typeface="+mj-lt"/>
              </a:rPr>
              <a:t>MCE</a:t>
            </a:r>
            <a:r>
              <a:rPr lang="zh-CN" altLang="en" sz="1200" b="1" dirty="0">
                <a:solidFill>
                  <a:srgbClr val="202A36"/>
                </a:solidFill>
                <a:latin typeface="+mj-lt"/>
              </a:rPr>
              <a:t>。</a:t>
            </a:r>
            <a:r>
              <a:rPr lang="zh-CN" altLang="en-US" sz="1200" b="1" kern="1200" dirty="0">
                <a:solidFill>
                  <a:srgbClr val="202A36"/>
                </a:solidFill>
                <a:latin typeface="+mn-lt"/>
                <a:ea typeface="+mn-ea"/>
                <a:cs typeface="+mn-cs"/>
              </a:rPr>
              <a:t>相反，他们有不常见的错误，没有明显的模式。 </a:t>
            </a:r>
            <a:endParaRPr lang="en-US" altLang="zh-CN" sz="1200" b="1" dirty="0">
              <a:solidFill>
                <a:srgbClr val="202A36"/>
              </a:solidFill>
              <a:latin typeface="+mj-lt"/>
            </a:endParaRPr>
          </a:p>
          <a:p>
            <a:pPr algn="l"/>
            <a:r>
              <a:rPr lang="en-US" altLang="zh-CN" sz="1200" b="1" dirty="0">
                <a:solidFill>
                  <a:srgbClr val="202A36"/>
                </a:solidFill>
                <a:latin typeface="+mj-lt"/>
              </a:rPr>
              <a:t>21.3% </a:t>
            </a:r>
            <a:r>
              <a:rPr lang="zh-CN" altLang="en-US" sz="1200" b="1" dirty="0">
                <a:solidFill>
                  <a:srgbClr val="202A36"/>
                </a:solidFill>
                <a:latin typeface="+mj-lt"/>
              </a:rPr>
              <a:t>的单词出现在第四象限（右下）。这些词通常被正确解释，但确实具有普遍的 </a:t>
            </a:r>
            <a:r>
              <a:rPr lang="en" altLang="zh-CN" sz="1200" b="1" dirty="0">
                <a:solidFill>
                  <a:srgbClr val="202A36"/>
                </a:solidFill>
                <a:latin typeface="+mj-lt"/>
              </a:rPr>
              <a:t>MCE</a:t>
            </a:r>
            <a:r>
              <a:rPr lang="zh-CN" altLang="en" sz="1200" b="1" dirty="0">
                <a:solidFill>
                  <a:srgbClr val="202A36"/>
                </a:solidFill>
                <a:latin typeface="+mj-lt"/>
              </a:rPr>
              <a:t>。</a:t>
            </a:r>
            <a:endParaRPr lang="en-US" altLang="zh-CN" sz="1200" b="1" dirty="0">
              <a:solidFill>
                <a:srgbClr val="202A36"/>
              </a:solidFill>
              <a:latin typeface="+mj-lt"/>
            </a:endParaRPr>
          </a:p>
          <a:p>
            <a:pPr algn="l"/>
            <a:r>
              <a:rPr lang="zh-CN" altLang="en-US" sz="1200" b="1" dirty="0">
                <a:solidFill>
                  <a:srgbClr val="202A36"/>
                </a:solidFill>
                <a:latin typeface="+mj-lt"/>
              </a:rPr>
              <a:t>我们的数据集中有 </a:t>
            </a:r>
            <a:r>
              <a:rPr lang="en-US" altLang="zh-CN" sz="1200" b="1" dirty="0">
                <a:solidFill>
                  <a:srgbClr val="202A36"/>
                </a:solidFill>
                <a:latin typeface="+mj-lt"/>
              </a:rPr>
              <a:t>9.6% </a:t>
            </a:r>
            <a:r>
              <a:rPr lang="zh-CN" altLang="en-US" sz="1200" b="1" dirty="0">
                <a:solidFill>
                  <a:srgbClr val="202A36"/>
                </a:solidFill>
                <a:latin typeface="+mj-lt"/>
              </a:rPr>
              <a:t>的单词出现在象限 </a:t>
            </a:r>
            <a:r>
              <a:rPr lang="en" altLang="zh-CN" sz="1200" b="1" dirty="0">
                <a:solidFill>
                  <a:srgbClr val="202A36"/>
                </a:solidFill>
                <a:latin typeface="+mj-lt"/>
              </a:rPr>
              <a:t>II</a:t>
            </a:r>
            <a:r>
              <a:rPr lang="zh-CN" altLang="en" sz="1200" b="1" dirty="0">
                <a:solidFill>
                  <a:srgbClr val="202A36"/>
                </a:solidFill>
                <a:latin typeface="+mj-lt"/>
              </a:rPr>
              <a:t>（</a:t>
            </a:r>
            <a:r>
              <a:rPr lang="zh-CN" altLang="en-US" sz="1200" b="1" dirty="0">
                <a:solidFill>
                  <a:srgbClr val="202A36"/>
                </a:solidFill>
                <a:latin typeface="+mj-lt"/>
              </a:rPr>
              <a:t>左上），这意味着它们经常被误解，但不具有普遍的 </a:t>
            </a:r>
            <a:r>
              <a:rPr lang="en" altLang="zh-CN" sz="1200" b="1" dirty="0">
                <a:solidFill>
                  <a:srgbClr val="202A36"/>
                </a:solidFill>
                <a:latin typeface="+mj-lt"/>
              </a:rPr>
              <a:t>MCE</a:t>
            </a:r>
            <a:r>
              <a:rPr lang="zh-CN" altLang="en" sz="1200" b="1" dirty="0">
                <a:solidFill>
                  <a:srgbClr val="202A36"/>
                </a:solidFill>
                <a:latin typeface="+mj-lt"/>
              </a:rPr>
              <a:t>。</a:t>
            </a:r>
            <a:r>
              <a:rPr lang="zh-CN" altLang="en-US" sz="1200" b="1" dirty="0">
                <a:solidFill>
                  <a:srgbClr val="202A36"/>
                </a:solidFill>
                <a:latin typeface="+mj-lt"/>
              </a:rPr>
              <a:t>这些很可能是 </a:t>
            </a:r>
            <a:r>
              <a:rPr lang="en" altLang="zh-CN" sz="1200" b="1" dirty="0">
                <a:solidFill>
                  <a:srgbClr val="202A36"/>
                </a:solidFill>
                <a:latin typeface="+mj-lt"/>
              </a:rPr>
              <a:t>Alexa </a:t>
            </a:r>
            <a:r>
              <a:rPr lang="zh-CN" altLang="en-US" sz="1200" b="1" dirty="0">
                <a:solidFill>
                  <a:srgbClr val="202A36"/>
                </a:solidFill>
                <a:latin typeface="+mj-lt"/>
              </a:rPr>
              <a:t>完全无法理解的词。例如，有 </a:t>
            </a:r>
            <a:r>
              <a:rPr lang="en-US" altLang="zh-CN" sz="1200" b="1" dirty="0">
                <a:solidFill>
                  <a:srgbClr val="202A36"/>
                </a:solidFill>
                <a:latin typeface="+mj-lt"/>
              </a:rPr>
              <a:t>147 </a:t>
            </a:r>
            <a:r>
              <a:rPr lang="zh-CN" altLang="en-US" sz="1200" b="1" dirty="0">
                <a:solidFill>
                  <a:srgbClr val="202A36"/>
                </a:solidFill>
                <a:latin typeface="+mj-lt"/>
              </a:rPr>
              <a:t>个独特的误解的“</a:t>
            </a:r>
            <a:r>
              <a:rPr lang="en" altLang="zh-CN" sz="1200" b="1" dirty="0">
                <a:solidFill>
                  <a:srgbClr val="202A36"/>
                </a:solidFill>
                <a:latin typeface="+mj-lt"/>
              </a:rPr>
              <a:t>unadvised”</a:t>
            </a:r>
            <a:r>
              <a:rPr lang="zh-CN" altLang="en-US" sz="1200" b="1" dirty="0">
                <a:solidFill>
                  <a:srgbClr val="202A36"/>
                </a:solidFill>
                <a:latin typeface="+mj-lt"/>
              </a:rPr>
              <a:t>这个词出现在这个象限中。</a:t>
            </a:r>
            <a:endParaRPr lang="en-US" altLang="zh-CN" sz="1200" b="1" dirty="0">
              <a:solidFill>
                <a:srgbClr val="202A36"/>
              </a:solidFill>
              <a:latin typeface="+mj-lt"/>
            </a:endParaRPr>
          </a:p>
          <a:p>
            <a:pPr algn="l"/>
            <a:r>
              <a:rPr lang="zh-CN" altLang="en-US" sz="1200" b="1" dirty="0">
                <a:solidFill>
                  <a:srgbClr val="202A36"/>
                </a:solidFill>
                <a:latin typeface="+mj-lt"/>
              </a:rPr>
              <a:t>在象限 </a:t>
            </a:r>
            <a:r>
              <a:rPr lang="en" altLang="zh-CN" sz="1200" b="1" dirty="0">
                <a:solidFill>
                  <a:srgbClr val="202A36"/>
                </a:solidFill>
                <a:latin typeface="+mj-lt"/>
              </a:rPr>
              <a:t>I</a:t>
            </a:r>
            <a:r>
              <a:rPr lang="zh-CN" altLang="en" sz="1200" b="1" dirty="0">
                <a:solidFill>
                  <a:srgbClr val="202A36"/>
                </a:solidFill>
                <a:latin typeface="+mj-lt"/>
              </a:rPr>
              <a:t>（</a:t>
            </a:r>
            <a:r>
              <a:rPr lang="zh-CN" altLang="en-US" sz="1200" b="1" dirty="0">
                <a:solidFill>
                  <a:srgbClr val="202A36"/>
                </a:solidFill>
                <a:latin typeface="+mj-lt"/>
              </a:rPr>
              <a:t>右上）中的最后一类词是那些被误解的时间超过 </a:t>
            </a:r>
            <a:r>
              <a:rPr lang="en-US" altLang="zh-CN" sz="1200" b="1" dirty="0">
                <a:solidFill>
                  <a:srgbClr val="202A36"/>
                </a:solidFill>
                <a:latin typeface="+mj-lt"/>
              </a:rPr>
              <a:t>50% </a:t>
            </a:r>
            <a:r>
              <a:rPr lang="zh-CN" altLang="en-US" sz="1200" b="1" dirty="0">
                <a:solidFill>
                  <a:srgbClr val="202A36"/>
                </a:solidFill>
                <a:latin typeface="+mj-lt"/>
              </a:rPr>
              <a:t>并且其 </a:t>
            </a:r>
            <a:r>
              <a:rPr lang="en" altLang="zh-CN" sz="1200" b="1" dirty="0">
                <a:solidFill>
                  <a:srgbClr val="202A36"/>
                </a:solidFill>
                <a:latin typeface="+mj-lt"/>
              </a:rPr>
              <a:t>MCE </a:t>
            </a:r>
            <a:r>
              <a:rPr lang="zh-CN" altLang="en-US" sz="1200" b="1" dirty="0">
                <a:solidFill>
                  <a:srgbClr val="202A36"/>
                </a:solidFill>
                <a:latin typeface="+mj-lt"/>
              </a:rPr>
              <a:t>出现在超过 </a:t>
            </a:r>
            <a:r>
              <a:rPr lang="en-US" altLang="zh-CN" sz="1200" b="1" dirty="0">
                <a:solidFill>
                  <a:srgbClr val="202A36"/>
                </a:solidFill>
                <a:latin typeface="+mj-lt"/>
              </a:rPr>
              <a:t>50% </a:t>
            </a:r>
            <a:r>
              <a:rPr lang="zh-CN" altLang="en-US" sz="1200" b="1" dirty="0">
                <a:solidFill>
                  <a:srgbClr val="202A36"/>
                </a:solidFill>
                <a:latin typeface="+mj-lt"/>
              </a:rPr>
              <a:t>的错误中的词。这些是 </a:t>
            </a:r>
            <a:r>
              <a:rPr lang="en" altLang="zh-CN" sz="1200" b="1" dirty="0">
                <a:solidFill>
                  <a:srgbClr val="202A36"/>
                </a:solidFill>
                <a:latin typeface="+mj-lt"/>
              </a:rPr>
              <a:t>Alexa </a:t>
            </a:r>
            <a:r>
              <a:rPr lang="zh-CN" altLang="en-US" sz="1200" b="1" dirty="0">
                <a:solidFill>
                  <a:srgbClr val="202A36"/>
                </a:solidFill>
                <a:latin typeface="+mj-lt"/>
              </a:rPr>
              <a:t>经常和以一致方式误解的词。我们的数据集中有 </a:t>
            </a:r>
            <a:r>
              <a:rPr lang="en-US" altLang="zh-CN" sz="1200" b="1" dirty="0">
                <a:solidFill>
                  <a:srgbClr val="202A36"/>
                </a:solidFill>
                <a:latin typeface="+mj-lt"/>
              </a:rPr>
              <a:t>24 </a:t>
            </a:r>
            <a:r>
              <a:rPr lang="zh-CN" altLang="en-US" sz="1200" b="1" dirty="0">
                <a:solidFill>
                  <a:srgbClr val="202A36"/>
                </a:solidFill>
                <a:latin typeface="+mj-lt"/>
              </a:rPr>
              <a:t>个（</a:t>
            </a:r>
            <a:r>
              <a:rPr lang="en-US" altLang="zh-CN" sz="1200" b="1" dirty="0">
                <a:solidFill>
                  <a:srgbClr val="202A36"/>
                </a:solidFill>
                <a:latin typeface="+mj-lt"/>
              </a:rPr>
              <a:t>12.8%</a:t>
            </a:r>
            <a:r>
              <a:rPr lang="zh-CN" altLang="en-US" sz="1200" b="1" dirty="0">
                <a:solidFill>
                  <a:srgbClr val="202A36"/>
                </a:solidFill>
                <a:latin typeface="+mj-lt"/>
              </a:rPr>
              <a:t>）这样的词。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071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我们无法轻易解释三个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(12.5%)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的错误：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mill”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到“</a:t>
            </a: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no”</a:t>
            </a:r>
            <a:r>
              <a:rPr lang="zh-CN" altLang="e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full”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到“</a:t>
            </a: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four”</a:t>
            </a:r>
            <a:r>
              <a:rPr lang="zh-CN" altLang="e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earthy”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到“</a:t>
            </a: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Fi”</a:t>
            </a:r>
            <a:r>
              <a:rPr lang="zh-CN" altLang="e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即使在单独聆听每个语音样本时，我们也没有发现出现这种解释错误的听觉原因。 发生了一个令人惊讶的错误（“</a:t>
            </a: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preferably”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到“</a:t>
            </a:r>
            <a:r>
              <a:rPr lang="en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preferrably</a:t>
            </a: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是因为 </a:t>
            </a: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返回了预期单词的常见拼写错误。 这可能是由 </a:t>
            </a:r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系统本身的错误引起的。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74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576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为了证明我们的攻击对我们以前没有见过的说话者有效，我们对数据集中的 </a:t>
            </a:r>
            <a:r>
              <a:rPr lang="en-US" altLang="zh-CN" dirty="0"/>
              <a:t>60 </a:t>
            </a:r>
            <a:r>
              <a:rPr lang="zh-CN" altLang="en-US" dirty="0"/>
              <a:t>个说话者使用了双重交叉验证。</a:t>
            </a:r>
            <a:endParaRPr lang="en-US" altLang="zh-CN" dirty="0"/>
          </a:p>
          <a:p>
            <a:pPr algn="l"/>
            <a:r>
              <a:rPr lang="zh-CN" altLang="en-US" dirty="0"/>
              <a:t> 我们将集合随机分为两半，每半有 </a:t>
            </a:r>
            <a:r>
              <a:rPr lang="en-US" altLang="zh-CN" dirty="0"/>
              <a:t>30 </a:t>
            </a:r>
            <a:r>
              <a:rPr lang="zh-CN" altLang="en-US" dirty="0"/>
              <a:t>个扬声器。 </a:t>
            </a:r>
            <a:endParaRPr lang="en-US" altLang="zh-CN" dirty="0"/>
          </a:p>
          <a:p>
            <a:pPr algn="l"/>
            <a:r>
              <a:rPr lang="zh-CN" altLang="en-US" dirty="0"/>
              <a:t>我们使用前半部分说话者（训练集）构建错误模型，然后使用该模型构建目标和偷占技能对。 对这个训练集的分析产生了 </a:t>
            </a:r>
            <a:r>
              <a:rPr lang="en-US" altLang="zh-CN" dirty="0"/>
              <a:t>27 </a:t>
            </a:r>
            <a:r>
              <a:rPr lang="zh-CN" altLang="en-US" dirty="0"/>
              <a:t>个可占字，</a:t>
            </a:r>
            <a:endParaRPr lang="en-US" altLang="zh-CN" dirty="0"/>
          </a:p>
          <a:p>
            <a:pPr algn="l"/>
            <a:r>
              <a:rPr lang="zh-CN" altLang="en-US" dirty="0"/>
              <a:t>对于测试集中的每个说话者，我们对 </a:t>
            </a:r>
            <a:r>
              <a:rPr lang="en-US" altLang="zh-CN" dirty="0"/>
              <a:t>27 </a:t>
            </a:r>
            <a:r>
              <a:rPr lang="zh-CN" altLang="en-US" dirty="0"/>
              <a:t>个目标技能中的每一个构建一个请求，并测量偷占技能被触发的次数 </a:t>
            </a:r>
            <a:r>
              <a:rPr lang="en-US" altLang="zh-CN" dirty="0"/>
              <a:t>. </a:t>
            </a:r>
            <a:r>
              <a:rPr lang="zh-CN" altLang="en-US" dirty="0"/>
              <a:t>我们重复此过程五次以解决 </a:t>
            </a:r>
            <a:r>
              <a:rPr lang="en" altLang="zh-CN" dirty="0" err="1"/>
              <a:t>Aexa</a:t>
            </a:r>
            <a:r>
              <a:rPr lang="en" altLang="zh-CN" dirty="0"/>
              <a:t> </a:t>
            </a:r>
            <a:r>
              <a:rPr lang="zh-CN" altLang="en-US" dirty="0"/>
              <a:t>响应中的非确定性问题。 </a:t>
            </a:r>
            <a:endParaRPr lang="en-US" altLang="zh-CN" dirty="0"/>
          </a:p>
          <a:p>
            <a:pPr algn="l"/>
            <a:r>
              <a:rPr lang="zh-CN" altLang="en-US" dirty="0"/>
              <a:t>出于道德考虑，我们通过在开发人员环境中而不是在公共 </a:t>
            </a:r>
            <a:r>
              <a:rPr lang="en" altLang="zh-CN" dirty="0"/>
              <a:t>Alexa </a:t>
            </a:r>
            <a:r>
              <a:rPr lang="zh-CN" altLang="en-US" dirty="0"/>
              <a:t>技能商店中注册我们的技能来测试我们的攻击，以避免普通用户无意中触发它们的可能性。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对于 </a:t>
            </a:r>
            <a:r>
              <a:rPr lang="en-US" altLang="zh-CN" dirty="0"/>
              <a:t>27 </a:t>
            </a:r>
            <a:r>
              <a:rPr lang="zh-CN" altLang="en-US" dirty="0"/>
              <a:t>种可蹲下的技能中的 </a:t>
            </a:r>
            <a:r>
              <a:rPr lang="en-US" altLang="zh-CN" dirty="0"/>
              <a:t>25 </a:t>
            </a:r>
            <a:r>
              <a:rPr lang="zh-CN" altLang="en-US" dirty="0"/>
              <a:t>种（</a:t>
            </a:r>
            <a:r>
              <a:rPr lang="en-US" altLang="zh-CN" dirty="0"/>
              <a:t>92.6%</a:t>
            </a:r>
            <a:r>
              <a:rPr lang="zh-CN" altLang="en-US" dirty="0"/>
              <a:t>），我们至少能够成功地做一次蹲下技能。</a:t>
            </a:r>
            <a:endParaRPr lang="en-US" altLang="zh-CN" dirty="0"/>
          </a:p>
          <a:p>
            <a:pPr algn="l"/>
            <a:r>
              <a:rPr lang="zh-CN" altLang="en-US" dirty="0"/>
              <a:t>在两种情况下失败：</a:t>
            </a:r>
            <a:endParaRPr lang="en-US" altLang="zh-CN" dirty="0"/>
          </a:p>
          <a:p>
            <a:pPr algn="l"/>
            <a:r>
              <a:rPr lang="zh-CN" altLang="en-US" dirty="0"/>
              <a:t>在第一种情况下，我们希望技能名称大声被错误地解释为更响亮的词。然而，由于本机 </a:t>
            </a:r>
            <a:r>
              <a:rPr lang="en" altLang="zh-CN" dirty="0"/>
              <a:t>Alexa </a:t>
            </a:r>
            <a:r>
              <a:rPr lang="zh-CN" altLang="en-US" dirty="0"/>
              <a:t>命令更响亮，它会导致 </a:t>
            </a:r>
            <a:r>
              <a:rPr lang="en" altLang="zh-CN" dirty="0"/>
              <a:t>Alexa </a:t>
            </a:r>
            <a:r>
              <a:rPr lang="zh-CN" altLang="en-US" dirty="0"/>
              <a:t>增加最终用户设备上的音量，因此当目标被误解时，它会被用来执行本机 </a:t>
            </a:r>
            <a:r>
              <a:rPr lang="en" altLang="zh-CN" dirty="0"/>
              <a:t>Alexa </a:t>
            </a:r>
            <a:r>
              <a:rPr lang="zh-CN" altLang="en-US" dirty="0"/>
              <a:t>功能。</a:t>
            </a:r>
            <a:endParaRPr lang="en-US" altLang="zh-CN" dirty="0"/>
          </a:p>
          <a:p>
            <a:pPr algn="l"/>
            <a:r>
              <a:rPr lang="zh-CN" altLang="en-US" dirty="0"/>
              <a:t>我们没有找到对第二对技能 </a:t>
            </a:r>
            <a:r>
              <a:rPr lang="en" altLang="zh-CN" dirty="0"/>
              <a:t>Boil/Boyle </a:t>
            </a:r>
            <a:r>
              <a:rPr lang="zh-CN" altLang="en-US" dirty="0"/>
              <a:t>的明确解释。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在其他情况下，我们发现在技能环境中测试攻击的成功率非常高。在 </a:t>
            </a:r>
            <a:r>
              <a:rPr lang="en" altLang="zh-CN" dirty="0"/>
              <a:t>Coal/Call </a:t>
            </a:r>
            <a:r>
              <a:rPr lang="zh-CN" altLang="en-US" dirty="0"/>
              <a:t>和 </a:t>
            </a:r>
            <a:r>
              <a:rPr lang="en" altLang="zh-CN" dirty="0"/>
              <a:t>Sell/Cell </a:t>
            </a:r>
            <a:r>
              <a:rPr lang="zh-CN" altLang="en-US" dirty="0"/>
              <a:t>对中，攻击在 </a:t>
            </a:r>
            <a:r>
              <a:rPr lang="en-US" altLang="zh-CN" dirty="0"/>
              <a:t>100% </a:t>
            </a:r>
            <a:r>
              <a:rPr lang="zh-CN" altLang="en-US" dirty="0"/>
              <a:t>的时间内起作用。</a:t>
            </a:r>
            <a:endParaRPr lang="en-US" altLang="zh-CN" dirty="0"/>
          </a:p>
          <a:p>
            <a:pPr algn="l"/>
            <a:r>
              <a:rPr lang="zh-CN" altLang="en-US" dirty="0"/>
              <a:t>我们推测这是由于 </a:t>
            </a:r>
            <a:r>
              <a:rPr lang="en" altLang="zh-CN" dirty="0"/>
              <a:t>Alexa </a:t>
            </a:r>
            <a:r>
              <a:rPr lang="zh-CN" altLang="en-US" dirty="0"/>
              <a:t>在技能之间进行选择而不是在技能中转录任意语音时</a:t>
            </a:r>
            <a:r>
              <a:rPr lang="en-US" altLang="zh-CN" dirty="0"/>
              <a:t>【</a:t>
            </a:r>
            <a:r>
              <a:rPr lang="zh-CN" altLang="en-US" dirty="0"/>
              <a:t>选择</a:t>
            </a:r>
            <a:r>
              <a:rPr lang="en-US" altLang="zh-CN" dirty="0"/>
              <a:t>】【</a:t>
            </a:r>
            <a:r>
              <a:rPr lang="zh-CN" altLang="en-US" dirty="0"/>
              <a:t>解决方案空间较小</a:t>
            </a:r>
            <a:r>
              <a:rPr lang="en-US" altLang="zh-CN" dirty="0"/>
              <a:t>】</a:t>
            </a:r>
            <a:r>
              <a:rPr lang="zh-CN" altLang="en-US" dirty="0"/>
              <a:t>的结果。最终，表 </a:t>
            </a:r>
            <a:r>
              <a:rPr lang="en-US" altLang="zh-CN" dirty="0"/>
              <a:t>4 </a:t>
            </a:r>
            <a:r>
              <a:rPr lang="zh-CN" altLang="en-US" dirty="0"/>
              <a:t>证明了技能蹲攻击是可行的。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987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希望让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Alexa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他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Amex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运通卡向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Bailey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支付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美元，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就会发出橙色标识的语音指令，</a:t>
            </a:r>
          </a:p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理想状态下，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Alexa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接收指令之后，会检索已经注册的技能，并且精准定位到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Amex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服务；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17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（翻页）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Amex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服务时，由于需要进行支付操作，所以它会需要登陆凭证，通过一个验证界面让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进行登录操作。</a:t>
            </a:r>
          </a:p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这里就是一个可以攻击的位置。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547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通过研究发现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Alexa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对于相似的技能名词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Amex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Am X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更倾向于选择字符形式的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Am X.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那么就可以进行技能抢占攻击，也就是抢先注册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Am X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的技能，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2568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并且根据前期调研，赋予他与官方服务相同的交互流程，也就是同样要求用户登录验证。</a:t>
            </a:r>
          </a:p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但是发送的是设计好的钓鱼网页，用户难以分辨，可能就会导致权限信息泄露。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/>
              <a:t>这个例子可以更直观的表示在真实环境中，技能偷占攻击可以发挥的作用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1575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到此之后，还可以进一步延伸这项攻击，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我们的测试集中语音来自于不同地区，用户会有口音的问题，因此对不同地区的不同发音特点所传递给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Alexa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的命令，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Alexa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可能会有不同的解释。根据这样的可能性，我们也进行了测试，做出了这样一张对于可预测错误的统计图。</a:t>
            </a: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641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绿色部分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可以看到，我们的数据集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在不同地区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存在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不同数量的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可预测错误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右侧图则展示了不同地区可预测错误的异同点。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最重要的我们用红框标识出来，他的意思是这些柱状图内的可预测单词，来自相同的地区。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也就是是根据我们抢占攻击选定不同的可预测错误单词，甚至可以定位你的区域。又或者说可以进行针对某一区域的人群进行 攻击。</a:t>
            </a:r>
          </a:p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4293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+mn-ea"/>
                <a:cs typeface="Times New Roman" panose="02020603050405020304" pitchFamily="18" charset="0"/>
              </a:rPr>
              <a:t>根据这样的逻辑，我们在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+mn-ea"/>
                <a:cs typeface="Times New Roman" panose="02020603050405020304" pitchFamily="18" charset="0"/>
              </a:rPr>
              <a:t>11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+mn-ea"/>
                <a:cs typeface="Times New Roman" panose="02020603050405020304" pitchFamily="18" charset="0"/>
              </a:rPr>
              <a:t>组测试中成果完成了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+mn-ea"/>
                <a:cs typeface="Times New Roman" panose="02020603050405020304" pitchFamily="18" charset="0"/>
              </a:rPr>
              <a:t>组的攻击。这是一个很可怕的数字。</a:t>
            </a:r>
          </a:p>
          <a:p>
            <a:pPr algn="just"/>
            <a:r>
              <a:rPr lang="en-US" altLang="zh-CN" sz="1200" kern="100" dirty="0">
                <a:effectLst/>
                <a:latin typeface="等线" panose="02010600030101010101" pitchFamily="2" charset="-122"/>
                <a:ea typeface="+mn-ea"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effectLst/>
              <a:latin typeface="等线" panose="02010600030101010101" pitchFamily="2" charset="-122"/>
              <a:ea typeface="+mn-ea"/>
              <a:cs typeface="Times New Roman" panose="02020603050405020304" pitchFamily="18" charset="0"/>
            </a:endParaRP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不幸的是，将输入词的音素映射到被误解的输出词的音素并非易事。 输入和输出词的语音拼写可能具有不同的长度，从而在错误归因于每个输入音素时产生歧义。 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考虑我们测试中的以下示例，其中输入词“</a:t>
            </a:r>
            <a:r>
              <a:rPr lang="en" altLang="zh-CN" dirty="0"/>
              <a:t>absentee”</a:t>
            </a:r>
            <a:r>
              <a:rPr lang="zh-CN" altLang="en" dirty="0"/>
              <a:t>（</a:t>
            </a:r>
            <a:r>
              <a:rPr lang="en" altLang="zh-CN" dirty="0"/>
              <a:t>AE</a:t>
            </a:r>
            <a:r>
              <a:rPr lang="zh-CN" altLang="en" dirty="0"/>
              <a:t>、</a:t>
            </a:r>
            <a:r>
              <a:rPr lang="en" altLang="zh-CN" dirty="0"/>
              <a:t>B</a:t>
            </a:r>
            <a:r>
              <a:rPr lang="zh-CN" altLang="en" dirty="0"/>
              <a:t>、</a:t>
            </a:r>
            <a:r>
              <a:rPr lang="en" altLang="zh-CN" dirty="0"/>
              <a:t>S</a:t>
            </a:r>
            <a:r>
              <a:rPr lang="zh-CN" altLang="en" dirty="0"/>
              <a:t>、</a:t>
            </a:r>
            <a:r>
              <a:rPr lang="en" altLang="zh-CN" dirty="0"/>
              <a:t>AH</a:t>
            </a:r>
            <a:r>
              <a:rPr lang="zh-CN" altLang="en" dirty="0"/>
              <a:t>、</a:t>
            </a:r>
            <a:r>
              <a:rPr lang="en" altLang="zh-CN" dirty="0"/>
              <a:t>N</a:t>
            </a:r>
            <a:r>
              <a:rPr lang="zh-CN" altLang="en" dirty="0"/>
              <a:t>、</a:t>
            </a:r>
            <a:r>
              <a:rPr lang="en" altLang="zh-CN" dirty="0"/>
              <a:t>T</a:t>
            </a:r>
            <a:r>
              <a:rPr lang="zh-CN" altLang="en" dirty="0"/>
              <a:t>、</a:t>
            </a:r>
            <a:r>
              <a:rPr lang="en" altLang="zh-CN" dirty="0"/>
              <a:t>IY</a:t>
            </a:r>
            <a:r>
              <a:rPr lang="zh-CN" altLang="en" dirty="0"/>
              <a:t>）</a:t>
            </a:r>
            <a:r>
              <a:rPr lang="zh-CN" altLang="en-US" dirty="0"/>
              <a:t>被 </a:t>
            </a:r>
            <a:r>
              <a:rPr lang="en" altLang="zh-CN" dirty="0"/>
              <a:t>Alexa </a:t>
            </a:r>
            <a:r>
              <a:rPr lang="zh-CN" altLang="en-US" dirty="0"/>
              <a:t>理解为“</a:t>
            </a:r>
            <a:r>
              <a:rPr lang="en" altLang="zh-CN" dirty="0"/>
              <a:t>apps and t”</a:t>
            </a:r>
            <a:r>
              <a:rPr lang="zh-CN" altLang="en" dirty="0"/>
              <a:t>。 （</a:t>
            </a:r>
            <a:r>
              <a:rPr lang="en" altLang="zh-CN" dirty="0"/>
              <a:t>AE</a:t>
            </a:r>
            <a:r>
              <a:rPr lang="zh-CN" altLang="en" dirty="0"/>
              <a:t>、</a:t>
            </a:r>
            <a:r>
              <a:rPr lang="en" altLang="zh-CN" dirty="0"/>
              <a:t>P</a:t>
            </a:r>
            <a:r>
              <a:rPr lang="zh-CN" altLang="en" dirty="0"/>
              <a:t>、</a:t>
            </a:r>
            <a:r>
              <a:rPr lang="en" altLang="zh-CN" dirty="0"/>
              <a:t>S</a:t>
            </a:r>
            <a:r>
              <a:rPr lang="zh-CN" altLang="en" dirty="0"/>
              <a:t>、</a:t>
            </a:r>
            <a:r>
              <a:rPr lang="en" altLang="zh-CN" dirty="0"/>
              <a:t>AH</a:t>
            </a:r>
            <a:r>
              <a:rPr lang="zh-CN" altLang="en" dirty="0"/>
              <a:t>、</a:t>
            </a:r>
            <a:r>
              <a:rPr lang="en" altLang="zh-CN" dirty="0"/>
              <a:t>N</a:t>
            </a:r>
            <a:r>
              <a:rPr lang="zh-CN" altLang="en" dirty="0"/>
              <a:t>、</a:t>
            </a:r>
            <a:r>
              <a:rPr lang="en" altLang="zh-CN" dirty="0"/>
              <a:t>D</a:t>
            </a:r>
            <a:r>
              <a:rPr lang="zh-CN" altLang="en" dirty="0"/>
              <a:t>、</a:t>
            </a:r>
            <a:r>
              <a:rPr lang="en" altLang="zh-CN" dirty="0"/>
              <a:t>T</a:t>
            </a:r>
            <a:r>
              <a:rPr lang="zh-CN" altLang="en" dirty="0"/>
              <a:t>、</a:t>
            </a:r>
            <a:r>
              <a:rPr lang="en" altLang="zh-CN" dirty="0"/>
              <a:t>IY</a:t>
            </a:r>
            <a:r>
              <a:rPr lang="zh-CN" altLang="en" dirty="0"/>
              <a:t>）。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" dirty="0"/>
              <a:t> </a:t>
            </a:r>
            <a:r>
              <a:rPr lang="zh-CN" altLang="en-US" dirty="0"/>
              <a:t>从左到右，</a:t>
            </a:r>
            <a:r>
              <a:rPr lang="en" altLang="zh-CN" dirty="0"/>
              <a:t>AE </a:t>
            </a:r>
            <a:r>
              <a:rPr lang="zh-CN" altLang="en-US" dirty="0"/>
              <a:t>被正确解释，并且 </a:t>
            </a:r>
            <a:r>
              <a:rPr lang="en" altLang="zh-CN" dirty="0"/>
              <a:t>B </a:t>
            </a:r>
            <a:r>
              <a:rPr lang="zh-CN" altLang="en-US" dirty="0"/>
              <a:t>的输入映射到 </a:t>
            </a:r>
            <a:r>
              <a:rPr lang="en" altLang="zh-CN" dirty="0"/>
              <a:t>P </a:t>
            </a:r>
            <a:r>
              <a:rPr lang="zh-CN" altLang="en-US" dirty="0"/>
              <a:t>的输出。但是，对于输出的 </a:t>
            </a:r>
            <a:r>
              <a:rPr lang="en" altLang="zh-CN" dirty="0"/>
              <a:t>D</a:t>
            </a:r>
            <a:r>
              <a:rPr lang="zh-CN" altLang="en" dirty="0"/>
              <a:t>，</a:t>
            </a:r>
            <a:r>
              <a:rPr lang="zh-CN" altLang="en-US" dirty="0"/>
              <a:t>确定哪个输入音素有问题还不太清楚。 为了在语音级别对错误进行归因，我们提出了一种保守的方法，</a:t>
            </a:r>
            <a:endParaRPr lang="en-US" altLang="zh-CN" dirty="0"/>
          </a:p>
          <a:p>
            <a:pPr algn="l"/>
            <a:endParaRPr lang="en-US" altLang="zh-CN" dirty="0"/>
          </a:p>
          <a:p>
            <a:pPr marL="228600" indent="-228600" algn="l">
              <a:buAutoNum type="alphaLcParenR"/>
            </a:pPr>
            <a:r>
              <a:rPr lang="zh-CN" altLang="en-US" dirty="0"/>
              <a:t>最小化归因错误的总数</a:t>
            </a:r>
            <a:endParaRPr lang="en-US" altLang="zh-CN" dirty="0"/>
          </a:p>
          <a:p>
            <a:pPr marL="228600" indent="-228600" algn="l">
              <a:buAutoNum type="alphaLcParenR"/>
            </a:pPr>
            <a:r>
              <a:rPr lang="zh-CN" altLang="en-US" dirty="0"/>
              <a:t>丢弃不能归因于单个输入音素的错误。 我们的算法按以下步骤工作：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7954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184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通过技能抢占攻击，恶意黑客可以瞄准可预测错误，将指令重定向到恶意技能，达到窃取口令信息、入侵家庭网络、窃取录音信息等目的。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针对攻击，可以考虑引入测试层，扫描新申请人与现有技能的语音相似性。来有效防止这也是目前亚马逊在做的。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此外我们需要认识到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英语、汉语、法语和西班牙语在全球约有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30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亿人使用，如果犯罪分子开始探索这种模式在其他语言的应用，该模型可能变得更加危险。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虽然目前还没出现大规模技能抢占攻击，但是网络安全人员和消费者需要认真对待这些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IoT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设备安全问题，尤其是智能音箱拥有者越来越多的情况下，我们应该关注这背后可能的潜在威胁。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9188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410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一种加密强制去中心化授权系统  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为了增加平台的可扩展性，亚马逊允许开发第三方应用程序，称为</a:t>
            </a:r>
            <a:r>
              <a:rPr lang="en-US" altLang="zh-CN" dirty="0"/>
              <a:t>"</a:t>
            </a:r>
            <a:r>
              <a:rPr lang="zh-CN" altLang="en-US" dirty="0"/>
              <a:t>技能</a:t>
            </a:r>
            <a:r>
              <a:rPr lang="en-US" altLang="zh-CN" dirty="0"/>
              <a:t>"</a:t>
            </a:r>
            <a:r>
              <a:rPr lang="zh-CN" altLang="en-US" dirty="0"/>
              <a:t>，利用</a:t>
            </a:r>
            <a:r>
              <a:rPr lang="en" altLang="zh-CN" dirty="0"/>
              <a:t>Alexa</a:t>
            </a:r>
            <a:r>
              <a:rPr lang="zh-CN" altLang="en-US" dirty="0"/>
              <a:t>语音服务。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" altLang="zh-CN" dirty="0"/>
              <a:t>Alexa </a:t>
            </a:r>
            <a:r>
              <a:rPr lang="zh-CN" altLang="en-US" dirty="0"/>
              <a:t>技能示例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Lyft</a:t>
            </a:r>
            <a:r>
              <a:rPr lang="zh-CN" altLang="en-US" dirty="0"/>
              <a:t>：</a:t>
            </a:r>
            <a:r>
              <a:rPr lang="en" altLang="zh-CN" dirty="0"/>
              <a:t>Alexa </a:t>
            </a:r>
            <a:r>
              <a:rPr lang="zh-CN" altLang="en-US" dirty="0"/>
              <a:t>技能示例</a:t>
            </a:r>
            <a:r>
              <a:rPr lang="en-US" altLang="zh-CN" dirty="0"/>
              <a:t>——</a:t>
            </a:r>
            <a:r>
              <a:rPr lang="en" altLang="zh-CN" dirty="0"/>
              <a:t>Alexa </a:t>
            </a:r>
            <a:r>
              <a:rPr lang="zh-CN" altLang="en-US" dirty="0"/>
              <a:t>技能是可以根据语音输入执行有用任务的应用程序。 例如，</a:t>
            </a:r>
            <a:r>
              <a:rPr lang="en" altLang="zh-CN" dirty="0"/>
              <a:t>Lyft </a:t>
            </a:r>
            <a:r>
              <a:rPr lang="zh-CN" altLang="en-US" dirty="0"/>
              <a:t>技能 </a:t>
            </a:r>
            <a:r>
              <a:rPr lang="en-US" altLang="zh-CN" dirty="0"/>
              <a:t>[7] </a:t>
            </a:r>
            <a:r>
              <a:rPr lang="zh-CN" altLang="en-US" dirty="0"/>
              <a:t>允许用户通过说“</a:t>
            </a:r>
            <a:r>
              <a:rPr lang="en" altLang="zh-CN" dirty="0"/>
              <a:t>Alexa</a:t>
            </a:r>
            <a:r>
              <a:rPr lang="zh-CN" altLang="en" dirty="0"/>
              <a:t>，</a:t>
            </a:r>
            <a:r>
              <a:rPr lang="zh-CN" altLang="en-US" dirty="0"/>
              <a:t>向 </a:t>
            </a:r>
            <a:r>
              <a:rPr lang="en" altLang="zh-CN" dirty="0"/>
              <a:t>Lyft </a:t>
            </a:r>
            <a:r>
              <a:rPr lang="zh-CN" altLang="en-US" dirty="0"/>
              <a:t>叫车”来叫车。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智能音箱通过这些技能来解析用户的需求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45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一次调用技能说的技能名称或其相关调用短语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</a:p>
          <a:p>
            <a:pPr algn="l"/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具体交互过程中，都是通过云来实现的。</a:t>
            </a:r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101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一种加密强制去中心化授权系统  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为了增加平台的可扩展性，亚马逊允许开发第三方应用程序，称为</a:t>
            </a:r>
            <a:r>
              <a:rPr lang="en-US" altLang="zh-CN" dirty="0"/>
              <a:t>"</a:t>
            </a:r>
            <a:r>
              <a:rPr lang="zh-CN" altLang="en-US" dirty="0"/>
              <a:t>技能</a:t>
            </a:r>
            <a:r>
              <a:rPr lang="en-US" altLang="zh-CN" dirty="0"/>
              <a:t>"</a:t>
            </a:r>
            <a:r>
              <a:rPr lang="zh-CN" altLang="en-US" dirty="0"/>
              <a:t>，利用</a:t>
            </a:r>
            <a:r>
              <a:rPr lang="en" altLang="zh-CN" dirty="0"/>
              <a:t>Alexa</a:t>
            </a:r>
            <a:r>
              <a:rPr lang="zh-CN" altLang="en-US" dirty="0"/>
              <a:t>语音服务。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" altLang="zh-CN" dirty="0"/>
              <a:t>Alexa </a:t>
            </a:r>
            <a:r>
              <a:rPr lang="zh-CN" altLang="en-US" dirty="0"/>
              <a:t>技能示例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Lyft</a:t>
            </a:r>
            <a:r>
              <a:rPr lang="zh-CN" altLang="en-US" dirty="0"/>
              <a:t>：</a:t>
            </a:r>
            <a:r>
              <a:rPr lang="en" altLang="zh-CN" dirty="0"/>
              <a:t>Alexa </a:t>
            </a:r>
            <a:r>
              <a:rPr lang="zh-CN" altLang="en-US" dirty="0"/>
              <a:t>技能示例</a:t>
            </a:r>
            <a:r>
              <a:rPr lang="en-US" altLang="zh-CN" dirty="0"/>
              <a:t>——</a:t>
            </a:r>
            <a:r>
              <a:rPr lang="en" altLang="zh-CN" dirty="0"/>
              <a:t>Alexa </a:t>
            </a:r>
            <a:r>
              <a:rPr lang="zh-CN" altLang="en-US" dirty="0"/>
              <a:t>技能是可以根据语音输入执行有用任务的应用程序。 例如，</a:t>
            </a:r>
            <a:r>
              <a:rPr lang="en" altLang="zh-CN" dirty="0"/>
              <a:t>Lyft </a:t>
            </a:r>
            <a:r>
              <a:rPr lang="zh-CN" altLang="en-US" dirty="0"/>
              <a:t>技能 </a:t>
            </a:r>
            <a:r>
              <a:rPr lang="en-US" altLang="zh-CN" dirty="0"/>
              <a:t>[7] </a:t>
            </a:r>
            <a:r>
              <a:rPr lang="zh-CN" altLang="en-US" dirty="0"/>
              <a:t>允许用户通过说“</a:t>
            </a:r>
            <a:r>
              <a:rPr lang="en" altLang="zh-CN" dirty="0"/>
              <a:t>Alexa</a:t>
            </a:r>
            <a:r>
              <a:rPr lang="zh-CN" altLang="en" dirty="0"/>
              <a:t>，</a:t>
            </a:r>
            <a:r>
              <a:rPr lang="zh-CN" altLang="en-US" dirty="0"/>
              <a:t>向 </a:t>
            </a:r>
            <a:r>
              <a:rPr lang="en" altLang="zh-CN" dirty="0"/>
              <a:t>Lyft </a:t>
            </a:r>
            <a:r>
              <a:rPr lang="zh-CN" altLang="en-US" dirty="0"/>
              <a:t>叫车”来叫车。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智能音箱通过这些技能来解析用户的需求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音素这个概念会在之后表示攻击方式的时候用到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26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69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在这个过程中，可能会存在误读的情况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但现有的情况中，缺乏对这一误读的详细说明和解释。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48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我们的测试过程如下：给定一个可预测错误的模型，我们构建成对的技能，其名称经常被 </a:t>
            </a:r>
            <a:r>
              <a:rPr lang="en" altLang="zh-CN" dirty="0"/>
              <a:t>Alexa </a:t>
            </a:r>
            <a:r>
              <a:rPr lang="zh-CN" altLang="en-US" dirty="0"/>
              <a:t>混淆。</a:t>
            </a:r>
            <a:endParaRPr lang="en-US" altLang="zh-CN" dirty="0"/>
          </a:p>
          <a:p>
            <a:pPr algn="l"/>
            <a:r>
              <a:rPr lang="zh-CN" altLang="en-US" dirty="0"/>
              <a:t>例如，因为“</a:t>
            </a:r>
            <a:r>
              <a:rPr lang="en" altLang="zh-CN" dirty="0"/>
              <a:t>boil”</a:t>
            </a:r>
            <a:r>
              <a:rPr lang="zh-CN" altLang="en-US" dirty="0"/>
              <a:t>经常与“</a:t>
            </a:r>
            <a:r>
              <a:rPr lang="en" altLang="zh-CN" dirty="0" err="1"/>
              <a:t>boyle</a:t>
            </a:r>
            <a:r>
              <a:rPr lang="en" altLang="zh-CN" dirty="0"/>
              <a:t>”</a:t>
            </a:r>
            <a:r>
              <a:rPr lang="zh-CN" altLang="en-US" dirty="0"/>
              <a:t>混淆，我们将建立两种技能：一种名为 </a:t>
            </a:r>
            <a:r>
              <a:rPr lang="en" altLang="zh-CN" dirty="0"/>
              <a:t>Boil</a:t>
            </a:r>
            <a:r>
              <a:rPr lang="zh-CN" altLang="en" dirty="0"/>
              <a:t>，</a:t>
            </a:r>
            <a:r>
              <a:rPr lang="zh-CN" altLang="en-US" dirty="0"/>
              <a:t>一种名为 </a:t>
            </a:r>
            <a:r>
              <a:rPr lang="en" altLang="zh-CN" dirty="0"/>
              <a:t>Boyle</a:t>
            </a:r>
            <a:r>
              <a:rPr lang="zh-CN" altLang="en" dirty="0"/>
              <a:t>。</a:t>
            </a:r>
            <a:endParaRPr lang="en-US" altLang="zh-CN" dirty="0"/>
          </a:p>
          <a:p>
            <a:pPr algn="l"/>
            <a:r>
              <a:rPr lang="zh-CN" altLang="en-US" dirty="0"/>
              <a:t>我们将这些技能称为目标技能（或可蹲技能）和蹲技能。我们将带有这些可预测的、经常发生的错误的词称为可占用的。如果攻击成功，</a:t>
            </a:r>
            <a:r>
              <a:rPr lang="en" altLang="zh-CN" dirty="0"/>
              <a:t>Alexa </a:t>
            </a:r>
            <a:r>
              <a:rPr lang="zh-CN" altLang="en-US" dirty="0"/>
              <a:t>会在收到对目标技能的请求时触发蹲下的技能。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或者，使用</a:t>
            </a:r>
            <a:r>
              <a:rPr lang="en-US" altLang="zh-CN" dirty="0"/>
              <a:t>cat</a:t>
            </a:r>
            <a:r>
              <a:rPr lang="zh-CN" altLang="en-US" dirty="0"/>
              <a:t> </a:t>
            </a:r>
            <a:r>
              <a:rPr lang="en-US" altLang="zh-CN" dirty="0"/>
              <a:t>facts</a:t>
            </a:r>
            <a:r>
              <a:rPr lang="zh-CN" altLang="en-US" dirty="0"/>
              <a:t> 和 </a:t>
            </a:r>
            <a:r>
              <a:rPr lang="en-US" altLang="zh-CN" dirty="0"/>
              <a:t>cat</a:t>
            </a:r>
            <a:r>
              <a:rPr lang="zh-CN" altLang="en-US" dirty="0"/>
              <a:t> </a:t>
            </a:r>
            <a:r>
              <a:rPr lang="en-US" altLang="zh-CN" dirty="0"/>
              <a:t>fax</a:t>
            </a:r>
            <a:r>
              <a:rPr lang="zh-CN" altLang="en-US" dirty="0"/>
              <a:t> 混淆，因为我们发现</a:t>
            </a:r>
            <a:r>
              <a:rPr lang="en-US" altLang="zh-CN" dirty="0"/>
              <a:t>Alexa</a:t>
            </a:r>
            <a:r>
              <a:rPr lang="zh-CN" altLang="en-US" dirty="0"/>
              <a:t>对较短的单词有更高的优先级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这个研究的目的，就是确认找出这种误读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60D0C-5D72-4FE1-854D-807D9EAC13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3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29730-6061-4B79-8C6D-BEA71C0EE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66EEEA-7ADB-4A89-B323-C8374FFA5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5F8D2-DC6E-4EC4-AAA9-E70AB555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A535-D896-4D51-B33C-FFAD8880E744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8F297-C87E-4284-A1BB-895AB06C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2703-0E0C-4416-B54B-346222D9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36F0-7276-43B5-BEA9-F0174365E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94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48B13-E4C7-4C3B-B589-A49E320B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325B62-B87D-44D2-9815-07D62D264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D5A5C-E36F-4FA0-8ACE-52FDC4CF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A535-D896-4D51-B33C-FFAD8880E744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75359-C1FB-4993-9C0F-D7131732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C7005-3B2E-4933-821D-BBFC682F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36F0-7276-43B5-BEA9-F0174365E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3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C20DCC-60D5-43C6-BB02-7ACDC605C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74FE30-C108-41CD-8C9B-8CBCA0A5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AAE62-4BEF-4E59-BE6D-59AD6A2B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A535-D896-4D51-B33C-FFAD8880E744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F62CA-2C73-4F3B-BA6A-9EB562E7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373E7-BB1D-4B83-9104-3A0E658F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36F0-7276-43B5-BEA9-F0174365E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42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DD677-9479-4E39-9F31-1F4ABE3F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F24B-96FE-4747-B5D6-0EC8BCBFA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9393B-6D90-4129-BEC6-9C79B589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A535-D896-4D51-B33C-FFAD8880E744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DDB54-4BB4-46FA-B62B-41BCF044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D339A-ACE9-45F2-9B78-2EB9512E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36F0-7276-43B5-BEA9-F0174365E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8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A3CD6-F7D6-4BD8-AB78-6B6E3361D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B820D-8042-4509-BF6A-6282E2312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A1758-8D76-415B-AF4F-DF25AFBC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A535-D896-4D51-B33C-FFAD8880E744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57636-D893-460F-A646-15E02455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251CD-9BD6-456E-A065-851B973B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36F0-7276-43B5-BEA9-F0174365E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41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0A3C3-4CF4-40D9-8CAA-FC8C6441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B6C11-203A-4F31-B10B-E59DCE17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EFCDCB-F85E-4871-A778-5E619BB8C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37A3AF-44FF-4BF1-B41F-4D190EBC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A535-D896-4D51-B33C-FFAD8880E744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A7D0B6-72EA-428C-9BE2-C9AB4B49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5A2FF-D055-48AE-A8BC-B64AD2BC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36F0-7276-43B5-BEA9-F0174365E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5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FADBC-376C-4907-AE9D-19E4D353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D77C5-043A-43E7-9A65-67F99337A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736328-B761-4243-8DD2-F38EEE169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6DAE68-57BC-487E-82D4-3C521C5D2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D952AD-701D-4508-9F34-29FCF9AED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21165B-8DCC-4843-9E10-73677379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A535-D896-4D51-B33C-FFAD8880E744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D10F54-0441-4DA9-94C4-C41F9D8E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9BEB0A-3226-4625-94F7-885E44D6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36F0-7276-43B5-BEA9-F0174365E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9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0558D-E581-4C83-9723-8ADF19D0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310C27-AC53-493F-974D-ACA0B402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A535-D896-4D51-B33C-FFAD8880E744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775689-5AA4-4FF2-BA97-214BB992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EEA898-CAA8-4826-84CE-B6C44F44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36F0-7276-43B5-BEA9-F0174365E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51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7D3C7E-1D88-4962-80F8-D913802E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A535-D896-4D51-B33C-FFAD8880E744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30430E-DEBF-4573-AF87-F7AEE8FA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CB8BCA-678D-42C0-B8E0-412A16A8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36F0-7276-43B5-BEA9-F0174365E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36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B8585-9B10-4DB9-BEBF-466A9BA5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CF259-28CF-4A23-A8D0-F4A77FC14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6BDE06-65C1-4EA1-BF34-9D006EDE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31CA17-9325-4E7E-9D6D-A8ABC99E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A535-D896-4D51-B33C-FFAD8880E744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51601A-9B3B-40BA-A7BE-0DCCF845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918A62-BF81-4B73-9A21-AF0B45A4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36F0-7276-43B5-BEA9-F0174365E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13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744AD-16A6-4197-8B83-FC9C71A0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E96C34-080E-485B-A0A6-00F087AA2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EEC2F-D451-4093-B513-163164108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52C8B5-FDEA-4432-9B2B-EF02328F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A535-D896-4D51-B33C-FFAD8880E744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6CA21F-95F3-428F-AB20-41A791FA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4DF30F-9C6F-4933-8100-2A4BD341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36F0-7276-43B5-BEA9-F0174365E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24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FB423B-D69E-4A87-9840-A02B8A84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41D44-4230-4491-AA53-323870C3B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E1437-5FB8-4EB0-A616-C7C74B3AB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7A535-D896-4D51-B33C-FFAD8880E744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0DCAE-C4BC-4B41-9FE3-D2583977E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E4113-52CD-416F-B469-559AF9E30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236F0-7276-43B5-BEA9-F0174365E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28561EA-EB11-470F-BD10-A337AC4F7FDB}"/>
              </a:ext>
            </a:extLst>
          </p:cNvPr>
          <p:cNvSpPr/>
          <p:nvPr/>
        </p:nvSpPr>
        <p:spPr>
          <a:xfrm>
            <a:off x="0" y="1440160"/>
            <a:ext cx="12195175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1BAF84-A6E3-4057-A1AC-82D2B5C8AEDB}"/>
              </a:ext>
            </a:extLst>
          </p:cNvPr>
          <p:cNvSpPr/>
          <p:nvPr/>
        </p:nvSpPr>
        <p:spPr>
          <a:xfrm>
            <a:off x="1" y="1584176"/>
            <a:ext cx="12192000" cy="3623928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C7514227-7608-46BB-9E81-51329D65A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1025" y="2506695"/>
            <a:ext cx="1335405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微软雅黑" pitchFamily="34" charset="-122"/>
              </a:rPr>
              <a:t>Skill Squatting Attacks on Amazon Alexa</a:t>
            </a:r>
            <a:endParaRPr lang="en-US" altLang="zh-CN" sz="4000" b="1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  <a:sym typeface="微软雅黑" pitchFamily="34" charset="-122"/>
            </a:endParaRPr>
          </a:p>
        </p:txBody>
      </p:sp>
      <p:sp>
        <p:nvSpPr>
          <p:cNvPr id="61" name="矩形 3">
            <a:extLst>
              <a:ext uri="{FF2B5EF4-FFF2-40B4-BE49-F238E27FC236}">
                <a16:creationId xmlns:a16="http://schemas.microsoft.com/office/drawing/2014/main" id="{78EB5D77-62B8-490B-ACC7-D33AF92BD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8137" y="5933587"/>
            <a:ext cx="1829654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>
                <a:solidFill>
                  <a:srgbClr val="202A36"/>
                </a:solidFill>
                <a:latin typeface="+mn-ea"/>
                <a:cs typeface="Arial" panose="020B0604020202020204" pitchFamily="34" charset="0"/>
              </a:rPr>
              <a:t>汇报人</a:t>
            </a:r>
            <a:r>
              <a:rPr lang="en-US" altLang="zh-CN" sz="1600" b="1" dirty="0">
                <a:solidFill>
                  <a:srgbClr val="202A36"/>
                </a:solidFill>
                <a:latin typeface="+mn-ea"/>
                <a:cs typeface="Arial" panose="020B0604020202020204" pitchFamily="34" charset="0"/>
              </a:rPr>
              <a:t>:</a:t>
            </a:r>
            <a:r>
              <a:rPr lang="zh-CN" altLang="en-US" sz="1600" b="1" dirty="0">
                <a:solidFill>
                  <a:srgbClr val="202A36"/>
                </a:solidFill>
                <a:latin typeface="+mn-ea"/>
                <a:cs typeface="Arial" panose="020B0604020202020204" pitchFamily="34" charset="0"/>
              </a:rPr>
              <a:t>张棚源小组</a:t>
            </a:r>
            <a:endParaRPr lang="en-US" altLang="zh-CN" sz="1600" b="1" dirty="0">
              <a:solidFill>
                <a:srgbClr val="202A36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A51AA146-2494-465C-BFA5-2401D7471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93" y="4305680"/>
            <a:ext cx="1153740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itchFamily="34" charset="-122"/>
              </a:rPr>
              <a:t>对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微软雅黑" pitchFamily="34" charset="-122"/>
              </a:rPr>
              <a:t>Amazon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itchFamily="34" charset="-122"/>
              </a:rPr>
              <a:t>Alexa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itchFamily="34" charset="-122"/>
              </a:rPr>
              <a:t>的技能抢注攻击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itchFamily="34" charset="-122"/>
              </a:rPr>
              <a:t>Deepak Kumar, Riccardo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itchFamily="34" charset="-122"/>
              </a:rPr>
              <a:t>Paccagnella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itchFamily="34" charset="-122"/>
              </a:rPr>
              <a:t>, Paul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itchFamily="34" charset="-122"/>
              </a:rPr>
              <a:t>Murley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itchFamily="34" charset="-122"/>
              </a:rPr>
              <a:t>, Eric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itchFamily="34" charset="-122"/>
              </a:rPr>
              <a:t>Hennenfent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itchFamily="34" charset="-122"/>
              </a:rPr>
              <a:t>, Joshua Mason, Adam Bates, and Michael Bailey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itchFamily="34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itchFamily="34" charset="-122"/>
              </a:rPr>
              <a:t>USENIX 2018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solidFill>
                <a:schemeClr val="bg1"/>
              </a:solidFill>
              <a:ea typeface="微软雅黑" pitchFamily="34" charset="-122"/>
              <a:cs typeface="Arial" panose="020B0604020202020204" pitchFamily="34" charset="0"/>
              <a:sym typeface="微软雅黑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DC96892-ED6B-47F4-B27A-A9FDB8AE148A}"/>
              </a:ext>
            </a:extLst>
          </p:cNvPr>
          <p:cNvCxnSpPr>
            <a:cxnSpLocks/>
          </p:cNvCxnSpPr>
          <p:nvPr/>
        </p:nvCxnSpPr>
        <p:spPr>
          <a:xfrm>
            <a:off x="375529" y="4106321"/>
            <a:ext cx="10507821" cy="4285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31" descr="图片 31">
            <a:extLst>
              <a:ext uri="{FF2B5EF4-FFF2-40B4-BE49-F238E27FC236}">
                <a16:creationId xmlns:a16="http://schemas.microsoft.com/office/drawing/2014/main" id="{E64A74F6-97E3-41CC-9885-F95C3A21A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8" y="1691398"/>
            <a:ext cx="1334277" cy="3530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689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91FEB4C-5CC7-4BDF-A4A1-6A3FB2428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196" y="1956741"/>
            <a:ext cx="1875587" cy="3138584"/>
          </a:xfrm>
          <a:prstGeom prst="rect">
            <a:avLst/>
          </a:prstGeom>
        </p:spPr>
      </p:pic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2B4DB33-BCC5-4A2E-8693-7F81186FAC2A}"/>
              </a:ext>
            </a:extLst>
          </p:cNvPr>
          <p:cNvSpPr/>
          <p:nvPr/>
        </p:nvSpPr>
        <p:spPr>
          <a:xfrm>
            <a:off x="2463576" y="176624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836953-C78C-4B3F-954D-8B42E80A287F}"/>
              </a:ext>
            </a:extLst>
          </p:cNvPr>
          <p:cNvSpPr/>
          <p:nvPr/>
        </p:nvSpPr>
        <p:spPr>
          <a:xfrm>
            <a:off x="3398236" y="175534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2" name="文本框 9">
            <a:extLst>
              <a:ext uri="{FF2B5EF4-FFF2-40B4-BE49-F238E27FC236}">
                <a16:creationId xmlns:a16="http://schemas.microsoft.com/office/drawing/2014/main" id="{AE0006B7-CA84-4970-966E-7D3ACF41F9E9}"/>
              </a:ext>
            </a:extLst>
          </p:cNvPr>
          <p:cNvSpPr txBox="1"/>
          <p:nvPr/>
        </p:nvSpPr>
        <p:spPr>
          <a:xfrm>
            <a:off x="2463576" y="209056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53" name="文本框 9">
            <a:extLst>
              <a:ext uri="{FF2B5EF4-FFF2-40B4-BE49-F238E27FC236}">
                <a16:creationId xmlns:a16="http://schemas.microsoft.com/office/drawing/2014/main" id="{DD731338-1143-40CE-B816-EB54CED20DF5}"/>
              </a:ext>
            </a:extLst>
          </p:cNvPr>
          <p:cNvSpPr txBox="1"/>
          <p:nvPr/>
        </p:nvSpPr>
        <p:spPr>
          <a:xfrm>
            <a:off x="3389363" y="201485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9B8753-6015-4277-BD74-3BF38FD64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040" y="2403379"/>
            <a:ext cx="752475" cy="1371600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84C28EB-1382-4B19-B4C9-202DB4D8E736}"/>
              </a:ext>
            </a:extLst>
          </p:cNvPr>
          <p:cNvCxnSpPr>
            <a:cxnSpLocks/>
          </p:cNvCxnSpPr>
          <p:nvPr/>
        </p:nvCxnSpPr>
        <p:spPr>
          <a:xfrm>
            <a:off x="3446440" y="3350853"/>
            <a:ext cx="1938886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EF348D5-FCBB-4369-B3B6-A0405F89725B}"/>
              </a:ext>
            </a:extLst>
          </p:cNvPr>
          <p:cNvSpPr txBox="1"/>
          <p:nvPr/>
        </p:nvSpPr>
        <p:spPr>
          <a:xfrm>
            <a:off x="3426086" y="2766078"/>
            <a:ext cx="19592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”Alexa, tell me some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facts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! ”</a:t>
            </a:r>
            <a:endParaRPr lang="zh-CN" altLang="en-US" sz="16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D7875B0-8BE9-409D-967D-847D864AF5D8}"/>
              </a:ext>
            </a:extLst>
          </p:cNvPr>
          <p:cNvSpPr txBox="1"/>
          <p:nvPr/>
        </p:nvSpPr>
        <p:spPr>
          <a:xfrm>
            <a:off x="2024718" y="3950037"/>
            <a:ext cx="1854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Owner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DAC2B9B-8DF1-4E26-A647-D851C7AA060E}"/>
              </a:ext>
            </a:extLst>
          </p:cNvPr>
          <p:cNvSpPr txBox="1"/>
          <p:nvPr/>
        </p:nvSpPr>
        <p:spPr>
          <a:xfrm>
            <a:off x="5496246" y="4134703"/>
            <a:ext cx="1453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</a:t>
            </a:r>
            <a:endParaRPr lang="zh-CN" altLang="en-US" b="1" dirty="0"/>
          </a:p>
        </p:txBody>
      </p:sp>
      <p:sp>
        <p:nvSpPr>
          <p:cNvPr id="47" name="矩形 3">
            <a:extLst>
              <a:ext uri="{FF2B5EF4-FFF2-40B4-BE49-F238E27FC236}">
                <a16:creationId xmlns:a16="http://schemas.microsoft.com/office/drawing/2014/main" id="{54CF4BF3-7830-4B20-857D-5091653B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5" y="852013"/>
            <a:ext cx="116440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存在问题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6A2F36F-506E-4E11-9945-32979B96579A}"/>
              </a:ext>
            </a:extLst>
          </p:cNvPr>
          <p:cNvCxnSpPr>
            <a:cxnSpLocks/>
          </p:cNvCxnSpPr>
          <p:nvPr/>
        </p:nvCxnSpPr>
        <p:spPr>
          <a:xfrm>
            <a:off x="1116102" y="1250577"/>
            <a:ext cx="1568338" cy="0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126B70E3-5EA1-4AE8-928A-D2CC004FB12E}"/>
              </a:ext>
            </a:extLst>
          </p:cNvPr>
          <p:cNvSpPr/>
          <p:nvPr/>
        </p:nvSpPr>
        <p:spPr>
          <a:xfrm>
            <a:off x="972102" y="959658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9">
            <a:extLst>
              <a:ext uri="{FF2B5EF4-FFF2-40B4-BE49-F238E27FC236}">
                <a16:creationId xmlns:a16="http://schemas.microsoft.com/office/drawing/2014/main" id="{A5C2B6DE-0973-46A4-9289-0E067D220C75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3C051B-319D-46FD-91C9-E829BAB18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625" y="2403379"/>
            <a:ext cx="816362" cy="1653134"/>
          </a:xfrm>
          <a:prstGeom prst="rect">
            <a:avLst/>
          </a:prstGeom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52AA81E-84D9-4220-9AB5-233652C25948}"/>
              </a:ext>
            </a:extLst>
          </p:cNvPr>
          <p:cNvCxnSpPr>
            <a:cxnSpLocks/>
          </p:cNvCxnSpPr>
          <p:nvPr/>
        </p:nvCxnSpPr>
        <p:spPr>
          <a:xfrm flipH="1">
            <a:off x="6546855" y="3501623"/>
            <a:ext cx="1307880" cy="0"/>
          </a:xfrm>
          <a:prstGeom prst="straightConnector1">
            <a:avLst/>
          </a:prstGeom>
          <a:ln w="41275">
            <a:solidFill>
              <a:srgbClr val="202A3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E3BFA5B-5327-4350-9959-CAB6EC58BB6B}"/>
              </a:ext>
            </a:extLst>
          </p:cNvPr>
          <p:cNvCxnSpPr>
            <a:cxnSpLocks/>
          </p:cNvCxnSpPr>
          <p:nvPr/>
        </p:nvCxnSpPr>
        <p:spPr>
          <a:xfrm flipV="1">
            <a:off x="6579531" y="2938974"/>
            <a:ext cx="1372262" cy="6"/>
          </a:xfrm>
          <a:prstGeom prst="straightConnector1">
            <a:avLst/>
          </a:prstGeom>
          <a:ln w="41275">
            <a:solidFill>
              <a:srgbClr val="202A3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1007A8BC-D761-4485-ADAF-728E0A96C7CB}"/>
              </a:ext>
            </a:extLst>
          </p:cNvPr>
          <p:cNvSpPr txBox="1"/>
          <p:nvPr/>
        </p:nvSpPr>
        <p:spPr>
          <a:xfrm>
            <a:off x="6698300" y="2596740"/>
            <a:ext cx="1100240" cy="338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fax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DB45F21-4018-4DD2-8910-246A5AF8F249}"/>
              </a:ext>
            </a:extLst>
          </p:cNvPr>
          <p:cNvCxnSpPr>
            <a:cxnSpLocks/>
          </p:cNvCxnSpPr>
          <p:nvPr/>
        </p:nvCxnSpPr>
        <p:spPr>
          <a:xfrm>
            <a:off x="8341206" y="3073208"/>
            <a:ext cx="1372262" cy="1"/>
          </a:xfrm>
          <a:prstGeom prst="straightConnector1">
            <a:avLst/>
          </a:prstGeom>
          <a:ln w="22225">
            <a:solidFill>
              <a:srgbClr val="FF000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941DBD5-6B30-4D82-858D-A9ABD620BD93}"/>
              </a:ext>
            </a:extLst>
          </p:cNvPr>
          <p:cNvCxnSpPr>
            <a:cxnSpLocks/>
          </p:cNvCxnSpPr>
          <p:nvPr/>
        </p:nvCxnSpPr>
        <p:spPr>
          <a:xfrm>
            <a:off x="8341206" y="3350853"/>
            <a:ext cx="1372262" cy="1"/>
          </a:xfrm>
          <a:prstGeom prst="straightConnector1">
            <a:avLst/>
          </a:prstGeom>
          <a:ln w="22225">
            <a:solidFill>
              <a:srgbClr val="FF000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95E12CA-1EB6-44FA-9923-3A82D7DCABBD}"/>
              </a:ext>
            </a:extLst>
          </p:cNvPr>
          <p:cNvCxnSpPr>
            <a:cxnSpLocks/>
          </p:cNvCxnSpPr>
          <p:nvPr/>
        </p:nvCxnSpPr>
        <p:spPr>
          <a:xfrm>
            <a:off x="8341206" y="3641626"/>
            <a:ext cx="1372262" cy="1"/>
          </a:xfrm>
          <a:prstGeom prst="straightConnector1">
            <a:avLst/>
          </a:prstGeom>
          <a:ln w="22225">
            <a:solidFill>
              <a:srgbClr val="FF000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57A23733-E4EC-4275-8EBF-472CEAFC2B71}"/>
              </a:ext>
            </a:extLst>
          </p:cNvPr>
          <p:cNvSpPr/>
          <p:nvPr/>
        </p:nvSpPr>
        <p:spPr>
          <a:xfrm>
            <a:off x="8199304" y="3811845"/>
            <a:ext cx="1633914" cy="25840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形 30" descr="魔鬼表情，没有填充">
            <a:extLst>
              <a:ext uri="{FF2B5EF4-FFF2-40B4-BE49-F238E27FC236}">
                <a16:creationId xmlns:a16="http://schemas.microsoft.com/office/drawing/2014/main" id="{2267D1C1-9EED-4624-A034-6317250ED8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26326" y="3590037"/>
            <a:ext cx="720000" cy="720000"/>
          </a:xfrm>
          <a:prstGeom prst="rect">
            <a:avLst/>
          </a:prstGeom>
        </p:spPr>
      </p:pic>
      <p:sp>
        <p:nvSpPr>
          <p:cNvPr id="36" name="对话气泡: 椭圆形 35">
            <a:extLst>
              <a:ext uri="{FF2B5EF4-FFF2-40B4-BE49-F238E27FC236}">
                <a16:creationId xmlns:a16="http://schemas.microsoft.com/office/drawing/2014/main" id="{3532C5BC-48D3-45EC-8DB5-8E5902506205}"/>
              </a:ext>
            </a:extLst>
          </p:cNvPr>
          <p:cNvSpPr/>
          <p:nvPr/>
        </p:nvSpPr>
        <p:spPr>
          <a:xfrm rot="10800000">
            <a:off x="3879389" y="4706026"/>
            <a:ext cx="2372311" cy="979301"/>
          </a:xfrm>
          <a:prstGeom prst="wedgeEllipseCallou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845246D-3C77-4DBD-92F2-89D2574F94A7}"/>
              </a:ext>
            </a:extLst>
          </p:cNvPr>
          <p:cNvSpPr txBox="1"/>
          <p:nvPr/>
        </p:nvSpPr>
        <p:spPr>
          <a:xfrm>
            <a:off x="4098465" y="4909742"/>
            <a:ext cx="19975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Something about cat fax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0287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927BD87-8CCA-4A51-8F8D-C905848C0420}"/>
              </a:ext>
            </a:extLst>
          </p:cNvPr>
          <p:cNvSpPr txBox="1"/>
          <p:nvPr/>
        </p:nvSpPr>
        <p:spPr>
          <a:xfrm>
            <a:off x="2736359" y="3013501"/>
            <a:ext cx="67192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我们是否可以使用可预测的错误来引导用户使用非预期的</a:t>
            </a:r>
            <a:r>
              <a:rPr lang="en-US" altLang="zh-CN" sz="2400" b="1" spc="300" dirty="0">
                <a:solidFill>
                  <a:srgbClr val="C00000"/>
                </a:solidFill>
                <a:latin typeface="+mn-ea"/>
              </a:rPr>
              <a:t>Skill</a:t>
            </a:r>
            <a:r>
              <a:rPr lang="en-US" altLang="zh-CN" sz="24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D472949C-C79C-4899-9380-B9E9BA782179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B4E59C-E8B9-45F4-9BF0-E4B3A99889DC}"/>
              </a:ext>
            </a:extLst>
          </p:cNvPr>
          <p:cNvSpPr/>
          <p:nvPr/>
        </p:nvSpPr>
        <p:spPr>
          <a:xfrm>
            <a:off x="3995739" y="182665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4AE4A6-5BC7-443E-A302-BD80CC03D3C2}"/>
              </a:ext>
            </a:extLst>
          </p:cNvPr>
          <p:cNvSpPr/>
          <p:nvPr/>
        </p:nvSpPr>
        <p:spPr>
          <a:xfrm>
            <a:off x="4930399" y="181575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1A2DCA76-70F8-472C-A0B4-3CA3520AB25E}"/>
              </a:ext>
            </a:extLst>
          </p:cNvPr>
          <p:cNvSpPr txBox="1"/>
          <p:nvPr/>
        </p:nvSpPr>
        <p:spPr>
          <a:xfrm>
            <a:off x="3995739" y="215097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23" name="文本框 9">
            <a:extLst>
              <a:ext uri="{FF2B5EF4-FFF2-40B4-BE49-F238E27FC236}">
                <a16:creationId xmlns:a16="http://schemas.microsoft.com/office/drawing/2014/main" id="{52175E4E-9C93-4A5E-8ECE-01EDE66C022D}"/>
              </a:ext>
            </a:extLst>
          </p:cNvPr>
          <p:cNvSpPr txBox="1"/>
          <p:nvPr/>
        </p:nvSpPr>
        <p:spPr>
          <a:xfrm>
            <a:off x="4921526" y="207526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</p:spTree>
    <p:extLst>
      <p:ext uri="{BB962C8B-B14F-4D97-AF65-F5344CB8AC3E}">
        <p14:creationId xmlns:p14="http://schemas.microsoft.com/office/powerpoint/2010/main" val="237603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">
            <a:extLst>
              <a:ext uri="{FF2B5EF4-FFF2-40B4-BE49-F238E27FC236}">
                <a16:creationId xmlns:a16="http://schemas.microsoft.com/office/drawing/2014/main" id="{77A4D4F1-96E9-4F2D-BFBA-B535F0691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66" y="1229384"/>
            <a:ext cx="116440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研究内容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EB7E369-0337-49C5-A064-B17DA8827675}"/>
              </a:ext>
            </a:extLst>
          </p:cNvPr>
          <p:cNvCxnSpPr>
            <a:cxnSpLocks/>
          </p:cNvCxnSpPr>
          <p:nvPr/>
        </p:nvCxnSpPr>
        <p:spPr>
          <a:xfrm>
            <a:off x="985003" y="1627948"/>
            <a:ext cx="2574836" cy="0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B6D1417-D600-4897-8B9B-A951CE7538D2}"/>
              </a:ext>
            </a:extLst>
          </p:cNvPr>
          <p:cNvSpPr/>
          <p:nvPr/>
        </p:nvSpPr>
        <p:spPr>
          <a:xfrm>
            <a:off x="841003" y="1337029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3">
            <a:extLst>
              <a:ext uri="{FF2B5EF4-FFF2-40B4-BE49-F238E27FC236}">
                <a16:creationId xmlns:a16="http://schemas.microsoft.com/office/drawing/2014/main" id="{4AEFF9E6-48CA-4A28-AD7A-22C695239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757" y="2098089"/>
            <a:ext cx="10273704" cy="3015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33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技能抢注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劫持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语音命令：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202A36"/>
                </a:solidFill>
                <a:latin typeface="+mn-ea"/>
              </a:rPr>
              <a:t>调查了亚马逊</a:t>
            </a:r>
            <a:r>
              <a:rPr lang="en-US" altLang="zh-CN" sz="2000" b="1" dirty="0">
                <a:solidFill>
                  <a:srgbClr val="202A36"/>
                </a:solidFill>
                <a:latin typeface="+mn-ea"/>
              </a:rPr>
              <a:t>Alexa</a:t>
            </a:r>
            <a:r>
              <a:rPr lang="zh-CN" altLang="en-US" sz="2000" b="1" dirty="0">
                <a:solidFill>
                  <a:srgbClr val="202A36"/>
                </a:solidFill>
                <a:latin typeface="+mn-ea"/>
              </a:rPr>
              <a:t>从</a:t>
            </a:r>
            <a:r>
              <a:rPr lang="en-US" altLang="zh-CN" sz="2000" b="1" dirty="0">
                <a:solidFill>
                  <a:srgbClr val="202A36"/>
                </a:solidFill>
                <a:latin typeface="+mn-ea"/>
              </a:rPr>
              <a:t>60</a:t>
            </a:r>
            <a:r>
              <a:rPr lang="zh-CN" altLang="en-US" sz="2000" b="1" dirty="0">
                <a:solidFill>
                  <a:srgbClr val="202A36"/>
                </a:solidFill>
                <a:latin typeface="+mn-ea"/>
              </a:rPr>
              <a:t>个扬声器中抽取的</a:t>
            </a:r>
            <a:r>
              <a:rPr lang="en-US" altLang="zh-CN" sz="2000" b="1" dirty="0">
                <a:solidFill>
                  <a:srgbClr val="202A36"/>
                </a:solidFill>
                <a:latin typeface="+mn-ea"/>
              </a:rPr>
              <a:t>11460</a:t>
            </a:r>
            <a:r>
              <a:rPr lang="zh-CN" altLang="en-US" sz="2000" b="1" dirty="0">
                <a:solidFill>
                  <a:srgbClr val="202A36"/>
                </a:solidFill>
                <a:latin typeface="+mn-ea"/>
              </a:rPr>
              <a:t>个语音样本所造成的翻译错误；</a:t>
            </a:r>
            <a:endParaRPr lang="en-US" altLang="zh-CN" sz="2000" b="1" dirty="0">
              <a:solidFill>
                <a:srgbClr val="202A36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202A36"/>
                </a:solidFill>
                <a:latin typeface="+mn-ea"/>
              </a:rPr>
              <a:t>展示了攻击者如何利用系统错误，使</a:t>
            </a:r>
            <a:r>
              <a:rPr lang="en-US" altLang="zh-CN" sz="2000" b="1" dirty="0">
                <a:solidFill>
                  <a:srgbClr val="202A36"/>
                </a:solidFill>
                <a:latin typeface="+mn-ea"/>
              </a:rPr>
              <a:t>Alexa</a:t>
            </a:r>
            <a:r>
              <a:rPr lang="zh-CN" altLang="en-US" sz="2000" b="1" dirty="0">
                <a:solidFill>
                  <a:srgbClr val="202A36"/>
                </a:solidFill>
                <a:latin typeface="+mn-ea"/>
              </a:rPr>
              <a:t>生态系统中的用户触发恶意应用程序；</a:t>
            </a:r>
            <a:endParaRPr lang="en-US" altLang="zh-CN" sz="2000" b="1" dirty="0">
              <a:solidFill>
                <a:srgbClr val="202A36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202A36"/>
                </a:solidFill>
                <a:latin typeface="+mj-lt"/>
              </a:rPr>
              <a:t>演示了如何根据目标用户的人口统计信息将该攻击扩展。</a:t>
            </a:r>
            <a:endParaRPr lang="en-US" altLang="zh-CN" sz="2000" b="1" dirty="0">
              <a:solidFill>
                <a:srgbClr val="202A3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rgbClr val="202A36"/>
              </a:solidFill>
              <a:latin typeface="+mj-lt"/>
              <a:ea typeface="微软雅黑" panose="020B0503020204020204" pitchFamily="34" charset="-122"/>
            </a:endParaRPr>
          </a:p>
          <a:p>
            <a:pPr marL="33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436F82-5290-41E7-B241-D93282BF9547}"/>
              </a:ext>
            </a:extLst>
          </p:cNvPr>
          <p:cNvSpPr/>
          <p:nvPr/>
        </p:nvSpPr>
        <p:spPr>
          <a:xfrm>
            <a:off x="3995739" y="182665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40EE2AE-4074-45F8-A21A-037A82EBEED3}"/>
              </a:ext>
            </a:extLst>
          </p:cNvPr>
          <p:cNvSpPr/>
          <p:nvPr/>
        </p:nvSpPr>
        <p:spPr>
          <a:xfrm>
            <a:off x="4930399" y="181575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447EC8A4-B089-4461-82F7-F30207CC41BB}"/>
              </a:ext>
            </a:extLst>
          </p:cNvPr>
          <p:cNvSpPr txBox="1"/>
          <p:nvPr/>
        </p:nvSpPr>
        <p:spPr>
          <a:xfrm>
            <a:off x="3995739" y="215097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18" name="文本框 9">
            <a:extLst>
              <a:ext uri="{FF2B5EF4-FFF2-40B4-BE49-F238E27FC236}">
                <a16:creationId xmlns:a16="http://schemas.microsoft.com/office/drawing/2014/main" id="{01D42D88-9572-4568-AD37-22181EF01AD4}"/>
              </a:ext>
            </a:extLst>
          </p:cNvPr>
          <p:cNvSpPr txBox="1"/>
          <p:nvPr/>
        </p:nvSpPr>
        <p:spPr>
          <a:xfrm>
            <a:off x="4921526" y="207526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09328C2B-CA14-4CF8-8A67-CDAEEBDF9973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</p:spTree>
    <p:extLst>
      <p:ext uri="{BB962C8B-B14F-4D97-AF65-F5344CB8AC3E}">
        <p14:creationId xmlns:p14="http://schemas.microsoft.com/office/powerpoint/2010/main" val="273966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47A588C-D52F-4E08-A449-C66D3C1E7C86}"/>
              </a:ext>
            </a:extLst>
          </p:cNvPr>
          <p:cNvSpPr/>
          <p:nvPr/>
        </p:nvSpPr>
        <p:spPr>
          <a:xfrm>
            <a:off x="2709949" y="2605996"/>
            <a:ext cx="6634675" cy="497955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4541731" y="3228945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rgbClr val="202A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实验测试</a:t>
            </a:r>
          </a:p>
        </p:txBody>
      </p:sp>
      <p:cxnSp>
        <p:nvCxnSpPr>
          <p:cNvPr id="40" name="直接连接符 55">
            <a:extLst>
              <a:ext uri="{FF2B5EF4-FFF2-40B4-BE49-F238E27FC236}">
                <a16:creationId xmlns:a16="http://schemas.microsoft.com/office/drawing/2014/main" id="{DA8A9507-3588-B94C-ACB5-ED4A69554D88}"/>
              </a:ext>
            </a:extLst>
          </p:cNvPr>
          <p:cNvCxnSpPr>
            <a:cxnSpLocks/>
          </p:cNvCxnSpPr>
          <p:nvPr/>
        </p:nvCxnSpPr>
        <p:spPr>
          <a:xfrm>
            <a:off x="2709949" y="3167390"/>
            <a:ext cx="6634675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804FF6E-0DBC-BA4F-9538-AB8D3C17A9AC}"/>
              </a:ext>
            </a:extLst>
          </p:cNvPr>
          <p:cNvSpPr txBox="1"/>
          <p:nvPr/>
        </p:nvSpPr>
        <p:spPr>
          <a:xfrm>
            <a:off x="4976942" y="2632899"/>
            <a:ext cx="2238113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   三   部   分</a:t>
            </a:r>
          </a:p>
        </p:txBody>
      </p:sp>
    </p:spTree>
    <p:extLst>
      <p:ext uri="{BB962C8B-B14F-4D97-AF65-F5344CB8AC3E}">
        <p14:creationId xmlns:p14="http://schemas.microsoft.com/office/powerpoint/2010/main" val="250070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">
            <a:extLst>
              <a:ext uri="{FF2B5EF4-FFF2-40B4-BE49-F238E27FC236}">
                <a16:creationId xmlns:a16="http://schemas.microsoft.com/office/drawing/2014/main" id="{77A4D4F1-96E9-4F2D-BFBA-B535F0691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5" y="852013"/>
            <a:ext cx="1649261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测试方案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EB7E369-0337-49C5-A064-B17DA8827675}"/>
              </a:ext>
            </a:extLst>
          </p:cNvPr>
          <p:cNvCxnSpPr>
            <a:cxnSpLocks/>
          </p:cNvCxnSpPr>
          <p:nvPr/>
        </p:nvCxnSpPr>
        <p:spPr>
          <a:xfrm>
            <a:off x="1116102" y="1250577"/>
            <a:ext cx="2574836" cy="0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B6D1417-D600-4897-8B9B-A951CE7538D2}"/>
              </a:ext>
            </a:extLst>
          </p:cNvPr>
          <p:cNvSpPr/>
          <p:nvPr/>
        </p:nvSpPr>
        <p:spPr>
          <a:xfrm>
            <a:off x="972102" y="959658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436F82-5290-41E7-B241-D93282BF9547}"/>
              </a:ext>
            </a:extLst>
          </p:cNvPr>
          <p:cNvSpPr/>
          <p:nvPr/>
        </p:nvSpPr>
        <p:spPr>
          <a:xfrm>
            <a:off x="3995739" y="182665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40EE2AE-4074-45F8-A21A-037A82EBEED3}"/>
              </a:ext>
            </a:extLst>
          </p:cNvPr>
          <p:cNvSpPr/>
          <p:nvPr/>
        </p:nvSpPr>
        <p:spPr>
          <a:xfrm>
            <a:off x="4930399" y="181575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447EC8A4-B089-4461-82F7-F30207CC41BB}"/>
              </a:ext>
            </a:extLst>
          </p:cNvPr>
          <p:cNvSpPr txBox="1"/>
          <p:nvPr/>
        </p:nvSpPr>
        <p:spPr>
          <a:xfrm>
            <a:off x="3995739" y="215097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18" name="文本框 9">
            <a:extLst>
              <a:ext uri="{FF2B5EF4-FFF2-40B4-BE49-F238E27FC236}">
                <a16:creationId xmlns:a16="http://schemas.microsoft.com/office/drawing/2014/main" id="{01D42D88-9572-4568-AD37-22181EF01AD4}"/>
              </a:ext>
            </a:extLst>
          </p:cNvPr>
          <p:cNvSpPr txBox="1"/>
          <p:nvPr/>
        </p:nvSpPr>
        <p:spPr>
          <a:xfrm>
            <a:off x="4921526" y="207526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09328C2B-CA14-4CF8-8A67-CDAEEBDF9973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sp>
        <p:nvSpPr>
          <p:cNvPr id="19" name="矩形 3">
            <a:extLst>
              <a:ext uri="{FF2B5EF4-FFF2-40B4-BE49-F238E27FC236}">
                <a16:creationId xmlns:a16="http://schemas.microsoft.com/office/drawing/2014/main" id="{AC4FA936-99AD-4BC6-AD62-BE7EF00E1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74" y="1653802"/>
            <a:ext cx="11238035" cy="416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33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不直接提供音频文件的语音转录。但是，它确实允许第三方技能作为开发人员 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功能接收语音的文字转录。为了将 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用作转录服务，我们构建了一个 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技能（称为“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”），用于记录输入语音的原始转录。然后我们开发了一个</a:t>
            </a:r>
            <a:r>
              <a:rPr lang="zh-CN" altLang="en-US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，它将音频文件作为输入并通过 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云将它们发送到我们的技能服务器。为了开始与我们的 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技能服务器的会话，客户端首先发送一个包含我们自定义技能名称的初始化命令。然后，亚马逊将该会话的所有未来请求直接路由到我们的“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”技能服务器。其次，客户端将一组音频文件作为输入，对它们进行批处理，然后将它们发送到我们的技能服务器，为每个文件生成一个查询。我们将查询限制为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每分钟最多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，以避免 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Amazon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的生产服务器过载。此外，如果请求被拒绝或没有响应返回，我们会在将查询标记为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失败之前最多尝试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39033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">
            <a:extLst>
              <a:ext uri="{FF2B5EF4-FFF2-40B4-BE49-F238E27FC236}">
                <a16:creationId xmlns:a16="http://schemas.microsoft.com/office/drawing/2014/main" id="{77A4D4F1-96E9-4F2D-BFBA-B535F0691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5" y="852013"/>
            <a:ext cx="1649261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使用语料库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EB7E369-0337-49C5-A064-B17DA8827675}"/>
              </a:ext>
            </a:extLst>
          </p:cNvPr>
          <p:cNvCxnSpPr>
            <a:cxnSpLocks/>
          </p:cNvCxnSpPr>
          <p:nvPr/>
        </p:nvCxnSpPr>
        <p:spPr>
          <a:xfrm>
            <a:off x="1116102" y="1250577"/>
            <a:ext cx="2574836" cy="0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B6D1417-D600-4897-8B9B-A951CE7538D2}"/>
              </a:ext>
            </a:extLst>
          </p:cNvPr>
          <p:cNvSpPr/>
          <p:nvPr/>
        </p:nvSpPr>
        <p:spPr>
          <a:xfrm>
            <a:off x="972102" y="959658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436F82-5290-41E7-B241-D93282BF9547}"/>
              </a:ext>
            </a:extLst>
          </p:cNvPr>
          <p:cNvSpPr/>
          <p:nvPr/>
        </p:nvSpPr>
        <p:spPr>
          <a:xfrm>
            <a:off x="3995739" y="182665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40EE2AE-4074-45F8-A21A-037A82EBEED3}"/>
              </a:ext>
            </a:extLst>
          </p:cNvPr>
          <p:cNvSpPr/>
          <p:nvPr/>
        </p:nvSpPr>
        <p:spPr>
          <a:xfrm>
            <a:off x="4930399" y="181575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447EC8A4-B089-4461-82F7-F30207CC41BB}"/>
              </a:ext>
            </a:extLst>
          </p:cNvPr>
          <p:cNvSpPr txBox="1"/>
          <p:nvPr/>
        </p:nvSpPr>
        <p:spPr>
          <a:xfrm>
            <a:off x="3995739" y="215097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18" name="文本框 9">
            <a:extLst>
              <a:ext uri="{FF2B5EF4-FFF2-40B4-BE49-F238E27FC236}">
                <a16:creationId xmlns:a16="http://schemas.microsoft.com/office/drawing/2014/main" id="{01D42D88-9572-4568-AD37-22181EF01AD4}"/>
              </a:ext>
            </a:extLst>
          </p:cNvPr>
          <p:cNvSpPr txBox="1"/>
          <p:nvPr/>
        </p:nvSpPr>
        <p:spPr>
          <a:xfrm>
            <a:off x="4921526" y="207526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09328C2B-CA14-4CF8-8A67-CDAEEBDF9973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sp>
        <p:nvSpPr>
          <p:cNvPr id="19" name="矩形 3">
            <a:extLst>
              <a:ext uri="{FF2B5EF4-FFF2-40B4-BE49-F238E27FC236}">
                <a16:creationId xmlns:a16="http://schemas.microsoft.com/office/drawing/2014/main" id="{AC4FA936-99AD-4BC6-AD62-BE7EF00E1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74" y="1653802"/>
            <a:ext cx="11238035" cy="500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33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NSP Nationwide Speech Project (NSP) </a:t>
            </a:r>
          </a:p>
          <a:p>
            <a:pPr>
              <a:lnSpc>
                <a:spcPct val="150000"/>
              </a:lnSpc>
            </a:pP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是由俄亥俄州立大学领导的一项努力，旨在提供来自美国各地演讲者的结构化语音数据 。 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NSP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语料库提供了来自 </a:t>
            </a:r>
            <a:r>
              <a:rPr lang="en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Labov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等人定义的六个地理“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方言区域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”的总共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个说话者的语音。 包括大西洋中部、米德兰、新英格兰、北部、南部和西部。此外，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NSP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提供有关每个说话者的元数据，包括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性别、年龄、种族和家乡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3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Forvo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Forvo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网站包含众多英语单词发音集合。作者抓取了美国演讲者于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日发布的所有音频文件。该数据集包含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91,843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个语音样本，涵盖来自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4,991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个演讲者的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59,403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个单词。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Forvo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数据不均匀且稀疏。此外，每个样本的音频质量因扬声器而异，这在测量中增加了难以量化的噪声。鉴于这些观察结果，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将这些数据的使用限制为仅对从 </a:t>
            </a:r>
            <a:r>
              <a:rPr lang="e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NSP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数据得出的结果进行交叉验证。</a:t>
            </a:r>
          </a:p>
        </p:txBody>
      </p:sp>
    </p:spTree>
    <p:extLst>
      <p:ext uri="{BB962C8B-B14F-4D97-AF65-F5344CB8AC3E}">
        <p14:creationId xmlns:p14="http://schemas.microsoft.com/office/powerpoint/2010/main" val="1002302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">
            <a:extLst>
              <a:ext uri="{FF2B5EF4-FFF2-40B4-BE49-F238E27FC236}">
                <a16:creationId xmlns:a16="http://schemas.microsoft.com/office/drawing/2014/main" id="{77A4D4F1-96E9-4F2D-BFBA-B535F0691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365" y="3932418"/>
            <a:ext cx="1649261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爬取技能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EB7E369-0337-49C5-A064-B17DA8827675}"/>
              </a:ext>
            </a:extLst>
          </p:cNvPr>
          <p:cNvCxnSpPr>
            <a:cxnSpLocks/>
          </p:cNvCxnSpPr>
          <p:nvPr/>
        </p:nvCxnSpPr>
        <p:spPr>
          <a:xfrm>
            <a:off x="1268502" y="4330982"/>
            <a:ext cx="2574836" cy="0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B6D1417-D600-4897-8B9B-A951CE7538D2}"/>
              </a:ext>
            </a:extLst>
          </p:cNvPr>
          <p:cNvSpPr/>
          <p:nvPr/>
        </p:nvSpPr>
        <p:spPr>
          <a:xfrm>
            <a:off x="1124502" y="4040063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436F82-5290-41E7-B241-D93282BF9547}"/>
              </a:ext>
            </a:extLst>
          </p:cNvPr>
          <p:cNvSpPr/>
          <p:nvPr/>
        </p:nvSpPr>
        <p:spPr>
          <a:xfrm>
            <a:off x="3995739" y="182665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40EE2AE-4074-45F8-A21A-037A82EBEED3}"/>
              </a:ext>
            </a:extLst>
          </p:cNvPr>
          <p:cNvSpPr/>
          <p:nvPr/>
        </p:nvSpPr>
        <p:spPr>
          <a:xfrm>
            <a:off x="4930399" y="181575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447EC8A4-B089-4461-82F7-F30207CC41BB}"/>
              </a:ext>
            </a:extLst>
          </p:cNvPr>
          <p:cNvSpPr txBox="1"/>
          <p:nvPr/>
        </p:nvSpPr>
        <p:spPr>
          <a:xfrm>
            <a:off x="3995739" y="215097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18" name="文本框 9">
            <a:extLst>
              <a:ext uri="{FF2B5EF4-FFF2-40B4-BE49-F238E27FC236}">
                <a16:creationId xmlns:a16="http://schemas.microsoft.com/office/drawing/2014/main" id="{01D42D88-9572-4568-AD37-22181EF01AD4}"/>
              </a:ext>
            </a:extLst>
          </p:cNvPr>
          <p:cNvSpPr txBox="1"/>
          <p:nvPr/>
        </p:nvSpPr>
        <p:spPr>
          <a:xfrm>
            <a:off x="4921526" y="207526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09328C2B-CA14-4CF8-8A67-CDAEEBDF9973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sp>
        <p:nvSpPr>
          <p:cNvPr id="19" name="矩形 3">
            <a:extLst>
              <a:ext uri="{FF2B5EF4-FFF2-40B4-BE49-F238E27FC236}">
                <a16:creationId xmlns:a16="http://schemas.microsoft.com/office/drawing/2014/main" id="{AC4FA936-99AD-4BC6-AD62-BE7EF00E1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74" y="1653802"/>
            <a:ext cx="11238035" cy="209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我们使用我们的测试工具来查询 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</a:t>
            </a:r>
            <a:r>
              <a:rPr lang="zh-CN" altLang="e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以获取 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NSP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数据集中每个语音样本的转录。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为了解决 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处理相同的语音样本时不会始终返回相同的转录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这个差异，查询每个音频样本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次。共使用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个扬声器的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573,000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个数据点。在所有这些查询中，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没有对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681 (0.1%)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个查询返回响应，我们将其排除在分析之外。我们于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小时内收集了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572,319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转录的数据集。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3">
            <a:extLst>
              <a:ext uri="{FF2B5EF4-FFF2-40B4-BE49-F238E27FC236}">
                <a16:creationId xmlns:a16="http://schemas.microsoft.com/office/drawing/2014/main" id="{18F8BEB5-45C7-7E45-8366-BA79A1CAC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365" y="1004413"/>
            <a:ext cx="1649261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测试次数</a:t>
            </a:r>
          </a:p>
        </p:txBody>
      </p:sp>
      <p:cxnSp>
        <p:nvCxnSpPr>
          <p:cNvPr id="25" name="直接连接符 35">
            <a:extLst>
              <a:ext uri="{FF2B5EF4-FFF2-40B4-BE49-F238E27FC236}">
                <a16:creationId xmlns:a16="http://schemas.microsoft.com/office/drawing/2014/main" id="{4B8AF0FB-FA2D-6540-823C-8027EEDD3D62}"/>
              </a:ext>
            </a:extLst>
          </p:cNvPr>
          <p:cNvCxnSpPr>
            <a:cxnSpLocks/>
          </p:cNvCxnSpPr>
          <p:nvPr/>
        </p:nvCxnSpPr>
        <p:spPr>
          <a:xfrm>
            <a:off x="1268502" y="1402977"/>
            <a:ext cx="2574836" cy="0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46636499-9CA4-B84D-A3E1-33E16B56D9A5}"/>
              </a:ext>
            </a:extLst>
          </p:cNvPr>
          <p:cNvSpPr/>
          <p:nvPr/>
        </p:nvSpPr>
        <p:spPr>
          <a:xfrm>
            <a:off x="1124502" y="1112058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3">
            <a:extLst>
              <a:ext uri="{FF2B5EF4-FFF2-40B4-BE49-F238E27FC236}">
                <a16:creationId xmlns:a16="http://schemas.microsoft.com/office/drawing/2014/main" id="{1788F3D3-3BA9-EA4C-AE20-7CD522D8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41" y="4556834"/>
            <a:ext cx="11238035" cy="126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我们的部分分析包括调查解释错误与 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技能名称的关系。 我们使用第三方聚合数据库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来收集 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技能商店中公开可用的所有技能名称的列表。 此列表包含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25,150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个技能名称，其中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23,368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个是唯一的。 此列表于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日收集。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458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">
            <a:extLst>
              <a:ext uri="{FF2B5EF4-FFF2-40B4-BE49-F238E27FC236}">
                <a16:creationId xmlns:a16="http://schemas.microsoft.com/office/drawing/2014/main" id="{77A4D4F1-96E9-4F2D-BFBA-B535F0691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5" y="852013"/>
            <a:ext cx="116440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安全威胁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EB7E369-0337-49C5-A064-B17DA8827675}"/>
              </a:ext>
            </a:extLst>
          </p:cNvPr>
          <p:cNvCxnSpPr>
            <a:cxnSpLocks/>
          </p:cNvCxnSpPr>
          <p:nvPr/>
        </p:nvCxnSpPr>
        <p:spPr>
          <a:xfrm>
            <a:off x="1116102" y="1250577"/>
            <a:ext cx="2574836" cy="0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B6D1417-D600-4897-8B9B-A951CE7538D2}"/>
              </a:ext>
            </a:extLst>
          </p:cNvPr>
          <p:cNvSpPr/>
          <p:nvPr/>
        </p:nvSpPr>
        <p:spPr>
          <a:xfrm>
            <a:off x="972102" y="959658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436F82-5290-41E7-B241-D93282BF9547}"/>
              </a:ext>
            </a:extLst>
          </p:cNvPr>
          <p:cNvSpPr/>
          <p:nvPr/>
        </p:nvSpPr>
        <p:spPr>
          <a:xfrm>
            <a:off x="3995739" y="182665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40EE2AE-4074-45F8-A21A-037A82EBEED3}"/>
              </a:ext>
            </a:extLst>
          </p:cNvPr>
          <p:cNvSpPr/>
          <p:nvPr/>
        </p:nvSpPr>
        <p:spPr>
          <a:xfrm>
            <a:off x="4930399" y="181575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447EC8A4-B089-4461-82F7-F30207CC41BB}"/>
              </a:ext>
            </a:extLst>
          </p:cNvPr>
          <p:cNvSpPr txBox="1"/>
          <p:nvPr/>
        </p:nvSpPr>
        <p:spPr>
          <a:xfrm>
            <a:off x="3995739" y="215097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18" name="文本框 9">
            <a:extLst>
              <a:ext uri="{FF2B5EF4-FFF2-40B4-BE49-F238E27FC236}">
                <a16:creationId xmlns:a16="http://schemas.microsoft.com/office/drawing/2014/main" id="{01D42D88-9572-4568-AD37-22181EF01AD4}"/>
              </a:ext>
            </a:extLst>
          </p:cNvPr>
          <p:cNvSpPr txBox="1"/>
          <p:nvPr/>
        </p:nvSpPr>
        <p:spPr>
          <a:xfrm>
            <a:off x="4921526" y="207526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09328C2B-CA14-4CF8-8A67-CDAEEBDF9973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sp>
        <p:nvSpPr>
          <p:cNvPr id="19" name="矩形 3">
            <a:extLst>
              <a:ext uri="{FF2B5EF4-FFF2-40B4-BE49-F238E27FC236}">
                <a16:creationId xmlns:a16="http://schemas.microsoft.com/office/drawing/2014/main" id="{AC4FA936-99AD-4BC6-AD62-BE7EF00E1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74" y="1653802"/>
            <a:ext cx="11238035" cy="435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33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显示调用：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202A36"/>
                </a:solidFill>
                <a:latin typeface="+mj-lt"/>
              </a:rPr>
              <a:t>&lt;some action&gt; &lt;connecting word&gt; &lt;invocation name&gt; 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202A36"/>
                </a:solidFill>
                <a:latin typeface="+mj-lt"/>
              </a:rPr>
              <a:t>	“give me my Taurus horoscope using </a:t>
            </a:r>
            <a:r>
              <a:rPr lang="en-US" altLang="zh-CN" b="1" dirty="0">
                <a:solidFill>
                  <a:srgbClr val="202A36"/>
                </a:solidFill>
                <a:highlight>
                  <a:srgbClr val="FFFF00"/>
                </a:highlight>
                <a:latin typeface="+mj-lt"/>
              </a:rPr>
              <a:t>Daily </a:t>
            </a:r>
            <a:r>
              <a:rPr lang="en-US" altLang="zh-CN" b="1" dirty="0" err="1">
                <a:solidFill>
                  <a:srgbClr val="202A36"/>
                </a:solidFill>
                <a:highlight>
                  <a:srgbClr val="FFFF00"/>
                </a:highlight>
                <a:latin typeface="+mj-lt"/>
              </a:rPr>
              <a:t>Horoscopes</a:t>
            </a:r>
            <a:r>
              <a:rPr lang="en-US" altLang="zh-CN" b="1" dirty="0" err="1">
                <a:solidFill>
                  <a:srgbClr val="202A36"/>
                </a:solidFill>
                <a:latin typeface="+mj-lt"/>
              </a:rPr>
              <a:t>”Ask</a:t>
            </a:r>
            <a:r>
              <a:rPr lang="en-US" altLang="zh-CN" b="1" dirty="0">
                <a:solidFill>
                  <a:srgbClr val="202A36"/>
                </a:solidFill>
                <a:latin typeface="+mj-lt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202A36"/>
                </a:solidFill>
                <a:latin typeface="+mj-lt"/>
              </a:rPr>
              <a:t>&lt;invocation name&gt; &lt;connecting word&gt; &lt;some action&gt; 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202A36"/>
                </a:solidFill>
                <a:latin typeface="+mj-lt"/>
              </a:rPr>
              <a:t>	“Ask </a:t>
            </a:r>
            <a:r>
              <a:rPr lang="en-US" altLang="zh-CN" b="1" dirty="0">
                <a:solidFill>
                  <a:srgbClr val="202A36"/>
                </a:solidFill>
                <a:highlight>
                  <a:srgbClr val="FFFF00"/>
                </a:highlight>
                <a:latin typeface="+mj-lt"/>
              </a:rPr>
              <a:t>Daily Horoscopes</a:t>
            </a:r>
            <a:r>
              <a:rPr lang="en-US" altLang="zh-CN" b="1" dirty="0">
                <a:solidFill>
                  <a:srgbClr val="202A36"/>
                </a:solidFill>
                <a:latin typeface="+mj-lt"/>
              </a:rPr>
              <a:t> to give me the horoscope for </a:t>
            </a:r>
            <a:r>
              <a:rPr lang="en-US" altLang="zh-CN" b="1" dirty="0" err="1">
                <a:solidFill>
                  <a:srgbClr val="202A36"/>
                </a:solidFill>
                <a:latin typeface="+mj-lt"/>
              </a:rPr>
              <a:t>Taurus”Start</a:t>
            </a:r>
            <a:endParaRPr lang="en-US" altLang="zh-CN" b="1" dirty="0">
              <a:solidFill>
                <a:srgbClr val="202A36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202A36"/>
                </a:solidFill>
                <a:latin typeface="+mj-lt"/>
              </a:rPr>
              <a:t> &lt;invocation name&gt; and &lt;some action&gt; 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202A36"/>
                </a:solidFill>
                <a:latin typeface="+mj-lt"/>
              </a:rPr>
              <a:t>	“Start </a:t>
            </a:r>
            <a:r>
              <a:rPr lang="en-US" altLang="zh-CN" b="1" dirty="0">
                <a:solidFill>
                  <a:srgbClr val="202A36"/>
                </a:solidFill>
                <a:highlight>
                  <a:srgbClr val="FFFF00"/>
                </a:highlight>
                <a:latin typeface="+mj-lt"/>
              </a:rPr>
              <a:t>Daily Horoscopes </a:t>
            </a:r>
            <a:r>
              <a:rPr lang="en-US" altLang="zh-CN" b="1" dirty="0">
                <a:solidFill>
                  <a:srgbClr val="202A36"/>
                </a:solidFill>
                <a:latin typeface="+mj-lt"/>
              </a:rPr>
              <a:t>and give me the horoscope for Taurus”</a:t>
            </a:r>
          </a:p>
          <a:p>
            <a:pPr marL="33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隐式调用：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>
                <a:solidFill>
                  <a:srgbClr val="202A36"/>
                </a:solidFill>
                <a:latin typeface="+mj-lt"/>
              </a:rPr>
              <a:t>Alexa</a:t>
            </a:r>
            <a:r>
              <a:rPr lang="zh-CN" altLang="en-US" sz="2000" b="1" dirty="0">
                <a:solidFill>
                  <a:srgbClr val="202A36"/>
                </a:solidFill>
                <a:latin typeface="+mj-lt"/>
              </a:rPr>
              <a:t>解析请求，收集响应看哪个</a:t>
            </a:r>
            <a:r>
              <a:rPr lang="en-US" altLang="zh-CN" sz="2000" b="1" dirty="0">
                <a:solidFill>
                  <a:srgbClr val="202A36"/>
                </a:solidFill>
                <a:latin typeface="+mj-lt"/>
              </a:rPr>
              <a:t>skill</a:t>
            </a:r>
            <a:r>
              <a:rPr lang="zh-CN" altLang="en-US" sz="2000" b="1" dirty="0">
                <a:solidFill>
                  <a:srgbClr val="202A36"/>
                </a:solidFill>
                <a:latin typeface="+mj-lt"/>
              </a:rPr>
              <a:t>合适，选择后再发送</a:t>
            </a:r>
            <a:r>
              <a:rPr lang="en-US" altLang="zh-CN" sz="2000" b="1" dirty="0" err="1">
                <a:solidFill>
                  <a:srgbClr val="202A36"/>
                </a:solidFill>
                <a:latin typeface="+mj-lt"/>
              </a:rPr>
              <a:t>IntentRequest</a:t>
            </a:r>
            <a:r>
              <a:rPr lang="zh-CN" altLang="en-US" sz="2000" b="1" dirty="0">
                <a:solidFill>
                  <a:srgbClr val="202A36"/>
                </a:solidFill>
                <a:latin typeface="+mj-lt"/>
              </a:rPr>
              <a:t>给被选中的</a:t>
            </a:r>
            <a:r>
              <a:rPr lang="en-US" altLang="zh-CN" sz="2000" b="1" dirty="0">
                <a:solidFill>
                  <a:srgbClr val="202A36"/>
                </a:solidFill>
                <a:latin typeface="+mj-lt"/>
              </a:rPr>
              <a:t>skill</a:t>
            </a:r>
            <a:r>
              <a:rPr lang="zh-CN" altLang="en-US" sz="2000" b="1" dirty="0">
                <a:solidFill>
                  <a:srgbClr val="202A36"/>
                </a:solidFill>
                <a:latin typeface="+mj-lt"/>
              </a:rPr>
              <a:t>。</a:t>
            </a:r>
            <a:endParaRPr lang="zh-CN" altLang="en-US" sz="2000" b="1" dirty="0">
              <a:solidFill>
                <a:srgbClr val="202A36"/>
              </a:solidFill>
              <a:latin typeface="+mj-lt"/>
              <a:ea typeface="微软雅黑" panose="020B0503020204020204" pitchFamily="34" charset="-122"/>
            </a:endParaRPr>
          </a:p>
          <a:p>
            <a:pPr marL="33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001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41738" y="3228945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rgbClr val="202A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测试结果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F43170-4870-44B0-9BCF-C31E66195730}"/>
              </a:ext>
            </a:extLst>
          </p:cNvPr>
          <p:cNvSpPr/>
          <p:nvPr/>
        </p:nvSpPr>
        <p:spPr>
          <a:xfrm>
            <a:off x="2709949" y="2605996"/>
            <a:ext cx="6634675" cy="497955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6" name="直接连接符 55">
            <a:extLst>
              <a:ext uri="{FF2B5EF4-FFF2-40B4-BE49-F238E27FC236}">
                <a16:creationId xmlns:a16="http://schemas.microsoft.com/office/drawing/2014/main" id="{0C3231E3-7DF5-4625-808A-CE31DC4CB805}"/>
              </a:ext>
            </a:extLst>
          </p:cNvPr>
          <p:cNvCxnSpPr>
            <a:cxnSpLocks/>
          </p:cNvCxnSpPr>
          <p:nvPr/>
        </p:nvCxnSpPr>
        <p:spPr>
          <a:xfrm>
            <a:off x="2709949" y="3167390"/>
            <a:ext cx="6634675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2470657-5E66-43A9-B758-A2ED853E8C55}"/>
              </a:ext>
            </a:extLst>
          </p:cNvPr>
          <p:cNvSpPr txBox="1"/>
          <p:nvPr/>
        </p:nvSpPr>
        <p:spPr>
          <a:xfrm>
            <a:off x="4976943" y="2632899"/>
            <a:ext cx="2238113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   四   部   分</a:t>
            </a:r>
          </a:p>
        </p:txBody>
      </p:sp>
    </p:spTree>
    <p:extLst>
      <p:ext uri="{BB962C8B-B14F-4D97-AF65-F5344CB8AC3E}">
        <p14:creationId xmlns:p14="http://schemas.microsoft.com/office/powerpoint/2010/main" val="2352259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436F82-5290-41E7-B241-D93282BF9547}"/>
              </a:ext>
            </a:extLst>
          </p:cNvPr>
          <p:cNvSpPr/>
          <p:nvPr/>
        </p:nvSpPr>
        <p:spPr>
          <a:xfrm>
            <a:off x="3995739" y="182665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40EE2AE-4074-45F8-A21A-037A82EBEED3}"/>
              </a:ext>
            </a:extLst>
          </p:cNvPr>
          <p:cNvSpPr/>
          <p:nvPr/>
        </p:nvSpPr>
        <p:spPr>
          <a:xfrm>
            <a:off x="4930399" y="181575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447EC8A4-B089-4461-82F7-F30207CC41BB}"/>
              </a:ext>
            </a:extLst>
          </p:cNvPr>
          <p:cNvSpPr txBox="1"/>
          <p:nvPr/>
        </p:nvSpPr>
        <p:spPr>
          <a:xfrm>
            <a:off x="3995739" y="215097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18" name="文本框 9">
            <a:extLst>
              <a:ext uri="{FF2B5EF4-FFF2-40B4-BE49-F238E27FC236}">
                <a16:creationId xmlns:a16="http://schemas.microsoft.com/office/drawing/2014/main" id="{01D42D88-9572-4568-AD37-22181EF01AD4}"/>
              </a:ext>
            </a:extLst>
          </p:cNvPr>
          <p:cNvSpPr txBox="1"/>
          <p:nvPr/>
        </p:nvSpPr>
        <p:spPr>
          <a:xfrm>
            <a:off x="4921526" y="207526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09328C2B-CA14-4CF8-8A67-CDAEEBDF9973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sp>
        <p:nvSpPr>
          <p:cNvPr id="19" name="矩形 3">
            <a:extLst>
              <a:ext uri="{FF2B5EF4-FFF2-40B4-BE49-F238E27FC236}">
                <a16:creationId xmlns:a16="http://schemas.microsoft.com/office/drawing/2014/main" id="{AC4FA936-99AD-4BC6-AD62-BE7EF00E1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74" y="1653802"/>
            <a:ext cx="11238035" cy="85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通过调查 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在数据集中转录单词的效果，我们发现 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仅成功解释了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572,319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个查询中的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394,715 (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68.9%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3">
            <a:extLst>
              <a:ext uri="{FF2B5EF4-FFF2-40B4-BE49-F238E27FC236}">
                <a16:creationId xmlns:a16="http://schemas.microsoft.com/office/drawing/2014/main" id="{18F8BEB5-45C7-7E45-8366-BA79A1CAC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365" y="1004413"/>
            <a:ext cx="1649261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测试结果</a:t>
            </a:r>
          </a:p>
        </p:txBody>
      </p:sp>
      <p:cxnSp>
        <p:nvCxnSpPr>
          <p:cNvPr id="25" name="直接连接符 35">
            <a:extLst>
              <a:ext uri="{FF2B5EF4-FFF2-40B4-BE49-F238E27FC236}">
                <a16:creationId xmlns:a16="http://schemas.microsoft.com/office/drawing/2014/main" id="{4B8AF0FB-FA2D-6540-823C-8027EEDD3D62}"/>
              </a:ext>
            </a:extLst>
          </p:cNvPr>
          <p:cNvCxnSpPr>
            <a:cxnSpLocks/>
          </p:cNvCxnSpPr>
          <p:nvPr/>
        </p:nvCxnSpPr>
        <p:spPr>
          <a:xfrm>
            <a:off x="1268502" y="1402977"/>
            <a:ext cx="2574836" cy="0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46636499-9CA4-B84D-A3E1-33E16B56D9A5}"/>
              </a:ext>
            </a:extLst>
          </p:cNvPr>
          <p:cNvSpPr/>
          <p:nvPr/>
        </p:nvSpPr>
        <p:spPr>
          <a:xfrm>
            <a:off x="1124502" y="1112058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7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>
            <a:extLst>
              <a:ext uri="{FF2B5EF4-FFF2-40B4-BE49-F238E27FC236}">
                <a16:creationId xmlns:a16="http://schemas.microsoft.com/office/drawing/2014/main" id="{FC6FB15C-A5E8-4E1D-9319-540338E00386}"/>
              </a:ext>
            </a:extLst>
          </p:cNvPr>
          <p:cNvSpPr/>
          <p:nvPr/>
        </p:nvSpPr>
        <p:spPr>
          <a:xfrm>
            <a:off x="1199956" y="2630831"/>
            <a:ext cx="1510045" cy="1510045"/>
          </a:xfrm>
          <a:prstGeom prst="ellipse">
            <a:avLst/>
          </a:prstGeom>
          <a:noFill/>
          <a:ln w="3175"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F587754-1B88-4AE0-BF7A-F2CF213A715C}"/>
              </a:ext>
            </a:extLst>
          </p:cNvPr>
          <p:cNvSpPr txBox="1"/>
          <p:nvPr/>
        </p:nvSpPr>
        <p:spPr>
          <a:xfrm>
            <a:off x="2766699" y="3185490"/>
            <a:ext cx="1646605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B4A2533-89F5-4948-9D57-26E9995A9FBB}"/>
              </a:ext>
            </a:extLst>
          </p:cNvPr>
          <p:cNvSpPr txBox="1"/>
          <p:nvPr/>
        </p:nvSpPr>
        <p:spPr>
          <a:xfrm>
            <a:off x="2817994" y="2716129"/>
            <a:ext cx="15440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A212EC5-C0E7-4AAE-927B-2CF730EB8468}"/>
              </a:ext>
            </a:extLst>
          </p:cNvPr>
          <p:cNvSpPr txBox="1"/>
          <p:nvPr/>
        </p:nvSpPr>
        <p:spPr>
          <a:xfrm>
            <a:off x="7027435" y="2194811"/>
            <a:ext cx="303340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实验测试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25FF6D7-ACB2-434C-8605-24BEBF6CE221}"/>
              </a:ext>
            </a:extLst>
          </p:cNvPr>
          <p:cNvSpPr txBox="1"/>
          <p:nvPr/>
        </p:nvSpPr>
        <p:spPr>
          <a:xfrm>
            <a:off x="7027434" y="3847210"/>
            <a:ext cx="234738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攻击方案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F2169FD-8E74-4A59-B95E-A95FAF316B37}"/>
              </a:ext>
            </a:extLst>
          </p:cNvPr>
          <p:cNvSpPr txBox="1"/>
          <p:nvPr/>
        </p:nvSpPr>
        <p:spPr>
          <a:xfrm>
            <a:off x="7027438" y="1343461"/>
            <a:ext cx="234738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9F43470-DB57-46BD-9375-9679C20A3FBA}"/>
              </a:ext>
            </a:extLst>
          </p:cNvPr>
          <p:cNvSpPr txBox="1"/>
          <p:nvPr/>
        </p:nvSpPr>
        <p:spPr>
          <a:xfrm>
            <a:off x="7027438" y="4688491"/>
            <a:ext cx="249639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总结思考</a:t>
            </a:r>
          </a:p>
        </p:txBody>
      </p:sp>
      <p:pic>
        <p:nvPicPr>
          <p:cNvPr id="70" name="图形 69" descr="打开的书">
            <a:extLst>
              <a:ext uri="{FF2B5EF4-FFF2-40B4-BE49-F238E27FC236}">
                <a16:creationId xmlns:a16="http://schemas.microsoft.com/office/drawing/2014/main" id="{4081D2E3-4F4D-4092-8A1C-B1F8BA853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778" y="2965450"/>
            <a:ext cx="914400" cy="914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FE2A5ED-6AA2-4147-AB58-539432ED9EC8}"/>
              </a:ext>
            </a:extLst>
          </p:cNvPr>
          <p:cNvSpPr txBox="1"/>
          <p:nvPr/>
        </p:nvSpPr>
        <p:spPr>
          <a:xfrm>
            <a:off x="7027434" y="3022629"/>
            <a:ext cx="303340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</a:p>
        </p:txBody>
      </p:sp>
    </p:spTree>
    <p:extLst>
      <p:ext uri="{BB962C8B-B14F-4D97-AF65-F5344CB8AC3E}">
        <p14:creationId xmlns:p14="http://schemas.microsoft.com/office/powerpoint/2010/main" val="119368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">
            <a:extLst>
              <a:ext uri="{FF2B5EF4-FFF2-40B4-BE49-F238E27FC236}">
                <a16:creationId xmlns:a16="http://schemas.microsoft.com/office/drawing/2014/main" id="{77A4D4F1-96E9-4F2D-BFBA-B535F0691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019" y="1156273"/>
            <a:ext cx="1649261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正确率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EB7E369-0337-49C5-A064-B17DA8827675}"/>
              </a:ext>
            </a:extLst>
          </p:cNvPr>
          <p:cNvCxnSpPr>
            <a:cxnSpLocks/>
          </p:cNvCxnSpPr>
          <p:nvPr/>
        </p:nvCxnSpPr>
        <p:spPr>
          <a:xfrm>
            <a:off x="893156" y="1554837"/>
            <a:ext cx="2574836" cy="0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B6D1417-D600-4897-8B9B-A951CE7538D2}"/>
              </a:ext>
            </a:extLst>
          </p:cNvPr>
          <p:cNvSpPr/>
          <p:nvPr/>
        </p:nvSpPr>
        <p:spPr>
          <a:xfrm>
            <a:off x="749156" y="1263918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436F82-5290-41E7-B241-D93282BF9547}"/>
              </a:ext>
            </a:extLst>
          </p:cNvPr>
          <p:cNvSpPr/>
          <p:nvPr/>
        </p:nvSpPr>
        <p:spPr>
          <a:xfrm>
            <a:off x="3995739" y="182665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40EE2AE-4074-45F8-A21A-037A82EBEED3}"/>
              </a:ext>
            </a:extLst>
          </p:cNvPr>
          <p:cNvSpPr/>
          <p:nvPr/>
        </p:nvSpPr>
        <p:spPr>
          <a:xfrm>
            <a:off x="4930399" y="181575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447EC8A4-B089-4461-82F7-F30207CC41BB}"/>
              </a:ext>
            </a:extLst>
          </p:cNvPr>
          <p:cNvSpPr txBox="1"/>
          <p:nvPr/>
        </p:nvSpPr>
        <p:spPr>
          <a:xfrm>
            <a:off x="3995739" y="215097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18" name="文本框 9">
            <a:extLst>
              <a:ext uri="{FF2B5EF4-FFF2-40B4-BE49-F238E27FC236}">
                <a16:creationId xmlns:a16="http://schemas.microsoft.com/office/drawing/2014/main" id="{01D42D88-9572-4568-AD37-22181EF01AD4}"/>
              </a:ext>
            </a:extLst>
          </p:cNvPr>
          <p:cNvSpPr txBox="1"/>
          <p:nvPr/>
        </p:nvSpPr>
        <p:spPr>
          <a:xfrm>
            <a:off x="4921526" y="207526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09328C2B-CA14-4CF8-8A67-CDAEEBDF9973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sp>
        <p:nvSpPr>
          <p:cNvPr id="28" name="矩形 3">
            <a:extLst>
              <a:ext uri="{FF2B5EF4-FFF2-40B4-BE49-F238E27FC236}">
                <a16:creationId xmlns:a16="http://schemas.microsoft.com/office/drawing/2014/main" id="{1788F3D3-3BA9-EA4C-AE20-7CD522D8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95" y="1780689"/>
            <a:ext cx="5401071" cy="168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在调查 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在哪里出现解释错误时，在单个单词中，只有三个词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2%)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总是被正确解释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相比之下，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9%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的单词总是被错误解释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，这表明 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无法正确解释某些类别的单词。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5547BF-46F2-BC45-8A86-0F435F2F7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67" y="3869999"/>
            <a:ext cx="5401071" cy="20188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CD2F617-4B68-7141-8697-0760FBA1E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815" y="3993479"/>
            <a:ext cx="3852917" cy="2358757"/>
          </a:xfrm>
          <a:prstGeom prst="rect">
            <a:avLst/>
          </a:prstGeom>
        </p:spPr>
      </p:pic>
      <p:sp>
        <p:nvSpPr>
          <p:cNvPr id="33" name="矩形 3">
            <a:extLst>
              <a:ext uri="{FF2B5EF4-FFF2-40B4-BE49-F238E27FC236}">
                <a16:creationId xmlns:a16="http://schemas.microsoft.com/office/drawing/2014/main" id="{08BF0DBA-2687-E146-95EF-8748D6604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781" y="813336"/>
            <a:ext cx="5401071" cy="2928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通过显示数据集中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个被误解的词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个正确解释的词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来描述这些极端情况。 发现准确率最低的词往往是小的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单音节词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，例如“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bean”</a:t>
            </a:r>
            <a:r>
              <a:rPr lang="zh-CN" altLang="e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calm”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和“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coal”</a:t>
            </a:r>
            <a:r>
              <a:rPr lang="zh-CN" altLang="e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精度最高的词混合在一起。 许多排名靠前的词都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包含两三个音节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，例如“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forecast”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和“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robin”</a:t>
            </a:r>
            <a:r>
              <a:rPr lang="zh-CN" altLang="e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在一个反例中，“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good”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一词的正确解释率为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99.9%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409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1D5C52-F4B6-40AB-AA85-2A1F875A7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474" y="1953962"/>
            <a:ext cx="5715000" cy="3952875"/>
          </a:xfrm>
          <a:prstGeom prst="rect">
            <a:avLst/>
          </a:prstGeom>
        </p:spPr>
      </p:pic>
      <p:sp>
        <p:nvSpPr>
          <p:cNvPr id="19" name="文本框 9">
            <a:extLst>
              <a:ext uri="{FF2B5EF4-FFF2-40B4-BE49-F238E27FC236}">
                <a16:creationId xmlns:a16="http://schemas.microsoft.com/office/drawing/2014/main" id="{5FF88666-97C7-40E7-BD5E-473BF2D8D715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实验测试</a:t>
            </a:r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8E11AF6-9E85-43E6-AD80-567F1E98C5EF}"/>
              </a:ext>
            </a:extLst>
          </p:cNvPr>
          <p:cNvSpPr/>
          <p:nvPr/>
        </p:nvSpPr>
        <p:spPr>
          <a:xfrm>
            <a:off x="5646786" y="182665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786DCF-0DA1-4393-8D6F-64938EE95883}"/>
              </a:ext>
            </a:extLst>
          </p:cNvPr>
          <p:cNvSpPr/>
          <p:nvPr/>
        </p:nvSpPr>
        <p:spPr>
          <a:xfrm>
            <a:off x="6581446" y="181575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4" name="文本框 9">
            <a:extLst>
              <a:ext uri="{FF2B5EF4-FFF2-40B4-BE49-F238E27FC236}">
                <a16:creationId xmlns:a16="http://schemas.microsoft.com/office/drawing/2014/main" id="{F9FC89E8-682C-4CCB-B58F-D262B084D9EF}"/>
              </a:ext>
            </a:extLst>
          </p:cNvPr>
          <p:cNvSpPr txBox="1"/>
          <p:nvPr/>
        </p:nvSpPr>
        <p:spPr>
          <a:xfrm>
            <a:off x="5646786" y="215097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B38455B0-7490-45CC-8D5B-4803418045BD}"/>
              </a:ext>
            </a:extLst>
          </p:cNvPr>
          <p:cNvSpPr txBox="1"/>
          <p:nvPr/>
        </p:nvSpPr>
        <p:spPr>
          <a:xfrm>
            <a:off x="6572573" y="207526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实验测试</a:t>
            </a:r>
          </a:p>
        </p:txBody>
      </p:sp>
      <p:sp>
        <p:nvSpPr>
          <p:cNvPr id="17" name="矩形 3">
            <a:extLst>
              <a:ext uri="{FF2B5EF4-FFF2-40B4-BE49-F238E27FC236}">
                <a16:creationId xmlns:a16="http://schemas.microsoft.com/office/drawing/2014/main" id="{861E1469-052F-4919-9673-729B395B6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5" y="852013"/>
            <a:ext cx="1420888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识别正确率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19D5967-E031-43AA-B5C4-E4AA49BCBEFC}"/>
              </a:ext>
            </a:extLst>
          </p:cNvPr>
          <p:cNvCxnSpPr>
            <a:cxnSpLocks/>
          </p:cNvCxnSpPr>
          <p:nvPr/>
        </p:nvCxnSpPr>
        <p:spPr>
          <a:xfrm>
            <a:off x="1116102" y="1250577"/>
            <a:ext cx="1939614" cy="0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42F3A5C9-D1DE-4C84-9A13-F491DD93F926}"/>
              </a:ext>
            </a:extLst>
          </p:cNvPr>
          <p:cNvSpPr/>
          <p:nvPr/>
        </p:nvSpPr>
        <p:spPr>
          <a:xfrm>
            <a:off x="972102" y="959658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3">
            <a:extLst>
              <a:ext uri="{FF2B5EF4-FFF2-40B4-BE49-F238E27FC236}">
                <a16:creationId xmlns:a16="http://schemas.microsoft.com/office/drawing/2014/main" id="{5AF2430D-4B11-9545-9326-44BA5901B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05" y="1569341"/>
            <a:ext cx="4158735" cy="4590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MCE——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最常见错误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这个概念用来表示</a:t>
            </a:r>
            <a:r>
              <a:rPr lang="e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对某些单词的误解总是转录到同一个单词的情况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例如，考虑“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boil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”这个词，它在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的情况下都被误解且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94.3%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的情况下误解成了“</a:t>
            </a:r>
            <a:r>
              <a:rPr lang="en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boyle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这个词，所以“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boil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即为“</a:t>
            </a:r>
            <a:r>
              <a:rPr lang="en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boyle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从这个意义上说，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发生的速率可以衡量误解的分布有多随机。 由于“</a:t>
            </a:r>
            <a:r>
              <a:rPr lang="en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boyle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占其解释错误的大部分，因此我们声称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boil”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具有可预测的误解分布。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0143E4B-2A40-F740-B13F-500570C18977}"/>
              </a:ext>
            </a:extLst>
          </p:cNvPr>
          <p:cNvCxnSpPr/>
          <p:nvPr/>
        </p:nvCxnSpPr>
        <p:spPr>
          <a:xfrm>
            <a:off x="5500300" y="3784210"/>
            <a:ext cx="55145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4428484F-7A22-7945-B9F1-C59DF4C0C48A}"/>
              </a:ext>
            </a:extLst>
          </p:cNvPr>
          <p:cNvCxnSpPr>
            <a:cxnSpLocks/>
          </p:cNvCxnSpPr>
          <p:nvPr/>
        </p:nvCxnSpPr>
        <p:spPr>
          <a:xfrm flipV="1">
            <a:off x="8156749" y="1900068"/>
            <a:ext cx="0" cy="37682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3">
            <a:extLst>
              <a:ext uri="{FF2B5EF4-FFF2-40B4-BE49-F238E27FC236}">
                <a16:creationId xmlns:a16="http://schemas.microsoft.com/office/drawing/2014/main" id="{AF1FE4F3-49DD-1248-A0FF-3CE7613CE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42" y="2706729"/>
            <a:ext cx="439364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3">
            <a:extLst>
              <a:ext uri="{FF2B5EF4-FFF2-40B4-BE49-F238E27FC236}">
                <a16:creationId xmlns:a16="http://schemas.microsoft.com/office/drawing/2014/main" id="{00154403-45C1-2F4E-9C7F-94B9DB4A1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3365" y="2706729"/>
            <a:ext cx="439364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矩形 3">
            <a:extLst>
              <a:ext uri="{FF2B5EF4-FFF2-40B4-BE49-F238E27FC236}">
                <a16:creationId xmlns:a16="http://schemas.microsoft.com/office/drawing/2014/main" id="{E6B50A58-61CA-C441-B410-25A3D536C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493" y="4595458"/>
            <a:ext cx="439364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矩形 3">
            <a:extLst>
              <a:ext uri="{FF2B5EF4-FFF2-40B4-BE49-F238E27FC236}">
                <a16:creationId xmlns:a16="http://schemas.microsoft.com/office/drawing/2014/main" id="{AB47D7E2-48FD-6843-82E6-E726BE85C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7429" y="4519392"/>
            <a:ext cx="439364" cy="5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994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9">
            <a:extLst>
              <a:ext uri="{FF2B5EF4-FFF2-40B4-BE49-F238E27FC236}">
                <a16:creationId xmlns:a16="http://schemas.microsoft.com/office/drawing/2014/main" id="{5FF88666-97C7-40E7-BD5E-473BF2D8D715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实验测试</a:t>
            </a:r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8E11AF6-9E85-43E6-AD80-567F1E98C5EF}"/>
              </a:ext>
            </a:extLst>
          </p:cNvPr>
          <p:cNvSpPr/>
          <p:nvPr/>
        </p:nvSpPr>
        <p:spPr>
          <a:xfrm>
            <a:off x="5646786" y="182665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786DCF-0DA1-4393-8D6F-64938EE95883}"/>
              </a:ext>
            </a:extLst>
          </p:cNvPr>
          <p:cNvSpPr/>
          <p:nvPr/>
        </p:nvSpPr>
        <p:spPr>
          <a:xfrm>
            <a:off x="6581446" y="181575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4" name="文本框 9">
            <a:extLst>
              <a:ext uri="{FF2B5EF4-FFF2-40B4-BE49-F238E27FC236}">
                <a16:creationId xmlns:a16="http://schemas.microsoft.com/office/drawing/2014/main" id="{F9FC89E8-682C-4CCB-B58F-D262B084D9EF}"/>
              </a:ext>
            </a:extLst>
          </p:cNvPr>
          <p:cNvSpPr txBox="1"/>
          <p:nvPr/>
        </p:nvSpPr>
        <p:spPr>
          <a:xfrm>
            <a:off x="5646786" y="215097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B38455B0-7490-45CC-8D5B-4803418045BD}"/>
              </a:ext>
            </a:extLst>
          </p:cNvPr>
          <p:cNvSpPr txBox="1"/>
          <p:nvPr/>
        </p:nvSpPr>
        <p:spPr>
          <a:xfrm>
            <a:off x="6572573" y="207526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实验测试</a:t>
            </a:r>
          </a:p>
        </p:txBody>
      </p:sp>
      <p:sp>
        <p:nvSpPr>
          <p:cNvPr id="17" name="矩形 3">
            <a:extLst>
              <a:ext uri="{FF2B5EF4-FFF2-40B4-BE49-F238E27FC236}">
                <a16:creationId xmlns:a16="http://schemas.microsoft.com/office/drawing/2014/main" id="{861E1469-052F-4919-9673-729B395B6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5" y="852013"/>
            <a:ext cx="116440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错误分类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19D5967-E031-43AA-B5C4-E4AA49BCBEFC}"/>
              </a:ext>
            </a:extLst>
          </p:cNvPr>
          <p:cNvCxnSpPr>
            <a:cxnSpLocks/>
          </p:cNvCxnSpPr>
          <p:nvPr/>
        </p:nvCxnSpPr>
        <p:spPr>
          <a:xfrm>
            <a:off x="1116102" y="1250577"/>
            <a:ext cx="1939614" cy="0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42F3A5C9-D1DE-4C84-9A13-F491DD93F926}"/>
              </a:ext>
            </a:extLst>
          </p:cNvPr>
          <p:cNvSpPr/>
          <p:nvPr/>
        </p:nvSpPr>
        <p:spPr>
          <a:xfrm>
            <a:off x="972102" y="959658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3">
            <a:extLst>
              <a:ext uri="{FF2B5EF4-FFF2-40B4-BE49-F238E27FC236}">
                <a16:creationId xmlns:a16="http://schemas.microsoft.com/office/drawing/2014/main" id="{5AF2430D-4B11-9545-9326-44BA5901B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05" y="1569341"/>
            <a:ext cx="10751557" cy="509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个单词始终输出一种错误的解释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。我们称之为系统错误，其中包括：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同音词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33.3%)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，包括“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sail”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到“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sale”</a:t>
            </a:r>
            <a:r>
              <a:rPr lang="zh-CN" altLang="e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，“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calm”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到“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com”</a:t>
            </a:r>
            <a:r>
              <a:rPr lang="zh-CN" altLang="e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，“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sell”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到“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cell”</a:t>
            </a:r>
            <a:r>
              <a:rPr lang="zh-CN" altLang="e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返回与口语同音的专有名词（个人、州、乐队或公司的）有五种情况，例如，“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到“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Maine”</a:t>
            </a:r>
            <a:r>
              <a:rPr lang="zh-CN" altLang="e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，“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boil”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到“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Boyle” 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和“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outshine”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到“</a:t>
            </a:r>
            <a:r>
              <a:rPr lang="en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outshyne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：由于复合词而出现两个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(8.3%)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似乎将这些分解成它们的组成词，而不是返回连续的复合词。例如，将“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superhighway”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拆分为“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highway”</a:t>
            </a:r>
            <a:r>
              <a:rPr lang="zh-CN" altLang="e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将“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outdoors”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拆分为“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doors”</a:t>
            </a:r>
            <a:r>
              <a:rPr lang="zh-CN" altLang="e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语音混淆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(41.7%)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的系统错误可以通过检查输入单词的基本语音结构及其错误来解释：在每种情况下，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与口语单词的不同之处仅在于一个音素。例如， “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wet”</a:t>
            </a:r>
            <a:r>
              <a:rPr lang="zh-CN" altLang="e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误解为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what”</a:t>
            </a:r>
            <a:r>
              <a:rPr lang="zh-CN" altLang="e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“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wet”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的音素是 </a:t>
            </a:r>
            <a:r>
              <a:rPr lang="en" altLang="zh-CN" sz="20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en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EH</a:t>
            </a:r>
            <a:r>
              <a:rPr lang="en" altLang="zh-CN" sz="20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T</a:t>
            </a:r>
            <a:r>
              <a:rPr lang="zh-CN" altLang="e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而“</a:t>
            </a:r>
            <a:r>
              <a:rPr lang="e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的拼音是 </a:t>
            </a:r>
            <a:r>
              <a:rPr lang="en" altLang="zh-CN" sz="20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en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 H</a:t>
            </a:r>
            <a:r>
              <a:rPr lang="en" altLang="zh-CN" sz="20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T</a:t>
            </a:r>
            <a:r>
              <a:rPr lang="zh-CN" altLang="e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808950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41736" y="3228945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rgbClr val="202A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攻击方案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F43170-4870-44B0-9BCF-C31E66195730}"/>
              </a:ext>
            </a:extLst>
          </p:cNvPr>
          <p:cNvSpPr/>
          <p:nvPr/>
        </p:nvSpPr>
        <p:spPr>
          <a:xfrm>
            <a:off x="2709949" y="2605996"/>
            <a:ext cx="6634675" cy="497955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6" name="直接连接符 55">
            <a:extLst>
              <a:ext uri="{FF2B5EF4-FFF2-40B4-BE49-F238E27FC236}">
                <a16:creationId xmlns:a16="http://schemas.microsoft.com/office/drawing/2014/main" id="{0C3231E3-7DF5-4625-808A-CE31DC4CB805}"/>
              </a:ext>
            </a:extLst>
          </p:cNvPr>
          <p:cNvCxnSpPr>
            <a:cxnSpLocks/>
          </p:cNvCxnSpPr>
          <p:nvPr/>
        </p:nvCxnSpPr>
        <p:spPr>
          <a:xfrm>
            <a:off x="2709949" y="3167390"/>
            <a:ext cx="6634675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2470657-5E66-43A9-B758-A2ED853E8C55}"/>
              </a:ext>
            </a:extLst>
          </p:cNvPr>
          <p:cNvSpPr txBox="1"/>
          <p:nvPr/>
        </p:nvSpPr>
        <p:spPr>
          <a:xfrm>
            <a:off x="4976141" y="2632899"/>
            <a:ext cx="2239716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   二   部   分</a:t>
            </a:r>
          </a:p>
        </p:txBody>
      </p:sp>
    </p:spTree>
    <p:extLst>
      <p:ext uri="{BB962C8B-B14F-4D97-AF65-F5344CB8AC3E}">
        <p14:creationId xmlns:p14="http://schemas.microsoft.com/office/powerpoint/2010/main" val="2691073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9">
            <a:extLst>
              <a:ext uri="{FF2B5EF4-FFF2-40B4-BE49-F238E27FC236}">
                <a16:creationId xmlns:a16="http://schemas.microsoft.com/office/drawing/2014/main" id="{5FF88666-97C7-40E7-BD5E-473BF2D8D715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ABDBE03-31E2-4CBB-8B73-104D3E2424F1}"/>
              </a:ext>
            </a:extLst>
          </p:cNvPr>
          <p:cNvSpPr/>
          <p:nvPr/>
        </p:nvSpPr>
        <p:spPr>
          <a:xfrm>
            <a:off x="3995739" y="182665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C0229DF-18A0-49B6-A379-06E54D3833A4}"/>
              </a:ext>
            </a:extLst>
          </p:cNvPr>
          <p:cNvSpPr/>
          <p:nvPr/>
        </p:nvSpPr>
        <p:spPr>
          <a:xfrm>
            <a:off x="4930399" y="181575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0" name="文本框 9">
            <a:extLst>
              <a:ext uri="{FF2B5EF4-FFF2-40B4-BE49-F238E27FC236}">
                <a16:creationId xmlns:a16="http://schemas.microsoft.com/office/drawing/2014/main" id="{09590359-D5CE-4045-BFB2-ED7557F65468}"/>
              </a:ext>
            </a:extLst>
          </p:cNvPr>
          <p:cNvSpPr txBox="1"/>
          <p:nvPr/>
        </p:nvSpPr>
        <p:spPr>
          <a:xfrm>
            <a:off x="3995739" y="215097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41" name="文本框 9">
            <a:extLst>
              <a:ext uri="{FF2B5EF4-FFF2-40B4-BE49-F238E27FC236}">
                <a16:creationId xmlns:a16="http://schemas.microsoft.com/office/drawing/2014/main" id="{5E6AE152-B0B4-418C-B11F-99BED7EB959B}"/>
              </a:ext>
            </a:extLst>
          </p:cNvPr>
          <p:cNvSpPr txBox="1"/>
          <p:nvPr/>
        </p:nvSpPr>
        <p:spPr>
          <a:xfrm>
            <a:off x="4921526" y="207526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sp>
        <p:nvSpPr>
          <p:cNvPr id="22" name="矩形 3">
            <a:extLst>
              <a:ext uri="{FF2B5EF4-FFF2-40B4-BE49-F238E27FC236}">
                <a16:creationId xmlns:a16="http://schemas.microsoft.com/office/drawing/2014/main" id="{A06119C4-2C89-491E-8915-CD47ABA1F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5" y="852013"/>
            <a:ext cx="116440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语音识别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EEFF7D-E1CD-4E79-B2CD-30E8162EE5BF}"/>
              </a:ext>
            </a:extLst>
          </p:cNvPr>
          <p:cNvCxnSpPr>
            <a:cxnSpLocks/>
          </p:cNvCxnSpPr>
          <p:nvPr/>
        </p:nvCxnSpPr>
        <p:spPr>
          <a:xfrm>
            <a:off x="1116102" y="1250577"/>
            <a:ext cx="1568338" cy="0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C5F2F69-74FE-497A-AA93-06B1717211E5}"/>
              </a:ext>
            </a:extLst>
          </p:cNvPr>
          <p:cNvSpPr/>
          <p:nvPr/>
        </p:nvSpPr>
        <p:spPr>
          <a:xfrm>
            <a:off x="972102" y="959658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5C9B392-4DBC-4F80-B745-95A5B769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506" y="1689391"/>
            <a:ext cx="4270226" cy="416419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2F1762F3-78AA-4FF0-B4E3-BE7C10ABD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270" y="1689391"/>
            <a:ext cx="4288641" cy="416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72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DD129ABA-011A-45D1-967D-43BEF737B8FD}"/>
              </a:ext>
            </a:extLst>
          </p:cNvPr>
          <p:cNvSpPr txBox="1"/>
          <p:nvPr/>
        </p:nvSpPr>
        <p:spPr>
          <a:xfrm>
            <a:off x="3074991" y="2756335"/>
            <a:ext cx="23961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“Alexa, ask Amex 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pay Bailey $100”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5FF88666-97C7-40E7-BD5E-473BF2D8D715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ABDBE03-31E2-4CBB-8B73-104D3E2424F1}"/>
              </a:ext>
            </a:extLst>
          </p:cNvPr>
          <p:cNvSpPr/>
          <p:nvPr/>
        </p:nvSpPr>
        <p:spPr>
          <a:xfrm>
            <a:off x="3995739" y="182665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C0229DF-18A0-49B6-A379-06E54D3833A4}"/>
              </a:ext>
            </a:extLst>
          </p:cNvPr>
          <p:cNvSpPr/>
          <p:nvPr/>
        </p:nvSpPr>
        <p:spPr>
          <a:xfrm>
            <a:off x="4930399" y="181575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0" name="文本框 9">
            <a:extLst>
              <a:ext uri="{FF2B5EF4-FFF2-40B4-BE49-F238E27FC236}">
                <a16:creationId xmlns:a16="http://schemas.microsoft.com/office/drawing/2014/main" id="{09590359-D5CE-4045-BFB2-ED7557F65468}"/>
              </a:ext>
            </a:extLst>
          </p:cNvPr>
          <p:cNvSpPr txBox="1"/>
          <p:nvPr/>
        </p:nvSpPr>
        <p:spPr>
          <a:xfrm>
            <a:off x="3995739" y="215097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41" name="文本框 9">
            <a:extLst>
              <a:ext uri="{FF2B5EF4-FFF2-40B4-BE49-F238E27FC236}">
                <a16:creationId xmlns:a16="http://schemas.microsoft.com/office/drawing/2014/main" id="{5E6AE152-B0B4-418C-B11F-99BED7EB959B}"/>
              </a:ext>
            </a:extLst>
          </p:cNvPr>
          <p:cNvSpPr txBox="1"/>
          <p:nvPr/>
        </p:nvSpPr>
        <p:spPr>
          <a:xfrm>
            <a:off x="4921526" y="207526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D748FB6-1350-4869-8AD4-BCBEDDC09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405" y="2403379"/>
            <a:ext cx="752475" cy="1371600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84DC75C-53BF-4ED2-A9B7-43ABC52E8D49}"/>
              </a:ext>
            </a:extLst>
          </p:cNvPr>
          <p:cNvCxnSpPr>
            <a:cxnSpLocks/>
          </p:cNvCxnSpPr>
          <p:nvPr/>
        </p:nvCxnSpPr>
        <p:spPr>
          <a:xfrm>
            <a:off x="3074991" y="3341110"/>
            <a:ext cx="2231954" cy="0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F74AC0D-FF8D-4757-9AA9-7105BE67B8C6}"/>
              </a:ext>
            </a:extLst>
          </p:cNvPr>
          <p:cNvSpPr txBox="1"/>
          <p:nvPr/>
        </p:nvSpPr>
        <p:spPr>
          <a:xfrm>
            <a:off x="1708083" y="3950037"/>
            <a:ext cx="1854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Owner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A02B448-BAE3-4569-8D85-211E9300038E}"/>
              </a:ext>
            </a:extLst>
          </p:cNvPr>
          <p:cNvSpPr txBox="1"/>
          <p:nvPr/>
        </p:nvSpPr>
        <p:spPr>
          <a:xfrm>
            <a:off x="5496246" y="4134703"/>
            <a:ext cx="1453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</a:t>
            </a:r>
            <a:endParaRPr lang="zh-CN" altLang="en-US" b="1" dirty="0"/>
          </a:p>
        </p:txBody>
      </p:sp>
      <p:sp>
        <p:nvSpPr>
          <p:cNvPr id="33" name="矩形 3">
            <a:extLst>
              <a:ext uri="{FF2B5EF4-FFF2-40B4-BE49-F238E27FC236}">
                <a16:creationId xmlns:a16="http://schemas.microsoft.com/office/drawing/2014/main" id="{4497A32D-9E44-4109-9853-06B55A072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5" y="852013"/>
            <a:ext cx="116440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存在问题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9E0DE79-57B2-4132-AEAE-B0E1205240FA}"/>
              </a:ext>
            </a:extLst>
          </p:cNvPr>
          <p:cNvCxnSpPr>
            <a:cxnSpLocks/>
          </p:cNvCxnSpPr>
          <p:nvPr/>
        </p:nvCxnSpPr>
        <p:spPr>
          <a:xfrm>
            <a:off x="1116102" y="1250577"/>
            <a:ext cx="1568338" cy="0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F8CD3B0-9EC8-4B46-8362-6DA05BAA44BB}"/>
              </a:ext>
            </a:extLst>
          </p:cNvPr>
          <p:cNvSpPr/>
          <p:nvPr/>
        </p:nvSpPr>
        <p:spPr>
          <a:xfrm>
            <a:off x="972102" y="959658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785C911A-8EA8-494E-8273-ECD2715F7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625" y="2403379"/>
            <a:ext cx="816362" cy="1653134"/>
          </a:xfrm>
          <a:prstGeom prst="rect">
            <a:avLst/>
          </a:prstGeom>
        </p:spPr>
      </p:pic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9B04FE5-38FA-45BB-A8CC-F3E48D3371C9}"/>
              </a:ext>
            </a:extLst>
          </p:cNvPr>
          <p:cNvCxnSpPr>
            <a:cxnSpLocks/>
          </p:cNvCxnSpPr>
          <p:nvPr/>
        </p:nvCxnSpPr>
        <p:spPr>
          <a:xfrm flipH="1">
            <a:off x="6546855" y="3501623"/>
            <a:ext cx="1307880" cy="0"/>
          </a:xfrm>
          <a:prstGeom prst="straightConnector1">
            <a:avLst/>
          </a:prstGeom>
          <a:ln w="41275">
            <a:solidFill>
              <a:srgbClr val="202A3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16581E6-942A-4D18-9EF0-8248A4829D24}"/>
              </a:ext>
            </a:extLst>
          </p:cNvPr>
          <p:cNvCxnSpPr>
            <a:cxnSpLocks/>
          </p:cNvCxnSpPr>
          <p:nvPr/>
        </p:nvCxnSpPr>
        <p:spPr>
          <a:xfrm>
            <a:off x="6579531" y="2938980"/>
            <a:ext cx="1275204" cy="0"/>
          </a:xfrm>
          <a:prstGeom prst="straightConnector1">
            <a:avLst/>
          </a:prstGeom>
          <a:ln w="41275">
            <a:solidFill>
              <a:srgbClr val="202A3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D21A1A08-0250-4594-927F-32CF25163F38}"/>
              </a:ext>
            </a:extLst>
          </p:cNvPr>
          <p:cNvSpPr txBox="1"/>
          <p:nvPr/>
        </p:nvSpPr>
        <p:spPr>
          <a:xfrm>
            <a:off x="6698300" y="2596740"/>
            <a:ext cx="8336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Amex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5B6BBD1-D8BF-4F5A-9643-DBEB5BB4835C}"/>
              </a:ext>
            </a:extLst>
          </p:cNvPr>
          <p:cNvSpPr txBox="1"/>
          <p:nvPr/>
        </p:nvSpPr>
        <p:spPr>
          <a:xfrm>
            <a:off x="6949266" y="6278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+mn-ea"/>
              </a:rPr>
              <a:t>Ps: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+mn-ea"/>
              </a:rPr>
              <a:t>美国运通卡</a:t>
            </a: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(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+mn-ea"/>
              </a:rPr>
              <a:t>AmericanExpress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+mn-ea"/>
              </a:rPr>
              <a:t>)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+mn-ea"/>
              </a:rPr>
              <a:t> 缩写为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+mn-ea"/>
              </a:rPr>
              <a:t>AMEX</a:t>
            </a:r>
            <a:endParaRPr lang="zh-CN" altLang="en-US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8D3831-9271-4C73-A42E-2F89CB340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521" y="1832858"/>
            <a:ext cx="1817125" cy="3127657"/>
          </a:xfrm>
          <a:prstGeom prst="rect">
            <a:avLst/>
          </a:prstGeom>
        </p:spPr>
      </p:pic>
      <p:sp>
        <p:nvSpPr>
          <p:cNvPr id="57" name="对话气泡: 椭圆形 56">
            <a:extLst>
              <a:ext uri="{FF2B5EF4-FFF2-40B4-BE49-F238E27FC236}">
                <a16:creationId xmlns:a16="http://schemas.microsoft.com/office/drawing/2014/main" id="{11149C35-E859-45AC-8D48-B06255B7DD60}"/>
              </a:ext>
            </a:extLst>
          </p:cNvPr>
          <p:cNvSpPr/>
          <p:nvPr/>
        </p:nvSpPr>
        <p:spPr>
          <a:xfrm rot="10800000">
            <a:off x="3710768" y="4706026"/>
            <a:ext cx="2540933" cy="1171914"/>
          </a:xfrm>
          <a:prstGeom prst="wedgeEllipseCallou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9D7A941-32B2-4B5D-A0B3-04822E9643AE}"/>
              </a:ext>
            </a:extLst>
          </p:cNvPr>
          <p:cNvSpPr txBox="1"/>
          <p:nvPr/>
        </p:nvSpPr>
        <p:spPr>
          <a:xfrm>
            <a:off x="3804633" y="4876484"/>
            <a:ext cx="23532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+mn-ea"/>
              </a:rPr>
              <a:t>“You need to log in. I’ve sent a card to your phone.”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88A499C-2F6F-45D9-A5EB-DE3DCBC2129A}"/>
              </a:ext>
            </a:extLst>
          </p:cNvPr>
          <p:cNvSpPr/>
          <p:nvPr/>
        </p:nvSpPr>
        <p:spPr>
          <a:xfrm>
            <a:off x="8250104" y="2843470"/>
            <a:ext cx="1579696" cy="2680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052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DD129ABA-011A-45D1-967D-43BEF737B8FD}"/>
              </a:ext>
            </a:extLst>
          </p:cNvPr>
          <p:cNvSpPr txBox="1"/>
          <p:nvPr/>
        </p:nvSpPr>
        <p:spPr>
          <a:xfrm>
            <a:off x="3074991" y="2756335"/>
            <a:ext cx="23961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“Alexa, ask Amex 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pay Bailey $100”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5FF88666-97C7-40E7-BD5E-473BF2D8D715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ABDBE03-31E2-4CBB-8B73-104D3E2424F1}"/>
              </a:ext>
            </a:extLst>
          </p:cNvPr>
          <p:cNvSpPr/>
          <p:nvPr/>
        </p:nvSpPr>
        <p:spPr>
          <a:xfrm>
            <a:off x="3995739" y="182665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C0229DF-18A0-49B6-A379-06E54D3833A4}"/>
              </a:ext>
            </a:extLst>
          </p:cNvPr>
          <p:cNvSpPr/>
          <p:nvPr/>
        </p:nvSpPr>
        <p:spPr>
          <a:xfrm>
            <a:off x="4930399" y="181575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0" name="文本框 9">
            <a:extLst>
              <a:ext uri="{FF2B5EF4-FFF2-40B4-BE49-F238E27FC236}">
                <a16:creationId xmlns:a16="http://schemas.microsoft.com/office/drawing/2014/main" id="{09590359-D5CE-4045-BFB2-ED7557F65468}"/>
              </a:ext>
            </a:extLst>
          </p:cNvPr>
          <p:cNvSpPr txBox="1"/>
          <p:nvPr/>
        </p:nvSpPr>
        <p:spPr>
          <a:xfrm>
            <a:off x="3995739" y="215097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41" name="文本框 9">
            <a:extLst>
              <a:ext uri="{FF2B5EF4-FFF2-40B4-BE49-F238E27FC236}">
                <a16:creationId xmlns:a16="http://schemas.microsoft.com/office/drawing/2014/main" id="{5E6AE152-B0B4-418C-B11F-99BED7EB959B}"/>
              </a:ext>
            </a:extLst>
          </p:cNvPr>
          <p:cNvSpPr txBox="1"/>
          <p:nvPr/>
        </p:nvSpPr>
        <p:spPr>
          <a:xfrm>
            <a:off x="4921526" y="207526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D748FB6-1350-4869-8AD4-BCBEDDC09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405" y="2403379"/>
            <a:ext cx="752475" cy="1371600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84DC75C-53BF-4ED2-A9B7-43ABC52E8D49}"/>
              </a:ext>
            </a:extLst>
          </p:cNvPr>
          <p:cNvCxnSpPr>
            <a:cxnSpLocks/>
          </p:cNvCxnSpPr>
          <p:nvPr/>
        </p:nvCxnSpPr>
        <p:spPr>
          <a:xfrm>
            <a:off x="3074991" y="3341110"/>
            <a:ext cx="2231954" cy="0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F74AC0D-FF8D-4757-9AA9-7105BE67B8C6}"/>
              </a:ext>
            </a:extLst>
          </p:cNvPr>
          <p:cNvSpPr txBox="1"/>
          <p:nvPr/>
        </p:nvSpPr>
        <p:spPr>
          <a:xfrm>
            <a:off x="1708083" y="3950037"/>
            <a:ext cx="1854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Owner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A02B448-BAE3-4569-8D85-211E9300038E}"/>
              </a:ext>
            </a:extLst>
          </p:cNvPr>
          <p:cNvSpPr txBox="1"/>
          <p:nvPr/>
        </p:nvSpPr>
        <p:spPr>
          <a:xfrm>
            <a:off x="5496246" y="4134703"/>
            <a:ext cx="1453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</a:t>
            </a:r>
            <a:endParaRPr lang="zh-CN" altLang="en-US" b="1" dirty="0"/>
          </a:p>
        </p:txBody>
      </p:sp>
      <p:sp>
        <p:nvSpPr>
          <p:cNvPr id="33" name="矩形 3">
            <a:extLst>
              <a:ext uri="{FF2B5EF4-FFF2-40B4-BE49-F238E27FC236}">
                <a16:creationId xmlns:a16="http://schemas.microsoft.com/office/drawing/2014/main" id="{4497A32D-9E44-4109-9853-06B55A072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5" y="852013"/>
            <a:ext cx="116440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存在问题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9E0DE79-57B2-4132-AEAE-B0E1205240FA}"/>
              </a:ext>
            </a:extLst>
          </p:cNvPr>
          <p:cNvCxnSpPr>
            <a:cxnSpLocks/>
          </p:cNvCxnSpPr>
          <p:nvPr/>
        </p:nvCxnSpPr>
        <p:spPr>
          <a:xfrm>
            <a:off x="1116102" y="1250577"/>
            <a:ext cx="1568338" cy="0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F8CD3B0-9EC8-4B46-8362-6DA05BAA44BB}"/>
              </a:ext>
            </a:extLst>
          </p:cNvPr>
          <p:cNvSpPr/>
          <p:nvPr/>
        </p:nvSpPr>
        <p:spPr>
          <a:xfrm>
            <a:off x="972102" y="959658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785C911A-8EA8-494E-8273-ECD2715F7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625" y="2403379"/>
            <a:ext cx="816362" cy="1653134"/>
          </a:xfrm>
          <a:prstGeom prst="rect">
            <a:avLst/>
          </a:prstGeom>
        </p:spPr>
      </p:pic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9B04FE5-38FA-45BB-A8CC-F3E48D3371C9}"/>
              </a:ext>
            </a:extLst>
          </p:cNvPr>
          <p:cNvCxnSpPr>
            <a:cxnSpLocks/>
          </p:cNvCxnSpPr>
          <p:nvPr/>
        </p:nvCxnSpPr>
        <p:spPr>
          <a:xfrm flipH="1">
            <a:off x="6546855" y="3501623"/>
            <a:ext cx="1307880" cy="0"/>
          </a:xfrm>
          <a:prstGeom prst="straightConnector1">
            <a:avLst/>
          </a:prstGeom>
          <a:ln w="41275">
            <a:solidFill>
              <a:srgbClr val="202A3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16581E6-942A-4D18-9EF0-8248A4829D24}"/>
              </a:ext>
            </a:extLst>
          </p:cNvPr>
          <p:cNvCxnSpPr>
            <a:cxnSpLocks/>
          </p:cNvCxnSpPr>
          <p:nvPr/>
        </p:nvCxnSpPr>
        <p:spPr>
          <a:xfrm>
            <a:off x="6579531" y="2938980"/>
            <a:ext cx="1275204" cy="0"/>
          </a:xfrm>
          <a:prstGeom prst="straightConnector1">
            <a:avLst/>
          </a:prstGeom>
          <a:ln w="41275">
            <a:solidFill>
              <a:srgbClr val="202A3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D21A1A08-0250-4594-927F-32CF25163F38}"/>
              </a:ext>
            </a:extLst>
          </p:cNvPr>
          <p:cNvSpPr txBox="1"/>
          <p:nvPr/>
        </p:nvSpPr>
        <p:spPr>
          <a:xfrm>
            <a:off x="6698300" y="2596740"/>
            <a:ext cx="8336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Amex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5B6BBD1-D8BF-4F5A-9643-DBEB5BB4835C}"/>
              </a:ext>
            </a:extLst>
          </p:cNvPr>
          <p:cNvSpPr txBox="1"/>
          <p:nvPr/>
        </p:nvSpPr>
        <p:spPr>
          <a:xfrm>
            <a:off x="6949266" y="6278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+mn-ea"/>
              </a:rPr>
              <a:t>Ps: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+mn-ea"/>
              </a:rPr>
              <a:t>美国运通卡</a:t>
            </a: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(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+mn-ea"/>
              </a:rPr>
              <a:t>AmericanExpress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+mn-ea"/>
              </a:rPr>
              <a:t>)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+mn-ea"/>
              </a:rPr>
              <a:t> 缩写为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+mn-ea"/>
              </a:rPr>
              <a:t>AMEX</a:t>
            </a:r>
            <a:endParaRPr lang="zh-CN" altLang="en-US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8D3831-9271-4C73-A42E-2F89CB340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521" y="1832858"/>
            <a:ext cx="1817125" cy="3127657"/>
          </a:xfrm>
          <a:prstGeom prst="rect">
            <a:avLst/>
          </a:prstGeom>
        </p:spPr>
      </p:pic>
      <p:sp>
        <p:nvSpPr>
          <p:cNvPr id="57" name="对话气泡: 椭圆形 56">
            <a:extLst>
              <a:ext uri="{FF2B5EF4-FFF2-40B4-BE49-F238E27FC236}">
                <a16:creationId xmlns:a16="http://schemas.microsoft.com/office/drawing/2014/main" id="{11149C35-E859-45AC-8D48-B06255B7DD60}"/>
              </a:ext>
            </a:extLst>
          </p:cNvPr>
          <p:cNvSpPr/>
          <p:nvPr/>
        </p:nvSpPr>
        <p:spPr>
          <a:xfrm rot="10800000">
            <a:off x="3710768" y="4706026"/>
            <a:ext cx="2540933" cy="1171914"/>
          </a:xfrm>
          <a:prstGeom prst="wedgeEllipseCallou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9D7A941-32B2-4B5D-A0B3-04822E9643AE}"/>
              </a:ext>
            </a:extLst>
          </p:cNvPr>
          <p:cNvSpPr txBox="1"/>
          <p:nvPr/>
        </p:nvSpPr>
        <p:spPr>
          <a:xfrm>
            <a:off x="3804633" y="4876484"/>
            <a:ext cx="23532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+mn-ea"/>
              </a:rPr>
              <a:t>“You need to log in. I’ve sent a card to your phone.”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88A499C-2F6F-45D9-A5EB-DE3DCBC2129A}"/>
              </a:ext>
            </a:extLst>
          </p:cNvPr>
          <p:cNvSpPr/>
          <p:nvPr/>
        </p:nvSpPr>
        <p:spPr>
          <a:xfrm>
            <a:off x="8250104" y="2843470"/>
            <a:ext cx="1579696" cy="2680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D9A607D-3F41-4205-9BC3-D5C35A1AB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2926" y="1040523"/>
            <a:ext cx="3140285" cy="534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64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93B018-0A74-4012-AB85-BABAE9FDB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325" y="2006243"/>
            <a:ext cx="1867176" cy="299075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DD129ABA-011A-45D1-967D-43BEF737B8FD}"/>
              </a:ext>
            </a:extLst>
          </p:cNvPr>
          <p:cNvSpPr txBox="1"/>
          <p:nvPr/>
        </p:nvSpPr>
        <p:spPr>
          <a:xfrm>
            <a:off x="3074991" y="2756335"/>
            <a:ext cx="23961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“Alexa, ask Amex 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pay Bailey $100”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5FF88666-97C7-40E7-BD5E-473BF2D8D715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ABDBE03-31E2-4CBB-8B73-104D3E2424F1}"/>
              </a:ext>
            </a:extLst>
          </p:cNvPr>
          <p:cNvSpPr/>
          <p:nvPr/>
        </p:nvSpPr>
        <p:spPr>
          <a:xfrm>
            <a:off x="3995739" y="182665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C0229DF-18A0-49B6-A379-06E54D3833A4}"/>
              </a:ext>
            </a:extLst>
          </p:cNvPr>
          <p:cNvSpPr/>
          <p:nvPr/>
        </p:nvSpPr>
        <p:spPr>
          <a:xfrm>
            <a:off x="4930399" y="181575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0" name="文本框 9">
            <a:extLst>
              <a:ext uri="{FF2B5EF4-FFF2-40B4-BE49-F238E27FC236}">
                <a16:creationId xmlns:a16="http://schemas.microsoft.com/office/drawing/2014/main" id="{09590359-D5CE-4045-BFB2-ED7557F65468}"/>
              </a:ext>
            </a:extLst>
          </p:cNvPr>
          <p:cNvSpPr txBox="1"/>
          <p:nvPr/>
        </p:nvSpPr>
        <p:spPr>
          <a:xfrm>
            <a:off x="3995739" y="215097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41" name="文本框 9">
            <a:extLst>
              <a:ext uri="{FF2B5EF4-FFF2-40B4-BE49-F238E27FC236}">
                <a16:creationId xmlns:a16="http://schemas.microsoft.com/office/drawing/2014/main" id="{5E6AE152-B0B4-418C-B11F-99BED7EB959B}"/>
              </a:ext>
            </a:extLst>
          </p:cNvPr>
          <p:cNvSpPr txBox="1"/>
          <p:nvPr/>
        </p:nvSpPr>
        <p:spPr>
          <a:xfrm>
            <a:off x="4921526" y="207526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D748FB6-1350-4869-8AD4-BCBEDDC09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405" y="2403379"/>
            <a:ext cx="752475" cy="1371600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84DC75C-53BF-4ED2-A9B7-43ABC52E8D49}"/>
              </a:ext>
            </a:extLst>
          </p:cNvPr>
          <p:cNvCxnSpPr>
            <a:cxnSpLocks/>
          </p:cNvCxnSpPr>
          <p:nvPr/>
        </p:nvCxnSpPr>
        <p:spPr>
          <a:xfrm>
            <a:off x="3074991" y="3341110"/>
            <a:ext cx="2231954" cy="0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F74AC0D-FF8D-4757-9AA9-7105BE67B8C6}"/>
              </a:ext>
            </a:extLst>
          </p:cNvPr>
          <p:cNvSpPr txBox="1"/>
          <p:nvPr/>
        </p:nvSpPr>
        <p:spPr>
          <a:xfrm>
            <a:off x="1708083" y="3950037"/>
            <a:ext cx="1854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Owner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A02B448-BAE3-4569-8D85-211E9300038E}"/>
              </a:ext>
            </a:extLst>
          </p:cNvPr>
          <p:cNvSpPr txBox="1"/>
          <p:nvPr/>
        </p:nvSpPr>
        <p:spPr>
          <a:xfrm>
            <a:off x="5496246" y="4134703"/>
            <a:ext cx="1453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</a:t>
            </a:r>
            <a:endParaRPr lang="zh-CN" altLang="en-US" b="1" dirty="0"/>
          </a:p>
        </p:txBody>
      </p:sp>
      <p:sp>
        <p:nvSpPr>
          <p:cNvPr id="33" name="矩形 3">
            <a:extLst>
              <a:ext uri="{FF2B5EF4-FFF2-40B4-BE49-F238E27FC236}">
                <a16:creationId xmlns:a16="http://schemas.microsoft.com/office/drawing/2014/main" id="{4497A32D-9E44-4109-9853-06B55A072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5" y="852013"/>
            <a:ext cx="116440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存在问题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9E0DE79-57B2-4132-AEAE-B0E1205240FA}"/>
              </a:ext>
            </a:extLst>
          </p:cNvPr>
          <p:cNvCxnSpPr>
            <a:cxnSpLocks/>
          </p:cNvCxnSpPr>
          <p:nvPr/>
        </p:nvCxnSpPr>
        <p:spPr>
          <a:xfrm>
            <a:off x="1116102" y="1250577"/>
            <a:ext cx="1568338" cy="0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F8CD3B0-9EC8-4B46-8362-6DA05BAA44BB}"/>
              </a:ext>
            </a:extLst>
          </p:cNvPr>
          <p:cNvSpPr/>
          <p:nvPr/>
        </p:nvSpPr>
        <p:spPr>
          <a:xfrm>
            <a:off x="972102" y="959658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785C911A-8EA8-494E-8273-ECD2715F7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625" y="2403379"/>
            <a:ext cx="816362" cy="1653134"/>
          </a:xfrm>
          <a:prstGeom prst="rect">
            <a:avLst/>
          </a:prstGeom>
        </p:spPr>
      </p:pic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9B04FE5-38FA-45BB-A8CC-F3E48D3371C9}"/>
              </a:ext>
            </a:extLst>
          </p:cNvPr>
          <p:cNvCxnSpPr>
            <a:cxnSpLocks/>
          </p:cNvCxnSpPr>
          <p:nvPr/>
        </p:nvCxnSpPr>
        <p:spPr>
          <a:xfrm flipH="1">
            <a:off x="6546855" y="3501623"/>
            <a:ext cx="1307880" cy="0"/>
          </a:xfrm>
          <a:prstGeom prst="straightConnector1">
            <a:avLst/>
          </a:prstGeom>
          <a:ln w="41275">
            <a:solidFill>
              <a:srgbClr val="202A3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16581E6-942A-4D18-9EF0-8248A4829D24}"/>
              </a:ext>
            </a:extLst>
          </p:cNvPr>
          <p:cNvCxnSpPr>
            <a:cxnSpLocks/>
          </p:cNvCxnSpPr>
          <p:nvPr/>
        </p:nvCxnSpPr>
        <p:spPr>
          <a:xfrm>
            <a:off x="6579531" y="2938980"/>
            <a:ext cx="1275204" cy="0"/>
          </a:xfrm>
          <a:prstGeom prst="straightConnector1">
            <a:avLst/>
          </a:prstGeom>
          <a:ln w="41275">
            <a:solidFill>
              <a:srgbClr val="202A3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D21A1A08-0250-4594-927F-32CF25163F38}"/>
              </a:ext>
            </a:extLst>
          </p:cNvPr>
          <p:cNvSpPr txBox="1"/>
          <p:nvPr/>
        </p:nvSpPr>
        <p:spPr>
          <a:xfrm>
            <a:off x="6783986" y="2600426"/>
            <a:ext cx="8336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 X.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5B6BBD1-D8BF-4F5A-9643-DBEB5BB4835C}"/>
              </a:ext>
            </a:extLst>
          </p:cNvPr>
          <p:cNvSpPr txBox="1"/>
          <p:nvPr/>
        </p:nvSpPr>
        <p:spPr>
          <a:xfrm>
            <a:off x="6949266" y="6278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+mn-ea"/>
              </a:rPr>
              <a:t>Ps: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+mn-ea"/>
              </a:rPr>
              <a:t>美国运通卡</a:t>
            </a: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(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+mn-ea"/>
              </a:rPr>
              <a:t>AmericanExpress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+mn-ea"/>
              </a:rPr>
              <a:t>)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+mn-ea"/>
              </a:rPr>
              <a:t> 缩写为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+mn-ea"/>
              </a:rPr>
              <a:t>AMEX</a:t>
            </a:r>
            <a:endParaRPr lang="zh-CN" altLang="en-US" b="1" dirty="0">
              <a:latin typeface="+mn-ea"/>
            </a:endParaRPr>
          </a:p>
        </p:txBody>
      </p:sp>
      <p:sp>
        <p:nvSpPr>
          <p:cNvPr id="57" name="对话气泡: 椭圆形 56">
            <a:extLst>
              <a:ext uri="{FF2B5EF4-FFF2-40B4-BE49-F238E27FC236}">
                <a16:creationId xmlns:a16="http://schemas.microsoft.com/office/drawing/2014/main" id="{11149C35-E859-45AC-8D48-B06255B7DD60}"/>
              </a:ext>
            </a:extLst>
          </p:cNvPr>
          <p:cNvSpPr/>
          <p:nvPr/>
        </p:nvSpPr>
        <p:spPr>
          <a:xfrm rot="10800000">
            <a:off x="3710768" y="4706026"/>
            <a:ext cx="2540933" cy="1171914"/>
          </a:xfrm>
          <a:prstGeom prst="wedgeEllipseCallou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9D7A941-32B2-4B5D-A0B3-04822E9643AE}"/>
              </a:ext>
            </a:extLst>
          </p:cNvPr>
          <p:cNvSpPr txBox="1"/>
          <p:nvPr/>
        </p:nvSpPr>
        <p:spPr>
          <a:xfrm>
            <a:off x="3804633" y="4876484"/>
            <a:ext cx="23532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“You need to log in. I’ve sent a card to your phone.”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F99BC91-F1EB-49A6-8440-E00295A7A4E8}"/>
              </a:ext>
            </a:extLst>
          </p:cNvPr>
          <p:cNvSpPr/>
          <p:nvPr/>
        </p:nvSpPr>
        <p:spPr>
          <a:xfrm>
            <a:off x="8199304" y="3240345"/>
            <a:ext cx="1633914" cy="25840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7A453A6-C382-4286-9E42-D5A2561DFC79}"/>
              </a:ext>
            </a:extLst>
          </p:cNvPr>
          <p:cNvCxnSpPr>
            <a:cxnSpLocks/>
          </p:cNvCxnSpPr>
          <p:nvPr/>
        </p:nvCxnSpPr>
        <p:spPr>
          <a:xfrm>
            <a:off x="8328506" y="3098608"/>
            <a:ext cx="1372262" cy="1"/>
          </a:xfrm>
          <a:prstGeom prst="straightConnector1">
            <a:avLst/>
          </a:prstGeom>
          <a:ln w="22225">
            <a:solidFill>
              <a:srgbClr val="FF000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形 34" descr="魔鬼表情，没有填充">
            <a:extLst>
              <a:ext uri="{FF2B5EF4-FFF2-40B4-BE49-F238E27FC236}">
                <a16:creationId xmlns:a16="http://schemas.microsoft.com/office/drawing/2014/main" id="{834A1439-B57F-4849-9C89-41813ACFE3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58501" y="3009549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09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93B018-0A74-4012-AB85-BABAE9FDB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325" y="2006243"/>
            <a:ext cx="1867176" cy="299075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DD129ABA-011A-45D1-967D-43BEF737B8FD}"/>
              </a:ext>
            </a:extLst>
          </p:cNvPr>
          <p:cNvSpPr txBox="1"/>
          <p:nvPr/>
        </p:nvSpPr>
        <p:spPr>
          <a:xfrm>
            <a:off x="3074991" y="2756335"/>
            <a:ext cx="23961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“Alexa, ask Amex 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pay Bailey $100”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5FF88666-97C7-40E7-BD5E-473BF2D8D715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ABDBE03-31E2-4CBB-8B73-104D3E2424F1}"/>
              </a:ext>
            </a:extLst>
          </p:cNvPr>
          <p:cNvSpPr/>
          <p:nvPr/>
        </p:nvSpPr>
        <p:spPr>
          <a:xfrm>
            <a:off x="3995739" y="182665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C0229DF-18A0-49B6-A379-06E54D3833A4}"/>
              </a:ext>
            </a:extLst>
          </p:cNvPr>
          <p:cNvSpPr/>
          <p:nvPr/>
        </p:nvSpPr>
        <p:spPr>
          <a:xfrm>
            <a:off x="4930399" y="181575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0" name="文本框 9">
            <a:extLst>
              <a:ext uri="{FF2B5EF4-FFF2-40B4-BE49-F238E27FC236}">
                <a16:creationId xmlns:a16="http://schemas.microsoft.com/office/drawing/2014/main" id="{09590359-D5CE-4045-BFB2-ED7557F65468}"/>
              </a:ext>
            </a:extLst>
          </p:cNvPr>
          <p:cNvSpPr txBox="1"/>
          <p:nvPr/>
        </p:nvSpPr>
        <p:spPr>
          <a:xfrm>
            <a:off x="3995739" y="215097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41" name="文本框 9">
            <a:extLst>
              <a:ext uri="{FF2B5EF4-FFF2-40B4-BE49-F238E27FC236}">
                <a16:creationId xmlns:a16="http://schemas.microsoft.com/office/drawing/2014/main" id="{5E6AE152-B0B4-418C-B11F-99BED7EB959B}"/>
              </a:ext>
            </a:extLst>
          </p:cNvPr>
          <p:cNvSpPr txBox="1"/>
          <p:nvPr/>
        </p:nvSpPr>
        <p:spPr>
          <a:xfrm>
            <a:off x="4921526" y="207526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D748FB6-1350-4869-8AD4-BCBEDDC09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405" y="2403379"/>
            <a:ext cx="752475" cy="1371600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84DC75C-53BF-4ED2-A9B7-43ABC52E8D49}"/>
              </a:ext>
            </a:extLst>
          </p:cNvPr>
          <p:cNvCxnSpPr>
            <a:cxnSpLocks/>
          </p:cNvCxnSpPr>
          <p:nvPr/>
        </p:nvCxnSpPr>
        <p:spPr>
          <a:xfrm>
            <a:off x="3074991" y="3341110"/>
            <a:ext cx="2231954" cy="0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F74AC0D-FF8D-4757-9AA9-7105BE67B8C6}"/>
              </a:ext>
            </a:extLst>
          </p:cNvPr>
          <p:cNvSpPr txBox="1"/>
          <p:nvPr/>
        </p:nvSpPr>
        <p:spPr>
          <a:xfrm>
            <a:off x="1708083" y="3950037"/>
            <a:ext cx="1854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Owner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A02B448-BAE3-4569-8D85-211E9300038E}"/>
              </a:ext>
            </a:extLst>
          </p:cNvPr>
          <p:cNvSpPr txBox="1"/>
          <p:nvPr/>
        </p:nvSpPr>
        <p:spPr>
          <a:xfrm>
            <a:off x="5496246" y="4134703"/>
            <a:ext cx="1453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</a:t>
            </a:r>
            <a:endParaRPr lang="zh-CN" altLang="en-US" b="1" dirty="0"/>
          </a:p>
        </p:txBody>
      </p:sp>
      <p:sp>
        <p:nvSpPr>
          <p:cNvPr id="33" name="矩形 3">
            <a:extLst>
              <a:ext uri="{FF2B5EF4-FFF2-40B4-BE49-F238E27FC236}">
                <a16:creationId xmlns:a16="http://schemas.microsoft.com/office/drawing/2014/main" id="{4497A32D-9E44-4109-9853-06B55A072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5" y="852013"/>
            <a:ext cx="116440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存在问题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9E0DE79-57B2-4132-AEAE-B0E1205240FA}"/>
              </a:ext>
            </a:extLst>
          </p:cNvPr>
          <p:cNvCxnSpPr>
            <a:cxnSpLocks/>
          </p:cNvCxnSpPr>
          <p:nvPr/>
        </p:nvCxnSpPr>
        <p:spPr>
          <a:xfrm>
            <a:off x="1116102" y="1250577"/>
            <a:ext cx="1568338" cy="0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F8CD3B0-9EC8-4B46-8362-6DA05BAA44BB}"/>
              </a:ext>
            </a:extLst>
          </p:cNvPr>
          <p:cNvSpPr/>
          <p:nvPr/>
        </p:nvSpPr>
        <p:spPr>
          <a:xfrm>
            <a:off x="972102" y="959658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785C911A-8EA8-494E-8273-ECD2715F7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625" y="2403379"/>
            <a:ext cx="816362" cy="1653134"/>
          </a:xfrm>
          <a:prstGeom prst="rect">
            <a:avLst/>
          </a:prstGeom>
        </p:spPr>
      </p:pic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9B04FE5-38FA-45BB-A8CC-F3E48D3371C9}"/>
              </a:ext>
            </a:extLst>
          </p:cNvPr>
          <p:cNvCxnSpPr>
            <a:cxnSpLocks/>
          </p:cNvCxnSpPr>
          <p:nvPr/>
        </p:nvCxnSpPr>
        <p:spPr>
          <a:xfrm flipH="1">
            <a:off x="6546855" y="3501623"/>
            <a:ext cx="1307880" cy="0"/>
          </a:xfrm>
          <a:prstGeom prst="straightConnector1">
            <a:avLst/>
          </a:prstGeom>
          <a:ln w="41275">
            <a:solidFill>
              <a:srgbClr val="202A3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16581E6-942A-4D18-9EF0-8248A4829D24}"/>
              </a:ext>
            </a:extLst>
          </p:cNvPr>
          <p:cNvCxnSpPr>
            <a:cxnSpLocks/>
          </p:cNvCxnSpPr>
          <p:nvPr/>
        </p:nvCxnSpPr>
        <p:spPr>
          <a:xfrm>
            <a:off x="6579531" y="2938980"/>
            <a:ext cx="1275204" cy="0"/>
          </a:xfrm>
          <a:prstGeom prst="straightConnector1">
            <a:avLst/>
          </a:prstGeom>
          <a:ln w="41275">
            <a:solidFill>
              <a:srgbClr val="202A3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D21A1A08-0250-4594-927F-32CF25163F38}"/>
              </a:ext>
            </a:extLst>
          </p:cNvPr>
          <p:cNvSpPr txBox="1"/>
          <p:nvPr/>
        </p:nvSpPr>
        <p:spPr>
          <a:xfrm>
            <a:off x="6783986" y="2600426"/>
            <a:ext cx="8336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 X.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5B6BBD1-D8BF-4F5A-9643-DBEB5BB4835C}"/>
              </a:ext>
            </a:extLst>
          </p:cNvPr>
          <p:cNvSpPr txBox="1"/>
          <p:nvPr/>
        </p:nvSpPr>
        <p:spPr>
          <a:xfrm>
            <a:off x="6949266" y="6278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+mn-ea"/>
              </a:rPr>
              <a:t>Ps: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+mn-ea"/>
              </a:rPr>
              <a:t>美国运通卡</a:t>
            </a: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(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+mn-ea"/>
              </a:rPr>
              <a:t>AmericanExpress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+mn-ea"/>
              </a:rPr>
              <a:t>)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+mn-ea"/>
              </a:rPr>
              <a:t> 缩写为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+mn-ea"/>
              </a:rPr>
              <a:t>AMEX</a:t>
            </a:r>
            <a:endParaRPr lang="zh-CN" altLang="en-US" b="1" dirty="0">
              <a:latin typeface="+mn-ea"/>
            </a:endParaRPr>
          </a:p>
        </p:txBody>
      </p:sp>
      <p:sp>
        <p:nvSpPr>
          <p:cNvPr id="57" name="对话气泡: 椭圆形 56">
            <a:extLst>
              <a:ext uri="{FF2B5EF4-FFF2-40B4-BE49-F238E27FC236}">
                <a16:creationId xmlns:a16="http://schemas.microsoft.com/office/drawing/2014/main" id="{11149C35-E859-45AC-8D48-B06255B7DD60}"/>
              </a:ext>
            </a:extLst>
          </p:cNvPr>
          <p:cNvSpPr/>
          <p:nvPr/>
        </p:nvSpPr>
        <p:spPr>
          <a:xfrm rot="10800000">
            <a:off x="3710768" y="4706026"/>
            <a:ext cx="2540933" cy="1171914"/>
          </a:xfrm>
          <a:prstGeom prst="wedgeEllipseCallou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9D7A941-32B2-4B5D-A0B3-04822E9643AE}"/>
              </a:ext>
            </a:extLst>
          </p:cNvPr>
          <p:cNvSpPr txBox="1"/>
          <p:nvPr/>
        </p:nvSpPr>
        <p:spPr>
          <a:xfrm>
            <a:off x="3804633" y="4876484"/>
            <a:ext cx="23532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“You need to log in. I’ve sent a card to your phone.”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F99BC91-F1EB-49A6-8440-E00295A7A4E8}"/>
              </a:ext>
            </a:extLst>
          </p:cNvPr>
          <p:cNvSpPr/>
          <p:nvPr/>
        </p:nvSpPr>
        <p:spPr>
          <a:xfrm>
            <a:off x="8199304" y="3240345"/>
            <a:ext cx="1633914" cy="25840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7A453A6-C382-4286-9E42-D5A2561DFC79}"/>
              </a:ext>
            </a:extLst>
          </p:cNvPr>
          <p:cNvCxnSpPr>
            <a:cxnSpLocks/>
          </p:cNvCxnSpPr>
          <p:nvPr/>
        </p:nvCxnSpPr>
        <p:spPr>
          <a:xfrm>
            <a:off x="8328506" y="3098608"/>
            <a:ext cx="1372262" cy="1"/>
          </a:xfrm>
          <a:prstGeom prst="straightConnector1">
            <a:avLst/>
          </a:prstGeom>
          <a:ln w="22225">
            <a:solidFill>
              <a:srgbClr val="FF000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形 34" descr="魔鬼表情，没有填充">
            <a:extLst>
              <a:ext uri="{FF2B5EF4-FFF2-40B4-BE49-F238E27FC236}">
                <a16:creationId xmlns:a16="http://schemas.microsoft.com/office/drawing/2014/main" id="{834A1439-B57F-4849-9C89-41813ACFE3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58501" y="3009549"/>
            <a:ext cx="720000" cy="72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9B654A-D0D8-46A4-993D-75B7967F2D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2077" y="1047823"/>
            <a:ext cx="3145692" cy="53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33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436F82-5290-41E7-B241-D93282BF9547}"/>
              </a:ext>
            </a:extLst>
          </p:cNvPr>
          <p:cNvSpPr/>
          <p:nvPr/>
        </p:nvSpPr>
        <p:spPr>
          <a:xfrm>
            <a:off x="3995739" y="182665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40EE2AE-4074-45F8-A21A-037A82EBEED3}"/>
              </a:ext>
            </a:extLst>
          </p:cNvPr>
          <p:cNvSpPr/>
          <p:nvPr/>
        </p:nvSpPr>
        <p:spPr>
          <a:xfrm>
            <a:off x="4930399" y="181575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447EC8A4-B089-4461-82F7-F30207CC41BB}"/>
              </a:ext>
            </a:extLst>
          </p:cNvPr>
          <p:cNvSpPr txBox="1"/>
          <p:nvPr/>
        </p:nvSpPr>
        <p:spPr>
          <a:xfrm>
            <a:off x="3995739" y="215097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18" name="文本框 9">
            <a:extLst>
              <a:ext uri="{FF2B5EF4-FFF2-40B4-BE49-F238E27FC236}">
                <a16:creationId xmlns:a16="http://schemas.microsoft.com/office/drawing/2014/main" id="{01D42D88-9572-4568-AD37-22181EF01AD4}"/>
              </a:ext>
            </a:extLst>
          </p:cNvPr>
          <p:cNvSpPr txBox="1"/>
          <p:nvPr/>
        </p:nvSpPr>
        <p:spPr>
          <a:xfrm>
            <a:off x="4921526" y="207526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09328C2B-CA14-4CF8-8A67-CDAEEBDF9973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4DB90F2-76F1-4134-B654-068B8EC53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1758950"/>
            <a:ext cx="11953875" cy="4229100"/>
          </a:xfrm>
          <a:prstGeom prst="rect">
            <a:avLst/>
          </a:prstGeom>
        </p:spPr>
      </p:pic>
      <p:sp>
        <p:nvSpPr>
          <p:cNvPr id="25" name="矩形 3">
            <a:extLst>
              <a:ext uri="{FF2B5EF4-FFF2-40B4-BE49-F238E27FC236}">
                <a16:creationId xmlns:a16="http://schemas.microsoft.com/office/drawing/2014/main" id="{C5812FC3-84E8-4B30-BDA0-872C26592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5" y="852013"/>
            <a:ext cx="2959770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按区域划分的可预测错误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4E7EEDF-E50A-410C-968C-64A9435EBE3E}"/>
              </a:ext>
            </a:extLst>
          </p:cNvPr>
          <p:cNvCxnSpPr>
            <a:cxnSpLocks/>
          </p:cNvCxnSpPr>
          <p:nvPr/>
        </p:nvCxnSpPr>
        <p:spPr>
          <a:xfrm>
            <a:off x="1116102" y="1250577"/>
            <a:ext cx="3366998" cy="0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2570441-057B-467A-BEF7-78915CA41152}"/>
              </a:ext>
            </a:extLst>
          </p:cNvPr>
          <p:cNvSpPr/>
          <p:nvPr/>
        </p:nvSpPr>
        <p:spPr>
          <a:xfrm>
            <a:off x="972102" y="959658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32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41727" y="3230830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rgbClr val="202A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研究背景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7AEDAA-FF90-4637-A9A0-D419F9D944DF}"/>
              </a:ext>
            </a:extLst>
          </p:cNvPr>
          <p:cNvSpPr/>
          <p:nvPr/>
        </p:nvSpPr>
        <p:spPr>
          <a:xfrm>
            <a:off x="2709949" y="2605996"/>
            <a:ext cx="6634675" cy="497955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3" name="直接连接符 55">
            <a:extLst>
              <a:ext uri="{FF2B5EF4-FFF2-40B4-BE49-F238E27FC236}">
                <a16:creationId xmlns:a16="http://schemas.microsoft.com/office/drawing/2014/main" id="{FCF4A605-5704-4B2D-91E4-51F2F1A28A4D}"/>
              </a:ext>
            </a:extLst>
          </p:cNvPr>
          <p:cNvCxnSpPr>
            <a:cxnSpLocks/>
          </p:cNvCxnSpPr>
          <p:nvPr/>
        </p:nvCxnSpPr>
        <p:spPr>
          <a:xfrm>
            <a:off x="2709949" y="3167390"/>
            <a:ext cx="6634675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5EBC011-CF7B-4DCC-8220-43FB864815BF}"/>
              </a:ext>
            </a:extLst>
          </p:cNvPr>
          <p:cNvSpPr txBox="1"/>
          <p:nvPr/>
        </p:nvSpPr>
        <p:spPr>
          <a:xfrm>
            <a:off x="4976943" y="2632899"/>
            <a:ext cx="2238113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   一   部   分</a:t>
            </a:r>
          </a:p>
        </p:txBody>
      </p:sp>
    </p:spTree>
    <p:extLst>
      <p:ext uri="{BB962C8B-B14F-4D97-AF65-F5344CB8AC3E}">
        <p14:creationId xmlns:p14="http://schemas.microsoft.com/office/powerpoint/2010/main" val="1327250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436F82-5290-41E7-B241-D93282BF9547}"/>
              </a:ext>
            </a:extLst>
          </p:cNvPr>
          <p:cNvSpPr/>
          <p:nvPr/>
        </p:nvSpPr>
        <p:spPr>
          <a:xfrm>
            <a:off x="3995739" y="182665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40EE2AE-4074-45F8-A21A-037A82EBEED3}"/>
              </a:ext>
            </a:extLst>
          </p:cNvPr>
          <p:cNvSpPr/>
          <p:nvPr/>
        </p:nvSpPr>
        <p:spPr>
          <a:xfrm>
            <a:off x="4930399" y="181575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447EC8A4-B089-4461-82F7-F30207CC41BB}"/>
              </a:ext>
            </a:extLst>
          </p:cNvPr>
          <p:cNvSpPr txBox="1"/>
          <p:nvPr/>
        </p:nvSpPr>
        <p:spPr>
          <a:xfrm>
            <a:off x="3995739" y="215097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18" name="文本框 9">
            <a:extLst>
              <a:ext uri="{FF2B5EF4-FFF2-40B4-BE49-F238E27FC236}">
                <a16:creationId xmlns:a16="http://schemas.microsoft.com/office/drawing/2014/main" id="{01D42D88-9572-4568-AD37-22181EF01AD4}"/>
              </a:ext>
            </a:extLst>
          </p:cNvPr>
          <p:cNvSpPr txBox="1"/>
          <p:nvPr/>
        </p:nvSpPr>
        <p:spPr>
          <a:xfrm>
            <a:off x="4921526" y="207526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09328C2B-CA14-4CF8-8A67-CDAEEBDF9973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4DB90F2-76F1-4134-B654-068B8EC53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1758950"/>
            <a:ext cx="11953875" cy="4229100"/>
          </a:xfrm>
          <a:prstGeom prst="rect">
            <a:avLst/>
          </a:prstGeom>
        </p:spPr>
      </p:pic>
      <p:sp>
        <p:nvSpPr>
          <p:cNvPr id="25" name="矩形 3">
            <a:extLst>
              <a:ext uri="{FF2B5EF4-FFF2-40B4-BE49-F238E27FC236}">
                <a16:creationId xmlns:a16="http://schemas.microsoft.com/office/drawing/2014/main" id="{C5812FC3-84E8-4B30-BDA0-872C26592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5" y="852013"/>
            <a:ext cx="2959770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按区域划分的可预测错误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4E7EEDF-E50A-410C-968C-64A9435EBE3E}"/>
              </a:ext>
            </a:extLst>
          </p:cNvPr>
          <p:cNvCxnSpPr>
            <a:cxnSpLocks/>
          </p:cNvCxnSpPr>
          <p:nvPr/>
        </p:nvCxnSpPr>
        <p:spPr>
          <a:xfrm>
            <a:off x="1116102" y="1250577"/>
            <a:ext cx="3366998" cy="0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2570441-057B-467A-BEF7-78915CA41152}"/>
              </a:ext>
            </a:extLst>
          </p:cNvPr>
          <p:cNvSpPr/>
          <p:nvPr/>
        </p:nvSpPr>
        <p:spPr>
          <a:xfrm>
            <a:off x="972102" y="959658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574FBEB-0BFE-4E99-86EC-D468E9173B7A}"/>
              </a:ext>
            </a:extLst>
          </p:cNvPr>
          <p:cNvSpPr/>
          <p:nvPr/>
        </p:nvSpPr>
        <p:spPr>
          <a:xfrm>
            <a:off x="3883342" y="1758950"/>
            <a:ext cx="2974658" cy="42179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7E75B85-FE96-4F63-B57E-E8065E750AEC}"/>
              </a:ext>
            </a:extLst>
          </p:cNvPr>
          <p:cNvSpPr/>
          <p:nvPr/>
        </p:nvSpPr>
        <p:spPr>
          <a:xfrm>
            <a:off x="83547" y="3853126"/>
            <a:ext cx="3542417" cy="210589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776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436F82-5290-41E7-B241-D93282BF9547}"/>
              </a:ext>
            </a:extLst>
          </p:cNvPr>
          <p:cNvSpPr/>
          <p:nvPr/>
        </p:nvSpPr>
        <p:spPr>
          <a:xfrm>
            <a:off x="3995739" y="182665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40EE2AE-4074-45F8-A21A-037A82EBEED3}"/>
              </a:ext>
            </a:extLst>
          </p:cNvPr>
          <p:cNvSpPr/>
          <p:nvPr/>
        </p:nvSpPr>
        <p:spPr>
          <a:xfrm>
            <a:off x="4930399" y="181575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447EC8A4-B089-4461-82F7-F30207CC41BB}"/>
              </a:ext>
            </a:extLst>
          </p:cNvPr>
          <p:cNvSpPr txBox="1"/>
          <p:nvPr/>
        </p:nvSpPr>
        <p:spPr>
          <a:xfrm>
            <a:off x="3995739" y="215097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18" name="文本框 9">
            <a:extLst>
              <a:ext uri="{FF2B5EF4-FFF2-40B4-BE49-F238E27FC236}">
                <a16:creationId xmlns:a16="http://schemas.microsoft.com/office/drawing/2014/main" id="{01D42D88-9572-4568-AD37-22181EF01AD4}"/>
              </a:ext>
            </a:extLst>
          </p:cNvPr>
          <p:cNvSpPr txBox="1"/>
          <p:nvPr/>
        </p:nvSpPr>
        <p:spPr>
          <a:xfrm>
            <a:off x="4921526" y="207526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09328C2B-CA14-4CF8-8A67-CDAEEBDF9973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系统方案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F75980-5062-4967-B49A-ACC2DBCC1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093" y="1809166"/>
            <a:ext cx="8097246" cy="421435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268D60F-EBF0-4333-8556-D1BB55BCDA55}"/>
              </a:ext>
            </a:extLst>
          </p:cNvPr>
          <p:cNvSpPr txBox="1"/>
          <p:nvPr/>
        </p:nvSpPr>
        <p:spPr>
          <a:xfrm>
            <a:off x="3995739" y="10890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成功抢下11对抢下矛中的8对</a:t>
            </a:r>
          </a:p>
        </p:txBody>
      </p:sp>
    </p:spTree>
    <p:extLst>
      <p:ext uri="{BB962C8B-B14F-4D97-AF65-F5344CB8AC3E}">
        <p14:creationId xmlns:p14="http://schemas.microsoft.com/office/powerpoint/2010/main" val="1891545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41731" y="3228945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rgbClr val="202A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总结思考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D941BF-4727-443D-8B97-E410668F8D0B}"/>
              </a:ext>
            </a:extLst>
          </p:cNvPr>
          <p:cNvSpPr/>
          <p:nvPr/>
        </p:nvSpPr>
        <p:spPr>
          <a:xfrm>
            <a:off x="2709949" y="2605996"/>
            <a:ext cx="6634675" cy="497955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9" name="直接连接符 55">
            <a:extLst>
              <a:ext uri="{FF2B5EF4-FFF2-40B4-BE49-F238E27FC236}">
                <a16:creationId xmlns:a16="http://schemas.microsoft.com/office/drawing/2014/main" id="{B7DCA700-7E8B-4E92-99B6-CA4CCB227302}"/>
              </a:ext>
            </a:extLst>
          </p:cNvPr>
          <p:cNvCxnSpPr>
            <a:cxnSpLocks/>
          </p:cNvCxnSpPr>
          <p:nvPr/>
        </p:nvCxnSpPr>
        <p:spPr>
          <a:xfrm>
            <a:off x="2709949" y="3167390"/>
            <a:ext cx="6634675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56172A0-0611-4E80-BBEE-BD1341702D61}"/>
              </a:ext>
            </a:extLst>
          </p:cNvPr>
          <p:cNvSpPr txBox="1"/>
          <p:nvPr/>
        </p:nvSpPr>
        <p:spPr>
          <a:xfrm>
            <a:off x="4976942" y="2632899"/>
            <a:ext cx="2238113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   四   部   分</a:t>
            </a:r>
          </a:p>
        </p:txBody>
      </p:sp>
    </p:spTree>
    <p:extLst>
      <p:ext uri="{BB962C8B-B14F-4D97-AF65-F5344CB8AC3E}">
        <p14:creationId xmlns:p14="http://schemas.microsoft.com/office/powerpoint/2010/main" val="139628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9">
            <a:extLst>
              <a:ext uri="{FF2B5EF4-FFF2-40B4-BE49-F238E27FC236}">
                <a16:creationId xmlns:a16="http://schemas.microsoft.com/office/drawing/2014/main" id="{5FF88666-97C7-40E7-BD5E-473BF2D8D715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总结思考</a:t>
            </a:r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D14637-7EE9-4939-96A0-00098C6E6D35}"/>
              </a:ext>
            </a:extLst>
          </p:cNvPr>
          <p:cNvSpPr/>
          <p:nvPr/>
        </p:nvSpPr>
        <p:spPr>
          <a:xfrm>
            <a:off x="7315756" y="188760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63AFFB-18A8-46A4-865B-B1F83545F035}"/>
              </a:ext>
            </a:extLst>
          </p:cNvPr>
          <p:cNvSpPr/>
          <p:nvPr/>
        </p:nvSpPr>
        <p:spPr>
          <a:xfrm>
            <a:off x="8250416" y="187670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F53E128D-F912-48BE-9048-DA94D4005659}"/>
              </a:ext>
            </a:extLst>
          </p:cNvPr>
          <p:cNvSpPr txBox="1"/>
          <p:nvPr/>
        </p:nvSpPr>
        <p:spPr>
          <a:xfrm>
            <a:off x="7315756" y="221192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</a:p>
        </p:txBody>
      </p:sp>
      <p:sp>
        <p:nvSpPr>
          <p:cNvPr id="15" name="文本框 9">
            <a:extLst>
              <a:ext uri="{FF2B5EF4-FFF2-40B4-BE49-F238E27FC236}">
                <a16:creationId xmlns:a16="http://schemas.microsoft.com/office/drawing/2014/main" id="{3888C588-9C3C-416F-A9F1-DA4584CE62F1}"/>
              </a:ext>
            </a:extLst>
          </p:cNvPr>
          <p:cNvSpPr txBox="1"/>
          <p:nvPr/>
        </p:nvSpPr>
        <p:spPr>
          <a:xfrm>
            <a:off x="8241543" y="213621"/>
            <a:ext cx="169825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总结思考</a:t>
            </a:r>
          </a:p>
        </p:txBody>
      </p:sp>
      <p:sp>
        <p:nvSpPr>
          <p:cNvPr id="18" name="矩形 3">
            <a:extLst>
              <a:ext uri="{FF2B5EF4-FFF2-40B4-BE49-F238E27FC236}">
                <a16:creationId xmlns:a16="http://schemas.microsoft.com/office/drawing/2014/main" id="{BE1D69F1-0843-4E38-A919-08A347A8A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882" y="852013"/>
            <a:ext cx="651446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总结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8CFFA5B-F834-48EA-98A4-9B4F5F17A1B7}"/>
              </a:ext>
            </a:extLst>
          </p:cNvPr>
          <p:cNvCxnSpPr>
            <a:cxnSpLocks/>
          </p:cNvCxnSpPr>
          <p:nvPr/>
        </p:nvCxnSpPr>
        <p:spPr>
          <a:xfrm>
            <a:off x="1129019" y="1250577"/>
            <a:ext cx="967341" cy="0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71C781D-7B94-4904-95D0-3C1C456AC785}"/>
              </a:ext>
            </a:extLst>
          </p:cNvPr>
          <p:cNvSpPr/>
          <p:nvPr/>
        </p:nvSpPr>
        <p:spPr>
          <a:xfrm>
            <a:off x="985019" y="959658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3">
            <a:extLst>
              <a:ext uri="{FF2B5EF4-FFF2-40B4-BE49-F238E27FC236}">
                <a16:creationId xmlns:a16="http://schemas.microsoft.com/office/drawing/2014/main" id="{929ED813-F092-4FEE-9439-88E6C3F56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757" y="1397497"/>
            <a:ext cx="9704048" cy="417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b="1" dirty="0">
                <a:solidFill>
                  <a:srgbClr val="202A36"/>
                </a:solidFill>
                <a:latin typeface="+mj-lt"/>
              </a:rPr>
              <a:t>技能抢占攻击：恶意黑客可以瞄准可预测错误，将指令重定向到恶意技能，达到窃取口令信息、入侵家庭网络、窃取录音信息等目的。</a:t>
            </a:r>
            <a:endParaRPr lang="en-US" altLang="zh-CN" sz="2000" b="1" dirty="0">
              <a:solidFill>
                <a:srgbClr val="202A36"/>
              </a:solidFill>
              <a:latin typeface="+mj-lt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b="1" dirty="0">
                <a:solidFill>
                  <a:srgbClr val="202A36"/>
                </a:solidFill>
                <a:latin typeface="+mj-lt"/>
              </a:rPr>
              <a:t>可能的解决措施措施</a:t>
            </a:r>
            <a:r>
              <a:rPr lang="zh-CN" altLang="en-US" sz="2000" b="1">
                <a:solidFill>
                  <a:srgbClr val="202A36"/>
                </a:solidFill>
                <a:latin typeface="+mj-lt"/>
              </a:rPr>
              <a:t>：</a:t>
            </a:r>
            <a:r>
              <a:rPr lang="zh-CN" altLang="en-US" sz="2000" b="1">
                <a:solidFill>
                  <a:srgbClr val="C00000"/>
                </a:solidFill>
                <a:latin typeface="+mj-lt"/>
              </a:rPr>
              <a:t>引入测试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</a:rPr>
              <a:t>层，扫描新申请人与现有技能的语音相似性。</a:t>
            </a:r>
            <a:endParaRPr lang="en-US" altLang="zh-CN" sz="2000" b="1" dirty="0">
              <a:solidFill>
                <a:srgbClr val="C00000"/>
              </a:solidFill>
              <a:latin typeface="+mj-lt"/>
            </a:endParaRPr>
          </a:p>
          <a:p>
            <a:pPr indent="457200">
              <a:lnSpc>
                <a:spcPct val="150000"/>
              </a:lnSpc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A36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英语、汉语、法语和西班牙语在全球约有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02A36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30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A36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亿人使用，如果犯罪分子开始探索这种模式在其他语言的应用，该模型可能变得更加危险。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202A36"/>
              </a:solidFill>
              <a:effectLst/>
              <a:uLnTx/>
              <a:uFillTx/>
              <a:latin typeface="等线 Light" panose="020F0302020204030204"/>
              <a:ea typeface="等线" panose="02010600030101010101" pitchFamily="2" charset="-122"/>
              <a:cs typeface="+mn-cs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b="1" dirty="0">
                <a:solidFill>
                  <a:srgbClr val="202A36"/>
                </a:solidFill>
                <a:latin typeface="+mj-lt"/>
              </a:rPr>
              <a:t>虽然目前还没出现大规模技能抢占攻击，但是网络安全人员和消费者需要认真对待这些</a:t>
            </a:r>
            <a:r>
              <a:rPr lang="en-US" altLang="zh-CN" sz="2000" b="1" dirty="0">
                <a:solidFill>
                  <a:srgbClr val="202A36"/>
                </a:solidFill>
                <a:latin typeface="+mj-lt"/>
              </a:rPr>
              <a:t>IoT</a:t>
            </a:r>
            <a:r>
              <a:rPr lang="zh-CN" altLang="en-US" sz="2000" b="1" dirty="0">
                <a:solidFill>
                  <a:srgbClr val="202A36"/>
                </a:solidFill>
                <a:latin typeface="+mj-lt"/>
              </a:rPr>
              <a:t>设备安全问题，尤其是智能音箱拥有者越来越多的情况下，我们应该关注这背后可能的潜在威胁。</a:t>
            </a:r>
            <a:endParaRPr lang="en-US" altLang="zh-CN" sz="2000" b="1" dirty="0">
              <a:solidFill>
                <a:srgbClr val="202A36"/>
              </a:solidFill>
              <a:latin typeface="+mj-lt"/>
            </a:endParaRPr>
          </a:p>
          <a:p>
            <a:pPr indent="457200">
              <a:lnSpc>
                <a:spcPct val="150000"/>
              </a:lnSpc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202A36"/>
              </a:solidFill>
              <a:effectLst/>
              <a:uLnTx/>
              <a:uFillTx/>
              <a:latin typeface="等线 Light" panose="020F03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895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8C445C3D-3594-45B7-8607-465D4D2D95CD}"/>
              </a:ext>
            </a:extLst>
          </p:cNvPr>
          <p:cNvSpPr/>
          <p:nvPr/>
        </p:nvSpPr>
        <p:spPr>
          <a:xfrm>
            <a:off x="0" y="1440160"/>
            <a:ext cx="12195175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F6E821-A812-4057-9577-DD478814E445}"/>
              </a:ext>
            </a:extLst>
          </p:cNvPr>
          <p:cNvSpPr/>
          <p:nvPr/>
        </p:nvSpPr>
        <p:spPr>
          <a:xfrm>
            <a:off x="1" y="1584176"/>
            <a:ext cx="12192000" cy="3623928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00F72FAA-81FE-4204-9AA2-04389C02D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1025" y="2396613"/>
            <a:ext cx="1319212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微软雅黑" pitchFamily="34" charset="-122"/>
              </a:rPr>
              <a:t>谢谢</a:t>
            </a:r>
            <a:endParaRPr lang="en-US" altLang="zh-CN" sz="4000" b="1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  <a:sym typeface="微软雅黑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BE43647-E985-47DC-BA56-1682D2B2BA7D}"/>
              </a:ext>
            </a:extLst>
          </p:cNvPr>
          <p:cNvCxnSpPr>
            <a:cxnSpLocks/>
          </p:cNvCxnSpPr>
          <p:nvPr/>
        </p:nvCxnSpPr>
        <p:spPr>
          <a:xfrm>
            <a:off x="672412" y="4706862"/>
            <a:ext cx="10507821" cy="4285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31" descr="图片 31">
            <a:extLst>
              <a:ext uri="{FF2B5EF4-FFF2-40B4-BE49-F238E27FC236}">
                <a16:creationId xmlns:a16="http://schemas.microsoft.com/office/drawing/2014/main" id="{E6C95C62-28B8-4D25-8BD7-58DE4CEDF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8" y="1691398"/>
            <a:ext cx="1334277" cy="35307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extBox 7">
            <a:extLst>
              <a:ext uri="{FF2B5EF4-FFF2-40B4-BE49-F238E27FC236}">
                <a16:creationId xmlns:a16="http://schemas.microsoft.com/office/drawing/2014/main" id="{EB8A0D53-FCE7-4DA6-AA5E-86794BABE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1025" y="2781308"/>
            <a:ext cx="1335405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4000" b="1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  <a:sym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微软雅黑" pitchFamily="34" charset="-122"/>
              </a:rPr>
              <a:t>请各位老师同学批评指导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  <a:sym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73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752ED9-BC5B-4952-8FEC-4DA5EEBDEF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92" t="1102" r="36304" b="-1222"/>
          <a:stretch/>
        </p:blipFill>
        <p:spPr>
          <a:xfrm>
            <a:off x="9654405" y="554475"/>
            <a:ext cx="1565493" cy="3083985"/>
          </a:xfrm>
          <a:prstGeom prst="rect">
            <a:avLst/>
          </a:prstGeom>
        </p:spPr>
      </p:pic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">
            <a:extLst>
              <a:ext uri="{FF2B5EF4-FFF2-40B4-BE49-F238E27FC236}">
                <a16:creationId xmlns:a16="http://schemas.microsoft.com/office/drawing/2014/main" id="{AE193E81-F4D9-49B4-9803-5C4A0ED10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5" y="852013"/>
            <a:ext cx="853425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Alexa</a:t>
            </a:r>
            <a:endParaRPr lang="zh-CN" altLang="en-US" sz="20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F5FFAD6-1792-4EE7-ADEA-2303D48778A6}"/>
              </a:ext>
            </a:extLst>
          </p:cNvPr>
          <p:cNvCxnSpPr>
            <a:cxnSpLocks/>
          </p:cNvCxnSpPr>
          <p:nvPr/>
        </p:nvCxnSpPr>
        <p:spPr>
          <a:xfrm flipV="1">
            <a:off x="1116102" y="1229033"/>
            <a:ext cx="1985913" cy="21544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FE7562CC-96F6-4095-95AB-13BB744C1E07}"/>
              </a:ext>
            </a:extLst>
          </p:cNvPr>
          <p:cNvSpPr/>
          <p:nvPr/>
        </p:nvSpPr>
        <p:spPr>
          <a:xfrm>
            <a:off x="972102" y="959658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3">
            <a:extLst>
              <a:ext uri="{FF2B5EF4-FFF2-40B4-BE49-F238E27FC236}">
                <a16:creationId xmlns:a16="http://schemas.microsoft.com/office/drawing/2014/main" id="{F267DF39-8DB0-4754-8F7F-1FDAB908C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6" y="1528427"/>
            <a:ext cx="7776378" cy="186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33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基于云的语音服务</a:t>
            </a:r>
          </a:p>
          <a:p>
            <a:pPr marL="1005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+mn-ea"/>
              </a:rPr>
              <a:t>Alexa </a:t>
            </a:r>
            <a:r>
              <a:rPr lang="zh-CN" altLang="en-US" sz="2000" dirty="0">
                <a:latin typeface="+mn-ea"/>
              </a:rPr>
              <a:t>是亚马逊基于云的语音服务，可在亚马逊和第三方设备制造商的设备上使用。借助 </a:t>
            </a:r>
            <a:r>
              <a:rPr lang="en-US" altLang="zh-CN" sz="2000" dirty="0">
                <a:latin typeface="+mn-ea"/>
              </a:rPr>
              <a:t>Alexa</a:t>
            </a:r>
            <a:r>
              <a:rPr lang="zh-CN" altLang="en-US" sz="2000" dirty="0">
                <a:latin typeface="+mn-ea"/>
              </a:rPr>
              <a:t>，可以为客户提供更直观的方式来与他们每天使用的技术进行交互。</a:t>
            </a:r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679A7505-0C1E-4344-BFC7-9A5571610AEB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285EA2-B9A6-4142-B8D8-8F86A70998BB}"/>
              </a:ext>
            </a:extLst>
          </p:cNvPr>
          <p:cNvSpPr/>
          <p:nvPr/>
        </p:nvSpPr>
        <p:spPr>
          <a:xfrm>
            <a:off x="2463576" y="176624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C9F3520-27EA-4D8E-8959-3C27DBD926C5}"/>
              </a:ext>
            </a:extLst>
          </p:cNvPr>
          <p:cNvSpPr/>
          <p:nvPr/>
        </p:nvSpPr>
        <p:spPr>
          <a:xfrm>
            <a:off x="3398236" y="175534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文本框 9">
            <a:extLst>
              <a:ext uri="{FF2B5EF4-FFF2-40B4-BE49-F238E27FC236}">
                <a16:creationId xmlns:a16="http://schemas.microsoft.com/office/drawing/2014/main" id="{7A3A9E53-00FD-46ED-986B-7B55224B15F2}"/>
              </a:ext>
            </a:extLst>
          </p:cNvPr>
          <p:cNvSpPr txBox="1"/>
          <p:nvPr/>
        </p:nvSpPr>
        <p:spPr>
          <a:xfrm>
            <a:off x="2463576" y="209056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29" name="文本框 9">
            <a:extLst>
              <a:ext uri="{FF2B5EF4-FFF2-40B4-BE49-F238E27FC236}">
                <a16:creationId xmlns:a16="http://schemas.microsoft.com/office/drawing/2014/main" id="{8FEE69E8-B10D-4CCD-97F0-4630D3717220}"/>
              </a:ext>
            </a:extLst>
          </p:cNvPr>
          <p:cNvSpPr txBox="1"/>
          <p:nvPr/>
        </p:nvSpPr>
        <p:spPr>
          <a:xfrm>
            <a:off x="3389363" y="201485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</a:p>
        </p:txBody>
      </p:sp>
      <p:sp>
        <p:nvSpPr>
          <p:cNvPr id="22" name="矩形 3">
            <a:extLst>
              <a:ext uri="{FF2B5EF4-FFF2-40B4-BE49-F238E27FC236}">
                <a16:creationId xmlns:a16="http://schemas.microsoft.com/office/drawing/2014/main" id="{8CAA7B04-F339-3545-BCD9-815837DDA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882" y="3509573"/>
            <a:ext cx="1475390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Skill</a:t>
            </a: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–</a:t>
            </a: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技能</a:t>
            </a:r>
          </a:p>
        </p:txBody>
      </p:sp>
      <p:cxnSp>
        <p:nvCxnSpPr>
          <p:cNvPr id="23" name="直接连接符 38">
            <a:extLst>
              <a:ext uri="{FF2B5EF4-FFF2-40B4-BE49-F238E27FC236}">
                <a16:creationId xmlns:a16="http://schemas.microsoft.com/office/drawing/2014/main" id="{B79E3EE9-C6FD-DC48-A33E-6B73406E555D}"/>
              </a:ext>
            </a:extLst>
          </p:cNvPr>
          <p:cNvCxnSpPr>
            <a:cxnSpLocks/>
          </p:cNvCxnSpPr>
          <p:nvPr/>
        </p:nvCxnSpPr>
        <p:spPr>
          <a:xfrm flipV="1">
            <a:off x="1129019" y="3886593"/>
            <a:ext cx="1985913" cy="21544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DBA139E-53AA-5440-9E2B-52E1C3B2C28D}"/>
              </a:ext>
            </a:extLst>
          </p:cNvPr>
          <p:cNvSpPr/>
          <p:nvPr/>
        </p:nvSpPr>
        <p:spPr>
          <a:xfrm>
            <a:off x="985019" y="3617218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">
            <a:extLst>
              <a:ext uri="{FF2B5EF4-FFF2-40B4-BE49-F238E27FC236}">
                <a16:creationId xmlns:a16="http://schemas.microsoft.com/office/drawing/2014/main" id="{68A410D2-A4D5-EE4F-B84D-8D46B1463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019" y="3963011"/>
            <a:ext cx="7776378" cy="186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1005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+mn-ea"/>
              </a:rPr>
              <a:t>Alexa </a:t>
            </a:r>
            <a:r>
              <a:rPr lang="zh-CN" altLang="en-US" sz="2000" dirty="0">
                <a:latin typeface="+mn-ea"/>
              </a:rPr>
              <a:t>技能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Skill </a:t>
            </a:r>
            <a:r>
              <a:rPr lang="zh-CN" altLang="en-US" sz="2000" dirty="0">
                <a:latin typeface="+mn-ea"/>
              </a:rPr>
              <a:t>就像</a:t>
            </a:r>
            <a:r>
              <a:rPr lang="en-US" altLang="zh-CN" sz="2000" dirty="0">
                <a:latin typeface="+mn-ea"/>
              </a:rPr>
              <a:t>Alexa </a:t>
            </a:r>
            <a:r>
              <a:rPr lang="zh-CN" altLang="en-US" sz="2000" dirty="0">
                <a:latin typeface="+mn-ea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应用程序</a:t>
            </a:r>
            <a:r>
              <a:rPr lang="zh-CN" altLang="en-US" sz="2000" dirty="0">
                <a:latin typeface="+mn-ea"/>
              </a:rPr>
              <a:t>，为您的内容和服务提供新的渠道，技能让客户可以使用他们的声音来执行日常任务，例如查看新闻、听音乐、玩游戏等。组织和个人可以在 </a:t>
            </a:r>
            <a:r>
              <a:rPr lang="en-US" altLang="zh-CN" sz="2000" dirty="0">
                <a:latin typeface="+mn-ea"/>
              </a:rPr>
              <a:t>Alexa Skills Store </a:t>
            </a:r>
            <a:r>
              <a:rPr lang="zh-CN" altLang="en-US" sz="2000" dirty="0">
                <a:latin typeface="+mn-ea"/>
              </a:rPr>
              <a:t>中发布技能。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2C5C81F-B7F8-7B48-8A41-8B2640EF9B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84" r="3246"/>
          <a:stretch/>
        </p:blipFill>
        <p:spPr>
          <a:xfrm>
            <a:off x="9012112" y="3908137"/>
            <a:ext cx="2850078" cy="18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7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9">
            <a:extLst>
              <a:ext uri="{FF2B5EF4-FFF2-40B4-BE49-F238E27FC236}">
                <a16:creationId xmlns:a16="http://schemas.microsoft.com/office/drawing/2014/main" id="{5FF88666-97C7-40E7-BD5E-473BF2D8D715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2B4DB33-BCC5-4A2E-8693-7F81186FAC2A}"/>
              </a:ext>
            </a:extLst>
          </p:cNvPr>
          <p:cNvSpPr/>
          <p:nvPr/>
        </p:nvSpPr>
        <p:spPr>
          <a:xfrm>
            <a:off x="2463576" y="176624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836953-C78C-4B3F-954D-8B42E80A287F}"/>
              </a:ext>
            </a:extLst>
          </p:cNvPr>
          <p:cNvSpPr/>
          <p:nvPr/>
        </p:nvSpPr>
        <p:spPr>
          <a:xfrm>
            <a:off x="3398236" y="175534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2" name="文本框 9">
            <a:extLst>
              <a:ext uri="{FF2B5EF4-FFF2-40B4-BE49-F238E27FC236}">
                <a16:creationId xmlns:a16="http://schemas.microsoft.com/office/drawing/2014/main" id="{AE0006B7-CA84-4970-966E-7D3ACF41F9E9}"/>
              </a:ext>
            </a:extLst>
          </p:cNvPr>
          <p:cNvSpPr txBox="1"/>
          <p:nvPr/>
        </p:nvSpPr>
        <p:spPr>
          <a:xfrm>
            <a:off x="2463576" y="209056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53" name="文本框 9">
            <a:extLst>
              <a:ext uri="{FF2B5EF4-FFF2-40B4-BE49-F238E27FC236}">
                <a16:creationId xmlns:a16="http://schemas.microsoft.com/office/drawing/2014/main" id="{DD731338-1143-40CE-B816-EB54CED20DF5}"/>
              </a:ext>
            </a:extLst>
          </p:cNvPr>
          <p:cNvSpPr txBox="1"/>
          <p:nvPr/>
        </p:nvSpPr>
        <p:spPr>
          <a:xfrm>
            <a:off x="3389363" y="201485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</a:p>
        </p:txBody>
      </p:sp>
      <p:sp>
        <p:nvSpPr>
          <p:cNvPr id="28" name="矩形 3">
            <a:extLst>
              <a:ext uri="{FF2B5EF4-FFF2-40B4-BE49-F238E27FC236}">
                <a16:creationId xmlns:a16="http://schemas.microsoft.com/office/drawing/2014/main" id="{5728C701-3424-44AB-AA6C-F2355B7AB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5" y="852013"/>
            <a:ext cx="116440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使用场景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22A3742-135E-4D9A-BFC3-4D779A03CC0E}"/>
              </a:ext>
            </a:extLst>
          </p:cNvPr>
          <p:cNvCxnSpPr>
            <a:cxnSpLocks/>
          </p:cNvCxnSpPr>
          <p:nvPr/>
        </p:nvCxnSpPr>
        <p:spPr>
          <a:xfrm>
            <a:off x="1116102" y="1250577"/>
            <a:ext cx="1568338" cy="0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1262B2B-75AD-4BC4-BCA9-2A647548805D}"/>
              </a:ext>
            </a:extLst>
          </p:cNvPr>
          <p:cNvSpPr/>
          <p:nvPr/>
        </p:nvSpPr>
        <p:spPr>
          <a:xfrm>
            <a:off x="972102" y="959658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6418D5-F29A-49C8-A716-9AAB7F878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416" y="2194912"/>
            <a:ext cx="4821794" cy="2468176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E78DD992-E640-4A25-BDB5-AC41E5977CFB}"/>
              </a:ext>
            </a:extLst>
          </p:cNvPr>
          <p:cNvSpPr txBox="1"/>
          <p:nvPr/>
        </p:nvSpPr>
        <p:spPr>
          <a:xfrm>
            <a:off x="6980643" y="2021274"/>
            <a:ext cx="6096000" cy="2815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b="1" dirty="0">
                <a:effectLst/>
                <a:latin typeface="+mn-ea"/>
              </a:rPr>
              <a:t>用户</a:t>
            </a:r>
            <a:r>
              <a:rPr lang="zh-CN" altLang="en-US" sz="2000" b="1" dirty="0">
                <a:latin typeface="+mn-ea"/>
              </a:rPr>
              <a:t>向</a:t>
            </a:r>
            <a:r>
              <a:rPr lang="en-US" altLang="zh-CN" sz="2000" b="1" dirty="0">
                <a:latin typeface="+mn-ea"/>
              </a:rPr>
              <a:t>Alexa</a:t>
            </a:r>
            <a:r>
              <a:rPr lang="zh-CN" altLang="en-US" sz="2000" b="1" dirty="0">
                <a:latin typeface="+mn-ea"/>
              </a:rPr>
              <a:t>发出语音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请求</a:t>
            </a:r>
            <a:endParaRPr lang="en-US" altLang="zh-CN" sz="2000" b="1" dirty="0">
              <a:solidFill>
                <a:srgbClr val="C00000"/>
              </a:solidFill>
              <a:effectLst/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b="1" dirty="0">
                <a:effectLst/>
                <a:latin typeface="+mn-ea"/>
              </a:rPr>
              <a:t>Alexa</a:t>
            </a:r>
            <a:r>
              <a:rPr lang="zh-CN" altLang="en-US" sz="2000" b="1" dirty="0">
                <a:latin typeface="+mn-ea"/>
              </a:rPr>
              <a:t>将</a:t>
            </a:r>
            <a:r>
              <a:rPr lang="zh-CN" altLang="en-US" sz="2000" b="1" dirty="0">
                <a:effectLst/>
                <a:latin typeface="+mn-ea"/>
              </a:rPr>
              <a:t>请求路由到云服务器</a:t>
            </a:r>
            <a:endParaRPr lang="en-US" altLang="zh-CN" sz="2000" b="1" dirty="0">
              <a:effectLst/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b="1" dirty="0">
                <a:effectLst/>
                <a:latin typeface="+mn-ea"/>
              </a:rPr>
              <a:t>基于用户输入确定请求含义</a:t>
            </a:r>
            <a:endParaRPr lang="en-US" altLang="zh-CN" sz="2000" b="1" dirty="0">
              <a:effectLst/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b="1" dirty="0">
                <a:effectLst/>
                <a:latin typeface="+mn-ea"/>
              </a:rPr>
              <a:t>调用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+mn-ea"/>
              </a:rPr>
              <a:t>Skill</a:t>
            </a:r>
            <a:r>
              <a:rPr lang="zh-CN" altLang="en-US" sz="2000" b="1" dirty="0">
                <a:effectLst/>
                <a:latin typeface="+mn-ea"/>
              </a:rPr>
              <a:t>服务响应请求</a:t>
            </a:r>
            <a:endParaRPr lang="en-US" altLang="zh-CN" sz="2000" b="1" dirty="0">
              <a:effectLst/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b="1" dirty="0">
                <a:latin typeface="+mn-ea"/>
              </a:rPr>
              <a:t>向</a:t>
            </a:r>
            <a:r>
              <a:rPr lang="en-US" altLang="zh-CN" sz="2000" b="1" dirty="0">
                <a:effectLst/>
                <a:latin typeface="+mn-ea"/>
              </a:rPr>
              <a:t>Alexa</a:t>
            </a:r>
            <a:r>
              <a:rPr lang="zh-CN" altLang="en-US" sz="2000" b="1" dirty="0">
                <a:latin typeface="+mn-ea"/>
              </a:rPr>
              <a:t>终端返回响应内容</a:t>
            </a:r>
            <a:endParaRPr lang="en-US" altLang="zh-CN" sz="2000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b="1" dirty="0">
                <a:effectLst/>
                <a:latin typeface="+mn-ea"/>
              </a:rPr>
              <a:t>回复用户请求</a:t>
            </a:r>
            <a:endParaRPr lang="zh-CN" altLang="en-US" b="1" dirty="0">
              <a:latin typeface="+mn-ea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A899525-5FD5-408E-9EEE-2647D2145802}"/>
              </a:ext>
            </a:extLst>
          </p:cNvPr>
          <p:cNvCxnSpPr>
            <a:cxnSpLocks/>
          </p:cNvCxnSpPr>
          <p:nvPr/>
        </p:nvCxnSpPr>
        <p:spPr>
          <a:xfrm>
            <a:off x="6576926" y="1617770"/>
            <a:ext cx="0" cy="3574239"/>
          </a:xfrm>
          <a:prstGeom prst="line">
            <a:avLst/>
          </a:prstGeom>
          <a:ln w="222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46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">
            <a:extLst>
              <a:ext uri="{FF2B5EF4-FFF2-40B4-BE49-F238E27FC236}">
                <a16:creationId xmlns:a16="http://schemas.microsoft.com/office/drawing/2014/main" id="{AE193E81-F4D9-49B4-9803-5C4A0ED10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5" y="852013"/>
            <a:ext cx="651446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音素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F5FFAD6-1792-4EE7-ADEA-2303D48778A6}"/>
              </a:ext>
            </a:extLst>
          </p:cNvPr>
          <p:cNvCxnSpPr>
            <a:cxnSpLocks/>
          </p:cNvCxnSpPr>
          <p:nvPr/>
        </p:nvCxnSpPr>
        <p:spPr>
          <a:xfrm flipV="1">
            <a:off x="1116102" y="1229033"/>
            <a:ext cx="1985913" cy="21544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FE7562CC-96F6-4095-95AB-13BB744C1E07}"/>
              </a:ext>
            </a:extLst>
          </p:cNvPr>
          <p:cNvSpPr/>
          <p:nvPr/>
        </p:nvSpPr>
        <p:spPr>
          <a:xfrm>
            <a:off x="972102" y="959658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3">
            <a:extLst>
              <a:ext uri="{FF2B5EF4-FFF2-40B4-BE49-F238E27FC236}">
                <a16:creationId xmlns:a16="http://schemas.microsoft.com/office/drawing/2014/main" id="{F267DF39-8DB0-4754-8F7F-1FDAB908C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5" y="1528427"/>
            <a:ext cx="10233185" cy="233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1005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+mn-ea"/>
              </a:rPr>
              <a:t>音素是一种独立于说话人的方法，用于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描述定义特定单词发音的声音单位</a:t>
            </a:r>
            <a:r>
              <a:rPr lang="zh-CN" altLang="en-US" sz="2000" dirty="0">
                <a:latin typeface="+mn-ea"/>
              </a:rPr>
              <a:t>。为了能够对英语语音进行基于文本的分析，高级研究计划署 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ARPA</a:t>
            </a:r>
            <a:r>
              <a:rPr lang="en-US" altLang="zh-CN" sz="2000" dirty="0">
                <a:latin typeface="+mn-ea"/>
              </a:rPr>
              <a:t>) </a:t>
            </a:r>
            <a:r>
              <a:rPr lang="zh-CN" altLang="en-US" sz="2000" dirty="0">
                <a:latin typeface="+mn-ea"/>
              </a:rPr>
              <a:t>开发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了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ARPAbet</a:t>
            </a:r>
            <a:r>
              <a:rPr lang="zh-CN" altLang="en-US" sz="2000" dirty="0">
                <a:latin typeface="+mn-ea"/>
              </a:rPr>
              <a:t>，这是一组使用不同的 </a:t>
            </a:r>
            <a:r>
              <a:rPr lang="en-US" altLang="zh-CN" sz="2000" dirty="0">
                <a:latin typeface="+mn-ea"/>
              </a:rPr>
              <a:t>ASCII </a:t>
            </a:r>
            <a:r>
              <a:rPr lang="zh-CN" altLang="en-US" sz="2000" dirty="0">
                <a:latin typeface="+mn-ea"/>
              </a:rPr>
              <a:t>字符序列来表示通用美国英语音素的语音转录代码。</a:t>
            </a:r>
            <a:endParaRPr lang="en-US" altLang="zh-CN" sz="2000" dirty="0">
              <a:latin typeface="+mn-ea"/>
            </a:endParaRPr>
          </a:p>
          <a:p>
            <a:pPr marL="1005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+mn-ea"/>
              </a:rPr>
              <a:t>例如，使用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ARPAbet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转录代码的单词“</a:t>
            </a:r>
            <a:r>
              <a:rPr lang="en" altLang="zh-CN" sz="2000" dirty="0">
                <a:solidFill>
                  <a:srgbClr val="FF0000"/>
                </a:solidFill>
                <a:latin typeface="+mn-ea"/>
              </a:rPr>
              <a:t>pronounce</a:t>
            </a:r>
            <a:r>
              <a:rPr lang="zh-CN" altLang="en-US" sz="2000" dirty="0">
                <a:latin typeface="+mn-ea"/>
              </a:rPr>
              <a:t>”的语音表示是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PR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AH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AW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S</a:t>
            </a:r>
            <a:r>
              <a:rPr lang="zh-CN" altLang="en-US" sz="2000" dirty="0">
                <a:latin typeface="+mn-ea"/>
              </a:rPr>
              <a:t>。</a:t>
            </a:r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679A7505-0C1E-4344-BFC7-9A5571610AEB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285EA2-B9A6-4142-B8D8-8F86A70998BB}"/>
              </a:ext>
            </a:extLst>
          </p:cNvPr>
          <p:cNvSpPr/>
          <p:nvPr/>
        </p:nvSpPr>
        <p:spPr>
          <a:xfrm>
            <a:off x="2463576" y="176624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C9F3520-27EA-4D8E-8959-3C27DBD926C5}"/>
              </a:ext>
            </a:extLst>
          </p:cNvPr>
          <p:cNvSpPr/>
          <p:nvPr/>
        </p:nvSpPr>
        <p:spPr>
          <a:xfrm>
            <a:off x="3398236" y="175534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文本框 9">
            <a:extLst>
              <a:ext uri="{FF2B5EF4-FFF2-40B4-BE49-F238E27FC236}">
                <a16:creationId xmlns:a16="http://schemas.microsoft.com/office/drawing/2014/main" id="{7A3A9E53-00FD-46ED-986B-7B55224B15F2}"/>
              </a:ext>
            </a:extLst>
          </p:cNvPr>
          <p:cNvSpPr txBox="1"/>
          <p:nvPr/>
        </p:nvSpPr>
        <p:spPr>
          <a:xfrm>
            <a:off x="2463576" y="209056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29" name="文本框 9">
            <a:extLst>
              <a:ext uri="{FF2B5EF4-FFF2-40B4-BE49-F238E27FC236}">
                <a16:creationId xmlns:a16="http://schemas.microsoft.com/office/drawing/2014/main" id="{8FEE69E8-B10D-4CCD-97F0-4630D3717220}"/>
              </a:ext>
            </a:extLst>
          </p:cNvPr>
          <p:cNvSpPr txBox="1"/>
          <p:nvPr/>
        </p:nvSpPr>
        <p:spPr>
          <a:xfrm>
            <a:off x="3389363" y="201485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7B616B-D63A-E142-A88A-ADDE2683D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411" y="4136909"/>
            <a:ext cx="8770114" cy="210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1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FF7DE44-7EE7-498D-8E24-DF46DEF4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068" y="1966266"/>
            <a:ext cx="1859533" cy="2769174"/>
          </a:xfrm>
          <a:prstGeom prst="rect">
            <a:avLst/>
          </a:prstGeom>
        </p:spPr>
      </p:pic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2B4DB33-BCC5-4A2E-8693-7F81186FAC2A}"/>
              </a:ext>
            </a:extLst>
          </p:cNvPr>
          <p:cNvSpPr/>
          <p:nvPr/>
        </p:nvSpPr>
        <p:spPr>
          <a:xfrm>
            <a:off x="2463576" y="176624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836953-C78C-4B3F-954D-8B42E80A287F}"/>
              </a:ext>
            </a:extLst>
          </p:cNvPr>
          <p:cNvSpPr/>
          <p:nvPr/>
        </p:nvSpPr>
        <p:spPr>
          <a:xfrm>
            <a:off x="3398236" y="175534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2" name="文本框 9">
            <a:extLst>
              <a:ext uri="{FF2B5EF4-FFF2-40B4-BE49-F238E27FC236}">
                <a16:creationId xmlns:a16="http://schemas.microsoft.com/office/drawing/2014/main" id="{AE0006B7-CA84-4970-966E-7D3ACF41F9E9}"/>
              </a:ext>
            </a:extLst>
          </p:cNvPr>
          <p:cNvSpPr txBox="1"/>
          <p:nvPr/>
        </p:nvSpPr>
        <p:spPr>
          <a:xfrm>
            <a:off x="2463576" y="209056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53" name="文本框 9">
            <a:extLst>
              <a:ext uri="{FF2B5EF4-FFF2-40B4-BE49-F238E27FC236}">
                <a16:creationId xmlns:a16="http://schemas.microsoft.com/office/drawing/2014/main" id="{DD731338-1143-40CE-B816-EB54CED20DF5}"/>
              </a:ext>
            </a:extLst>
          </p:cNvPr>
          <p:cNvSpPr txBox="1"/>
          <p:nvPr/>
        </p:nvSpPr>
        <p:spPr>
          <a:xfrm>
            <a:off x="3389363" y="201485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9B8753-6015-4277-BD74-3BF38FD64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040" y="2403379"/>
            <a:ext cx="752475" cy="1371600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84C28EB-1382-4B19-B4C9-202DB4D8E736}"/>
              </a:ext>
            </a:extLst>
          </p:cNvPr>
          <p:cNvCxnSpPr>
            <a:cxnSpLocks/>
          </p:cNvCxnSpPr>
          <p:nvPr/>
        </p:nvCxnSpPr>
        <p:spPr>
          <a:xfrm>
            <a:off x="3446440" y="3350853"/>
            <a:ext cx="1938886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EF348D5-FCBB-4369-B3B6-A0405F89725B}"/>
              </a:ext>
            </a:extLst>
          </p:cNvPr>
          <p:cNvSpPr txBox="1"/>
          <p:nvPr/>
        </p:nvSpPr>
        <p:spPr>
          <a:xfrm>
            <a:off x="3426086" y="2766078"/>
            <a:ext cx="19592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”Alexa, tell me some 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facts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! ”</a:t>
            </a:r>
            <a:endParaRPr lang="zh-CN" altLang="en-US" sz="16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D7875B0-8BE9-409D-967D-847D864AF5D8}"/>
              </a:ext>
            </a:extLst>
          </p:cNvPr>
          <p:cNvSpPr txBox="1"/>
          <p:nvPr/>
        </p:nvSpPr>
        <p:spPr>
          <a:xfrm>
            <a:off x="2012766" y="3956314"/>
            <a:ext cx="1854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Owner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DAC2B9B-8DF1-4E26-A647-D851C7AA060E}"/>
              </a:ext>
            </a:extLst>
          </p:cNvPr>
          <p:cNvSpPr txBox="1"/>
          <p:nvPr/>
        </p:nvSpPr>
        <p:spPr>
          <a:xfrm>
            <a:off x="5496246" y="4134703"/>
            <a:ext cx="1453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</a:t>
            </a:r>
            <a:endParaRPr lang="zh-CN" altLang="en-US" b="1" dirty="0"/>
          </a:p>
        </p:txBody>
      </p:sp>
      <p:sp>
        <p:nvSpPr>
          <p:cNvPr id="47" name="矩形 3">
            <a:extLst>
              <a:ext uri="{FF2B5EF4-FFF2-40B4-BE49-F238E27FC236}">
                <a16:creationId xmlns:a16="http://schemas.microsoft.com/office/drawing/2014/main" id="{54CF4BF3-7830-4B20-857D-5091653B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5" y="852013"/>
            <a:ext cx="116440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传统方案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6A2F36F-506E-4E11-9945-32979B96579A}"/>
              </a:ext>
            </a:extLst>
          </p:cNvPr>
          <p:cNvCxnSpPr>
            <a:cxnSpLocks/>
          </p:cNvCxnSpPr>
          <p:nvPr/>
        </p:nvCxnSpPr>
        <p:spPr>
          <a:xfrm>
            <a:off x="1116102" y="1250577"/>
            <a:ext cx="1568338" cy="0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126B70E3-5EA1-4AE8-928A-D2CC004FB12E}"/>
              </a:ext>
            </a:extLst>
          </p:cNvPr>
          <p:cNvSpPr/>
          <p:nvPr/>
        </p:nvSpPr>
        <p:spPr>
          <a:xfrm>
            <a:off x="972102" y="959658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9">
            <a:extLst>
              <a:ext uri="{FF2B5EF4-FFF2-40B4-BE49-F238E27FC236}">
                <a16:creationId xmlns:a16="http://schemas.microsoft.com/office/drawing/2014/main" id="{A5C2B6DE-0973-46A4-9289-0E067D220C75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3C051B-319D-46FD-91C9-E829BAB18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625" y="2403379"/>
            <a:ext cx="816362" cy="1653134"/>
          </a:xfrm>
          <a:prstGeom prst="rect">
            <a:avLst/>
          </a:prstGeom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52AA81E-84D9-4220-9AB5-233652C25948}"/>
              </a:ext>
            </a:extLst>
          </p:cNvPr>
          <p:cNvCxnSpPr>
            <a:cxnSpLocks/>
          </p:cNvCxnSpPr>
          <p:nvPr/>
        </p:nvCxnSpPr>
        <p:spPr>
          <a:xfrm flipH="1">
            <a:off x="6546855" y="3501623"/>
            <a:ext cx="1307880" cy="0"/>
          </a:xfrm>
          <a:prstGeom prst="straightConnector1">
            <a:avLst/>
          </a:prstGeom>
          <a:ln w="41275">
            <a:solidFill>
              <a:srgbClr val="202A3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E3BFA5B-5327-4350-9959-CAB6EC58BB6B}"/>
              </a:ext>
            </a:extLst>
          </p:cNvPr>
          <p:cNvCxnSpPr>
            <a:cxnSpLocks/>
          </p:cNvCxnSpPr>
          <p:nvPr/>
        </p:nvCxnSpPr>
        <p:spPr>
          <a:xfrm flipV="1">
            <a:off x="6579531" y="2938974"/>
            <a:ext cx="1372262" cy="6"/>
          </a:xfrm>
          <a:prstGeom prst="straightConnector1">
            <a:avLst/>
          </a:prstGeom>
          <a:ln w="41275">
            <a:solidFill>
              <a:srgbClr val="202A3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1007A8BC-D761-4485-ADAF-728E0A96C7CB}"/>
              </a:ext>
            </a:extLst>
          </p:cNvPr>
          <p:cNvSpPr txBox="1"/>
          <p:nvPr/>
        </p:nvSpPr>
        <p:spPr>
          <a:xfrm>
            <a:off x="6650675" y="2596740"/>
            <a:ext cx="1100240" cy="338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facts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DB45F21-4018-4DD2-8910-246A5AF8F249}"/>
              </a:ext>
            </a:extLst>
          </p:cNvPr>
          <p:cNvCxnSpPr>
            <a:cxnSpLocks/>
          </p:cNvCxnSpPr>
          <p:nvPr/>
        </p:nvCxnSpPr>
        <p:spPr>
          <a:xfrm>
            <a:off x="8359998" y="3080668"/>
            <a:ext cx="1372262" cy="1"/>
          </a:xfrm>
          <a:prstGeom prst="straightConnector1">
            <a:avLst/>
          </a:prstGeom>
          <a:ln w="22225">
            <a:solidFill>
              <a:srgbClr val="00B05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941DBD5-6B30-4D82-858D-A9ABD620BD93}"/>
              </a:ext>
            </a:extLst>
          </p:cNvPr>
          <p:cNvCxnSpPr>
            <a:cxnSpLocks/>
          </p:cNvCxnSpPr>
          <p:nvPr/>
        </p:nvCxnSpPr>
        <p:spPr>
          <a:xfrm>
            <a:off x="8341206" y="3350853"/>
            <a:ext cx="1372262" cy="1"/>
          </a:xfrm>
          <a:prstGeom prst="straightConnector1">
            <a:avLst/>
          </a:prstGeom>
          <a:ln w="22225">
            <a:solidFill>
              <a:srgbClr val="00B05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对话气泡: 椭圆形 21">
            <a:extLst>
              <a:ext uri="{FF2B5EF4-FFF2-40B4-BE49-F238E27FC236}">
                <a16:creationId xmlns:a16="http://schemas.microsoft.com/office/drawing/2014/main" id="{A61502ED-3B26-4351-AFA6-2CACE06F905A}"/>
              </a:ext>
            </a:extLst>
          </p:cNvPr>
          <p:cNvSpPr/>
          <p:nvPr/>
        </p:nvSpPr>
        <p:spPr>
          <a:xfrm rot="10800000">
            <a:off x="3710768" y="4706026"/>
            <a:ext cx="2540933" cy="1171914"/>
          </a:xfrm>
          <a:prstGeom prst="wedgeEllipseCallou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BD4BFDB-7ABF-48AA-89F1-72F2E74ABA4B}"/>
              </a:ext>
            </a:extLst>
          </p:cNvPr>
          <p:cNvSpPr txBox="1"/>
          <p:nvPr/>
        </p:nvSpPr>
        <p:spPr>
          <a:xfrm>
            <a:off x="3879390" y="4960515"/>
            <a:ext cx="22036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“A group of cats is called a clowder!”</a:t>
            </a:r>
            <a:endParaRPr lang="zh-CN" altLang="en-US" sz="16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0A7AFA-25DF-4355-A452-7D6F2DDF764E}"/>
              </a:ext>
            </a:extLst>
          </p:cNvPr>
          <p:cNvSpPr/>
          <p:nvPr/>
        </p:nvSpPr>
        <p:spPr>
          <a:xfrm>
            <a:off x="8199304" y="3516570"/>
            <a:ext cx="1633914" cy="2584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14F7468-A7F7-44D7-8763-45816AEAC7A3}"/>
              </a:ext>
            </a:extLst>
          </p:cNvPr>
          <p:cNvSpPr txBox="1"/>
          <p:nvPr/>
        </p:nvSpPr>
        <p:spPr>
          <a:xfrm>
            <a:off x="1600200" y="6050312"/>
            <a:ext cx="9817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用户做出请求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——Skill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收集补充信息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用户提供需要的信息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——skill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完成请求功能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35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2B4DB33-BCC5-4A2E-8693-7F81186FAC2A}"/>
              </a:ext>
            </a:extLst>
          </p:cNvPr>
          <p:cNvSpPr/>
          <p:nvPr/>
        </p:nvSpPr>
        <p:spPr>
          <a:xfrm>
            <a:off x="2463576" y="176624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836953-C78C-4B3F-954D-8B42E80A287F}"/>
              </a:ext>
            </a:extLst>
          </p:cNvPr>
          <p:cNvSpPr/>
          <p:nvPr/>
        </p:nvSpPr>
        <p:spPr>
          <a:xfrm>
            <a:off x="3398236" y="175534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2" name="文本框 9">
            <a:extLst>
              <a:ext uri="{FF2B5EF4-FFF2-40B4-BE49-F238E27FC236}">
                <a16:creationId xmlns:a16="http://schemas.microsoft.com/office/drawing/2014/main" id="{AE0006B7-CA84-4970-966E-7D3ACF41F9E9}"/>
              </a:ext>
            </a:extLst>
          </p:cNvPr>
          <p:cNvSpPr txBox="1"/>
          <p:nvPr/>
        </p:nvSpPr>
        <p:spPr>
          <a:xfrm>
            <a:off x="2463576" y="209056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53" name="文本框 9">
            <a:extLst>
              <a:ext uri="{FF2B5EF4-FFF2-40B4-BE49-F238E27FC236}">
                <a16:creationId xmlns:a16="http://schemas.microsoft.com/office/drawing/2014/main" id="{DD731338-1143-40CE-B816-EB54CED20DF5}"/>
              </a:ext>
            </a:extLst>
          </p:cNvPr>
          <p:cNvSpPr txBox="1"/>
          <p:nvPr/>
        </p:nvSpPr>
        <p:spPr>
          <a:xfrm>
            <a:off x="3389363" y="201485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</a:p>
        </p:txBody>
      </p:sp>
      <p:sp>
        <p:nvSpPr>
          <p:cNvPr id="47" name="矩形 3">
            <a:extLst>
              <a:ext uri="{FF2B5EF4-FFF2-40B4-BE49-F238E27FC236}">
                <a16:creationId xmlns:a16="http://schemas.microsoft.com/office/drawing/2014/main" id="{54CF4BF3-7830-4B20-857D-5091653B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5" y="852013"/>
            <a:ext cx="116440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语音识别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6A2F36F-506E-4E11-9945-32979B96579A}"/>
              </a:ext>
            </a:extLst>
          </p:cNvPr>
          <p:cNvCxnSpPr>
            <a:cxnSpLocks/>
          </p:cNvCxnSpPr>
          <p:nvPr/>
        </p:nvCxnSpPr>
        <p:spPr>
          <a:xfrm>
            <a:off x="1116102" y="1250577"/>
            <a:ext cx="1568338" cy="0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126B70E3-5EA1-4AE8-928A-D2CC004FB12E}"/>
              </a:ext>
            </a:extLst>
          </p:cNvPr>
          <p:cNvSpPr/>
          <p:nvPr/>
        </p:nvSpPr>
        <p:spPr>
          <a:xfrm>
            <a:off x="972102" y="959658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9">
            <a:extLst>
              <a:ext uri="{FF2B5EF4-FFF2-40B4-BE49-F238E27FC236}">
                <a16:creationId xmlns:a16="http://schemas.microsoft.com/office/drawing/2014/main" id="{A5C2B6DE-0973-46A4-9289-0E067D220C75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42D093-4275-417F-A141-A5756D7C6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506" y="1689391"/>
            <a:ext cx="4270226" cy="41641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F069B2-5A21-4A80-9C2B-1FD3E22CB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270" y="1689391"/>
            <a:ext cx="4288641" cy="416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2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91FEB4C-5CC7-4BDF-A4A1-6A3FB2428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196" y="1956741"/>
            <a:ext cx="1875587" cy="3138584"/>
          </a:xfrm>
          <a:prstGeom prst="rect">
            <a:avLst/>
          </a:prstGeom>
        </p:spPr>
      </p:pic>
      <p:sp>
        <p:nvSpPr>
          <p:cNvPr id="20" name="六边形 19">
            <a:extLst>
              <a:ext uri="{FF2B5EF4-FFF2-40B4-BE49-F238E27FC236}">
                <a16:creationId xmlns:a16="http://schemas.microsoft.com/office/drawing/2014/main" id="{FFFE50DD-CCC6-49B4-9DC1-C43539ACEC77}"/>
              </a:ext>
            </a:extLst>
          </p:cNvPr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F4DA3A-28AC-44C1-8671-CFC6FFAED02E}"/>
              </a:ext>
            </a:extLst>
          </p:cNvPr>
          <p:cNvCxnSpPr>
            <a:cxnSpLocks/>
          </p:cNvCxnSpPr>
          <p:nvPr/>
        </p:nvCxnSpPr>
        <p:spPr>
          <a:xfrm>
            <a:off x="841003" y="505764"/>
            <a:ext cx="10751557" cy="29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六边形 23">
            <a:extLst>
              <a:ext uri="{FF2B5EF4-FFF2-40B4-BE49-F238E27FC236}">
                <a16:creationId xmlns:a16="http://schemas.microsoft.com/office/drawing/2014/main" id="{DB387238-B441-4F24-9EB2-C668CA46ABEE}"/>
              </a:ext>
            </a:extLst>
          </p:cNvPr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26">
            <a:extLst>
              <a:ext uri="{FF2B5EF4-FFF2-40B4-BE49-F238E27FC236}">
                <a16:creationId xmlns:a16="http://schemas.microsoft.com/office/drawing/2014/main" id="{6F1CE6E9-C907-4620-A9E4-FA6D691638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2B4DB33-BCC5-4A2E-8693-7F81186FAC2A}"/>
              </a:ext>
            </a:extLst>
          </p:cNvPr>
          <p:cNvSpPr/>
          <p:nvPr/>
        </p:nvSpPr>
        <p:spPr>
          <a:xfrm>
            <a:off x="2463576" y="176624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836953-C78C-4B3F-954D-8B42E80A287F}"/>
              </a:ext>
            </a:extLst>
          </p:cNvPr>
          <p:cNvSpPr/>
          <p:nvPr/>
        </p:nvSpPr>
        <p:spPr>
          <a:xfrm>
            <a:off x="3398236" y="175534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2" name="文本框 9">
            <a:extLst>
              <a:ext uri="{FF2B5EF4-FFF2-40B4-BE49-F238E27FC236}">
                <a16:creationId xmlns:a16="http://schemas.microsoft.com/office/drawing/2014/main" id="{AE0006B7-CA84-4970-966E-7D3ACF41F9E9}"/>
              </a:ext>
            </a:extLst>
          </p:cNvPr>
          <p:cNvSpPr txBox="1"/>
          <p:nvPr/>
        </p:nvSpPr>
        <p:spPr>
          <a:xfrm>
            <a:off x="2463576" y="209056"/>
            <a:ext cx="93321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53" name="文本框 9">
            <a:extLst>
              <a:ext uri="{FF2B5EF4-FFF2-40B4-BE49-F238E27FC236}">
                <a16:creationId xmlns:a16="http://schemas.microsoft.com/office/drawing/2014/main" id="{DD731338-1143-40CE-B816-EB54CED20DF5}"/>
              </a:ext>
            </a:extLst>
          </p:cNvPr>
          <p:cNvSpPr txBox="1"/>
          <p:nvPr/>
        </p:nvSpPr>
        <p:spPr>
          <a:xfrm>
            <a:off x="3389363" y="201485"/>
            <a:ext cx="158417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9B8753-6015-4277-BD74-3BF38FD64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040" y="2403379"/>
            <a:ext cx="752475" cy="1371600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84C28EB-1382-4B19-B4C9-202DB4D8E736}"/>
              </a:ext>
            </a:extLst>
          </p:cNvPr>
          <p:cNvCxnSpPr>
            <a:cxnSpLocks/>
          </p:cNvCxnSpPr>
          <p:nvPr/>
        </p:nvCxnSpPr>
        <p:spPr>
          <a:xfrm>
            <a:off x="3446440" y="3350853"/>
            <a:ext cx="1938886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EF348D5-FCBB-4369-B3B6-A0405F89725B}"/>
              </a:ext>
            </a:extLst>
          </p:cNvPr>
          <p:cNvSpPr txBox="1"/>
          <p:nvPr/>
        </p:nvSpPr>
        <p:spPr>
          <a:xfrm>
            <a:off x="3426086" y="2766078"/>
            <a:ext cx="19592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”Alexa, tell me some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facts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! ”</a:t>
            </a:r>
            <a:endParaRPr lang="zh-CN" altLang="en-US" sz="16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D7875B0-8BE9-409D-967D-847D864AF5D8}"/>
              </a:ext>
            </a:extLst>
          </p:cNvPr>
          <p:cNvSpPr txBox="1"/>
          <p:nvPr/>
        </p:nvSpPr>
        <p:spPr>
          <a:xfrm>
            <a:off x="2024718" y="3950037"/>
            <a:ext cx="1854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Owner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DAC2B9B-8DF1-4E26-A647-D851C7AA060E}"/>
              </a:ext>
            </a:extLst>
          </p:cNvPr>
          <p:cNvSpPr txBox="1"/>
          <p:nvPr/>
        </p:nvSpPr>
        <p:spPr>
          <a:xfrm>
            <a:off x="5496246" y="4134703"/>
            <a:ext cx="1453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Alexa</a:t>
            </a:r>
            <a:endParaRPr lang="zh-CN" altLang="en-US" b="1" dirty="0"/>
          </a:p>
        </p:txBody>
      </p:sp>
      <p:sp>
        <p:nvSpPr>
          <p:cNvPr id="47" name="矩形 3">
            <a:extLst>
              <a:ext uri="{FF2B5EF4-FFF2-40B4-BE49-F238E27FC236}">
                <a16:creationId xmlns:a16="http://schemas.microsoft.com/office/drawing/2014/main" id="{54CF4BF3-7830-4B20-857D-5091653B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5" y="852013"/>
            <a:ext cx="116440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存在问题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6A2F36F-506E-4E11-9945-32979B96579A}"/>
              </a:ext>
            </a:extLst>
          </p:cNvPr>
          <p:cNvCxnSpPr>
            <a:cxnSpLocks/>
          </p:cNvCxnSpPr>
          <p:nvPr/>
        </p:nvCxnSpPr>
        <p:spPr>
          <a:xfrm>
            <a:off x="1116102" y="1250577"/>
            <a:ext cx="1568338" cy="0"/>
          </a:xfrm>
          <a:prstGeom prst="line">
            <a:avLst/>
          </a:prstGeom>
          <a:ln w="47625">
            <a:solidFill>
              <a:srgbClr val="202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126B70E3-5EA1-4AE8-928A-D2CC004FB12E}"/>
              </a:ext>
            </a:extLst>
          </p:cNvPr>
          <p:cNvSpPr/>
          <p:nvPr/>
        </p:nvSpPr>
        <p:spPr>
          <a:xfrm>
            <a:off x="972102" y="959658"/>
            <a:ext cx="144000" cy="144000"/>
          </a:xfrm>
          <a:prstGeom prst="rect">
            <a:avLst/>
          </a:prstGeom>
          <a:solidFill>
            <a:srgbClr val="202A36"/>
          </a:solidFill>
          <a:ln w="0"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9">
            <a:extLst>
              <a:ext uri="{FF2B5EF4-FFF2-40B4-BE49-F238E27FC236}">
                <a16:creationId xmlns:a16="http://schemas.microsoft.com/office/drawing/2014/main" id="{A5C2B6DE-0973-46A4-9289-0E067D220C75}"/>
              </a:ext>
            </a:extLst>
          </p:cNvPr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3C051B-319D-46FD-91C9-E829BAB18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625" y="2403379"/>
            <a:ext cx="816362" cy="1653134"/>
          </a:xfrm>
          <a:prstGeom prst="rect">
            <a:avLst/>
          </a:prstGeom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52AA81E-84D9-4220-9AB5-233652C25948}"/>
              </a:ext>
            </a:extLst>
          </p:cNvPr>
          <p:cNvCxnSpPr>
            <a:cxnSpLocks/>
          </p:cNvCxnSpPr>
          <p:nvPr/>
        </p:nvCxnSpPr>
        <p:spPr>
          <a:xfrm flipH="1">
            <a:off x="6546855" y="3501623"/>
            <a:ext cx="1307880" cy="0"/>
          </a:xfrm>
          <a:prstGeom prst="straightConnector1">
            <a:avLst/>
          </a:prstGeom>
          <a:ln w="41275">
            <a:solidFill>
              <a:srgbClr val="202A3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E3BFA5B-5327-4350-9959-CAB6EC58BB6B}"/>
              </a:ext>
            </a:extLst>
          </p:cNvPr>
          <p:cNvCxnSpPr>
            <a:cxnSpLocks/>
          </p:cNvCxnSpPr>
          <p:nvPr/>
        </p:nvCxnSpPr>
        <p:spPr>
          <a:xfrm flipV="1">
            <a:off x="6579531" y="2938974"/>
            <a:ext cx="1372262" cy="6"/>
          </a:xfrm>
          <a:prstGeom prst="straightConnector1">
            <a:avLst/>
          </a:prstGeom>
          <a:ln w="41275">
            <a:solidFill>
              <a:srgbClr val="202A3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1007A8BC-D761-4485-ADAF-728E0A96C7CB}"/>
              </a:ext>
            </a:extLst>
          </p:cNvPr>
          <p:cNvSpPr txBox="1"/>
          <p:nvPr/>
        </p:nvSpPr>
        <p:spPr>
          <a:xfrm>
            <a:off x="6698300" y="2596740"/>
            <a:ext cx="1100240" cy="338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fax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DB45F21-4018-4DD2-8910-246A5AF8F249}"/>
              </a:ext>
            </a:extLst>
          </p:cNvPr>
          <p:cNvCxnSpPr>
            <a:cxnSpLocks/>
          </p:cNvCxnSpPr>
          <p:nvPr/>
        </p:nvCxnSpPr>
        <p:spPr>
          <a:xfrm>
            <a:off x="8341206" y="3073208"/>
            <a:ext cx="1372262" cy="1"/>
          </a:xfrm>
          <a:prstGeom prst="straightConnector1">
            <a:avLst/>
          </a:prstGeom>
          <a:ln w="22225">
            <a:solidFill>
              <a:srgbClr val="FF000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941DBD5-6B30-4D82-858D-A9ABD620BD93}"/>
              </a:ext>
            </a:extLst>
          </p:cNvPr>
          <p:cNvCxnSpPr>
            <a:cxnSpLocks/>
          </p:cNvCxnSpPr>
          <p:nvPr/>
        </p:nvCxnSpPr>
        <p:spPr>
          <a:xfrm>
            <a:off x="8341206" y="3350853"/>
            <a:ext cx="1372262" cy="1"/>
          </a:xfrm>
          <a:prstGeom prst="straightConnector1">
            <a:avLst/>
          </a:prstGeom>
          <a:ln w="22225">
            <a:solidFill>
              <a:srgbClr val="FF000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对话气泡: 椭圆形 21">
            <a:extLst>
              <a:ext uri="{FF2B5EF4-FFF2-40B4-BE49-F238E27FC236}">
                <a16:creationId xmlns:a16="http://schemas.microsoft.com/office/drawing/2014/main" id="{A61502ED-3B26-4351-AFA6-2CACE06F905A}"/>
              </a:ext>
            </a:extLst>
          </p:cNvPr>
          <p:cNvSpPr/>
          <p:nvPr/>
        </p:nvSpPr>
        <p:spPr>
          <a:xfrm rot="10800000">
            <a:off x="3879389" y="4706026"/>
            <a:ext cx="2372311" cy="979301"/>
          </a:xfrm>
          <a:prstGeom prst="wedgeEllipseCallou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BD4BFDB-7ABF-48AA-89F1-72F2E74ABA4B}"/>
              </a:ext>
            </a:extLst>
          </p:cNvPr>
          <p:cNvSpPr txBox="1"/>
          <p:nvPr/>
        </p:nvSpPr>
        <p:spPr>
          <a:xfrm>
            <a:off x="4098465" y="4909742"/>
            <a:ext cx="19975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Something about cat fax</a:t>
            </a:r>
            <a:endParaRPr lang="zh-CN" altLang="en-US" sz="1600" b="1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95E12CA-1EB6-44FA-9923-3A82D7DCABBD}"/>
              </a:ext>
            </a:extLst>
          </p:cNvPr>
          <p:cNvCxnSpPr>
            <a:cxnSpLocks/>
          </p:cNvCxnSpPr>
          <p:nvPr/>
        </p:nvCxnSpPr>
        <p:spPr>
          <a:xfrm>
            <a:off x="8341206" y="3641626"/>
            <a:ext cx="1372262" cy="1"/>
          </a:xfrm>
          <a:prstGeom prst="straightConnector1">
            <a:avLst/>
          </a:prstGeom>
          <a:ln w="22225">
            <a:solidFill>
              <a:srgbClr val="FF000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57A23733-E4EC-4275-8EBF-472CEAFC2B71}"/>
              </a:ext>
            </a:extLst>
          </p:cNvPr>
          <p:cNvSpPr/>
          <p:nvPr/>
        </p:nvSpPr>
        <p:spPr>
          <a:xfrm>
            <a:off x="8199304" y="3811845"/>
            <a:ext cx="1633914" cy="258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47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7405</TotalTime>
  <Words>4448</Words>
  <Application>Microsoft Macintosh PowerPoint</Application>
  <PresentationFormat>宽屏</PresentationFormat>
  <Paragraphs>368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等线 Light</vt:lpstr>
      <vt:lpstr>黑体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岳 天一</dc:creator>
  <cp:lastModifiedBy>天 他</cp:lastModifiedBy>
  <cp:revision>484</cp:revision>
  <dcterms:created xsi:type="dcterms:W3CDTF">2021-06-15T06:38:43Z</dcterms:created>
  <dcterms:modified xsi:type="dcterms:W3CDTF">2021-11-22T10:55:45Z</dcterms:modified>
</cp:coreProperties>
</file>