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2"/>
  </p:handoutMasterIdLst>
  <p:sldIdLst>
    <p:sldId id="300" r:id="rId3"/>
    <p:sldId id="303" r:id="rId5"/>
    <p:sldId id="339" r:id="rId6"/>
    <p:sldId id="304" r:id="rId7"/>
    <p:sldId id="371" r:id="rId8"/>
    <p:sldId id="375" r:id="rId9"/>
    <p:sldId id="334" r:id="rId10"/>
    <p:sldId id="472" r:id="rId11"/>
    <p:sldId id="456" r:id="rId12"/>
    <p:sldId id="457" r:id="rId13"/>
    <p:sldId id="466" r:id="rId14"/>
    <p:sldId id="471" r:id="rId15"/>
    <p:sldId id="501" r:id="rId16"/>
    <p:sldId id="469" r:id="rId17"/>
    <p:sldId id="470" r:id="rId18"/>
    <p:sldId id="473" r:id="rId19"/>
    <p:sldId id="474" r:id="rId20"/>
    <p:sldId id="483" r:id="rId21"/>
    <p:sldId id="484" r:id="rId22"/>
    <p:sldId id="485" r:id="rId23"/>
    <p:sldId id="487" r:id="rId24"/>
    <p:sldId id="488" r:id="rId25"/>
    <p:sldId id="494" r:id="rId26"/>
    <p:sldId id="491" r:id="rId27"/>
    <p:sldId id="498" r:id="rId28"/>
    <p:sldId id="306" r:id="rId29"/>
    <p:sldId id="331" r:id="rId30"/>
    <p:sldId id="516"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84463" autoAdjust="0"/>
  </p:normalViewPr>
  <p:slideViewPr>
    <p:cSldViewPr snapToGrid="0" snapToObjects="1">
      <p:cViewPr varScale="1">
        <p:scale>
          <a:sx n="97" d="100"/>
          <a:sy n="97" d="100"/>
        </p:scale>
        <p:origin x="1278" y="78"/>
      </p:cViewPr>
      <p:guideLst>
        <p:guide orient="horz" pos="947"/>
        <p:guide pos="715"/>
        <p:guide pos="3666"/>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26.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C0CC-7CAC-FD47-AC0E-FB79009A3B06}"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902C3-08E5-1146-A3A6-8A7FCB08E7B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E902C3-08E5-1146-A3A6-8A7FCB08E7BD}"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北邮logo_标题幻灯片">
    <p:spTree>
      <p:nvGrpSpPr>
        <p:cNvPr id="1" name=""/>
        <p:cNvGrpSpPr/>
        <p:nvPr/>
      </p:nvGrpSpPr>
      <p:grpSpPr>
        <a:xfrm>
          <a:off x="0" y="0"/>
          <a:ext cx="0" cy="0"/>
          <a:chOff x="0" y="0"/>
          <a:chExt cx="0" cy="0"/>
        </a:xfrm>
      </p:grpSpPr>
      <p:sp>
        <p:nvSpPr>
          <p:cNvPr id="7" name="矩形 6"/>
          <p:cNvSpPr/>
          <p:nvPr userDrawn="1"/>
        </p:nvSpPr>
        <p:spPr>
          <a:xfrm>
            <a:off x="0" y="0"/>
            <a:ext cx="12192000" cy="749300"/>
          </a:xfrm>
          <a:prstGeom prst="rect">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9" name="标题 8"/>
          <p:cNvSpPr>
            <a:spLocks noGrp="1"/>
          </p:cNvSpPr>
          <p:nvPr>
            <p:ph type="title" hasCustomPrompt="1"/>
          </p:nvPr>
        </p:nvSpPr>
        <p:spPr>
          <a:xfrm>
            <a:off x="4368404" y="84018"/>
            <a:ext cx="3455193" cy="599048"/>
          </a:xfrm>
        </p:spPr>
        <p:txBody>
          <a:bodyPr>
            <a:noAutofit/>
          </a:bodyPr>
          <a:lstStyle>
            <a:lvl1pPr>
              <a:defRPr sz="3200" b="1">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单击此处编辑标题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749300"/>
          </a:xfrm>
          <a:prstGeom prst="rect">
            <a:avLst/>
          </a:prstGeom>
          <a:solidFill>
            <a:schemeClr val="accent5">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589" y="82263"/>
            <a:ext cx="2263849" cy="599049"/>
          </a:xfrm>
          <a:prstGeom prst="rect">
            <a:avLst/>
          </a:prstGeom>
        </p:spPr>
      </p:pic>
      <p:sp>
        <p:nvSpPr>
          <p:cNvPr id="9" name="标题 8"/>
          <p:cNvSpPr>
            <a:spLocks noGrp="1"/>
          </p:cNvSpPr>
          <p:nvPr>
            <p:ph type="title" hasCustomPrompt="1"/>
          </p:nvPr>
        </p:nvSpPr>
        <p:spPr>
          <a:xfrm>
            <a:off x="4368404" y="84018"/>
            <a:ext cx="3455193" cy="599048"/>
          </a:xfrm>
        </p:spPr>
        <p:txBody>
          <a:bodyPr>
            <a:noAutofit/>
          </a:bodyPr>
          <a:lstStyle>
            <a:lvl1pPr>
              <a:defRPr sz="3200" b="1">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单击此处编辑标题</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r>
              <a:rPr kumimoji="1" lang="zh-CN" altLang="en-US"/>
              <a:t>编辑母版文本样式
第二级
第三级
第四级
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r>
              <a:rPr kumimoji="1" lang="zh-CN" altLang="en-US"/>
              <a:t>编辑母版文本样式
第二级
第三级
第四级
第五级</a:t>
            </a:r>
            <a:endParaRPr kumimoji="1" lang="zh-CN" altLang="en-US"/>
          </a:p>
        </p:txBody>
      </p:sp>
      <p:sp>
        <p:nvSpPr>
          <p:cNvPr id="7" name="日期占位符 6"/>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endParaRPr kumimoji="1" lang="zh-CN" altLang="en-US"/>
          </a:p>
        </p:txBody>
      </p:sp>
      <p:sp>
        <p:nvSpPr>
          <p:cNvPr id="5" name="日期占位符 4"/>
          <p:cNvSpPr>
            <a:spLocks noGrp="1"/>
          </p:cNvSpPr>
          <p:nvPr>
            <p:ph type="dt" sz="half" idx="10"/>
          </p:nvPr>
        </p:nvSpPr>
        <p:spPr/>
        <p:txBody>
          <a:bodyPr/>
          <a:lstStyle/>
          <a:p>
            <a:fld id="{61B41DCD-6BC6-CD48-9478-539036131FF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A464292-9BEE-124A-AEFD-B2086A693EC4}"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1DCD-6BC6-CD48-9478-539036131FF6}"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64292-9BEE-124A-AEFD-B2086A693EC4}"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1.xml"/><Relationship Id="rId4" Type="http://schemas.openxmlformats.org/officeDocument/2006/relationships/image" Target="../media/image8.png"/><Relationship Id="rId3" Type="http://schemas.openxmlformats.org/officeDocument/2006/relationships/tags" Target="../tags/tag5.xml"/><Relationship Id="rId2" Type="http://schemas.openxmlformats.org/officeDocument/2006/relationships/image" Target="../media/image7.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image" Target="../media/image10.png"/><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1.xml"/><Relationship Id="rId3"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1.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16.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tags" Target="../tags/tag20.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tags" Target="../tags/tag2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1.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3400" y="2210435"/>
            <a:ext cx="11002645" cy="1076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rPr>
              <a:t>Bift:</a:t>
            </a:r>
            <a:r>
              <a:rPr kumimoji="1" lang="en-US" altLang="zh-CN" sz="3200" b="1" dirty="0">
                <a:solidFill>
                  <a:srgbClr val="5B9BD5">
                    <a:lumMod val="50000"/>
                  </a:srgbClr>
                </a:solidFill>
                <a:latin typeface="Microsoft YaHei" panose="020B0503020204020204" pitchFamily="34" charset="-122"/>
                <a:ea typeface="Microsoft YaHei" panose="020B0503020204020204" pitchFamily="34" charset="-122"/>
              </a:rPr>
              <a:t> </a:t>
            </a:r>
            <a:r>
              <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rPr>
              <a:t>A Blockchain-Based Federated Learning</a:t>
            </a:r>
            <a:endPar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rPr>
              <a:t>System for Connected and Autonomous Vehicles</a:t>
            </a:r>
            <a:endPar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endParaRPr>
          </a:p>
        </p:txBody>
      </p:sp>
      <p:sp>
        <p:nvSpPr>
          <p:cNvPr id="12" name="矩形 11"/>
          <p:cNvSpPr/>
          <p:nvPr/>
        </p:nvSpPr>
        <p:spPr>
          <a:xfrm>
            <a:off x="6003635" y="2875466"/>
            <a:ext cx="18473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1"/>
          <p:cNvSpPr txBox="1"/>
          <p:nvPr/>
        </p:nvSpPr>
        <p:spPr>
          <a:xfrm>
            <a:off x="471170" y="3971290"/>
            <a:ext cx="1124902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rPr>
              <a:t>Bift：基于区块链的互联自动驾驶汽车联邦学习系统</a:t>
            </a:r>
            <a:endPar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nvSpPr>
        <p:spPr>
          <a:xfrm>
            <a:off x="430530" y="1496695"/>
            <a:ext cx="10854055" cy="3290570"/>
          </a:xfrm>
          <a:prstGeom prst="rect">
            <a:avLst/>
          </a:prstGeom>
        </p:spPr>
        <p:txBody>
          <a:bodyPr wrap="square">
            <a:spAutoFit/>
          </a:bodyPr>
          <a:lstStyle/>
          <a:p>
            <a:pPr indent="0">
              <a:lnSpc>
                <a:spcPct val="130000"/>
              </a:lnSpc>
              <a:buFont typeface="Wingdings" panose="05000000000000000000" pitchFamily="2" charset="2"/>
              <a:buNone/>
            </a:pPr>
            <a:r>
              <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Krum</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一种基于欧氏距离的容错方法。</a:t>
            </a:r>
            <a:r>
              <a:rPr lang="zh-CN" altLang="en-US" sz="1600">
                <a:sym typeface="+mn-ea"/>
              </a:rPr>
              <a:t>恶意节点上传的模型如果和其他模型</a:t>
            </a:r>
            <a:endParaRPr lang="zh-CN" altLang="en-US" sz="1600">
              <a:sym typeface="+mn-ea"/>
            </a:endParaRPr>
          </a:p>
          <a:p>
            <a:pPr indent="0">
              <a:lnSpc>
                <a:spcPct val="130000"/>
              </a:lnSpc>
              <a:buFont typeface="Wingdings" panose="05000000000000000000" pitchFamily="2" charset="2"/>
              <a:buNone/>
            </a:pPr>
            <a:r>
              <a:rPr lang="zh-CN" altLang="en-US" sz="1600">
                <a:sym typeface="+mn-ea"/>
              </a:rPr>
              <a:t>差距很大，就会被丢弃。</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步骤：</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1.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中心节点将</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全局模型分发给客户端</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2.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客户端使用本地数据训练并将参数</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w</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发送给中心节点</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3.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中心节点收到参数后</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两两计算参数间的距离</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d</a:t>
            </a:r>
            <a:endPar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4.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对于每个参数都要选择与它最近的若干个距离，将这些距离相</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加作为总分</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5.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最后选择总分最小的参数作为下一轮全局模型的参数</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sym typeface="+mn-ea"/>
              </a:rPr>
              <a:t>聚合规则</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7519670" y="3427095"/>
            <a:ext cx="4550410" cy="3199130"/>
          </a:xfrm>
          <a:prstGeom prst="rect">
            <a:avLst/>
          </a:prstGeom>
        </p:spPr>
      </p:pic>
      <p:sp>
        <p:nvSpPr>
          <p:cNvPr id="6" name="文本框 5"/>
          <p:cNvSpPr txBox="1"/>
          <p:nvPr/>
        </p:nvSpPr>
        <p:spPr>
          <a:xfrm>
            <a:off x="430530" y="5332095"/>
            <a:ext cx="6673850" cy="1028700"/>
          </a:xfrm>
          <a:prstGeom prst="rect">
            <a:avLst/>
          </a:prstGeom>
          <a:noFill/>
        </p:spPr>
        <p:txBody>
          <a:bodyPr wrap="square" rtlCol="0">
            <a:noAutofit/>
          </a:bodyPr>
          <a:p>
            <a:r>
              <a:rPr lang="zh-CN" altLang="en-US"/>
              <a:t>例：</a:t>
            </a:r>
            <a:r>
              <a:rPr lang="en-US" altLang="zh-CN"/>
              <a:t>A,B,C,D </a:t>
            </a:r>
            <a:r>
              <a:rPr lang="zh-CN" altLang="en-US"/>
              <a:t>四个模型，</a:t>
            </a:r>
            <a:r>
              <a:rPr lang="en-US" altLang="zh-CN"/>
              <a:t>ABC</a:t>
            </a:r>
            <a:r>
              <a:rPr lang="zh-CN" altLang="en-US"/>
              <a:t>之间相似度较高，总分也会比较小，和</a:t>
            </a:r>
            <a:r>
              <a:rPr lang="en-US" altLang="zh-CN"/>
              <a:t>D</a:t>
            </a:r>
            <a:r>
              <a:rPr lang="zh-CN" altLang="en-US"/>
              <a:t>相似度低，</a:t>
            </a:r>
            <a:r>
              <a:rPr lang="en-US" altLang="zh-CN"/>
              <a:t>D</a:t>
            </a:r>
            <a:r>
              <a:rPr lang="zh-CN" altLang="en-US"/>
              <a:t>的总分比较大，就会被舍弃</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7470775" y="934720"/>
            <a:ext cx="4647565" cy="20345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nvSpPr>
        <p:spPr>
          <a:xfrm>
            <a:off x="430530" y="1496695"/>
            <a:ext cx="10854055" cy="1691005"/>
          </a:xfrm>
          <a:prstGeom prst="rect">
            <a:avLst/>
          </a:prstGeom>
        </p:spPr>
        <p:txBody>
          <a:bodyPr wrap="square">
            <a:spAutoFit/>
          </a:bodyPr>
          <a:lstStyle/>
          <a:p>
            <a:pPr indent="0">
              <a:lnSpc>
                <a:spcPct val="130000"/>
              </a:lnSpc>
              <a:buFont typeface="Wingdings" panose="05000000000000000000" pitchFamily="2" charset="2"/>
              <a:buNone/>
            </a:pPr>
            <a:r>
              <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Bulyan</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结合了</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rimmed </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M</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ean和</a:t>
            </a:r>
            <a:r>
              <a:rPr 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Krum</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。先用Krum选出</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n-2m</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个客户端的模型参数，不再是挑选得分最低的</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1</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个（</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n</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是客户端数量，</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m</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是假定最多的恶意节点数），再使用</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rimmed </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M</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ean聚合挑选出的参数。</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Krum</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中计算的欧式距离可能被几个或单个参数影响</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例：来自非恶意节点的返回结果有几个参数异常，也可能导致距离计算结果比较大最后被丢弃。</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sym typeface="+mn-ea"/>
              </a:rPr>
              <a:t>聚合规则</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custDataLst>
              <p:tags r:id="rId1"/>
            </p:custDataLst>
          </p:nvPr>
        </p:nvPicPr>
        <p:blipFill>
          <a:blip r:embed="rId2"/>
          <a:stretch>
            <a:fillRect/>
          </a:stretch>
        </p:blipFill>
        <p:spPr>
          <a:xfrm>
            <a:off x="430530" y="3477260"/>
            <a:ext cx="5897880" cy="2581275"/>
          </a:xfrm>
          <a:prstGeom prst="rect">
            <a:avLst/>
          </a:prstGeom>
        </p:spPr>
      </p:pic>
      <p:pic>
        <p:nvPicPr>
          <p:cNvPr id="6" name="图片 5"/>
          <p:cNvPicPr>
            <a:picLocks noChangeAspect="1"/>
          </p:cNvPicPr>
          <p:nvPr/>
        </p:nvPicPr>
        <p:blipFill>
          <a:blip r:embed="rId3"/>
          <a:stretch>
            <a:fillRect/>
          </a:stretch>
        </p:blipFill>
        <p:spPr>
          <a:xfrm>
            <a:off x="5230495" y="3319780"/>
            <a:ext cx="6289040" cy="25984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nvSpPr>
        <p:spPr>
          <a:xfrm>
            <a:off x="430530" y="934720"/>
            <a:ext cx="2868295" cy="429895"/>
          </a:xfrm>
          <a:prstGeom prst="rect">
            <a:avLst/>
          </a:prstGeom>
          <a:noFill/>
        </p:spPr>
        <p:txBody>
          <a:bodyPr wrap="square" rtlCol="0">
            <a:spAutoFit/>
          </a:bodyPr>
          <a:p>
            <a:r>
              <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rPr>
              <a:t>Bift </a:t>
            </a:r>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中的区块链</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6" name="文本框 5"/>
          <p:cNvSpPr txBox="1"/>
          <p:nvPr/>
        </p:nvSpPr>
        <p:spPr>
          <a:xfrm>
            <a:off x="2083435" y="1750060"/>
            <a:ext cx="3238500" cy="4065905"/>
          </a:xfrm>
          <a:prstGeom prst="rect">
            <a:avLst/>
          </a:prstGeom>
          <a:noFill/>
        </p:spPr>
        <p:txBody>
          <a:bodyPr wrap="square" rtlCol="0">
            <a:noAutofit/>
          </a:bodyPr>
          <a:p>
            <a:endParaRPr lang="en-US" altLang="zh-CN"/>
          </a:p>
        </p:txBody>
      </p:sp>
      <p:graphicFrame>
        <p:nvGraphicFramePr>
          <p:cNvPr id="12" name="表格 11"/>
          <p:cNvGraphicFramePr/>
          <p:nvPr>
            <p:custDataLst>
              <p:tags r:id="rId1"/>
            </p:custDataLst>
          </p:nvPr>
        </p:nvGraphicFramePr>
        <p:xfrm>
          <a:off x="1555115" y="2498725"/>
          <a:ext cx="8695690" cy="3239770"/>
        </p:xfrm>
        <a:graphic>
          <a:graphicData uri="http://schemas.openxmlformats.org/drawingml/2006/table">
            <a:tbl>
              <a:tblPr firstRow="1" bandRow="1">
                <a:tableStyleId>{5C22544A-7EE6-4342-B048-85BDC9FD1C3A}</a:tableStyleId>
              </a:tblPr>
              <a:tblGrid>
                <a:gridCol w="4347845"/>
                <a:gridCol w="4347845"/>
              </a:tblGrid>
              <a:tr h="447040">
                <a:tc>
                  <a:txBody>
                    <a:bodyPr/>
                    <a:p>
                      <a:pPr algn="ctr">
                        <a:buNone/>
                      </a:pPr>
                      <a:r>
                        <a:rPr lang="zh-CN" altLang="en-US"/>
                        <a:t>字段</a:t>
                      </a:r>
                      <a:endParaRPr lang="zh-CN" altLang="en-US"/>
                    </a:p>
                  </a:txBody>
                  <a:tcPr/>
                </a:tc>
                <a:tc>
                  <a:txBody>
                    <a:bodyPr/>
                    <a:p>
                      <a:pPr algn="ctr">
                        <a:buNone/>
                      </a:pPr>
                      <a:r>
                        <a:rPr lang="zh-CN" altLang="en-US"/>
                        <a:t>解释</a:t>
                      </a:r>
                      <a:endParaRPr lang="zh-CN" altLang="en-US"/>
                    </a:p>
                  </a:txBody>
                  <a:tcPr/>
                </a:tc>
              </a:tr>
              <a:tr h="465455">
                <a:tc>
                  <a:txBody>
                    <a:bodyPr/>
                    <a:p>
                      <a:pPr algn="ctr">
                        <a:buNone/>
                      </a:pPr>
                      <a:r>
                        <a:rPr lang="en-US" altLang="zh-CN"/>
                        <a:t>model_id</a:t>
                      </a:r>
                      <a:endParaRPr lang="en-US" altLang="zh-CN"/>
                    </a:p>
                  </a:txBody>
                  <a:tcPr/>
                </a:tc>
                <a:tc>
                  <a:txBody>
                    <a:bodyPr/>
                    <a:p>
                      <a:pPr algn="ctr">
                        <a:buNone/>
                      </a:pPr>
                      <a:r>
                        <a:rPr lang="zh-CN" altLang="en-US" sz="1800">
                          <a:sym typeface="+mn-ea"/>
                        </a:rPr>
                        <a:t>模型</a:t>
                      </a:r>
                      <a:r>
                        <a:rPr lang="en-US" altLang="zh-CN" sz="1800">
                          <a:sym typeface="+mn-ea"/>
                        </a:rPr>
                        <a:t>ID</a:t>
                      </a:r>
                      <a:endParaRPr lang="zh-CN" altLang="en-US"/>
                    </a:p>
                  </a:txBody>
                  <a:tcPr/>
                </a:tc>
              </a:tr>
              <a:tr h="465455">
                <a:tc>
                  <a:txBody>
                    <a:bodyPr/>
                    <a:p>
                      <a:pPr algn="ctr">
                        <a:buNone/>
                      </a:pPr>
                      <a:r>
                        <a:rPr lang="en-US" altLang="zh-CN"/>
                        <a:t>init_ipfs_hash</a:t>
                      </a:r>
                      <a:endParaRPr lang="en-US" altLang="zh-CN"/>
                    </a:p>
                  </a:txBody>
                  <a:tcPr/>
                </a:tc>
                <a:tc>
                  <a:txBody>
                    <a:bodyPr/>
                    <a:p>
                      <a:pPr algn="ctr">
                        <a:buNone/>
                      </a:pPr>
                      <a:r>
                        <a:rPr lang="zh-CN" altLang="en-US" sz="1800">
                          <a:sym typeface="+mn-ea"/>
                        </a:rPr>
                        <a:t>在</a:t>
                      </a:r>
                      <a:r>
                        <a:rPr lang="en-US" altLang="zh-CN" sz="1800">
                          <a:sym typeface="+mn-ea"/>
                        </a:rPr>
                        <a:t>IPFS</a:t>
                      </a:r>
                      <a:r>
                        <a:rPr lang="zh-CN" altLang="en-US" sz="1800">
                          <a:sym typeface="+mn-ea"/>
                        </a:rPr>
                        <a:t>中的</a:t>
                      </a:r>
                      <a:r>
                        <a:rPr lang="en-US" altLang="zh-CN" sz="1800">
                          <a:sym typeface="+mn-ea"/>
                        </a:rPr>
                        <a:t>hash</a:t>
                      </a:r>
                      <a:endParaRPr lang="zh-CN" altLang="en-US"/>
                    </a:p>
                  </a:txBody>
                  <a:tcPr/>
                </a:tc>
              </a:tr>
              <a:tr h="465455">
                <a:tc>
                  <a:txBody>
                    <a:bodyPr/>
                    <a:p>
                      <a:pPr algn="ctr">
                        <a:buNone/>
                      </a:pPr>
                      <a:r>
                        <a:rPr lang="en-US" altLang="zh-CN"/>
                        <a:t>total_iter</a:t>
                      </a:r>
                      <a:endParaRPr lang="en-US" altLang="zh-CN"/>
                    </a:p>
                  </a:txBody>
                  <a:tcPr/>
                </a:tc>
                <a:tc>
                  <a:txBody>
                    <a:bodyPr/>
                    <a:p>
                      <a:pPr algn="ctr">
                        <a:buNone/>
                      </a:pPr>
                      <a:r>
                        <a:rPr lang="zh-CN" altLang="en-US" sz="1800">
                          <a:sym typeface="+mn-ea"/>
                        </a:rPr>
                        <a:t>总迭代次数</a:t>
                      </a:r>
                      <a:endParaRPr lang="zh-CN" altLang="en-US"/>
                    </a:p>
                  </a:txBody>
                  <a:tcPr/>
                </a:tc>
              </a:tr>
              <a:tr h="465455">
                <a:tc>
                  <a:txBody>
                    <a:bodyPr/>
                    <a:p>
                      <a:pPr algn="ctr">
                        <a:buNone/>
                      </a:pPr>
                      <a:r>
                        <a:rPr lang="en-US" altLang="zh-CN"/>
                        <a:t>current_iter</a:t>
                      </a:r>
                      <a:endParaRPr lang="en-US" altLang="zh-CN"/>
                    </a:p>
                  </a:txBody>
                  <a:tcPr/>
                </a:tc>
                <a:tc>
                  <a:txBody>
                    <a:bodyPr/>
                    <a:p>
                      <a:pPr algn="ctr">
                        <a:buNone/>
                      </a:pPr>
                      <a:r>
                        <a:rPr lang="zh-CN" altLang="en-US" sz="1800">
                          <a:sym typeface="+mn-ea"/>
                        </a:rPr>
                        <a:t>当前迭代次数</a:t>
                      </a:r>
                      <a:endParaRPr lang="zh-CN" altLang="en-US"/>
                    </a:p>
                  </a:txBody>
                  <a:tcPr/>
                </a:tc>
              </a:tr>
              <a:tr h="465455">
                <a:tc>
                  <a:txBody>
                    <a:bodyPr/>
                    <a:p>
                      <a:pPr algn="ctr">
                        <a:buNone/>
                      </a:pPr>
                      <a:r>
                        <a:rPr lang="en-US" altLang="zh-CN"/>
                        <a:t>from_addr</a:t>
                      </a:r>
                      <a:endParaRPr lang="en-US" altLang="zh-CN"/>
                    </a:p>
                  </a:txBody>
                  <a:tcPr/>
                </a:tc>
                <a:tc>
                  <a:txBody>
                    <a:bodyPr/>
                    <a:p>
                      <a:pPr algn="ctr">
                        <a:buNone/>
                      </a:pPr>
                      <a:r>
                        <a:rPr lang="zh-CN" altLang="en-US" sz="1800">
                          <a:sym typeface="+mn-ea"/>
                        </a:rPr>
                        <a:t>源</a:t>
                      </a:r>
                      <a:r>
                        <a:rPr lang="en-US" altLang="zh-CN" sz="1800">
                          <a:sym typeface="+mn-ea"/>
                        </a:rPr>
                        <a:t>IP</a:t>
                      </a:r>
                      <a:endParaRPr lang="zh-CN" altLang="en-US"/>
                    </a:p>
                  </a:txBody>
                  <a:tcPr/>
                </a:tc>
              </a:tr>
              <a:tr h="465455">
                <a:tc>
                  <a:txBody>
                    <a:bodyPr/>
                    <a:p>
                      <a:pPr algn="ctr">
                        <a:buNone/>
                      </a:pPr>
                      <a:r>
                        <a:rPr lang="en-US" altLang="zh-CN"/>
                        <a:t>accuracy</a:t>
                      </a:r>
                      <a:endParaRPr lang="en-US" altLang="zh-CN"/>
                    </a:p>
                  </a:txBody>
                  <a:tcPr/>
                </a:tc>
                <a:tc>
                  <a:txBody>
                    <a:bodyPr/>
                    <a:p>
                      <a:pPr algn="ctr">
                        <a:buNone/>
                      </a:pPr>
                      <a:r>
                        <a:rPr lang="zh-CN" altLang="en-US"/>
                        <a:t>模型准确率</a:t>
                      </a:r>
                      <a:endParaRPr lang="zh-CN" altLang="en-US"/>
                    </a:p>
                  </a:txBody>
                  <a:tcPr/>
                </a:tc>
              </a:tr>
            </a:tbl>
          </a:graphicData>
        </a:graphic>
      </p:graphicFrame>
      <p:sp>
        <p:nvSpPr>
          <p:cNvPr id="13" name="文本框 12"/>
          <p:cNvSpPr txBox="1"/>
          <p:nvPr/>
        </p:nvSpPr>
        <p:spPr>
          <a:xfrm>
            <a:off x="737870" y="1586865"/>
            <a:ext cx="4621530" cy="584200"/>
          </a:xfrm>
          <a:prstGeom prst="rect">
            <a:avLst/>
          </a:prstGeom>
          <a:noFill/>
        </p:spPr>
        <p:txBody>
          <a:bodyPr wrap="square" rtlCol="0">
            <a:noAutofit/>
          </a:bodyPr>
          <a:p>
            <a:r>
              <a:rPr lang="zh-CN" altLang="en-US"/>
              <a:t>主要用于存放模型信息：</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custDataLst>
              <p:tags r:id="rId1"/>
            </p:custDataLst>
          </p:nvPr>
        </p:nvSpPr>
        <p:spPr>
          <a:xfrm>
            <a:off x="430530" y="1669415"/>
            <a:ext cx="10854055" cy="1050925"/>
          </a:xfrm>
          <a:prstGeom prst="rect">
            <a:avLst/>
          </a:prstGeom>
        </p:spPr>
        <p:txBody>
          <a:bodyPr wrap="square">
            <a:spAutoFit/>
          </a:bodyPr>
          <a:lstStyle/>
          <a:p>
            <a:pPr indent="0">
              <a:lnSpc>
                <a:spcPct val="130000"/>
              </a:lnSpc>
              <a:buFont typeface="Wingdings" panose="05000000000000000000" pitchFamily="2" charset="2"/>
              <a:buNone/>
            </a:pPr>
            <a:endPar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rPr>
              <a:t>Bift </a:t>
            </a:r>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中的区块链</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2"/>
          <a:stretch>
            <a:fillRect/>
          </a:stretch>
        </p:blipFill>
        <p:spPr>
          <a:xfrm>
            <a:off x="430530" y="1586865"/>
            <a:ext cx="10840085" cy="471233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custDataLst>
              <p:tags r:id="rId1"/>
            </p:custDataLst>
          </p:nvPr>
        </p:nvSpPr>
        <p:spPr>
          <a:xfrm>
            <a:off x="430530" y="1669415"/>
            <a:ext cx="10854055" cy="3290570"/>
          </a:xfrm>
          <a:prstGeom prst="rect">
            <a:avLst/>
          </a:prstGeom>
        </p:spPr>
        <p:txBody>
          <a:bodyPr wrap="square">
            <a:spAutoFit/>
          </a:bodyPr>
          <a:lstStyle/>
          <a:p>
            <a:pPr indent="0">
              <a:lnSpc>
                <a:spcPct val="130000"/>
              </a:lnSpc>
              <a:buFont typeface="Wingdings" panose="05000000000000000000" pitchFamily="2" charset="2"/>
              <a:buNone/>
            </a:pPr>
            <a:r>
              <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IPFS(InterPlanetary File System)</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：星际文件系统，</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可以把它理解为一种分布式存储系统。</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IPFS</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的目标是代替目前互联网的HTTP协议。</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HTTP</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缺点：</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1.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使用HTTP协议每次需要从中心化的服务器下载完整的文件(网页,视频,图片等)，速度慢，效率低。</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2.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文件容易被删除导致</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404</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rPr>
              <a:t>IPFS</a:t>
            </a:r>
            <a:endPar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custDataLst>
              <p:tags r:id="rId1"/>
            </p:custDataLst>
          </p:nvPr>
        </p:nvSpPr>
        <p:spPr>
          <a:xfrm>
            <a:off x="430530" y="1669415"/>
            <a:ext cx="10854055" cy="2971165"/>
          </a:xfrm>
          <a:prstGeom prst="rect">
            <a:avLst/>
          </a:prstGeom>
        </p:spPr>
        <p:txBody>
          <a:bodyPr wrap="square">
            <a:spAutoFit/>
          </a:bodyPr>
          <a:lstStyle/>
          <a:p>
            <a:pPr indent="0">
              <a:lnSpc>
                <a:spcPct val="130000"/>
              </a:lnSpc>
              <a:buFont typeface="Wingdings" panose="05000000000000000000" pitchFamily="2" charset="2"/>
              <a:buNone/>
            </a:pPr>
            <a:r>
              <a:rPr 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IPFS</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优点：</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1. </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IPFS永久保存数据并提供版本可追溯性，数据将被分解成多个部分并发送到不同的计算机上，相同的数据将被复制到多台计算机上。IPFS实现了一个类似于Git的概念，因此用户可以追溯文件的版本。</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2. IPFS提高了速度并减少了带宽浪费，</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它</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将文件分段存储在各个节点上。当用户在寻找一个文件时，系统将选择最接近该文件的存储节点，然后通过IPFS协议传输它，并将其集成到一个完整的文件中。提高了传输速度</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rPr>
              <a:t>IPFS</a:t>
            </a:r>
            <a:endPar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custDataLst>
              <p:tags r:id="rId1"/>
            </p:custDataLst>
          </p:nvPr>
        </p:nvSpPr>
        <p:spPr>
          <a:xfrm>
            <a:off x="430530" y="1669415"/>
            <a:ext cx="10854055" cy="4570730"/>
          </a:xfrm>
          <a:prstGeom prst="rect">
            <a:avLst/>
          </a:prstGeom>
        </p:spPr>
        <p:txBody>
          <a:bodyPr wrap="square">
            <a:spAutoFit/>
          </a:bodyPr>
          <a:lstStyle/>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Step1</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（创建训练任务）：</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一个CAV在上一个任务完成时提出一个训练任务，然后将初始模型推到IPFS，得到该模型的ipfs_hash（整个模型太大，无法将其存储在区块链中）。最后，将该模型的信息上传到区块链，并广播到其他</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CAVs</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Step2</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（训练本地模型）</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 </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一旦CAV收到了最新的训练任务，它将从区块链获取模型信息，并通过IPFS获得初始模型，然后加载这个初始模型，并对其进行训练。局部训练完成后，CAV将得</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到的</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局部模型和模型精度，然后上传到区块链</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Step3</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（聚合模型）</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 Bift等待一段时间，当在一段时间内有足够的本地模型上传时，Bift会收集这些本地模型，丢弃其他延迟的上传。然后，Bift从所有模型中过滤出模型参数，丢弃恶意模型，生成最新的全局模型。Bift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会</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把</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全局</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模型</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信息</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上传到区块链</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并设置current_iter = current_iter + 1。</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Step4 </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（迭代训练本地模型）</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 </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当CAV从Bift接收最新全局模型的广播时，判断</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current_iter</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是否等于total_iter；如果是，所有CAV都知道当前FL任务完成，然后等待下一个任务。否则，他们将继续在最新的全局模型的基础上，通过重复Step2和Step3，迭代地训练</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本地</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模型。</a:t>
            </a:r>
            <a:endPar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rPr>
              <a:t>Bift </a:t>
            </a:r>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工作流程</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nvSpPr>
        <p:spPr>
          <a:xfrm>
            <a:off x="430530" y="934720"/>
            <a:ext cx="2868295" cy="429895"/>
          </a:xfrm>
          <a:prstGeom prst="rect">
            <a:avLst/>
          </a:prstGeom>
          <a:noFill/>
        </p:spPr>
        <p:txBody>
          <a:bodyPr wrap="square" rtlCol="0">
            <a:spAutoFit/>
          </a:bodyPr>
          <a:p>
            <a:r>
              <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rPr>
              <a:t>Bift </a:t>
            </a:r>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工作流程</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1"/>
          <a:stretch>
            <a:fillRect/>
          </a:stretch>
        </p:blipFill>
        <p:spPr>
          <a:xfrm>
            <a:off x="1750060" y="1586865"/>
            <a:ext cx="8691880" cy="46920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24560"/>
            <a:ext cx="3689985" cy="778510"/>
          </a:xfrm>
          <a:prstGeom prst="rect">
            <a:avLst/>
          </a:prstGeom>
          <a:noFill/>
        </p:spPr>
        <p:txBody>
          <a:bodyPr wrap="square" rtlCol="0">
            <a:no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实验数据集</a:t>
            </a:r>
            <a:endParaRPr kumimoji="1" lang="en-US" altLang="zh-CN"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2519680" y="1545590"/>
            <a:ext cx="7365365" cy="1750060"/>
          </a:xfrm>
          <a:prstGeom prst="rect">
            <a:avLst/>
          </a:prstGeom>
        </p:spPr>
      </p:pic>
      <p:pic>
        <p:nvPicPr>
          <p:cNvPr id="6" name="图片 5"/>
          <p:cNvPicPr>
            <a:picLocks noChangeAspect="1"/>
          </p:cNvPicPr>
          <p:nvPr/>
        </p:nvPicPr>
        <p:blipFill>
          <a:blip r:embed="rId3"/>
          <a:stretch>
            <a:fillRect/>
          </a:stretch>
        </p:blipFill>
        <p:spPr>
          <a:xfrm>
            <a:off x="2519680" y="3295650"/>
            <a:ext cx="6917690" cy="30575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实验结果</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custDataLst>
              <p:tags r:id="rId2"/>
            </p:custDataLst>
          </p:nvPr>
        </p:nvPicPr>
        <p:blipFill>
          <a:blip r:embed="rId3"/>
          <a:stretch>
            <a:fillRect/>
          </a:stretch>
        </p:blipFill>
        <p:spPr>
          <a:xfrm>
            <a:off x="2783840" y="1669415"/>
            <a:ext cx="6917055" cy="4277995"/>
          </a:xfrm>
          <a:prstGeom prst="rect">
            <a:avLst/>
          </a:prstGeom>
        </p:spPr>
      </p:pic>
      <p:sp>
        <p:nvSpPr>
          <p:cNvPr id="7" name="文本框 6"/>
          <p:cNvSpPr txBox="1"/>
          <p:nvPr/>
        </p:nvSpPr>
        <p:spPr>
          <a:xfrm>
            <a:off x="643890" y="1486535"/>
            <a:ext cx="6096000" cy="337185"/>
          </a:xfrm>
          <a:prstGeom prst="rect">
            <a:avLst/>
          </a:prstGeom>
          <a:noFill/>
        </p:spPr>
        <p:txBody>
          <a:bodyPr wrap="square" rtlCol="0" anchor="t">
            <a:spAutoFit/>
          </a:bodyPr>
          <a:p>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标签翻转：</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421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DengXian" panose="02010600030101010101" charset="-122"/>
              <a:ea typeface="DengXian" panose="02010600030101010101" charset="-122"/>
              <a:cs typeface="+mn-cs"/>
            </a:endParaRPr>
          </a:p>
        </p:txBody>
      </p:sp>
      <p:sp>
        <p:nvSpPr>
          <p:cNvPr id="6" name="椭圆 5"/>
          <p:cNvSpPr/>
          <p:nvPr/>
        </p:nvSpPr>
        <p:spPr>
          <a:xfrm>
            <a:off x="3812400" y="2332412"/>
            <a:ext cx="799200" cy="804093"/>
          </a:xfrm>
          <a:prstGeom prst="ellipse">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01</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8" name="椭圆 17"/>
          <p:cNvSpPr/>
          <p:nvPr/>
        </p:nvSpPr>
        <p:spPr>
          <a:xfrm>
            <a:off x="3812400" y="3378027"/>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02</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9" name="椭圆 18"/>
          <p:cNvSpPr/>
          <p:nvPr/>
        </p:nvSpPr>
        <p:spPr>
          <a:xfrm>
            <a:off x="3812400" y="4423642"/>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03</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0" name="椭圆 19"/>
          <p:cNvSpPr/>
          <p:nvPr/>
        </p:nvSpPr>
        <p:spPr>
          <a:xfrm>
            <a:off x="3812400" y="5469257"/>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04</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1" name="文本框 20"/>
          <p:cNvSpPr txBox="1"/>
          <p:nvPr/>
        </p:nvSpPr>
        <p:spPr>
          <a:xfrm>
            <a:off x="4816698" y="2498501"/>
            <a:ext cx="2392485" cy="460375"/>
          </a:xfrm>
          <a:prstGeom prst="rect">
            <a:avLst/>
          </a:prstGeom>
          <a:noFill/>
        </p:spPr>
        <p:txBody>
          <a:bodyPr wrap="square" rtlCol="0">
            <a:spAutoFit/>
          </a:bodyPr>
          <a:lstStyle/>
          <a:p>
            <a:pPr lvl="0">
              <a:defRPr/>
            </a:pPr>
            <a:r>
              <a:rPr kumimoji="1" lang="zh-CN" altLang="en-US" sz="2400" b="1" dirty="0">
                <a:solidFill>
                  <a:srgbClr val="5B9BD5">
                    <a:lumMod val="50000"/>
                  </a:srgbClr>
                </a:solidFill>
                <a:latin typeface="Microsoft YaHei" panose="020B0503020204020204" pitchFamily="34" charset="-122"/>
                <a:ea typeface="Microsoft YaHei" panose="020B0503020204020204" pitchFamily="34" charset="-122"/>
              </a:rPr>
              <a:t>研究背景及意义</a:t>
            </a:r>
            <a:endParaRPr kumimoji="1" lang="zh-CN" altLang="en-US" sz="2400" b="1" dirty="0">
              <a:solidFill>
                <a:srgbClr val="5B9BD5">
                  <a:lumMod val="50000"/>
                </a:srgb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4816698" y="3545824"/>
            <a:ext cx="6794929"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研究内容及主要工作</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4816475" y="4592955"/>
            <a:ext cx="7051040" cy="460375"/>
          </a:xfrm>
          <a:prstGeom prst="rect">
            <a:avLst/>
          </a:prstGeom>
          <a:noFill/>
        </p:spPr>
        <p:txBody>
          <a:bodyPr wrap="square" rtlCol="0">
            <a:spAutoFit/>
          </a:bodyPr>
          <a:lstStyle/>
          <a:p>
            <a:pPr>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sym typeface="+mn-ea"/>
              </a:rPr>
              <a:t>基于区块链的互联自动驾驶汽车联邦学习系统</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4" name="文本框 23"/>
          <p:cNvSpPr txBox="1"/>
          <p:nvPr/>
        </p:nvSpPr>
        <p:spPr>
          <a:xfrm>
            <a:off x="4816698" y="5640470"/>
            <a:ext cx="3450480" cy="46166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总结</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6" name="文本框 25"/>
          <p:cNvSpPr txBox="1"/>
          <p:nvPr/>
        </p:nvSpPr>
        <p:spPr>
          <a:xfrm>
            <a:off x="2499544" y="1708795"/>
            <a:ext cx="1022130"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rPr>
              <a:t>目录</a:t>
            </a:r>
            <a:endPar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endParaRPr>
          </a:p>
        </p:txBody>
      </p:sp>
      <p:sp>
        <p:nvSpPr>
          <p:cNvPr id="2" name="文本框 1"/>
          <p:cNvSpPr txBox="1"/>
          <p:nvPr/>
        </p:nvSpPr>
        <p:spPr>
          <a:xfrm>
            <a:off x="591185" y="273685"/>
            <a:ext cx="3411855" cy="156845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96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C</a:t>
            </a:r>
            <a:r>
              <a:rPr kumimoji="1" lang="en-US" altLang="zh-CN"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ontents</a:t>
            </a:r>
            <a:endParaRPr kumimoji="1" lang="zh-CN" altLang="en-US"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cxnSp>
        <p:nvCxnSpPr>
          <p:cNvPr id="8" name="直线连接符 7"/>
          <p:cNvCxnSpPr/>
          <p:nvPr/>
        </p:nvCxnSpPr>
        <p:spPr>
          <a:xfrm>
            <a:off x="1692876" y="1662277"/>
            <a:ext cx="2519124" cy="0"/>
          </a:xfrm>
          <a:prstGeom prst="line">
            <a:avLst/>
          </a:prstGeom>
          <a:ln w="3175">
            <a:solidFill>
              <a:schemeClr val="bg1"/>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实验结果</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643890" y="1486535"/>
            <a:ext cx="6096000" cy="1814830"/>
          </a:xfrm>
          <a:prstGeom prst="rect">
            <a:avLst/>
          </a:prstGeom>
          <a:noFill/>
        </p:spPr>
        <p:txBody>
          <a:bodyPr wrap="square" rtlCol="0" anchor="t">
            <a:spAutoFit/>
          </a:bodyPr>
          <a:p>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TrimmedMeanAttack</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 </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通过影响参数平均值来影响全局模型</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对于大于</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0</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的参数，将参数范围设置到</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对于小于</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0</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的参数，将参数范围设置到</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        </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是第</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i</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个结点的第</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j</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个模型参数</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5633085" y="2235200"/>
            <a:ext cx="6323965" cy="4299585"/>
          </a:xfrm>
          <a:prstGeom prst="rect">
            <a:avLst/>
          </a:prstGeom>
        </p:spPr>
      </p:pic>
      <p:pic>
        <p:nvPicPr>
          <p:cNvPr id="5" name="图片 4"/>
          <p:cNvPicPr>
            <a:picLocks noChangeAspect="1"/>
          </p:cNvPicPr>
          <p:nvPr/>
        </p:nvPicPr>
        <p:blipFill>
          <a:blip r:embed="rId4"/>
          <a:stretch>
            <a:fillRect/>
          </a:stretch>
        </p:blipFill>
        <p:spPr>
          <a:xfrm>
            <a:off x="4196080" y="1791335"/>
            <a:ext cx="2064385" cy="360045"/>
          </a:xfrm>
          <a:prstGeom prst="rect">
            <a:avLst/>
          </a:prstGeom>
        </p:spPr>
      </p:pic>
      <p:pic>
        <p:nvPicPr>
          <p:cNvPr id="6" name="图片 5"/>
          <p:cNvPicPr>
            <a:picLocks noChangeAspect="1"/>
          </p:cNvPicPr>
          <p:nvPr/>
        </p:nvPicPr>
        <p:blipFill>
          <a:blip r:embed="rId5"/>
          <a:stretch>
            <a:fillRect/>
          </a:stretch>
        </p:blipFill>
        <p:spPr>
          <a:xfrm>
            <a:off x="4196080" y="2151380"/>
            <a:ext cx="1882775" cy="356235"/>
          </a:xfrm>
          <a:prstGeom prst="rect">
            <a:avLst/>
          </a:prstGeom>
        </p:spPr>
      </p:pic>
      <p:pic>
        <p:nvPicPr>
          <p:cNvPr id="8" name="图片 7"/>
          <p:cNvPicPr>
            <a:picLocks noChangeAspect="1"/>
          </p:cNvPicPr>
          <p:nvPr/>
        </p:nvPicPr>
        <p:blipFill>
          <a:blip r:embed="rId6"/>
          <a:stretch>
            <a:fillRect/>
          </a:stretch>
        </p:blipFill>
        <p:spPr>
          <a:xfrm>
            <a:off x="731520" y="2426335"/>
            <a:ext cx="457200" cy="370840"/>
          </a:xfrm>
          <a:prstGeom prst="rect">
            <a:avLst/>
          </a:prstGeom>
        </p:spPr>
      </p:pic>
      <p:pic>
        <p:nvPicPr>
          <p:cNvPr id="9" name="图片 8"/>
          <p:cNvPicPr>
            <a:picLocks noChangeAspect="1"/>
          </p:cNvPicPr>
          <p:nvPr/>
        </p:nvPicPr>
        <p:blipFill>
          <a:blip r:embed="rId7"/>
          <a:stretch>
            <a:fillRect/>
          </a:stretch>
        </p:blipFill>
        <p:spPr>
          <a:xfrm>
            <a:off x="219075" y="2814320"/>
            <a:ext cx="5353050" cy="37204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实验结果</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653415" y="1486535"/>
            <a:ext cx="6096000" cy="1076325"/>
          </a:xfrm>
          <a:prstGeom prst="rect">
            <a:avLst/>
          </a:prstGeom>
          <a:noFill/>
        </p:spPr>
        <p:txBody>
          <a:bodyPr wrap="square" rtlCol="0" anchor="t">
            <a:spAutoFit/>
          </a:bodyPr>
          <a:p>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KrumAttack</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：尽可能让</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Krum</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选择的模型为恶意模型</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所有恶意节点都上传</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pic>
        <p:nvPicPr>
          <p:cNvPr id="5" name="图片 4"/>
          <p:cNvPicPr>
            <a:picLocks noChangeAspect="1"/>
          </p:cNvPicPr>
          <p:nvPr/>
        </p:nvPicPr>
        <p:blipFill>
          <a:blip r:embed="rId2"/>
          <a:stretch>
            <a:fillRect/>
          </a:stretch>
        </p:blipFill>
        <p:spPr>
          <a:xfrm>
            <a:off x="4587875" y="1945640"/>
            <a:ext cx="7310755" cy="4918710"/>
          </a:xfrm>
          <a:prstGeom prst="rect">
            <a:avLst/>
          </a:prstGeom>
        </p:spPr>
      </p:pic>
      <p:pic>
        <p:nvPicPr>
          <p:cNvPr id="4" name="图片 3"/>
          <p:cNvPicPr>
            <a:picLocks noChangeAspect="1"/>
          </p:cNvPicPr>
          <p:nvPr/>
        </p:nvPicPr>
        <p:blipFill>
          <a:blip r:embed="rId3"/>
          <a:stretch>
            <a:fillRect/>
          </a:stretch>
        </p:blipFill>
        <p:spPr>
          <a:xfrm>
            <a:off x="0" y="2976880"/>
            <a:ext cx="5266055" cy="1614805"/>
          </a:xfrm>
          <a:prstGeom prst="rect">
            <a:avLst/>
          </a:prstGeom>
        </p:spPr>
      </p:pic>
      <p:pic>
        <p:nvPicPr>
          <p:cNvPr id="9" name="图片 8"/>
          <p:cNvPicPr>
            <a:picLocks noChangeAspect="1"/>
          </p:cNvPicPr>
          <p:nvPr/>
        </p:nvPicPr>
        <p:blipFill>
          <a:blip r:embed="rId4"/>
          <a:stretch>
            <a:fillRect/>
          </a:stretch>
        </p:blipFill>
        <p:spPr>
          <a:xfrm>
            <a:off x="653415" y="2346325"/>
            <a:ext cx="1746250" cy="3784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实验结果</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643890" y="1486535"/>
            <a:ext cx="6096000" cy="337185"/>
          </a:xfrm>
          <a:prstGeom prst="rect">
            <a:avLst/>
          </a:prstGeom>
          <a:noFill/>
        </p:spPr>
        <p:txBody>
          <a:bodyPr wrap="square" rtlCol="0" anchor="t">
            <a:spAutoFit/>
          </a:bodyPr>
          <a:p>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BulyanAttack</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：与</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KrumAttack</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相同</a:t>
            </a:r>
            <a:endPar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pic>
        <p:nvPicPr>
          <p:cNvPr id="4" name="图片 3"/>
          <p:cNvPicPr>
            <a:picLocks noChangeAspect="1"/>
          </p:cNvPicPr>
          <p:nvPr/>
        </p:nvPicPr>
        <p:blipFill>
          <a:blip r:embed="rId2"/>
          <a:stretch>
            <a:fillRect/>
          </a:stretch>
        </p:blipFill>
        <p:spPr>
          <a:xfrm>
            <a:off x="430530" y="1945640"/>
            <a:ext cx="6673215" cy="3933190"/>
          </a:xfrm>
          <a:prstGeom prst="rect">
            <a:avLst/>
          </a:prstGeom>
        </p:spPr>
      </p:pic>
      <p:pic>
        <p:nvPicPr>
          <p:cNvPr id="6" name="图片 5"/>
          <p:cNvPicPr>
            <a:picLocks noChangeAspect="1"/>
          </p:cNvPicPr>
          <p:nvPr/>
        </p:nvPicPr>
        <p:blipFill>
          <a:blip r:embed="rId3"/>
          <a:stretch>
            <a:fillRect/>
          </a:stretch>
        </p:blipFill>
        <p:spPr>
          <a:xfrm>
            <a:off x="5943600" y="1823720"/>
            <a:ext cx="6100445" cy="402082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验证</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graphicFrame>
        <p:nvGraphicFramePr>
          <p:cNvPr id="4" name="表格 3"/>
          <p:cNvGraphicFramePr/>
          <p:nvPr>
            <p:custDataLst>
              <p:tags r:id="rId2"/>
            </p:custDataLst>
          </p:nvPr>
        </p:nvGraphicFramePr>
        <p:xfrm>
          <a:off x="1201420" y="1503680"/>
          <a:ext cx="10226040" cy="1136650"/>
        </p:xfrm>
        <a:graphic>
          <a:graphicData uri="http://schemas.openxmlformats.org/drawingml/2006/table">
            <a:tbl>
              <a:tblPr firstRow="1" bandRow="1">
                <a:tableStyleId>{5C22544A-7EE6-4342-B048-85BDC9FD1C3A}</a:tableStyleId>
              </a:tblPr>
              <a:tblGrid>
                <a:gridCol w="1704340"/>
                <a:gridCol w="1704340"/>
                <a:gridCol w="1704340"/>
                <a:gridCol w="1704340"/>
                <a:gridCol w="1704340"/>
                <a:gridCol w="1704340"/>
              </a:tblGrid>
              <a:tr h="640080">
                <a:tc>
                  <a:txBody>
                    <a:bodyPr/>
                    <a:p>
                      <a:pPr algn="ctr">
                        <a:buNone/>
                      </a:pPr>
                      <a:r>
                        <a:rPr lang="en-US" altLang="zh-CN"/>
                        <a:t>Dataset</a:t>
                      </a:r>
                      <a:endParaRPr lang="en-US" altLang="zh-CN"/>
                    </a:p>
                  </a:txBody>
                  <a:tcPr/>
                </a:tc>
                <a:tc>
                  <a:txBody>
                    <a:bodyPr/>
                    <a:p>
                      <a:pPr algn="ctr">
                        <a:buNone/>
                      </a:pPr>
                      <a:r>
                        <a:rPr lang="en-US" altLang="zh-CN"/>
                        <a:t>Model Type</a:t>
                      </a:r>
                      <a:endParaRPr lang="en-US" altLang="zh-CN"/>
                    </a:p>
                  </a:txBody>
                  <a:tcPr/>
                </a:tc>
                <a:tc>
                  <a:txBody>
                    <a:bodyPr/>
                    <a:p>
                      <a:pPr algn="ctr">
                        <a:buNone/>
                      </a:pPr>
                      <a:r>
                        <a:rPr lang="en-US" altLang="zh-CN"/>
                        <a:t>Train/Test Examples</a:t>
                      </a:r>
                      <a:endParaRPr lang="en-US" altLang="zh-CN"/>
                    </a:p>
                  </a:txBody>
                  <a:tcPr/>
                </a:tc>
                <a:tc>
                  <a:txBody>
                    <a:bodyPr/>
                    <a:p>
                      <a:pPr algn="ctr">
                        <a:buNone/>
                      </a:pPr>
                      <a:r>
                        <a:rPr lang="en-US" altLang="zh-CN"/>
                        <a:t>Batch Size</a:t>
                      </a:r>
                      <a:endParaRPr lang="en-US" altLang="zh-CN"/>
                    </a:p>
                  </a:txBody>
                  <a:tcPr/>
                </a:tc>
                <a:tc>
                  <a:txBody>
                    <a:bodyPr/>
                    <a:p>
                      <a:pPr algn="ctr">
                        <a:buNone/>
                      </a:pPr>
                      <a:r>
                        <a:rPr lang="en-US" altLang="zh-CN"/>
                        <a:t>Learning Rate</a:t>
                      </a:r>
                      <a:endParaRPr lang="en-US" altLang="zh-CN"/>
                    </a:p>
                  </a:txBody>
                  <a:tcPr/>
                </a:tc>
                <a:tc>
                  <a:txBody>
                    <a:bodyPr/>
                    <a:p>
                      <a:pPr algn="ctr">
                        <a:buNone/>
                      </a:pPr>
                      <a:r>
                        <a:rPr lang="en-US" altLang="zh-CN"/>
                        <a:t>Client Num</a:t>
                      </a:r>
                      <a:endParaRPr lang="en-US" altLang="zh-CN"/>
                    </a:p>
                  </a:txBody>
                  <a:tcPr/>
                </a:tc>
              </a:tr>
              <a:tr h="496570">
                <a:tc>
                  <a:txBody>
                    <a:bodyPr/>
                    <a:p>
                      <a:pPr algn="ctr">
                        <a:buNone/>
                      </a:pPr>
                      <a:r>
                        <a:rPr lang="en-US" altLang="zh-CN"/>
                        <a:t>Fashion MNIST</a:t>
                      </a:r>
                      <a:endParaRPr lang="en-US" altLang="zh-CN"/>
                    </a:p>
                  </a:txBody>
                  <a:tcPr/>
                </a:tc>
                <a:tc>
                  <a:txBody>
                    <a:bodyPr/>
                    <a:p>
                      <a:pPr algn="ctr">
                        <a:buNone/>
                      </a:pPr>
                      <a:r>
                        <a:rPr lang="en-US" altLang="zh-CN"/>
                        <a:t>CNN</a:t>
                      </a:r>
                      <a:endParaRPr lang="en-US" altLang="zh-CN"/>
                    </a:p>
                  </a:txBody>
                  <a:tcPr/>
                </a:tc>
                <a:tc>
                  <a:txBody>
                    <a:bodyPr/>
                    <a:p>
                      <a:pPr algn="ctr">
                        <a:buNone/>
                      </a:pPr>
                      <a:r>
                        <a:rPr lang="en-US" altLang="zh-CN"/>
                        <a:t>60000/10000</a:t>
                      </a:r>
                      <a:endParaRPr lang="en-US" altLang="zh-CN"/>
                    </a:p>
                  </a:txBody>
                  <a:tcPr/>
                </a:tc>
                <a:tc>
                  <a:txBody>
                    <a:bodyPr/>
                    <a:p>
                      <a:pPr algn="ctr">
                        <a:buNone/>
                      </a:pPr>
                      <a:r>
                        <a:rPr lang="en-US" altLang="zh-CN"/>
                        <a:t>5</a:t>
                      </a:r>
                      <a:endParaRPr lang="en-US" altLang="zh-CN"/>
                    </a:p>
                  </a:txBody>
                  <a:tcPr/>
                </a:tc>
                <a:tc>
                  <a:txBody>
                    <a:bodyPr/>
                    <a:p>
                      <a:pPr algn="ctr">
                        <a:buNone/>
                      </a:pPr>
                      <a:r>
                        <a:rPr lang="en-US" altLang="zh-CN"/>
                        <a:t>0.001</a:t>
                      </a:r>
                      <a:endParaRPr lang="en-US" altLang="zh-CN"/>
                    </a:p>
                  </a:txBody>
                  <a:tcPr/>
                </a:tc>
                <a:tc>
                  <a:txBody>
                    <a:bodyPr/>
                    <a:p>
                      <a:pPr algn="ctr">
                        <a:buNone/>
                      </a:pPr>
                      <a:r>
                        <a:rPr lang="en-US" altLang="zh-CN"/>
                        <a:t>10</a:t>
                      </a:r>
                      <a:endParaRPr lang="en-US" altLang="zh-CN"/>
                    </a:p>
                  </a:txBody>
                  <a:tcPr/>
                </a:tc>
              </a:tr>
            </a:tbl>
          </a:graphicData>
        </a:graphic>
      </p:graphicFrame>
      <p:sp>
        <p:nvSpPr>
          <p:cNvPr id="7" name="文本框 6"/>
          <p:cNvSpPr txBox="1"/>
          <p:nvPr/>
        </p:nvSpPr>
        <p:spPr>
          <a:xfrm>
            <a:off x="988060" y="5998845"/>
            <a:ext cx="9665970" cy="858520"/>
          </a:xfrm>
          <a:prstGeom prst="rect">
            <a:avLst/>
          </a:prstGeom>
          <a:noFill/>
        </p:spPr>
        <p:txBody>
          <a:bodyPr wrap="square" rtlCol="0">
            <a:noAutofit/>
          </a:bodyPr>
          <a:p>
            <a:r>
              <a:rPr lang="zh-CN" altLang="en-US"/>
              <a:t>核心文件：</a:t>
            </a:r>
            <a:endParaRPr lang="zh-CN" altLang="en-US"/>
          </a:p>
          <a:p>
            <a:r>
              <a:rPr lang="en-US" altLang="zh-CN"/>
              <a:t>aggregation.py</a:t>
            </a:r>
            <a:r>
              <a:rPr lang="zh-CN" altLang="en-US"/>
              <a:t>：包含</a:t>
            </a:r>
            <a:r>
              <a:rPr lang="en-US" altLang="zh-CN"/>
              <a:t>3</a:t>
            </a:r>
            <a:r>
              <a:rPr lang="zh-CN" altLang="en-US"/>
              <a:t>种聚合规则和</a:t>
            </a:r>
            <a:r>
              <a:rPr lang="en-US" altLang="zh-CN"/>
              <a:t>FedAvg</a:t>
            </a:r>
            <a:r>
              <a:rPr lang="zh-CN" altLang="en-US"/>
              <a:t>算法</a:t>
            </a:r>
            <a:r>
              <a:rPr lang="en-US" altLang="zh-CN"/>
              <a:t>   train_federated.py</a:t>
            </a:r>
            <a:r>
              <a:rPr lang="zh-CN" altLang="en-US"/>
              <a:t>：模拟联邦学习过程</a:t>
            </a:r>
            <a:endParaRPr lang="zh-CN" altLang="en-US"/>
          </a:p>
        </p:txBody>
      </p:sp>
      <p:pic>
        <p:nvPicPr>
          <p:cNvPr id="5" name="图片 4"/>
          <p:cNvPicPr>
            <a:picLocks noChangeAspect="1"/>
          </p:cNvPicPr>
          <p:nvPr/>
        </p:nvPicPr>
        <p:blipFill>
          <a:blip r:embed="rId3"/>
          <a:stretch>
            <a:fillRect/>
          </a:stretch>
        </p:blipFill>
        <p:spPr>
          <a:xfrm>
            <a:off x="988060" y="2779395"/>
            <a:ext cx="4637405" cy="3056890"/>
          </a:xfrm>
          <a:prstGeom prst="rect">
            <a:avLst/>
          </a:prstGeom>
        </p:spPr>
      </p:pic>
      <p:pic>
        <p:nvPicPr>
          <p:cNvPr id="6" name="图片 5"/>
          <p:cNvPicPr>
            <a:picLocks noChangeAspect="1"/>
          </p:cNvPicPr>
          <p:nvPr/>
        </p:nvPicPr>
        <p:blipFill>
          <a:blip r:embed="rId4"/>
          <a:stretch>
            <a:fillRect/>
          </a:stretch>
        </p:blipFill>
        <p:spPr>
          <a:xfrm>
            <a:off x="6031865" y="2779395"/>
            <a:ext cx="5012690" cy="31051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验证</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graphicFrame>
        <p:nvGraphicFramePr>
          <p:cNvPr id="5" name="表格 4"/>
          <p:cNvGraphicFramePr/>
          <p:nvPr>
            <p:custDataLst>
              <p:tags r:id="rId2"/>
            </p:custDataLst>
          </p:nvPr>
        </p:nvGraphicFramePr>
        <p:xfrm>
          <a:off x="699135" y="2327275"/>
          <a:ext cx="6273800" cy="2947035"/>
        </p:xfrm>
        <a:graphic>
          <a:graphicData uri="http://schemas.openxmlformats.org/drawingml/2006/table">
            <a:tbl>
              <a:tblPr firstRow="1" bandRow="1">
                <a:tableStyleId>{5C22544A-7EE6-4342-B048-85BDC9FD1C3A}</a:tableStyleId>
              </a:tblPr>
              <a:tblGrid>
                <a:gridCol w="4474845"/>
                <a:gridCol w="1798955"/>
              </a:tblGrid>
              <a:tr h="523875">
                <a:tc>
                  <a:txBody>
                    <a:bodyPr/>
                    <a:p>
                      <a:pPr algn="just">
                        <a:buNone/>
                      </a:pPr>
                      <a:r>
                        <a:rPr lang="en-US" altLang="zh-CN" sz="1800">
                          <a:sym typeface="+mn-ea"/>
                        </a:rPr>
                        <a:t>Label Flip</a:t>
                      </a:r>
                      <a:endParaRPr lang="en-US" altLang="zh-CN" sz="1800">
                        <a:sym typeface="+mn-ea"/>
                      </a:endParaRPr>
                    </a:p>
                  </a:txBody>
                  <a:tcPr/>
                </a:tc>
                <a:tc>
                  <a:txBody>
                    <a:bodyPr/>
                    <a:p>
                      <a:pPr algn="just">
                        <a:buNone/>
                      </a:pPr>
                      <a:r>
                        <a:rPr lang="en-US" altLang="zh-CN" sz="1800">
                          <a:sym typeface="+mn-ea"/>
                        </a:rPr>
                        <a:t>Acc</a:t>
                      </a:r>
                      <a:endParaRPr lang="en-US" altLang="zh-CN"/>
                    </a:p>
                  </a:txBody>
                  <a:tcPr/>
                </a:tc>
              </a:tr>
              <a:tr h="594360">
                <a:tc>
                  <a:txBody>
                    <a:bodyPr/>
                    <a:p>
                      <a:pPr algn="just">
                        <a:buNone/>
                      </a:pPr>
                      <a:r>
                        <a:rPr lang="en-US" altLang="zh-CN" sz="1800">
                          <a:sym typeface="+mn-ea"/>
                        </a:rPr>
                        <a:t>FL</a:t>
                      </a:r>
                      <a:r>
                        <a:rPr lang="zh-CN" altLang="en-US" sz="1800">
                          <a:sym typeface="+mn-ea"/>
                        </a:rPr>
                        <a:t>（</a:t>
                      </a:r>
                      <a:r>
                        <a:rPr lang="en-US" altLang="zh-CN" sz="1800">
                          <a:sym typeface="+mn-ea"/>
                        </a:rPr>
                        <a:t>no malicious nodes</a:t>
                      </a:r>
                      <a:r>
                        <a:rPr lang="zh-CN" altLang="en-US" sz="1800">
                          <a:sym typeface="+mn-ea"/>
                        </a:rPr>
                        <a:t>）</a:t>
                      </a:r>
                      <a:endParaRPr lang="en-US" altLang="zh-CN"/>
                    </a:p>
                  </a:txBody>
                  <a:tcPr/>
                </a:tc>
                <a:tc>
                  <a:txBody>
                    <a:bodyPr/>
                    <a:p>
                      <a:pPr algn="just">
                        <a:buNone/>
                      </a:pPr>
                      <a:r>
                        <a:rPr lang="zh-CN" altLang="en-US"/>
                        <a:t>0.8741</a:t>
                      </a:r>
                      <a:endParaRPr lang="zh-CN" altLang="en-US"/>
                    </a:p>
                  </a:txBody>
                  <a:tcPr/>
                </a:tc>
              </a:tr>
              <a:tr h="594360">
                <a:tc>
                  <a:txBody>
                    <a:bodyPr/>
                    <a:p>
                      <a:pPr algn="just">
                        <a:buNone/>
                      </a:pPr>
                      <a:r>
                        <a:rPr lang="en-US" altLang="zh-CN" sz="1800">
                          <a:sym typeface="+mn-ea"/>
                        </a:rPr>
                        <a:t>FL</a:t>
                      </a:r>
                      <a:r>
                        <a:rPr lang="zh-CN" altLang="en-US" sz="1800">
                          <a:sym typeface="+mn-ea"/>
                        </a:rPr>
                        <a:t>（</a:t>
                      </a:r>
                      <a:r>
                        <a:rPr lang="en-US" altLang="zh-CN" sz="1800">
                          <a:sym typeface="+mn-ea"/>
                        </a:rPr>
                        <a:t>0.2 malicious nodes</a:t>
                      </a:r>
                      <a:r>
                        <a:rPr lang="zh-CN" altLang="en-US" sz="1800">
                          <a:sym typeface="+mn-ea"/>
                        </a:rPr>
                        <a:t>）</a:t>
                      </a:r>
                      <a:endParaRPr lang="zh-CN" altLang="en-US"/>
                    </a:p>
                  </a:txBody>
                  <a:tcPr/>
                </a:tc>
                <a:tc>
                  <a:txBody>
                    <a:bodyPr/>
                    <a:p>
                      <a:pPr algn="just">
                        <a:buNone/>
                      </a:pPr>
                      <a:r>
                        <a:rPr lang="zh-CN" altLang="en-US"/>
                        <a:t>0.8433</a:t>
                      </a:r>
                      <a:endParaRPr lang="zh-CN" altLang="en-US"/>
                    </a:p>
                  </a:txBody>
                  <a:tcPr/>
                </a:tc>
              </a:tr>
              <a:tr h="594360">
                <a:tc>
                  <a:txBody>
                    <a:bodyPr/>
                    <a:p>
                      <a:pPr algn="just">
                        <a:buNone/>
                      </a:pPr>
                      <a:r>
                        <a:rPr lang="en-US" altLang="zh-CN"/>
                        <a:t>FL</a:t>
                      </a:r>
                      <a:r>
                        <a:rPr lang="zh-CN" altLang="en-US"/>
                        <a:t>（</a:t>
                      </a:r>
                      <a:r>
                        <a:rPr lang="en-US" altLang="zh-CN"/>
                        <a:t>0.3 malicious nodes</a:t>
                      </a:r>
                      <a:r>
                        <a:rPr lang="zh-CN" altLang="en-US"/>
                        <a:t>）</a:t>
                      </a:r>
                      <a:endParaRPr lang="zh-CN" altLang="en-US"/>
                    </a:p>
                  </a:txBody>
                  <a:tcPr/>
                </a:tc>
                <a:tc>
                  <a:txBody>
                    <a:bodyPr/>
                    <a:p>
                      <a:pPr algn="just">
                        <a:buNone/>
                      </a:pPr>
                      <a:r>
                        <a:rPr lang="zh-CN" altLang="en-US"/>
                        <a:t>0.7751</a:t>
                      </a:r>
                      <a:endParaRPr lang="zh-CN" altLang="en-US"/>
                    </a:p>
                  </a:txBody>
                  <a:tcPr/>
                </a:tc>
              </a:tr>
              <a:tr h="640080">
                <a:tc>
                  <a:txBody>
                    <a:bodyPr/>
                    <a:p>
                      <a:pPr algn="just">
                        <a:buNone/>
                      </a:pPr>
                      <a:r>
                        <a:rPr lang="en-US" altLang="zh-CN" sz="1800">
                          <a:sym typeface="+mn-ea"/>
                        </a:rPr>
                        <a:t>Mix Aggregation</a:t>
                      </a:r>
                      <a:r>
                        <a:rPr lang="zh-CN" altLang="en-US" sz="1800">
                          <a:sym typeface="+mn-ea"/>
                        </a:rPr>
                        <a:t>（</a:t>
                      </a:r>
                      <a:r>
                        <a:rPr lang="en-US" altLang="zh-CN" sz="1800">
                          <a:sym typeface="+mn-ea"/>
                        </a:rPr>
                        <a:t>0.3 malicious nodes</a:t>
                      </a:r>
                      <a:r>
                        <a:rPr lang="zh-CN" altLang="en-US" sz="1800">
                          <a:sym typeface="+mn-ea"/>
                        </a:rPr>
                        <a:t>）</a:t>
                      </a:r>
                      <a:endParaRPr lang="zh-CN" altLang="en-US" sz="1800">
                        <a:sym typeface="+mn-ea"/>
                      </a:endParaRPr>
                    </a:p>
                  </a:txBody>
                  <a:tcPr/>
                </a:tc>
                <a:tc>
                  <a:txBody>
                    <a:bodyPr/>
                    <a:p>
                      <a:pPr algn="just">
                        <a:buNone/>
                      </a:pPr>
                      <a:r>
                        <a:rPr lang="zh-CN" altLang="en-US" sz="1800">
                          <a:sym typeface="+mn-ea"/>
                        </a:rPr>
                        <a:t>0.8700</a:t>
                      </a:r>
                      <a:endParaRPr lang="zh-CN" altLang="en-US"/>
                    </a:p>
                  </a:txBody>
                  <a:tcPr/>
                </a:tc>
              </a:tr>
            </a:tbl>
          </a:graphicData>
        </a:graphic>
      </p:graphicFrame>
      <p:sp>
        <p:nvSpPr>
          <p:cNvPr id="4" name="文本框 3"/>
          <p:cNvSpPr txBox="1"/>
          <p:nvPr/>
        </p:nvSpPr>
        <p:spPr>
          <a:xfrm>
            <a:off x="7084060" y="2348230"/>
            <a:ext cx="4711065" cy="2926080"/>
          </a:xfrm>
          <a:prstGeom prst="rect">
            <a:avLst/>
          </a:prstGeom>
          <a:noFill/>
        </p:spPr>
        <p:txBody>
          <a:bodyPr wrap="square" rtlCol="0">
            <a:noAutofit/>
          </a:bodyPr>
          <a:p>
            <a:r>
              <a:rPr lang="zh-CN" altLang="en-US"/>
              <a:t>标签翻转：</a:t>
            </a:r>
            <a:endParaRPr lang="zh-CN" altLang="en-US"/>
          </a:p>
          <a:p>
            <a:endParaRPr lang="zh-CN" altLang="en-US"/>
          </a:p>
          <a:p>
            <a:r>
              <a:rPr lang="zh-CN" altLang="en-US"/>
              <a:t>无恶意节点准确率</a:t>
            </a:r>
            <a:r>
              <a:rPr lang="en-US" altLang="zh-CN"/>
              <a:t>87.41%</a:t>
            </a:r>
            <a:endParaRPr lang="en-US" altLang="zh-CN"/>
          </a:p>
          <a:p>
            <a:endParaRPr lang="en-US" altLang="zh-CN"/>
          </a:p>
          <a:p>
            <a:r>
              <a:rPr lang="en-US" altLang="zh-CN"/>
              <a:t>20%</a:t>
            </a:r>
            <a:r>
              <a:rPr lang="zh-CN" altLang="en-US"/>
              <a:t>恶意节点准确率</a:t>
            </a:r>
            <a:r>
              <a:rPr lang="en-US" altLang="zh-CN"/>
              <a:t>84.33%</a:t>
            </a:r>
            <a:endParaRPr lang="en-US" altLang="zh-CN"/>
          </a:p>
          <a:p>
            <a:endParaRPr lang="en-US" altLang="zh-CN"/>
          </a:p>
          <a:p>
            <a:r>
              <a:rPr lang="en-US" altLang="zh-CN"/>
              <a:t>30%</a:t>
            </a:r>
            <a:r>
              <a:rPr lang="zh-CN" altLang="en-US"/>
              <a:t>恶意节点准确率</a:t>
            </a:r>
            <a:r>
              <a:rPr lang="en-US" altLang="zh-CN"/>
              <a:t>77.51%</a:t>
            </a:r>
            <a:endParaRPr lang="en-US" altLang="zh-CN"/>
          </a:p>
          <a:p>
            <a:endParaRPr lang="en-US" altLang="zh-CN"/>
          </a:p>
          <a:p>
            <a:r>
              <a:rPr lang="en-US" altLang="zh-CN"/>
              <a:t>30%</a:t>
            </a:r>
            <a:r>
              <a:rPr lang="zh-CN" altLang="en-US"/>
              <a:t>恶意节点</a:t>
            </a:r>
            <a:r>
              <a:rPr lang="en-US" altLang="zh-CN"/>
              <a:t>+</a:t>
            </a:r>
            <a:r>
              <a:rPr lang="zh-CN" altLang="en-US"/>
              <a:t>混合聚合规则准确率</a:t>
            </a:r>
            <a:r>
              <a:rPr lang="en-US" altLang="zh-CN"/>
              <a:t>87%</a:t>
            </a:r>
            <a:r>
              <a:rPr lang="zh-CN" altLang="en-US"/>
              <a:t>，接近于无恶意节点的情况</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custDataLst>
              <p:tags r:id="rId1"/>
            </p:custDataLst>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验证</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graphicFrame>
        <p:nvGraphicFramePr>
          <p:cNvPr id="10" name="表格 9"/>
          <p:cNvGraphicFramePr/>
          <p:nvPr>
            <p:custDataLst>
              <p:tags r:id="rId2"/>
            </p:custDataLst>
          </p:nvPr>
        </p:nvGraphicFramePr>
        <p:xfrm>
          <a:off x="1403985" y="1941195"/>
          <a:ext cx="8532495" cy="1005840"/>
        </p:xfrm>
        <a:graphic>
          <a:graphicData uri="http://schemas.openxmlformats.org/drawingml/2006/table">
            <a:tbl>
              <a:tblPr firstRow="1" bandRow="1">
                <a:tableStyleId>{5C22544A-7EE6-4342-B048-85BDC9FD1C3A}</a:tableStyleId>
              </a:tblPr>
              <a:tblGrid>
                <a:gridCol w="2844165"/>
                <a:gridCol w="2844165"/>
                <a:gridCol w="2844165"/>
              </a:tblGrid>
              <a:tr h="355600">
                <a:tc>
                  <a:txBody>
                    <a:bodyPr/>
                    <a:p>
                      <a:pPr algn="l">
                        <a:buNone/>
                      </a:pPr>
                      <a:r>
                        <a:rPr lang="en-US" altLang="zh-CN" sz="1800">
                          <a:sym typeface="+mn-ea"/>
                        </a:rPr>
                        <a:t>Trimmed Mean Attack</a:t>
                      </a:r>
                      <a:endParaRPr lang="en-US" altLang="zh-CN" sz="1800">
                        <a:sym typeface="+mn-ea"/>
                      </a:endParaRPr>
                    </a:p>
                  </a:txBody>
                  <a:tcPr/>
                </a:tc>
                <a:tc>
                  <a:txBody>
                    <a:bodyPr/>
                    <a:p>
                      <a:pPr algn="l">
                        <a:buNone/>
                      </a:pPr>
                      <a:r>
                        <a:rPr lang="en-US" altLang="zh-CN" sz="1800">
                          <a:sym typeface="+mn-ea"/>
                        </a:rPr>
                        <a:t>Trimmed Mean</a:t>
                      </a:r>
                      <a:endParaRPr lang="en-US" altLang="zh-CN"/>
                    </a:p>
                  </a:txBody>
                  <a:tcPr/>
                </a:tc>
                <a:tc>
                  <a:txBody>
                    <a:bodyPr/>
                    <a:p>
                      <a:pPr algn="l">
                        <a:buNone/>
                      </a:pPr>
                      <a:r>
                        <a:rPr lang="en-US" altLang="zh-CN"/>
                        <a:t>Mix Aggregation</a:t>
                      </a:r>
                      <a:endParaRPr lang="en-US" altLang="zh-CN"/>
                    </a:p>
                  </a:txBody>
                  <a:tcPr/>
                </a:tc>
              </a:tr>
              <a:tr h="365760">
                <a:tc>
                  <a:txBody>
                    <a:bodyPr/>
                    <a:p>
                      <a:pPr algn="l">
                        <a:buNone/>
                      </a:pPr>
                      <a:r>
                        <a:rPr lang="en-US" altLang="zh-CN"/>
                        <a:t>Acc</a:t>
                      </a:r>
                      <a:endParaRPr lang="en-US" altLang="zh-CN"/>
                    </a:p>
                  </a:txBody>
                  <a:tcPr/>
                </a:tc>
                <a:tc>
                  <a:txBody>
                    <a:bodyPr/>
                    <a:p>
                      <a:pPr algn="l">
                        <a:buNone/>
                      </a:pPr>
                      <a:r>
                        <a:rPr lang="zh-CN" altLang="en-US"/>
                        <a:t>0.7612</a:t>
                      </a:r>
                      <a:endParaRPr lang="zh-CN" altLang="en-US"/>
                    </a:p>
                  </a:txBody>
                  <a:tcPr/>
                </a:tc>
                <a:tc>
                  <a:txBody>
                    <a:bodyPr/>
                    <a:p>
                      <a:pPr algn="l">
                        <a:buNone/>
                      </a:pPr>
                      <a:r>
                        <a:rPr lang="zh-CN" altLang="en-US"/>
                        <a:t>0.8608</a:t>
                      </a:r>
                      <a:endParaRPr lang="zh-CN" altLang="en-US"/>
                    </a:p>
                  </a:txBody>
                  <a:tcPr/>
                </a:tc>
              </a:tr>
            </a:tbl>
          </a:graphicData>
        </a:graphic>
      </p:graphicFrame>
      <p:graphicFrame>
        <p:nvGraphicFramePr>
          <p:cNvPr id="11" name="表格 10"/>
          <p:cNvGraphicFramePr/>
          <p:nvPr>
            <p:custDataLst>
              <p:tags r:id="rId3"/>
            </p:custDataLst>
          </p:nvPr>
        </p:nvGraphicFramePr>
        <p:xfrm>
          <a:off x="1403985" y="3249295"/>
          <a:ext cx="8532495" cy="1005840"/>
        </p:xfrm>
        <a:graphic>
          <a:graphicData uri="http://schemas.openxmlformats.org/drawingml/2006/table">
            <a:tbl>
              <a:tblPr firstRow="1" bandRow="1">
                <a:tableStyleId>{5C22544A-7EE6-4342-B048-85BDC9FD1C3A}</a:tableStyleId>
              </a:tblPr>
              <a:tblGrid>
                <a:gridCol w="2844165"/>
                <a:gridCol w="2844165"/>
                <a:gridCol w="2844165"/>
              </a:tblGrid>
              <a:tr h="365760">
                <a:tc>
                  <a:txBody>
                    <a:bodyPr/>
                    <a:p>
                      <a:pPr algn="just">
                        <a:buNone/>
                      </a:pPr>
                      <a:r>
                        <a:rPr lang="en-US" altLang="zh-CN" sz="1800">
                          <a:sym typeface="+mn-ea"/>
                        </a:rPr>
                        <a:t>Krum Attck</a:t>
                      </a:r>
                      <a:endParaRPr lang="en-US" altLang="zh-CN" sz="1800">
                        <a:sym typeface="+mn-ea"/>
                      </a:endParaRPr>
                    </a:p>
                  </a:txBody>
                  <a:tcPr/>
                </a:tc>
                <a:tc>
                  <a:txBody>
                    <a:bodyPr/>
                    <a:p>
                      <a:pPr algn="just">
                        <a:buNone/>
                      </a:pPr>
                      <a:r>
                        <a:rPr lang="en-US" altLang="zh-CN"/>
                        <a:t>Krum</a:t>
                      </a:r>
                      <a:endParaRPr lang="en-US" altLang="zh-CN"/>
                    </a:p>
                  </a:txBody>
                  <a:tcPr/>
                </a:tc>
                <a:tc>
                  <a:txBody>
                    <a:bodyPr/>
                    <a:p>
                      <a:pPr algn="just">
                        <a:buNone/>
                      </a:pPr>
                      <a:r>
                        <a:rPr lang="en-US" altLang="zh-CN"/>
                        <a:t>Mix Aggregation</a:t>
                      </a:r>
                      <a:endParaRPr lang="en-US" altLang="zh-CN"/>
                    </a:p>
                  </a:txBody>
                  <a:tcPr/>
                </a:tc>
              </a:tr>
              <a:tr h="365760">
                <a:tc>
                  <a:txBody>
                    <a:bodyPr/>
                    <a:p>
                      <a:pPr algn="just">
                        <a:buNone/>
                      </a:pPr>
                      <a:r>
                        <a:rPr lang="en-US" altLang="zh-CN"/>
                        <a:t>Acc</a:t>
                      </a:r>
                      <a:endParaRPr lang="en-US" altLang="zh-CN"/>
                    </a:p>
                  </a:txBody>
                  <a:tcPr/>
                </a:tc>
                <a:tc>
                  <a:txBody>
                    <a:bodyPr/>
                    <a:p>
                      <a:pPr algn="just">
                        <a:buNone/>
                      </a:pPr>
                      <a:r>
                        <a:rPr lang="zh-CN" altLang="en-US"/>
                        <a:t>0.</a:t>
                      </a:r>
                      <a:r>
                        <a:rPr lang="en-US"/>
                        <a:t>1000</a:t>
                      </a:r>
                      <a:endParaRPr lang="en-US"/>
                    </a:p>
                  </a:txBody>
                  <a:tcPr/>
                </a:tc>
                <a:tc>
                  <a:txBody>
                    <a:bodyPr/>
                    <a:p>
                      <a:pPr algn="just">
                        <a:buNone/>
                      </a:pPr>
                      <a:r>
                        <a:rPr lang="zh-CN" altLang="en-US"/>
                        <a:t>0.</a:t>
                      </a:r>
                      <a:r>
                        <a:rPr lang="en-US" altLang="zh-CN"/>
                        <a:t>8066</a:t>
                      </a:r>
                      <a:endParaRPr lang="en-US" altLang="zh-CN"/>
                    </a:p>
                  </a:txBody>
                  <a:tcPr/>
                </a:tc>
              </a:tr>
            </a:tbl>
          </a:graphicData>
        </a:graphic>
      </p:graphicFrame>
      <p:sp>
        <p:nvSpPr>
          <p:cNvPr id="6" name="文本框 5"/>
          <p:cNvSpPr txBox="1"/>
          <p:nvPr/>
        </p:nvSpPr>
        <p:spPr>
          <a:xfrm>
            <a:off x="1045210" y="4184015"/>
            <a:ext cx="9920605" cy="1161415"/>
          </a:xfrm>
          <a:prstGeom prst="rect">
            <a:avLst/>
          </a:prstGeom>
          <a:noFill/>
        </p:spPr>
        <p:txBody>
          <a:bodyPr wrap="square" rtlCol="0">
            <a:noAutofit/>
          </a:bodyPr>
          <a:p>
            <a:r>
              <a:rPr lang="en-US" altLang="zh-CN"/>
              <a:t>Trimmed Mean Attack</a:t>
            </a:r>
            <a:r>
              <a:rPr lang="zh-CN" altLang="en-US"/>
              <a:t>：只使用剪枝平均的准确率只有</a:t>
            </a:r>
            <a:r>
              <a:rPr lang="en-US" altLang="zh-CN"/>
              <a:t>76.12%</a:t>
            </a:r>
            <a:r>
              <a:rPr lang="zh-CN" altLang="en-US"/>
              <a:t>，使用混合聚合规则准确率</a:t>
            </a:r>
            <a:r>
              <a:rPr lang="en-US" altLang="zh-CN"/>
              <a:t>86.08%</a:t>
            </a:r>
            <a:endParaRPr lang="en-US" altLang="zh-CN"/>
          </a:p>
          <a:p>
            <a:endParaRPr lang="en-US" altLang="zh-CN"/>
          </a:p>
          <a:p>
            <a:r>
              <a:rPr lang="en-US" altLang="zh-CN"/>
              <a:t>Krum Attack</a:t>
            </a:r>
            <a:r>
              <a:rPr lang="zh-CN" altLang="en-US"/>
              <a:t>：</a:t>
            </a:r>
            <a:r>
              <a:rPr lang="zh-CN" altLang="en-US">
                <a:sym typeface="+mn-ea"/>
              </a:rPr>
              <a:t>只使用</a:t>
            </a:r>
            <a:r>
              <a:rPr lang="en-US" altLang="zh-CN">
                <a:sym typeface="+mn-ea"/>
              </a:rPr>
              <a:t>Krum</a:t>
            </a:r>
            <a:r>
              <a:rPr lang="zh-CN" altLang="en-US">
                <a:sym typeface="+mn-ea"/>
              </a:rPr>
              <a:t>的准确率降到</a:t>
            </a:r>
            <a:r>
              <a:rPr lang="en-US" altLang="zh-CN">
                <a:sym typeface="+mn-ea"/>
              </a:rPr>
              <a:t>10%</a:t>
            </a:r>
            <a:r>
              <a:rPr lang="zh-CN" altLang="en-US">
                <a:sym typeface="+mn-ea"/>
              </a:rPr>
              <a:t>，因为每次都通过调整参数尽可能的选择了恶意节点上传的模型（但是计算耗时很长）使用混合聚合规则准确率</a:t>
            </a:r>
            <a:r>
              <a:rPr lang="en-US" altLang="zh-CN">
                <a:sym typeface="+mn-ea"/>
              </a:rPr>
              <a:t>80.66%</a:t>
            </a:r>
            <a:endParaRPr lang="en-US" altLang="zh-CN">
              <a:sym typeface="+mn-ea"/>
            </a:endParaRPr>
          </a:p>
          <a:p>
            <a:endParaRPr lang="en-US" altLang="zh-CN">
              <a:sym typeface="+mn-ea"/>
            </a:endParaRPr>
          </a:p>
          <a:p>
            <a:endParaRPr lang="en-US" altLang="zh-CN"/>
          </a:p>
          <a:p>
            <a:endParaRPr lang="en-US" altLang="zh-CN"/>
          </a:p>
        </p:txBody>
      </p:sp>
      <p:sp>
        <p:nvSpPr>
          <p:cNvPr id="5" name="文本框 4"/>
          <p:cNvSpPr txBox="1"/>
          <p:nvPr/>
        </p:nvSpPr>
        <p:spPr>
          <a:xfrm>
            <a:off x="1045210" y="5548630"/>
            <a:ext cx="9290050" cy="846455"/>
          </a:xfrm>
          <a:prstGeom prst="rect">
            <a:avLst/>
          </a:prstGeom>
          <a:noFill/>
        </p:spPr>
        <p:txBody>
          <a:bodyPr wrap="square" rtlCol="0" anchor="t">
            <a:noAutofit/>
          </a:bodyPr>
          <a:p>
            <a:r>
              <a:rPr lang="zh-CN" altLang="en-US" b="1">
                <a:sym typeface="+mn-ea"/>
              </a:rPr>
              <a:t>结论</a:t>
            </a:r>
            <a:r>
              <a:rPr lang="zh-CN" altLang="en-US">
                <a:sym typeface="+mn-ea"/>
              </a:rPr>
              <a:t>：混合聚合规则对标签翻转、</a:t>
            </a:r>
            <a:r>
              <a:rPr lang="en-US" altLang="zh-CN">
                <a:sym typeface="+mn-ea"/>
              </a:rPr>
              <a:t>Trimmed Mean Attack </a:t>
            </a:r>
            <a:r>
              <a:rPr lang="zh-CN" altLang="en-US">
                <a:sym typeface="+mn-ea"/>
              </a:rPr>
              <a:t>、</a:t>
            </a:r>
            <a:r>
              <a:rPr lang="en-US" altLang="zh-CN">
                <a:sym typeface="+mn-ea"/>
              </a:rPr>
              <a:t>Krum Attack</a:t>
            </a:r>
            <a:r>
              <a:rPr lang="zh-CN" altLang="en-US">
                <a:sym typeface="+mn-ea"/>
              </a:rPr>
              <a:t>有一定的抵抗作用。</a:t>
            </a:r>
            <a:endParaRPr lang="zh-CN" altLang="en-US">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421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DengXian" panose="02010600030101010101" charset="-122"/>
              <a:ea typeface="DengXian" panose="02010600030101010101" charset="-122"/>
              <a:cs typeface="+mn-cs"/>
            </a:endParaRPr>
          </a:p>
        </p:txBody>
      </p:sp>
      <p:sp>
        <p:nvSpPr>
          <p:cNvPr id="6" name="椭圆 5"/>
          <p:cNvSpPr/>
          <p:nvPr/>
        </p:nvSpPr>
        <p:spPr>
          <a:xfrm>
            <a:off x="3812400" y="2332412"/>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01</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8" name="椭圆 17"/>
          <p:cNvSpPr/>
          <p:nvPr/>
        </p:nvSpPr>
        <p:spPr>
          <a:xfrm>
            <a:off x="3812400" y="3378027"/>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02</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9" name="椭圆 18"/>
          <p:cNvSpPr/>
          <p:nvPr/>
        </p:nvSpPr>
        <p:spPr>
          <a:xfrm>
            <a:off x="3812400" y="4423642"/>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03</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0" name="椭圆 19"/>
          <p:cNvSpPr/>
          <p:nvPr/>
        </p:nvSpPr>
        <p:spPr>
          <a:xfrm>
            <a:off x="3812400" y="5469257"/>
            <a:ext cx="799200" cy="804093"/>
          </a:xfrm>
          <a:prstGeom prst="ellipse">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04</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1" name="文本框 20"/>
          <p:cNvSpPr txBox="1"/>
          <p:nvPr/>
        </p:nvSpPr>
        <p:spPr>
          <a:xfrm>
            <a:off x="4816698" y="2498501"/>
            <a:ext cx="2763704"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研究背景及意义</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4816698" y="3545824"/>
            <a:ext cx="6794929"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研究内容及主要工作</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4816475" y="4592955"/>
            <a:ext cx="6982460" cy="460375"/>
          </a:xfrm>
          <a:prstGeom prst="rect">
            <a:avLst/>
          </a:prstGeom>
          <a:noFill/>
        </p:spPr>
        <p:txBody>
          <a:bodyPr wrap="square" rtlCol="0">
            <a:spAutoFit/>
          </a:bodyPr>
          <a:lstStyle/>
          <a:p>
            <a:pPr>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sym typeface="+mn-ea"/>
              </a:rPr>
              <a:t>基于区块链的互联自动驾驶汽车联邦学习系统</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4" name="文本框 23"/>
          <p:cNvSpPr txBox="1"/>
          <p:nvPr/>
        </p:nvSpPr>
        <p:spPr>
          <a:xfrm>
            <a:off x="4816698" y="5653170"/>
            <a:ext cx="3450480" cy="461665"/>
          </a:xfrm>
          <a:prstGeom prst="rect">
            <a:avLst/>
          </a:prstGeom>
          <a:noFill/>
        </p:spPr>
        <p:txBody>
          <a:bodyPr wrap="square" rtlCol="0">
            <a:spAutoFit/>
          </a:bodyPr>
          <a:lstStyle/>
          <a:p>
            <a:pPr lvl="0">
              <a:defRPr/>
            </a:pPr>
            <a:r>
              <a:rPr kumimoji="1" lang="zh-CN" altLang="en-US" sz="2400" b="1" dirty="0">
                <a:solidFill>
                  <a:schemeClr val="accent5">
                    <a:lumMod val="50000"/>
                  </a:schemeClr>
                </a:solidFill>
                <a:latin typeface="Microsoft YaHei" panose="020B0503020204020204" pitchFamily="34" charset="-122"/>
                <a:ea typeface="Microsoft YaHei" panose="020B0503020204020204" pitchFamily="34" charset="-122"/>
              </a:rPr>
              <a:t>总结</a:t>
            </a:r>
            <a:endParaRPr kumimoji="1" lang="zh-CN" altLang="en-US" sz="24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26" name="文本框 25"/>
          <p:cNvSpPr txBox="1"/>
          <p:nvPr/>
        </p:nvSpPr>
        <p:spPr>
          <a:xfrm>
            <a:off x="2499544" y="1708795"/>
            <a:ext cx="1022130"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rPr>
              <a:t>目录</a:t>
            </a:r>
            <a:endPar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endParaRPr>
          </a:p>
        </p:txBody>
      </p:sp>
      <p:sp>
        <p:nvSpPr>
          <p:cNvPr id="2" name="文本框 1"/>
          <p:cNvSpPr txBox="1"/>
          <p:nvPr/>
        </p:nvSpPr>
        <p:spPr>
          <a:xfrm>
            <a:off x="591185" y="253365"/>
            <a:ext cx="3432175" cy="156845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96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C</a:t>
            </a:r>
            <a:r>
              <a:rPr kumimoji="1" lang="en-US" altLang="zh-CN"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ontents</a:t>
            </a:r>
            <a:endParaRPr kumimoji="1" lang="zh-CN" altLang="en-US"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cxnSp>
        <p:nvCxnSpPr>
          <p:cNvPr id="8" name="直线连接符 7"/>
          <p:cNvCxnSpPr/>
          <p:nvPr/>
        </p:nvCxnSpPr>
        <p:spPr>
          <a:xfrm>
            <a:off x="1692876" y="1662277"/>
            <a:ext cx="2519124" cy="0"/>
          </a:xfrm>
          <a:prstGeom prst="line">
            <a:avLst/>
          </a:prstGeom>
          <a:ln w="3175">
            <a:solidFill>
              <a:schemeClr val="bg1"/>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总结</a:t>
            </a:r>
            <a:endParaRPr kumimoji="1" lang="zh-CN" altLang="en-US" dirty="0"/>
          </a:p>
        </p:txBody>
      </p:sp>
      <p:sp>
        <p:nvSpPr>
          <p:cNvPr id="34" name="文本框 33"/>
          <p:cNvSpPr txBox="1"/>
          <p:nvPr/>
        </p:nvSpPr>
        <p:spPr>
          <a:xfrm>
            <a:off x="245610" y="1147081"/>
            <a:ext cx="1437967" cy="430887"/>
          </a:xfrm>
          <a:prstGeom prst="rect">
            <a:avLst/>
          </a:prstGeom>
          <a:noFill/>
        </p:spPr>
        <p:txBody>
          <a:bodyPr wrap="square" rtlCol="0">
            <a:spAutoFit/>
          </a:bodyPr>
          <a:lstStyle/>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总结</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120140" y="2014855"/>
            <a:ext cx="9952355" cy="3046095"/>
          </a:xfrm>
          <a:prstGeom prst="rect">
            <a:avLst/>
          </a:prstGeom>
        </p:spPr>
        <p:txBody>
          <a:bodyPr wrap="square">
            <a:spAutoFit/>
          </a:bodyPr>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提出了</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Bift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，基于区块链的互联自动驾驶汽车的联邦学习系统</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通过区块链实现去中心化，保证联邦学习安全性。</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提出了一种独特的共识协议PoFL，它结合了传统</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Pow</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共识算法和三种聚合规则，将这三个规则应用到FedAvg算法，减少了训练过程的通信和计算开销。同时能够抵御恶意节点的攻击。</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构建了一个分布式文件存储和访问模块</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使</a:t>
            </a:r>
            <a:r>
              <a:rPr 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C</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av中的数据交换更加健壮和高效</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a:t>
            </a:r>
            <a:endPar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03635" y="2875466"/>
            <a:ext cx="18473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1"/>
          <p:cNvSpPr txBox="1"/>
          <p:nvPr/>
        </p:nvSpPr>
        <p:spPr>
          <a:xfrm>
            <a:off x="471170" y="3136900"/>
            <a:ext cx="1124902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rPr>
              <a:t>谢</a:t>
            </a:r>
            <a:r>
              <a:rPr kumimoji="1" lang="en-US" altLang="zh-CN" sz="3200" b="1" dirty="0">
                <a:solidFill>
                  <a:srgbClr val="5B9BD5">
                    <a:lumMod val="50000"/>
                  </a:srgbClr>
                </a:solidFill>
                <a:latin typeface="Microsoft YaHei" panose="020B0503020204020204" pitchFamily="34" charset="-122"/>
                <a:ea typeface="Microsoft YaHei" panose="020B0503020204020204" pitchFamily="34" charset="-122"/>
              </a:rPr>
              <a:t>  </a:t>
            </a:r>
            <a:r>
              <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rPr>
              <a:t>谢</a:t>
            </a:r>
            <a:endParaRPr kumimoji="1" lang="zh-CN" altLang="en-US" sz="3200" b="1" dirty="0">
              <a:solidFill>
                <a:srgbClr val="5B9BD5">
                  <a:lumMod val="50000"/>
                </a:srgb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研究背景及意义</a:t>
            </a:r>
            <a:endParaRPr kumimoji="1" lang="zh-CN" altLang="en-US" dirty="0"/>
          </a:p>
        </p:txBody>
      </p:sp>
      <p:sp>
        <p:nvSpPr>
          <p:cNvPr id="36" name="矩形 35"/>
          <p:cNvSpPr/>
          <p:nvPr>
            <p:custDataLst>
              <p:tags r:id="rId1"/>
            </p:custDataLst>
          </p:nvPr>
        </p:nvSpPr>
        <p:spPr>
          <a:xfrm>
            <a:off x="1019810" y="1874520"/>
            <a:ext cx="9672320" cy="4276090"/>
          </a:xfrm>
          <a:prstGeom prst="rect">
            <a:avLst/>
          </a:prstGeom>
        </p:spPr>
        <p:txBody>
          <a:bodyPr wrap="square">
            <a:spAutoFit/>
          </a:bodyPr>
          <a:lstStyle/>
          <a:p>
            <a:pPr algn="just">
              <a:lnSpc>
                <a:spcPct val="150000"/>
              </a:lnSpc>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机器学习是自动驾驶技术的重要组成部分。</a:t>
            </a: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algn="just">
              <a:lnSpc>
                <a:spcPct val="150000"/>
              </a:lnSpc>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在大多数现有的自动驾驶汽车（CAVs）中，从多辆汽车中收集到的大量驾驶数据会被发送到一个中央服务器上进行统一的</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训练</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联邦学习允许拥有不同数据集的不同用户在不上传数据的情况下训练模型。训练任务由客户端执行，然后由一个中央服务器聚合客户端上传的数据，提高了数据的隐私性。</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algn="just">
              <a:lnSpc>
                <a:spcPct val="150000"/>
              </a:lnSpc>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algn="just">
              <a:lnSpc>
                <a:spcPct val="150000"/>
              </a:lnSpc>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然而，</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联邦学习</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训练过程</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仍然有可能受到</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攻击者</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的攻击</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传统联邦学习</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由于完全依赖于中央服务器，</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容易出现单点故障</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algn="just">
              <a:lnSpc>
                <a:spcPct val="150000"/>
              </a:lnSpc>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algn="just">
              <a:lnSpc>
                <a:spcPct val="150000"/>
              </a:lnSpc>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为了满足联邦学习的安全性和隐私性</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，文章提出了基于区块链的互联自动驾驶汽车联邦学习系统。</a:t>
            </a:r>
            <a:endPar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p:txBody>
      </p:sp>
      <p:sp>
        <p:nvSpPr>
          <p:cNvPr id="13" name="文本框 12"/>
          <p:cNvSpPr txBox="1"/>
          <p:nvPr/>
        </p:nvSpPr>
        <p:spPr>
          <a:xfrm>
            <a:off x="301027" y="1132616"/>
            <a:ext cx="1437967" cy="430887"/>
          </a:xfrm>
          <a:prstGeom prst="rect">
            <a:avLst/>
          </a:prstGeom>
          <a:noFill/>
        </p:spPr>
        <p:txBody>
          <a:bodyPr wrap="square" rtlCol="0">
            <a:spAutoFit/>
          </a:bodyPr>
          <a:lstStyle/>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背景</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421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DengXian" panose="02010600030101010101" charset="-122"/>
              <a:ea typeface="DengXian" panose="02010600030101010101" charset="-122"/>
              <a:cs typeface="+mn-cs"/>
            </a:endParaRPr>
          </a:p>
        </p:txBody>
      </p:sp>
      <p:sp>
        <p:nvSpPr>
          <p:cNvPr id="6" name="椭圆 5"/>
          <p:cNvSpPr/>
          <p:nvPr/>
        </p:nvSpPr>
        <p:spPr>
          <a:xfrm>
            <a:off x="3812400" y="2332412"/>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01</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8" name="椭圆 17"/>
          <p:cNvSpPr/>
          <p:nvPr/>
        </p:nvSpPr>
        <p:spPr>
          <a:xfrm>
            <a:off x="3812400" y="3378027"/>
            <a:ext cx="799200" cy="804093"/>
          </a:xfrm>
          <a:prstGeom prst="ellipse">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02</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9" name="椭圆 18"/>
          <p:cNvSpPr/>
          <p:nvPr/>
        </p:nvSpPr>
        <p:spPr>
          <a:xfrm>
            <a:off x="3812400" y="4423642"/>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03</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0" name="椭圆 19"/>
          <p:cNvSpPr/>
          <p:nvPr/>
        </p:nvSpPr>
        <p:spPr>
          <a:xfrm>
            <a:off x="3812400" y="5469257"/>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04</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1" name="文本框 20"/>
          <p:cNvSpPr txBox="1"/>
          <p:nvPr/>
        </p:nvSpPr>
        <p:spPr>
          <a:xfrm>
            <a:off x="4816698" y="2498502"/>
            <a:ext cx="2578015"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研究背景及意义</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4816698" y="3545824"/>
            <a:ext cx="6794929" cy="460375"/>
          </a:xfrm>
          <a:prstGeom prst="rect">
            <a:avLst/>
          </a:prstGeom>
          <a:noFill/>
        </p:spPr>
        <p:txBody>
          <a:bodyPr wrap="square" rtlCol="0">
            <a:spAutoFit/>
          </a:bodyPr>
          <a:lstStyle/>
          <a:p>
            <a:pPr lvl="0">
              <a:defRPr/>
            </a:pPr>
            <a:r>
              <a:rPr kumimoji="1" lang="zh-CN" altLang="en-US" sz="2400" b="1" dirty="0">
                <a:solidFill>
                  <a:schemeClr val="accent5">
                    <a:lumMod val="50000"/>
                  </a:schemeClr>
                </a:solidFill>
                <a:latin typeface="Microsoft YaHei" panose="020B0503020204020204" pitchFamily="34" charset="-122"/>
                <a:ea typeface="Microsoft YaHei" panose="020B0503020204020204" pitchFamily="34" charset="-122"/>
              </a:rPr>
              <a:t>研究内容及主要工作</a:t>
            </a:r>
            <a:endParaRPr kumimoji="1" lang="zh-CN" altLang="en-US" sz="24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4816475" y="4592955"/>
            <a:ext cx="6795770"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sym typeface="+mn-ea"/>
              </a:rPr>
              <a:t>基于区块链的互联自动驾驶汽车联邦学习系统</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4" name="文本框 23"/>
          <p:cNvSpPr txBox="1"/>
          <p:nvPr/>
        </p:nvSpPr>
        <p:spPr>
          <a:xfrm>
            <a:off x="4816698" y="5640470"/>
            <a:ext cx="3450480" cy="46166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总结</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6" name="文本框 25"/>
          <p:cNvSpPr txBox="1"/>
          <p:nvPr/>
        </p:nvSpPr>
        <p:spPr>
          <a:xfrm>
            <a:off x="2499544" y="1708795"/>
            <a:ext cx="1022130"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rPr>
              <a:t>目录</a:t>
            </a:r>
            <a:endPar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endParaRPr>
          </a:p>
        </p:txBody>
      </p:sp>
      <p:sp>
        <p:nvSpPr>
          <p:cNvPr id="2" name="文本框 1"/>
          <p:cNvSpPr txBox="1"/>
          <p:nvPr/>
        </p:nvSpPr>
        <p:spPr>
          <a:xfrm>
            <a:off x="591185" y="273685"/>
            <a:ext cx="3380105" cy="156845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96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C</a:t>
            </a:r>
            <a:r>
              <a:rPr kumimoji="1" lang="en-US" altLang="zh-CN"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ontents</a:t>
            </a:r>
            <a:endParaRPr kumimoji="1" lang="zh-CN" altLang="en-US"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cxnSp>
        <p:nvCxnSpPr>
          <p:cNvPr id="8" name="直线连接符 7"/>
          <p:cNvCxnSpPr/>
          <p:nvPr/>
        </p:nvCxnSpPr>
        <p:spPr>
          <a:xfrm>
            <a:off x="1692876" y="1662277"/>
            <a:ext cx="2519124" cy="0"/>
          </a:xfrm>
          <a:prstGeom prst="line">
            <a:avLst/>
          </a:prstGeom>
          <a:ln w="3175">
            <a:solidFill>
              <a:schemeClr val="bg1"/>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8165" y="83820"/>
            <a:ext cx="4135755" cy="598805"/>
          </a:xfrm>
        </p:spPr>
        <p:txBody>
          <a:bodyPr/>
          <a:lstStyle/>
          <a:p>
            <a:pPr algn="ctr"/>
            <a:r>
              <a:rPr kumimoji="1" lang="zh-CN" altLang="en-US" dirty="0"/>
              <a:t>研究内容及主要工作</a:t>
            </a:r>
            <a:endParaRPr kumimoji="1" lang="zh-CN" altLang="en-US" dirty="0"/>
          </a:p>
        </p:txBody>
      </p:sp>
      <p:sp>
        <p:nvSpPr>
          <p:cNvPr id="34" name="文本框 33"/>
          <p:cNvSpPr txBox="1"/>
          <p:nvPr/>
        </p:nvSpPr>
        <p:spPr>
          <a:xfrm>
            <a:off x="319079" y="1127824"/>
            <a:ext cx="1437967" cy="430887"/>
          </a:xfrm>
          <a:prstGeom prst="rect">
            <a:avLst/>
          </a:prstGeom>
          <a:noFill/>
        </p:spPr>
        <p:txBody>
          <a:bodyPr wrap="square" rtlCol="0">
            <a:spAutoFit/>
          </a:bodyPr>
          <a:lstStyle/>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现存问题</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3" name="矩形 2"/>
          <p:cNvSpPr/>
          <p:nvPr/>
        </p:nvSpPr>
        <p:spPr>
          <a:xfrm>
            <a:off x="411821" y="1700719"/>
            <a:ext cx="5296524" cy="378460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来自恶意客户端的中毒攻击。例如，一个恶意客户端可以上传不正确的梯度或参数来破坏全局模型。</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收集和聚合模型参数的中央服务器容易出现单点故障，从而导致服务崩溃。一旦单个服务器损坏，就会造成任务失败。</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中央服务器</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难以</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承受来自许多客户机的巨大吞吐量</a:t>
            </a:r>
            <a:r>
              <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gn="just">
              <a:lnSpc>
                <a:spcPct val="150000"/>
              </a:lnSpc>
              <a:buFont typeface="Wingdings" panose="05000000000000000000" pitchFamily="2" charset="2"/>
              <a:buNone/>
            </a:pPr>
            <a:endParaRPr 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p:txBody>
      </p:sp>
      <p:sp>
        <p:nvSpPr>
          <p:cNvPr id="13" name="文本框 12"/>
          <p:cNvSpPr txBox="1"/>
          <p:nvPr/>
        </p:nvSpPr>
        <p:spPr>
          <a:xfrm>
            <a:off x="6116320" y="1127921"/>
            <a:ext cx="1437967" cy="430887"/>
          </a:xfrm>
          <a:prstGeom prst="rect">
            <a:avLst/>
          </a:prstGeom>
          <a:noFill/>
        </p:spPr>
        <p:txBody>
          <a:bodyPr wrap="square" rtlCol="0">
            <a:spAutoFit/>
          </a:bodyPr>
          <a:lstStyle/>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研究内容</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5" name="矩形 4"/>
          <p:cNvSpPr/>
          <p:nvPr/>
        </p:nvSpPr>
        <p:spPr>
          <a:xfrm>
            <a:off x="6116026" y="1700719"/>
            <a:ext cx="5296524" cy="3784600"/>
          </a:xfrm>
          <a:prstGeom prst="rect">
            <a:avLst/>
          </a:prstGeom>
        </p:spPr>
        <p:txBody>
          <a:bodyPr wrap="square">
            <a:spAutoFit/>
          </a:bodyPr>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通过区块链确保了去中心化的安全性。</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提出了一种共识协议PoFL，结合了</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Pow</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共识算法和三种聚合规则，将这三个规则应用到FedAvg算法，减少了训练过程的通信和计算开销。同时能够抵御恶意节点的攻击。</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构建了一个分布式文件存储和访问模块。通过星际文件系统IPFS ，使</a:t>
            </a:r>
            <a:r>
              <a:rPr 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C</a:t>
            </a:r>
            <a:r>
              <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av中的数据交换更加健壮和高效。</a:t>
            </a: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marL="342900" indent="-342900" algn="just">
              <a:lnSpc>
                <a:spcPct val="150000"/>
              </a:lnSpc>
              <a:buFont typeface="Wingdings" panose="05000000000000000000" pitchFamily="2" charset="2"/>
              <a:buChar char="Ø"/>
            </a:pPr>
            <a:endParaRPr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421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DengXian" panose="02010600030101010101" charset="-122"/>
              <a:ea typeface="DengXian" panose="02010600030101010101" charset="-122"/>
              <a:cs typeface="+mn-cs"/>
            </a:endParaRPr>
          </a:p>
        </p:txBody>
      </p:sp>
      <p:sp>
        <p:nvSpPr>
          <p:cNvPr id="6" name="椭圆 5"/>
          <p:cNvSpPr/>
          <p:nvPr/>
        </p:nvSpPr>
        <p:spPr>
          <a:xfrm>
            <a:off x="3812400" y="2332412"/>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01</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8" name="椭圆 17"/>
          <p:cNvSpPr/>
          <p:nvPr/>
        </p:nvSpPr>
        <p:spPr>
          <a:xfrm>
            <a:off x="3812400" y="3378027"/>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02</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19" name="椭圆 18"/>
          <p:cNvSpPr/>
          <p:nvPr/>
        </p:nvSpPr>
        <p:spPr>
          <a:xfrm>
            <a:off x="3812400" y="4423642"/>
            <a:ext cx="799200" cy="804093"/>
          </a:xfrm>
          <a:prstGeom prst="ellipse">
            <a:avLst/>
          </a:prstGeom>
          <a:solidFill>
            <a:schemeClr val="accent5">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03</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0" name="椭圆 19"/>
          <p:cNvSpPr/>
          <p:nvPr/>
        </p:nvSpPr>
        <p:spPr>
          <a:xfrm>
            <a:off x="3812400" y="5469257"/>
            <a:ext cx="799200" cy="804093"/>
          </a:xfrm>
          <a:prstGeom prst="ellips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04</a:t>
            </a:r>
            <a:endParaRPr kumimoji="1" lang="zh-CN" altLang="en-US" sz="2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sp>
        <p:nvSpPr>
          <p:cNvPr id="21" name="文本框 20"/>
          <p:cNvSpPr txBox="1"/>
          <p:nvPr/>
        </p:nvSpPr>
        <p:spPr>
          <a:xfrm>
            <a:off x="4816698" y="2498501"/>
            <a:ext cx="2445493"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研究背景及意义</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4816698" y="3545824"/>
            <a:ext cx="6794929" cy="46037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研究内容及主要工作</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3" name="文本框 22"/>
          <p:cNvSpPr txBox="1"/>
          <p:nvPr/>
        </p:nvSpPr>
        <p:spPr>
          <a:xfrm>
            <a:off x="4816475" y="4592955"/>
            <a:ext cx="6998970" cy="460375"/>
          </a:xfrm>
          <a:prstGeom prst="rect">
            <a:avLst/>
          </a:prstGeom>
          <a:noFill/>
        </p:spPr>
        <p:txBody>
          <a:bodyPr wrap="square" rtlCol="0">
            <a:spAutoFit/>
          </a:bodyPr>
          <a:lstStyle/>
          <a:p>
            <a:pPr>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sym typeface="+mn-ea"/>
              </a:rPr>
              <a:t>基于区块链的互联自动驾驶汽车的联邦学习系统</a:t>
            </a:r>
            <a:endParaRPr kumimoji="1" lang="zh-CN" altLang="en-US" sz="2400" b="1" dirty="0">
              <a:solidFill>
                <a:schemeClr val="accent5">
                  <a:lumMod val="50000"/>
                </a:schemeClr>
              </a:solidFill>
              <a:latin typeface="Microsoft YaHei" panose="020B0503020204020204" pitchFamily="34" charset="-122"/>
              <a:ea typeface="Microsoft YaHei" panose="020B0503020204020204" pitchFamily="34" charset="-122"/>
            </a:endParaRPr>
          </a:p>
        </p:txBody>
      </p:sp>
      <p:sp>
        <p:nvSpPr>
          <p:cNvPr id="24" name="文本框 23"/>
          <p:cNvSpPr txBox="1"/>
          <p:nvPr/>
        </p:nvSpPr>
        <p:spPr>
          <a:xfrm>
            <a:off x="4816698" y="5640470"/>
            <a:ext cx="3450480" cy="461665"/>
          </a:xfrm>
          <a:prstGeom prst="rect">
            <a:avLst/>
          </a:prstGeom>
          <a:noFill/>
        </p:spPr>
        <p:txBody>
          <a:bodyPr wrap="square" rtlCol="0">
            <a:spAutoFit/>
          </a:bodyPr>
          <a:lstStyle/>
          <a:p>
            <a:pPr lvl="0">
              <a:defRPr/>
            </a:pPr>
            <a:r>
              <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rPr>
              <a:t>总结</a:t>
            </a:r>
            <a:endParaRPr kumimoji="1" lang="zh-CN" altLang="en-US" sz="2400" b="1" dirty="0">
              <a:solidFill>
                <a:schemeClr val="bg1">
                  <a:lumMod val="65000"/>
                </a:schemeClr>
              </a:solidFill>
              <a:latin typeface="Microsoft YaHei" panose="020B0503020204020204" pitchFamily="34" charset="-122"/>
              <a:ea typeface="Microsoft YaHei" panose="020B0503020204020204" pitchFamily="34" charset="-122"/>
            </a:endParaRPr>
          </a:p>
        </p:txBody>
      </p:sp>
      <p:sp>
        <p:nvSpPr>
          <p:cNvPr id="26" name="文本框 25"/>
          <p:cNvSpPr txBox="1"/>
          <p:nvPr/>
        </p:nvSpPr>
        <p:spPr>
          <a:xfrm>
            <a:off x="2499544" y="1708795"/>
            <a:ext cx="1022130"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rPr>
              <a:t>目录</a:t>
            </a:r>
            <a:endParaRPr kumimoji="1" lang="zh-CN" altLang="en-US" sz="3200" b="0" i="0" u="none" strike="noStrike" kern="1200" cap="none" spc="0" normalizeH="0" baseline="0" noProof="0" dirty="0">
              <a:ln>
                <a:noFill/>
              </a:ln>
              <a:solidFill>
                <a:prstClr val="white"/>
              </a:solidFill>
              <a:effectLst/>
              <a:uLnTx/>
              <a:uFillTx/>
              <a:latin typeface="FZZongYi-M05S" panose="02000000000000000000" pitchFamily="2" charset="-122"/>
              <a:ea typeface="FZZongYi-M05S" panose="02000000000000000000" pitchFamily="2" charset="-122"/>
              <a:cs typeface="+mn-cs"/>
            </a:endParaRPr>
          </a:p>
        </p:txBody>
      </p:sp>
      <p:sp>
        <p:nvSpPr>
          <p:cNvPr id="2" name="文本框 1"/>
          <p:cNvSpPr txBox="1"/>
          <p:nvPr/>
        </p:nvSpPr>
        <p:spPr>
          <a:xfrm>
            <a:off x="591185" y="283845"/>
            <a:ext cx="3482975" cy="156845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96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C</a:t>
            </a:r>
            <a:r>
              <a:rPr kumimoji="1" lang="en-US" altLang="zh-CN"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rPr>
              <a:t>ontents</a:t>
            </a:r>
            <a:endParaRPr kumimoji="1" lang="zh-CN" altLang="en-US" sz="4800" b="0" i="0" u="none" strike="noStrike" kern="1200" cap="none" spc="0" normalizeH="0" baseline="0" noProof="0" dirty="0">
              <a:ln>
                <a:noFill/>
              </a:ln>
              <a:solidFill>
                <a:prstClr val="white"/>
              </a:solidFill>
              <a:effectLst/>
              <a:uLnTx/>
              <a:uFillTx/>
              <a:latin typeface="Calisto MT" panose="02040603050505030304" pitchFamily="18" charset="0"/>
              <a:ea typeface="DengXian" panose="02010600030101010101" charset="-122"/>
              <a:cs typeface="+mn-cs"/>
            </a:endParaRPr>
          </a:p>
        </p:txBody>
      </p:sp>
      <p:cxnSp>
        <p:nvCxnSpPr>
          <p:cNvPr id="8" name="直线连接符 7"/>
          <p:cNvCxnSpPr/>
          <p:nvPr/>
        </p:nvCxnSpPr>
        <p:spPr>
          <a:xfrm>
            <a:off x="1692876" y="1662277"/>
            <a:ext cx="2519124" cy="0"/>
          </a:xfrm>
          <a:prstGeom prst="line">
            <a:avLst/>
          </a:prstGeom>
          <a:ln w="3175">
            <a:solidFill>
              <a:schemeClr val="bg1"/>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nvSpPr>
        <p:spPr>
          <a:xfrm>
            <a:off x="430530" y="1831340"/>
            <a:ext cx="5459095" cy="4867275"/>
          </a:xfrm>
          <a:prstGeom prst="rect">
            <a:avLst/>
          </a:prstGeom>
        </p:spPr>
        <p:txBody>
          <a:bodyPr wrap="square">
            <a:noAutofit/>
          </a:bodyPr>
          <a:lstStyle/>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FedSGD</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最早的联邦学习算法。</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FedSGD</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计算一次梯度就将梯度上传到服务端进行聚合，服务端更新参数后下发给客户端进行下一轮训练。</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FedAvg</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FedSGD</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计算一次梯度就将梯度上传到服务端将导致训练效率较低，</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网络通信成本较高</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rPr>
              <a:t>，为了减少通信次数，一般客户端计算多轮累积的梯度再将模型参数上传到服务端加权平均，这种方法被称为FederatedAveraging</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sym typeface="+mn-ea"/>
            </a:endParaRPr>
          </a:p>
          <a:p>
            <a:pPr indent="0">
              <a:lnSpc>
                <a:spcPct val="130000"/>
              </a:lnSpc>
              <a:buFont typeface="Wingdings" panose="05000000000000000000" pitchFamily="2" charset="2"/>
              <a:buNone/>
            </a:pPr>
            <a:endPar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联邦学习</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100" name="图片 99"/>
          <p:cNvPicPr/>
          <p:nvPr>
            <p:custDataLst>
              <p:tags r:id="rId1"/>
            </p:custDataLst>
          </p:nvPr>
        </p:nvPicPr>
        <p:blipFill>
          <a:blip r:embed="rId2"/>
          <a:stretch>
            <a:fillRect/>
          </a:stretch>
        </p:blipFill>
        <p:spPr>
          <a:xfrm>
            <a:off x="6233160" y="934720"/>
            <a:ext cx="5561965" cy="559435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3" name="文本框 2"/>
          <p:cNvSpPr txBox="1"/>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联邦学习</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5" name="图片 4"/>
          <p:cNvPicPr>
            <a:picLocks noChangeAspect="1"/>
          </p:cNvPicPr>
          <p:nvPr/>
        </p:nvPicPr>
        <p:blipFill>
          <a:blip r:embed="rId1"/>
          <a:stretch>
            <a:fillRect/>
          </a:stretch>
        </p:blipFill>
        <p:spPr>
          <a:xfrm>
            <a:off x="6021705" y="871855"/>
            <a:ext cx="4898390" cy="5942330"/>
          </a:xfrm>
          <a:prstGeom prst="rect">
            <a:avLst/>
          </a:prstGeom>
        </p:spPr>
      </p:pic>
      <p:pic>
        <p:nvPicPr>
          <p:cNvPr id="6" name="图片 5"/>
          <p:cNvPicPr>
            <a:picLocks noChangeAspect="1"/>
          </p:cNvPicPr>
          <p:nvPr/>
        </p:nvPicPr>
        <p:blipFill>
          <a:blip r:embed="rId2"/>
          <a:stretch>
            <a:fillRect/>
          </a:stretch>
        </p:blipFill>
        <p:spPr>
          <a:xfrm>
            <a:off x="989330" y="3636010"/>
            <a:ext cx="4353560" cy="2476500"/>
          </a:xfrm>
          <a:prstGeom prst="rect">
            <a:avLst/>
          </a:prstGeom>
        </p:spPr>
      </p:pic>
      <p:sp>
        <p:nvSpPr>
          <p:cNvPr id="7" name="文本框 6"/>
          <p:cNvSpPr txBox="1"/>
          <p:nvPr>
            <p:custDataLst>
              <p:tags r:id="rId3"/>
            </p:custDataLst>
          </p:nvPr>
        </p:nvSpPr>
        <p:spPr>
          <a:xfrm>
            <a:off x="344170" y="1709420"/>
            <a:ext cx="5643880" cy="1664335"/>
          </a:xfrm>
          <a:prstGeom prst="rect">
            <a:avLst/>
          </a:prstGeom>
          <a:noFill/>
        </p:spPr>
        <p:txBody>
          <a:bodyPr wrap="square" rtlCol="0">
            <a:noAutofit/>
          </a:bodyPr>
          <a:p>
            <a:r>
              <a:rPr lang="en-US" altLang="zh-CN" b="1"/>
              <a:t>FedAvg in Bift</a:t>
            </a:r>
            <a:r>
              <a:rPr lang="zh-CN" altLang="en-US"/>
              <a:t>：</a:t>
            </a:r>
            <a:endParaRPr lang="zh-CN" altLang="en-US"/>
          </a:p>
          <a:p>
            <a:r>
              <a:rPr lang="zh-CN" altLang="en-US"/>
              <a:t>无中央服务器，同时使用混合聚合算法</a:t>
            </a:r>
            <a:r>
              <a:rPr lang="zh-CN" altLang="en-US"/>
              <a:t>替代了原本的加权平均来抵抗恶意节点。</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44725" y="113665"/>
            <a:ext cx="9550400" cy="598805"/>
          </a:xfrm>
        </p:spPr>
        <p:txBody>
          <a:bodyPr/>
          <a:lstStyle/>
          <a:p>
            <a:pPr algn="ctr"/>
            <a:r>
              <a:rPr kumimoji="1" lang="zh-CN" altLang="en-US" sz="2800" dirty="0"/>
              <a:t>基于区块链的互联自动驾驶汽车联邦学习系统</a:t>
            </a:r>
            <a:endParaRPr kumimoji="1" lang="zh-CN" altLang="en-US" sz="2800" dirty="0"/>
          </a:p>
        </p:txBody>
      </p:sp>
      <p:sp>
        <p:nvSpPr>
          <p:cNvPr id="4" name="矩形 3"/>
          <p:cNvSpPr/>
          <p:nvPr/>
        </p:nvSpPr>
        <p:spPr>
          <a:xfrm>
            <a:off x="430530" y="1496695"/>
            <a:ext cx="10854055" cy="2651125"/>
          </a:xfrm>
          <a:prstGeom prst="rect">
            <a:avLst/>
          </a:prstGeom>
        </p:spPr>
        <p:txBody>
          <a:bodyPr wrap="square">
            <a:spAutoFit/>
          </a:bodyPr>
          <a:lstStyle/>
          <a:p>
            <a:pPr indent="0">
              <a:lnSpc>
                <a:spcPct val="130000"/>
              </a:lnSpc>
              <a:buFont typeface="Wingdings" panose="05000000000000000000" pitchFamily="2" charset="2"/>
              <a:buNone/>
            </a:pP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T</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rimmed </a:t>
            </a:r>
            <a:r>
              <a:rPr lang="en-US" altLang="zh-CN"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M</a:t>
            </a:r>
            <a:r>
              <a:rPr lang="zh-CN" altLang="en-US" sz="1600" b="1" dirty="0">
                <a:solidFill>
                  <a:schemeClr val="tx1">
                    <a:lumMod val="85000"/>
                    <a:lumOff val="15000"/>
                  </a:schemeClr>
                </a:solidFill>
                <a:latin typeface="Microsoft YaHei Light" panose="020B0502040204020203" pitchFamily="34" charset="-122"/>
                <a:ea typeface="Microsoft YaHei Light" panose="020B0502040204020203" pitchFamily="34" charset="-122"/>
              </a:rPr>
              <a:t>ean：</a:t>
            </a: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剪枝平均数，去掉一部分最大值和最小值后，剩余部分的平均数。剪枝平均数可以不受到部分极值的影响，同时还能保持大部分数的平均值。</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例：</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r>
              <a:rPr lang="en-US" altLang="zh-CN" sz="1600" strike="sngStrike" dirty="0">
                <a:solidFill>
                  <a:schemeClr val="tx1">
                    <a:lumMod val="85000"/>
                    <a:lumOff val="15000"/>
                  </a:schemeClr>
                </a:solidFill>
                <a:uFillTx/>
                <a:latin typeface="Microsoft YaHei Light" panose="020B0502040204020203" pitchFamily="34" charset="-122"/>
                <a:ea typeface="Microsoft YaHei Light" panose="020B0502040204020203" pitchFamily="34" charset="-122"/>
              </a:rPr>
              <a:t>-100,-50,-20</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,4,5,6,7,8,9,10,11,12,13,14,15,17,</a:t>
            </a:r>
            <a:r>
              <a:rPr lang="en-US" altLang="zh-CN" sz="1600" strike="sngStrike" dirty="0">
                <a:solidFill>
                  <a:schemeClr val="tx1">
                    <a:lumMod val="85000"/>
                    <a:lumOff val="15000"/>
                  </a:schemeClr>
                </a:solidFill>
                <a:uFillTx/>
                <a:latin typeface="Microsoft YaHei Light" panose="020B0502040204020203" pitchFamily="34" charset="-122"/>
                <a:ea typeface="Microsoft YaHei Light" panose="020B0502040204020203" pitchFamily="34" charset="-122"/>
              </a:rPr>
              <a:t>4</a:t>
            </a:r>
            <a:r>
              <a:rPr lang="en-US" altLang="zh-CN" sz="1600" strike="sngStrike" dirty="0">
                <a:solidFill>
                  <a:schemeClr val="tx1">
                    <a:lumMod val="85000"/>
                    <a:lumOff val="15000"/>
                  </a:schemeClr>
                </a:solidFill>
                <a:uFillTx/>
                <a:latin typeface="Microsoft YaHei Light" panose="020B0502040204020203" pitchFamily="34" charset="-122"/>
                <a:ea typeface="Microsoft YaHei Light" panose="020B0502040204020203" pitchFamily="34" charset="-122"/>
              </a:rPr>
              <a:t>00,500,600</a:t>
            </a:r>
            <a:r>
              <a:rPr lang="en-US" altLang="zh-CN"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a:p>
            <a:pPr indent="0">
              <a:lnSpc>
                <a:spcPct val="130000"/>
              </a:lnSpc>
              <a:buFont typeface="Wingdings" panose="05000000000000000000" pitchFamily="2" charset="2"/>
              <a:buNone/>
            </a:pPr>
            <a:r>
              <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rPr>
              <a:t>剪枝平均需要先对数据排序，聚合过程中的参数，往往是一个向量，无法直接比较排序。一个可能的方法是，逐个坐标（或者逐个维度）排序后求剪枝平均，然后组合成最终结果。</a:t>
            </a:r>
            <a:endParaRPr lang="zh-CN" altLang="en-US" sz="1600" dirty="0">
              <a:solidFill>
                <a:schemeClr val="tx1">
                  <a:lumMod val="85000"/>
                  <a:lumOff val="15000"/>
                </a:schemeClr>
              </a:solidFill>
              <a:latin typeface="Microsoft YaHei Light" panose="020B0502040204020203" pitchFamily="34" charset="-122"/>
              <a:ea typeface="Microsoft YaHei Light" panose="020B0502040204020203" pitchFamily="34" charset="-122"/>
            </a:endParaRPr>
          </a:p>
        </p:txBody>
      </p:sp>
      <p:sp>
        <p:nvSpPr>
          <p:cNvPr id="3" name="文本框 2"/>
          <p:cNvSpPr txBox="1"/>
          <p:nvPr/>
        </p:nvSpPr>
        <p:spPr>
          <a:xfrm>
            <a:off x="430530" y="934720"/>
            <a:ext cx="2868295" cy="429895"/>
          </a:xfrm>
          <a:prstGeom prst="rect">
            <a:avLst/>
          </a:prstGeom>
          <a:noFill/>
        </p:spPr>
        <p:txBody>
          <a:bodyPr wrap="square" rtlCol="0">
            <a:spAutoFit/>
          </a:bodyPr>
          <a:p>
            <a:r>
              <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rPr>
              <a:t>聚合规则</a:t>
            </a:r>
            <a:endParaRPr kumimoji="1" lang="zh-CN" altLang="en-US" sz="2200" b="1" dirty="0">
              <a:solidFill>
                <a:schemeClr val="accent5">
                  <a:lumMod val="50000"/>
                </a:schemeClr>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1"/>
          <a:stretch>
            <a:fillRect/>
          </a:stretch>
        </p:blipFill>
        <p:spPr>
          <a:xfrm>
            <a:off x="-111760" y="4589145"/>
            <a:ext cx="6393815" cy="1040765"/>
          </a:xfrm>
          <a:prstGeom prst="rect">
            <a:avLst/>
          </a:prstGeom>
        </p:spPr>
      </p:pic>
      <p:pic>
        <p:nvPicPr>
          <p:cNvPr id="5" name="图片 4"/>
          <p:cNvPicPr>
            <a:picLocks noChangeAspect="1"/>
          </p:cNvPicPr>
          <p:nvPr/>
        </p:nvPicPr>
        <p:blipFill>
          <a:blip r:embed="rId2"/>
          <a:stretch>
            <a:fillRect/>
          </a:stretch>
        </p:blipFill>
        <p:spPr>
          <a:xfrm>
            <a:off x="5945505" y="4259580"/>
            <a:ext cx="6070600" cy="168021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633,&quot;width&quot;:11797.659842519684}"/>
</p:tagLst>
</file>

<file path=ppt/tags/tag10.xml><?xml version="1.0" encoding="utf-8"?>
<p:tagLst xmlns:p="http://schemas.openxmlformats.org/presentationml/2006/main">
  <p:tag name="KSO_WM_UNIT_PLACING_PICTURE_USER_VIEWPORT" val="{&quot;height&quot;:2663,&quot;width&quot;:17093}"/>
</p:tagLst>
</file>

<file path=ppt/tags/tag11.xml><?xml version="1.0" encoding="utf-8"?>
<p:tagLst xmlns:p="http://schemas.openxmlformats.org/presentationml/2006/main">
  <p:tag name="KSO_WM_UNIT_PLACING_PICTURE_USER_VIEWPORT" val="{&quot;height&quot;:2663,&quot;width&quot;:17093}"/>
</p:tagLst>
</file>

<file path=ppt/tags/tag12.xml><?xml version="1.0" encoding="utf-8"?>
<p:tagLst xmlns:p="http://schemas.openxmlformats.org/presentationml/2006/main">
  <p:tag name="KSO_WM_UNIT_PLACING_PICTURE_USER_VIEWPORT" val="{&quot;height&quot;:677,&quot;width&quot;:4517}"/>
</p:tagLst>
</file>

<file path=ppt/tags/tag13.xml><?xml version="1.0" encoding="utf-8"?>
<p:tagLst xmlns:p="http://schemas.openxmlformats.org/presentationml/2006/main">
  <p:tag name="KSO_WM_UNIT_PLACING_PICTURE_USER_VIEWPORT" val="{&quot;height&quot;:677,&quot;width&quot;:4517}"/>
</p:tagLst>
</file>

<file path=ppt/tags/tag14.xml><?xml version="1.0" encoding="utf-8"?>
<p:tagLst xmlns:p="http://schemas.openxmlformats.org/presentationml/2006/main">
  <p:tag name="KSO_WM_UNIT_PLACING_PICTURE_USER_VIEWPORT" val="{&quot;height&quot;:4416,&quot;width&quot;:7140}"/>
</p:tagLst>
</file>

<file path=ppt/tags/tag15.xml><?xml version="1.0" encoding="utf-8"?>
<p:tagLst xmlns:p="http://schemas.openxmlformats.org/presentationml/2006/main">
  <p:tag name="KSO_WM_UNIT_PLACING_PICTURE_USER_VIEWPORT" val="{&quot;height&quot;:677,&quot;width&quot;:4517}"/>
</p:tagLst>
</file>

<file path=ppt/tags/tag16.xml><?xml version="1.0" encoding="utf-8"?>
<p:tagLst xmlns:p="http://schemas.openxmlformats.org/presentationml/2006/main">
  <p:tag name="KSO_WM_UNIT_PLACING_PICTURE_USER_VIEWPORT" val="{&quot;height&quot;:6771,&quot;width&quot;:9959}"/>
</p:tagLst>
</file>

<file path=ppt/tags/tag17.xml><?xml version="1.0" encoding="utf-8"?>
<p:tagLst xmlns:p="http://schemas.openxmlformats.org/presentationml/2006/main">
  <p:tag name="KSO_WM_UNIT_PLACING_PICTURE_USER_VIEWPORT" val="{&quot;height&quot;:677,&quot;width&quot;:4517}"/>
</p:tagLst>
</file>

<file path=ppt/tags/tag18.xml><?xml version="1.0" encoding="utf-8"?>
<p:tagLst xmlns:p="http://schemas.openxmlformats.org/presentationml/2006/main">
  <p:tag name="KSO_WM_UNIT_PLACING_PICTURE_USER_VIEWPORT" val="{&quot;height&quot;:677,&quot;width&quot;:4517}"/>
</p:tagLst>
</file>

<file path=ppt/tags/tag19.xml><?xml version="1.0" encoding="utf-8"?>
<p:tagLst xmlns:p="http://schemas.openxmlformats.org/presentationml/2006/main">
  <p:tag name="KSO_WM_UNIT_PLACING_PICTURE_USER_VIEWPORT" val="{&quot;height&quot;:677,&quot;width&quot;:4517}"/>
</p:tagLst>
</file>

<file path=ppt/tags/tag2.xml><?xml version="1.0" encoding="utf-8"?>
<p:tagLst xmlns:p="http://schemas.openxmlformats.org/presentationml/2006/main">
  <p:tag name="KSO_WM_UNIT_PLACING_PICTURE_USER_VIEWPORT" val="{&quot;height&quot;:9915,&quot;width&quot;:10470}"/>
</p:tagLst>
</file>

<file path=ppt/tags/tag20.xml><?xml version="1.0" encoding="utf-8"?>
<p:tagLst xmlns:p="http://schemas.openxmlformats.org/presentationml/2006/main">
  <p:tag name="KSO_WM_UNIT_TABLE_BEAUTIFY" val="smartTable{5ffae914-30e5-40bc-af8c-4cc9872af84f}"/>
  <p:tag name="TABLE_ENDDRAG_ORIGIN_RECT" val="805*81"/>
  <p:tag name="TABLE_ENDDRAG_RECT" val="94*118*805*81"/>
</p:tagLst>
</file>

<file path=ppt/tags/tag21.xml><?xml version="1.0" encoding="utf-8"?>
<p:tagLst xmlns:p="http://schemas.openxmlformats.org/presentationml/2006/main">
  <p:tag name="KSO_WM_UNIT_PLACING_PICTURE_USER_VIEWPORT" val="{&quot;height&quot;:677,&quot;width&quot;:4517}"/>
</p:tagLst>
</file>

<file path=ppt/tags/tag22.xml><?xml version="1.0" encoding="utf-8"?>
<p:tagLst xmlns:p="http://schemas.openxmlformats.org/presentationml/2006/main">
  <p:tag name="KSO_WM_UNIT_TABLE_BEAUTIFY" val="smartTable{d53ded94-5741-4871-98a1-115786b1584c}"/>
  <p:tag name="TABLE_ENDDRAG_ORIGIN_RECT" val="493*229"/>
  <p:tag name="TABLE_ENDDRAG_RECT" val="31*185*494*229"/>
</p:tagLst>
</file>

<file path=ppt/tags/tag23.xml><?xml version="1.0" encoding="utf-8"?>
<p:tagLst xmlns:p="http://schemas.openxmlformats.org/presentationml/2006/main">
  <p:tag name="KSO_WM_UNIT_PLACING_PICTURE_USER_VIEWPORT" val="{&quot;height&quot;:677,&quot;width&quot;:4517}"/>
</p:tagLst>
</file>

<file path=ppt/tags/tag24.xml><?xml version="1.0" encoding="utf-8"?>
<p:tagLst xmlns:p="http://schemas.openxmlformats.org/presentationml/2006/main">
  <p:tag name="KSO_WM_UNIT_TABLE_BEAUTIFY" val="smartTable{be50a3aa-3d44-497d-998a-4cb62b1525fb}"/>
  <p:tag name="TABLE_ENDDRAG_ORIGIN_RECT" val="671*120"/>
  <p:tag name="TABLE_ENDDRAG_RECT" val="126*202*671*120"/>
</p:tagLst>
</file>

<file path=ppt/tags/tag25.xml><?xml version="1.0" encoding="utf-8"?>
<p:tagLst xmlns:p="http://schemas.openxmlformats.org/presentationml/2006/main">
  <p:tag name="KSO_WM_UNIT_TABLE_BEAUTIFY" val="smartTable{f649e9ac-95b5-470b-a66e-db6c341b567d}"/>
  <p:tag name="TABLE_ENDDRAG_ORIGIN_RECT" val="671*120"/>
  <p:tag name="TABLE_ENDDRAG_RECT" val="126*202*671*120"/>
</p:tagLst>
</file>

<file path=ppt/tags/tag26.xml><?xml version="1.0" encoding="utf-8"?>
<p:tagLst xmlns:p="http://schemas.openxmlformats.org/presentationml/2006/main">
  <p:tag name="COMMONDATA" val="eyJoZGlkIjoiY2U1OTFiNzI4YjZmZDIwNzE4YmY5ZThlMDdkODc2MWMifQ=="/>
  <p:tag name="KSO_WPP_MARK_KEY" val="14795616-840e-4f9a-9506-40fe04a5466f"/>
</p:tagLst>
</file>

<file path=ppt/tags/tag3.xml><?xml version="1.0" encoding="utf-8"?>
<p:tagLst xmlns:p="http://schemas.openxmlformats.org/presentationml/2006/main">
  <p:tag name="KSO_WM_UNIT_PLACING_PICTURE_USER_VIEWPORT" val="{&quot;height&quot;:2511,&quot;width&quot;:7415}"/>
</p:tagLst>
</file>

<file path=ppt/tags/tag4.xml><?xml version="1.0" encoding="utf-8"?>
<p:tagLst xmlns:p="http://schemas.openxmlformats.org/presentationml/2006/main">
  <p:tag name="KSO_WM_UNIT_PLACING_PICTURE_USER_VIEWPORT" val="{&quot;height&quot;:5038,&quot;width&quot;:7166}"/>
</p:tagLst>
</file>

<file path=ppt/tags/tag5.xml><?xml version="1.0" encoding="utf-8"?>
<p:tagLst xmlns:p="http://schemas.openxmlformats.org/presentationml/2006/main">
  <p:tag name="KSO_WM_UNIT_PLACING_PICTURE_USER_VIEWPORT" val="{&quot;height&quot;:4065,&quot;width&quot;:9288}"/>
</p:tagLst>
</file>

<file path=ppt/tags/tag6.xml><?xml version="1.0" encoding="utf-8"?>
<p:tagLst xmlns:p="http://schemas.openxmlformats.org/presentationml/2006/main">
  <p:tag name="KSO_WM_UNIT_PLACING_PICTURE_USER_VIEWPORT" val="{&quot;height&quot;:2484,&quot;width&quot;:5676}"/>
</p:tagLst>
</file>

<file path=ppt/tags/tag7.xml><?xml version="1.0" encoding="utf-8"?>
<p:tagLst xmlns:p="http://schemas.openxmlformats.org/presentationml/2006/main">
  <p:tag name="KSO_WM_UNIT_TABLE_BEAUTIFY" val="smartTable{38cf2570-f5dc-4e09-8e68-c80e4035ddb7}"/>
  <p:tag name="TABLE_ENDDRAG_ORIGIN_RECT" val="684*255"/>
  <p:tag name="TABLE_ENDDRAG_RECT" val="127*165*684*255"/>
</p:tagLst>
</file>

<file path=ppt/tags/tag8.xml><?xml version="1.0" encoding="utf-8"?>
<p:tagLst xmlns:p="http://schemas.openxmlformats.org/presentationml/2006/main">
  <p:tag name="KSO_WM_UNIT_PLACING_PICTURE_USER_VIEWPORT" val="{&quot;height&quot;:2663,&quot;width&quot;:17093}"/>
</p:tagLst>
</file>

<file path=ppt/tags/tag9.xml><?xml version="1.0" encoding="utf-8"?>
<p:tagLst xmlns:p="http://schemas.openxmlformats.org/presentationml/2006/main">
  <p:tag name="KSO_WM_UNIT_PLACING_PICTURE_USER_VIEWPORT" val="{&quot;height&quot;:2663,&quot;width&quot;:1709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4238</Words>
  <Application>WPS 演示</Application>
  <PresentationFormat>宽屏</PresentationFormat>
  <Paragraphs>419</Paragraphs>
  <Slides>28</Slides>
  <Notes>32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Microsoft YaHei</vt:lpstr>
      <vt:lpstr>DengXian</vt:lpstr>
      <vt:lpstr>Calisto MT</vt:lpstr>
      <vt:lpstr>Segoe Print</vt:lpstr>
      <vt:lpstr>FZZongYi-M05S</vt:lpstr>
      <vt:lpstr>Microsoft YaHei Light</vt:lpstr>
      <vt:lpstr>Arial Unicode MS</vt:lpstr>
      <vt:lpstr>DengXian Light</vt:lpstr>
      <vt:lpstr>Calibri</vt:lpstr>
      <vt:lpstr>Office 主题​​</vt:lpstr>
      <vt:lpstr>PowerPoint 演示文稿</vt:lpstr>
      <vt:lpstr>PowerPoint 演示文稿</vt:lpstr>
      <vt:lpstr>研究背景及意义</vt:lpstr>
      <vt:lpstr>PowerPoint 演示文稿</vt:lpstr>
      <vt:lpstr>研究内容及主要工作</vt:lpstr>
      <vt:lpstr>PowerPoint 演示文稿</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基于区块链的互联自动驾驶汽车联邦学习系统</vt:lpstr>
      <vt:lpstr>PowerPoint 演示文稿</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✨KiRaKiRa</cp:lastModifiedBy>
  <cp:revision>588</cp:revision>
  <dcterms:created xsi:type="dcterms:W3CDTF">2020-05-17T05:00:00Z</dcterms:created>
  <dcterms:modified xsi:type="dcterms:W3CDTF">2022-10-28T09:19:10Z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E67C99204D7F414696DD7030966C683B</vt:lpwstr>
  </property>
  <property fmtid="{D5CDD505-2E9C-101B-9397-08002B2CF9AE}" pid="3" name="KSOProductBuildVer">
    <vt:lpwstr>2052-11.1.0.12598</vt:lpwstr>
  </property>
</Properties>
</file>