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4" r:id="rId3"/>
  </p:sldMasterIdLst>
  <p:notesMasterIdLst>
    <p:notesMasterId r:id="rId5"/>
  </p:notesMasterIdLst>
  <p:handoutMasterIdLst>
    <p:handoutMasterId r:id="rId51"/>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1" r:id="rId47"/>
    <p:sldId id="302" r:id="rId48"/>
    <p:sldId id="299" r:id="rId49"/>
    <p:sldId id="300" r:id="rId50"/>
  </p:sldIdLst>
  <p:sldSz cx="9144000" cy="6858000" type="screen4x3"/>
  <p:notesSz cx="7099300" cy="10234295"/>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8382" autoAdjust="0"/>
  </p:normalViewPr>
  <p:slideViewPr>
    <p:cSldViewPr showGuides="1">
      <p:cViewPr>
        <p:scale>
          <a:sx n="130" d="100"/>
          <a:sy n="130" d="100"/>
        </p:scale>
        <p:origin x="306" y="-606"/>
      </p:cViewPr>
      <p:guideLst>
        <p:guide orient="horz" pos="2341"/>
        <p:guide orient="horz" pos="867"/>
        <p:guide orient="horz" pos="5"/>
        <p:guide orient="horz" pos="3453"/>
        <p:guide pos="476"/>
        <p:guide pos="2880"/>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2568" y="60"/>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寄居虚拟化：虚拟化管理软件作为底层操作系统（</a:t>
            </a:r>
            <a:r>
              <a:rPr lang="en-US" altLang="zh-CN" smtClean="0"/>
              <a:t>Windows</a:t>
            </a:r>
            <a:r>
              <a:rPr lang="zh-CN" altLang="en-US" smtClean="0"/>
              <a:t>或</a:t>
            </a:r>
            <a:r>
              <a:rPr lang="en-US" altLang="zh-CN" smtClean="0"/>
              <a:t>Linux</a:t>
            </a:r>
            <a:r>
              <a:rPr lang="zh-CN" altLang="en-US" smtClean="0"/>
              <a:t>等）上的一个普通应用程序，然后通过其创建相应的虚拟机，共享底层服务器资源。</a:t>
            </a:r>
            <a:endParaRPr lang="en-US" altLang="zh-CN" smtClean="0"/>
          </a:p>
          <a:p>
            <a:r>
              <a:rPr lang="zh-CN" altLang="en-US" smtClean="0"/>
              <a:t>裸金属虚拟化：</a:t>
            </a:r>
            <a:r>
              <a:rPr lang="en-US" altLang="zh-CN" smtClean="0"/>
              <a:t>Hypervisor</a:t>
            </a:r>
            <a:r>
              <a:rPr lang="zh-CN" altLang="en-US" smtClean="0"/>
              <a:t>是指直接运行于物理硬件之上的虚拟机监控程序。它主要实现两个基本功能：首先是识别、捕获和响应虚拟机所发出的</a:t>
            </a:r>
            <a:r>
              <a:rPr lang="en-US" altLang="zh-CN" smtClean="0"/>
              <a:t>CPU</a:t>
            </a:r>
            <a:r>
              <a:rPr lang="zh-CN" altLang="en-US" smtClean="0"/>
              <a:t>特权指令或保护指令；其次，它负责处理虚拟机队列和调度，并将物理硬件的处理结果返回给相应的虚拟机。</a:t>
            </a:r>
            <a:endParaRPr lang="zh-CN" altLang="en-US" smtClean="0"/>
          </a:p>
          <a:p>
            <a:r>
              <a:rPr lang="zh-CN" altLang="en-US" smtClean="0"/>
              <a:t>操作系统虚拟化：没有独立的</a:t>
            </a:r>
            <a:r>
              <a:rPr lang="en-US" altLang="zh-CN" smtClean="0"/>
              <a:t>hypervisor</a:t>
            </a:r>
            <a:r>
              <a:rPr lang="zh-CN" altLang="en-US" smtClean="0"/>
              <a:t>层。相反，主机操作系统本身就负责在多个虚拟服务器之间分配硬件资源，并且让这些服务器彼此独立。一个明显的区别是，如果使用操作系统层虚拟化，所有虚拟服务器必须运行同一操作系统</a:t>
            </a:r>
            <a:r>
              <a:rPr lang="en-US" altLang="zh-CN" smtClean="0"/>
              <a:t>(</a:t>
            </a:r>
            <a:r>
              <a:rPr lang="zh-CN" altLang="en-US" smtClean="0"/>
              <a:t>不过每个实例有各自的应用程序和用户账户</a:t>
            </a:r>
            <a:r>
              <a:rPr lang="en-US" altLang="zh-CN" smtClean="0"/>
              <a:t>)</a:t>
            </a:r>
            <a:r>
              <a:rPr lang="zh-CN" altLang="en-US" smtClean="0"/>
              <a:t>。</a:t>
            </a:r>
            <a:endParaRPr lang="zh-CN" altLang="en-US" smtClean="0"/>
          </a:p>
        </p:txBody>
      </p:sp>
      <p:sp>
        <p:nvSpPr>
          <p:cNvPr id="2765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765EABF-0089-4D82-9327-8E6A1299804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dirty="0" smtClean="0"/>
              <a:t>虚拟化主要包含三个方面的内容：计算虚拟化、存储虚拟化和网络虚拟化</a:t>
            </a:r>
            <a:endParaRPr lang="zh-CN" altLang="en-US" dirty="0" smtClean="0"/>
          </a:p>
          <a:p>
            <a:pPr marL="0" indent="0">
              <a:buNone/>
            </a:pPr>
            <a:endParaRPr lang="zh-CN" altLang="en-US" dirty="0" smtClean="0"/>
          </a:p>
        </p:txBody>
      </p:sp>
      <p:sp>
        <p:nvSpPr>
          <p:cNvPr id="2970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19" rIns="99039" bIns="49519"/>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1858954-EBDF-4F6D-A6CC-470EBE303AD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D798EF6-7930-44CE-A058-0A6F54F1561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dirty="0" smtClean="0"/>
              <a:t>哪些资源需要受控</a:t>
            </a:r>
            <a:endParaRPr lang="zh-CN" altLang="en-US" dirty="0" smtClean="0"/>
          </a:p>
          <a:p>
            <a:pPr lvl="1"/>
            <a:r>
              <a:rPr lang="en-US" altLang="zh-CN" dirty="0" smtClean="0"/>
              <a:t>CPU</a:t>
            </a:r>
            <a:r>
              <a:rPr lang="zh-CN" altLang="en-US" dirty="0" smtClean="0"/>
              <a:t>：多个</a:t>
            </a:r>
            <a:r>
              <a:rPr lang="en-US" altLang="zh-CN" dirty="0" smtClean="0"/>
              <a:t>VM</a:t>
            </a:r>
            <a:r>
              <a:rPr lang="zh-CN" altLang="en-US" dirty="0" smtClean="0"/>
              <a:t>共享</a:t>
            </a:r>
            <a:r>
              <a:rPr lang="en-US" altLang="zh-CN" dirty="0" smtClean="0"/>
              <a:t>CPU</a:t>
            </a:r>
            <a:r>
              <a:rPr lang="zh-CN" altLang="en-US" dirty="0" smtClean="0"/>
              <a:t>资源，对</a:t>
            </a:r>
            <a:r>
              <a:rPr lang="en-US" altLang="zh-CN" dirty="0" smtClean="0"/>
              <a:t>VM</a:t>
            </a:r>
            <a:r>
              <a:rPr lang="zh-CN" altLang="en-US" dirty="0" smtClean="0"/>
              <a:t>中的敏感指令进行截获并模拟执行</a:t>
            </a:r>
            <a:endParaRPr lang="zh-CN" altLang="en-US" dirty="0" smtClean="0"/>
          </a:p>
          <a:p>
            <a:pPr lvl="1"/>
            <a:r>
              <a:rPr lang="zh-CN" altLang="en-US" dirty="0" smtClean="0"/>
              <a:t>内存：多个</a:t>
            </a:r>
            <a:r>
              <a:rPr lang="en-US" altLang="zh-CN" dirty="0" smtClean="0"/>
              <a:t>VM</a:t>
            </a:r>
            <a:r>
              <a:rPr lang="zh-CN" altLang="en-US" dirty="0" smtClean="0"/>
              <a:t>共享同一物理内存，需要相互隔离</a:t>
            </a:r>
            <a:endParaRPr lang="zh-CN" altLang="en-US" dirty="0" smtClean="0"/>
          </a:p>
          <a:p>
            <a:pPr lvl="1"/>
            <a:r>
              <a:rPr lang="en-US" altLang="zh-CN" dirty="0" smtClean="0"/>
              <a:t>I/O</a:t>
            </a:r>
            <a:r>
              <a:rPr lang="zh-CN" altLang="en-US" dirty="0" smtClean="0"/>
              <a:t>设备：多个</a:t>
            </a:r>
            <a:r>
              <a:rPr lang="en-US" altLang="zh-CN" dirty="0" smtClean="0"/>
              <a:t>VM</a:t>
            </a:r>
            <a:r>
              <a:rPr lang="zh-CN" altLang="en-US" dirty="0" smtClean="0"/>
              <a:t>共享一个物理设备，如磁盘、网卡，通过分时多路技术进行复用</a:t>
            </a:r>
            <a:endParaRPr lang="zh-CN" altLang="en-US" dirty="0" smtClean="0"/>
          </a:p>
        </p:txBody>
      </p:sp>
      <p:sp>
        <p:nvSpPr>
          <p:cNvPr id="3379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94CB37F-1379-434E-97C9-9F1860B61BE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zh-CN" altLang="en-US" dirty="0" smtClean="0"/>
              <a:t>对于</a:t>
            </a:r>
            <a:r>
              <a:rPr lang="en-US" altLang="zh-CN" dirty="0" smtClean="0"/>
              <a:t>X86</a:t>
            </a:r>
            <a:r>
              <a:rPr lang="zh-CN" altLang="en-US" dirty="0" smtClean="0"/>
              <a:t>处理器来说，其保护模式下一共有</a:t>
            </a:r>
            <a:r>
              <a:rPr lang="en-US" altLang="zh-CN" dirty="0" smtClean="0"/>
              <a:t>4</a:t>
            </a:r>
            <a:r>
              <a:rPr lang="zh-CN" altLang="en-US" dirty="0" smtClean="0"/>
              <a:t>个不同优先级，分别从</a:t>
            </a:r>
            <a:r>
              <a:rPr lang="en-US" altLang="zh-CN" dirty="0" smtClean="0"/>
              <a:t>Ring 0</a:t>
            </a:r>
            <a:r>
              <a:rPr lang="zh-CN" altLang="en-US" dirty="0" smtClean="0"/>
              <a:t>直到</a:t>
            </a:r>
            <a:r>
              <a:rPr lang="en-US" altLang="zh-CN" dirty="0" smtClean="0"/>
              <a:t>Ring3</a:t>
            </a:r>
            <a:r>
              <a:rPr lang="zh-CN" altLang="en-US" dirty="0" smtClean="0"/>
              <a:t>。这些</a:t>
            </a:r>
            <a:r>
              <a:rPr lang="en-US" altLang="zh-CN" dirty="0" smtClean="0"/>
              <a:t>Ring</a:t>
            </a:r>
            <a:r>
              <a:rPr lang="zh-CN" altLang="en-US" dirty="0" smtClean="0"/>
              <a:t>的优先级随其所执行功能的不同也有所不同。其中</a:t>
            </a:r>
            <a:r>
              <a:rPr lang="en-US" altLang="zh-CN" dirty="0" smtClean="0"/>
              <a:t>Ring 0</a:t>
            </a:r>
            <a:r>
              <a:rPr lang="zh-CN" altLang="en-US" dirty="0" smtClean="0"/>
              <a:t>用于操作系统内核，优先级最高，拥有最高的“特权”，</a:t>
            </a:r>
            <a:r>
              <a:rPr lang="en-US" altLang="zh-CN" dirty="0" smtClean="0"/>
              <a:t>Ring 1</a:t>
            </a:r>
            <a:r>
              <a:rPr lang="zh-CN" altLang="en-US" dirty="0" smtClean="0"/>
              <a:t>和</a:t>
            </a:r>
            <a:r>
              <a:rPr lang="en-US" altLang="zh-CN" dirty="0" smtClean="0"/>
              <a:t>Ring 2</a:t>
            </a:r>
            <a:r>
              <a:rPr lang="zh-CN" altLang="en-US" dirty="0" smtClean="0"/>
              <a:t>用于操作系统服务，优先级次之，</a:t>
            </a:r>
            <a:r>
              <a:rPr lang="en-US" altLang="zh-CN" dirty="0" smtClean="0"/>
              <a:t>Ring 3</a:t>
            </a:r>
            <a:r>
              <a:rPr lang="zh-CN" altLang="en-US" dirty="0" smtClean="0"/>
              <a:t>用于应用程序，优先级最低</a:t>
            </a:r>
            <a:endParaRPr lang="en-US" altLang="zh-CN" dirty="0" smtClean="0"/>
          </a:p>
          <a:p>
            <a:r>
              <a:rPr lang="zh-CN" altLang="en-US" dirty="0" smtClean="0"/>
              <a:t>经典的虚拟化方法主要使用“特权解除” </a:t>
            </a:r>
            <a:r>
              <a:rPr lang="en-US" altLang="zh-CN" dirty="0" smtClean="0"/>
              <a:t>(Privilege </a:t>
            </a:r>
            <a:r>
              <a:rPr lang="en-US" altLang="zh-CN" dirty="0" err="1" smtClean="0"/>
              <a:t>deprivileging</a:t>
            </a:r>
            <a:r>
              <a:rPr lang="en-US" altLang="zh-CN" dirty="0" smtClean="0"/>
              <a:t>) </a:t>
            </a:r>
            <a:r>
              <a:rPr lang="zh-CN" altLang="en-US" dirty="0" smtClean="0"/>
              <a:t>和“陷入－模拟” </a:t>
            </a:r>
            <a:r>
              <a:rPr lang="en-US" altLang="zh-CN" dirty="0" smtClean="0"/>
              <a:t>(Trap-and-Emulation) </a:t>
            </a:r>
            <a:r>
              <a:rPr lang="zh-CN" altLang="en-US" dirty="0" smtClean="0"/>
              <a:t>的方式。即：将 </a:t>
            </a:r>
            <a:r>
              <a:rPr lang="en-US" altLang="zh-CN" dirty="0" smtClean="0"/>
              <a:t>Guest OS </a:t>
            </a:r>
            <a:r>
              <a:rPr lang="zh-CN" altLang="en-US" dirty="0" smtClean="0"/>
              <a:t>运行在非特权级（特权解除），而将 </a:t>
            </a:r>
            <a:r>
              <a:rPr lang="en-US" altLang="zh-CN" dirty="0" smtClean="0"/>
              <a:t>VMM</a:t>
            </a:r>
            <a:r>
              <a:rPr lang="zh-CN" altLang="en-US" dirty="0" smtClean="0"/>
              <a:t>（</a:t>
            </a:r>
            <a:r>
              <a:rPr lang="en-US" altLang="zh-CN" dirty="0" smtClean="0"/>
              <a:t>Virtual Machine Monitor</a:t>
            </a:r>
            <a:r>
              <a:rPr lang="zh-CN" altLang="en-US" dirty="0" smtClean="0"/>
              <a:t>）运行于最高特权级（完全控制系统资源）。解除了 </a:t>
            </a:r>
            <a:r>
              <a:rPr lang="en-US" altLang="zh-CN" dirty="0" smtClean="0"/>
              <a:t>Guest OS </a:t>
            </a:r>
            <a:r>
              <a:rPr lang="zh-CN" altLang="en-US" dirty="0" smtClean="0"/>
              <a:t>的特权后，</a:t>
            </a:r>
            <a:r>
              <a:rPr lang="en-US" altLang="zh-CN" dirty="0" smtClean="0"/>
              <a:t>Guest OS </a:t>
            </a:r>
            <a:r>
              <a:rPr lang="zh-CN" altLang="en-US" dirty="0" smtClean="0"/>
              <a:t>的大部分指令仍可以在硬件上直接运行，只有当执行到特权指令时，才会陷入到 </a:t>
            </a:r>
            <a:r>
              <a:rPr lang="en-US" altLang="zh-CN" dirty="0" smtClean="0"/>
              <a:t>VMM </a:t>
            </a:r>
            <a:r>
              <a:rPr lang="zh-CN" altLang="en-US" dirty="0" smtClean="0"/>
              <a:t>模拟执行（陷入－模拟）</a:t>
            </a:r>
            <a:endParaRPr lang="zh-CN" altLang="en-US" dirty="0" smtClean="0"/>
          </a:p>
        </p:txBody>
      </p:sp>
      <p:sp>
        <p:nvSpPr>
          <p:cNvPr id="3584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CA8E2780-E0B4-4BDE-9E2E-06730A176F8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备注占位符 2"/>
          <p:cNvSpPr>
            <a:spLocks noGrp="1"/>
          </p:cNvSpPr>
          <p:nvPr>
            <p:ph type="body" idx="1"/>
          </p:nvPr>
        </p:nvSpPr>
        <p:spPr/>
        <p:txBody>
          <a:bodyPr/>
          <a:lstStyle/>
          <a:p>
            <a:r>
              <a:rPr lang="zh-CN" altLang="en-US" dirty="0" smtClean="0"/>
              <a:t>方法</a:t>
            </a:r>
            <a:r>
              <a:rPr lang="en-US" altLang="zh-CN" dirty="0" smtClean="0"/>
              <a:t>1</a:t>
            </a:r>
            <a:r>
              <a:rPr lang="zh-CN" altLang="en-US" dirty="0" smtClean="0"/>
              <a:t>： 半虚拟化技术</a:t>
            </a:r>
            <a:endParaRPr lang="zh-CN" altLang="en-US" dirty="0" smtClean="0"/>
          </a:p>
          <a:p>
            <a:pPr lvl="1"/>
            <a:r>
              <a:rPr lang="zh-CN" altLang="en-US" dirty="0" smtClean="0"/>
              <a:t>修改</a:t>
            </a:r>
            <a:r>
              <a:rPr lang="en-US" altLang="zh-CN" dirty="0" smtClean="0"/>
              <a:t>Guest OS</a:t>
            </a:r>
            <a:r>
              <a:rPr lang="zh-CN" altLang="en-US" dirty="0" smtClean="0"/>
              <a:t>规避虚拟化漏洞</a:t>
            </a:r>
            <a:endParaRPr lang="zh-CN" altLang="en-US" dirty="0" smtClean="0"/>
          </a:p>
          <a:p>
            <a:pPr lvl="1"/>
            <a:r>
              <a:rPr lang="zh-CN" altLang="en-US" dirty="0" smtClean="0"/>
              <a:t>限制了操作系统范围（只能是可修改的操作系统，如</a:t>
            </a:r>
            <a:r>
              <a:rPr lang="en-US" altLang="zh-CN" dirty="0" smtClean="0"/>
              <a:t>Linux</a:t>
            </a:r>
            <a:r>
              <a:rPr lang="zh-CN" altLang="en-US" dirty="0" smtClean="0"/>
              <a:t>）</a:t>
            </a:r>
            <a:endParaRPr lang="en-US" altLang="zh-CN" dirty="0" smtClean="0"/>
          </a:p>
          <a:p>
            <a:r>
              <a:rPr lang="zh-CN" altLang="en-US" dirty="0" smtClean="0"/>
              <a:t>方法</a:t>
            </a:r>
            <a:r>
              <a:rPr lang="en-US" altLang="zh-CN" dirty="0" smtClean="0"/>
              <a:t>2</a:t>
            </a:r>
            <a:r>
              <a:rPr lang="zh-CN" altLang="en-US" dirty="0" smtClean="0"/>
              <a:t>： 全虚拟化 </a:t>
            </a:r>
            <a:r>
              <a:rPr lang="en-US" altLang="zh-CN" dirty="0" smtClean="0"/>
              <a:t>- </a:t>
            </a:r>
            <a:r>
              <a:rPr lang="zh-CN" altLang="en-US" dirty="0" smtClean="0"/>
              <a:t>二进制翻译</a:t>
            </a:r>
            <a:endParaRPr lang="zh-CN" altLang="en-US" dirty="0" smtClean="0"/>
          </a:p>
          <a:p>
            <a:pPr lvl="1"/>
            <a:r>
              <a:rPr lang="zh-CN" altLang="en-US" dirty="0" smtClean="0"/>
              <a:t>运行时修改</a:t>
            </a:r>
            <a:r>
              <a:rPr lang="en-US" altLang="zh-CN" dirty="0" smtClean="0"/>
              <a:t>Guest OS </a:t>
            </a:r>
            <a:r>
              <a:rPr lang="zh-CN" altLang="en-US" dirty="0" smtClean="0"/>
              <a:t>二进制代码</a:t>
            </a:r>
            <a:endParaRPr lang="zh-CN" altLang="en-US" dirty="0" smtClean="0"/>
          </a:p>
          <a:p>
            <a:pPr lvl="1"/>
            <a:r>
              <a:rPr lang="zh-CN" altLang="en-US" dirty="0" smtClean="0"/>
              <a:t>支持广泛的</a:t>
            </a:r>
            <a:r>
              <a:rPr lang="en-US" altLang="zh-CN" dirty="0" smtClean="0"/>
              <a:t>OS</a:t>
            </a:r>
            <a:r>
              <a:rPr lang="zh-CN" altLang="en-US" dirty="0" smtClean="0"/>
              <a:t>，但引入了新的复杂性</a:t>
            </a:r>
            <a:endParaRPr lang="en-US" altLang="zh-CN" dirty="0" smtClean="0"/>
          </a:p>
          <a:p>
            <a:r>
              <a:rPr lang="zh-CN" altLang="en-US" dirty="0" smtClean="0"/>
              <a:t>方法</a:t>
            </a:r>
            <a:r>
              <a:rPr lang="en-US" altLang="zh-CN" dirty="0" smtClean="0"/>
              <a:t>3</a:t>
            </a:r>
            <a:r>
              <a:rPr lang="zh-CN" altLang="en-US" dirty="0" smtClean="0"/>
              <a:t>：硬件辅助虚拟化</a:t>
            </a:r>
            <a:endParaRPr lang="zh-CN" altLang="en-US" dirty="0" smtClean="0"/>
          </a:p>
          <a:p>
            <a:pPr lvl="1"/>
            <a:r>
              <a:rPr lang="zh-CN" altLang="en-US" dirty="0" smtClean="0"/>
              <a:t>通过解决虚拟化漏洞，简化</a:t>
            </a:r>
            <a:r>
              <a:rPr lang="en-US" altLang="zh-CN" dirty="0" smtClean="0"/>
              <a:t>VMM</a:t>
            </a:r>
            <a:r>
              <a:rPr lang="zh-CN" altLang="en-US" dirty="0" smtClean="0"/>
              <a:t>软件</a:t>
            </a:r>
            <a:endParaRPr lang="zh-CN" altLang="en-US" dirty="0" smtClean="0"/>
          </a:p>
          <a:p>
            <a:pPr lvl="1"/>
            <a:r>
              <a:rPr lang="zh-CN" altLang="en-US" dirty="0" smtClean="0"/>
              <a:t>消除了半虚拟化和二进制翻译</a:t>
            </a:r>
            <a:endParaRPr lang="en-US" altLang="zh-CN" dirty="0" smtClean="0"/>
          </a:p>
        </p:txBody>
      </p:sp>
      <p:sp>
        <p:nvSpPr>
          <p:cNvPr id="3789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5F914EF-7CF5-4004-9DCE-E654B68F4B6F}"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smtClean="0"/>
              <a:t>物理机操作系统对内存的认识与管理达成以下两点认识：</a:t>
            </a:r>
            <a:endParaRPr lang="zh-CN" altLang="en-US" smtClean="0"/>
          </a:p>
          <a:p>
            <a:pPr lvl="1"/>
            <a:r>
              <a:rPr lang="zh-CN" altLang="en-US" smtClean="0"/>
              <a:t>内存都是从物理地址</a:t>
            </a:r>
            <a:r>
              <a:rPr lang="en-US" altLang="zh-CN" smtClean="0"/>
              <a:t>0</a:t>
            </a:r>
            <a:r>
              <a:rPr lang="zh-CN" altLang="en-US" smtClean="0"/>
              <a:t>开始的</a:t>
            </a:r>
            <a:endParaRPr lang="zh-CN" altLang="en-US" smtClean="0"/>
          </a:p>
          <a:p>
            <a:pPr lvl="1"/>
            <a:r>
              <a:rPr lang="zh-CN" altLang="en-US" smtClean="0"/>
              <a:t>内存都是连续的</a:t>
            </a:r>
            <a:endParaRPr lang="en-US" altLang="zh-CN" smtClean="0"/>
          </a:p>
          <a:p>
            <a:r>
              <a:rPr lang="zh-CN" altLang="en-US" smtClean="0"/>
              <a:t>引入虚拟化后出现的问题：</a:t>
            </a:r>
            <a:endParaRPr lang="zh-CN" altLang="en-US" smtClean="0"/>
          </a:p>
          <a:p>
            <a:pPr lvl="1"/>
            <a:r>
              <a:rPr lang="zh-CN" altLang="en-US" smtClean="0"/>
              <a:t>从物理地址</a:t>
            </a:r>
            <a:r>
              <a:rPr lang="en-US" altLang="zh-CN" smtClean="0"/>
              <a:t>0</a:t>
            </a:r>
            <a:r>
              <a:rPr lang="zh-CN" altLang="en-US" smtClean="0"/>
              <a:t>开始的：物理地址</a:t>
            </a:r>
            <a:r>
              <a:rPr lang="en-US" altLang="zh-CN" smtClean="0"/>
              <a:t>0</a:t>
            </a:r>
            <a:r>
              <a:rPr lang="zh-CN" altLang="en-US" smtClean="0"/>
              <a:t>只有一个，无法同时满足所有客户机从</a:t>
            </a:r>
            <a:r>
              <a:rPr lang="en-US" altLang="zh-CN" smtClean="0"/>
              <a:t>0</a:t>
            </a:r>
            <a:r>
              <a:rPr lang="zh-CN" altLang="en-US" smtClean="0"/>
              <a:t>开始的要求；</a:t>
            </a:r>
            <a:endParaRPr lang="zh-CN" altLang="en-US" smtClean="0"/>
          </a:p>
          <a:p>
            <a:pPr lvl="1"/>
            <a:r>
              <a:rPr lang="zh-CN" altLang="en-US" smtClean="0"/>
              <a:t>地址连续：虽然可以分配连续的物理地址，但是内存使用效率不高，缺乏灵活性</a:t>
            </a:r>
            <a:r>
              <a:rPr lang="en-US" altLang="zh-CN" smtClean="0"/>
              <a:t>(</a:t>
            </a:r>
            <a:r>
              <a:rPr lang="zh-CN" altLang="en-US" smtClean="0"/>
              <a:t>内存共享等</a:t>
            </a:r>
            <a:r>
              <a:rPr lang="en-US" altLang="zh-CN" smtClean="0"/>
              <a:t>)</a:t>
            </a:r>
            <a:r>
              <a:rPr lang="zh-CN" altLang="en-US" smtClean="0"/>
              <a:t>。</a:t>
            </a:r>
            <a:endParaRPr lang="en-US" altLang="zh-CN" smtClean="0"/>
          </a:p>
          <a:p>
            <a:r>
              <a:rPr lang="zh-CN" altLang="en-US" smtClean="0"/>
              <a:t>内存虚拟化的核心，在于引入一层新的地址空间 </a:t>
            </a:r>
            <a:r>
              <a:rPr lang="en-US" altLang="zh-CN" smtClean="0"/>
              <a:t>- </a:t>
            </a:r>
            <a:r>
              <a:rPr lang="zh-CN" altLang="en-US" smtClean="0"/>
              <a:t>客户机物理地址空间，客户机以为自己运行在真实的物理地址空间中，实际上它是通过</a:t>
            </a:r>
            <a:r>
              <a:rPr lang="en-US" altLang="zh-CN" smtClean="0"/>
              <a:t>VMM</a:t>
            </a:r>
            <a:r>
              <a:rPr lang="zh-CN" altLang="en-US" smtClean="0"/>
              <a:t>访问真实的物理地址的。在</a:t>
            </a:r>
            <a:r>
              <a:rPr lang="en-US" altLang="zh-CN" smtClean="0"/>
              <a:t>VMM</a:t>
            </a:r>
            <a:r>
              <a:rPr lang="zh-CN" altLang="en-US" smtClean="0"/>
              <a:t>中保存客户机地址空间和物理机地址空间之间的映射表。</a:t>
            </a:r>
            <a:endParaRPr lang="zh-CN" altLang="en-US" smtClean="0"/>
          </a:p>
        </p:txBody>
      </p:sp>
      <p:sp>
        <p:nvSpPr>
          <p:cNvPr id="3994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3B5F04E-0586-4B16-97BB-22643BC66B9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altLang="zh-CN" dirty="0" smtClean="0"/>
              <a:t>I/O</a:t>
            </a:r>
            <a:r>
              <a:rPr lang="zh-CN" altLang="en-US" dirty="0" smtClean="0"/>
              <a:t>虚拟化需要解决两个问题</a:t>
            </a:r>
            <a:endParaRPr lang="zh-CN" altLang="en-US" dirty="0" smtClean="0"/>
          </a:p>
          <a:p>
            <a:r>
              <a:rPr lang="zh-CN" altLang="en-US" dirty="0" smtClean="0"/>
              <a:t>设备发现</a:t>
            </a:r>
            <a:r>
              <a:rPr lang="en-US" altLang="zh-CN" dirty="0" smtClean="0"/>
              <a:t>: </a:t>
            </a:r>
            <a:endParaRPr lang="en-US" altLang="zh-CN" dirty="0" smtClean="0"/>
          </a:p>
          <a:p>
            <a:pPr lvl="1"/>
            <a:r>
              <a:rPr lang="zh-CN" altLang="en-US" dirty="0" smtClean="0"/>
              <a:t>需要控制各虚拟机能够访问的设备</a:t>
            </a:r>
            <a:endParaRPr lang="zh-CN" altLang="en-US" dirty="0" smtClean="0"/>
          </a:p>
          <a:p>
            <a:r>
              <a:rPr lang="zh-CN" altLang="en-US" dirty="0" smtClean="0"/>
              <a:t>访问截获</a:t>
            </a:r>
            <a:r>
              <a:rPr lang="en-US" altLang="zh-CN" dirty="0" smtClean="0"/>
              <a:t>: </a:t>
            </a:r>
            <a:endParaRPr lang="en-US" altLang="zh-CN" dirty="0" smtClean="0"/>
          </a:p>
          <a:p>
            <a:pPr lvl="1"/>
            <a:r>
              <a:rPr lang="zh-CN" altLang="en-US" dirty="0" smtClean="0"/>
              <a:t>通过</a:t>
            </a:r>
            <a:r>
              <a:rPr lang="en-US" altLang="zh-CN" dirty="0" smtClean="0"/>
              <a:t>I/O</a:t>
            </a:r>
            <a:r>
              <a:rPr lang="zh-CN" altLang="en-US" dirty="0" smtClean="0"/>
              <a:t>端口对设备的访问</a:t>
            </a:r>
            <a:endParaRPr lang="zh-CN" altLang="en-US" dirty="0" smtClean="0"/>
          </a:p>
          <a:p>
            <a:endParaRPr lang="zh-CN" altLang="en-US" dirty="0" smtClean="0"/>
          </a:p>
        </p:txBody>
      </p:sp>
      <p:sp>
        <p:nvSpPr>
          <p:cNvPr id="4198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A18100-1586-44A3-8D54-355EC45E1E51}"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备注占位符 2"/>
          <p:cNvSpPr>
            <a:spLocks noGrp="1"/>
          </p:cNvSpPr>
          <p:nvPr>
            <p:ph type="body" idx="1"/>
          </p:nvPr>
        </p:nvSpPr>
        <p:spPr/>
        <p:txBody>
          <a:bodyPr/>
          <a:lstStyle/>
          <a:p>
            <a:r>
              <a:rPr lang="zh-CN" altLang="en-US" smtClean="0"/>
              <a:t>前后端驱动模型需要重新实现驱动程序</a:t>
            </a:r>
            <a:endParaRPr lang="zh-CN" altLang="en-US" smtClean="0"/>
          </a:p>
          <a:p>
            <a:r>
              <a:rPr lang="zh-CN" altLang="en-US" smtClean="0"/>
              <a:t>如何实现设备发现？</a:t>
            </a:r>
            <a:endParaRPr lang="zh-CN" altLang="en-US" smtClean="0"/>
          </a:p>
          <a:p>
            <a:pPr lvl="1"/>
            <a:r>
              <a:rPr lang="zh-CN" altLang="en-US" smtClean="0"/>
              <a:t>所有</a:t>
            </a:r>
            <a:r>
              <a:rPr lang="en-US" altLang="zh-CN" smtClean="0"/>
              <a:t>VM</a:t>
            </a:r>
            <a:r>
              <a:rPr lang="zh-CN" altLang="en-US" smtClean="0"/>
              <a:t>的设备信息保存在</a:t>
            </a:r>
            <a:r>
              <a:rPr lang="en-US" altLang="zh-CN" smtClean="0"/>
              <a:t>Domain0</a:t>
            </a:r>
            <a:r>
              <a:rPr lang="zh-CN" altLang="en-US" smtClean="0"/>
              <a:t>的</a:t>
            </a:r>
            <a:r>
              <a:rPr lang="en-US" altLang="zh-CN" smtClean="0"/>
              <a:t>XenStore</a:t>
            </a:r>
            <a:r>
              <a:rPr lang="zh-CN" altLang="en-US" smtClean="0"/>
              <a:t>中</a:t>
            </a:r>
            <a:endParaRPr lang="zh-CN" altLang="en-US" smtClean="0"/>
          </a:p>
          <a:p>
            <a:pPr lvl="1"/>
            <a:r>
              <a:rPr lang="en-US" altLang="zh-CN" smtClean="0"/>
              <a:t>VM</a:t>
            </a:r>
            <a:r>
              <a:rPr lang="zh-CN" altLang="en-US" smtClean="0"/>
              <a:t>中的</a:t>
            </a:r>
            <a:r>
              <a:rPr lang="en-US" altLang="zh-CN" smtClean="0"/>
              <a:t>XenBus (</a:t>
            </a:r>
            <a:r>
              <a:rPr lang="zh-CN" altLang="en-US" smtClean="0"/>
              <a:t>为</a:t>
            </a:r>
            <a:r>
              <a:rPr lang="en-US" altLang="zh-CN" smtClean="0"/>
              <a:t>Xen</a:t>
            </a:r>
            <a:r>
              <a:rPr lang="zh-CN" altLang="en-US" smtClean="0"/>
              <a:t>开发的半虚拟化驱动</a:t>
            </a:r>
            <a:r>
              <a:rPr lang="en-US" altLang="zh-CN" smtClean="0"/>
              <a:t>)</a:t>
            </a:r>
            <a:r>
              <a:rPr lang="zh-CN" altLang="en-US" smtClean="0"/>
              <a:t>通过与</a:t>
            </a:r>
            <a:r>
              <a:rPr lang="en-US" altLang="zh-CN" smtClean="0"/>
              <a:t>Domain0</a:t>
            </a:r>
            <a:r>
              <a:rPr lang="zh-CN" altLang="en-US" smtClean="0"/>
              <a:t>的</a:t>
            </a:r>
            <a:r>
              <a:rPr lang="en-US" altLang="zh-CN" smtClean="0"/>
              <a:t>XenStore</a:t>
            </a:r>
            <a:r>
              <a:rPr lang="zh-CN" altLang="en-US" smtClean="0"/>
              <a:t>通信，获取设备信息</a:t>
            </a:r>
            <a:endParaRPr lang="zh-CN" altLang="en-US" smtClean="0"/>
          </a:p>
          <a:p>
            <a:pPr lvl="1"/>
            <a:r>
              <a:rPr lang="zh-CN" altLang="en-US" smtClean="0"/>
              <a:t>加载设备对应的前端驱动程序</a:t>
            </a:r>
            <a:endParaRPr lang="zh-CN" altLang="en-US" smtClean="0"/>
          </a:p>
          <a:p>
            <a:r>
              <a:rPr lang="zh-CN" altLang="en-US" smtClean="0"/>
              <a:t>如何实现设备数据截获？</a:t>
            </a:r>
            <a:endParaRPr lang="zh-CN" altLang="en-US" smtClean="0"/>
          </a:p>
          <a:p>
            <a:pPr lvl="1"/>
            <a:r>
              <a:rPr lang="zh-CN" altLang="en-US" smtClean="0"/>
              <a:t>前端设备驱动将数据通过</a:t>
            </a:r>
            <a:r>
              <a:rPr lang="en-US" altLang="zh-CN" smtClean="0"/>
              <a:t>VMM</a:t>
            </a:r>
            <a:r>
              <a:rPr lang="zh-CN" altLang="en-US" smtClean="0"/>
              <a:t>提供的接口全部转发到后端驱动</a:t>
            </a:r>
            <a:endParaRPr lang="zh-CN" altLang="en-US" smtClean="0"/>
          </a:p>
          <a:p>
            <a:pPr lvl="1"/>
            <a:r>
              <a:rPr lang="zh-CN" altLang="en-US" smtClean="0"/>
              <a:t>后端驱动</a:t>
            </a:r>
            <a:r>
              <a:rPr lang="en-US" altLang="zh-CN" smtClean="0"/>
              <a:t>VM</a:t>
            </a:r>
            <a:r>
              <a:rPr lang="zh-CN" altLang="en-US" smtClean="0"/>
              <a:t>的数据进行分时分通道进行处理</a:t>
            </a:r>
            <a:endParaRPr lang="zh-CN" altLang="en-US" smtClean="0"/>
          </a:p>
          <a:p>
            <a:endParaRPr lang="zh-CN" altLang="en-US" dirty="0" smtClean="0"/>
          </a:p>
        </p:txBody>
      </p:sp>
      <p:sp>
        <p:nvSpPr>
          <p:cNvPr id="4403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0591367-4BB0-4087-B726-4167CF75A10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VT-x</a:t>
            </a:r>
            <a:r>
              <a:rPr lang="zh-CN" altLang="en-US" dirty="0" smtClean="0"/>
              <a:t>：处理器具有两种操作模式，</a:t>
            </a:r>
            <a:r>
              <a:rPr lang="en-US" altLang="zh-CN" dirty="0" smtClean="0"/>
              <a:t>VMX root operation </a:t>
            </a:r>
            <a:r>
              <a:rPr lang="zh-CN" altLang="en-US" dirty="0" smtClean="0"/>
              <a:t>和 </a:t>
            </a:r>
            <a:r>
              <a:rPr lang="en-US" altLang="zh-CN" dirty="0" smtClean="0"/>
              <a:t>VMX non-root operation</a:t>
            </a:r>
            <a:r>
              <a:rPr lang="zh-CN" altLang="en-US" dirty="0" smtClean="0"/>
              <a:t>。</a:t>
            </a:r>
            <a:r>
              <a:rPr lang="en-US" altLang="zh-CN" dirty="0" smtClean="0"/>
              <a:t>VMM </a:t>
            </a:r>
            <a:r>
              <a:rPr lang="zh-CN" altLang="en-US" dirty="0" smtClean="0"/>
              <a:t>自己运行在 </a:t>
            </a:r>
            <a:r>
              <a:rPr lang="en-US" altLang="zh-CN" dirty="0" smtClean="0"/>
              <a:t>VMX root operation </a:t>
            </a:r>
            <a:r>
              <a:rPr lang="zh-CN" altLang="en-US" dirty="0" smtClean="0"/>
              <a:t>模式，</a:t>
            </a:r>
            <a:r>
              <a:rPr lang="en-US" altLang="zh-CN" dirty="0" smtClean="0"/>
              <a:t>VMX non-root operation </a:t>
            </a:r>
            <a:r>
              <a:rPr lang="zh-CN" altLang="en-US" dirty="0" smtClean="0"/>
              <a:t>模式则由 </a:t>
            </a:r>
            <a:r>
              <a:rPr lang="en-US" altLang="zh-CN" dirty="0" smtClean="0"/>
              <a:t>Guest OS </a:t>
            </a:r>
            <a:r>
              <a:rPr lang="zh-CN" altLang="en-US" dirty="0" smtClean="0"/>
              <a:t>使用。两种操作模式都支持 </a:t>
            </a:r>
            <a:r>
              <a:rPr lang="en-US" altLang="zh-CN" dirty="0" smtClean="0"/>
              <a:t>Ring 0 ~ Ring 3 </a:t>
            </a:r>
            <a:r>
              <a:rPr lang="zh-CN" altLang="en-US" dirty="0" smtClean="0"/>
              <a:t>这 </a:t>
            </a:r>
            <a:r>
              <a:rPr lang="en-US" altLang="zh-CN" dirty="0" smtClean="0"/>
              <a:t>4 </a:t>
            </a:r>
            <a:r>
              <a:rPr lang="zh-CN" altLang="en-US" dirty="0" smtClean="0"/>
              <a:t>个特权级，因此 </a:t>
            </a:r>
            <a:r>
              <a:rPr lang="en-US" altLang="zh-CN" dirty="0" smtClean="0"/>
              <a:t>VMM </a:t>
            </a:r>
            <a:r>
              <a:rPr lang="zh-CN" altLang="en-US" dirty="0" smtClean="0"/>
              <a:t>和 </a:t>
            </a:r>
            <a:r>
              <a:rPr lang="en-US" altLang="zh-CN" dirty="0" smtClean="0"/>
              <a:t>Guest OS </a:t>
            </a:r>
            <a:r>
              <a:rPr lang="zh-CN" altLang="en-US" dirty="0" smtClean="0"/>
              <a:t>都可以自由选择它们所期望的运行级别。主要在处理器中实现，允许虚拟机直接执行某些指令，减少</a:t>
            </a:r>
            <a:r>
              <a:rPr lang="en-US" altLang="zh-CN" dirty="0" smtClean="0"/>
              <a:t>VMM</a:t>
            </a:r>
            <a:r>
              <a:rPr lang="zh-CN" altLang="en-US" dirty="0" smtClean="0"/>
              <a:t>负担，以获得更稳定、快速的虚拟机。</a:t>
            </a:r>
            <a:endParaRPr lang="en-US" altLang="zh-CN" dirty="0" smtClean="0"/>
          </a:p>
          <a:p>
            <a:pPr lvl="0"/>
            <a:r>
              <a:rPr lang="en-US" altLang="zh-CN" dirty="0" smtClean="0"/>
              <a:t>VT-d</a:t>
            </a:r>
            <a:r>
              <a:rPr lang="zh-CN" altLang="en-US" dirty="0" smtClean="0"/>
              <a:t>：</a:t>
            </a:r>
            <a:r>
              <a:rPr lang="en-US" altLang="zh-CN" dirty="0" smtClean="0"/>
              <a:t>VT for Direct I/O</a:t>
            </a:r>
            <a:r>
              <a:rPr lang="zh-CN" altLang="en-US" dirty="0" smtClean="0"/>
              <a:t>，主要在芯片组中实现，允许虚拟机直接访问</a:t>
            </a:r>
            <a:r>
              <a:rPr lang="en-US" altLang="zh-CN" dirty="0" smtClean="0"/>
              <a:t>I/O</a:t>
            </a:r>
            <a:r>
              <a:rPr lang="zh-CN" altLang="en-US" dirty="0" smtClean="0"/>
              <a:t>设备，以减少</a:t>
            </a:r>
            <a:r>
              <a:rPr lang="en-US" altLang="zh-CN" dirty="0" smtClean="0"/>
              <a:t>VMM</a:t>
            </a:r>
            <a:r>
              <a:rPr lang="zh-CN" altLang="en-US" dirty="0" smtClean="0"/>
              <a:t>和</a:t>
            </a:r>
            <a:r>
              <a:rPr lang="en-US" altLang="zh-CN" dirty="0" smtClean="0"/>
              <a:t>CPU</a:t>
            </a:r>
            <a:r>
              <a:rPr lang="zh-CN" altLang="en-US" dirty="0" smtClean="0"/>
              <a:t>的负担。</a:t>
            </a:r>
            <a:endParaRPr lang="en-US" altLang="zh-CN" dirty="0" smtClean="0"/>
          </a:p>
          <a:p>
            <a:r>
              <a:rPr lang="en-US" altLang="zh-CN" dirty="0" smtClean="0"/>
              <a:t>VT-c</a:t>
            </a:r>
            <a:r>
              <a:rPr lang="zh-CN" altLang="en-US" dirty="0" smtClean="0"/>
              <a:t>：</a:t>
            </a:r>
            <a:r>
              <a:rPr lang="en-US" altLang="zh-CN" dirty="0" smtClean="0"/>
              <a:t>VT for Connectivity</a:t>
            </a:r>
            <a:r>
              <a:rPr lang="zh-CN" altLang="en-US" dirty="0" smtClean="0"/>
              <a:t>，主要在网卡上实现，包括两个核心技术：</a:t>
            </a:r>
            <a:r>
              <a:rPr lang="en-US" altLang="zh-CN" dirty="0" err="1" smtClean="0"/>
              <a:t>VMDq</a:t>
            </a:r>
            <a:r>
              <a:rPr lang="zh-CN" altLang="en-US" dirty="0" smtClean="0"/>
              <a:t>和</a:t>
            </a:r>
            <a:r>
              <a:rPr lang="en-US" altLang="zh-CN" dirty="0" err="1" smtClean="0"/>
              <a:t>VMDc</a:t>
            </a:r>
            <a:r>
              <a:rPr lang="zh-CN" altLang="en-US" dirty="0" smtClean="0"/>
              <a:t>。 </a:t>
            </a:r>
            <a:endParaRPr lang="zh-CN" altLang="en-US" dirty="0" smtClean="0"/>
          </a:p>
          <a:p>
            <a:pPr lvl="0"/>
            <a:r>
              <a:rPr lang="en-US" altLang="zh-CN" dirty="0" err="1" smtClean="0"/>
              <a:t>VMDq</a:t>
            </a:r>
            <a:r>
              <a:rPr lang="zh-CN" altLang="en-US" dirty="0" smtClean="0"/>
              <a:t>：通过网卡上的特定硬件将不同虚拟机的数据包预先分类，然后通过</a:t>
            </a:r>
            <a:r>
              <a:rPr lang="en-US" altLang="zh-CN" dirty="0" smtClean="0"/>
              <a:t>VMM</a:t>
            </a:r>
            <a:r>
              <a:rPr lang="zh-CN" altLang="en-US" dirty="0" smtClean="0"/>
              <a:t>分发给各虚拟机，以此减少由</a:t>
            </a:r>
            <a:r>
              <a:rPr lang="en-US" altLang="zh-CN" dirty="0" smtClean="0"/>
              <a:t>VMM</a:t>
            </a:r>
            <a:r>
              <a:rPr lang="zh-CN" altLang="en-US" dirty="0" smtClean="0"/>
              <a:t>进行数据包分类的</a:t>
            </a:r>
            <a:r>
              <a:rPr lang="en-US" altLang="zh-CN" dirty="0" smtClean="0"/>
              <a:t>CPU</a:t>
            </a:r>
            <a:r>
              <a:rPr lang="zh-CN" altLang="en-US" dirty="0" smtClean="0"/>
              <a:t>开销 </a:t>
            </a:r>
            <a:endParaRPr lang="zh-CN" altLang="en-US" dirty="0" smtClean="0"/>
          </a:p>
          <a:p>
            <a:pPr lvl="0"/>
            <a:r>
              <a:rPr lang="en-US" altLang="zh-CN" dirty="0" err="1" smtClean="0"/>
              <a:t>VMDc</a:t>
            </a:r>
            <a:r>
              <a:rPr lang="zh-CN" altLang="en-US" dirty="0" smtClean="0"/>
              <a:t>：允许虚拟机直接访问网卡设备。</a:t>
            </a:r>
            <a:r>
              <a:rPr lang="en-US" altLang="zh-CN" dirty="0" smtClean="0"/>
              <a:t>Single Root I/O Virtualization</a:t>
            </a:r>
            <a:r>
              <a:rPr lang="zh-CN" altLang="en-US" dirty="0" smtClean="0"/>
              <a:t>（</a:t>
            </a:r>
            <a:r>
              <a:rPr lang="en-US" altLang="zh-CN" dirty="0" smtClean="0"/>
              <a:t>SR-IOV</a:t>
            </a:r>
            <a:r>
              <a:rPr lang="zh-CN" altLang="en-US" dirty="0" smtClean="0"/>
              <a:t>）是</a:t>
            </a:r>
            <a:r>
              <a:rPr lang="en-US" altLang="zh-CN" dirty="0" smtClean="0"/>
              <a:t>PCI-SIG</a:t>
            </a:r>
            <a:r>
              <a:rPr lang="zh-CN" altLang="en-US" dirty="0" smtClean="0"/>
              <a:t>规范，可以将一个</a:t>
            </a:r>
            <a:r>
              <a:rPr lang="en-US" altLang="zh-CN" dirty="0" err="1" smtClean="0"/>
              <a:t>PCIe</a:t>
            </a:r>
            <a:r>
              <a:rPr lang="zh-CN" altLang="en-US" dirty="0" smtClean="0"/>
              <a:t>设备分配给多个虚拟机来直接访问。</a:t>
            </a:r>
            <a:endParaRPr lang="en-US" altLang="zh-CN" dirty="0" smtClean="0"/>
          </a:p>
          <a:p>
            <a:pPr lvl="0"/>
            <a:r>
              <a:rPr lang="zh-CN" altLang="en-US" dirty="0" smtClean="0"/>
              <a:t> “可信执行技术</a:t>
            </a:r>
            <a:r>
              <a:rPr lang="en-US" altLang="zh-CN" dirty="0" smtClean="0"/>
              <a:t>(TXT)”</a:t>
            </a:r>
            <a:r>
              <a:rPr lang="zh-CN" altLang="en-US" dirty="0" smtClean="0"/>
              <a:t>，通过使用这种高级的</a:t>
            </a:r>
            <a:r>
              <a:rPr lang="en-US" altLang="zh-CN" dirty="0" smtClean="0"/>
              <a:t>TXT</a:t>
            </a:r>
            <a:r>
              <a:rPr lang="zh-CN" altLang="en-US" dirty="0" smtClean="0"/>
              <a:t>模块芯片，可以有效确保用户计算机免受各种安全威胁。 主要是通过硬件内核和子系统来控制被访问的计算机资源。</a:t>
            </a:r>
            <a:r>
              <a:rPr lang="en-US" altLang="zh-CN" dirty="0" smtClean="0"/>
              <a:t>Intel TXT </a:t>
            </a:r>
            <a:r>
              <a:rPr lang="zh-CN" altLang="en-US" dirty="0" smtClean="0"/>
              <a:t>可确保虚拟机器监控程序 </a:t>
            </a:r>
            <a:r>
              <a:rPr lang="en-US" altLang="zh-CN" dirty="0" smtClean="0"/>
              <a:t>(virtual machine monitor) </a:t>
            </a:r>
            <a:r>
              <a:rPr lang="zh-CN" altLang="en-US" dirty="0" smtClean="0"/>
              <a:t>具备更强的抗攻击能力，可发现目前传统软件信息安全解决方案无法侦测到的攻击。透过这种硬件防护隔离指定的内存，系统能保护各分隔虚拟环境下的数据，避免其它分隔环境内的软件进行未经授权的存取。</a:t>
            </a:r>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endParaRPr lang="zh-CN" altLang="en-US" dirty="0" smtClean="0"/>
          </a:p>
        </p:txBody>
      </p:sp>
      <p:sp>
        <p:nvSpPr>
          <p:cNvPr id="1126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504D7AC4-24DB-4459-9CF4-3530CBFAA02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4E33950D-3898-4835-B692-E302C7DC592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C0ED4FF-DA6E-4CE9-AE33-0735BB991CD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备注占位符 2"/>
          <p:cNvSpPr>
            <a:spLocks noGrp="1"/>
          </p:cNvSpPr>
          <p:nvPr>
            <p:ph type="body" idx="1"/>
          </p:nvPr>
        </p:nvSpPr>
        <p:spPr/>
        <p:txBody>
          <a:bodyPr/>
          <a:lstStyle/>
          <a:p>
            <a:r>
              <a:rPr lang="zh-CN" altLang="en-US" dirty="0" smtClean="0"/>
              <a:t>裸设备</a:t>
            </a:r>
            <a:r>
              <a:rPr lang="en-US" altLang="zh-CN" dirty="0" smtClean="0"/>
              <a:t>+</a:t>
            </a:r>
            <a:r>
              <a:rPr lang="zh-CN" altLang="en-US" dirty="0" smtClean="0"/>
              <a:t>逻辑卷的方式是最直接的存储控制方式，直接在通用块层之上划分成以</a:t>
            </a:r>
            <a:r>
              <a:rPr lang="en-US" altLang="zh-CN" dirty="0" smtClean="0"/>
              <a:t>1G</a:t>
            </a:r>
            <a:r>
              <a:rPr lang="zh-CN" altLang="en-US" dirty="0" smtClean="0"/>
              <a:t>为单元的存储块，通过管理这些单元，实现卷的维护操作</a:t>
            </a:r>
            <a:endParaRPr lang="en-US" altLang="zh-CN" dirty="0" smtClean="0"/>
          </a:p>
          <a:p>
            <a:r>
              <a:rPr lang="zh-CN" altLang="en-US" dirty="0" smtClean="0"/>
              <a:t>存储设备虚拟化是指通过存储设备的能力，实现卷的维护操作，并且存储设备还可以提供一些存储高级业务，例如精简配置、快照和链接克隆</a:t>
            </a:r>
            <a:endParaRPr lang="en-US" altLang="zh-CN" dirty="0" smtClean="0"/>
          </a:p>
          <a:p>
            <a:r>
              <a:rPr lang="zh-CN" altLang="en-US" dirty="0" smtClean="0"/>
              <a:t>主机存储虚拟化</a:t>
            </a:r>
            <a:r>
              <a:rPr lang="en-US" altLang="zh-CN" dirty="0" smtClean="0"/>
              <a:t>+</a:t>
            </a:r>
            <a:r>
              <a:rPr lang="zh-CN" altLang="en-US" dirty="0" smtClean="0"/>
              <a:t>文件系统是指主机通过文件系统管理虚拟机磁盘文件，并通过虚拟化层提供很多高级业务，业务能力不依赖存储设备</a:t>
            </a:r>
            <a:endParaRPr lang="zh-CN" altLang="en-US" dirty="0" smtClean="0"/>
          </a:p>
        </p:txBody>
      </p:sp>
      <p:sp>
        <p:nvSpPr>
          <p:cNvPr id="5222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3A8B943-7D4B-4428-8B07-19154CA5FCC7}"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裸设备</a:t>
            </a:r>
            <a:r>
              <a:rPr lang="en-US" altLang="zh-CN" smtClean="0"/>
              <a:t>+</a:t>
            </a:r>
            <a:r>
              <a:rPr lang="zh-CN" altLang="en-US" smtClean="0"/>
              <a:t>逻辑卷的方式是最直接的存储控制方式，直接在通用块层之上划分成以</a:t>
            </a:r>
            <a:r>
              <a:rPr lang="en-US" altLang="zh-CN" smtClean="0"/>
              <a:t>1G</a:t>
            </a:r>
            <a:r>
              <a:rPr lang="zh-CN" altLang="en-US" smtClean="0"/>
              <a:t>为单元的存储块，通过管理这些单元，实现卷的维护操作</a:t>
            </a:r>
            <a:endParaRPr lang="en-US" altLang="zh-CN" smtClean="0"/>
          </a:p>
          <a:p>
            <a:pPr lvl="1"/>
            <a:r>
              <a:rPr lang="en-US" altLang="zh-CN" smtClean="0"/>
              <a:t>IO</a:t>
            </a:r>
            <a:r>
              <a:rPr lang="zh-CN" altLang="en-US" smtClean="0"/>
              <a:t>路径简单，读写性能最好</a:t>
            </a:r>
            <a:endParaRPr lang="en-US" altLang="zh-CN" smtClean="0"/>
          </a:p>
          <a:p>
            <a:pPr lvl="1"/>
            <a:r>
              <a:rPr lang="zh-CN" altLang="en-US" smtClean="0"/>
              <a:t>不支持高级业务</a:t>
            </a:r>
            <a:endParaRPr lang="en-US" altLang="zh-CN" smtClean="0"/>
          </a:p>
          <a:p>
            <a:r>
              <a:rPr lang="zh-CN" altLang="en-US" smtClean="0"/>
              <a:t>术语解释：</a:t>
            </a:r>
            <a:endParaRPr lang="en-US" altLang="zh-CN" smtClean="0"/>
          </a:p>
          <a:p>
            <a:pPr lvl="1"/>
            <a:r>
              <a:rPr lang="zh-CN" altLang="en-US" smtClean="0"/>
              <a:t>主机内核空间：</a:t>
            </a:r>
            <a:r>
              <a:rPr lang="en-US" altLang="zh-CN" smtClean="0"/>
              <a:t>Dom-0 Kernel Space</a:t>
            </a:r>
            <a:endParaRPr lang="en-US" altLang="zh-CN" smtClean="0"/>
          </a:p>
          <a:p>
            <a:pPr lvl="1"/>
            <a:r>
              <a:rPr lang="zh-CN" altLang="en-US" smtClean="0"/>
              <a:t>用户虚拟机：</a:t>
            </a:r>
            <a:r>
              <a:rPr lang="en-US" altLang="zh-CN" smtClean="0"/>
              <a:t>Guest OS</a:t>
            </a:r>
            <a:endParaRPr lang="en-US" altLang="zh-CN" smtClean="0"/>
          </a:p>
          <a:p>
            <a:pPr lvl="1"/>
            <a:r>
              <a:rPr lang="zh-CN" altLang="en-US" smtClean="0"/>
              <a:t>前段驱动：</a:t>
            </a:r>
            <a:r>
              <a:rPr lang="en-US" altLang="zh-CN" smtClean="0"/>
              <a:t>blkfront</a:t>
            </a:r>
            <a:endParaRPr lang="en-US" altLang="zh-CN" smtClean="0"/>
          </a:p>
          <a:p>
            <a:pPr lvl="1"/>
            <a:r>
              <a:rPr lang="zh-CN" altLang="en-US" smtClean="0"/>
              <a:t>后端驱动：</a:t>
            </a:r>
            <a:r>
              <a:rPr lang="en-US" altLang="zh-CN" smtClean="0"/>
              <a:t>blkback</a:t>
            </a:r>
            <a:endParaRPr lang="en-US" altLang="zh-CN" smtClean="0"/>
          </a:p>
          <a:p>
            <a:pPr lvl="1"/>
            <a:r>
              <a:rPr lang="zh-CN" altLang="en-US" smtClean="0"/>
              <a:t>通用块层：</a:t>
            </a:r>
            <a:r>
              <a:rPr lang="en-US" altLang="zh-CN" smtClean="0"/>
              <a:t>Generic Block Layer</a:t>
            </a:r>
            <a:endParaRPr lang="ko-KR" altLang="en-US" dirty="0" smtClean="0"/>
          </a:p>
        </p:txBody>
      </p:sp>
      <p:sp>
        <p:nvSpPr>
          <p:cNvPr id="5427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040950E-7EB9-4EAB-A1A8-C2F8F8116D0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4" name="Slide Image Placeholder 3"/>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备注占位符 2"/>
          <p:cNvSpPr>
            <a:spLocks noGrp="1"/>
          </p:cNvSpPr>
          <p:nvPr>
            <p:ph type="body" idx="1"/>
          </p:nvPr>
        </p:nvSpPr>
        <p:spPr/>
        <p:txBody>
          <a:bodyPr/>
          <a:lstStyle/>
          <a:p>
            <a:r>
              <a:rPr lang="zh-CN" altLang="en-US" smtClean="0"/>
              <a:t>存储设备虚拟化是指通过存储设备的能力，实现卷的维护操作，并且存储设备还可以提供一些存储高级业务，例如精简配置、快照和链接克隆</a:t>
            </a:r>
            <a:endParaRPr lang="en-US" altLang="zh-CN" smtClean="0"/>
          </a:p>
          <a:p>
            <a:pPr lvl="1"/>
            <a:r>
              <a:rPr lang="zh-CN" altLang="en-US" smtClean="0"/>
              <a:t>需要依赖存储设备的能力，目前支持的设备有华为的</a:t>
            </a:r>
            <a:r>
              <a:rPr lang="en-US" altLang="zh-CN" smtClean="0"/>
              <a:t>Advanced SAN</a:t>
            </a:r>
            <a:r>
              <a:rPr lang="zh-CN" altLang="en-US" smtClean="0"/>
              <a:t>和</a:t>
            </a:r>
            <a:r>
              <a:rPr lang="en-US" altLang="zh-CN" smtClean="0"/>
              <a:t>FusionStorage</a:t>
            </a:r>
            <a:endParaRPr lang="en-US" altLang="zh-CN" smtClean="0"/>
          </a:p>
          <a:p>
            <a:pPr lvl="1"/>
            <a:r>
              <a:rPr lang="zh-CN" altLang="en-US" smtClean="0"/>
              <a:t>高级功能较少</a:t>
            </a:r>
            <a:endParaRPr lang="zh-CN" altLang="en-US" smtClean="0"/>
          </a:p>
        </p:txBody>
      </p:sp>
      <p:sp>
        <p:nvSpPr>
          <p:cNvPr id="5632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52B57A1-B2FE-4450-8972-7B4C0F3E84A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备注占位符 2"/>
          <p:cNvSpPr>
            <a:spLocks noGrp="1"/>
          </p:cNvSpPr>
          <p:nvPr>
            <p:ph type="body" idx="1"/>
          </p:nvPr>
        </p:nvSpPr>
        <p:spPr/>
        <p:txBody>
          <a:bodyPr/>
          <a:lstStyle/>
          <a:p>
            <a:r>
              <a:rPr lang="zh-CN" altLang="en-US" smtClean="0"/>
              <a:t>主机存储虚拟化</a:t>
            </a:r>
            <a:r>
              <a:rPr lang="en-US" altLang="zh-CN" smtClean="0"/>
              <a:t>+</a:t>
            </a:r>
            <a:r>
              <a:rPr lang="zh-CN" altLang="en-US" smtClean="0"/>
              <a:t>文件系统是指主机通过文件系统管理虚拟机磁盘文件，并通过虚拟化层提供很多高级业务，这也是目前业界采用较多的虚拟化方式</a:t>
            </a:r>
            <a:endParaRPr lang="zh-CN" altLang="en-US" smtClean="0"/>
          </a:p>
          <a:p>
            <a:pPr lvl="1"/>
            <a:r>
              <a:rPr lang="zh-CN" altLang="en-US" smtClean="0"/>
              <a:t>支持异构存储和异构服务器</a:t>
            </a:r>
            <a:endParaRPr lang="en-US" altLang="zh-CN" smtClean="0"/>
          </a:p>
          <a:p>
            <a:pPr lvl="1"/>
            <a:r>
              <a:rPr lang="zh-CN" altLang="en-US" smtClean="0"/>
              <a:t>高级功能丰富，且不依赖于硬件设备</a:t>
            </a:r>
            <a:endParaRPr lang="en-US" altLang="zh-CN" smtClean="0"/>
          </a:p>
          <a:p>
            <a:pPr lvl="1"/>
            <a:r>
              <a:rPr lang="en-US" altLang="zh-CN" smtClean="0"/>
              <a:t>IO</a:t>
            </a:r>
            <a:r>
              <a:rPr lang="zh-CN" altLang="en-US" smtClean="0"/>
              <a:t>路径较长，性能有损耗</a:t>
            </a:r>
            <a:endParaRPr lang="zh-CN" altLang="en-US" smtClean="0"/>
          </a:p>
        </p:txBody>
      </p:sp>
      <p:sp>
        <p:nvSpPr>
          <p:cNvPr id="5837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F0549C-1B68-4776-80AD-9334311AC62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3324FBE-ECD3-4DA5-B260-124FD82495B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B0E54D2-27FC-4844-8651-10C35CC287F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备注占位符 2"/>
          <p:cNvSpPr>
            <a:spLocks noGrp="1"/>
          </p:cNvSpPr>
          <p:nvPr>
            <p:ph type="body" idx="1"/>
          </p:nvPr>
        </p:nvSpPr>
        <p:spPr/>
        <p:txBody>
          <a:bodyPr/>
          <a:lstStyle/>
          <a:p>
            <a:r>
              <a:rPr lang="zh-CN" altLang="en-US" dirty="0" smtClean="0"/>
              <a:t>计算虚拟化，一台服务器上虚拟多个主机，传统网络无法满足虚拟机间通信的需求</a:t>
            </a:r>
            <a:endParaRPr lang="en-US" altLang="zh-CN" dirty="0" smtClean="0"/>
          </a:p>
          <a:p>
            <a:r>
              <a:rPr lang="zh-CN" altLang="en-US" dirty="0" smtClean="0"/>
              <a:t>云计算数据中心，虚拟机的动态迁移，传统数据中心无法很好满足</a:t>
            </a:r>
            <a:endParaRPr lang="zh-CN" altLang="en-US" dirty="0" smtClean="0"/>
          </a:p>
        </p:txBody>
      </p:sp>
      <p:sp>
        <p:nvSpPr>
          <p:cNvPr id="6451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D853743-BBB7-4188-B4ED-81DE636B90E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备注占位符 2"/>
          <p:cNvSpPr>
            <a:spLocks noGrp="1"/>
          </p:cNvSpPr>
          <p:nvPr>
            <p:ph type="body" idx="1"/>
          </p:nvPr>
        </p:nvSpPr>
        <p:spPr/>
        <p:txBody>
          <a:bodyPr/>
          <a:lstStyle/>
          <a:p>
            <a:r>
              <a:rPr lang="en-US" altLang="zh-CN" dirty="0" smtClean="0"/>
              <a:t>VM</a:t>
            </a:r>
            <a:r>
              <a:rPr lang="zh-CN" altLang="en-US" dirty="0" smtClean="0"/>
              <a:t>：</a:t>
            </a:r>
            <a:r>
              <a:rPr lang="en-US" altLang="zh-CN" dirty="0" smtClean="0"/>
              <a:t>Virtual</a:t>
            </a:r>
            <a:r>
              <a:rPr lang="zh-CN" altLang="en-US" dirty="0" smtClean="0"/>
              <a:t> </a:t>
            </a:r>
            <a:r>
              <a:rPr lang="en-US" altLang="zh-CN" dirty="0" smtClean="0"/>
              <a:t>Machine</a:t>
            </a:r>
            <a:endParaRPr lang="en-US" altLang="zh-CN" dirty="0" smtClean="0"/>
          </a:p>
          <a:p>
            <a:r>
              <a:rPr lang="en-US" altLang="zh-CN" dirty="0" smtClean="0"/>
              <a:t>ETH</a:t>
            </a:r>
            <a:r>
              <a:rPr lang="zh-CN" altLang="en-US" dirty="0" smtClean="0"/>
              <a:t>：</a:t>
            </a:r>
            <a:r>
              <a:rPr lang="en-US" altLang="zh-CN" dirty="0" smtClean="0"/>
              <a:t>Ethernet</a:t>
            </a:r>
            <a:endParaRPr lang="en-US" altLang="zh-CN" dirty="0" smtClean="0"/>
          </a:p>
          <a:p>
            <a:r>
              <a:rPr lang="en-US" altLang="zh-CN" dirty="0" smtClean="0"/>
              <a:t>FCoE</a:t>
            </a:r>
            <a:r>
              <a:rPr lang="zh-CN" altLang="en-US" dirty="0" smtClean="0"/>
              <a:t>：</a:t>
            </a:r>
            <a:r>
              <a:rPr lang="en-US" altLang="zh-CN" dirty="0" smtClean="0"/>
              <a:t>Fiber Channel over Ethernet </a:t>
            </a:r>
            <a:r>
              <a:rPr lang="zh-CN" altLang="en-US" dirty="0" smtClean="0"/>
              <a:t>以太网光纤，</a:t>
            </a:r>
            <a:r>
              <a:rPr lang="en-US" altLang="zh-CN" dirty="0" smtClean="0"/>
              <a:t>FCoE</a:t>
            </a:r>
            <a:r>
              <a:rPr lang="zh-CN" altLang="en-US" dirty="0" smtClean="0"/>
              <a:t>技术标准可以将光纤通道映射到以太网，可以将光纤通道信息插入以太网信息包内，从而让服务器</a:t>
            </a:r>
            <a:r>
              <a:rPr lang="en-US" altLang="zh-CN" dirty="0" smtClean="0"/>
              <a:t>-SAN</a:t>
            </a:r>
            <a:r>
              <a:rPr lang="zh-CN" altLang="en-US" dirty="0" smtClean="0"/>
              <a:t>存储设备的光纤通道请求和数据可以通过以太网连接来传输，而无需专门的光纤通道结构，从而可以在以太网上传输</a:t>
            </a:r>
            <a:r>
              <a:rPr lang="en-US" altLang="zh-CN" dirty="0" smtClean="0"/>
              <a:t>SAN</a:t>
            </a:r>
            <a:r>
              <a:rPr lang="zh-CN" altLang="en-US" dirty="0" smtClean="0"/>
              <a:t>数据。</a:t>
            </a:r>
            <a:r>
              <a:rPr lang="en-US" altLang="zh-CN" dirty="0" smtClean="0"/>
              <a:t>FCoE</a:t>
            </a:r>
            <a:r>
              <a:rPr lang="zh-CN" altLang="en-US" dirty="0" smtClean="0"/>
              <a:t>允许在一根通信线缆上传输</a:t>
            </a:r>
            <a:r>
              <a:rPr lang="en-US" altLang="zh-CN" dirty="0" smtClean="0"/>
              <a:t>LAN</a:t>
            </a:r>
            <a:r>
              <a:rPr lang="zh-CN" altLang="en-US" dirty="0" smtClean="0"/>
              <a:t>和</a:t>
            </a:r>
            <a:r>
              <a:rPr lang="en-US" altLang="zh-CN" dirty="0" smtClean="0"/>
              <a:t>FC SAN</a:t>
            </a:r>
            <a:r>
              <a:rPr lang="zh-CN" altLang="en-US" dirty="0" smtClean="0"/>
              <a:t>通信，融合网络可以支持</a:t>
            </a:r>
            <a:r>
              <a:rPr lang="en-US" altLang="zh-CN" dirty="0" smtClean="0"/>
              <a:t>LAN</a:t>
            </a:r>
            <a:r>
              <a:rPr lang="zh-CN" altLang="en-US" dirty="0" smtClean="0"/>
              <a:t>和</a:t>
            </a:r>
            <a:r>
              <a:rPr lang="en-US" altLang="zh-CN" dirty="0" smtClean="0"/>
              <a:t>SAN</a:t>
            </a:r>
            <a:r>
              <a:rPr lang="zh-CN" altLang="en-US" dirty="0" smtClean="0"/>
              <a:t>数据类型，减少数据中心设备和线缆数量，同时降低供电和制冷负载，收敛成一个统一的网络后，需要支持的点也跟着减少了，有助于降低管理负担。它能够保护客户在现有</a:t>
            </a:r>
            <a:r>
              <a:rPr lang="en-US" altLang="zh-CN" dirty="0" smtClean="0"/>
              <a:t>FC-SAN</a:t>
            </a:r>
            <a:r>
              <a:rPr lang="zh-CN" altLang="en-US" dirty="0" smtClean="0"/>
              <a:t>上的投资（如</a:t>
            </a:r>
            <a:r>
              <a:rPr lang="en-US" altLang="zh-CN" dirty="0" smtClean="0"/>
              <a:t>FC-SAN</a:t>
            </a:r>
            <a:r>
              <a:rPr lang="zh-CN" altLang="en-US" dirty="0" smtClean="0"/>
              <a:t>的各种工具、员工的培训、已建设的</a:t>
            </a:r>
            <a:r>
              <a:rPr lang="en-US" altLang="zh-CN" dirty="0" smtClean="0"/>
              <a:t>FC-SAN</a:t>
            </a:r>
            <a:r>
              <a:rPr lang="zh-CN" altLang="en-US" dirty="0" smtClean="0"/>
              <a:t>设施及相应的管理架构）的基础上，提供一种以</a:t>
            </a:r>
            <a:r>
              <a:rPr lang="en-US" altLang="zh-CN" dirty="0" smtClean="0"/>
              <a:t>FC</a:t>
            </a:r>
            <a:r>
              <a:rPr lang="zh-CN" altLang="en-US" dirty="0" smtClean="0"/>
              <a:t>存储协议为核心的</a:t>
            </a:r>
            <a:r>
              <a:rPr lang="en-US" altLang="zh-CN" dirty="0" smtClean="0"/>
              <a:t>I/O</a:t>
            </a:r>
            <a:r>
              <a:rPr lang="zh-CN" altLang="en-US" dirty="0" smtClean="0"/>
              <a:t>整合方案。</a:t>
            </a:r>
            <a:endParaRPr lang="en-US" altLang="zh-CN" dirty="0" smtClean="0"/>
          </a:p>
          <a:p>
            <a:r>
              <a:rPr lang="en-US" altLang="zh-CN" dirty="0" smtClean="0"/>
              <a:t>DCB</a:t>
            </a:r>
            <a:r>
              <a:rPr lang="zh-CN" altLang="en-US" dirty="0" smtClean="0"/>
              <a:t>：</a:t>
            </a:r>
            <a:r>
              <a:rPr lang="en-US" altLang="zh-CN" dirty="0" smtClean="0"/>
              <a:t>Data</a:t>
            </a:r>
            <a:r>
              <a:rPr lang="zh-CN" altLang="en-US" dirty="0" smtClean="0"/>
              <a:t> </a:t>
            </a:r>
            <a:r>
              <a:rPr lang="en-US" altLang="zh-CN" dirty="0" smtClean="0"/>
              <a:t>Center</a:t>
            </a:r>
            <a:r>
              <a:rPr lang="zh-CN" altLang="en-US" dirty="0" smtClean="0"/>
              <a:t> </a:t>
            </a:r>
            <a:r>
              <a:rPr lang="en-US" altLang="zh-CN" dirty="0" smtClean="0"/>
              <a:t>bridge </a:t>
            </a:r>
            <a:r>
              <a:rPr lang="zh-CN" altLang="en-US" dirty="0" smtClean="0"/>
              <a:t>数据中心桥接，</a:t>
            </a:r>
            <a:r>
              <a:rPr lang="en-US" altLang="zh-CN" dirty="0" smtClean="0"/>
              <a:t>DCB</a:t>
            </a:r>
            <a:r>
              <a:rPr lang="zh-CN" altLang="en-US" dirty="0" smtClean="0"/>
              <a:t>技术是针对传统以太网的一种增强，为了实现以太网不丢包，这种增强型的以太网叫无损以太网，顾名思义就是保证以太网络不丢包。实现这种网络的目的为了解决</a:t>
            </a:r>
            <a:r>
              <a:rPr lang="en-US" altLang="zh-CN" dirty="0" smtClean="0"/>
              <a:t>FCOE</a:t>
            </a:r>
            <a:r>
              <a:rPr lang="zh-CN" altLang="en-US" dirty="0" smtClean="0"/>
              <a:t>协议在以太网络中传输时保证不丢包。因为</a:t>
            </a:r>
            <a:r>
              <a:rPr lang="en-US" altLang="zh-CN" dirty="0" smtClean="0"/>
              <a:t>FCOE</a:t>
            </a:r>
            <a:r>
              <a:rPr lang="zh-CN" altLang="en-US" dirty="0" smtClean="0"/>
              <a:t>技术实际上就是运行在以太网的</a:t>
            </a:r>
            <a:r>
              <a:rPr lang="en-US" altLang="zh-CN" dirty="0" smtClean="0"/>
              <a:t>FC</a:t>
            </a:r>
            <a:r>
              <a:rPr lang="zh-CN" altLang="en-US" dirty="0" smtClean="0"/>
              <a:t>协议，而</a:t>
            </a:r>
            <a:r>
              <a:rPr lang="en-US" altLang="zh-CN" dirty="0" smtClean="0"/>
              <a:t>FC</a:t>
            </a:r>
            <a:r>
              <a:rPr lang="zh-CN" altLang="en-US" dirty="0" smtClean="0"/>
              <a:t>协议是不允许丢包的，所以为了实现</a:t>
            </a:r>
            <a:r>
              <a:rPr lang="en-US" altLang="zh-CN" dirty="0" smtClean="0"/>
              <a:t>FCOE</a:t>
            </a:r>
            <a:r>
              <a:rPr lang="zh-CN" altLang="en-US" dirty="0" smtClean="0"/>
              <a:t>协议在以太网传输不丢包，引入了</a:t>
            </a:r>
            <a:r>
              <a:rPr lang="en-US" altLang="zh-CN" dirty="0" smtClean="0"/>
              <a:t>DCB</a:t>
            </a:r>
            <a:r>
              <a:rPr lang="zh-CN" altLang="en-US" dirty="0" smtClean="0"/>
              <a:t>增强以太网技术。最终实现以太网和新的存储协议</a:t>
            </a:r>
            <a:r>
              <a:rPr lang="en-US" altLang="zh-CN" dirty="0" smtClean="0"/>
              <a:t>FCoE</a:t>
            </a:r>
            <a:r>
              <a:rPr lang="zh-CN" altLang="en-US" dirty="0" smtClean="0"/>
              <a:t>都能在以太网络中正常运行。所以把这样的网络称为融合网络。</a:t>
            </a:r>
            <a:endParaRPr lang="en-US" altLang="zh-CN" dirty="0" smtClean="0"/>
          </a:p>
        </p:txBody>
      </p:sp>
      <p:sp>
        <p:nvSpPr>
          <p:cNvPr id="6656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ECD18CC2-EC8D-4C10-AE12-4B9FA101D448}"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endParaRPr lang="zh-CN" altLang="en-US" dirty="0" smtClean="0"/>
          </a:p>
        </p:txBody>
      </p:sp>
      <p:sp>
        <p:nvSpPr>
          <p:cNvPr id="1331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96F4775-9D26-4FB8-9C86-0625552F88B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备注占位符 2"/>
          <p:cNvSpPr>
            <a:spLocks noGrp="1"/>
          </p:cNvSpPr>
          <p:nvPr>
            <p:ph type="body" idx="1"/>
          </p:nvPr>
        </p:nvSpPr>
        <p:spPr/>
        <p:txBody>
          <a:bodyPr/>
          <a:lstStyle/>
          <a:p>
            <a:r>
              <a:rPr lang="zh-CN" altLang="en-US" dirty="0" smtClean="0"/>
              <a:t>物理设备</a:t>
            </a:r>
            <a:r>
              <a:rPr lang="zh-CN" altLang="en-US" dirty="0"/>
              <a:t>虚拟</a:t>
            </a:r>
            <a:r>
              <a:rPr lang="zh-CN" altLang="en-US" dirty="0" smtClean="0"/>
              <a:t>化：</a:t>
            </a:r>
            <a:endParaRPr lang="en-US" altLang="zh-CN" dirty="0" smtClean="0"/>
          </a:p>
          <a:p>
            <a:pPr lvl="1"/>
            <a:r>
              <a:rPr lang="en-US" altLang="zh-CN" dirty="0" err="1"/>
              <a:t>Qbg</a:t>
            </a:r>
            <a:r>
              <a:rPr lang="zh-CN" altLang="en-US" dirty="0"/>
              <a:t>：</a:t>
            </a:r>
            <a:r>
              <a:rPr lang="en-US" altLang="zh-CN" dirty="0"/>
              <a:t>802.1Qbg</a:t>
            </a:r>
            <a:r>
              <a:rPr lang="zh-CN" altLang="en-US" dirty="0"/>
              <a:t>，</a:t>
            </a:r>
            <a:r>
              <a:rPr lang="en-US" altLang="zh-CN" dirty="0"/>
              <a:t>bridge Virtual Bridging</a:t>
            </a:r>
            <a:r>
              <a:rPr lang="zh-CN" altLang="en-US" dirty="0"/>
              <a:t>，</a:t>
            </a:r>
            <a:r>
              <a:rPr lang="en-US" altLang="zh-CN" dirty="0"/>
              <a:t>2008</a:t>
            </a:r>
            <a:r>
              <a:rPr lang="zh-CN" altLang="en-US" dirty="0"/>
              <a:t>年</a:t>
            </a:r>
            <a:r>
              <a:rPr lang="en-US" altLang="zh-CN" dirty="0"/>
              <a:t>11</a:t>
            </a:r>
            <a:r>
              <a:rPr lang="zh-CN" altLang="en-US" dirty="0"/>
              <a:t>月提出，</a:t>
            </a:r>
            <a:r>
              <a:rPr lang="en-US" altLang="zh-CN" dirty="0"/>
              <a:t>HP</a:t>
            </a:r>
            <a:r>
              <a:rPr lang="zh-CN" altLang="en-US" dirty="0"/>
              <a:t>和</a:t>
            </a:r>
            <a:r>
              <a:rPr lang="en-US" altLang="zh-CN" dirty="0"/>
              <a:t>IBM</a:t>
            </a:r>
            <a:r>
              <a:rPr lang="zh-CN" altLang="en-US" dirty="0"/>
              <a:t>提出，服务器厂商主导。以</a:t>
            </a:r>
            <a:r>
              <a:rPr lang="en-US" altLang="zh-CN" dirty="0"/>
              <a:t>VEPA</a:t>
            </a:r>
            <a:r>
              <a:rPr lang="zh-CN" altLang="en-US" dirty="0"/>
              <a:t>模式为基本实现手段（基于</a:t>
            </a:r>
            <a:r>
              <a:rPr lang="en-US" altLang="zh-CN" dirty="0"/>
              <a:t>MAC</a:t>
            </a:r>
            <a:r>
              <a:rPr lang="zh-CN" altLang="en-US" dirty="0"/>
              <a:t>地址识别虚拟机</a:t>
            </a:r>
            <a:r>
              <a:rPr lang="zh-CN" altLang="en-US" dirty="0" smtClean="0"/>
              <a:t>）</a:t>
            </a:r>
            <a:endParaRPr lang="en-US" altLang="zh-CN" dirty="0"/>
          </a:p>
          <a:p>
            <a:pPr lvl="1"/>
            <a:r>
              <a:rPr lang="en-US" altLang="zh-CN" dirty="0"/>
              <a:t>QBR</a:t>
            </a:r>
            <a:r>
              <a:rPr lang="zh-CN" altLang="en-US" dirty="0"/>
              <a:t>：</a:t>
            </a:r>
            <a:r>
              <a:rPr lang="en-US" altLang="zh-CN" dirty="0"/>
              <a:t>2008</a:t>
            </a:r>
            <a:r>
              <a:rPr lang="zh-CN" altLang="en-US" dirty="0"/>
              <a:t>年</a:t>
            </a:r>
            <a:r>
              <a:rPr lang="en-US" altLang="zh-CN" dirty="0"/>
              <a:t>5</a:t>
            </a:r>
            <a:r>
              <a:rPr lang="zh-CN" altLang="en-US" dirty="0"/>
              <a:t>月，</a:t>
            </a:r>
            <a:r>
              <a:rPr lang="en-US" altLang="zh-CN" dirty="0"/>
              <a:t>Cisco</a:t>
            </a:r>
            <a:r>
              <a:rPr lang="zh-CN" altLang="en-US" dirty="0"/>
              <a:t>和</a:t>
            </a:r>
            <a:r>
              <a:rPr lang="en-US" altLang="zh-CN" dirty="0" err="1"/>
              <a:t>Vmware</a:t>
            </a:r>
            <a:r>
              <a:rPr lang="zh-CN" altLang="en-US" dirty="0"/>
              <a:t>在</a:t>
            </a:r>
            <a:r>
              <a:rPr lang="en-US" altLang="zh-CN" dirty="0"/>
              <a:t>IEEE</a:t>
            </a:r>
            <a:r>
              <a:rPr lang="zh-CN" altLang="en-US" dirty="0"/>
              <a:t>提出</a:t>
            </a:r>
            <a:r>
              <a:rPr lang="en-US" altLang="zh-CN" dirty="0"/>
              <a:t>802.1Qbh</a:t>
            </a:r>
            <a:r>
              <a:rPr lang="zh-CN" altLang="en-US" dirty="0"/>
              <a:t>；</a:t>
            </a:r>
            <a:r>
              <a:rPr lang="en-US" altLang="zh-CN" dirty="0"/>
              <a:t>2011</a:t>
            </a:r>
            <a:r>
              <a:rPr lang="zh-CN" altLang="en-US" dirty="0"/>
              <a:t>年</a:t>
            </a:r>
            <a:r>
              <a:rPr lang="en-US" altLang="zh-CN" dirty="0"/>
              <a:t>7</a:t>
            </a:r>
            <a:r>
              <a:rPr lang="zh-CN" altLang="en-US" dirty="0"/>
              <a:t>月改名</a:t>
            </a:r>
            <a:r>
              <a:rPr lang="en-US" altLang="zh-CN" dirty="0"/>
              <a:t>802.1BR</a:t>
            </a:r>
            <a:r>
              <a:rPr lang="zh-CN" altLang="en-US" dirty="0"/>
              <a:t>，基于新增</a:t>
            </a:r>
            <a:r>
              <a:rPr lang="en-US" altLang="zh-CN" dirty="0"/>
              <a:t>Tag</a:t>
            </a:r>
            <a:r>
              <a:rPr lang="zh-CN" altLang="en-US" dirty="0"/>
              <a:t>标识识别</a:t>
            </a:r>
            <a:r>
              <a:rPr lang="zh-CN" altLang="en-US" dirty="0" smtClean="0"/>
              <a:t>虚拟机</a:t>
            </a:r>
            <a:endParaRPr lang="en-US" altLang="zh-CN" dirty="0"/>
          </a:p>
          <a:p>
            <a:pPr lvl="1"/>
            <a:r>
              <a:rPr lang="en-US" altLang="zh-CN" dirty="0"/>
              <a:t>TRILL</a:t>
            </a:r>
            <a:r>
              <a:rPr lang="zh-CN" altLang="en-US" dirty="0"/>
              <a:t>：</a:t>
            </a:r>
            <a:r>
              <a:rPr lang="en-US" altLang="zh-CN" dirty="0"/>
              <a:t>Transparent Interconnection of Lots of </a:t>
            </a:r>
            <a:r>
              <a:rPr lang="en-US" altLang="zh-CN" dirty="0" smtClean="0"/>
              <a:t>Links</a:t>
            </a:r>
            <a:endParaRPr lang="en-US" altLang="zh-CN" dirty="0"/>
          </a:p>
          <a:p>
            <a:pPr lvl="1"/>
            <a:r>
              <a:rPr lang="en-US" altLang="zh-CN" dirty="0"/>
              <a:t>SPB</a:t>
            </a:r>
            <a:r>
              <a:rPr lang="zh-CN" altLang="en-US" dirty="0"/>
              <a:t>：</a:t>
            </a:r>
            <a:r>
              <a:rPr lang="en-US" altLang="zh-CN" dirty="0"/>
              <a:t>Shortest Path </a:t>
            </a:r>
            <a:r>
              <a:rPr lang="en-US" altLang="zh-CN" dirty="0" smtClean="0"/>
              <a:t>bridge</a:t>
            </a:r>
            <a:endParaRPr lang="en-US" altLang="zh-CN" dirty="0" smtClean="0"/>
          </a:p>
          <a:p>
            <a:r>
              <a:rPr lang="zh-CN" altLang="en-US" dirty="0" smtClean="0"/>
              <a:t>服务器虚拟化：</a:t>
            </a:r>
            <a:endParaRPr lang="en-US" altLang="zh-CN" dirty="0" smtClean="0"/>
          </a:p>
          <a:p>
            <a:pPr lvl="1"/>
            <a:r>
              <a:rPr lang="zh-CN" altLang="en-US" dirty="0" smtClean="0"/>
              <a:t>   链路虚拟化：</a:t>
            </a:r>
            <a:r>
              <a:rPr lang="en-US" altLang="zh-CN" dirty="0" smtClean="0"/>
              <a:t>VMDQ</a:t>
            </a:r>
            <a:r>
              <a:rPr lang="zh-CN" altLang="en-US" dirty="0" smtClean="0"/>
              <a:t>、</a:t>
            </a:r>
            <a:r>
              <a:rPr lang="en-US" altLang="zh-CN" dirty="0" smtClean="0"/>
              <a:t>SR-IOV</a:t>
            </a:r>
            <a:endParaRPr lang="en-US" altLang="zh-CN" dirty="0" smtClean="0"/>
          </a:p>
          <a:p>
            <a:pPr lvl="1"/>
            <a:r>
              <a:rPr lang="zh-CN" altLang="en-US" dirty="0" smtClean="0"/>
              <a:t>   叠加网络：</a:t>
            </a:r>
            <a:r>
              <a:rPr lang="en-US" altLang="zh-CN" dirty="0" smtClean="0"/>
              <a:t>VXLAN</a:t>
            </a:r>
            <a:r>
              <a:rPr lang="zh-CN" altLang="en-US" dirty="0" smtClean="0"/>
              <a:t>，实现虚拟网络与物理网络的解耦</a:t>
            </a:r>
            <a:endParaRPr lang="en-US" altLang="zh-CN" dirty="0" smtClean="0"/>
          </a:p>
          <a:p>
            <a:pPr lvl="1"/>
            <a:r>
              <a:rPr lang="zh-CN" altLang="en-US" dirty="0" smtClean="0"/>
              <a:t>   软件实现的虚拟交换、虚拟机流量的控制、安全隔离等</a:t>
            </a:r>
            <a:endParaRPr lang="en-US" altLang="zh-CN" dirty="0" smtClean="0"/>
          </a:p>
          <a:p>
            <a:pPr lvl="1"/>
            <a:r>
              <a:rPr lang="zh-CN" altLang="en-US" dirty="0" smtClean="0"/>
              <a:t>   以及软件实现的</a:t>
            </a:r>
            <a:r>
              <a:rPr lang="en-US" altLang="zh-CN" dirty="0" smtClean="0"/>
              <a:t>L3-L7</a:t>
            </a:r>
            <a:r>
              <a:rPr lang="zh-CN" altLang="en-US" dirty="0" smtClean="0"/>
              <a:t>的虚拟化</a:t>
            </a:r>
            <a:endParaRPr lang="en-US" altLang="zh-CN" dirty="0" smtClean="0"/>
          </a:p>
          <a:p>
            <a:r>
              <a:rPr lang="en-US" altLang="zh-CN" dirty="0" smtClean="0"/>
              <a:t>VMDQ: Virtual Machine Device Queue.</a:t>
            </a:r>
            <a:r>
              <a:rPr lang="zh-CN" altLang="en-US" dirty="0" smtClean="0"/>
              <a:t>虚拟机设备队列</a:t>
            </a:r>
            <a:r>
              <a:rPr lang="en-US" altLang="zh-CN" dirty="0" smtClean="0"/>
              <a:t>.</a:t>
            </a:r>
            <a:r>
              <a:rPr lang="zh-CN" altLang="en-US" dirty="0" smtClean="0"/>
              <a:t>利用</a:t>
            </a:r>
            <a:r>
              <a:rPr lang="en-US" altLang="zh-CN" dirty="0" smtClean="0"/>
              <a:t>VMDQ</a:t>
            </a:r>
            <a:r>
              <a:rPr lang="zh-CN" altLang="en-US" dirty="0" smtClean="0"/>
              <a:t>技术</a:t>
            </a:r>
            <a:r>
              <a:rPr lang="en-US" altLang="zh-CN" dirty="0" smtClean="0"/>
              <a:t>,</a:t>
            </a:r>
            <a:r>
              <a:rPr lang="zh-CN" altLang="en-US" dirty="0" smtClean="0"/>
              <a:t>可以给虚拟机的虚拟网卡分配一个单独的队列</a:t>
            </a:r>
            <a:r>
              <a:rPr lang="en-US" altLang="zh-CN" dirty="0" smtClean="0"/>
              <a:t>,</a:t>
            </a:r>
            <a:r>
              <a:rPr lang="zh-CN" altLang="en-US" dirty="0" smtClean="0"/>
              <a:t>是实现</a:t>
            </a:r>
            <a:r>
              <a:rPr lang="en-US" altLang="zh-CN" dirty="0" smtClean="0"/>
              <a:t>VM</a:t>
            </a:r>
            <a:r>
              <a:rPr lang="zh-CN" altLang="en-US" dirty="0" smtClean="0"/>
              <a:t>直通的基础</a:t>
            </a:r>
            <a:endParaRPr lang="en-US" altLang="zh-CN" dirty="0" smtClean="0"/>
          </a:p>
          <a:p>
            <a:r>
              <a:rPr lang="en-US" altLang="zh-CN" dirty="0" smtClean="0"/>
              <a:t>SR-IOV</a:t>
            </a:r>
            <a:r>
              <a:rPr lang="zh-CN" altLang="en-US" dirty="0" smtClean="0"/>
              <a:t>：</a:t>
            </a:r>
            <a:r>
              <a:rPr lang="en-US" altLang="zh-CN" dirty="0" smtClean="0"/>
              <a:t>Single</a:t>
            </a:r>
            <a:r>
              <a:rPr lang="zh-CN" altLang="en-US" dirty="0" smtClean="0"/>
              <a:t> </a:t>
            </a:r>
            <a:r>
              <a:rPr lang="en-US" altLang="zh-CN" dirty="0" smtClean="0"/>
              <a:t>Root</a:t>
            </a:r>
            <a:r>
              <a:rPr lang="zh-CN" altLang="en-US" dirty="0" smtClean="0"/>
              <a:t> </a:t>
            </a:r>
            <a:r>
              <a:rPr lang="en-US" altLang="zh-CN" dirty="0" smtClean="0"/>
              <a:t>IO</a:t>
            </a:r>
            <a:r>
              <a:rPr lang="zh-CN" altLang="en-US" dirty="0" smtClean="0"/>
              <a:t> </a:t>
            </a:r>
            <a:r>
              <a:rPr lang="en-US" altLang="zh-CN" dirty="0" err="1" smtClean="0"/>
              <a:t>virtualzation</a:t>
            </a:r>
            <a:r>
              <a:rPr lang="zh-CN" altLang="en-US" dirty="0" smtClean="0"/>
              <a:t>。</a:t>
            </a:r>
            <a:r>
              <a:rPr lang="en-US" altLang="zh-CN" dirty="0" err="1" smtClean="0"/>
              <a:t>PCIe</a:t>
            </a:r>
            <a:r>
              <a:rPr lang="zh-CN" altLang="en-US" dirty="0" smtClean="0"/>
              <a:t>的虚拟多设备技术</a:t>
            </a:r>
            <a:endParaRPr lang="en-US" altLang="zh-CN" dirty="0" smtClean="0"/>
          </a:p>
          <a:p>
            <a:r>
              <a:rPr lang="en-US" altLang="zh-CN" dirty="0" smtClean="0"/>
              <a:t>VXLAN</a:t>
            </a:r>
            <a:r>
              <a:rPr lang="zh-CN" altLang="en-US" dirty="0" smtClean="0"/>
              <a:t>：</a:t>
            </a:r>
            <a:r>
              <a:rPr lang="en-US" altLang="zh-CN" dirty="0" smtClean="0"/>
              <a:t>Virtual </a:t>
            </a:r>
            <a:r>
              <a:rPr lang="en-US" altLang="zh-CN" dirty="0" err="1" smtClean="0"/>
              <a:t>eXtensible</a:t>
            </a:r>
            <a:r>
              <a:rPr lang="en-US" altLang="zh-CN" dirty="0" smtClean="0"/>
              <a:t> Local Area Network </a:t>
            </a:r>
            <a:r>
              <a:rPr lang="zh-CN" altLang="en-US" dirty="0" smtClean="0"/>
              <a:t>，虚拟可扩展的</a:t>
            </a:r>
            <a:r>
              <a:rPr lang="en-US" altLang="zh-CN" dirty="0" smtClean="0"/>
              <a:t>LAN</a:t>
            </a:r>
            <a:r>
              <a:rPr lang="zh-CN" altLang="en-US" dirty="0" smtClean="0"/>
              <a:t>技术</a:t>
            </a:r>
            <a:endParaRPr lang="en-US" altLang="zh-CN" dirty="0" smtClean="0"/>
          </a:p>
        </p:txBody>
      </p:sp>
      <p:sp>
        <p:nvSpPr>
          <p:cNvPr id="6861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C9C50B5-1E8E-40CB-84BC-EA9B6C8AFC4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备注占位符 2"/>
          <p:cNvSpPr>
            <a:spLocks noGrp="1"/>
          </p:cNvSpPr>
          <p:nvPr>
            <p:ph type="body" idx="1"/>
          </p:nvPr>
        </p:nvSpPr>
        <p:spPr/>
        <p:txBody>
          <a:bodyPr/>
          <a:lstStyle/>
          <a:p>
            <a:r>
              <a:rPr lang="en-US" altLang="zh-CN" dirty="0" err="1" smtClean="0"/>
              <a:t>vSwitch</a:t>
            </a:r>
            <a:r>
              <a:rPr lang="en-US" altLang="zh-CN" dirty="0" smtClean="0"/>
              <a:t>: virtual</a:t>
            </a:r>
            <a:r>
              <a:rPr lang="zh-CN" altLang="en-US" dirty="0" smtClean="0"/>
              <a:t> </a:t>
            </a:r>
            <a:r>
              <a:rPr lang="en-US" altLang="zh-CN" dirty="0" smtClean="0"/>
              <a:t>Switch</a:t>
            </a:r>
            <a:r>
              <a:rPr lang="zh-CN" altLang="en-US" dirty="0" smtClean="0"/>
              <a:t>，在服务器</a:t>
            </a:r>
            <a:r>
              <a:rPr lang="en-US" altLang="zh-CN" dirty="0" smtClean="0"/>
              <a:t>CPU</a:t>
            </a:r>
            <a:r>
              <a:rPr lang="zh-CN" altLang="en-US" dirty="0" smtClean="0"/>
              <a:t>上实现以太二层虚拟交换的功能，包括虚拟机交换、</a:t>
            </a:r>
            <a:r>
              <a:rPr lang="en-US" altLang="zh-CN" dirty="0" err="1" smtClean="0"/>
              <a:t>QoS</a:t>
            </a:r>
            <a:r>
              <a:rPr lang="zh-CN" altLang="en-US" dirty="0" smtClean="0"/>
              <a:t>控制、安全隔离等</a:t>
            </a:r>
            <a:endParaRPr lang="en-US" altLang="zh-CN" dirty="0" smtClean="0"/>
          </a:p>
          <a:p>
            <a:r>
              <a:rPr lang="en-US" altLang="zh-CN" dirty="0" err="1" smtClean="0"/>
              <a:t>eSwitch</a:t>
            </a:r>
            <a:r>
              <a:rPr lang="en-US" altLang="zh-CN" dirty="0" smtClean="0"/>
              <a:t>: embedded Switch </a:t>
            </a:r>
            <a:r>
              <a:rPr lang="zh-CN" altLang="en-US" dirty="0" smtClean="0"/>
              <a:t>在服务器网卡上实现以太网二层虚拟交换的功能，包括虚拟机交换、</a:t>
            </a:r>
            <a:r>
              <a:rPr lang="en-US" altLang="zh-CN" dirty="0" err="1" smtClean="0"/>
              <a:t>QoS</a:t>
            </a:r>
            <a:r>
              <a:rPr lang="zh-CN" altLang="en-US" dirty="0" smtClean="0"/>
              <a:t>控制、安全隔离等</a:t>
            </a:r>
            <a:endParaRPr lang="en-US" altLang="zh-CN" dirty="0" smtClean="0"/>
          </a:p>
        </p:txBody>
      </p:sp>
      <p:sp>
        <p:nvSpPr>
          <p:cNvPr id="7066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E4A837B-9B32-4969-AE29-584C71CB32D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备注占位符 2"/>
          <p:cNvSpPr>
            <a:spLocks noGrp="1"/>
          </p:cNvSpPr>
          <p:nvPr>
            <p:ph type="body" idx="1"/>
          </p:nvPr>
        </p:nvSpPr>
        <p:spPr/>
        <p:txBody>
          <a:bodyPr/>
          <a:lstStyle/>
          <a:p>
            <a:r>
              <a:rPr lang="en-US" altLang="zh-CN" dirty="0" smtClean="0"/>
              <a:t>SPB</a:t>
            </a:r>
            <a:r>
              <a:rPr lang="zh-CN" altLang="en-US" dirty="0" smtClean="0"/>
              <a:t>：</a:t>
            </a:r>
            <a:r>
              <a:rPr lang="en-US" altLang="zh-CN" dirty="0" smtClean="0"/>
              <a:t>Shortest Path Bridging</a:t>
            </a:r>
            <a:r>
              <a:rPr lang="zh-CN" altLang="en-US" dirty="0" smtClean="0"/>
              <a:t>，最短路径桥</a:t>
            </a:r>
            <a:endParaRPr lang="en-US" altLang="zh-CN" dirty="0" smtClean="0"/>
          </a:p>
          <a:p>
            <a:r>
              <a:rPr lang="en-US" altLang="zh-CN" dirty="0" smtClean="0"/>
              <a:t>TRILL</a:t>
            </a:r>
            <a:r>
              <a:rPr lang="zh-CN" altLang="en-US" dirty="0" smtClean="0"/>
              <a:t>：</a:t>
            </a:r>
            <a:r>
              <a:rPr lang="en-US" altLang="zh-CN" dirty="0" smtClean="0"/>
              <a:t>Transparent</a:t>
            </a:r>
            <a:r>
              <a:rPr lang="zh-CN" altLang="en-US" dirty="0" smtClean="0"/>
              <a:t> </a:t>
            </a:r>
            <a:r>
              <a:rPr lang="en-US" altLang="zh-CN" dirty="0" smtClean="0"/>
              <a:t>Interconnection</a:t>
            </a:r>
            <a:r>
              <a:rPr lang="zh-CN" altLang="en-US" dirty="0" smtClean="0"/>
              <a:t> </a:t>
            </a:r>
            <a:r>
              <a:rPr lang="en-US" altLang="zh-CN" dirty="0" smtClean="0"/>
              <a:t>of</a:t>
            </a:r>
            <a:r>
              <a:rPr lang="zh-CN" altLang="en-US" dirty="0" smtClean="0"/>
              <a:t> </a:t>
            </a:r>
            <a:r>
              <a:rPr lang="en-US" altLang="zh-CN" dirty="0" smtClean="0"/>
              <a:t>Lots</a:t>
            </a:r>
            <a:r>
              <a:rPr lang="zh-CN" altLang="en-US" dirty="0" smtClean="0"/>
              <a:t> </a:t>
            </a:r>
            <a:r>
              <a:rPr lang="en-US" altLang="zh-CN" dirty="0" smtClean="0"/>
              <a:t>of</a:t>
            </a:r>
            <a:r>
              <a:rPr lang="zh-CN" altLang="en-US" dirty="0" smtClean="0"/>
              <a:t> </a:t>
            </a:r>
            <a:r>
              <a:rPr lang="en-US" altLang="zh-CN" dirty="0" smtClean="0"/>
              <a:t>Links</a:t>
            </a:r>
            <a:r>
              <a:rPr lang="zh-CN" altLang="en-US" dirty="0" smtClean="0"/>
              <a:t>。透明多链路连接</a:t>
            </a:r>
            <a:endParaRPr lang="en-US" altLang="zh-CN" dirty="0" smtClean="0"/>
          </a:p>
          <a:p>
            <a:r>
              <a:rPr lang="zh-CN" altLang="en-US" dirty="0" smtClean="0"/>
              <a:t>两种技术都是基于以太网的二层与动态路由</a:t>
            </a:r>
            <a:r>
              <a:rPr lang="en-US" altLang="zh-CN" dirty="0" smtClean="0"/>
              <a:t>IS-IS</a:t>
            </a:r>
            <a:r>
              <a:rPr lang="zh-CN" altLang="en-US" dirty="0" smtClean="0"/>
              <a:t>结合的大二层技术</a:t>
            </a:r>
            <a:endParaRPr lang="en-US" altLang="zh-CN" dirty="0" smtClean="0"/>
          </a:p>
        </p:txBody>
      </p:sp>
      <p:sp>
        <p:nvSpPr>
          <p:cNvPr id="7270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BC152682-E902-464A-919F-2E6227A82536}"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备注占位符 2"/>
          <p:cNvSpPr>
            <a:spLocks noGrp="1"/>
          </p:cNvSpPr>
          <p:nvPr>
            <p:ph type="body" idx="1"/>
          </p:nvPr>
        </p:nvSpPr>
        <p:spPr/>
        <p:txBody>
          <a:bodyPr/>
          <a:lstStyle/>
          <a:p>
            <a:r>
              <a:rPr lang="zh-CN" altLang="en-US" dirty="0" smtClean="0"/>
              <a:t>采用叠加的</a:t>
            </a:r>
            <a:r>
              <a:rPr lang="en-US" altLang="zh-CN" dirty="0" smtClean="0"/>
              <a:t>VXLAN</a:t>
            </a:r>
            <a:r>
              <a:rPr lang="zh-CN" altLang="en-US" dirty="0" smtClean="0"/>
              <a:t>大二层网络技术主要的价值在于实现虚拟网络与物理网络解耦，在此基础上提供大二层、</a:t>
            </a:r>
            <a:r>
              <a:rPr lang="en-US" altLang="zh-CN" dirty="0" smtClean="0"/>
              <a:t>16M</a:t>
            </a:r>
            <a:r>
              <a:rPr lang="zh-CN" altLang="en-US" dirty="0" smtClean="0"/>
              <a:t>多租户的能力</a:t>
            </a:r>
            <a:endParaRPr lang="en-US" altLang="zh-CN" dirty="0" smtClean="0"/>
          </a:p>
          <a:p>
            <a:r>
              <a:rPr lang="zh-CN" altLang="en-US" dirty="0" smtClean="0"/>
              <a:t>物理网络主要实现物理设备的互联互通</a:t>
            </a:r>
            <a:endParaRPr lang="zh-CN" altLang="en-US" dirty="0" smtClean="0"/>
          </a:p>
        </p:txBody>
      </p:sp>
      <p:sp>
        <p:nvSpPr>
          <p:cNvPr id="7475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B7AF1962-D368-4F57-A8A2-F0932F0CC39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8CEDF2AE-655E-4F95-B510-42F4C79C73C1}"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02B5790-7F73-42C1-8E77-22FCD03E96C9}"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备注占位符 2"/>
          <p:cNvSpPr>
            <a:spLocks noGrp="1"/>
          </p:cNvSpPr>
          <p:nvPr>
            <p:ph type="body" idx="1"/>
          </p:nvPr>
        </p:nvSpPr>
        <p:spPr/>
        <p:txBody>
          <a:bodyPr/>
          <a:lstStyle/>
          <a:p>
            <a:r>
              <a:rPr lang="zh-CN" altLang="en-US" dirty="0" smtClean="0"/>
              <a:t>什么是虚拟机</a:t>
            </a:r>
            <a:endParaRPr lang="en-US" altLang="zh-CN" dirty="0" smtClean="0"/>
          </a:p>
          <a:p>
            <a:pPr lvl="1"/>
            <a:r>
              <a:rPr lang="zh-CN" altLang="en-US" dirty="0" smtClean="0"/>
              <a:t>软件模拟的、具备完整硬件系统功能的计算机系统</a:t>
            </a:r>
            <a:endParaRPr lang="en-US" altLang="zh-CN" dirty="0" smtClean="0"/>
          </a:p>
          <a:p>
            <a:r>
              <a:rPr lang="zh-CN" altLang="en-US" dirty="0" smtClean="0"/>
              <a:t>虚拟机硬件</a:t>
            </a:r>
            <a:endParaRPr lang="en-US" altLang="zh-CN" dirty="0" smtClean="0"/>
          </a:p>
          <a:p>
            <a:pPr lvl="1"/>
            <a:r>
              <a:rPr lang="en-US" altLang="zh-CN" dirty="0" smtClean="0"/>
              <a:t>CPU</a:t>
            </a:r>
            <a:endParaRPr lang="en-US" altLang="zh-CN" dirty="0" smtClean="0"/>
          </a:p>
          <a:p>
            <a:pPr lvl="1"/>
            <a:r>
              <a:rPr lang="zh-CN" altLang="en-US" dirty="0" smtClean="0"/>
              <a:t>内存</a:t>
            </a:r>
            <a:endParaRPr lang="en-US" altLang="zh-CN" dirty="0" smtClean="0"/>
          </a:p>
          <a:p>
            <a:pPr lvl="1"/>
            <a:r>
              <a:rPr lang="zh-CN" altLang="en-US" dirty="0" smtClean="0"/>
              <a:t>硬盘</a:t>
            </a:r>
            <a:endParaRPr lang="en-US" altLang="zh-CN" dirty="0" smtClean="0"/>
          </a:p>
          <a:p>
            <a:pPr lvl="1"/>
            <a:r>
              <a:rPr lang="zh-CN" altLang="en-US" dirty="0" smtClean="0"/>
              <a:t>网卡</a:t>
            </a:r>
            <a:endParaRPr lang="en-US" altLang="zh-CN" dirty="0" smtClean="0"/>
          </a:p>
        </p:txBody>
      </p:sp>
      <p:sp>
        <p:nvSpPr>
          <p:cNvPr id="8090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EC1E6FD-D2E6-4BB9-B589-B87D5F3185E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备注占位符 2"/>
          <p:cNvSpPr>
            <a:spLocks noGrp="1"/>
          </p:cNvSpPr>
          <p:nvPr>
            <p:ph type="body" idx="1"/>
          </p:nvPr>
        </p:nvSpPr>
        <p:spPr/>
        <p:txBody>
          <a:bodyPr/>
          <a:lstStyle/>
          <a:p>
            <a:r>
              <a:rPr lang="zh-CN" altLang="en-US" dirty="0" smtClean="0"/>
              <a:t>虚拟硬件和物理硬件不是一一对应的，通过虚拟化技术可以将物理设备虚拟出多份虚拟硬件</a:t>
            </a:r>
            <a:endParaRPr lang="zh-CN" altLang="en-US" dirty="0" smtClean="0"/>
          </a:p>
        </p:txBody>
      </p:sp>
      <p:sp>
        <p:nvSpPr>
          <p:cNvPr id="8294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31317D45-CD17-435C-96C0-4EA749BEB22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备注占位符 2"/>
          <p:cNvSpPr>
            <a:spLocks noGrp="1"/>
          </p:cNvSpPr>
          <p:nvPr>
            <p:ph type="body" idx="1"/>
          </p:nvPr>
        </p:nvSpPr>
        <p:spPr/>
        <p:txBody>
          <a:bodyPr/>
          <a:lstStyle/>
          <a:p>
            <a:r>
              <a:rPr lang="zh-CN" altLang="en-US" dirty="0" smtClean="0"/>
              <a:t>创建好的虚拟机，可以自带操作系统，由管理员在下发创建指令时指定</a:t>
            </a:r>
            <a:endParaRPr lang="en-US" altLang="zh-CN" dirty="0" smtClean="0"/>
          </a:p>
          <a:p>
            <a:r>
              <a:rPr lang="zh-CN" altLang="en-US" dirty="0" smtClean="0"/>
              <a:t>没有操作系统的虚拟机，可以使用</a:t>
            </a:r>
            <a:r>
              <a:rPr lang="en-US" altLang="zh-CN" dirty="0" smtClean="0"/>
              <a:t>ISO</a:t>
            </a:r>
            <a:r>
              <a:rPr lang="zh-CN" altLang="en-US" dirty="0" smtClean="0"/>
              <a:t>文件安装操作系统，或者挂载瘦终端上的光驱安装</a:t>
            </a:r>
            <a:endParaRPr lang="en-US" altLang="zh-CN" dirty="0" smtClean="0"/>
          </a:p>
        </p:txBody>
      </p:sp>
      <p:sp>
        <p:nvSpPr>
          <p:cNvPr id="8499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88BBACDF-4C37-4896-9B65-742FAF3C4BD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F662B6FB-4CD4-495D-969D-7F0931D4A446}"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en-US" dirty="0" smtClean="0"/>
              <a:t>传统构架是在每台物理机器上仅能拥有一个操作系统，而且多数情况下仅有一个负载。很难在服务器上运行多个主应用程序，因为如果这样做，则可能会产生冲突和性能问题。实际上，当前计算的最佳做法是每个服务器仅运行一个应用程序以避免这些问题。但是，这么做的结果是大多数时间利用率很低。如前面所讨论，我们浪费了所购买的大部分计算能力。您必须在浪费硬件和降低风险间寻找平衡。随着业务的增长，随之而来的成本压力也变化，相关管理效率也会变低，需消耗的资源也会变大。</a:t>
            </a:r>
            <a:endParaRPr lang="en-US" altLang="zh-CN" dirty="0" smtClean="0"/>
          </a:p>
          <a:p>
            <a:r>
              <a:rPr lang="zh-CN" altLang="en-US" dirty="0" smtClean="0"/>
              <a:t>企业实施虚拟化战略的核心目的就是提高</a:t>
            </a:r>
            <a:r>
              <a:rPr lang="en-US" altLang="zh-CN" dirty="0" smtClean="0"/>
              <a:t>IT</a:t>
            </a:r>
            <a:r>
              <a:rPr lang="zh-CN" altLang="en-US" dirty="0" smtClean="0"/>
              <a:t>部门作为业务支持部门的工作效率，达到节约成本与提高效率并重的目的。虚拟化的重要使命之一就是提高管理效率，从而降低成本、提高硬件使用率，把管理变得更加轻松。虚拟化的主攻方向集中在减少实体服务器的建置数量，并将实体机器上的操作系统及应用程序，无缝转移至虚拟机器上，以便集中管理这些不同平台的虚拟环境。</a:t>
            </a:r>
            <a:endParaRPr lang="en-US" altLang="zh-CN" dirty="0" smtClean="0"/>
          </a:p>
          <a:p>
            <a:r>
              <a:rPr lang="en-US" altLang="zh-CN" dirty="0" smtClean="0"/>
              <a:t>CPU</a:t>
            </a:r>
            <a:r>
              <a:rPr lang="zh-CN" altLang="en-US" dirty="0" smtClean="0"/>
              <a:t>：</a:t>
            </a:r>
            <a:r>
              <a:rPr lang="en-US" altLang="zh-CN" dirty="0" smtClean="0"/>
              <a:t>Central Process Unit</a:t>
            </a:r>
            <a:r>
              <a:rPr lang="zh-CN" altLang="en-US" dirty="0" smtClean="0"/>
              <a:t>，中央处理器。</a:t>
            </a:r>
            <a:endParaRPr lang="zh-CN" altLang="en-US" dirty="0" smtClean="0"/>
          </a:p>
        </p:txBody>
      </p:sp>
      <p:sp>
        <p:nvSpPr>
          <p:cNvPr id="1536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CE16E053-21C2-4C04-BF6B-DD12EF5D8E1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7E3A864-2BB7-47D8-9729-9F1A09AC776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备注占位符 2"/>
          <p:cNvSpPr>
            <a:spLocks noGrp="1"/>
          </p:cNvSpPr>
          <p:nvPr>
            <p:ph type="body" idx="1"/>
          </p:nvPr>
        </p:nvSpPr>
        <p:spPr/>
        <p:txBody>
          <a:bodyPr/>
          <a:lstStyle/>
          <a:p>
            <a:r>
              <a:rPr lang="zh-CN" altLang="en-US" smtClean="0"/>
              <a:t>虚拟化的概念 </a:t>
            </a:r>
            <a:endParaRPr lang="en-US" altLang="zh-CN" smtClean="0"/>
          </a:p>
          <a:p>
            <a:pPr lvl="1"/>
            <a:r>
              <a:rPr lang="zh-CN" altLang="en-US" smtClean="0"/>
              <a:t>虚拟化（</a:t>
            </a:r>
            <a:r>
              <a:rPr lang="en-US" altLang="zh-CN" smtClean="0"/>
              <a:t>Virtualization</a:t>
            </a:r>
            <a:r>
              <a:rPr lang="zh-CN" altLang="en-US" smtClean="0"/>
              <a:t>）是资源的逻辑表示，其不受物理限制的约束</a:t>
            </a:r>
            <a:endParaRPr lang="en-US" altLang="zh-CN" smtClean="0"/>
          </a:p>
          <a:p>
            <a:pPr lvl="1"/>
            <a:r>
              <a:rPr lang="zh-CN" altLang="en-US" smtClean="0"/>
              <a:t>虚拟化技术的实现是在系统中加入一个虚拟化层，将下层的资源抽象成另一种形式的资源，提供给上层应用</a:t>
            </a:r>
            <a:endParaRPr lang="zh-CN" altLang="en-US" smtClean="0"/>
          </a:p>
        </p:txBody>
      </p:sp>
      <p:sp>
        <p:nvSpPr>
          <p:cNvPr id="1741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E06BFE5E-1BC7-4CCC-BF28-2B9800E020EC}"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dirty="0" smtClean="0"/>
              <a:t>华为桌面云部署前后对比</a:t>
            </a:r>
            <a:endParaRPr lang="en-US" altLang="zh-CN" dirty="0" smtClean="0"/>
          </a:p>
          <a:p>
            <a:pPr lvl="1"/>
            <a:r>
              <a:rPr lang="zh-CN" altLang="en-US" dirty="0" smtClean="0"/>
              <a:t>传统方式</a:t>
            </a:r>
            <a:endParaRPr lang="en-US" altLang="zh-CN" dirty="0" smtClean="0"/>
          </a:p>
          <a:p>
            <a:pPr lvl="1"/>
            <a:r>
              <a:rPr lang="zh-CN" altLang="en-US" dirty="0" smtClean="0"/>
              <a:t>服务器：</a:t>
            </a:r>
            <a:r>
              <a:rPr lang="en-US" altLang="zh-CN" dirty="0" smtClean="0"/>
              <a:t>57300PC </a:t>
            </a:r>
            <a:r>
              <a:rPr lang="zh-CN" altLang="en-US" dirty="0" smtClean="0"/>
              <a:t>＋</a:t>
            </a:r>
            <a:r>
              <a:rPr lang="en-US" altLang="zh-CN" dirty="0" smtClean="0"/>
              <a:t>5730 PC</a:t>
            </a:r>
            <a:endParaRPr lang="zh-CN" altLang="en-US" dirty="0" smtClean="0"/>
          </a:p>
          <a:p>
            <a:pPr lvl="1"/>
            <a:r>
              <a:rPr lang="zh-CN" altLang="en-US" dirty="0" smtClean="0"/>
              <a:t>资源利用率：</a:t>
            </a:r>
            <a:r>
              <a:rPr lang="en-US" altLang="zh-CN" dirty="0" smtClean="0"/>
              <a:t>&lt;5</a:t>
            </a:r>
            <a:r>
              <a:rPr lang="zh-CN" altLang="en-US" dirty="0" smtClean="0"/>
              <a:t>％</a:t>
            </a:r>
            <a:endParaRPr lang="en-US" altLang="zh-CN" dirty="0" smtClean="0"/>
          </a:p>
          <a:p>
            <a:pPr lvl="1"/>
            <a:r>
              <a:rPr lang="en-US" altLang="zh-CN" dirty="0" smtClean="0"/>
              <a:t>24</a:t>
            </a:r>
            <a:r>
              <a:rPr lang="zh-CN" altLang="en-US" dirty="0" smtClean="0"/>
              <a:t>小时功耗</a:t>
            </a:r>
            <a:r>
              <a:rPr lang="en-US" altLang="zh-CN" dirty="0" smtClean="0"/>
              <a:t>(w)</a:t>
            </a:r>
            <a:r>
              <a:rPr lang="zh-CN" altLang="en-US" dirty="0" smtClean="0"/>
              <a:t>：</a:t>
            </a:r>
            <a:r>
              <a:rPr lang="en-US" altLang="zh-CN" dirty="0" smtClean="0"/>
              <a:t>78283260</a:t>
            </a:r>
            <a:endParaRPr lang="en-US" altLang="zh-CN" dirty="0" smtClean="0"/>
          </a:p>
          <a:p>
            <a:pPr lvl="1"/>
            <a:r>
              <a:rPr lang="zh-CN" altLang="en-US" dirty="0" smtClean="0"/>
              <a:t>业务服务器准备周期：</a:t>
            </a:r>
            <a:r>
              <a:rPr lang="en-US" altLang="zh-CN" dirty="0" smtClean="0"/>
              <a:t>&gt;3</a:t>
            </a:r>
            <a:r>
              <a:rPr lang="zh-CN" altLang="en-US" dirty="0" smtClean="0"/>
              <a:t>个月</a:t>
            </a:r>
            <a:endParaRPr lang="zh-CN" altLang="en-US" dirty="0" smtClean="0"/>
          </a:p>
          <a:p>
            <a:pPr lvl="1"/>
            <a:r>
              <a:rPr lang="zh-CN" altLang="en-US" dirty="0" smtClean="0"/>
              <a:t>维护效率：</a:t>
            </a:r>
            <a:r>
              <a:rPr lang="en-US" altLang="zh-CN" dirty="0" smtClean="0"/>
              <a:t>&lt;100</a:t>
            </a:r>
            <a:r>
              <a:rPr lang="zh-CN" altLang="en-US" dirty="0" smtClean="0"/>
              <a:t>台</a:t>
            </a:r>
            <a:r>
              <a:rPr lang="en-US" altLang="zh-CN" dirty="0" smtClean="0"/>
              <a:t>/</a:t>
            </a:r>
            <a:r>
              <a:rPr lang="zh-CN" altLang="en-US" dirty="0" smtClean="0"/>
              <a:t>人</a:t>
            </a:r>
            <a:endParaRPr lang="zh-CN" altLang="en-US" dirty="0" smtClean="0"/>
          </a:p>
          <a:p>
            <a:pPr lvl="1"/>
            <a:r>
              <a:rPr lang="zh-CN" altLang="en-US" dirty="0" smtClean="0"/>
              <a:t>基于云计算方式</a:t>
            </a:r>
            <a:endParaRPr lang="en-US" altLang="zh-CN" dirty="0" smtClean="0"/>
          </a:p>
          <a:p>
            <a:pPr lvl="1"/>
            <a:r>
              <a:rPr lang="zh-CN" altLang="en-US" dirty="0" smtClean="0"/>
              <a:t>服务器：</a:t>
            </a:r>
            <a:r>
              <a:rPr lang="en-US" altLang="zh-CN" dirty="0" smtClean="0"/>
              <a:t>4093</a:t>
            </a:r>
            <a:r>
              <a:rPr lang="zh-CN" altLang="en-US" dirty="0" smtClean="0"/>
              <a:t>服务器＋</a:t>
            </a:r>
            <a:r>
              <a:rPr lang="en-US" altLang="zh-CN" dirty="0" smtClean="0"/>
              <a:t>57300 </a:t>
            </a:r>
            <a:r>
              <a:rPr lang="zh-CN" altLang="en-US" dirty="0" smtClean="0"/>
              <a:t>瘦终端</a:t>
            </a:r>
            <a:endParaRPr lang="zh-CN" altLang="en-US" dirty="0" smtClean="0"/>
          </a:p>
          <a:p>
            <a:pPr lvl="1"/>
            <a:r>
              <a:rPr lang="zh-CN" altLang="en-US" dirty="0" smtClean="0"/>
              <a:t>资源利用率：</a:t>
            </a:r>
            <a:r>
              <a:rPr lang="en-US" altLang="zh-CN" dirty="0" smtClean="0"/>
              <a:t>&gt;52</a:t>
            </a:r>
            <a:r>
              <a:rPr lang="zh-CN" altLang="en-US" dirty="0" smtClean="0"/>
              <a:t>％</a:t>
            </a:r>
            <a:endParaRPr lang="en-US" altLang="zh-CN" dirty="0" smtClean="0"/>
          </a:p>
          <a:p>
            <a:pPr lvl="1"/>
            <a:r>
              <a:rPr lang="en-US" altLang="zh-CN" dirty="0" smtClean="0"/>
              <a:t>24</a:t>
            </a:r>
            <a:r>
              <a:rPr lang="zh-CN" altLang="en-US" dirty="0" smtClean="0"/>
              <a:t>小时功耗</a:t>
            </a:r>
            <a:r>
              <a:rPr lang="en-US" altLang="zh-CN" dirty="0" smtClean="0"/>
              <a:t>(w)</a:t>
            </a:r>
            <a:r>
              <a:rPr lang="zh-CN" altLang="en-US" dirty="0" smtClean="0"/>
              <a:t>：</a:t>
            </a:r>
            <a:r>
              <a:rPr lang="en-US" altLang="zh-CN" dirty="0" smtClean="0"/>
              <a:t>22622750</a:t>
            </a:r>
            <a:endParaRPr lang="en-US" altLang="zh-CN" dirty="0" smtClean="0"/>
          </a:p>
          <a:p>
            <a:pPr lvl="1"/>
            <a:r>
              <a:rPr lang="zh-CN" altLang="en-US" dirty="0" smtClean="0"/>
              <a:t>业务服务器准备周期：</a:t>
            </a:r>
            <a:r>
              <a:rPr lang="en-US" altLang="zh-CN" dirty="0" smtClean="0"/>
              <a:t>&lt;3</a:t>
            </a:r>
            <a:r>
              <a:rPr lang="zh-CN" altLang="en-US" dirty="0" smtClean="0"/>
              <a:t>天</a:t>
            </a:r>
            <a:endParaRPr lang="zh-CN" altLang="en-US" dirty="0" smtClean="0"/>
          </a:p>
          <a:p>
            <a:pPr lvl="1"/>
            <a:r>
              <a:rPr lang="zh-CN" altLang="en-US" dirty="0" smtClean="0"/>
              <a:t>维护效率：</a:t>
            </a:r>
            <a:r>
              <a:rPr lang="en-US" altLang="zh-CN" dirty="0" smtClean="0"/>
              <a:t>&gt;1000</a:t>
            </a:r>
            <a:r>
              <a:rPr lang="zh-CN" altLang="en-US" dirty="0" smtClean="0"/>
              <a:t>台</a:t>
            </a:r>
            <a:r>
              <a:rPr lang="en-US" altLang="zh-CN" dirty="0" smtClean="0"/>
              <a:t>/</a:t>
            </a:r>
            <a:r>
              <a:rPr lang="zh-CN" altLang="en-US" dirty="0" smtClean="0"/>
              <a:t>人</a:t>
            </a:r>
            <a:endParaRPr lang="zh-CN" altLang="en-US" dirty="0" smtClean="0"/>
          </a:p>
        </p:txBody>
      </p:sp>
      <p:sp>
        <p:nvSpPr>
          <p:cNvPr id="1946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B46B04A-5E01-4C3B-80E2-30A9166244DC}"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备注占位符 2"/>
          <p:cNvSpPr>
            <a:spLocks noGrp="1"/>
          </p:cNvSpPr>
          <p:nvPr>
            <p:ph type="body" idx="1"/>
          </p:nvPr>
        </p:nvSpPr>
        <p:spPr/>
        <p:txBody>
          <a:bodyPr/>
          <a:lstStyle/>
          <a:p>
            <a:r>
              <a:rPr lang="zh-CN" altLang="en-US" dirty="0" smtClean="0"/>
              <a:t>分区：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dirty="0" smtClean="0"/>
              <a:t>CPU</a:t>
            </a:r>
            <a:r>
              <a:rPr lang="zh-CN" altLang="en-US" dirty="0" smtClean="0"/>
              <a:t>、内存等），以使它认为运行在自己的专用服务器上。</a:t>
            </a:r>
            <a:endParaRPr lang="zh-CN" altLang="en-US" dirty="0" smtClean="0"/>
          </a:p>
          <a:p>
            <a:r>
              <a:rPr lang="zh-CN" altLang="en-US" dirty="0" smtClean="0"/>
              <a:t>隔离：虚拟机是互相隔离的：</a:t>
            </a:r>
            <a:endParaRPr lang="zh-CN" altLang="en-US" dirty="0" smtClean="0"/>
          </a:p>
          <a:p>
            <a:pPr lvl="2"/>
            <a:r>
              <a:rPr lang="zh-CN" altLang="en-US" dirty="0" smtClean="0"/>
              <a:t>一个虚拟机的崩溃或故障（例如，操作系统故障、应用程序崩溃、驱动程序故障，等等）不会影响同一服务器上的其它虚拟机</a:t>
            </a:r>
            <a:endParaRPr lang="zh-CN" altLang="en-US" dirty="0" smtClean="0"/>
          </a:p>
          <a:p>
            <a:pPr lvl="2"/>
            <a:r>
              <a:rPr lang="zh-CN" altLang="en-US" dirty="0" smtClean="0"/>
              <a:t>一个虚拟机中的病毒、蠕虫等与其它虚拟机相隔离，就像每个虚拟机都位于单独的物理机器上一样</a:t>
            </a:r>
            <a:endParaRPr lang="zh-CN" altLang="en-US" dirty="0" smtClean="0"/>
          </a:p>
          <a:p>
            <a:pPr lvl="2"/>
            <a:r>
              <a:rPr lang="zh-CN" altLang="en-US" dirty="0" smtClean="0"/>
              <a:t>可以进行资源控制以提供性能隔离：您可以为每个虚拟机指定最小和最大资源使用量，以确保某个虚拟机不会占用所有的资源而使得同一系统中的其它虚拟机无资源可用</a:t>
            </a:r>
            <a:endParaRPr lang="zh-CN" altLang="en-US" dirty="0" smtClean="0"/>
          </a:p>
          <a:p>
            <a:pPr lvl="2"/>
            <a:r>
              <a:rPr lang="zh-CN" altLang="en-US" dirty="0" smtClean="0"/>
              <a:t>可以在单一机器上同时运行多个负载</a:t>
            </a:r>
            <a:r>
              <a:rPr lang="en-US" altLang="zh-CN" dirty="0" smtClean="0"/>
              <a:t>/</a:t>
            </a:r>
            <a:r>
              <a:rPr lang="zh-CN" altLang="en-US" dirty="0" smtClean="0"/>
              <a:t>应用程序</a:t>
            </a:r>
            <a:r>
              <a:rPr lang="en-US" altLang="zh-CN" dirty="0" smtClean="0"/>
              <a:t>/</a:t>
            </a:r>
            <a:r>
              <a:rPr lang="zh-CN" altLang="en-US" dirty="0" smtClean="0"/>
              <a:t>操作系统，而不会出现我们刚才讨论传统 </a:t>
            </a:r>
            <a:r>
              <a:rPr lang="en-US" altLang="zh-CN" dirty="0" smtClean="0"/>
              <a:t>x86 </a:t>
            </a:r>
            <a:r>
              <a:rPr lang="zh-CN" altLang="en-US" dirty="0" smtClean="0"/>
              <a:t>服务器体系结构的局限性时所提到的那些问题（应用程序冲突、</a:t>
            </a:r>
            <a:r>
              <a:rPr lang="en-US" altLang="zh-CN" dirty="0" smtClean="0"/>
              <a:t>DLL </a:t>
            </a:r>
            <a:r>
              <a:rPr lang="zh-CN" altLang="en-US" dirty="0" smtClean="0"/>
              <a:t>冲突等）</a:t>
            </a:r>
            <a:endParaRPr lang="zh-CN" altLang="en-US" dirty="0" smtClean="0"/>
          </a:p>
          <a:p>
            <a:r>
              <a:rPr lang="zh-CN" altLang="en-US" dirty="0" smtClean="0"/>
              <a:t>封装：封装意味着将整个虚拟机（硬件配置、</a:t>
            </a:r>
            <a:r>
              <a:rPr lang="en-US" altLang="zh-CN" dirty="0" smtClean="0"/>
              <a:t>BIOS </a:t>
            </a:r>
            <a:r>
              <a:rPr lang="zh-CN" altLang="en-US" dirty="0" smtClean="0"/>
              <a:t>配置、内存状态、磁盘状态、</a:t>
            </a:r>
            <a:r>
              <a:rPr lang="en-US" altLang="zh-CN" dirty="0" smtClean="0"/>
              <a:t>CPU </a:t>
            </a:r>
            <a:r>
              <a:rPr lang="zh-CN" altLang="en-US" dirty="0" smtClean="0"/>
              <a:t>状态）储存在独立于物理硬件的一小组文件中。这样，您只需复制几个文件就可以随时随地根据需要复制、保存和移动虚拟机。</a:t>
            </a:r>
            <a:endParaRPr lang="zh-CN" altLang="en-US" dirty="0" smtClean="0"/>
          </a:p>
        </p:txBody>
      </p:sp>
      <p:sp>
        <p:nvSpPr>
          <p:cNvPr id="2150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10F735C0-84F4-427E-8F9B-620A1446F9F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相对于硬件独立：因为虚拟机运行于虚拟化层之上，所以只能看到虚拟化层提供的虚拟硬件；此虚拟硬件也同样不必考虑物理服务器的情况；这样，虚拟机就可以在任何 </a:t>
            </a:r>
            <a:r>
              <a:rPr lang="en-US" altLang="zh-CN" smtClean="0"/>
              <a:t>x86 </a:t>
            </a:r>
            <a:r>
              <a:rPr lang="zh-CN" altLang="en-US" smtClean="0"/>
              <a:t>服务器（</a:t>
            </a:r>
            <a:r>
              <a:rPr lang="en-US" altLang="zh-CN" smtClean="0"/>
              <a:t>IBM</a:t>
            </a:r>
            <a:r>
              <a:rPr lang="zh-CN" altLang="en-US" smtClean="0"/>
              <a:t>、</a:t>
            </a:r>
            <a:r>
              <a:rPr lang="en-US" altLang="zh-CN" smtClean="0"/>
              <a:t>Dell</a:t>
            </a:r>
            <a:r>
              <a:rPr lang="zh-CN" altLang="en-US" smtClean="0"/>
              <a:t>、</a:t>
            </a:r>
            <a:r>
              <a:rPr lang="en-US" altLang="zh-CN" smtClean="0"/>
              <a:t>HP</a:t>
            </a:r>
            <a:r>
              <a:rPr lang="zh-CN" altLang="en-US" smtClean="0"/>
              <a:t>等）上运行而无需进行任何修改。这打破了操作系统和硬件以及应用程序和操作系统</a:t>
            </a:r>
            <a:r>
              <a:rPr lang="en-US" altLang="zh-CN" smtClean="0"/>
              <a:t>/</a:t>
            </a:r>
            <a:r>
              <a:rPr lang="zh-CN" altLang="en-US" smtClean="0"/>
              <a:t>硬件之间的约束。</a:t>
            </a:r>
            <a:endParaRPr lang="en-US" altLang="zh-CN" smtClean="0"/>
          </a:p>
          <a:p>
            <a:r>
              <a:rPr lang="zh-CN" altLang="en-US" smtClean="0"/>
              <a:t>我们可以看到，这些功能对于在虚拟机中建立系统来说具有重大的意义。</a:t>
            </a:r>
            <a:endParaRPr lang="zh-CN" altLang="en-US" dirty="0" smtClean="0"/>
          </a:p>
        </p:txBody>
      </p:sp>
      <p:sp>
        <p:nvSpPr>
          <p:cNvPr id="2355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49CE8C-D963-4B99-84FD-D6A9AB71246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4" name="Slide Image Placeholder 3"/>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dirty="0" smtClean="0"/>
              <a:t>宿主（</a:t>
            </a:r>
            <a:r>
              <a:rPr lang="en-US" altLang="zh-CN" dirty="0" smtClean="0"/>
              <a:t>Host Machine</a:t>
            </a:r>
            <a:r>
              <a:rPr lang="zh-CN" altLang="en-US" dirty="0" smtClean="0"/>
              <a:t>）：指物理机资源</a:t>
            </a:r>
            <a:endParaRPr lang="en-US" altLang="zh-CN" dirty="0" smtClean="0"/>
          </a:p>
          <a:p>
            <a:r>
              <a:rPr lang="zh-CN" altLang="en-US" dirty="0" smtClean="0"/>
              <a:t>客户（</a:t>
            </a:r>
            <a:r>
              <a:rPr lang="en-US" altLang="zh-CN" dirty="0" smtClean="0"/>
              <a:t>Guest Machine</a:t>
            </a:r>
            <a:r>
              <a:rPr lang="zh-CN" altLang="en-US" dirty="0" smtClean="0"/>
              <a:t>）：指虚拟机资源</a:t>
            </a:r>
            <a:endParaRPr lang="en-US" altLang="zh-CN" dirty="0" smtClean="0"/>
          </a:p>
          <a:p>
            <a:r>
              <a:rPr lang="en-US" altLang="zh-CN" dirty="0" smtClean="0"/>
              <a:t>Guest OS</a:t>
            </a:r>
            <a:r>
              <a:rPr lang="zh-CN" altLang="en-US" dirty="0" smtClean="0"/>
              <a:t>和</a:t>
            </a:r>
            <a:r>
              <a:rPr lang="en-US" altLang="zh-CN" dirty="0" smtClean="0"/>
              <a:t>Host OS</a:t>
            </a:r>
            <a:r>
              <a:rPr lang="zh-CN" altLang="en-US" dirty="0" smtClean="0"/>
              <a:t>：如果将一个物理机虚拟成多个虚拟机，则称物理机为</a:t>
            </a:r>
            <a:r>
              <a:rPr lang="en-US" altLang="zh-CN" dirty="0" smtClean="0"/>
              <a:t>Host Machine</a:t>
            </a:r>
            <a:r>
              <a:rPr lang="zh-CN" altLang="en-US" dirty="0" smtClean="0"/>
              <a:t>，运行在其上的</a:t>
            </a:r>
            <a:r>
              <a:rPr lang="en-US" altLang="zh-CN" dirty="0" smtClean="0"/>
              <a:t>OS</a:t>
            </a:r>
            <a:r>
              <a:rPr lang="zh-CN" altLang="en-US" dirty="0" smtClean="0"/>
              <a:t>为</a:t>
            </a:r>
            <a:r>
              <a:rPr lang="en-US" altLang="zh-CN" dirty="0" smtClean="0"/>
              <a:t>Host OS</a:t>
            </a:r>
            <a:r>
              <a:rPr lang="zh-CN" altLang="en-US" dirty="0" smtClean="0"/>
              <a:t>；称多个虚拟机为</a:t>
            </a:r>
            <a:r>
              <a:rPr lang="en-US" altLang="zh-CN" dirty="0" smtClean="0"/>
              <a:t>Guest Machine</a:t>
            </a:r>
            <a:r>
              <a:rPr lang="zh-CN" altLang="en-US" dirty="0" smtClean="0"/>
              <a:t>，运行在其上的</a:t>
            </a:r>
            <a:r>
              <a:rPr lang="en-US" altLang="zh-CN" dirty="0" smtClean="0"/>
              <a:t>OS</a:t>
            </a:r>
            <a:r>
              <a:rPr lang="zh-CN" altLang="en-US" dirty="0" smtClean="0"/>
              <a:t>为</a:t>
            </a:r>
            <a:r>
              <a:rPr lang="en-US" altLang="zh-CN" dirty="0" smtClean="0"/>
              <a:t>Guest OS</a:t>
            </a:r>
            <a:endParaRPr lang="en-US" altLang="zh-CN" dirty="0" smtClean="0"/>
          </a:p>
          <a:p>
            <a:r>
              <a:rPr lang="en-US" altLang="zh-CN" dirty="0" smtClean="0"/>
              <a:t>Hypervisor</a:t>
            </a:r>
            <a:r>
              <a:rPr lang="zh-CN" altLang="en-US" dirty="0" smtClean="0"/>
              <a:t>：通过虚拟化层的模拟，虚拟机在上层软件看来就是一个真实的机器，这个虚拟化层一般称为虚拟机监控机（</a:t>
            </a:r>
            <a:r>
              <a:rPr lang="en-US" altLang="zh-CN" dirty="0" smtClean="0"/>
              <a:t>Virtual Machine Monitor</a:t>
            </a:r>
            <a:r>
              <a:rPr lang="zh-CN" altLang="en-US" dirty="0" smtClean="0"/>
              <a:t>，</a:t>
            </a:r>
            <a:r>
              <a:rPr lang="en-US" altLang="zh-CN" dirty="0" smtClean="0"/>
              <a:t>VMM</a:t>
            </a:r>
            <a:r>
              <a:rPr lang="zh-CN" altLang="en-US" dirty="0" smtClean="0"/>
              <a:t>）</a:t>
            </a:r>
            <a:endParaRPr lang="en-US" altLang="zh-CN" dirty="0" smtClean="0"/>
          </a:p>
        </p:txBody>
      </p:sp>
      <p:sp>
        <p:nvSpPr>
          <p:cNvPr id="2560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AEBCC63-F498-405C-9292-7C3F4882082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ISSUE</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时间</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endParaRPr lang="zh-CN" altLang="en-US" sz="3500" dirty="0">
              <a:solidFill>
                <a:srgbClr val="990000"/>
              </a:solidFill>
              <a:latin typeface="FrutigerNext LT Medium"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endParaRPr lang="zh-CN" altLang="en-US" sz="4000" dirty="0">
              <a:solidFill>
                <a:srgbClr val="4D4D4D"/>
              </a:solidFill>
              <a:latin typeface="Arial" panose="020B0604020202020204" pitchFamily="34" charset="0"/>
            </a:endParaRP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anose="02010600040101010101"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anose="02010600040101010101"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1.png"/><Relationship Id="rId17" Type="http://schemas.openxmlformats.org/officeDocument/2006/relationships/image" Target="../media/image10.png"/><Relationship Id="rId16" Type="http://schemas.openxmlformats.org/officeDocument/2006/relationships/image" Target="../media/image9.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2.jpeg"/><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8"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ctr" defTabSz="801370" rtl="0" eaLnBrk="0" fontAlgn="base" hangingPunct="0">
        <a:spcBef>
          <a:spcPct val="0"/>
        </a:spcBef>
        <a:spcAft>
          <a:spcPct val="0"/>
        </a:spcAft>
        <a:defRPr sz="3700" baseline="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5.xml"/><Relationship Id="rId7" Type="http://schemas.openxmlformats.org/officeDocument/2006/relationships/oleObject" Target="../embeddings/oleObject3.bin"/><Relationship Id="rId6" Type="http://schemas.openxmlformats.org/officeDocument/2006/relationships/oleObject" Target="../embeddings/oleObject2.bin"/><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oleObject" Target="../embeddings/oleObject1.bin"/><Relationship Id="rId2" Type="http://schemas.openxmlformats.org/officeDocument/2006/relationships/image" Target="../media/image35.png"/><Relationship Id="rId10" Type="http://schemas.openxmlformats.org/officeDocument/2006/relationships/notesSlide" Target="../notesSlides/notesSlide10.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image" Target="../media/image39.png"/><Relationship Id="rId1" Type="http://schemas.openxmlformats.org/officeDocument/2006/relationships/image" Target="../media/image3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5.xml"/><Relationship Id="rId2" Type="http://schemas.openxmlformats.org/officeDocument/2006/relationships/image" Target="../media/image41.png"/><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5.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5.xml"/><Relationship Id="rId2" Type="http://schemas.openxmlformats.org/officeDocument/2006/relationships/image" Target="../media/image46.png"/><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4" Type="http://schemas.openxmlformats.org/officeDocument/2006/relationships/notesSlide" Target="../notesSlides/notesSlide37.xml"/><Relationship Id="rId13" Type="http://schemas.openxmlformats.org/officeDocument/2006/relationships/slideLayout" Target="../slideLayouts/slideLayout15.xml"/><Relationship Id="rId12" Type="http://schemas.openxmlformats.org/officeDocument/2006/relationships/image" Target="../media/image59.png"/><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5.xml"/><Relationship Id="rId5" Type="http://schemas.openxmlformats.org/officeDocument/2006/relationships/image" Target="../media/image62.jpeg"/><Relationship Id="rId4" Type="http://schemas.openxmlformats.org/officeDocument/2006/relationships/image" Target="../media/image61.jpeg"/><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image" Target="../media/image58.png"/></Relationships>
</file>

<file path=ppt/slides/_rels/slide39.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2" Type="http://schemas.openxmlformats.org/officeDocument/2006/relationships/notesSlide" Target="../notesSlides/notesSlide39.xml"/><Relationship Id="rId11" Type="http://schemas.openxmlformats.org/officeDocument/2006/relationships/slideLayout" Target="../slideLayouts/slideLayout15.xml"/><Relationship Id="rId10" Type="http://schemas.openxmlformats.org/officeDocument/2006/relationships/image" Target="../media/image72.png"/><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image" Target="../media/image7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8" Type="http://schemas.openxmlformats.org/officeDocument/2006/relationships/notesSlide" Target="../notesSlides/notesSlide5.xml"/><Relationship Id="rId17" Type="http://schemas.openxmlformats.org/officeDocument/2006/relationships/slideLayout" Target="../slideLayouts/slideLayout15.xml"/><Relationship Id="rId16" Type="http://schemas.openxmlformats.org/officeDocument/2006/relationships/image" Target="../media/image28.png"/><Relationship Id="rId15" Type="http://schemas.openxmlformats.org/officeDocument/2006/relationships/image" Target="../media/image27.png"/><Relationship Id="rId14" Type="http://schemas.openxmlformats.org/officeDocument/2006/relationships/image" Target="../media/image26.png"/><Relationship Id="rId13" Type="http://schemas.openxmlformats.org/officeDocument/2006/relationships/image" Target="../media/image25.png"/><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8"/>
          <p:cNvSpPr>
            <a:spLocks noGrp="1" noChangeArrowheads="1"/>
          </p:cNvSpPr>
          <p:nvPr>
            <p:ph type="ctrTitle"/>
          </p:nvPr>
        </p:nvSpPr>
        <p:spPr>
          <a:xfrm>
            <a:off x="642938" y="1419225"/>
            <a:ext cx="5827712" cy="1470025"/>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第二章</a:t>
            </a:r>
            <a:br>
              <a:rPr lang="en-US" altLang="zh-CN" smtClean="0"/>
            </a:br>
            <a:r>
              <a:rPr lang="zh-CN" altLang="en-US" smtClean="0"/>
              <a:t>虚拟化技术基础</a:t>
            </a:r>
            <a:endParaRPr lang="zh-CN" altLang="en-US" smtClean="0"/>
          </a:p>
        </p:txBody>
      </p:sp>
      <p:sp>
        <p:nvSpPr>
          <p:cNvPr id="8195"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47700" y="274638"/>
            <a:ext cx="7951788" cy="868362"/>
          </a:xfrm>
        </p:spPr>
        <p:txBody>
          <a:bodyPr/>
          <a:lstStyle/>
          <a:p>
            <a:r>
              <a:rPr lang="zh-CN" altLang="en-US" smtClean="0"/>
              <a:t>虚拟化类型介绍</a:t>
            </a:r>
            <a:endParaRPr lang="zh-CN" altLang="en-US" smtClean="0"/>
          </a:p>
        </p:txBody>
      </p:sp>
      <p:grpSp>
        <p:nvGrpSpPr>
          <p:cNvPr id="26627" name="组合 66"/>
          <p:cNvGrpSpPr/>
          <p:nvPr/>
        </p:nvGrpSpPr>
        <p:grpSpPr bwMode="auto">
          <a:xfrm>
            <a:off x="755650" y="1231900"/>
            <a:ext cx="7848600" cy="1962150"/>
            <a:chOff x="792164" y="785818"/>
            <a:chExt cx="5683482" cy="1471359"/>
          </a:xfrm>
        </p:grpSpPr>
        <p:grpSp>
          <p:nvGrpSpPr>
            <p:cNvPr id="26655" name="Group 428"/>
            <p:cNvGrpSpPr/>
            <p:nvPr/>
          </p:nvGrpSpPr>
          <p:grpSpPr bwMode="auto">
            <a:xfrm>
              <a:off x="792164" y="786897"/>
              <a:ext cx="1731801" cy="1470279"/>
              <a:chOff x="577" y="770"/>
              <a:chExt cx="1091" cy="1362"/>
            </a:xfrm>
          </p:grpSpPr>
          <p:sp>
            <p:nvSpPr>
              <p:cNvPr id="26686" name="Rectangle 158"/>
              <p:cNvSpPr>
                <a:spLocks noChangeArrowheads="1"/>
              </p:cNvSpPr>
              <p:nvPr/>
            </p:nvSpPr>
            <p:spPr bwMode="gray">
              <a:xfrm>
                <a:off x="579" y="770"/>
                <a:ext cx="1088" cy="215"/>
              </a:xfrm>
              <a:prstGeom prst="rect">
                <a:avLst/>
              </a:prstGeom>
              <a:solidFill>
                <a:srgbClr val="79A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寄居虚拟化</a:t>
                </a:r>
                <a:endParaRPr lang="zh-CN" altLang="en-US" sz="1500" smtClean="0">
                  <a:latin typeface="+mn-lt"/>
                  <a:ea typeface="+mn-ea"/>
                </a:endParaRPr>
              </a:p>
            </p:txBody>
          </p:sp>
          <p:sp>
            <p:nvSpPr>
              <p:cNvPr id="26687" name="AutoShape 25"/>
              <p:cNvSpPr>
                <a:spLocks noChangeArrowheads="1"/>
              </p:cNvSpPr>
              <p:nvPr/>
            </p:nvSpPr>
            <p:spPr bwMode="auto">
              <a:xfrm>
                <a:off x="579" y="1044"/>
                <a:ext cx="1086" cy="108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88"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9"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 y="1815"/>
                <a:ext cx="20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90" name="Object 2"/>
              <p:cNvGraphicFramePr>
                <a:graphicFrameLocks noChangeAspect="1"/>
              </p:cNvGraphicFramePr>
              <p:nvPr/>
            </p:nvGraphicFramePr>
            <p:xfrm>
              <a:off x="1075" y="1809"/>
              <a:ext cx="265" cy="316"/>
            </p:xfrm>
            <a:graphic>
              <a:graphicData uri="http://schemas.openxmlformats.org/presentationml/2006/ole">
                <mc:AlternateContent xmlns:mc="http://schemas.openxmlformats.org/markup-compatibility/2006">
                  <mc:Choice xmlns:v="urn:schemas-microsoft-com:vml" Requires="v">
                    <p:oleObj spid="_x0000_s1083" name="BMP 图像" r:id="rId3" imgW="495300" imgH="457200" progId="PBrush">
                      <p:embed/>
                    </p:oleObj>
                  </mc:Choice>
                  <mc:Fallback>
                    <p:oleObj name="BMP 图像" r:id="rId3" imgW="495300" imgH="457200" progId="PBrush">
                      <p:embed/>
                      <p:pic>
                        <p:nvPicPr>
                          <p:cNvPr id="0" name="图片 10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 y="1809"/>
                            <a:ext cx="265"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91" name="Rectangle 16"/>
              <p:cNvSpPr>
                <a:spLocks noChangeArrowheads="1"/>
              </p:cNvSpPr>
              <p:nvPr/>
            </p:nvSpPr>
            <p:spPr bwMode="gray">
              <a:xfrm>
                <a:off x="602" y="1658"/>
                <a:ext cx="1015" cy="154"/>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宿主操作系统</a:t>
                </a:r>
                <a:endParaRPr lang="zh-CN" altLang="en-US" sz="1300" smtClean="0">
                  <a:latin typeface="+mn-lt"/>
                  <a:ea typeface="+mn-ea"/>
                  <a:cs typeface="Arial" panose="020B0604020202020204" pitchFamily="34" charset="0"/>
                </a:endParaRPr>
              </a:p>
            </p:txBody>
          </p:sp>
          <p:sp>
            <p:nvSpPr>
              <p:cNvPr id="26692" name="Rectangle 18"/>
              <p:cNvSpPr>
                <a:spLocks noChangeArrowheads="1"/>
              </p:cNvSpPr>
              <p:nvPr/>
            </p:nvSpPr>
            <p:spPr bwMode="auto">
              <a:xfrm>
                <a:off x="957" y="1067"/>
                <a:ext cx="660" cy="558"/>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93" name="Rectangle 20"/>
              <p:cNvSpPr>
                <a:spLocks noChangeArrowheads="1"/>
              </p:cNvSpPr>
              <p:nvPr/>
            </p:nvSpPr>
            <p:spPr bwMode="gray">
              <a:xfrm>
                <a:off x="1006" y="1272"/>
                <a:ext cx="586" cy="150"/>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操作系统</a:t>
                </a:r>
                <a:endParaRPr lang="zh-CN" altLang="en-US" sz="1100" smtClean="0">
                  <a:latin typeface="+mn-lt"/>
                  <a:ea typeface="+mn-ea"/>
                  <a:cs typeface="Arial" panose="020B0604020202020204" pitchFamily="34" charset="0"/>
                </a:endParaRPr>
              </a:p>
            </p:txBody>
          </p:sp>
          <p:sp>
            <p:nvSpPr>
              <p:cNvPr id="26694" name="Rectangle 21"/>
              <p:cNvSpPr>
                <a:spLocks noChangeArrowheads="1"/>
              </p:cNvSpPr>
              <p:nvPr/>
            </p:nvSpPr>
            <p:spPr bwMode="gray">
              <a:xfrm>
                <a:off x="1006" y="1101"/>
                <a:ext cx="586" cy="152"/>
              </a:xfrm>
              <a:prstGeom prst="rect">
                <a:avLst/>
              </a:prstGeom>
              <a:solidFill>
                <a:srgbClr val="79A400">
                  <a:alpha val="70195"/>
                </a:srgbClr>
              </a:solidFill>
              <a:ln w="12700" algn="ctr">
                <a:solidFill>
                  <a:schemeClr val="tx1"/>
                </a:solidFill>
                <a:prstDash val="sysDot"/>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95" name="Rectangle 22"/>
              <p:cNvSpPr>
                <a:spLocks noChangeArrowheads="1"/>
              </p:cNvSpPr>
              <p:nvPr/>
            </p:nvSpPr>
            <p:spPr bwMode="gray">
              <a:xfrm>
                <a:off x="602" y="1067"/>
                <a:ext cx="316" cy="558"/>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应用</a:t>
                </a:r>
                <a:endParaRPr lang="zh-CN" altLang="en-US" sz="1300" smtClean="0">
                  <a:latin typeface="+mn-lt"/>
                  <a:ea typeface="+mn-ea"/>
                  <a:cs typeface="Arial" panose="020B0604020202020204" pitchFamily="34" charset="0"/>
                </a:endParaRPr>
              </a:p>
            </p:txBody>
          </p:sp>
          <p:pic>
            <p:nvPicPr>
              <p:cNvPr id="26696"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7" name="Rectangle 20"/>
              <p:cNvSpPr>
                <a:spLocks noChangeArrowheads="1"/>
              </p:cNvSpPr>
              <p:nvPr/>
            </p:nvSpPr>
            <p:spPr bwMode="gray">
              <a:xfrm>
                <a:off x="1006" y="1476"/>
                <a:ext cx="586" cy="152"/>
              </a:xfrm>
              <a:prstGeom prst="rect">
                <a:avLst/>
              </a:prstGeom>
              <a:solidFill>
                <a:srgbClr val="3E54C2">
                  <a:alpha val="76862"/>
                </a:srgbClr>
              </a:solidFill>
              <a:ln w="12700" algn="ctr">
                <a:solidFill>
                  <a:schemeClr val="tx1"/>
                </a:solidFill>
                <a:prstDash val="sysDot"/>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虚拟化层</a:t>
                </a:r>
                <a:endParaRPr lang="zh-CN" altLang="en-US" sz="1100" smtClean="0">
                  <a:latin typeface="+mn-lt"/>
                  <a:ea typeface="+mn-ea"/>
                  <a:cs typeface="Arial" panose="020B0604020202020204" pitchFamily="34" charset="0"/>
                </a:endParaRPr>
              </a:p>
            </p:txBody>
          </p:sp>
        </p:grpSp>
        <p:grpSp>
          <p:nvGrpSpPr>
            <p:cNvPr id="26656" name="Group 429"/>
            <p:cNvGrpSpPr/>
            <p:nvPr/>
          </p:nvGrpSpPr>
          <p:grpSpPr bwMode="auto">
            <a:xfrm>
              <a:off x="2760168" y="785818"/>
              <a:ext cx="1757199" cy="1471359"/>
              <a:chOff x="2072" y="769"/>
              <a:chExt cx="1107" cy="1363"/>
            </a:xfrm>
          </p:grpSpPr>
          <p:sp>
            <p:nvSpPr>
              <p:cNvPr id="26671" name="Rectangle 159"/>
              <p:cNvSpPr>
                <a:spLocks noChangeArrowheads="1"/>
              </p:cNvSpPr>
              <p:nvPr/>
            </p:nvSpPr>
            <p:spPr bwMode="auto">
              <a:xfrm>
                <a:off x="2091" y="769"/>
                <a:ext cx="1088" cy="216"/>
              </a:xfrm>
              <a:prstGeom prst="rect">
                <a:avLst/>
              </a:prstGeom>
              <a:solidFill>
                <a:srgbClr val="6AB7E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85" tIns="39592" rIns="79185" bIns="39592" anchor="ctr">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500" smtClean="0">
                    <a:latin typeface="+mn-lt"/>
                    <a:ea typeface="+mn-ea"/>
                  </a:rPr>
                  <a:t>裸金属虚拟化</a:t>
                </a:r>
                <a:endParaRPr lang="zh-CN" altLang="en-US" sz="1500" smtClean="0">
                  <a:latin typeface="+mn-lt"/>
                  <a:ea typeface="+mn-ea"/>
                </a:endParaRPr>
              </a:p>
            </p:txBody>
          </p:sp>
          <p:sp>
            <p:nvSpPr>
              <p:cNvPr id="26672" name="AutoShape 25"/>
              <p:cNvSpPr>
                <a:spLocks noChangeArrowheads="1"/>
              </p:cNvSpPr>
              <p:nvPr/>
            </p:nvSpPr>
            <p:spPr bwMode="auto">
              <a:xfrm>
                <a:off x="2072" y="1042"/>
                <a:ext cx="1088" cy="1090"/>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73"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1"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4"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75" name="Object 4"/>
              <p:cNvGraphicFramePr>
                <a:graphicFrameLocks noChangeAspect="1"/>
              </p:cNvGraphicFramePr>
              <p:nvPr/>
            </p:nvGraphicFramePr>
            <p:xfrm>
              <a:off x="2569" y="1809"/>
              <a:ext cx="265" cy="316"/>
            </p:xfrm>
            <a:graphic>
              <a:graphicData uri="http://schemas.openxmlformats.org/presentationml/2006/ole">
                <mc:AlternateContent xmlns:mc="http://schemas.openxmlformats.org/markup-compatibility/2006">
                  <mc:Choice xmlns:v="urn:schemas-microsoft-com:vml" Requires="v">
                    <p:oleObj spid="_x0000_s1084" name="BMP 图像" r:id="rId6" imgW="495300" imgH="457200" progId="PBrush">
                      <p:embed/>
                    </p:oleObj>
                  </mc:Choice>
                  <mc:Fallback>
                    <p:oleObj name="BMP 图像" r:id="rId6" imgW="495300" imgH="457200" progId="PBrush">
                      <p:embed/>
                      <p:pic>
                        <p:nvPicPr>
                          <p:cNvPr id="0" name="图片 1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 y="1809"/>
                            <a:ext cx="265"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76" name="Rectangle 16"/>
              <p:cNvSpPr>
                <a:spLocks noChangeArrowheads="1"/>
              </p:cNvSpPr>
              <p:nvPr/>
            </p:nvSpPr>
            <p:spPr bwMode="gray">
              <a:xfrm>
                <a:off x="2096" y="1658"/>
                <a:ext cx="1018" cy="154"/>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虚拟化层</a:t>
                </a:r>
                <a:endParaRPr lang="zh-CN" altLang="en-US" sz="1300" smtClean="0">
                  <a:latin typeface="+mn-lt"/>
                  <a:ea typeface="+mn-ea"/>
                  <a:cs typeface="Arial" panose="020B0604020202020204" pitchFamily="34" charset="0"/>
                </a:endParaRPr>
              </a:p>
            </p:txBody>
          </p:sp>
          <p:pic>
            <p:nvPicPr>
              <p:cNvPr id="26677"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8" name="Rectangle 18"/>
              <p:cNvSpPr>
                <a:spLocks noChangeArrowheads="1"/>
              </p:cNvSpPr>
              <p:nvPr/>
            </p:nvSpPr>
            <p:spPr bwMode="auto">
              <a:xfrm>
                <a:off x="2096" y="1042"/>
                <a:ext cx="318" cy="612"/>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79" name="Rectangle 22"/>
              <p:cNvSpPr>
                <a:spLocks noChangeArrowheads="1"/>
              </p:cNvSpPr>
              <p:nvPr/>
            </p:nvSpPr>
            <p:spPr bwMode="gray">
              <a:xfrm>
                <a:off x="2141" y="1088"/>
                <a:ext cx="248" cy="259"/>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0" name="Rectangle 22"/>
              <p:cNvSpPr>
                <a:spLocks noChangeArrowheads="1"/>
              </p:cNvSpPr>
              <p:nvPr/>
            </p:nvSpPr>
            <p:spPr bwMode="gray">
              <a:xfrm>
                <a:off x="2141" y="1373"/>
                <a:ext cx="248" cy="25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操作</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系统</a:t>
                </a:r>
                <a:endParaRPr lang="zh-CN" altLang="en-US" sz="1100" smtClean="0">
                  <a:latin typeface="+mn-lt"/>
                  <a:ea typeface="+mn-ea"/>
                  <a:cs typeface="Arial" panose="020B0604020202020204" pitchFamily="34" charset="0"/>
                </a:endParaRPr>
              </a:p>
            </p:txBody>
          </p:sp>
          <p:sp>
            <p:nvSpPr>
              <p:cNvPr id="26681" name="Rectangle 22"/>
              <p:cNvSpPr>
                <a:spLocks noChangeArrowheads="1"/>
              </p:cNvSpPr>
              <p:nvPr/>
            </p:nvSpPr>
            <p:spPr bwMode="gray">
              <a:xfrm>
                <a:off x="2843" y="1067"/>
                <a:ext cx="248" cy="262"/>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2" name="Rectangle 22"/>
              <p:cNvSpPr>
                <a:spLocks noChangeArrowheads="1"/>
              </p:cNvSpPr>
              <p:nvPr/>
            </p:nvSpPr>
            <p:spPr bwMode="gray">
              <a:xfrm>
                <a:off x="2843" y="1353"/>
                <a:ext cx="248" cy="398"/>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服务</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控制</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台</a:t>
                </a:r>
                <a:endParaRPr lang="zh-CN" altLang="en-US" sz="1100" smtClean="0">
                  <a:latin typeface="+mn-lt"/>
                  <a:ea typeface="+mn-ea"/>
                  <a:cs typeface="Arial" panose="020B0604020202020204" pitchFamily="34" charset="0"/>
                </a:endParaRPr>
              </a:p>
            </p:txBody>
          </p:sp>
          <p:sp>
            <p:nvSpPr>
              <p:cNvPr id="26683" name="Rectangle 18"/>
              <p:cNvSpPr>
                <a:spLocks noChangeArrowheads="1"/>
              </p:cNvSpPr>
              <p:nvPr/>
            </p:nvSpPr>
            <p:spPr bwMode="auto">
              <a:xfrm>
                <a:off x="2457" y="1042"/>
                <a:ext cx="318" cy="612"/>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84" name="Rectangle 22"/>
              <p:cNvSpPr>
                <a:spLocks noChangeArrowheads="1"/>
              </p:cNvSpPr>
              <p:nvPr/>
            </p:nvSpPr>
            <p:spPr bwMode="gray">
              <a:xfrm>
                <a:off x="2502" y="1088"/>
                <a:ext cx="249" cy="259"/>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5" name="Rectangle 22"/>
              <p:cNvSpPr>
                <a:spLocks noChangeArrowheads="1"/>
              </p:cNvSpPr>
              <p:nvPr/>
            </p:nvSpPr>
            <p:spPr bwMode="gray">
              <a:xfrm>
                <a:off x="2502" y="1373"/>
                <a:ext cx="249" cy="25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操作</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系统</a:t>
                </a:r>
                <a:endParaRPr lang="zh-CN" altLang="en-US" sz="1100" smtClean="0">
                  <a:latin typeface="+mn-lt"/>
                  <a:ea typeface="+mn-ea"/>
                  <a:cs typeface="Arial" panose="020B0604020202020204" pitchFamily="34" charset="0"/>
                </a:endParaRPr>
              </a:p>
            </p:txBody>
          </p:sp>
        </p:grpSp>
        <p:grpSp>
          <p:nvGrpSpPr>
            <p:cNvPr id="26657" name="Group 430"/>
            <p:cNvGrpSpPr/>
            <p:nvPr/>
          </p:nvGrpSpPr>
          <p:grpSpPr bwMode="auto">
            <a:xfrm>
              <a:off x="4732734" y="786897"/>
              <a:ext cx="1742912" cy="1470279"/>
              <a:chOff x="3548" y="770"/>
              <a:chExt cx="1098" cy="1362"/>
            </a:xfrm>
          </p:grpSpPr>
          <p:sp>
            <p:nvSpPr>
              <p:cNvPr id="26658" name="Rectangle 160"/>
              <p:cNvSpPr>
                <a:spLocks noChangeArrowheads="1"/>
              </p:cNvSpPr>
              <p:nvPr/>
            </p:nvSpPr>
            <p:spPr bwMode="gray">
              <a:xfrm>
                <a:off x="3557" y="770"/>
                <a:ext cx="1089" cy="215"/>
              </a:xfrm>
              <a:prstGeom prst="rect">
                <a:avLst/>
              </a:prstGeom>
              <a:solidFill>
                <a:srgbClr val="79A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操作系统虚拟化</a:t>
                </a:r>
                <a:endParaRPr lang="zh-CN" altLang="en-US" sz="1500" smtClean="0">
                  <a:latin typeface="+mn-lt"/>
                  <a:ea typeface="+mn-ea"/>
                </a:endParaRPr>
              </a:p>
            </p:txBody>
          </p:sp>
          <p:sp>
            <p:nvSpPr>
              <p:cNvPr id="26659" name="AutoShape 25"/>
              <p:cNvSpPr>
                <a:spLocks noChangeArrowheads="1"/>
              </p:cNvSpPr>
              <p:nvPr/>
            </p:nvSpPr>
            <p:spPr bwMode="auto">
              <a:xfrm>
                <a:off x="3549" y="1044"/>
                <a:ext cx="1088" cy="108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60"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7"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1"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62" name="Object 3"/>
              <p:cNvGraphicFramePr>
                <a:graphicFrameLocks noChangeAspect="1"/>
              </p:cNvGraphicFramePr>
              <p:nvPr/>
            </p:nvGraphicFramePr>
            <p:xfrm>
              <a:off x="4046" y="1809"/>
              <a:ext cx="264" cy="316"/>
            </p:xfrm>
            <a:graphic>
              <a:graphicData uri="http://schemas.openxmlformats.org/presentationml/2006/ole">
                <mc:AlternateContent xmlns:mc="http://schemas.openxmlformats.org/markup-compatibility/2006">
                  <mc:Choice xmlns:v="urn:schemas-microsoft-com:vml" Requires="v">
                    <p:oleObj spid="_x0000_s1085" name="BMP 图像" r:id="rId7" imgW="495300" imgH="457200" progId="PBrush">
                      <p:embed/>
                    </p:oleObj>
                  </mc:Choice>
                  <mc:Fallback>
                    <p:oleObj name="BMP 图像" r:id="rId7" imgW="495300" imgH="457200" progId="PBrush">
                      <p:embed/>
                      <p:pic>
                        <p:nvPicPr>
                          <p:cNvPr id="0" name="图片 10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 y="1809"/>
                            <a:ext cx="264"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63"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4" name="Rectangle 16"/>
              <p:cNvSpPr>
                <a:spLocks noChangeArrowheads="1"/>
              </p:cNvSpPr>
              <p:nvPr/>
            </p:nvSpPr>
            <p:spPr bwMode="gray">
              <a:xfrm>
                <a:off x="3575" y="1674"/>
                <a:ext cx="1017" cy="152"/>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宿主操作系统</a:t>
                </a:r>
                <a:endParaRPr lang="zh-CN" altLang="en-US" sz="1300" smtClean="0">
                  <a:latin typeface="+mn-lt"/>
                  <a:ea typeface="+mn-ea"/>
                  <a:cs typeface="Arial" panose="020B0604020202020204" pitchFamily="34" charset="0"/>
                </a:endParaRPr>
              </a:p>
            </p:txBody>
          </p:sp>
          <p:sp>
            <p:nvSpPr>
              <p:cNvPr id="78" name="Rectangle 18"/>
              <p:cNvSpPr>
                <a:spLocks noChangeArrowheads="1"/>
              </p:cNvSpPr>
              <p:nvPr/>
            </p:nvSpPr>
            <p:spPr bwMode="auto">
              <a:xfrm>
                <a:off x="3582" y="1051"/>
                <a:ext cx="499" cy="614"/>
              </a:xfrm>
              <a:prstGeom prst="rect">
                <a:avLst/>
              </a:prstGeom>
              <a:solidFill>
                <a:srgbClr val="C0C0C0"/>
              </a:solidFill>
              <a:ln w="9525" algn="ctr">
                <a:solidFill>
                  <a:schemeClr val="tx1"/>
                </a:solidFill>
                <a:prstDash val="dash"/>
                <a:miter lim="800000"/>
              </a:ln>
            </p:spPr>
            <p:txBody>
              <a:bodyPr wrap="none" lIns="87801" tIns="43900" rIns="87801" bIns="43900" anchor="b" anchorCtr="1"/>
              <a:lstStyle/>
              <a:p>
                <a:pPr eaLnBrk="1" fontAlgn="t" hangingPunct="1">
                  <a:defRPr/>
                </a:pPr>
                <a:r>
                  <a:rPr lang="zh-CN" altLang="en-US" sz="1050" dirty="0">
                    <a:latin typeface="+mn-lt"/>
                    <a:ea typeface="+mn-ea"/>
                  </a:rPr>
                  <a:t>虚拟容器</a:t>
                </a:r>
                <a:endParaRPr lang="zh-CN" altLang="en-US" sz="1050" dirty="0">
                  <a:latin typeface="+mn-lt"/>
                  <a:ea typeface="+mn-ea"/>
                </a:endParaRPr>
              </a:p>
            </p:txBody>
          </p:sp>
          <p:sp>
            <p:nvSpPr>
              <p:cNvPr id="26666" name="Rectangle 22"/>
              <p:cNvSpPr>
                <a:spLocks noChangeArrowheads="1"/>
              </p:cNvSpPr>
              <p:nvPr/>
            </p:nvSpPr>
            <p:spPr bwMode="gray">
              <a:xfrm>
                <a:off x="3620" y="1094"/>
                <a:ext cx="422" cy="185"/>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67" name="Rectangle 22"/>
              <p:cNvSpPr>
                <a:spLocks noChangeArrowheads="1"/>
              </p:cNvSpPr>
              <p:nvPr/>
            </p:nvSpPr>
            <p:spPr bwMode="gray">
              <a:xfrm>
                <a:off x="3620" y="1294"/>
                <a:ext cx="422" cy="230"/>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000" smtClean="0">
                    <a:latin typeface="+mn-lt"/>
                    <a:ea typeface="+mn-ea"/>
                    <a:cs typeface="Arial" panose="020B0604020202020204" pitchFamily="34" charset="0"/>
                  </a:rPr>
                  <a:t>系统模板库</a:t>
                </a:r>
                <a:endParaRPr lang="zh-CN" altLang="en-US" sz="1000" smtClean="0">
                  <a:latin typeface="+mn-lt"/>
                  <a:ea typeface="+mn-ea"/>
                  <a:cs typeface="Arial" panose="020B0604020202020204" pitchFamily="34" charset="0"/>
                </a:endParaRPr>
              </a:p>
            </p:txBody>
          </p:sp>
          <p:sp>
            <p:nvSpPr>
              <p:cNvPr id="26668" name="Rectangle 18"/>
              <p:cNvSpPr>
                <a:spLocks noChangeArrowheads="1"/>
              </p:cNvSpPr>
              <p:nvPr/>
            </p:nvSpPr>
            <p:spPr bwMode="auto">
              <a:xfrm>
                <a:off x="4114" y="1044"/>
                <a:ext cx="499" cy="614"/>
              </a:xfrm>
              <a:prstGeom prst="rect">
                <a:avLst/>
              </a:prstGeom>
              <a:solidFill>
                <a:srgbClr val="C0C0C0"/>
              </a:solidFill>
              <a:ln w="9525" algn="ctr">
                <a:solidFill>
                  <a:schemeClr val="tx1"/>
                </a:solidFill>
                <a:prstDash val="dash"/>
                <a:miter lim="800000"/>
              </a:ln>
            </p:spPr>
            <p:txBody>
              <a:bodyPr wrap="none" lIns="87801" tIns="43900" rIns="87801" bIns="43900" anchor="b"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000" smtClean="0">
                    <a:latin typeface="+mn-lt"/>
                    <a:ea typeface="+mn-ea"/>
                  </a:rPr>
                  <a:t>虚拟容器</a:t>
                </a:r>
                <a:endParaRPr lang="zh-CN" altLang="en-US" sz="1000" smtClean="0">
                  <a:latin typeface="+mn-lt"/>
                  <a:ea typeface="+mn-ea"/>
                </a:endParaRPr>
              </a:p>
            </p:txBody>
          </p:sp>
          <p:sp>
            <p:nvSpPr>
              <p:cNvPr id="26669" name="Rectangle 22"/>
              <p:cNvSpPr>
                <a:spLocks noChangeArrowheads="1"/>
              </p:cNvSpPr>
              <p:nvPr/>
            </p:nvSpPr>
            <p:spPr bwMode="gray">
              <a:xfrm>
                <a:off x="4152" y="1088"/>
                <a:ext cx="422" cy="184"/>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70" name="Rectangle 22"/>
              <p:cNvSpPr>
                <a:spLocks noChangeArrowheads="1"/>
              </p:cNvSpPr>
              <p:nvPr/>
            </p:nvSpPr>
            <p:spPr bwMode="gray">
              <a:xfrm>
                <a:off x="4152" y="1286"/>
                <a:ext cx="422" cy="22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000" smtClean="0">
                    <a:latin typeface="+mn-lt"/>
                    <a:ea typeface="+mn-ea"/>
                    <a:cs typeface="Arial" panose="020B0604020202020204" pitchFamily="34" charset="0"/>
                  </a:rPr>
                  <a:t>系统模板库</a:t>
                </a:r>
                <a:endParaRPr lang="zh-CN" altLang="en-US" sz="1000" smtClean="0">
                  <a:latin typeface="+mn-lt"/>
                  <a:ea typeface="+mn-ea"/>
                  <a:cs typeface="Arial" panose="020B0604020202020204" pitchFamily="34" charset="0"/>
                </a:endParaRPr>
              </a:p>
            </p:txBody>
          </p:sp>
        </p:grpSp>
      </p:grpSp>
      <p:graphicFrame>
        <p:nvGraphicFramePr>
          <p:cNvPr id="111" name="Group 436"/>
          <p:cNvGraphicFramePr>
            <a:graphicFrameLocks noGrp="1"/>
          </p:cNvGraphicFramePr>
          <p:nvPr/>
        </p:nvGraphicFramePr>
        <p:xfrm>
          <a:off x="792163" y="3108325"/>
          <a:ext cx="7812086" cy="3021014"/>
        </p:xfrm>
        <a:graphic>
          <a:graphicData uri="http://schemas.openxmlformats.org/drawingml/2006/table">
            <a:tbl>
              <a:tblPr/>
              <a:tblGrid>
                <a:gridCol w="995742"/>
                <a:gridCol w="2351962"/>
                <a:gridCol w="2510092"/>
                <a:gridCol w="1954290"/>
              </a:tblGrid>
              <a:tr h="389713">
                <a:tc>
                  <a:txBody>
                    <a:bodyPr/>
                    <a:lstStyle/>
                    <a:p>
                      <a:pPr marL="0" marR="0" lvl="0" indent="0" algn="ctr" defTabSz="877570" rtl="0" eaLnBrk="1" fontAlgn="base" latinLnBrk="0" hangingPunct="1">
                        <a:lnSpc>
                          <a:spcPct val="120000"/>
                        </a:lnSpc>
                        <a:spcBef>
                          <a:spcPct val="0"/>
                        </a:spcBef>
                        <a:spcAft>
                          <a:spcPct val="0"/>
                        </a:spcAft>
                        <a:buClrTx/>
                        <a:buSzTx/>
                        <a:buFontTx/>
                        <a:buNone/>
                      </a:pPr>
                      <a:endParaRPr kumimoji="0" lang="zh-CN" altLang="en-US" sz="1200" b="1" i="0" u="none" strike="noStrike" cap="none" normalizeH="0" baseline="0" dirty="0" smtClean="0">
                        <a:ln>
                          <a:noFill/>
                        </a:ln>
                        <a:solidFill>
                          <a:schemeClr val="tx1"/>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寄居虚拟化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裸金属虚拟化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操作系统虚拟化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718006">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优点</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简单、易于实现</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虚拟机</a:t>
                      </a:r>
                      <a:r>
                        <a:rPr kumimoji="0" lang="zh-CN" altLang="en-US" sz="1200" b="0" i="0" u="none" strike="noStrike" cap="none" normalizeH="0" baseline="0" smtClean="0">
                          <a:ln>
                            <a:noFill/>
                          </a:ln>
                          <a:solidFill>
                            <a:srgbClr val="FF3300"/>
                          </a:solidFill>
                          <a:effectLst/>
                          <a:latin typeface="+mn-lt"/>
                          <a:ea typeface="+mn-ea"/>
                        </a:rPr>
                        <a:t>不依赖于操作系统</a:t>
                      </a:r>
                      <a:endParaRPr kumimoji="0" lang="zh-CN" altLang="en-US" sz="1200" b="0" i="0" u="none" strike="noStrike" cap="none" normalizeH="0" baseline="0" smtClean="0">
                        <a:ln>
                          <a:noFill/>
                        </a:ln>
                        <a:solidFill>
                          <a:srgbClr val="FF33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支持多种操作系统，多种应用 </a:t>
                      </a:r>
                      <a:endParaRPr kumimoji="0" lang="zh-CN" altLang="en-US" sz="1200" b="0" i="0" u="none" strike="noStrike" cap="none" normalizeH="0" baseline="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简单、易于实现</a:t>
                      </a:r>
                      <a:endParaRPr kumimoji="0" lang="zh-CN" altLang="en-US" sz="1200" b="0" i="0" u="none" strike="noStrike" cap="none" normalizeH="0" baseline="0" smtClean="0">
                        <a:ln>
                          <a:noFill/>
                        </a:ln>
                        <a:solidFill>
                          <a:srgbClr val="0000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管理开销非常低 </a:t>
                      </a:r>
                      <a:endParaRPr kumimoji="0" lang="zh-CN" altLang="en-US" sz="1200" b="1" i="0" u="none" strike="noStrike" cap="none" normalizeH="0" baseline="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737189">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缺点</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安装和运行应用程序依赖于主机操作系统对设备的支持</a:t>
                      </a:r>
                      <a:endParaRPr kumimoji="0" lang="zh-CN" altLang="en-US" sz="1200" b="0" i="0" u="none" strike="noStrike" cap="none" normalizeH="0" baseline="0" dirty="0" smtClean="0">
                        <a:ln>
                          <a:noFill/>
                        </a:ln>
                        <a:solidFill>
                          <a:srgbClr val="0000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管理开销较大，</a:t>
                      </a:r>
                      <a:r>
                        <a:rPr kumimoji="0" lang="zh-CN" altLang="en-US" sz="1200" b="0" i="0" u="none" strike="noStrike" cap="none" normalizeH="0" baseline="0" dirty="0" smtClean="0">
                          <a:ln>
                            <a:noFill/>
                          </a:ln>
                          <a:solidFill>
                            <a:srgbClr val="FF3300"/>
                          </a:solidFill>
                          <a:effectLst/>
                          <a:latin typeface="+mn-lt"/>
                          <a:ea typeface="+mn-ea"/>
                        </a:rPr>
                        <a:t>性能损耗大</a:t>
                      </a:r>
                      <a:endParaRPr kumimoji="0" lang="en-US" altLang="zh-CN" sz="1200" b="0" i="0" u="none" strike="noStrike" cap="none" normalizeH="0" baseline="0" dirty="0" smtClean="0">
                        <a:ln>
                          <a:noFill/>
                        </a:ln>
                        <a:solidFill>
                          <a:srgbClr val="FF33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虚拟层内核开发难度大</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隔离性差，多容器共享同一操作系统</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1176106">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厂家</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n-lt"/>
                          <a:ea typeface="+mn-ea"/>
                        </a:rPr>
                        <a:t>VMware </a:t>
                      </a:r>
                      <a:r>
                        <a:rPr kumimoji="0" lang="en-US" altLang="zh-CN" sz="1200" b="0" i="0" u="none" strike="noStrike" cap="none" normalizeH="0" baseline="0" dirty="0" smtClean="0">
                          <a:ln>
                            <a:noFill/>
                          </a:ln>
                          <a:solidFill>
                            <a:srgbClr val="000000"/>
                          </a:solidFill>
                          <a:effectLst/>
                          <a:latin typeface="+mn-lt"/>
                          <a:ea typeface="+mn-ea"/>
                        </a:rPr>
                        <a:t>Workstation</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Vitrual</a:t>
                      </a:r>
                      <a:r>
                        <a:rPr kumimoji="0" lang="en-US" altLang="zh-CN" sz="1200" b="0" i="0" u="none" strike="noStrike" cap="none" normalizeH="0" baseline="0" dirty="0" smtClean="0">
                          <a:ln>
                            <a:noFill/>
                          </a:ln>
                          <a:solidFill>
                            <a:srgbClr val="000000"/>
                          </a:solidFill>
                          <a:effectLst/>
                          <a:latin typeface="+mn-lt"/>
                          <a:ea typeface="+mn-ea"/>
                        </a:rPr>
                        <a:t> PC</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WMware</a:t>
                      </a:r>
                      <a:r>
                        <a:rPr kumimoji="0" lang="en-US" altLang="zh-CN"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ESXServer</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rgbClr val="FF3300"/>
                          </a:solidFill>
                          <a:effectLst/>
                          <a:latin typeface="+mn-lt"/>
                          <a:ea typeface="+mn-ea"/>
                        </a:rPr>
                        <a:t>Citrix</a:t>
                      </a:r>
                      <a:r>
                        <a:rPr kumimoji="0" lang="en-US" altLang="zh-CN"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XenServer</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Redhat</a:t>
                      </a:r>
                      <a:r>
                        <a:rPr kumimoji="0" lang="en-US" altLang="zh-CN" sz="1200" b="0" i="0" u="none" strike="noStrike" cap="none" normalizeH="0" baseline="0" dirty="0" smtClean="0">
                          <a:ln>
                            <a:noFill/>
                          </a:ln>
                          <a:solidFill>
                            <a:srgbClr val="000000"/>
                          </a:solidFill>
                          <a:effectLst/>
                          <a:latin typeface="+mn-lt"/>
                          <a:ea typeface="+mn-ea"/>
                        </a:rPr>
                        <a:t> KVM</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rgbClr val="FF3300"/>
                          </a:solidFill>
                          <a:effectLst/>
                          <a:latin typeface="+mn-lt"/>
                          <a:ea typeface="+mn-ea"/>
                        </a:rPr>
                        <a:t>Microsoft</a:t>
                      </a:r>
                      <a:r>
                        <a:rPr kumimoji="0" lang="en-US" altLang="zh-CN" sz="1200" b="0" i="0" u="none" strike="noStrike" cap="none" normalizeH="0" baseline="0" dirty="0" smtClean="0">
                          <a:ln>
                            <a:noFill/>
                          </a:ln>
                          <a:solidFill>
                            <a:srgbClr val="000000"/>
                          </a:solidFill>
                          <a:effectLst/>
                          <a:latin typeface="+mn-lt"/>
                          <a:ea typeface="+mn-ea"/>
                        </a:rPr>
                        <a:t> Hyper-V</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dirty="0" smtClean="0">
                          <a:ln>
                            <a:noFill/>
                          </a:ln>
                          <a:solidFill>
                            <a:srgbClr val="FF3300"/>
                          </a:solidFill>
                          <a:effectLst/>
                          <a:latin typeface="+mn-lt"/>
                          <a:ea typeface="+mn-ea"/>
                        </a:rPr>
                        <a:t>华为</a:t>
                      </a:r>
                      <a:r>
                        <a:rPr kumimoji="0" lang="zh-CN" altLang="en-US"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FusionSphere</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Virtuozzo</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065796" y="2046288"/>
            <a:ext cx="1008062" cy="1555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146883" y="2133600"/>
            <a:ext cx="71438" cy="1381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362783" y="2133600"/>
            <a:ext cx="935038" cy="1295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674" name="标题 1"/>
          <p:cNvSpPr>
            <a:spLocks noGrp="1"/>
          </p:cNvSpPr>
          <p:nvPr>
            <p:ph type="title"/>
          </p:nvPr>
        </p:nvSpPr>
        <p:spPr/>
        <p:txBody>
          <a:bodyPr/>
          <a:lstStyle/>
          <a:p>
            <a:r>
              <a:rPr lang="zh-CN" altLang="en-US" sz="2800" smtClean="0"/>
              <a:t>虚拟化的主要内容</a:t>
            </a:r>
            <a:endParaRPr lang="zh-CN" altLang="en-US" sz="2800" smtClean="0"/>
          </a:p>
        </p:txBody>
      </p:sp>
      <p:grpSp>
        <p:nvGrpSpPr>
          <p:cNvPr id="28675" name="组合 12"/>
          <p:cNvGrpSpPr/>
          <p:nvPr/>
        </p:nvGrpSpPr>
        <p:grpSpPr bwMode="auto">
          <a:xfrm>
            <a:off x="5976156" y="1355725"/>
            <a:ext cx="1582738" cy="1295400"/>
            <a:chOff x="2493963" y="2124075"/>
            <a:chExt cx="4051300" cy="1646238"/>
          </a:xfrm>
        </p:grpSpPr>
        <p:sp>
          <p:nvSpPr>
            <p:cNvPr id="28698" name="AutoShape 9"/>
            <p:cNvSpPr>
              <a:spLocks noChangeArrowheads="1"/>
            </p:cNvSpPr>
            <p:nvPr/>
          </p:nvSpPr>
          <p:spPr bwMode="auto">
            <a:xfrm>
              <a:off x="2611805" y="2124075"/>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699" name="Text Box 10"/>
            <p:cNvSpPr txBox="1">
              <a:spLocks noChangeArrowheads="1"/>
            </p:cNvSpPr>
            <p:nvPr/>
          </p:nvSpPr>
          <p:spPr bwMode="auto">
            <a:xfrm>
              <a:off x="2847488" y="2190651"/>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dirty="0" smtClean="0">
                  <a:solidFill>
                    <a:srgbClr val="000000"/>
                  </a:solidFill>
                  <a:latin typeface="+mn-lt"/>
                  <a:ea typeface="+mn-ea"/>
                </a:rPr>
                <a:t>CPU</a:t>
              </a:r>
              <a:r>
                <a:rPr kumimoji="1" lang="zh-CN" altLang="en-US" sz="1800" dirty="0" smtClean="0">
                  <a:solidFill>
                    <a:srgbClr val="000000"/>
                  </a:solidFill>
                  <a:latin typeface="+mn-lt"/>
                  <a:ea typeface="+mn-ea"/>
                </a:rPr>
                <a:t>虚拟化</a:t>
              </a:r>
              <a:endParaRPr kumimoji="1" lang="en-US" altLang="zh-CN" sz="1800" dirty="0" smtClean="0">
                <a:solidFill>
                  <a:srgbClr val="000000"/>
                </a:solidFill>
                <a:latin typeface="+mn-lt"/>
                <a:ea typeface="+mn-ea"/>
              </a:endParaRPr>
            </a:p>
          </p:txBody>
        </p:sp>
        <p:sp>
          <p:nvSpPr>
            <p:cNvPr id="28700"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701" name="Text Box 12"/>
            <p:cNvSpPr txBox="1">
              <a:spLocks noChangeArrowheads="1"/>
            </p:cNvSpPr>
            <p:nvPr/>
          </p:nvSpPr>
          <p:spPr bwMode="auto">
            <a:xfrm>
              <a:off x="2847488" y="2771677"/>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800" smtClean="0">
                  <a:solidFill>
                    <a:srgbClr val="000000"/>
                  </a:solidFill>
                  <a:latin typeface="+mn-lt"/>
                  <a:ea typeface="+mn-ea"/>
                </a:rPr>
                <a:t>内存虚拟化</a:t>
              </a:r>
              <a:endParaRPr kumimoji="1" lang="en-US" altLang="zh-CN" sz="1800" smtClean="0">
                <a:solidFill>
                  <a:srgbClr val="000000"/>
                </a:solidFill>
                <a:latin typeface="+mn-lt"/>
                <a:ea typeface="+mn-ea"/>
              </a:endParaRPr>
            </a:p>
          </p:txBody>
        </p:sp>
        <p:sp>
          <p:nvSpPr>
            <p:cNvPr id="28702" name="AutoShape 13"/>
            <p:cNvSpPr>
              <a:spLocks noChangeArrowheads="1"/>
            </p:cNvSpPr>
            <p:nvPr/>
          </p:nvSpPr>
          <p:spPr bwMode="auto">
            <a:xfrm>
              <a:off x="2611805" y="3288143"/>
              <a:ext cx="3933458"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703" name="Text Box 14"/>
            <p:cNvSpPr txBox="1">
              <a:spLocks noChangeArrowheads="1"/>
            </p:cNvSpPr>
            <p:nvPr/>
          </p:nvSpPr>
          <p:spPr bwMode="auto">
            <a:xfrm>
              <a:off x="2847488" y="3354719"/>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000000"/>
                  </a:solidFill>
                  <a:latin typeface="+mn-lt"/>
                  <a:ea typeface="+mn-ea"/>
                </a:rPr>
                <a:t>I/O</a:t>
              </a:r>
              <a:r>
                <a:rPr kumimoji="1" lang="zh-CN" altLang="en-US" sz="1800" smtClean="0">
                  <a:solidFill>
                    <a:srgbClr val="000000"/>
                  </a:solidFill>
                  <a:latin typeface="+mn-lt"/>
                  <a:ea typeface="+mn-ea"/>
                </a:rPr>
                <a:t>虚拟化</a:t>
              </a:r>
              <a:endParaRPr kumimoji="1" lang="en-US" altLang="zh-CN" sz="1800" smtClean="0">
                <a:solidFill>
                  <a:srgbClr val="000000"/>
                </a:solidFill>
                <a:latin typeface="+mn-lt"/>
                <a:ea typeface="+mn-ea"/>
              </a:endParaRPr>
            </a:p>
          </p:txBody>
        </p:sp>
        <p:sp>
          <p:nvSpPr>
            <p:cNvPr id="28704"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28705"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28706"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pic>
        <p:nvPicPr>
          <p:cNvPr id="28676"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489533" y="1528763"/>
            <a:ext cx="8778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descr="D:\work\tor\render11-23\48X10GE光+4X40GE.png"/>
          <p:cNvPicPr>
            <a:picLocks noChangeAspect="1" noChangeArrowheads="1"/>
          </p:cNvPicPr>
          <p:nvPr/>
        </p:nvPicPr>
        <p:blipFill>
          <a:blip r:embed="rId2">
            <a:extLst>
              <a:ext uri="{28A0092B-C50C-407E-A947-70E740481C1C}">
                <a14:useLocalDpi xmlns:a14="http://schemas.microsoft.com/office/drawing/2010/main" val="0"/>
              </a:ext>
            </a:extLst>
          </a:blip>
          <a:srcRect l="6284" t="23991" r="9683" b="34004"/>
          <a:stretch>
            <a:fillRect/>
          </a:stretch>
        </p:blipFill>
        <p:spPr bwMode="auto">
          <a:xfrm>
            <a:off x="1497596" y="3429000"/>
            <a:ext cx="17827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1594433" y="1528763"/>
            <a:ext cx="8763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2697746" y="1528763"/>
            <a:ext cx="87788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直接连接符 36"/>
          <p:cNvCxnSpPr/>
          <p:nvPr/>
        </p:nvCxnSpPr>
        <p:spPr>
          <a:xfrm flipH="1" flipV="1">
            <a:off x="3455876" y="1901825"/>
            <a:ext cx="1193913" cy="144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8684"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657808" y="4984750"/>
            <a:ext cx="877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1762708" y="4984750"/>
            <a:ext cx="8763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2866021" y="4984750"/>
            <a:ext cx="87788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直接连接符 45"/>
          <p:cNvCxnSpPr/>
          <p:nvPr/>
        </p:nvCxnSpPr>
        <p:spPr>
          <a:xfrm flipV="1">
            <a:off x="994358" y="3860800"/>
            <a:ext cx="1079500" cy="12096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146883" y="3860800"/>
            <a:ext cx="71438" cy="12969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389771" y="3860800"/>
            <a:ext cx="908050" cy="12969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690" name="AutoShape 9"/>
          <p:cNvSpPr>
            <a:spLocks noChangeArrowheads="1"/>
          </p:cNvSpPr>
          <p:nvPr/>
        </p:nvSpPr>
        <p:spPr bwMode="auto">
          <a:xfrm>
            <a:off x="4643438" y="1750219"/>
            <a:ext cx="1116694" cy="506413"/>
          </a:xfrm>
          <a:prstGeom prst="homePlate">
            <a:avLst>
              <a:gd name="adj" fmla="val 23370"/>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1" name="矩形 53"/>
          <p:cNvSpPr>
            <a:spLocks noChangeArrowheads="1"/>
          </p:cNvSpPr>
          <p:nvPr/>
        </p:nvSpPr>
        <p:spPr bwMode="auto">
          <a:xfrm>
            <a:off x="4716463" y="185663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计算虚拟化</a:t>
            </a:r>
            <a:endParaRPr kumimoji="1" lang="en-US" altLang="zh-CN" sz="1200" dirty="0" smtClean="0">
              <a:solidFill>
                <a:srgbClr val="000000"/>
              </a:solidFill>
              <a:latin typeface="+mn-lt"/>
              <a:ea typeface="+mn-ea"/>
            </a:endParaRPr>
          </a:p>
        </p:txBody>
      </p:sp>
      <p:sp>
        <p:nvSpPr>
          <p:cNvPr id="28692" name="AutoShape 9"/>
          <p:cNvSpPr>
            <a:spLocks noChangeArrowheads="1"/>
          </p:cNvSpPr>
          <p:nvPr/>
        </p:nvSpPr>
        <p:spPr bwMode="auto">
          <a:xfrm>
            <a:off x="4643438" y="3320976"/>
            <a:ext cx="1116694" cy="504825"/>
          </a:xfrm>
          <a:prstGeom prst="homePlate">
            <a:avLst>
              <a:gd name="adj" fmla="val 23443"/>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3" name="矩形 55"/>
          <p:cNvSpPr>
            <a:spLocks noChangeArrowheads="1"/>
          </p:cNvSpPr>
          <p:nvPr/>
        </p:nvSpPr>
        <p:spPr bwMode="auto">
          <a:xfrm>
            <a:off x="4716463" y="344155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存储虚拟化</a:t>
            </a:r>
            <a:endParaRPr kumimoji="1" lang="en-US" altLang="zh-CN" sz="1200" dirty="0" smtClean="0">
              <a:solidFill>
                <a:srgbClr val="000000"/>
              </a:solidFill>
              <a:latin typeface="+mn-lt"/>
              <a:ea typeface="+mn-ea"/>
            </a:endParaRPr>
          </a:p>
        </p:txBody>
      </p:sp>
      <p:sp>
        <p:nvSpPr>
          <p:cNvPr id="28694" name="AutoShape 9"/>
          <p:cNvSpPr>
            <a:spLocks noChangeArrowheads="1"/>
          </p:cNvSpPr>
          <p:nvPr/>
        </p:nvSpPr>
        <p:spPr bwMode="auto">
          <a:xfrm>
            <a:off x="4643439" y="4940362"/>
            <a:ext cx="1116694" cy="506412"/>
          </a:xfrm>
          <a:prstGeom prst="homePlate">
            <a:avLst>
              <a:gd name="adj" fmla="val 23344"/>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5" name="矩形 57"/>
          <p:cNvSpPr>
            <a:spLocks noChangeArrowheads="1"/>
          </p:cNvSpPr>
          <p:nvPr/>
        </p:nvSpPr>
        <p:spPr bwMode="auto">
          <a:xfrm>
            <a:off x="4716463" y="506173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网络虚拟化</a:t>
            </a:r>
            <a:endParaRPr kumimoji="1" lang="en-US" altLang="zh-CN" sz="1200" dirty="0" smtClean="0">
              <a:solidFill>
                <a:srgbClr val="000000"/>
              </a:solidFill>
              <a:latin typeface="+mn-lt"/>
              <a:ea typeface="+mn-ea"/>
            </a:endParaRPr>
          </a:p>
        </p:txBody>
      </p:sp>
      <p:cxnSp>
        <p:nvCxnSpPr>
          <p:cNvPr id="62" name="直接连接符 61"/>
          <p:cNvCxnSpPr>
            <a:stCxn id="28692" idx="1"/>
          </p:cNvCxnSpPr>
          <p:nvPr/>
        </p:nvCxnSpPr>
        <p:spPr>
          <a:xfrm flipH="1" flipV="1">
            <a:off x="3336925" y="2192338"/>
            <a:ext cx="1306513" cy="13810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3276600" y="3860800"/>
            <a:ext cx="1295401" cy="95091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6" name="组合 12"/>
          <p:cNvGrpSpPr/>
          <p:nvPr/>
        </p:nvGrpSpPr>
        <p:grpSpPr bwMode="auto">
          <a:xfrm>
            <a:off x="5976156" y="2925688"/>
            <a:ext cx="2880320" cy="1295400"/>
            <a:chOff x="2493963" y="2124075"/>
            <a:chExt cx="6479317" cy="1646238"/>
          </a:xfrm>
        </p:grpSpPr>
        <p:sp>
          <p:nvSpPr>
            <p:cNvPr id="38" name="AutoShape 9"/>
            <p:cNvSpPr>
              <a:spLocks noChangeArrowheads="1"/>
            </p:cNvSpPr>
            <p:nvPr/>
          </p:nvSpPr>
          <p:spPr bwMode="auto">
            <a:xfrm>
              <a:off x="2611806" y="2124075"/>
              <a:ext cx="4051301"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39" name="Text Box 10"/>
            <p:cNvSpPr txBox="1">
              <a:spLocks noChangeArrowheads="1"/>
            </p:cNvSpPr>
            <p:nvPr/>
          </p:nvSpPr>
          <p:spPr bwMode="auto">
            <a:xfrm>
              <a:off x="2847485" y="2190158"/>
              <a:ext cx="4139678"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裸设备</a:t>
              </a:r>
              <a:r>
                <a:rPr lang="en-US" altLang="zh-CN" sz="1800" dirty="0"/>
                <a:t>+</a:t>
              </a:r>
              <a:r>
                <a:rPr lang="zh-CN" altLang="en-US" sz="1800" dirty="0"/>
                <a:t>逻辑</a:t>
              </a:r>
              <a:r>
                <a:rPr lang="zh-CN" altLang="en-US" sz="1800" dirty="0" smtClean="0"/>
                <a:t>卷</a:t>
              </a:r>
              <a:endParaRPr lang="en-US" altLang="zh-CN" sz="1800" dirty="0"/>
            </a:p>
          </p:txBody>
        </p:sp>
        <p:sp>
          <p:nvSpPr>
            <p:cNvPr id="40"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41" name="Text Box 12"/>
            <p:cNvSpPr txBox="1">
              <a:spLocks noChangeArrowheads="1"/>
            </p:cNvSpPr>
            <p:nvPr/>
          </p:nvSpPr>
          <p:spPr bwMode="auto">
            <a:xfrm>
              <a:off x="2847487" y="2771184"/>
              <a:ext cx="381561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存储设备虚拟</a:t>
              </a:r>
              <a:r>
                <a:rPr lang="zh-CN" altLang="en-US" sz="1800" dirty="0" smtClean="0"/>
                <a:t>化</a:t>
              </a:r>
              <a:endParaRPr lang="en-US" altLang="zh-CN" sz="1800" dirty="0"/>
            </a:p>
          </p:txBody>
        </p:sp>
        <p:sp>
          <p:nvSpPr>
            <p:cNvPr id="42" name="AutoShape 13"/>
            <p:cNvSpPr>
              <a:spLocks noChangeArrowheads="1"/>
            </p:cNvSpPr>
            <p:nvPr/>
          </p:nvSpPr>
          <p:spPr bwMode="auto">
            <a:xfrm>
              <a:off x="2611806" y="3288143"/>
              <a:ext cx="6361474"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43" name="Text Box 14"/>
            <p:cNvSpPr txBox="1">
              <a:spLocks noChangeArrowheads="1"/>
            </p:cNvSpPr>
            <p:nvPr/>
          </p:nvSpPr>
          <p:spPr bwMode="auto">
            <a:xfrm>
              <a:off x="2847487" y="3354225"/>
              <a:ext cx="600247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主机存储虚拟化</a:t>
              </a:r>
              <a:r>
                <a:rPr lang="en-US" altLang="zh-CN" sz="1800" dirty="0"/>
                <a:t>+</a:t>
              </a:r>
              <a:r>
                <a:rPr lang="zh-CN" altLang="en-US" sz="1800" dirty="0" smtClean="0"/>
                <a:t>文件系统</a:t>
              </a:r>
              <a:endParaRPr lang="en-US" altLang="zh-CN" sz="1800" dirty="0"/>
            </a:p>
          </p:txBody>
        </p:sp>
        <p:sp>
          <p:nvSpPr>
            <p:cNvPr id="44"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45"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47"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grpSp>
        <p:nvGrpSpPr>
          <p:cNvPr id="49" name="组合 12"/>
          <p:cNvGrpSpPr/>
          <p:nvPr/>
        </p:nvGrpSpPr>
        <p:grpSpPr bwMode="auto">
          <a:xfrm>
            <a:off x="5976156" y="4545868"/>
            <a:ext cx="2880320" cy="1295400"/>
            <a:chOff x="2493963" y="2124075"/>
            <a:chExt cx="6479317" cy="1646238"/>
          </a:xfrm>
        </p:grpSpPr>
        <p:sp>
          <p:nvSpPr>
            <p:cNvPr id="51" name="AutoShape 9"/>
            <p:cNvSpPr>
              <a:spLocks noChangeArrowheads="1"/>
            </p:cNvSpPr>
            <p:nvPr/>
          </p:nvSpPr>
          <p:spPr bwMode="auto">
            <a:xfrm>
              <a:off x="2611806" y="2124075"/>
              <a:ext cx="4051301"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2" name="Text Box 10"/>
            <p:cNvSpPr txBox="1">
              <a:spLocks noChangeArrowheads="1"/>
            </p:cNvSpPr>
            <p:nvPr/>
          </p:nvSpPr>
          <p:spPr bwMode="auto">
            <a:xfrm>
              <a:off x="2847485" y="2190158"/>
              <a:ext cx="4139678"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VMDQ</a:t>
              </a:r>
              <a:endParaRPr lang="en-US" altLang="zh-CN" sz="1800" dirty="0"/>
            </a:p>
          </p:txBody>
        </p:sp>
        <p:sp>
          <p:nvSpPr>
            <p:cNvPr id="53"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4" name="Text Box 12"/>
            <p:cNvSpPr txBox="1">
              <a:spLocks noChangeArrowheads="1"/>
            </p:cNvSpPr>
            <p:nvPr/>
          </p:nvSpPr>
          <p:spPr bwMode="auto">
            <a:xfrm>
              <a:off x="2847487" y="2771184"/>
              <a:ext cx="381561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SR-IOV</a:t>
              </a:r>
              <a:endParaRPr lang="en-US" altLang="zh-CN" sz="1800" dirty="0"/>
            </a:p>
          </p:txBody>
        </p:sp>
        <p:sp>
          <p:nvSpPr>
            <p:cNvPr id="55" name="AutoShape 13"/>
            <p:cNvSpPr>
              <a:spLocks noChangeArrowheads="1"/>
            </p:cNvSpPr>
            <p:nvPr/>
          </p:nvSpPr>
          <p:spPr bwMode="auto">
            <a:xfrm>
              <a:off x="2611806" y="3288143"/>
              <a:ext cx="6361474"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6" name="Text Box 14"/>
            <p:cNvSpPr txBox="1">
              <a:spLocks noChangeArrowheads="1"/>
            </p:cNvSpPr>
            <p:nvPr/>
          </p:nvSpPr>
          <p:spPr bwMode="auto">
            <a:xfrm>
              <a:off x="2847487" y="3354225"/>
              <a:ext cx="600247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a:t>
              </a:r>
              <a:endParaRPr lang="en-US" altLang="zh-CN" sz="1800" dirty="0"/>
            </a:p>
          </p:txBody>
        </p:sp>
        <p:sp>
          <p:nvSpPr>
            <p:cNvPr id="57"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58"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59"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30723"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mn-ea"/>
              </a:rPr>
              <a:t>计算虚拟化技术</a:t>
            </a:r>
            <a:endParaRPr lang="en-US" altLang="zh-CN" sz="2200" b="1" dirty="0">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计算虚拟化分类</a:t>
            </a:r>
            <a:endParaRPr lang="zh-CN" altLang="en-US" smtClean="0"/>
          </a:p>
        </p:txBody>
      </p:sp>
      <p:sp>
        <p:nvSpPr>
          <p:cNvPr id="16387" name="Content Placeholder 2"/>
          <p:cNvSpPr>
            <a:spLocks noGrp="1"/>
          </p:cNvSpPr>
          <p:nvPr>
            <p:ph idx="1"/>
          </p:nvPr>
        </p:nvSpPr>
        <p:spPr/>
        <p:txBody>
          <a:bodyPr/>
          <a:lstStyle/>
          <a:p>
            <a:pPr marL="300355" indent="-300355" eaLnBrk="1" hangingPunct="1">
              <a:spcBef>
                <a:spcPct val="0"/>
              </a:spcBef>
              <a:buClr>
                <a:srgbClr val="777777"/>
              </a:buClr>
              <a:buFont typeface="Wingdings" panose="05000000000000000000" pitchFamily="2" charset="2"/>
              <a:buNone/>
              <a:defRPr/>
            </a:pPr>
            <a:r>
              <a:rPr lang="zh-CN" altLang="en-US" sz="2000" dirty="0" smtClean="0">
                <a:solidFill>
                  <a:srgbClr val="000000"/>
                </a:solidFill>
              </a:rPr>
              <a:t>计算资源的虚拟化，可以归结为三个方面：</a:t>
            </a:r>
            <a:endParaRPr lang="en-US" altLang="zh-CN" sz="2000" dirty="0" smtClean="0">
              <a:solidFill>
                <a:srgbClr val="000000"/>
              </a:solidFill>
            </a:endParaRPr>
          </a:p>
          <a:p>
            <a:pPr>
              <a:defRPr/>
            </a:pPr>
            <a:r>
              <a:rPr lang="en-US" altLang="zh-CN" dirty="0" smtClean="0"/>
              <a:t>CPU</a:t>
            </a:r>
            <a:r>
              <a:rPr lang="zh-CN" altLang="en-US" dirty="0" smtClean="0"/>
              <a:t>虚拟化</a:t>
            </a:r>
            <a:endParaRPr lang="en-US" altLang="zh-CN" dirty="0" smtClean="0"/>
          </a:p>
          <a:p>
            <a:pPr>
              <a:defRPr/>
            </a:pPr>
            <a:r>
              <a:rPr lang="zh-CN" altLang="en-US" dirty="0" smtClean="0"/>
              <a:t>内存虚拟化</a:t>
            </a:r>
            <a:endParaRPr lang="en-US" altLang="zh-CN" dirty="0" smtClean="0"/>
          </a:p>
          <a:p>
            <a:pPr>
              <a:defRPr/>
            </a:pPr>
            <a:r>
              <a:rPr lang="en-US" altLang="zh-CN" dirty="0" smtClean="0"/>
              <a:t>IO</a:t>
            </a:r>
            <a:r>
              <a:rPr lang="zh-CN" altLang="en-US" dirty="0" smtClean="0"/>
              <a:t>虚拟化</a:t>
            </a:r>
            <a:endParaRPr lang="zh-CN" altLang="en-US" sz="2000" dirty="0" smtClean="0">
              <a:solidFill>
                <a:srgbClr val="000000"/>
              </a:solidFill>
            </a:endParaRPr>
          </a:p>
          <a:p>
            <a:pPr marL="300355" indent="-300355" eaLnBrk="1" hangingPunct="1">
              <a:spcBef>
                <a:spcPct val="0"/>
              </a:spcBef>
              <a:buClr>
                <a:srgbClr val="777777"/>
              </a:buClr>
              <a:buFont typeface="Wingdings" panose="05000000000000000000" pitchFamily="2" charset="2"/>
              <a:buNone/>
              <a:defRPr/>
            </a:pPr>
            <a:endParaRPr lang="en-US" altLang="zh-CN" sz="2000" dirty="0"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CPU</a:t>
            </a:r>
            <a:r>
              <a:rPr lang="zh-CN" altLang="en-US" smtClean="0"/>
              <a:t>虚拟化</a:t>
            </a:r>
            <a:endParaRPr lang="zh-CN" altLang="en-US" smtClean="0"/>
          </a:p>
        </p:txBody>
      </p:sp>
      <p:sp>
        <p:nvSpPr>
          <p:cNvPr id="34819" name="内容占位符 2"/>
          <p:cNvSpPr>
            <a:spLocks noGrp="1"/>
          </p:cNvSpPr>
          <p:nvPr>
            <p:ph idx="1"/>
          </p:nvPr>
        </p:nvSpPr>
        <p:spPr/>
        <p:txBody>
          <a:bodyPr/>
          <a:lstStyle/>
          <a:p>
            <a:r>
              <a:rPr lang="zh-CN" altLang="en-US" dirty="0" smtClean="0"/>
              <a:t>虚拟机</a:t>
            </a:r>
            <a:r>
              <a:rPr lang="en-US" altLang="zh-CN" dirty="0" smtClean="0"/>
              <a:t>VM</a:t>
            </a:r>
            <a:r>
              <a:rPr lang="zh-CN" altLang="en-US" dirty="0" smtClean="0"/>
              <a:t>共享</a:t>
            </a:r>
            <a:r>
              <a:rPr lang="en-US" altLang="zh-CN" dirty="0" smtClean="0"/>
              <a:t>CPU</a:t>
            </a:r>
            <a:endParaRPr lang="en-US" altLang="zh-CN" dirty="0" smtClean="0"/>
          </a:p>
          <a:p>
            <a:pPr lvl="1"/>
            <a:r>
              <a:rPr lang="zh-CN" altLang="en-US" dirty="0" smtClean="0"/>
              <a:t>利用与原始操作系统类似的机制</a:t>
            </a:r>
            <a:r>
              <a:rPr lang="en-US" altLang="zh-CN" dirty="0" smtClean="0"/>
              <a:t>—</a:t>
            </a:r>
            <a:r>
              <a:rPr lang="zh-CN" altLang="en-US" dirty="0" smtClean="0"/>
              <a:t>通过定时器中断，在中断触发时陷入</a:t>
            </a:r>
            <a:r>
              <a:rPr lang="en-US" altLang="zh-CN" dirty="0" smtClean="0"/>
              <a:t>VMM</a:t>
            </a:r>
            <a:r>
              <a:rPr lang="zh-CN" altLang="en-US" dirty="0" smtClean="0"/>
              <a:t>，从而根据调度机制进行调度</a:t>
            </a:r>
            <a:endParaRPr lang="zh-CN" altLang="en-US" dirty="0" smtClean="0"/>
          </a:p>
        </p:txBody>
      </p:sp>
      <p:grpSp>
        <p:nvGrpSpPr>
          <p:cNvPr id="34820" name="Group 23"/>
          <p:cNvGrpSpPr/>
          <p:nvPr/>
        </p:nvGrpSpPr>
        <p:grpSpPr bwMode="auto">
          <a:xfrm>
            <a:off x="3455988" y="3033713"/>
            <a:ext cx="1943100" cy="2924175"/>
            <a:chOff x="3016" y="2478"/>
            <a:chExt cx="1224" cy="1842"/>
          </a:xfrm>
        </p:grpSpPr>
        <p:sp>
          <p:nvSpPr>
            <p:cNvPr id="14" name="AutoShape 18"/>
            <p:cNvSpPr>
              <a:spLocks noChangeArrowheads="1"/>
            </p:cNvSpPr>
            <p:nvPr/>
          </p:nvSpPr>
          <p:spPr bwMode="auto">
            <a:xfrm>
              <a:off x="3470" y="2886"/>
              <a:ext cx="91" cy="363"/>
            </a:xfrm>
            <a:prstGeom prst="downArrow">
              <a:avLst>
                <a:gd name="adj1" fmla="val 50000"/>
                <a:gd name="adj2" fmla="val 99725"/>
              </a:avLst>
            </a:prstGeom>
            <a:solidFill>
              <a:srgbClr val="CCFF99"/>
            </a:solidFill>
            <a:ln w="9525" algn="ctr">
              <a:solidFill>
                <a:srgbClr val="669900"/>
              </a:solidFill>
              <a:miter lim="800000"/>
            </a:ln>
            <a:effectLst/>
          </p:spPr>
          <p:txBody>
            <a:bodyPr wrap="none" lIns="80152" tIns="40076" rIns="80152" bIns="40076" anchor="ctr"/>
            <a:lstStyle/>
            <a:p>
              <a:pPr eaLnBrk="1" fontAlgn="auto" hangingPunct="1">
                <a:spcBef>
                  <a:spcPts val="0"/>
                </a:spcBef>
                <a:spcAft>
                  <a:spcPts val="0"/>
                </a:spcAft>
                <a:defRPr/>
              </a:pPr>
              <a:endParaRPr lang="zh-CN" altLang="en-US" sz="1800" kern="0">
                <a:solidFill>
                  <a:sysClr val="windowText" lastClr="000000"/>
                </a:solidFill>
                <a:ea typeface="宋体" panose="02010600030101010101" pitchFamily="2" charset="-122"/>
              </a:endParaRPr>
            </a:p>
          </p:txBody>
        </p:sp>
        <p:sp>
          <p:nvSpPr>
            <p:cNvPr id="15" name="AutoShape 19"/>
            <p:cNvSpPr>
              <a:spLocks noChangeArrowheads="1"/>
            </p:cNvSpPr>
            <p:nvPr/>
          </p:nvSpPr>
          <p:spPr bwMode="auto">
            <a:xfrm>
              <a:off x="3470" y="3566"/>
              <a:ext cx="91" cy="363"/>
            </a:xfrm>
            <a:prstGeom prst="downArrow">
              <a:avLst>
                <a:gd name="adj1" fmla="val 50000"/>
                <a:gd name="adj2" fmla="val 99725"/>
              </a:avLst>
            </a:prstGeom>
            <a:solidFill>
              <a:srgbClr val="A50021"/>
            </a:solidFill>
            <a:ln w="9525" algn="ctr">
              <a:solidFill>
                <a:srgbClr val="A50021"/>
              </a:solidFill>
              <a:miter lim="800000"/>
            </a:ln>
            <a:effectLst/>
          </p:spPr>
          <p:txBody>
            <a:bodyPr wrap="none" lIns="80152" tIns="40076" rIns="80152" bIns="40076" anchor="ctr"/>
            <a:lstStyle/>
            <a:p>
              <a:pPr eaLnBrk="1" fontAlgn="auto" hangingPunct="1">
                <a:spcBef>
                  <a:spcPts val="0"/>
                </a:spcBef>
                <a:spcAft>
                  <a:spcPts val="0"/>
                </a:spcAft>
                <a:defRPr/>
              </a:pPr>
              <a:endParaRPr lang="zh-CN" altLang="en-US" sz="1800" kern="0">
                <a:solidFill>
                  <a:sysClr val="windowText" lastClr="000000"/>
                </a:solidFill>
                <a:ea typeface="宋体" panose="02010600030101010101" pitchFamily="2" charset="-122"/>
              </a:endParaRPr>
            </a:p>
          </p:txBody>
        </p:sp>
        <p:grpSp>
          <p:nvGrpSpPr>
            <p:cNvPr id="34823" name="Group 22"/>
            <p:cNvGrpSpPr/>
            <p:nvPr/>
          </p:nvGrpSpPr>
          <p:grpSpPr bwMode="auto">
            <a:xfrm>
              <a:off x="3016" y="2478"/>
              <a:ext cx="1224" cy="1842"/>
              <a:chOff x="2245" y="2478"/>
              <a:chExt cx="1224" cy="1842"/>
            </a:xfrm>
          </p:grpSpPr>
          <p:sp>
            <p:nvSpPr>
              <p:cNvPr id="17" name="Rectangle 14"/>
              <p:cNvSpPr>
                <a:spLocks noChangeArrowheads="1"/>
              </p:cNvSpPr>
              <p:nvPr/>
            </p:nvSpPr>
            <p:spPr bwMode="auto">
              <a:xfrm>
                <a:off x="2245" y="2478"/>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dirty="0">
                    <a:solidFill>
                      <a:srgbClr val="990000"/>
                    </a:solidFill>
                    <a:ea typeface="宋体" panose="02010600030101010101" pitchFamily="2" charset="-122"/>
                  </a:rPr>
                  <a:t>操作系统</a:t>
                </a:r>
                <a:endParaRPr lang="zh-CN" altLang="en-US" sz="1800" kern="0" dirty="0">
                  <a:solidFill>
                    <a:srgbClr val="990000"/>
                  </a:solidFill>
                  <a:ea typeface="宋体" panose="02010600030101010101" pitchFamily="2" charset="-122"/>
                </a:endParaRPr>
              </a:p>
            </p:txBody>
          </p:sp>
          <p:sp>
            <p:nvSpPr>
              <p:cNvPr id="18" name="Rectangle 15"/>
              <p:cNvSpPr>
                <a:spLocks noChangeArrowheads="1"/>
              </p:cNvSpPr>
              <p:nvPr/>
            </p:nvSpPr>
            <p:spPr bwMode="auto">
              <a:xfrm>
                <a:off x="2245" y="3249"/>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en-US" altLang="zh-CN" sz="1800" kern="0">
                    <a:solidFill>
                      <a:srgbClr val="990000"/>
                    </a:solidFill>
                    <a:ea typeface="宋体" panose="02010600030101010101" pitchFamily="2" charset="-122"/>
                  </a:rPr>
                  <a:t>VMM</a:t>
                </a:r>
                <a:endParaRPr lang="en-US" altLang="zh-CN" sz="1800" kern="0">
                  <a:solidFill>
                    <a:srgbClr val="990000"/>
                  </a:solidFill>
                  <a:ea typeface="宋体" panose="02010600030101010101" pitchFamily="2" charset="-122"/>
                </a:endParaRPr>
              </a:p>
            </p:txBody>
          </p:sp>
          <p:sp>
            <p:nvSpPr>
              <p:cNvPr id="19" name="Rectangle 16"/>
              <p:cNvSpPr>
                <a:spLocks noChangeArrowheads="1"/>
              </p:cNvSpPr>
              <p:nvPr/>
            </p:nvSpPr>
            <p:spPr bwMode="auto">
              <a:xfrm>
                <a:off x="2245" y="3957"/>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990000"/>
                    </a:solidFill>
                    <a:ea typeface="宋体" panose="02010600030101010101" pitchFamily="2" charset="-122"/>
                  </a:rPr>
                  <a:t>硬件</a:t>
                </a:r>
                <a:r>
                  <a:rPr lang="en-US" altLang="zh-CN" sz="1800" kern="0">
                    <a:solidFill>
                      <a:srgbClr val="990000"/>
                    </a:solidFill>
                    <a:ea typeface="宋体" panose="02010600030101010101" pitchFamily="2" charset="-122"/>
                  </a:rPr>
                  <a:t>CPU</a:t>
                </a:r>
                <a:endParaRPr lang="en-US" altLang="zh-CN" sz="1800" kern="0">
                  <a:solidFill>
                    <a:srgbClr val="990000"/>
                  </a:solidFill>
                  <a:ea typeface="宋体" panose="02010600030101010101" pitchFamily="2" charset="-122"/>
                </a:endParaRPr>
              </a:p>
            </p:txBody>
          </p:sp>
          <p:sp>
            <p:nvSpPr>
              <p:cNvPr id="20" name="Rectangle 20"/>
              <p:cNvSpPr>
                <a:spLocks noChangeArrowheads="1"/>
              </p:cNvSpPr>
              <p:nvPr/>
            </p:nvSpPr>
            <p:spPr bwMode="auto">
              <a:xfrm>
                <a:off x="2789" y="2886"/>
                <a:ext cx="680" cy="317"/>
              </a:xfrm>
              <a:prstGeom prst="rect">
                <a:avLst/>
              </a:prstGeom>
              <a:noFill/>
              <a:ln w="9525" algn="ctr">
                <a:no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000000"/>
                    </a:solidFill>
                    <a:ea typeface="宋体" panose="02010600030101010101" pitchFamily="2" charset="-122"/>
                  </a:rPr>
                  <a:t>指令</a:t>
                </a:r>
                <a:r>
                  <a:rPr lang="en-US" altLang="zh-CN" sz="1800" kern="0">
                    <a:solidFill>
                      <a:srgbClr val="000000"/>
                    </a:solidFill>
                    <a:ea typeface="宋体" panose="02010600030101010101" pitchFamily="2" charset="-122"/>
                  </a:rPr>
                  <a:t>1</a:t>
                </a:r>
                <a:endParaRPr lang="en-US" altLang="zh-CN" sz="1800" kern="0">
                  <a:solidFill>
                    <a:srgbClr val="000000"/>
                  </a:solidFill>
                  <a:ea typeface="宋体" panose="02010600030101010101" pitchFamily="2" charset="-122"/>
                </a:endParaRPr>
              </a:p>
            </p:txBody>
          </p:sp>
          <p:sp>
            <p:nvSpPr>
              <p:cNvPr id="21" name="Rectangle 21"/>
              <p:cNvSpPr>
                <a:spLocks noChangeArrowheads="1"/>
              </p:cNvSpPr>
              <p:nvPr/>
            </p:nvSpPr>
            <p:spPr bwMode="auto">
              <a:xfrm>
                <a:off x="2789" y="3612"/>
                <a:ext cx="680" cy="317"/>
              </a:xfrm>
              <a:prstGeom prst="rect">
                <a:avLst/>
              </a:prstGeom>
              <a:noFill/>
              <a:ln w="9525" algn="ctr">
                <a:no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000000"/>
                    </a:solidFill>
                    <a:ea typeface="宋体" panose="02010600030101010101" pitchFamily="2" charset="-122"/>
                  </a:rPr>
                  <a:t>指令（</a:t>
                </a:r>
                <a:r>
                  <a:rPr lang="en-US" altLang="zh-CN" sz="1800" kern="0">
                    <a:solidFill>
                      <a:srgbClr val="000000"/>
                    </a:solidFill>
                    <a:ea typeface="宋体" panose="02010600030101010101" pitchFamily="2" charset="-122"/>
                  </a:rPr>
                  <a:t>1</a:t>
                </a:r>
                <a:r>
                  <a:rPr lang="zh-CN" altLang="en-US" sz="1800" kern="0">
                    <a:solidFill>
                      <a:srgbClr val="000000"/>
                    </a:solidFill>
                    <a:ea typeface="宋体" panose="02010600030101010101" pitchFamily="2" charset="-122"/>
                  </a:rPr>
                  <a:t>）</a:t>
                </a:r>
                <a:endParaRPr lang="zh-CN" altLang="en-US" sz="1800" kern="0">
                  <a:solidFill>
                    <a:srgbClr val="000000"/>
                  </a:solidFill>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CPU</a:t>
            </a:r>
            <a:r>
              <a:rPr lang="zh-CN" altLang="en-US" smtClean="0"/>
              <a:t>虚拟化</a:t>
            </a:r>
            <a:r>
              <a:rPr lang="en-US" altLang="zh-CN" smtClean="0"/>
              <a:t>-X86</a:t>
            </a:r>
            <a:r>
              <a:rPr lang="zh-CN" altLang="en-US" smtClean="0"/>
              <a:t>构架</a:t>
            </a:r>
            <a:endParaRPr lang="zh-CN" altLang="en-US" smtClean="0"/>
          </a:p>
        </p:txBody>
      </p:sp>
      <p:sp>
        <p:nvSpPr>
          <p:cNvPr id="36867" name="内容占位符 2"/>
          <p:cNvSpPr>
            <a:spLocks noGrp="1"/>
          </p:cNvSpPr>
          <p:nvPr>
            <p:ph idx="1"/>
          </p:nvPr>
        </p:nvSpPr>
        <p:spPr/>
        <p:txBody>
          <a:bodyPr/>
          <a:lstStyle/>
          <a:p>
            <a:r>
              <a:rPr lang="en-US" altLang="zh-CN" dirty="0" smtClean="0"/>
              <a:t>X86</a:t>
            </a:r>
            <a:r>
              <a:rPr lang="zh-CN" altLang="en-US" dirty="0" smtClean="0"/>
              <a:t>架构存在虚拟化漏洞</a:t>
            </a:r>
            <a:endParaRPr lang="en-US" altLang="zh-CN" dirty="0" smtClean="0"/>
          </a:p>
          <a:p>
            <a:pPr lvl="1"/>
            <a:r>
              <a:rPr lang="en-US" altLang="zh-CN" dirty="0" smtClean="0"/>
              <a:t>x86 ISA </a:t>
            </a:r>
            <a:r>
              <a:rPr lang="zh-CN" altLang="en-US" dirty="0" smtClean="0"/>
              <a:t>中有</a:t>
            </a:r>
            <a:r>
              <a:rPr lang="en-US" altLang="zh-CN" dirty="0" smtClean="0"/>
              <a:t>19</a:t>
            </a:r>
            <a:r>
              <a:rPr lang="zh-CN" altLang="en-US" dirty="0" smtClean="0"/>
              <a:t>条敏感指令不是特权指令，因此 </a:t>
            </a:r>
            <a:r>
              <a:rPr lang="en-US" altLang="zh-CN" dirty="0" smtClean="0"/>
              <a:t>x86 </a:t>
            </a:r>
            <a:r>
              <a:rPr lang="zh-CN" altLang="en-US" dirty="0" smtClean="0"/>
              <a:t>无法使用经典的虚拟化技术完全虚拟化</a:t>
            </a:r>
            <a:endParaRPr lang="en-US" altLang="zh-CN" dirty="0" smtClean="0"/>
          </a:p>
          <a:p>
            <a:r>
              <a:rPr lang="zh-CN" altLang="en-US" dirty="0" smtClean="0"/>
              <a:t>解决办法</a:t>
            </a:r>
            <a:endParaRPr lang="en-US" altLang="zh-CN" dirty="0" smtClean="0"/>
          </a:p>
          <a:p>
            <a:pPr lvl="1"/>
            <a:r>
              <a:rPr lang="zh-CN" altLang="en-US" dirty="0" smtClean="0"/>
              <a:t>半虚拟化</a:t>
            </a:r>
            <a:endParaRPr lang="en-US" altLang="zh-CN" dirty="0" smtClean="0"/>
          </a:p>
          <a:p>
            <a:pPr lvl="1"/>
            <a:r>
              <a:rPr lang="zh-CN" altLang="en-US" dirty="0" smtClean="0"/>
              <a:t>全虚拟化</a:t>
            </a:r>
            <a:endParaRPr lang="en-US" altLang="zh-CN" dirty="0" smtClean="0"/>
          </a:p>
          <a:p>
            <a:pPr lvl="1"/>
            <a:r>
              <a:rPr lang="zh-CN" altLang="en-US" dirty="0" smtClean="0"/>
              <a:t>硬件辅助虚拟化</a:t>
            </a:r>
            <a:endParaRPr lang="en-US" altLang="zh-CN" dirty="0" smtClean="0"/>
          </a:p>
          <a:p>
            <a:pPr lvl="1"/>
            <a:endParaRPr lang="zh-CN" altLang="en-US" dirty="0" smtClean="0"/>
          </a:p>
          <a:p>
            <a:pPr lvl="1">
              <a:buFont typeface="Wingdings" panose="05000000000000000000" pitchFamily="2" charset="2"/>
              <a:buNone/>
            </a:pPr>
            <a:endParaRPr lang="zh-CN" alt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内存虚拟化</a:t>
            </a:r>
            <a:endParaRPr lang="zh-CN" altLang="en-US" smtClean="0"/>
          </a:p>
        </p:txBody>
      </p:sp>
      <p:sp>
        <p:nvSpPr>
          <p:cNvPr id="38915" name="内容占位符 2"/>
          <p:cNvSpPr>
            <a:spLocks noGrp="1"/>
          </p:cNvSpPr>
          <p:nvPr>
            <p:ph idx="1"/>
          </p:nvPr>
        </p:nvSpPr>
        <p:spPr/>
        <p:txBody>
          <a:bodyPr/>
          <a:lstStyle/>
          <a:p>
            <a:r>
              <a:rPr lang="zh-CN" altLang="en-US" dirty="0" smtClean="0"/>
              <a:t>内存虚拟化：把物理机的真实物理内存统一管理，包装成多份虚拟的内存给若干虚拟机使用。</a:t>
            </a:r>
            <a:endParaRPr lang="en-US" altLang="zh-CN" dirty="0" smtClean="0"/>
          </a:p>
        </p:txBody>
      </p:sp>
      <p:grpSp>
        <p:nvGrpSpPr>
          <p:cNvPr id="38916" name="组合 143"/>
          <p:cNvGrpSpPr/>
          <p:nvPr/>
        </p:nvGrpSpPr>
        <p:grpSpPr bwMode="auto">
          <a:xfrm>
            <a:off x="2484438" y="2600325"/>
            <a:ext cx="3959225" cy="3351213"/>
            <a:chOff x="2589213" y="-451366"/>
            <a:chExt cx="5943600" cy="6167650"/>
          </a:xfrm>
        </p:grpSpPr>
        <p:sp>
          <p:nvSpPr>
            <p:cNvPr id="5" name="Text Box 4"/>
            <p:cNvSpPr txBox="1">
              <a:spLocks noChangeArrowheads="1"/>
            </p:cNvSpPr>
            <p:nvPr/>
          </p:nvSpPr>
          <p:spPr bwMode="auto">
            <a:xfrm>
              <a:off x="3537711" y="5149480"/>
              <a:ext cx="3374554" cy="566804"/>
            </a:xfrm>
            <a:prstGeom prst="rect">
              <a:avLst/>
            </a:prstGeom>
            <a:noFill/>
            <a:ln w="31750" algn="ctr">
              <a:noFill/>
              <a:miter lim="800000"/>
              <a:headEnd type="none" w="sm" len="sm"/>
              <a:tailEnd type="none" w="med" len="lg"/>
            </a:ln>
          </p:spPr>
          <p:txBody>
            <a:bodyPr wrap="none">
              <a:spAutoFit/>
            </a:bodyP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Machine Physical Memory</a:t>
              </a:r>
              <a:endParaRPr lang="en-US" altLang="zh-CN" sz="1400" kern="0" dirty="0">
                <a:solidFill>
                  <a:srgbClr val="000000"/>
                </a:solidFill>
                <a:latin typeface="+mn-lt"/>
                <a:ea typeface="+mn-ea"/>
                <a:cs typeface="Arial" panose="020B0604020202020204" pitchFamily="34" charset="0"/>
              </a:endParaRPr>
            </a:p>
          </p:txBody>
        </p:sp>
        <p:sp>
          <p:nvSpPr>
            <p:cNvPr id="6" name="Rectangle 5"/>
            <p:cNvSpPr>
              <a:spLocks noChangeArrowheads="1"/>
            </p:cNvSpPr>
            <p:nvPr/>
          </p:nvSpPr>
          <p:spPr bwMode="auto">
            <a:xfrm>
              <a:off x="2589213" y="2321301"/>
              <a:ext cx="5943600" cy="426564"/>
            </a:xfrm>
            <a:prstGeom prst="rect">
              <a:avLst/>
            </a:prstGeom>
            <a:solidFill>
              <a:srgbClr val="FFCC6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Virtual Machine Monitor (VMM)</a:t>
              </a:r>
              <a:endParaRPr lang="en-US" altLang="zh-CN" sz="1400" kern="0" dirty="0">
                <a:solidFill>
                  <a:srgbClr val="000000"/>
                </a:solidFill>
                <a:latin typeface="+mn-lt"/>
                <a:ea typeface="+mn-ea"/>
                <a:cs typeface="Arial" panose="020B0604020202020204" pitchFamily="34" charset="0"/>
              </a:endParaRPr>
            </a:p>
          </p:txBody>
        </p:sp>
        <p:sp>
          <p:nvSpPr>
            <p:cNvPr id="7" name="Text Box 6"/>
            <p:cNvSpPr txBox="1">
              <a:spLocks noChangeArrowheads="1"/>
            </p:cNvSpPr>
            <p:nvPr/>
          </p:nvSpPr>
          <p:spPr bwMode="auto">
            <a:xfrm>
              <a:off x="3573457" y="-451366"/>
              <a:ext cx="3105258" cy="566804"/>
            </a:xfrm>
            <a:prstGeom prst="rect">
              <a:avLst/>
            </a:prstGeom>
            <a:noFill/>
            <a:ln w="31750" algn="ctr">
              <a:noFill/>
              <a:miter lim="800000"/>
              <a:headEnd type="none" w="sm" len="sm"/>
              <a:tailEnd type="none" w="med" len="lg"/>
            </a:ln>
          </p:spPr>
          <p:txBody>
            <a:bodyPr wrap="none">
              <a:spAutoFit/>
            </a:bodyP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Guest Physical Memory</a:t>
              </a:r>
              <a:endParaRPr lang="en-US" altLang="zh-CN" sz="1400" kern="0" dirty="0">
                <a:solidFill>
                  <a:srgbClr val="000000"/>
                </a:solidFill>
                <a:latin typeface="+mn-lt"/>
                <a:ea typeface="+mn-ea"/>
                <a:cs typeface="Arial" panose="020B0604020202020204" pitchFamily="34" charset="0"/>
              </a:endParaRPr>
            </a:p>
          </p:txBody>
        </p:sp>
        <p:sp>
          <p:nvSpPr>
            <p:cNvPr id="8" name="AutoShape 7"/>
            <p:cNvSpPr>
              <a:spLocks noChangeArrowheads="1"/>
            </p:cNvSpPr>
            <p:nvPr/>
          </p:nvSpPr>
          <p:spPr bwMode="auto">
            <a:xfrm>
              <a:off x="4188312" y="2782926"/>
              <a:ext cx="152522" cy="505448"/>
            </a:xfrm>
            <a:prstGeom prst="downArrow">
              <a:avLst>
                <a:gd name="adj1" fmla="val 50000"/>
                <a:gd name="adj2" fmla="val 82552"/>
              </a:avLst>
            </a:prstGeom>
            <a:solidFill>
              <a:srgbClr val="996633"/>
            </a:solidFill>
            <a:ln w="31750" algn="ctr">
              <a:no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9" name="Rectangle 8"/>
            <p:cNvSpPr>
              <a:spLocks noChangeArrowheads="1"/>
            </p:cNvSpPr>
            <p:nvPr/>
          </p:nvSpPr>
          <p:spPr bwMode="auto">
            <a:xfrm>
              <a:off x="3656868" y="3294217"/>
              <a:ext cx="874619"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0" name="Rectangle 9"/>
            <p:cNvSpPr>
              <a:spLocks noChangeArrowheads="1"/>
            </p:cNvSpPr>
            <p:nvPr/>
          </p:nvSpPr>
          <p:spPr bwMode="auto">
            <a:xfrm>
              <a:off x="4531487" y="3294217"/>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1" name="Rectangle 10"/>
            <p:cNvSpPr>
              <a:spLocks noChangeArrowheads="1"/>
            </p:cNvSpPr>
            <p:nvPr/>
          </p:nvSpPr>
          <p:spPr bwMode="auto">
            <a:xfrm>
              <a:off x="5408490" y="3294217"/>
              <a:ext cx="874620"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2" name="Rectangle 11"/>
            <p:cNvSpPr>
              <a:spLocks noChangeArrowheads="1"/>
            </p:cNvSpPr>
            <p:nvPr/>
          </p:nvSpPr>
          <p:spPr bwMode="auto">
            <a:xfrm>
              <a:off x="6283110" y="3294217"/>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3" name="Rectangle 12"/>
            <p:cNvSpPr>
              <a:spLocks noChangeArrowheads="1"/>
            </p:cNvSpPr>
            <p:nvPr/>
          </p:nvSpPr>
          <p:spPr bwMode="auto">
            <a:xfrm>
              <a:off x="5408490" y="4652795"/>
              <a:ext cx="874620"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4" name="Rectangle 13"/>
            <p:cNvSpPr>
              <a:spLocks noChangeArrowheads="1"/>
            </p:cNvSpPr>
            <p:nvPr/>
          </p:nvSpPr>
          <p:spPr bwMode="auto">
            <a:xfrm>
              <a:off x="6283110" y="3974968"/>
              <a:ext cx="877003" cy="335991"/>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5" name="Rectangle 14"/>
            <p:cNvSpPr>
              <a:spLocks noChangeArrowheads="1"/>
            </p:cNvSpPr>
            <p:nvPr/>
          </p:nvSpPr>
          <p:spPr bwMode="auto">
            <a:xfrm>
              <a:off x="4531487" y="3974968"/>
              <a:ext cx="877003" cy="335991"/>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6" name="Rectangle 15"/>
            <p:cNvSpPr>
              <a:spLocks noChangeArrowheads="1"/>
            </p:cNvSpPr>
            <p:nvPr/>
          </p:nvSpPr>
          <p:spPr bwMode="auto">
            <a:xfrm>
              <a:off x="5408490" y="3633131"/>
              <a:ext cx="874620"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7" name="Rectangle 16"/>
            <p:cNvSpPr>
              <a:spLocks noChangeArrowheads="1"/>
            </p:cNvSpPr>
            <p:nvPr/>
          </p:nvSpPr>
          <p:spPr bwMode="auto">
            <a:xfrm>
              <a:off x="3656868" y="3974968"/>
              <a:ext cx="874619"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8" name="Rectangle 17"/>
            <p:cNvSpPr>
              <a:spLocks noChangeArrowheads="1"/>
            </p:cNvSpPr>
            <p:nvPr/>
          </p:nvSpPr>
          <p:spPr bwMode="auto">
            <a:xfrm>
              <a:off x="3656868" y="3633131"/>
              <a:ext cx="874619"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9" name="Rectangle 18"/>
            <p:cNvSpPr>
              <a:spLocks noChangeArrowheads="1"/>
            </p:cNvSpPr>
            <p:nvPr/>
          </p:nvSpPr>
          <p:spPr bwMode="auto">
            <a:xfrm>
              <a:off x="6283110" y="3633131"/>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0" name="Rectangle 19"/>
            <p:cNvSpPr>
              <a:spLocks noChangeArrowheads="1"/>
            </p:cNvSpPr>
            <p:nvPr/>
          </p:nvSpPr>
          <p:spPr bwMode="auto">
            <a:xfrm>
              <a:off x="4531487" y="4652795"/>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1" name="Rectangle 20"/>
            <p:cNvSpPr>
              <a:spLocks noChangeArrowheads="1"/>
            </p:cNvSpPr>
            <p:nvPr/>
          </p:nvSpPr>
          <p:spPr bwMode="auto">
            <a:xfrm>
              <a:off x="3656868" y="4310959"/>
              <a:ext cx="874619" cy="341837"/>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2" name="Rectangle 21"/>
            <p:cNvSpPr>
              <a:spLocks noChangeArrowheads="1"/>
            </p:cNvSpPr>
            <p:nvPr/>
          </p:nvSpPr>
          <p:spPr bwMode="auto">
            <a:xfrm>
              <a:off x="4531487" y="4310959"/>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3" name="Rectangle 22"/>
            <p:cNvSpPr>
              <a:spLocks noChangeArrowheads="1"/>
            </p:cNvSpPr>
            <p:nvPr/>
          </p:nvSpPr>
          <p:spPr bwMode="auto">
            <a:xfrm>
              <a:off x="5408490" y="4310959"/>
              <a:ext cx="874620"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4" name="Rectangle 23"/>
            <p:cNvSpPr>
              <a:spLocks noChangeArrowheads="1"/>
            </p:cNvSpPr>
            <p:nvPr/>
          </p:nvSpPr>
          <p:spPr bwMode="auto">
            <a:xfrm>
              <a:off x="6283110" y="4310959"/>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5" name="Rectangle 24"/>
            <p:cNvSpPr>
              <a:spLocks noChangeArrowheads="1"/>
            </p:cNvSpPr>
            <p:nvPr/>
          </p:nvSpPr>
          <p:spPr bwMode="auto">
            <a:xfrm>
              <a:off x="5408490" y="3974968"/>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6" name="Rectangle 25"/>
            <p:cNvSpPr>
              <a:spLocks noChangeArrowheads="1"/>
            </p:cNvSpPr>
            <p:nvPr/>
          </p:nvSpPr>
          <p:spPr bwMode="auto">
            <a:xfrm>
              <a:off x="3656868" y="4652795"/>
              <a:ext cx="874619"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7" name="Rectangle 26"/>
            <p:cNvSpPr>
              <a:spLocks noChangeArrowheads="1"/>
            </p:cNvSpPr>
            <p:nvPr/>
          </p:nvSpPr>
          <p:spPr bwMode="auto">
            <a:xfrm>
              <a:off x="4531487" y="3633131"/>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8" name="Rectangle 27"/>
            <p:cNvSpPr>
              <a:spLocks noChangeArrowheads="1"/>
            </p:cNvSpPr>
            <p:nvPr/>
          </p:nvSpPr>
          <p:spPr bwMode="auto">
            <a:xfrm>
              <a:off x="6283110" y="4652795"/>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9" name="Rectangle 28"/>
            <p:cNvSpPr>
              <a:spLocks noChangeArrowheads="1"/>
            </p:cNvSpPr>
            <p:nvPr/>
          </p:nvSpPr>
          <p:spPr bwMode="auto">
            <a:xfrm>
              <a:off x="3656868" y="3291296"/>
              <a:ext cx="874619" cy="335991"/>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0" name="Rectangle 29"/>
            <p:cNvSpPr>
              <a:spLocks noChangeArrowheads="1"/>
            </p:cNvSpPr>
            <p:nvPr/>
          </p:nvSpPr>
          <p:spPr bwMode="auto">
            <a:xfrm>
              <a:off x="4531487" y="3291296"/>
              <a:ext cx="877003" cy="335991"/>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1" name="Rectangle 30"/>
            <p:cNvSpPr>
              <a:spLocks noChangeArrowheads="1"/>
            </p:cNvSpPr>
            <p:nvPr/>
          </p:nvSpPr>
          <p:spPr bwMode="auto">
            <a:xfrm>
              <a:off x="5408490" y="3291296"/>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44" name="Rectangle 31"/>
            <p:cNvSpPr>
              <a:spLocks noChangeArrowheads="1"/>
            </p:cNvSpPr>
            <p:nvPr/>
          </p:nvSpPr>
          <p:spPr bwMode="auto">
            <a:xfrm>
              <a:off x="6283110" y="3291296"/>
              <a:ext cx="877003" cy="335991"/>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5</a:t>
              </a:r>
              <a:endParaRPr lang="en-US" altLang="zh-CN" sz="1400" smtClean="0">
                <a:solidFill>
                  <a:srgbClr val="000000"/>
                </a:solidFill>
                <a:latin typeface="+mn-lt"/>
                <a:ea typeface="+mn-ea"/>
              </a:endParaRPr>
            </a:p>
          </p:txBody>
        </p:sp>
        <p:sp>
          <p:nvSpPr>
            <p:cNvPr id="33" name="Rectangle 32"/>
            <p:cNvSpPr>
              <a:spLocks noChangeArrowheads="1"/>
            </p:cNvSpPr>
            <p:nvPr/>
          </p:nvSpPr>
          <p:spPr bwMode="auto">
            <a:xfrm>
              <a:off x="5408490" y="4649873"/>
              <a:ext cx="874620"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4" name="Rectangle 33"/>
            <p:cNvSpPr>
              <a:spLocks noChangeArrowheads="1"/>
            </p:cNvSpPr>
            <p:nvPr/>
          </p:nvSpPr>
          <p:spPr bwMode="auto">
            <a:xfrm>
              <a:off x="6283110" y="3977888"/>
              <a:ext cx="877003" cy="341837"/>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5" name="Rectangle 34"/>
            <p:cNvSpPr>
              <a:spLocks noChangeArrowheads="1"/>
            </p:cNvSpPr>
            <p:nvPr/>
          </p:nvSpPr>
          <p:spPr bwMode="auto">
            <a:xfrm>
              <a:off x="4531487" y="3969124"/>
              <a:ext cx="877003" cy="338914"/>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48" name="Rectangle 35"/>
            <p:cNvSpPr>
              <a:spLocks noChangeArrowheads="1"/>
            </p:cNvSpPr>
            <p:nvPr/>
          </p:nvSpPr>
          <p:spPr bwMode="auto">
            <a:xfrm>
              <a:off x="5408490" y="3627288"/>
              <a:ext cx="874620" cy="341837"/>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1</a:t>
              </a:r>
              <a:endParaRPr lang="en-US" altLang="zh-CN" sz="1400" smtClean="0">
                <a:solidFill>
                  <a:srgbClr val="000000"/>
                </a:solidFill>
                <a:latin typeface="+mn-lt"/>
                <a:ea typeface="+mn-ea"/>
              </a:endParaRPr>
            </a:p>
          </p:txBody>
        </p:sp>
        <p:sp>
          <p:nvSpPr>
            <p:cNvPr id="37" name="Rectangle 36"/>
            <p:cNvSpPr>
              <a:spLocks noChangeArrowheads="1"/>
            </p:cNvSpPr>
            <p:nvPr/>
          </p:nvSpPr>
          <p:spPr bwMode="auto">
            <a:xfrm>
              <a:off x="3656868" y="3969124"/>
              <a:ext cx="874619"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 name="Rectangle 37"/>
            <p:cNvSpPr>
              <a:spLocks noChangeArrowheads="1"/>
            </p:cNvSpPr>
            <p:nvPr/>
          </p:nvSpPr>
          <p:spPr bwMode="auto">
            <a:xfrm>
              <a:off x="3656868" y="3627288"/>
              <a:ext cx="874619" cy="341837"/>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9" name="Rectangle 38"/>
            <p:cNvSpPr>
              <a:spLocks noChangeArrowheads="1"/>
            </p:cNvSpPr>
            <p:nvPr/>
          </p:nvSpPr>
          <p:spPr bwMode="auto">
            <a:xfrm>
              <a:off x="6283110" y="3627288"/>
              <a:ext cx="877003" cy="341837"/>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52" name="Rectangle 39"/>
            <p:cNvSpPr>
              <a:spLocks noChangeArrowheads="1"/>
            </p:cNvSpPr>
            <p:nvPr/>
          </p:nvSpPr>
          <p:spPr bwMode="auto">
            <a:xfrm>
              <a:off x="4531487" y="4649873"/>
              <a:ext cx="877003"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3</a:t>
              </a:r>
              <a:endParaRPr lang="en-US" altLang="zh-CN" sz="1400" smtClean="0">
                <a:solidFill>
                  <a:srgbClr val="000000"/>
                </a:solidFill>
                <a:latin typeface="+mn-lt"/>
                <a:ea typeface="+mn-ea"/>
              </a:endParaRPr>
            </a:p>
          </p:txBody>
        </p:sp>
        <p:sp>
          <p:nvSpPr>
            <p:cNvPr id="41" name="Rectangle 40"/>
            <p:cNvSpPr>
              <a:spLocks noChangeArrowheads="1"/>
            </p:cNvSpPr>
            <p:nvPr/>
          </p:nvSpPr>
          <p:spPr bwMode="auto">
            <a:xfrm>
              <a:off x="3656868" y="4308038"/>
              <a:ext cx="874619" cy="341835"/>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2" name="Rectangle 41"/>
            <p:cNvSpPr>
              <a:spLocks noChangeArrowheads="1"/>
            </p:cNvSpPr>
            <p:nvPr/>
          </p:nvSpPr>
          <p:spPr bwMode="auto">
            <a:xfrm>
              <a:off x="4531487" y="4308038"/>
              <a:ext cx="877003" cy="341835"/>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3" name="Rectangle 42"/>
            <p:cNvSpPr>
              <a:spLocks noChangeArrowheads="1"/>
            </p:cNvSpPr>
            <p:nvPr/>
          </p:nvSpPr>
          <p:spPr bwMode="auto">
            <a:xfrm>
              <a:off x="5408490" y="4308038"/>
              <a:ext cx="874620" cy="341835"/>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56" name="Rectangle 43"/>
            <p:cNvSpPr>
              <a:spLocks noChangeArrowheads="1"/>
            </p:cNvSpPr>
            <p:nvPr/>
          </p:nvSpPr>
          <p:spPr bwMode="auto">
            <a:xfrm>
              <a:off x="6283110" y="4308038"/>
              <a:ext cx="877003" cy="341835"/>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2</a:t>
              </a:r>
              <a:endParaRPr lang="en-US" altLang="zh-CN" sz="1400" smtClean="0">
                <a:solidFill>
                  <a:srgbClr val="000000"/>
                </a:solidFill>
                <a:latin typeface="+mn-lt"/>
                <a:ea typeface="+mn-ea"/>
              </a:endParaRPr>
            </a:p>
          </p:txBody>
        </p:sp>
        <p:sp>
          <p:nvSpPr>
            <p:cNvPr id="45" name="Rectangle 44"/>
            <p:cNvSpPr>
              <a:spLocks noChangeArrowheads="1"/>
            </p:cNvSpPr>
            <p:nvPr/>
          </p:nvSpPr>
          <p:spPr bwMode="auto">
            <a:xfrm>
              <a:off x="5408490" y="3986654"/>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6" name="Rectangle 45"/>
            <p:cNvSpPr>
              <a:spLocks noChangeArrowheads="1"/>
            </p:cNvSpPr>
            <p:nvPr/>
          </p:nvSpPr>
          <p:spPr bwMode="auto">
            <a:xfrm>
              <a:off x="3656868" y="4649873"/>
              <a:ext cx="874619" cy="338914"/>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7" name="Rectangle 46"/>
            <p:cNvSpPr>
              <a:spLocks noChangeArrowheads="1"/>
            </p:cNvSpPr>
            <p:nvPr/>
          </p:nvSpPr>
          <p:spPr bwMode="auto">
            <a:xfrm>
              <a:off x="4531487" y="3627288"/>
              <a:ext cx="877003" cy="341837"/>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60" name="Rectangle 47"/>
            <p:cNvSpPr>
              <a:spLocks noChangeArrowheads="1"/>
            </p:cNvSpPr>
            <p:nvPr/>
          </p:nvSpPr>
          <p:spPr bwMode="auto">
            <a:xfrm>
              <a:off x="6283110" y="4649873"/>
              <a:ext cx="877003"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4</a:t>
              </a:r>
              <a:endParaRPr lang="en-US" altLang="zh-CN" sz="1400" smtClean="0">
                <a:solidFill>
                  <a:srgbClr val="000000"/>
                </a:solidFill>
                <a:latin typeface="+mn-lt"/>
                <a:ea typeface="+mn-ea"/>
              </a:endParaRPr>
            </a:p>
          </p:txBody>
        </p:sp>
        <p:sp>
          <p:nvSpPr>
            <p:cNvPr id="49" name="AutoShape 48"/>
            <p:cNvSpPr>
              <a:spLocks noChangeArrowheads="1"/>
            </p:cNvSpPr>
            <p:nvPr/>
          </p:nvSpPr>
          <p:spPr bwMode="auto">
            <a:xfrm>
              <a:off x="6430866" y="2782926"/>
              <a:ext cx="197801" cy="508371"/>
            </a:xfrm>
            <a:prstGeom prst="downArrow">
              <a:avLst>
                <a:gd name="adj1" fmla="val 50000"/>
                <a:gd name="adj2" fmla="val 64718"/>
              </a:avLst>
            </a:prstGeom>
            <a:solidFill>
              <a:srgbClr val="996633"/>
            </a:solidFill>
            <a:ln w="31750" algn="ctr">
              <a:no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62" name="Rectangle 49"/>
            <p:cNvSpPr>
              <a:spLocks noChangeArrowheads="1"/>
            </p:cNvSpPr>
            <p:nvPr/>
          </p:nvSpPr>
          <p:spPr bwMode="auto">
            <a:xfrm>
              <a:off x="3196918" y="1152633"/>
              <a:ext cx="879387" cy="335991"/>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3</a:t>
              </a:r>
              <a:endParaRPr lang="en-US" altLang="zh-CN" sz="1400" smtClean="0">
                <a:solidFill>
                  <a:srgbClr val="000000"/>
                </a:solidFill>
                <a:latin typeface="+mn-lt"/>
                <a:ea typeface="+mn-ea"/>
              </a:endParaRPr>
            </a:p>
          </p:txBody>
        </p:sp>
        <p:sp>
          <p:nvSpPr>
            <p:cNvPr id="38963" name="Rectangle 50"/>
            <p:cNvSpPr>
              <a:spLocks noChangeArrowheads="1"/>
            </p:cNvSpPr>
            <p:nvPr/>
          </p:nvSpPr>
          <p:spPr bwMode="auto">
            <a:xfrm>
              <a:off x="3196918" y="810796"/>
              <a:ext cx="879387" cy="341837"/>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2</a:t>
              </a:r>
              <a:endParaRPr lang="en-US" altLang="zh-CN" sz="1400" smtClean="0">
                <a:solidFill>
                  <a:srgbClr val="000000"/>
                </a:solidFill>
                <a:latin typeface="+mn-lt"/>
                <a:ea typeface="+mn-ea"/>
              </a:endParaRPr>
            </a:p>
          </p:txBody>
        </p:sp>
        <p:sp>
          <p:nvSpPr>
            <p:cNvPr id="38964" name="Rectangle 51"/>
            <p:cNvSpPr>
              <a:spLocks noChangeArrowheads="1"/>
            </p:cNvSpPr>
            <p:nvPr/>
          </p:nvSpPr>
          <p:spPr bwMode="auto">
            <a:xfrm>
              <a:off x="3196918" y="495256"/>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1</a:t>
              </a:r>
              <a:endParaRPr lang="en-US" altLang="zh-CN" sz="1400" smtClean="0">
                <a:solidFill>
                  <a:srgbClr val="000000"/>
                </a:solidFill>
                <a:latin typeface="+mn-lt"/>
                <a:ea typeface="+mn-ea"/>
              </a:endParaRPr>
            </a:p>
          </p:txBody>
        </p:sp>
        <p:sp>
          <p:nvSpPr>
            <p:cNvPr id="38965" name="Rectangle 52"/>
            <p:cNvSpPr>
              <a:spLocks noChangeArrowheads="1"/>
            </p:cNvSpPr>
            <p:nvPr/>
          </p:nvSpPr>
          <p:spPr bwMode="auto">
            <a:xfrm>
              <a:off x="3196918" y="1465251"/>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4</a:t>
              </a:r>
              <a:endParaRPr lang="en-US" altLang="zh-CN" sz="1400" smtClean="0">
                <a:solidFill>
                  <a:srgbClr val="000000"/>
                </a:solidFill>
                <a:latin typeface="+mn-lt"/>
                <a:ea typeface="+mn-ea"/>
              </a:endParaRPr>
            </a:p>
          </p:txBody>
        </p:sp>
        <p:sp>
          <p:nvSpPr>
            <p:cNvPr id="38966" name="Rectangle 53"/>
            <p:cNvSpPr>
              <a:spLocks noChangeArrowheads="1"/>
            </p:cNvSpPr>
            <p:nvPr/>
          </p:nvSpPr>
          <p:spPr bwMode="auto">
            <a:xfrm>
              <a:off x="3196918" y="1780791"/>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5</a:t>
              </a:r>
              <a:endParaRPr lang="en-US" altLang="zh-CN" sz="1400" smtClean="0">
                <a:solidFill>
                  <a:srgbClr val="000000"/>
                </a:solidFill>
                <a:latin typeface="+mn-lt"/>
                <a:ea typeface="+mn-ea"/>
              </a:endParaRPr>
            </a:p>
          </p:txBody>
        </p:sp>
        <p:sp>
          <p:nvSpPr>
            <p:cNvPr id="55" name="Rectangle 54"/>
            <p:cNvSpPr>
              <a:spLocks noChangeArrowheads="1"/>
            </p:cNvSpPr>
            <p:nvPr/>
          </p:nvSpPr>
          <p:spPr bwMode="auto">
            <a:xfrm>
              <a:off x="4417096" y="1152633"/>
              <a:ext cx="877003" cy="335991"/>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6" name="Rectangle 55"/>
            <p:cNvSpPr>
              <a:spLocks noChangeArrowheads="1"/>
            </p:cNvSpPr>
            <p:nvPr/>
          </p:nvSpPr>
          <p:spPr bwMode="auto">
            <a:xfrm>
              <a:off x="4417096" y="810796"/>
              <a:ext cx="877003" cy="341837"/>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7" name="Rectangle 56"/>
            <p:cNvSpPr>
              <a:spLocks noChangeArrowheads="1"/>
            </p:cNvSpPr>
            <p:nvPr/>
          </p:nvSpPr>
          <p:spPr bwMode="auto">
            <a:xfrm>
              <a:off x="4417096" y="495256"/>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8" name="Rectangle 57"/>
            <p:cNvSpPr>
              <a:spLocks noChangeArrowheads="1"/>
            </p:cNvSpPr>
            <p:nvPr/>
          </p:nvSpPr>
          <p:spPr bwMode="auto">
            <a:xfrm>
              <a:off x="4417096" y="1465251"/>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9" name="Rectangle 58"/>
            <p:cNvSpPr>
              <a:spLocks noChangeArrowheads="1"/>
            </p:cNvSpPr>
            <p:nvPr/>
          </p:nvSpPr>
          <p:spPr bwMode="auto">
            <a:xfrm>
              <a:off x="4417096" y="1780791"/>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0" name="Rectangle 59"/>
            <p:cNvSpPr>
              <a:spLocks noChangeArrowheads="1"/>
            </p:cNvSpPr>
            <p:nvPr/>
          </p:nvSpPr>
          <p:spPr bwMode="auto">
            <a:xfrm>
              <a:off x="5637273" y="1152633"/>
              <a:ext cx="877003" cy="335991"/>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1" name="Rectangle 60"/>
            <p:cNvSpPr>
              <a:spLocks noChangeArrowheads="1"/>
            </p:cNvSpPr>
            <p:nvPr/>
          </p:nvSpPr>
          <p:spPr bwMode="auto">
            <a:xfrm>
              <a:off x="5637273" y="810796"/>
              <a:ext cx="877003" cy="341837"/>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2" name="Rectangle 61"/>
            <p:cNvSpPr>
              <a:spLocks noChangeArrowheads="1"/>
            </p:cNvSpPr>
            <p:nvPr/>
          </p:nvSpPr>
          <p:spPr bwMode="auto">
            <a:xfrm>
              <a:off x="5637273" y="495256"/>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3" name="Rectangle 62"/>
            <p:cNvSpPr>
              <a:spLocks noChangeArrowheads="1"/>
            </p:cNvSpPr>
            <p:nvPr/>
          </p:nvSpPr>
          <p:spPr bwMode="auto">
            <a:xfrm>
              <a:off x="5637273" y="1465251"/>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4" name="Rectangle 63"/>
            <p:cNvSpPr>
              <a:spLocks noChangeArrowheads="1"/>
            </p:cNvSpPr>
            <p:nvPr/>
          </p:nvSpPr>
          <p:spPr bwMode="auto">
            <a:xfrm>
              <a:off x="5637273" y="1780791"/>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5" name="Rectangle 64"/>
            <p:cNvSpPr>
              <a:spLocks noChangeArrowheads="1"/>
            </p:cNvSpPr>
            <p:nvPr/>
          </p:nvSpPr>
          <p:spPr bwMode="auto">
            <a:xfrm>
              <a:off x="6857451" y="1152633"/>
              <a:ext cx="877003"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6" name="Rectangle 65"/>
            <p:cNvSpPr>
              <a:spLocks noChangeArrowheads="1"/>
            </p:cNvSpPr>
            <p:nvPr/>
          </p:nvSpPr>
          <p:spPr bwMode="auto">
            <a:xfrm>
              <a:off x="6857451" y="810796"/>
              <a:ext cx="877003" cy="341837"/>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7" name="Rectangle 66"/>
            <p:cNvSpPr>
              <a:spLocks noChangeArrowheads="1"/>
            </p:cNvSpPr>
            <p:nvPr/>
          </p:nvSpPr>
          <p:spPr bwMode="auto">
            <a:xfrm>
              <a:off x="6857451" y="495256"/>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8" name="Rectangle 67"/>
            <p:cNvSpPr>
              <a:spLocks noChangeArrowheads="1"/>
            </p:cNvSpPr>
            <p:nvPr/>
          </p:nvSpPr>
          <p:spPr bwMode="auto">
            <a:xfrm>
              <a:off x="6857451" y="1465251"/>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9" name="Rectangle 68"/>
            <p:cNvSpPr>
              <a:spLocks noChangeArrowheads="1"/>
            </p:cNvSpPr>
            <p:nvPr/>
          </p:nvSpPr>
          <p:spPr bwMode="auto">
            <a:xfrm>
              <a:off x="6857451" y="1780791"/>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70" name="Text Box 69"/>
            <p:cNvSpPr txBox="1">
              <a:spLocks noChangeArrowheads="1"/>
            </p:cNvSpPr>
            <p:nvPr/>
          </p:nvSpPr>
          <p:spPr bwMode="auto">
            <a:xfrm>
              <a:off x="3196918" y="24867"/>
              <a:ext cx="1046208" cy="452858"/>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VM1</a:t>
              </a:r>
              <a:endParaRPr lang="en-US" altLang="zh-CN" kern="0" dirty="0">
                <a:solidFill>
                  <a:srgbClr val="000000"/>
                </a:solidFill>
                <a:latin typeface="+mn-lt"/>
                <a:ea typeface="+mn-ea"/>
              </a:endParaRPr>
            </a:p>
          </p:txBody>
        </p:sp>
        <p:sp>
          <p:nvSpPr>
            <p:cNvPr id="71" name="Text Box 70"/>
            <p:cNvSpPr txBox="1">
              <a:spLocks noChangeArrowheads="1"/>
            </p:cNvSpPr>
            <p:nvPr/>
          </p:nvSpPr>
          <p:spPr bwMode="auto">
            <a:xfrm>
              <a:off x="6933712" y="10258"/>
              <a:ext cx="1043824"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VM4</a:t>
              </a:r>
              <a:endParaRPr lang="en-US" altLang="zh-CN" kern="0" dirty="0">
                <a:solidFill>
                  <a:srgbClr val="000000"/>
                </a:solidFill>
                <a:latin typeface="+mn-lt"/>
                <a:ea typeface="+mn-ea"/>
              </a:endParaRPr>
            </a:p>
          </p:txBody>
        </p:sp>
        <p:sp>
          <p:nvSpPr>
            <p:cNvPr id="72" name="Text Box 71"/>
            <p:cNvSpPr txBox="1">
              <a:spLocks noChangeArrowheads="1"/>
            </p:cNvSpPr>
            <p:nvPr/>
          </p:nvSpPr>
          <p:spPr bwMode="auto">
            <a:xfrm>
              <a:off x="5713534" y="10258"/>
              <a:ext cx="1046208"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VM3</a:t>
              </a:r>
              <a:endParaRPr lang="en-US" altLang="zh-CN" kern="0" dirty="0">
                <a:solidFill>
                  <a:srgbClr val="000000"/>
                </a:solidFill>
                <a:latin typeface="+mn-lt"/>
                <a:ea typeface="+mn-ea"/>
              </a:endParaRPr>
            </a:p>
          </p:txBody>
        </p:sp>
        <p:sp>
          <p:nvSpPr>
            <p:cNvPr id="73" name="Text Box 72"/>
            <p:cNvSpPr txBox="1">
              <a:spLocks noChangeArrowheads="1"/>
            </p:cNvSpPr>
            <p:nvPr/>
          </p:nvSpPr>
          <p:spPr bwMode="auto">
            <a:xfrm>
              <a:off x="4493357" y="10258"/>
              <a:ext cx="1046208"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VM2</a:t>
              </a:r>
              <a:endParaRPr lang="en-US" altLang="zh-CN" kern="0" dirty="0">
                <a:solidFill>
                  <a:srgbClr val="000000"/>
                </a:solidFill>
                <a:latin typeface="+mn-lt"/>
                <a:ea typeface="+mn-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I/O</a:t>
            </a:r>
            <a:r>
              <a:rPr lang="zh-CN" altLang="en-US" smtClean="0"/>
              <a:t>虚拟化</a:t>
            </a:r>
            <a:endParaRPr lang="zh-CN" altLang="en-US" smtClean="0"/>
          </a:p>
        </p:txBody>
      </p:sp>
      <p:sp>
        <p:nvSpPr>
          <p:cNvPr id="40963" name="内容占位符 2"/>
          <p:cNvSpPr>
            <a:spLocks noGrp="1"/>
          </p:cNvSpPr>
          <p:nvPr>
            <p:ph idx="1"/>
          </p:nvPr>
        </p:nvSpPr>
        <p:spPr/>
        <p:txBody>
          <a:bodyPr/>
          <a:lstStyle/>
          <a:p>
            <a:r>
              <a:rPr lang="zh-CN" altLang="en-US" dirty="0" smtClean="0"/>
              <a:t>现实中的外设资源是有限的，为了满足多个客户机操作系统的需求，</a:t>
            </a:r>
            <a:r>
              <a:rPr lang="en-US" altLang="zh-CN" dirty="0" smtClean="0"/>
              <a:t>VMM</a:t>
            </a:r>
            <a:r>
              <a:rPr lang="zh-CN" altLang="en-US" dirty="0" smtClean="0"/>
              <a:t>必须通过</a:t>
            </a:r>
            <a:r>
              <a:rPr lang="en-US" altLang="zh-CN" dirty="0" smtClean="0"/>
              <a:t>I/O</a:t>
            </a:r>
            <a:r>
              <a:rPr lang="zh-CN" altLang="en-US" dirty="0" smtClean="0"/>
              <a:t>虚拟化的方式来复用有限的外设资源</a:t>
            </a:r>
            <a:endParaRPr lang="en-US" altLang="zh-CN" dirty="0" smtClean="0"/>
          </a:p>
          <a:p>
            <a:r>
              <a:rPr lang="en-US" altLang="zh-CN" dirty="0" smtClean="0"/>
              <a:t>VMM</a:t>
            </a:r>
            <a:r>
              <a:rPr lang="zh-CN" altLang="en-US" dirty="0" smtClean="0"/>
              <a:t>截获客户操作系统对设备的访问请求，然后通过软件的方式来模拟真实设备的效果</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519363" y="2708275"/>
            <a:ext cx="1944687" cy="18002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600" dirty="0">
                <a:latin typeface="+mn-lt"/>
                <a:ea typeface="+mn-ea"/>
              </a:rPr>
              <a:t>Domain 0</a:t>
            </a:r>
            <a:endParaRPr lang="zh-CN" altLang="en-US" sz="1600" dirty="0">
              <a:latin typeface="+mn-lt"/>
              <a:ea typeface="+mn-ea"/>
            </a:endParaRPr>
          </a:p>
        </p:txBody>
      </p:sp>
      <p:sp>
        <p:nvSpPr>
          <p:cNvPr id="43011" name="标题 1"/>
          <p:cNvSpPr>
            <a:spLocks noGrp="1"/>
          </p:cNvSpPr>
          <p:nvPr>
            <p:ph type="title"/>
          </p:nvPr>
        </p:nvSpPr>
        <p:spPr/>
        <p:txBody>
          <a:bodyPr/>
          <a:lstStyle/>
          <a:p>
            <a:r>
              <a:rPr lang="en-US" altLang="zh-CN" smtClean="0"/>
              <a:t>I/O</a:t>
            </a:r>
            <a:r>
              <a:rPr lang="zh-CN" altLang="en-US" smtClean="0"/>
              <a:t>虚拟化</a:t>
            </a:r>
            <a:r>
              <a:rPr lang="en-US" altLang="zh-CN" smtClean="0"/>
              <a:t>-</a:t>
            </a:r>
            <a:r>
              <a:rPr lang="zh-CN" altLang="en-US" smtClean="0"/>
              <a:t>前后端驱动模型</a:t>
            </a:r>
            <a:endParaRPr lang="zh-CN" altLang="en-US" smtClean="0"/>
          </a:p>
        </p:txBody>
      </p:sp>
      <p:sp>
        <p:nvSpPr>
          <p:cNvPr id="43012" name="内容占位符 4"/>
          <p:cNvSpPr>
            <a:spLocks noGrp="1"/>
          </p:cNvSpPr>
          <p:nvPr>
            <p:ph idx="1"/>
          </p:nvPr>
        </p:nvSpPr>
        <p:spPr>
          <a:xfrm>
            <a:off x="652463" y="1374775"/>
            <a:ext cx="7929562" cy="1262063"/>
          </a:xfrm>
        </p:spPr>
        <p:txBody>
          <a:bodyPr/>
          <a:lstStyle/>
          <a:p>
            <a:r>
              <a:rPr lang="zh-CN" altLang="en-US" dirty="0" smtClean="0"/>
              <a:t>前端设备驱动将数据通过</a:t>
            </a:r>
            <a:r>
              <a:rPr lang="en-US" altLang="zh-CN" dirty="0" smtClean="0"/>
              <a:t>VMM</a:t>
            </a:r>
            <a:r>
              <a:rPr lang="zh-CN" altLang="en-US" dirty="0" smtClean="0"/>
              <a:t>提供的接口转发到后端驱动</a:t>
            </a:r>
            <a:endParaRPr lang="en-US" altLang="zh-CN" dirty="0" smtClean="0"/>
          </a:p>
          <a:p>
            <a:r>
              <a:rPr lang="zh-CN" altLang="en-US" dirty="0" smtClean="0"/>
              <a:t>后端驱动对</a:t>
            </a:r>
            <a:r>
              <a:rPr lang="en-US" altLang="zh-CN" dirty="0" smtClean="0"/>
              <a:t>VM</a:t>
            </a:r>
            <a:r>
              <a:rPr lang="zh-CN" altLang="en-US" dirty="0" smtClean="0"/>
              <a:t>的数据进行分时分通道进行处理</a:t>
            </a:r>
            <a:endParaRPr lang="zh-CN" altLang="en-US" dirty="0" smtClean="0"/>
          </a:p>
        </p:txBody>
      </p:sp>
      <p:sp>
        <p:nvSpPr>
          <p:cNvPr id="7" name="矩形 6"/>
          <p:cNvSpPr/>
          <p:nvPr/>
        </p:nvSpPr>
        <p:spPr bwMode="auto">
          <a:xfrm>
            <a:off x="2447925" y="5337175"/>
            <a:ext cx="4140200" cy="5397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200000"/>
              </a:lnSpc>
              <a:defRPr/>
            </a:pPr>
            <a:r>
              <a:rPr lang="zh-CN" altLang="en-US" sz="1600" dirty="0">
                <a:latin typeface="+mn-lt"/>
                <a:ea typeface="+mn-ea"/>
              </a:rPr>
              <a:t>物理硬件（处理器，内存，</a:t>
            </a:r>
            <a:r>
              <a:rPr lang="en-US" altLang="zh-CN" sz="1600" dirty="0">
                <a:latin typeface="+mn-lt"/>
                <a:ea typeface="+mn-ea"/>
              </a:rPr>
              <a:t>1/O</a:t>
            </a:r>
            <a:r>
              <a:rPr lang="zh-CN" altLang="en-US" sz="1600" dirty="0">
                <a:latin typeface="+mn-lt"/>
                <a:ea typeface="+mn-ea"/>
              </a:rPr>
              <a:t>设备）</a:t>
            </a:r>
            <a:endParaRPr lang="zh-CN" altLang="en-US" sz="1600" dirty="0">
              <a:latin typeface="+mn-lt"/>
              <a:ea typeface="+mn-ea"/>
            </a:endParaRPr>
          </a:p>
        </p:txBody>
      </p:sp>
      <p:sp>
        <p:nvSpPr>
          <p:cNvPr id="8" name="矩形 7"/>
          <p:cNvSpPr/>
          <p:nvPr/>
        </p:nvSpPr>
        <p:spPr bwMode="auto">
          <a:xfrm>
            <a:off x="2459038" y="4687888"/>
            <a:ext cx="4140200" cy="54133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200000"/>
              </a:lnSpc>
              <a:defRPr/>
            </a:pPr>
            <a:r>
              <a:rPr lang="zh-CN" altLang="en-US" sz="1600" dirty="0">
                <a:latin typeface="+mn-lt"/>
                <a:ea typeface="+mn-ea"/>
              </a:rPr>
              <a:t>虚拟机监控器</a:t>
            </a:r>
            <a:endParaRPr lang="zh-CN" altLang="en-US" sz="1600" dirty="0">
              <a:latin typeface="+mn-lt"/>
              <a:ea typeface="+mn-ea"/>
            </a:endParaRPr>
          </a:p>
        </p:txBody>
      </p:sp>
      <p:sp>
        <p:nvSpPr>
          <p:cNvPr id="12" name="矩形 11"/>
          <p:cNvSpPr/>
          <p:nvPr/>
        </p:nvSpPr>
        <p:spPr bwMode="auto">
          <a:xfrm>
            <a:off x="2627313" y="3752850"/>
            <a:ext cx="1720850" cy="67468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内核</a:t>
            </a:r>
            <a:endParaRPr lang="zh-CN" altLang="en-US" sz="1600" dirty="0">
              <a:latin typeface="+mn-lt"/>
              <a:ea typeface="+mn-ea"/>
            </a:endParaRPr>
          </a:p>
        </p:txBody>
      </p:sp>
      <p:sp>
        <p:nvSpPr>
          <p:cNvPr id="13" name="矩形 12"/>
          <p:cNvSpPr/>
          <p:nvPr/>
        </p:nvSpPr>
        <p:spPr bwMode="auto">
          <a:xfrm>
            <a:off x="2627313" y="3138488"/>
            <a:ext cx="1720850" cy="42227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用户态</a:t>
            </a:r>
            <a:endParaRPr lang="zh-CN" altLang="en-US" sz="1600" dirty="0">
              <a:latin typeface="+mn-lt"/>
              <a:ea typeface="+mn-ea"/>
            </a:endParaRPr>
          </a:p>
        </p:txBody>
      </p:sp>
      <p:sp>
        <p:nvSpPr>
          <p:cNvPr id="14" name="矩形 13"/>
          <p:cNvSpPr/>
          <p:nvPr/>
        </p:nvSpPr>
        <p:spPr bwMode="auto">
          <a:xfrm>
            <a:off x="3492500" y="3209925"/>
            <a:ext cx="792163"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100" dirty="0">
                <a:latin typeface="+mn-lt"/>
                <a:ea typeface="+mn-ea"/>
              </a:rPr>
              <a:t>控制面板</a:t>
            </a:r>
            <a:endParaRPr lang="zh-CN" altLang="en-US" sz="1100" dirty="0">
              <a:latin typeface="+mn-lt"/>
              <a:ea typeface="+mn-ea"/>
            </a:endParaRPr>
          </a:p>
        </p:txBody>
      </p:sp>
      <p:sp>
        <p:nvSpPr>
          <p:cNvPr id="11" name="矩形 10"/>
          <p:cNvSpPr/>
          <p:nvPr/>
        </p:nvSpPr>
        <p:spPr bwMode="auto">
          <a:xfrm>
            <a:off x="3502025" y="4038600"/>
            <a:ext cx="720725"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后端驱动</a:t>
            </a:r>
            <a:endParaRPr lang="zh-CN" altLang="en-US" sz="1050" dirty="0">
              <a:latin typeface="+mn-lt"/>
              <a:ea typeface="+mn-ea"/>
            </a:endParaRPr>
          </a:p>
        </p:txBody>
      </p:sp>
      <p:sp>
        <p:nvSpPr>
          <p:cNvPr id="10" name="矩形 9"/>
          <p:cNvSpPr/>
          <p:nvPr/>
        </p:nvSpPr>
        <p:spPr bwMode="auto">
          <a:xfrm>
            <a:off x="2732088" y="4038600"/>
            <a:ext cx="719137"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设备驱动</a:t>
            </a:r>
            <a:endParaRPr lang="zh-CN" altLang="en-US" sz="1050" dirty="0">
              <a:latin typeface="+mn-lt"/>
              <a:ea typeface="+mn-ea"/>
            </a:endParaRPr>
          </a:p>
        </p:txBody>
      </p:sp>
      <p:sp>
        <p:nvSpPr>
          <p:cNvPr id="15" name="矩形 14"/>
          <p:cNvSpPr/>
          <p:nvPr/>
        </p:nvSpPr>
        <p:spPr bwMode="auto">
          <a:xfrm>
            <a:off x="4608513" y="2708275"/>
            <a:ext cx="1943100" cy="18002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600" dirty="0">
                <a:latin typeface="+mn-lt"/>
                <a:ea typeface="+mn-ea"/>
              </a:rPr>
              <a:t>Domain U</a:t>
            </a:r>
            <a:endParaRPr lang="zh-CN" altLang="en-US" sz="1600" dirty="0">
              <a:latin typeface="+mn-lt"/>
              <a:ea typeface="+mn-ea"/>
            </a:endParaRPr>
          </a:p>
        </p:txBody>
      </p:sp>
      <p:sp>
        <p:nvSpPr>
          <p:cNvPr id="16" name="矩形 15"/>
          <p:cNvSpPr/>
          <p:nvPr/>
        </p:nvSpPr>
        <p:spPr bwMode="auto">
          <a:xfrm>
            <a:off x="4716463" y="3752850"/>
            <a:ext cx="1719262" cy="67468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内核</a:t>
            </a:r>
            <a:endParaRPr lang="zh-CN" altLang="en-US" sz="1600" dirty="0">
              <a:latin typeface="+mn-lt"/>
              <a:ea typeface="+mn-ea"/>
            </a:endParaRPr>
          </a:p>
        </p:txBody>
      </p:sp>
      <p:sp>
        <p:nvSpPr>
          <p:cNvPr id="17" name="矩形 16"/>
          <p:cNvSpPr/>
          <p:nvPr/>
        </p:nvSpPr>
        <p:spPr bwMode="auto">
          <a:xfrm>
            <a:off x="4716463" y="3138488"/>
            <a:ext cx="1719262" cy="42227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150000"/>
              </a:lnSpc>
              <a:defRPr/>
            </a:pPr>
            <a:r>
              <a:rPr lang="zh-CN" altLang="en-US" sz="1600" dirty="0">
                <a:latin typeface="+mn-lt"/>
                <a:ea typeface="+mn-ea"/>
              </a:rPr>
              <a:t>用户态</a:t>
            </a:r>
            <a:endParaRPr lang="zh-CN" altLang="en-US" sz="1600" dirty="0">
              <a:latin typeface="+mn-lt"/>
              <a:ea typeface="+mn-ea"/>
            </a:endParaRPr>
          </a:p>
        </p:txBody>
      </p:sp>
      <p:sp>
        <p:nvSpPr>
          <p:cNvPr id="19" name="矩形 18"/>
          <p:cNvSpPr/>
          <p:nvPr/>
        </p:nvSpPr>
        <p:spPr bwMode="auto">
          <a:xfrm>
            <a:off x="5208588" y="4038600"/>
            <a:ext cx="719137"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前端驱动</a:t>
            </a:r>
            <a:endParaRPr lang="zh-CN" altLang="en-US" sz="1050" dirty="0">
              <a:latin typeface="+mn-lt"/>
              <a:ea typeface="+mn-ea"/>
            </a:endParaRPr>
          </a:p>
        </p:txBody>
      </p:sp>
      <p:cxnSp>
        <p:nvCxnSpPr>
          <p:cNvPr id="43024" name="直接连接符 21"/>
          <p:cNvCxnSpPr>
            <a:cxnSpLocks noChangeShapeType="1"/>
          </p:cNvCxnSpPr>
          <p:nvPr/>
        </p:nvCxnSpPr>
        <p:spPr bwMode="auto">
          <a:xfrm>
            <a:off x="4535488" y="2671763"/>
            <a:ext cx="0" cy="1944687"/>
          </a:xfrm>
          <a:prstGeom prst="line">
            <a:avLst/>
          </a:prstGeom>
          <a:noFill/>
          <a:ln w="12700" algn="ctr">
            <a:solidFill>
              <a:schemeClr val="tx1"/>
            </a:solidFill>
            <a:prstDash val="sysDash"/>
            <a:round/>
          </a:ln>
          <a:extLst>
            <a:ext uri="{909E8E84-426E-40DD-AFC4-6F175D3DCCD1}">
              <a14:hiddenFill xmlns:a14="http://schemas.microsoft.com/office/drawing/2010/main">
                <a:noFill/>
              </a14:hiddenFill>
            </a:ext>
          </a:extLst>
        </p:spPr>
      </p:cxnSp>
      <p:cxnSp>
        <p:nvCxnSpPr>
          <p:cNvPr id="43025" name="直接箭头连接符 28"/>
          <p:cNvCxnSpPr>
            <a:cxnSpLocks noChangeShapeType="1"/>
            <a:stCxn id="10" idx="2"/>
          </p:cNvCxnSpPr>
          <p:nvPr/>
        </p:nvCxnSpPr>
        <p:spPr bwMode="auto">
          <a:xfrm>
            <a:off x="3092450" y="4291013"/>
            <a:ext cx="3175" cy="13335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3026" name="肘形连接符 32"/>
          <p:cNvCxnSpPr>
            <a:cxnSpLocks noChangeShapeType="1"/>
            <a:stCxn id="11" idx="2"/>
            <a:endCxn id="19" idx="2"/>
          </p:cNvCxnSpPr>
          <p:nvPr/>
        </p:nvCxnSpPr>
        <p:spPr bwMode="auto">
          <a:xfrm rot="16200000" flipH="1">
            <a:off x="4715669" y="3437732"/>
            <a:ext cx="12700" cy="1706562"/>
          </a:xfrm>
          <a:prstGeom prst="bentConnector3">
            <a:avLst>
              <a:gd name="adj1" fmla="val 252911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p:txBody>
          <a:bodyPr/>
          <a:lstStyle/>
          <a:p>
            <a:r>
              <a:rPr lang="en-US" altLang="zh-CN" smtClean="0"/>
              <a:t>Intel</a:t>
            </a:r>
            <a:r>
              <a:rPr lang="zh-CN" altLang="en-US" smtClean="0"/>
              <a:t>硬件虚拟化技术</a:t>
            </a:r>
            <a:endParaRPr lang="en-US" smtClean="0"/>
          </a:p>
        </p:txBody>
      </p:sp>
      <p:grpSp>
        <p:nvGrpSpPr>
          <p:cNvPr id="45059" name="组合 21"/>
          <p:cNvGrpSpPr/>
          <p:nvPr/>
        </p:nvGrpSpPr>
        <p:grpSpPr bwMode="auto">
          <a:xfrm>
            <a:off x="723900" y="1528763"/>
            <a:ext cx="7874000" cy="4621212"/>
            <a:chOff x="724632" y="1273324"/>
            <a:chExt cx="7873773" cy="3852202"/>
          </a:xfrm>
        </p:grpSpPr>
        <p:sp>
          <p:nvSpPr>
            <p:cNvPr id="10285" name="AutoShape 45"/>
            <p:cNvSpPr>
              <a:spLocks noChangeArrowheads="1"/>
            </p:cNvSpPr>
            <p:nvPr/>
          </p:nvSpPr>
          <p:spPr bwMode="auto">
            <a:xfrm rot="1866645" flipV="1">
              <a:off x="2064431" y="3560405"/>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45063" name="Oval 30"/>
            <p:cNvSpPr>
              <a:spLocks noChangeArrowheads="1"/>
            </p:cNvSpPr>
            <p:nvPr/>
          </p:nvSpPr>
          <p:spPr bwMode="auto">
            <a:xfrm>
              <a:off x="1053236" y="1981303"/>
              <a:ext cx="2606600" cy="2171579"/>
            </a:xfrm>
            <a:prstGeom prst="ellipse">
              <a:avLst/>
            </a:prstGeom>
            <a:gradFill rotWithShape="1">
              <a:gsLst>
                <a:gs pos="0">
                  <a:srgbClr val="8298B8"/>
                </a:gs>
                <a:gs pos="100000">
                  <a:srgbClr val="18407B"/>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ko-KR" altLang="en-US" sz="1000" smtClean="0">
                <a:latin typeface="+mn-lt"/>
                <a:ea typeface="+mn-ea"/>
              </a:endParaRPr>
            </a:p>
          </p:txBody>
        </p:sp>
        <p:sp>
          <p:nvSpPr>
            <p:cNvPr id="45064" name="AutoShape 38"/>
            <p:cNvSpPr>
              <a:spLocks noChangeArrowheads="1"/>
            </p:cNvSpPr>
            <p:nvPr/>
          </p:nvSpPr>
          <p:spPr bwMode="auto">
            <a:xfrm>
              <a:off x="784955" y="1762955"/>
              <a:ext cx="3135223" cy="2613569"/>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7" y="10800"/>
                  </a:moveTo>
                  <a:cubicBezTo>
                    <a:pt x="1697" y="15827"/>
                    <a:pt x="5773" y="19903"/>
                    <a:pt x="10800" y="19903"/>
                  </a:cubicBezTo>
                  <a:cubicBezTo>
                    <a:pt x="15827" y="19903"/>
                    <a:pt x="19903" y="15827"/>
                    <a:pt x="19903" y="10800"/>
                  </a:cubicBezTo>
                  <a:cubicBezTo>
                    <a:pt x="19903" y="5773"/>
                    <a:pt x="15827" y="1697"/>
                    <a:pt x="10800" y="1697"/>
                  </a:cubicBezTo>
                  <a:cubicBezTo>
                    <a:pt x="5773" y="1697"/>
                    <a:pt x="1697" y="5773"/>
                    <a:pt x="1697" y="10800"/>
                  </a:cubicBezTo>
                  <a:close/>
                </a:path>
              </a:pathLst>
            </a:custGeom>
            <a:gradFill rotWithShape="1">
              <a:gsLst>
                <a:gs pos="0">
                  <a:srgbClr val="DDDDDD"/>
                </a:gs>
                <a:gs pos="100000">
                  <a:srgbClr val="66666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en-US">
                <a:latin typeface="+mn-lt"/>
                <a:ea typeface="+mn-ea"/>
              </a:endParaRPr>
            </a:p>
          </p:txBody>
        </p:sp>
        <p:sp>
          <p:nvSpPr>
            <p:cNvPr id="45065" name="Oval 39"/>
            <p:cNvSpPr>
              <a:spLocks noChangeArrowheads="1"/>
            </p:cNvSpPr>
            <p:nvPr/>
          </p:nvSpPr>
          <p:spPr bwMode="auto">
            <a:xfrm>
              <a:off x="724632" y="4438720"/>
              <a:ext cx="3195546" cy="412878"/>
            </a:xfrm>
            <a:prstGeom prst="ellipse">
              <a:avLst/>
            </a:prstGeom>
            <a:gradFill rotWithShape="1">
              <a:gsLst>
                <a:gs pos="0">
                  <a:srgbClr val="000000"/>
                </a:gs>
                <a:gs pos="100000">
                  <a:srgbClr val="C0C0C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ko-KR" altLang="en-US" sz="1000" smtClean="0">
                <a:latin typeface="+mn-lt"/>
                <a:ea typeface="+mn-ea"/>
              </a:endParaRPr>
            </a:p>
          </p:txBody>
        </p:sp>
        <p:sp>
          <p:nvSpPr>
            <p:cNvPr id="45066" name="Oval 49"/>
            <p:cNvSpPr>
              <a:spLocks noChangeArrowheads="1"/>
            </p:cNvSpPr>
            <p:nvPr/>
          </p:nvSpPr>
          <p:spPr bwMode="auto">
            <a:xfrm>
              <a:off x="1111971" y="1998507"/>
              <a:ext cx="2482778" cy="1904266"/>
            </a:xfrm>
            <a:prstGeom prst="ellipse">
              <a:avLst/>
            </a:prstGeom>
            <a:gradFill rotWithShape="1">
              <a:gsLst>
                <a:gs pos="0">
                  <a:schemeClr val="bg1">
                    <a:alpha val="42998"/>
                  </a:schemeClr>
                </a:gs>
                <a:gs pos="100000">
                  <a:srgbClr val="18407B">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400" smtClean="0">
                  <a:latin typeface="+mn-lt"/>
                  <a:ea typeface="+mn-ea"/>
                </a:rPr>
                <a:t>硬件虚拟化</a:t>
              </a:r>
              <a:endParaRPr lang="ko-KR" altLang="en-US" sz="2400" smtClean="0">
                <a:latin typeface="+mn-lt"/>
                <a:ea typeface="+mn-ea"/>
              </a:endParaRPr>
            </a:p>
          </p:txBody>
        </p:sp>
        <p:sp>
          <p:nvSpPr>
            <p:cNvPr id="45067" name="Rectangle 52"/>
            <p:cNvSpPr>
              <a:spLocks noChangeArrowheads="1"/>
            </p:cNvSpPr>
            <p:nvPr/>
          </p:nvSpPr>
          <p:spPr bwMode="auto">
            <a:xfrm>
              <a:off x="5453659" y="2281699"/>
              <a:ext cx="3135222" cy="272605"/>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I/O</a:t>
              </a:r>
              <a:r>
                <a:rPr lang="zh-CN" altLang="en-US" sz="1600" smtClean="0">
                  <a:latin typeface="+mn-lt"/>
                  <a:ea typeface="+mn-ea"/>
                </a:rPr>
                <a:t>辅助虚拟化</a:t>
              </a:r>
              <a:endParaRPr lang="ko-KR" altLang="en-US" sz="1600" smtClean="0">
                <a:latin typeface="+mn-lt"/>
                <a:ea typeface="+mn-ea"/>
              </a:endParaRPr>
            </a:p>
          </p:txBody>
        </p:sp>
        <p:sp>
          <p:nvSpPr>
            <p:cNvPr id="10293" name="Rectangle 53"/>
            <p:cNvSpPr>
              <a:spLocks noChangeArrowheads="1"/>
            </p:cNvSpPr>
            <p:nvPr/>
          </p:nvSpPr>
          <p:spPr bwMode="auto">
            <a:xfrm>
              <a:off x="5453659" y="2552980"/>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VT-d</a:t>
              </a:r>
              <a:r>
                <a:rPr lang="en-US" altLang="zh-CN" sz="1600" dirty="0">
                  <a:latin typeface="+mn-lt"/>
                  <a:ea typeface="+mn-ea"/>
                </a:rPr>
                <a:t>: Virtualization Technology for Directed I/O</a:t>
              </a:r>
              <a:endParaRPr lang="zh-CN" altLang="de-DE" sz="1600" dirty="0">
                <a:latin typeface="+mn-lt"/>
                <a:ea typeface="+mn-ea"/>
              </a:endParaRPr>
            </a:p>
          </p:txBody>
        </p:sp>
        <p:sp>
          <p:nvSpPr>
            <p:cNvPr id="45069" name="Rectangle 54"/>
            <p:cNvSpPr>
              <a:spLocks noChangeArrowheads="1"/>
            </p:cNvSpPr>
            <p:nvPr/>
          </p:nvSpPr>
          <p:spPr bwMode="auto">
            <a:xfrm>
              <a:off x="5453659" y="3279486"/>
              <a:ext cx="3135222" cy="271281"/>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网络辅助虚拟化</a:t>
              </a:r>
              <a:endParaRPr lang="ko-KR" altLang="en-US" sz="1600" smtClean="0">
                <a:latin typeface="+mn-lt"/>
                <a:ea typeface="+mn-ea"/>
              </a:endParaRPr>
            </a:p>
          </p:txBody>
        </p:sp>
        <p:sp>
          <p:nvSpPr>
            <p:cNvPr id="10295" name="Rectangle 55"/>
            <p:cNvSpPr>
              <a:spLocks noChangeArrowheads="1"/>
            </p:cNvSpPr>
            <p:nvPr/>
          </p:nvSpPr>
          <p:spPr bwMode="auto">
            <a:xfrm>
              <a:off x="5453659" y="3549445"/>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VT-c</a:t>
              </a:r>
              <a:r>
                <a:rPr lang="en-US" altLang="zh-CN" sz="1600" dirty="0">
                  <a:latin typeface="+mn-lt"/>
                  <a:ea typeface="+mn-ea"/>
                </a:rPr>
                <a:t>: Virtualization Technology for Connectivity</a:t>
              </a:r>
              <a:endParaRPr lang="zh-CN" altLang="de-DE" sz="1600" dirty="0">
                <a:latin typeface="+mn-lt"/>
                <a:ea typeface="+mn-ea"/>
              </a:endParaRPr>
            </a:p>
          </p:txBody>
        </p:sp>
        <p:sp>
          <p:nvSpPr>
            <p:cNvPr id="45071" name="Rectangle 56"/>
            <p:cNvSpPr>
              <a:spLocks noChangeArrowheads="1"/>
            </p:cNvSpPr>
            <p:nvPr/>
          </p:nvSpPr>
          <p:spPr bwMode="auto">
            <a:xfrm>
              <a:off x="5453659" y="4192581"/>
              <a:ext cx="3135222" cy="272605"/>
            </a:xfrm>
            <a:prstGeom prst="rect">
              <a:avLst/>
            </a:prstGeom>
            <a:gradFill rotWithShape="1">
              <a:gsLst>
                <a:gs pos="0">
                  <a:srgbClr val="6187FF"/>
                </a:gs>
                <a:gs pos="100000">
                  <a:srgbClr val="060810"/>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可信执行技术</a:t>
              </a:r>
              <a:endParaRPr lang="ko-KR" altLang="en-US" sz="1600" smtClean="0">
                <a:latin typeface="+mn-lt"/>
                <a:ea typeface="+mn-ea"/>
              </a:endParaRPr>
            </a:p>
          </p:txBody>
        </p:sp>
        <p:sp>
          <p:nvSpPr>
            <p:cNvPr id="10297" name="Rectangle 57"/>
            <p:cNvSpPr>
              <a:spLocks noChangeArrowheads="1"/>
            </p:cNvSpPr>
            <p:nvPr/>
          </p:nvSpPr>
          <p:spPr bwMode="auto">
            <a:xfrm>
              <a:off x="5453659" y="4465187"/>
              <a:ext cx="3135222" cy="660339"/>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TXT</a:t>
              </a:r>
              <a:r>
                <a:rPr lang="en-US" altLang="zh-CN" sz="1600" dirty="0">
                  <a:latin typeface="+mn-lt"/>
                  <a:ea typeface="+mn-ea"/>
                </a:rPr>
                <a:t>- Trusted Execution Technology</a:t>
              </a:r>
              <a:endParaRPr lang="zh-CN" altLang="de-DE" sz="1600" dirty="0">
                <a:latin typeface="+mn-lt"/>
                <a:ea typeface="+mn-ea"/>
              </a:endParaRPr>
            </a:p>
          </p:txBody>
        </p:sp>
        <p:sp>
          <p:nvSpPr>
            <p:cNvPr id="45073" name="Rectangle 58"/>
            <p:cNvSpPr>
              <a:spLocks noChangeArrowheads="1"/>
            </p:cNvSpPr>
            <p:nvPr/>
          </p:nvSpPr>
          <p:spPr bwMode="auto">
            <a:xfrm>
              <a:off x="5463183" y="1273324"/>
              <a:ext cx="3135222" cy="272605"/>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dirty="0" smtClean="0">
                  <a:latin typeface="+mn-lt"/>
                  <a:ea typeface="+mn-ea"/>
                </a:rPr>
                <a:t>处理器辅助虚拟化</a:t>
              </a:r>
              <a:endParaRPr lang="ko-KR" altLang="en-US" sz="1600" dirty="0" smtClean="0">
                <a:latin typeface="+mn-lt"/>
                <a:ea typeface="+mn-ea"/>
              </a:endParaRPr>
            </a:p>
          </p:txBody>
        </p:sp>
        <p:sp>
          <p:nvSpPr>
            <p:cNvPr id="10299" name="Rectangle 59"/>
            <p:cNvSpPr>
              <a:spLocks noChangeArrowheads="1"/>
            </p:cNvSpPr>
            <p:nvPr/>
          </p:nvSpPr>
          <p:spPr bwMode="auto">
            <a:xfrm>
              <a:off x="5453659" y="1552545"/>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VT-x</a:t>
              </a:r>
              <a:r>
                <a:rPr lang="en-US" altLang="zh-CN" sz="1600" dirty="0">
                  <a:latin typeface="+mn-lt"/>
                  <a:ea typeface="+mn-ea"/>
                </a:rPr>
                <a:t>: Virtualization Technology for IA-32</a:t>
              </a:r>
              <a:endParaRPr lang="en-US" altLang="zh-CN" sz="1600" dirty="0">
                <a:latin typeface="+mn-lt"/>
                <a:ea typeface="+mn-ea"/>
              </a:endParaRPr>
            </a:p>
          </p:txBody>
        </p:sp>
        <p:sp>
          <p:nvSpPr>
            <p:cNvPr id="19" name="AutoShape 45"/>
            <p:cNvSpPr>
              <a:spLocks noChangeArrowheads="1"/>
            </p:cNvSpPr>
            <p:nvPr/>
          </p:nvSpPr>
          <p:spPr bwMode="auto">
            <a:xfrm rot="603991" flipV="1">
              <a:off x="2170721" y="3096764"/>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20" name="AutoShape 45"/>
            <p:cNvSpPr>
              <a:spLocks noChangeArrowheads="1"/>
            </p:cNvSpPr>
            <p:nvPr/>
          </p:nvSpPr>
          <p:spPr bwMode="auto">
            <a:xfrm rot="19474988" flipV="1">
              <a:off x="1989857" y="2170266"/>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21" name="AutoShape 45"/>
            <p:cNvSpPr>
              <a:spLocks noChangeArrowheads="1"/>
            </p:cNvSpPr>
            <p:nvPr/>
          </p:nvSpPr>
          <p:spPr bwMode="auto">
            <a:xfrm rot="20271629">
              <a:off x="2170721" y="2683325"/>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Grp="1" noChangeArrowheads="1"/>
          </p:cNvSpPr>
          <p:nvPr>
            <p:ph type="title"/>
          </p:nvPr>
        </p:nvSpPr>
        <p:spPr>
          <a:xfrm>
            <a:off x="1289050" y="387350"/>
            <a:ext cx="7108825" cy="868363"/>
          </a:xfrm>
        </p:spPr>
        <p:txBody>
          <a:bodyPr/>
          <a:lstStyle/>
          <a:p>
            <a:pPr eaLnBrk="1" hangingPunct="1"/>
            <a:r>
              <a:rPr lang="zh-CN" altLang="en-US" dirty="0" smtClean="0"/>
              <a:t>目标</a:t>
            </a:r>
            <a:endParaRPr lang="zh-CN" altLang="en-US" dirty="0" smtClean="0"/>
          </a:p>
        </p:txBody>
      </p:sp>
      <p:sp>
        <p:nvSpPr>
          <p:cNvPr id="10243" name="Rectangle 16"/>
          <p:cNvSpPr>
            <a:spLocks noGrp="1" noChangeArrowheads="1"/>
          </p:cNvSpPr>
          <p:nvPr>
            <p:ph type="body" idx="1"/>
          </p:nvPr>
        </p:nvSpPr>
        <p:spPr/>
        <p:txBody>
          <a:bodyPr/>
          <a:lstStyle/>
          <a:p>
            <a:pPr eaLnBrk="1" hangingPunct="1"/>
            <a:r>
              <a:rPr lang="zh-CN" altLang="en-US" dirty="0" smtClean="0"/>
              <a:t>学完本课程后，您将能够</a:t>
            </a:r>
            <a:r>
              <a:rPr lang="en-US" altLang="zh-CN" dirty="0" smtClean="0"/>
              <a:t>:</a:t>
            </a:r>
            <a:endParaRPr lang="en-US" altLang="zh-CN" dirty="0" smtClean="0"/>
          </a:p>
          <a:p>
            <a:pPr lvl="1" eaLnBrk="1" hangingPunct="1"/>
            <a:r>
              <a:rPr lang="zh-CN" altLang="en-US" dirty="0" smtClean="0"/>
              <a:t>了解什么是虚拟化技术</a:t>
            </a:r>
            <a:endParaRPr lang="zh-CN" altLang="en-US" dirty="0" smtClean="0"/>
          </a:p>
          <a:p>
            <a:pPr lvl="1" eaLnBrk="1" hangingPunct="1"/>
            <a:r>
              <a:rPr lang="zh-CN" altLang="en-US" dirty="0" smtClean="0"/>
              <a:t>了解计算虚拟化技术</a:t>
            </a:r>
            <a:endParaRPr lang="zh-CN" altLang="en-US" dirty="0" smtClean="0"/>
          </a:p>
          <a:p>
            <a:pPr lvl="1" eaLnBrk="1" hangingPunct="1"/>
            <a:r>
              <a:rPr lang="zh-CN" altLang="en-US" dirty="0" smtClean="0"/>
              <a:t>了解存储虚拟化技术</a:t>
            </a:r>
            <a:endParaRPr lang="zh-CN" altLang="en-US" dirty="0" smtClean="0"/>
          </a:p>
          <a:p>
            <a:pPr lvl="1" eaLnBrk="1" hangingPunct="1"/>
            <a:r>
              <a:rPr lang="zh-CN" altLang="en-US" dirty="0" smtClean="0"/>
              <a:t>了解网络虚拟化技术</a:t>
            </a:r>
            <a:endParaRPr lang="en-US" altLang="zh-CN" dirty="0" smtClean="0"/>
          </a:p>
          <a:p>
            <a:pPr lvl="1" eaLnBrk="1" hangingPunct="1"/>
            <a:r>
              <a:rPr lang="zh-CN" altLang="en-US" dirty="0" smtClean="0"/>
              <a:t>了解如何创建一个虚拟机</a:t>
            </a:r>
            <a:endParaRPr lang="en-US" altLang="zh-CN" dirty="0" smtClean="0"/>
          </a:p>
          <a:p>
            <a:pPr lvl="1" eaLnBrk="1" hangingPunct="1"/>
            <a:endParaRPr lang="zh-CN" altLang="en-US" dirty="0" smtClean="0"/>
          </a:p>
          <a:p>
            <a:pPr lvl="1" eaLnBrk="1" hangingPunct="1"/>
            <a:endParaRPr lang="zh-CN" altLang="en-US" dirty="0" smtClean="0"/>
          </a:p>
        </p:txBody>
      </p:sp>
      <p:pic>
        <p:nvPicPr>
          <p:cNvPr id="10244" name="Picture 14" descr="目标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088" y="508000"/>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47107"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mn-ea"/>
              </a:rPr>
              <a:t>存储虚拟化技术</a:t>
            </a:r>
            <a:endParaRPr lang="zh-CN" altLang="en-US" sz="2200" b="1" dirty="0">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什么是存储虚拟化</a:t>
            </a:r>
            <a:endParaRPr lang="zh-CN" altLang="en-US" smtClean="0"/>
          </a:p>
        </p:txBody>
      </p:sp>
      <p:sp>
        <p:nvSpPr>
          <p:cNvPr id="49155" name="内容占位符 2"/>
          <p:cNvSpPr>
            <a:spLocks noGrp="1"/>
          </p:cNvSpPr>
          <p:nvPr>
            <p:ph idx="1"/>
          </p:nvPr>
        </p:nvSpPr>
        <p:spPr/>
        <p:txBody>
          <a:bodyPr/>
          <a:lstStyle/>
          <a:p>
            <a:r>
              <a:rPr lang="zh-CN" altLang="en-US" dirty="0" smtClean="0"/>
              <a:t>存储虚拟化的概念</a:t>
            </a:r>
            <a:endParaRPr lang="en-US" altLang="zh-CN" dirty="0" smtClean="0"/>
          </a:p>
          <a:p>
            <a:pPr lvl="1"/>
            <a:r>
              <a:rPr lang="zh-CN" altLang="en-US" sz="1800" dirty="0" smtClean="0"/>
              <a:t>存储虚拟化是在存储设备上加入一个逻辑层，通过逻辑层访问存储资源</a:t>
            </a:r>
            <a:endParaRPr lang="en-US" altLang="zh-CN" sz="1800" dirty="0" smtClean="0"/>
          </a:p>
          <a:p>
            <a:pPr lvl="1"/>
            <a:r>
              <a:rPr lang="zh-CN" altLang="en-US" sz="1800" dirty="0" smtClean="0"/>
              <a:t>对管理员来说，可以很方便的调整存储资源，提高存储利用率</a:t>
            </a:r>
            <a:endParaRPr lang="en-US" altLang="zh-CN" sz="1800" dirty="0" smtClean="0"/>
          </a:p>
          <a:p>
            <a:pPr lvl="1"/>
            <a:r>
              <a:rPr lang="zh-CN" altLang="en-US" sz="1800" dirty="0" smtClean="0"/>
              <a:t>对终端用户来说，集中的存储设备可以提供更好的性能和易用性</a:t>
            </a:r>
            <a:endParaRPr lang="en-US" altLang="zh-CN" sz="1800" dirty="0" smtClean="0"/>
          </a:p>
          <a:p>
            <a:r>
              <a:rPr lang="zh-CN" altLang="en-US" dirty="0" smtClean="0"/>
              <a:t>存储虚拟化的实现方式</a:t>
            </a:r>
            <a:endParaRPr lang="en-US" altLang="zh-CN" dirty="0" smtClean="0"/>
          </a:p>
          <a:p>
            <a:pPr lvl="1"/>
            <a:r>
              <a:rPr lang="zh-CN" altLang="en-US" sz="1800" dirty="0" smtClean="0"/>
              <a:t>裸设备</a:t>
            </a:r>
            <a:r>
              <a:rPr lang="en-US" altLang="zh-CN" sz="1800" dirty="0" smtClean="0"/>
              <a:t>+</a:t>
            </a:r>
            <a:r>
              <a:rPr lang="zh-CN" altLang="en-US" sz="1800" dirty="0" smtClean="0"/>
              <a:t>逻辑卷</a:t>
            </a:r>
            <a:endParaRPr lang="en-US" altLang="zh-CN" sz="1800" dirty="0" smtClean="0"/>
          </a:p>
          <a:p>
            <a:pPr lvl="1"/>
            <a:r>
              <a:rPr lang="zh-CN" altLang="en-US" sz="1800" dirty="0" smtClean="0"/>
              <a:t>存储设备虚拟化</a:t>
            </a:r>
            <a:endParaRPr lang="en-US" altLang="zh-CN" sz="1800" dirty="0" smtClean="0"/>
          </a:p>
          <a:p>
            <a:pPr lvl="1"/>
            <a:r>
              <a:rPr lang="zh-CN" altLang="en-US" sz="1800" dirty="0" smtClean="0"/>
              <a:t>主机存储虚拟化</a:t>
            </a:r>
            <a:r>
              <a:rPr lang="en-US" altLang="zh-CN" sz="1800" dirty="0" smtClean="0"/>
              <a:t>+</a:t>
            </a:r>
            <a:r>
              <a:rPr lang="zh-CN" altLang="en-US" sz="1800" dirty="0" smtClean="0"/>
              <a:t>文件系统</a:t>
            </a:r>
            <a:endParaRPr lang="en-US" altLang="zh-CN" sz="1800" dirty="0" smtClean="0"/>
          </a:p>
          <a:p>
            <a:pPr lvl="1"/>
            <a:endParaRPr lang="en-US" altLang="zh-CN" sz="1600" dirty="0" smtClean="0"/>
          </a:p>
          <a:p>
            <a:pPr lvl="1"/>
            <a:endParaRPr lang="zh-CN" alt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存储虚拟化的原理</a:t>
            </a:r>
            <a:endParaRPr lang="zh-CN" altLang="en-US" smtClean="0"/>
          </a:p>
        </p:txBody>
      </p:sp>
      <p:grpSp>
        <p:nvGrpSpPr>
          <p:cNvPr id="2" name="Group 8"/>
          <p:cNvGrpSpPr/>
          <p:nvPr/>
        </p:nvGrpSpPr>
        <p:grpSpPr bwMode="auto">
          <a:xfrm>
            <a:off x="6200911" y="1760005"/>
            <a:ext cx="2295525" cy="3505200"/>
            <a:chOff x="715" y="1644"/>
            <a:chExt cx="2080" cy="2208"/>
          </a:xfrm>
          <a:effectLst>
            <a:reflection blurRad="6350" stA="36000" endPos="18000" dist="25400" dir="5400000" sy="-100000" algn="bl" rotWithShape="0"/>
          </a:effectLst>
        </p:grpSpPr>
        <p:sp>
          <p:nvSpPr>
            <p:cNvPr id="32"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dirty="0">
                <a:latin typeface="+mn-lt"/>
                <a:ea typeface="+mn-ea"/>
              </a:endParaRPr>
            </a:p>
          </p:txBody>
        </p:sp>
        <p:sp>
          <p:nvSpPr>
            <p:cNvPr id="33" name="Rectangle 10"/>
            <p:cNvSpPr>
              <a:spLocks noChangeArrowheads="1"/>
            </p:cNvSpPr>
            <p:nvPr/>
          </p:nvSpPr>
          <p:spPr bwMode="gray">
            <a:xfrm>
              <a:off x="723" y="2106"/>
              <a:ext cx="2072" cy="1605"/>
            </a:xfrm>
            <a:prstGeom prst="rect">
              <a:avLst/>
            </a:prstGeom>
            <a:solidFill>
              <a:schemeClr val="bg1">
                <a:lumMod val="85000"/>
              </a:schemeClr>
            </a:solidFill>
            <a:ln w="9525">
              <a:noFill/>
              <a:miter lim="800000"/>
            </a:ln>
            <a:effectLst/>
          </p:spPr>
          <p:txBody>
            <a:bodyPr wrap="none"/>
            <a:lstStyle/>
            <a:p>
              <a:pPr marL="88900" indent="-285750" eaLnBrk="1" fontAlgn="t" hangingPunct="1">
                <a:buFont typeface="Wingdings" panose="05000000000000000000" pitchFamily="2" charset="2"/>
                <a:buChar char="§"/>
                <a:defRPr/>
              </a:pP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主机挂载存储设备</a:t>
              </a:r>
              <a:endParaRPr lang="en-US" altLang="zh-CN" sz="1600" dirty="0">
                <a:solidFill>
                  <a:srgbClr val="0070C0"/>
                </a:solidFill>
                <a:latin typeface="+mn-lt"/>
                <a:ea typeface="+mn-ea"/>
              </a:endParaRPr>
            </a:p>
            <a:p>
              <a:pPr marL="88900" indent="-88900" eaLnBrk="1" fontAlgn="t" hangingPunct="1">
                <a:defRPr/>
              </a:pPr>
              <a:r>
                <a:rPr lang="zh-CN" altLang="en-US" sz="1600" dirty="0">
                  <a:solidFill>
                    <a:srgbClr val="0070C0"/>
                  </a:solidFill>
                  <a:latin typeface="+mn-lt"/>
                  <a:ea typeface="+mn-ea"/>
                </a:rPr>
                <a:t>（</a:t>
              </a:r>
              <a:r>
                <a:rPr lang="en-US" altLang="zh-CN" sz="1600" dirty="0">
                  <a:solidFill>
                    <a:srgbClr val="0070C0"/>
                  </a:solidFill>
                  <a:latin typeface="+mn-lt"/>
                  <a:ea typeface="+mn-ea"/>
                </a:rPr>
                <a:t>SAN</a:t>
              </a:r>
              <a:r>
                <a:rPr lang="zh-CN" altLang="en-US" sz="1600" dirty="0">
                  <a:solidFill>
                    <a:srgbClr val="0070C0"/>
                  </a:solidFill>
                  <a:latin typeface="+mn-lt"/>
                  <a:ea typeface="+mn-ea"/>
                </a:rPr>
                <a:t>、本地磁盘等</a:t>
              </a:r>
              <a:r>
                <a:rPr lang="en-US" altLang="zh-CN" sz="1600" dirty="0">
                  <a:solidFill>
                    <a:srgbClr val="0070C0"/>
                  </a:solidFill>
                  <a:latin typeface="+mn-lt"/>
                  <a:ea typeface="+mn-ea"/>
                </a:rPr>
                <a:t>)</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主机在存储设备上</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创建文件系统</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所有的虚拟机磁盘均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以文件的形式存放在文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件系统上</a:t>
              </a:r>
              <a:endParaRPr lang="en-US" altLang="zh-CN" sz="1600" dirty="0">
                <a:solidFill>
                  <a:srgbClr val="0070C0"/>
                </a:solidFill>
                <a:latin typeface="+mn-lt"/>
                <a:ea typeface="+mn-ea"/>
              </a:endParaRPr>
            </a:p>
          </p:txBody>
        </p:sp>
      </p:grpSp>
      <p:sp>
        <p:nvSpPr>
          <p:cNvPr id="40" name="矩形 39"/>
          <p:cNvSpPr/>
          <p:nvPr/>
        </p:nvSpPr>
        <p:spPr>
          <a:xfrm>
            <a:off x="6200775" y="1995488"/>
            <a:ext cx="2282825"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主机存储虚拟化</a:t>
            </a:r>
            <a:r>
              <a:rPr lang="en-US" altLang="zh-CN" sz="1400" b="1" dirty="0">
                <a:solidFill>
                  <a:schemeClr val="bg1"/>
                </a:solidFill>
                <a:latin typeface="+mn-lt"/>
                <a:ea typeface="+mn-ea"/>
              </a:rPr>
              <a:t>+</a:t>
            </a:r>
            <a:endParaRPr lang="en-US" altLang="zh-CN" sz="1400" b="1" dirty="0">
              <a:solidFill>
                <a:schemeClr val="bg1"/>
              </a:solidFill>
              <a:latin typeface="+mn-lt"/>
              <a:ea typeface="+mn-ea"/>
            </a:endParaRPr>
          </a:p>
          <a:p>
            <a:pPr algn="ctr" eaLnBrk="1" hangingPunct="1">
              <a:defRPr/>
            </a:pPr>
            <a:r>
              <a:rPr lang="zh-CN" altLang="en-US" sz="1400" b="1" dirty="0">
                <a:solidFill>
                  <a:schemeClr val="bg1"/>
                </a:solidFill>
                <a:latin typeface="+mn-lt"/>
                <a:ea typeface="+mn-ea"/>
              </a:rPr>
              <a:t>文件系统</a:t>
            </a:r>
            <a:endParaRPr lang="en-US" sz="1400" b="1" dirty="0">
              <a:solidFill>
                <a:schemeClr val="bg1"/>
              </a:solidFill>
              <a:latin typeface="+mn-lt"/>
              <a:ea typeface="+mn-ea"/>
            </a:endParaRPr>
          </a:p>
        </p:txBody>
      </p:sp>
      <p:sp>
        <p:nvSpPr>
          <p:cNvPr id="51205" name="矩形 43"/>
          <p:cNvSpPr>
            <a:spLocks noChangeArrowheads="1"/>
          </p:cNvSpPr>
          <p:nvPr/>
        </p:nvSpPr>
        <p:spPr bwMode="auto">
          <a:xfrm>
            <a:off x="6200775" y="2420938"/>
            <a:ext cx="228282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nvGrpSpPr>
          <p:cNvPr id="51206" name="组合 22"/>
          <p:cNvGrpSpPr/>
          <p:nvPr/>
        </p:nvGrpSpPr>
        <p:grpSpPr bwMode="auto">
          <a:xfrm>
            <a:off x="3527425" y="1760538"/>
            <a:ext cx="2355850" cy="3505200"/>
            <a:chOff x="3527425" y="1760004"/>
            <a:chExt cx="2355850" cy="3505200"/>
          </a:xfrm>
        </p:grpSpPr>
        <p:grpSp>
          <p:nvGrpSpPr>
            <p:cNvPr id="4" name="Group 8"/>
            <p:cNvGrpSpPr/>
            <p:nvPr/>
          </p:nvGrpSpPr>
          <p:grpSpPr bwMode="auto">
            <a:xfrm>
              <a:off x="3527884" y="1760004"/>
              <a:ext cx="2295525" cy="3505200"/>
              <a:chOff x="715" y="1644"/>
              <a:chExt cx="2080" cy="2208"/>
            </a:xfrm>
            <a:effectLst>
              <a:reflection blurRad="6350" stA="36000" endPos="18000" dist="25400" dir="5400000" sy="-100000" algn="bl" rotWithShape="0"/>
            </a:effectLst>
          </p:grpSpPr>
          <p:sp>
            <p:nvSpPr>
              <p:cNvPr id="20"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a:latin typeface="+mn-lt"/>
                  <a:ea typeface="+mn-ea"/>
                </a:endParaRPr>
              </a:p>
            </p:txBody>
          </p:sp>
          <p:sp>
            <p:nvSpPr>
              <p:cNvPr id="21" name="Rectangle 10"/>
              <p:cNvSpPr>
                <a:spLocks noChangeArrowheads="1"/>
              </p:cNvSpPr>
              <p:nvPr/>
            </p:nvSpPr>
            <p:spPr bwMode="gray">
              <a:xfrm>
                <a:off x="723" y="2151"/>
                <a:ext cx="2072" cy="1560"/>
              </a:xfrm>
              <a:prstGeom prst="rect">
                <a:avLst/>
              </a:prstGeom>
              <a:solidFill>
                <a:schemeClr val="bg1">
                  <a:lumMod val="85000"/>
                </a:schemeClr>
              </a:solidFill>
              <a:ln w="9525">
                <a:noFill/>
                <a:miter lim="800000"/>
              </a:ln>
              <a:effectLst/>
            </p:spPr>
            <p:txBody>
              <a:bodyPr wrap="none"/>
              <a:lstStyle/>
              <a:p>
                <a:pPr marL="285750" indent="-285750" eaLnBrk="1" fontAlgn="t" hangingPunct="1">
                  <a:buFont typeface="Wingdings" panose="05000000000000000000" pitchFamily="2" charset="2"/>
                  <a:buChar char="§"/>
                  <a:defRPr/>
                </a:pPr>
                <a:endParaRPr lang="en-US" altLang="zh-CN" dirty="0">
                  <a:solidFill>
                    <a:schemeClr val="bg2"/>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存储设备支持通过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接口创建和管理存储单</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元的能力</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主机通过挂载存储设</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备划分的存储单元来实</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现业务</a:t>
                </a:r>
                <a:endParaRPr lang="en-US" altLang="zh-CN" sz="1600" dirty="0">
                  <a:solidFill>
                    <a:srgbClr val="0070C0"/>
                  </a:solidFill>
                  <a:latin typeface="+mn-lt"/>
                  <a:ea typeface="+mn-ea"/>
                </a:endParaRPr>
              </a:p>
            </p:txBody>
          </p:sp>
        </p:grpSp>
        <p:sp>
          <p:nvSpPr>
            <p:cNvPr id="51213" name="矩形 42"/>
            <p:cNvSpPr>
              <a:spLocks noChangeArrowheads="1"/>
            </p:cNvSpPr>
            <p:nvPr/>
          </p:nvSpPr>
          <p:spPr bwMode="auto">
            <a:xfrm>
              <a:off x="3527425" y="2402941"/>
              <a:ext cx="2282825" cy="77788"/>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sp>
          <p:nvSpPr>
            <p:cNvPr id="45" name="矩形 44"/>
            <p:cNvSpPr/>
            <p:nvPr/>
          </p:nvSpPr>
          <p:spPr>
            <a:xfrm>
              <a:off x="3527425" y="1988604"/>
              <a:ext cx="2305050"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存储设备虚拟化</a:t>
              </a:r>
              <a:endParaRPr lang="en-US" sz="1400" b="1" dirty="0">
                <a:solidFill>
                  <a:schemeClr val="bg1"/>
                </a:solidFill>
                <a:latin typeface="+mn-lt"/>
                <a:ea typeface="+mn-ea"/>
              </a:endParaRPr>
            </a:p>
          </p:txBody>
        </p:sp>
        <p:sp>
          <p:nvSpPr>
            <p:cNvPr id="51215" name="矩形 46"/>
            <p:cNvSpPr>
              <a:spLocks noChangeArrowheads="1"/>
            </p:cNvSpPr>
            <p:nvPr/>
          </p:nvSpPr>
          <p:spPr bwMode="auto">
            <a:xfrm>
              <a:off x="3600450" y="2420404"/>
              <a:ext cx="228282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grpSp>
        <p:nvGrpSpPr>
          <p:cNvPr id="51207" name="组合 21"/>
          <p:cNvGrpSpPr/>
          <p:nvPr/>
        </p:nvGrpSpPr>
        <p:grpSpPr bwMode="auto">
          <a:xfrm>
            <a:off x="812800" y="1760538"/>
            <a:ext cx="2427288" cy="3505200"/>
            <a:chOff x="812428" y="1760004"/>
            <a:chExt cx="2427660" cy="3505200"/>
          </a:xfrm>
        </p:grpSpPr>
        <p:grpSp>
          <p:nvGrpSpPr>
            <p:cNvPr id="6" name="Group 8"/>
            <p:cNvGrpSpPr/>
            <p:nvPr/>
          </p:nvGrpSpPr>
          <p:grpSpPr bwMode="auto">
            <a:xfrm>
              <a:off x="812428" y="1760004"/>
              <a:ext cx="2295525" cy="3505200"/>
              <a:chOff x="715" y="1644"/>
              <a:chExt cx="2080" cy="2208"/>
            </a:xfrm>
            <a:effectLst>
              <a:reflection blurRad="6350" stA="36000" endPos="18000" dist="25400" dir="5400000" sy="-100000" algn="bl" rotWithShape="0"/>
            </a:effectLst>
          </p:grpSpPr>
          <p:sp>
            <p:nvSpPr>
              <p:cNvPr id="17"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a:latin typeface="+mn-lt"/>
                  <a:ea typeface="+mn-ea"/>
                </a:endParaRPr>
              </a:p>
            </p:txBody>
          </p:sp>
          <p:sp>
            <p:nvSpPr>
              <p:cNvPr id="18" name="Rectangle 10"/>
              <p:cNvSpPr>
                <a:spLocks noChangeArrowheads="1"/>
              </p:cNvSpPr>
              <p:nvPr/>
            </p:nvSpPr>
            <p:spPr bwMode="gray">
              <a:xfrm>
                <a:off x="723" y="2151"/>
                <a:ext cx="2072" cy="1560"/>
              </a:xfrm>
              <a:prstGeom prst="rect">
                <a:avLst/>
              </a:prstGeom>
              <a:solidFill>
                <a:schemeClr val="bg1">
                  <a:lumMod val="85000"/>
                </a:schemeClr>
              </a:solidFill>
              <a:ln w="9525">
                <a:noFill/>
                <a:miter lim="800000"/>
              </a:ln>
              <a:effectLst/>
            </p:spPr>
            <p:txBody>
              <a:bodyPr wrap="none"/>
              <a:lstStyle/>
              <a:p>
                <a:pPr marL="285750" indent="-285750" eaLnBrk="1" fontAlgn="t" hangingPunct="1">
                  <a:buFont typeface="Wingdings" panose="05000000000000000000" pitchFamily="2" charset="2"/>
                  <a:buChar char="§"/>
                  <a:defRPr/>
                </a:pPr>
                <a:endParaRPr lang="en-US" altLang="zh-CN" dirty="0">
                  <a:solidFill>
                    <a:schemeClr val="bg2"/>
                  </a:solidFill>
                  <a:latin typeface="+mn-lt"/>
                  <a:ea typeface="+mn-ea"/>
                </a:endParaRPr>
              </a:p>
              <a:p>
                <a:pPr eaLnBrk="1" fontAlgn="t" hangingPunct="1">
                  <a:buFont typeface="Wingdings" panose="05000000000000000000" pitchFamily="2" charset="2"/>
                  <a:buChar char="§"/>
                  <a:defRPr/>
                </a:pPr>
                <a:r>
                  <a:rPr lang="zh-CN" altLang="en-US" sz="1600" dirty="0">
                    <a:solidFill>
                      <a:srgbClr val="0070C0"/>
                    </a:solidFill>
                    <a:latin typeface="+mn-lt"/>
                    <a:ea typeface="+mn-ea"/>
                  </a:rPr>
                  <a:t>主机挂载存储设备</a:t>
                </a:r>
                <a:endParaRPr lang="en-US" altLang="zh-CN" sz="1600" dirty="0">
                  <a:solidFill>
                    <a:srgbClr val="0070C0"/>
                  </a:solidFill>
                  <a:latin typeface="+mn-lt"/>
                  <a:ea typeface="+mn-ea"/>
                </a:endParaRPr>
              </a:p>
              <a:p>
                <a:pPr eaLnBrk="1" fontAlgn="t" hangingPunct="1">
                  <a:defRPr/>
                </a:pPr>
                <a:r>
                  <a:rPr lang="zh-CN" altLang="en-US" sz="1600" dirty="0">
                    <a:solidFill>
                      <a:srgbClr val="0070C0"/>
                    </a:solidFill>
                    <a:latin typeface="+mn-lt"/>
                    <a:ea typeface="+mn-ea"/>
                  </a:rPr>
                  <a:t>（</a:t>
                </a:r>
                <a:r>
                  <a:rPr lang="en-US" altLang="zh-CN" sz="1600" dirty="0">
                    <a:solidFill>
                      <a:srgbClr val="0070C0"/>
                    </a:solidFill>
                    <a:latin typeface="+mn-lt"/>
                    <a:ea typeface="+mn-ea"/>
                  </a:rPr>
                  <a:t>SAN</a:t>
                </a:r>
                <a:r>
                  <a:rPr lang="zh-CN" altLang="en-US" sz="1600" dirty="0">
                    <a:solidFill>
                      <a:srgbClr val="0070C0"/>
                    </a:solidFill>
                    <a:latin typeface="+mn-lt"/>
                    <a:ea typeface="+mn-ea"/>
                  </a:rPr>
                  <a:t>、本地磁盘等）</a:t>
                </a:r>
                <a:endParaRPr lang="zh-CN" altLang="en-US" sz="1600" dirty="0">
                  <a:solidFill>
                    <a:srgbClr val="0070C0"/>
                  </a:solidFill>
                  <a:latin typeface="+mn-lt"/>
                  <a:ea typeface="+mn-ea"/>
                </a:endParaRPr>
              </a:p>
              <a:p>
                <a:pPr indent="88900" eaLnBrk="1" fontAlgn="t" hangingPunct="1">
                  <a:buFont typeface="Wingdings" panose="05000000000000000000" pitchFamily="2" charset="2"/>
                  <a:buChar char="§"/>
                  <a:defRPr/>
                </a:pPr>
                <a:r>
                  <a:rPr lang="zh-CN" altLang="en-US" sz="1600" dirty="0">
                    <a:solidFill>
                      <a:srgbClr val="0070C0"/>
                    </a:solidFill>
                    <a:latin typeface="+mn-lt"/>
                    <a:ea typeface="+mn-ea"/>
                  </a:rPr>
                  <a:t>在通用块层创建物理</a:t>
                </a:r>
                <a:endParaRPr lang="en-US" altLang="zh-CN" sz="1600" dirty="0">
                  <a:solidFill>
                    <a:srgbClr val="0070C0"/>
                  </a:solidFill>
                  <a:latin typeface="+mn-lt"/>
                  <a:ea typeface="+mn-ea"/>
                </a:endParaRPr>
              </a:p>
              <a:p>
                <a:pPr indent="88900" eaLnBrk="1" fontAlgn="t" hangingPunct="1">
                  <a:defRPr/>
                </a:pPr>
                <a:r>
                  <a:rPr lang="zh-CN" altLang="en-US" sz="1600" dirty="0">
                    <a:solidFill>
                      <a:srgbClr val="0070C0"/>
                    </a:solidFill>
                    <a:latin typeface="+mn-lt"/>
                    <a:ea typeface="+mn-ea"/>
                  </a:rPr>
                  <a:t>卷，再使用逻辑卷进行</a:t>
                </a:r>
                <a:endParaRPr lang="en-US" altLang="zh-CN" sz="1600" dirty="0">
                  <a:solidFill>
                    <a:srgbClr val="0070C0"/>
                  </a:solidFill>
                  <a:latin typeface="+mn-lt"/>
                  <a:ea typeface="+mn-ea"/>
                </a:endParaRPr>
              </a:p>
              <a:p>
                <a:pPr indent="88900" eaLnBrk="1" fontAlgn="t" hangingPunct="1">
                  <a:defRPr/>
                </a:pPr>
                <a:r>
                  <a:rPr lang="zh-CN" altLang="en-US" sz="1600" dirty="0">
                    <a:solidFill>
                      <a:srgbClr val="0070C0"/>
                    </a:solidFill>
                    <a:latin typeface="+mn-lt"/>
                    <a:ea typeface="+mn-ea"/>
                  </a:rPr>
                  <a:t>卷划分</a:t>
                </a:r>
                <a:r>
                  <a:rPr lang="zh-CN" altLang="en-US" sz="1600" dirty="0" smtClean="0">
                    <a:solidFill>
                      <a:srgbClr val="0070C0"/>
                    </a:solidFill>
                    <a:latin typeface="+mn-lt"/>
                    <a:ea typeface="+mn-ea"/>
                  </a:rPr>
                  <a:t>管理</a:t>
                </a:r>
                <a:endParaRPr lang="zh-CN" altLang="en-US" sz="1600" dirty="0">
                  <a:solidFill>
                    <a:srgbClr val="0070C0"/>
                  </a:solidFill>
                  <a:latin typeface="+mn-lt"/>
                  <a:ea typeface="+mn-ea"/>
                </a:endParaRPr>
              </a:p>
            </p:txBody>
          </p:sp>
        </p:grpSp>
        <p:sp>
          <p:nvSpPr>
            <p:cNvPr id="51209" name="矩形 40"/>
            <p:cNvSpPr>
              <a:spLocks noChangeArrowheads="1"/>
            </p:cNvSpPr>
            <p:nvPr/>
          </p:nvSpPr>
          <p:spPr bwMode="auto">
            <a:xfrm>
              <a:off x="812428" y="2402941"/>
              <a:ext cx="2283175" cy="77788"/>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sp>
          <p:nvSpPr>
            <p:cNvPr id="46" name="矩形 45"/>
            <p:cNvSpPr/>
            <p:nvPr/>
          </p:nvSpPr>
          <p:spPr>
            <a:xfrm>
              <a:off x="812428" y="1994954"/>
              <a:ext cx="2303816"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裸设备</a:t>
              </a:r>
              <a:r>
                <a:rPr lang="en-US" altLang="zh-CN" sz="1400" b="1" dirty="0">
                  <a:solidFill>
                    <a:schemeClr val="bg1"/>
                  </a:solidFill>
                  <a:latin typeface="+mn-lt"/>
                  <a:ea typeface="+mn-ea"/>
                </a:rPr>
                <a:t>+</a:t>
              </a:r>
              <a:r>
                <a:rPr lang="zh-CN" altLang="en-US" sz="1400" b="1" dirty="0">
                  <a:solidFill>
                    <a:schemeClr val="bg1"/>
                  </a:solidFill>
                  <a:latin typeface="+mn-lt"/>
                  <a:ea typeface="+mn-ea"/>
                </a:rPr>
                <a:t>逻辑卷</a:t>
              </a:r>
              <a:endParaRPr lang="en-US" sz="1400" b="1" dirty="0">
                <a:solidFill>
                  <a:schemeClr val="bg1"/>
                </a:solidFill>
                <a:latin typeface="+mn-lt"/>
                <a:ea typeface="+mn-ea"/>
              </a:endParaRPr>
            </a:p>
          </p:txBody>
        </p:sp>
        <p:sp>
          <p:nvSpPr>
            <p:cNvPr id="51211" name="矩形 47"/>
            <p:cNvSpPr>
              <a:spLocks noChangeArrowheads="1"/>
            </p:cNvSpPr>
            <p:nvPr/>
          </p:nvSpPr>
          <p:spPr bwMode="auto">
            <a:xfrm>
              <a:off x="956913" y="2420404"/>
              <a:ext cx="228317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裸设备</a:t>
            </a:r>
            <a:r>
              <a:rPr lang="en-US" altLang="zh-CN" smtClean="0"/>
              <a:t>+</a:t>
            </a:r>
            <a:r>
              <a:rPr lang="zh-CN" altLang="en-US" smtClean="0"/>
              <a:t>逻辑卷的结构</a:t>
            </a:r>
            <a:endParaRPr lang="zh-CN" altLang="en-US" smtClean="0"/>
          </a:p>
        </p:txBody>
      </p:sp>
      <p:sp>
        <p:nvSpPr>
          <p:cNvPr id="53251" name="Rectangle 53"/>
          <p:cNvSpPr>
            <a:spLocks noChangeArrowheads="1"/>
          </p:cNvSpPr>
          <p:nvPr/>
        </p:nvSpPr>
        <p:spPr bwMode="auto">
          <a:xfrm>
            <a:off x="4895850" y="1447800"/>
            <a:ext cx="2087563"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3252" name="Rectangle 52"/>
          <p:cNvSpPr>
            <a:spLocks noChangeArrowheads="1"/>
          </p:cNvSpPr>
          <p:nvPr/>
        </p:nvSpPr>
        <p:spPr bwMode="auto">
          <a:xfrm>
            <a:off x="827088" y="2312988"/>
            <a:ext cx="7345362"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24" name="TextBox 23"/>
          <p:cNvSpPr txBox="1"/>
          <p:nvPr/>
        </p:nvSpPr>
        <p:spPr>
          <a:xfrm>
            <a:off x="971550" y="2420938"/>
            <a:ext cx="1403350"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cxnSp>
        <p:nvCxnSpPr>
          <p:cNvPr id="25" name="直接箭头连接符 24"/>
          <p:cNvCxnSpPr/>
          <p:nvPr/>
        </p:nvCxnSpPr>
        <p:spPr bwMode="auto">
          <a:xfrm>
            <a:off x="5399088" y="1952625"/>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3255" name="Rectangle 53"/>
          <p:cNvSpPr>
            <a:spLocks noChangeArrowheads="1"/>
          </p:cNvSpPr>
          <p:nvPr/>
        </p:nvSpPr>
        <p:spPr bwMode="auto">
          <a:xfrm>
            <a:off x="2735263" y="1447800"/>
            <a:ext cx="1943100"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27" name="直接箭头连接符 26"/>
          <p:cNvCxnSpPr/>
          <p:nvPr/>
        </p:nvCxnSpPr>
        <p:spPr bwMode="auto">
          <a:xfrm>
            <a:off x="4319588" y="1952625"/>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9" name="Rectangle 53"/>
          <p:cNvSpPr>
            <a:spLocks noChangeArrowheads="1"/>
          </p:cNvSpPr>
          <p:nvPr/>
        </p:nvSpPr>
        <p:spPr bwMode="auto">
          <a:xfrm>
            <a:off x="2735263" y="2455863"/>
            <a:ext cx="4103687"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30" name="Rectangle 53"/>
          <p:cNvSpPr>
            <a:spLocks noChangeArrowheads="1"/>
          </p:cNvSpPr>
          <p:nvPr/>
        </p:nvSpPr>
        <p:spPr bwMode="auto">
          <a:xfrm>
            <a:off x="3814763" y="1663700"/>
            <a:ext cx="865187"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31" name="Rectangle 53"/>
          <p:cNvSpPr>
            <a:spLocks noChangeArrowheads="1"/>
          </p:cNvSpPr>
          <p:nvPr/>
        </p:nvSpPr>
        <p:spPr bwMode="auto">
          <a:xfrm>
            <a:off x="4895850" y="1663700"/>
            <a:ext cx="863600"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37" name="Rectangle 53"/>
          <p:cNvSpPr>
            <a:spLocks noChangeArrowheads="1"/>
          </p:cNvSpPr>
          <p:nvPr/>
        </p:nvSpPr>
        <p:spPr bwMode="auto">
          <a:xfrm>
            <a:off x="2735263" y="3032125"/>
            <a:ext cx="2016125"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sp>
        <p:nvSpPr>
          <p:cNvPr id="38" name="Rectangle 53"/>
          <p:cNvSpPr>
            <a:spLocks noChangeArrowheads="1"/>
          </p:cNvSpPr>
          <p:nvPr/>
        </p:nvSpPr>
        <p:spPr bwMode="auto">
          <a:xfrm>
            <a:off x="4895850" y="3032125"/>
            <a:ext cx="19431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cxnSp>
        <p:nvCxnSpPr>
          <p:cNvPr id="53262" name="直接箭头连接符 38"/>
          <p:cNvCxnSpPr>
            <a:cxnSpLocks noChangeShapeType="1"/>
          </p:cNvCxnSpPr>
          <p:nvPr/>
        </p:nvCxnSpPr>
        <p:spPr bwMode="auto">
          <a:xfrm>
            <a:off x="4319588" y="2816225"/>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53263" name="直接箭头连接符 41"/>
          <p:cNvCxnSpPr>
            <a:cxnSpLocks noChangeShapeType="1"/>
          </p:cNvCxnSpPr>
          <p:nvPr/>
        </p:nvCxnSpPr>
        <p:spPr bwMode="auto">
          <a:xfrm>
            <a:off x="5399088" y="2816225"/>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49" name="Rectangle 53"/>
          <p:cNvSpPr>
            <a:spLocks noChangeArrowheads="1"/>
          </p:cNvSpPr>
          <p:nvPr/>
        </p:nvSpPr>
        <p:spPr bwMode="auto">
          <a:xfrm>
            <a:off x="2735263" y="3463925"/>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0" name="Rectangle 53"/>
          <p:cNvSpPr>
            <a:spLocks noChangeArrowheads="1"/>
          </p:cNvSpPr>
          <p:nvPr/>
        </p:nvSpPr>
        <p:spPr bwMode="auto">
          <a:xfrm>
            <a:off x="2735263" y="3968750"/>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1" name="AutoShape 4"/>
          <p:cNvSpPr>
            <a:spLocks noChangeArrowheads="1"/>
          </p:cNvSpPr>
          <p:nvPr/>
        </p:nvSpPr>
        <p:spPr bwMode="gray">
          <a:xfrm>
            <a:off x="3598863" y="4905375"/>
            <a:ext cx="2665412"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a:solidFill>
                  <a:srgbClr val="C00000"/>
                </a:solidFill>
                <a:latin typeface="+mn-lt"/>
                <a:ea typeface="+mn-ea"/>
              </a:rPr>
              <a:t>存储设备</a:t>
            </a:r>
            <a:endParaRPr lang="zh-CN" altLang="en-US" sz="1100" dirty="0">
              <a:solidFill>
                <a:srgbClr val="C00000"/>
              </a:solidFill>
              <a:latin typeface="+mn-lt"/>
              <a:ea typeface="+mn-ea"/>
            </a:endParaRPr>
          </a:p>
        </p:txBody>
      </p:sp>
      <p:cxnSp>
        <p:nvCxnSpPr>
          <p:cNvPr id="56" name="直接箭头连接符 55"/>
          <p:cNvCxnSpPr/>
          <p:nvPr/>
        </p:nvCxnSpPr>
        <p:spPr bwMode="auto">
          <a:xfrm>
            <a:off x="4895850" y="4364038"/>
            <a:ext cx="0" cy="7207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存储设备虚拟化的结构</a:t>
            </a:r>
            <a:endParaRPr lang="zh-CN" altLang="en-US" smtClean="0"/>
          </a:p>
        </p:txBody>
      </p:sp>
      <p:sp>
        <p:nvSpPr>
          <p:cNvPr id="55299" name="Rectangle 53"/>
          <p:cNvSpPr>
            <a:spLocks noChangeArrowheads="1"/>
          </p:cNvSpPr>
          <p:nvPr/>
        </p:nvSpPr>
        <p:spPr bwMode="auto">
          <a:xfrm>
            <a:off x="4464050" y="1952625"/>
            <a:ext cx="2089150"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5300" name="Rectangle 52"/>
          <p:cNvSpPr>
            <a:spLocks noChangeArrowheads="1"/>
          </p:cNvSpPr>
          <p:nvPr/>
        </p:nvSpPr>
        <p:spPr bwMode="auto">
          <a:xfrm>
            <a:off x="755650" y="2817813"/>
            <a:ext cx="5797550"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cxnSp>
        <p:nvCxnSpPr>
          <p:cNvPr id="32" name="直接箭头连接符 31"/>
          <p:cNvCxnSpPr/>
          <p:nvPr/>
        </p:nvCxnSpPr>
        <p:spPr bwMode="auto">
          <a:xfrm>
            <a:off x="4968875" y="2457450"/>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5302" name="Rectangle 53"/>
          <p:cNvSpPr>
            <a:spLocks noChangeArrowheads="1"/>
          </p:cNvSpPr>
          <p:nvPr/>
        </p:nvSpPr>
        <p:spPr bwMode="auto">
          <a:xfrm>
            <a:off x="2303463" y="1952625"/>
            <a:ext cx="1944687"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34" name="直接箭头连接符 33"/>
          <p:cNvCxnSpPr/>
          <p:nvPr/>
        </p:nvCxnSpPr>
        <p:spPr bwMode="auto">
          <a:xfrm>
            <a:off x="3887788" y="2457450"/>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5" name="Rectangle 53"/>
          <p:cNvSpPr>
            <a:spLocks noChangeArrowheads="1"/>
          </p:cNvSpPr>
          <p:nvPr/>
        </p:nvSpPr>
        <p:spPr bwMode="auto">
          <a:xfrm>
            <a:off x="755650" y="1411288"/>
            <a:ext cx="7813675"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r" eaLnBrk="1" latinLnBrk="1" hangingPunct="1">
              <a:lnSpc>
                <a:spcPct val="130000"/>
              </a:lnSpc>
              <a:defRPr/>
            </a:pPr>
            <a:r>
              <a:rPr kumimoji="1" lang="zh-CN" altLang="en-US" sz="1100" b="1" dirty="0">
                <a:solidFill>
                  <a:srgbClr val="800000"/>
                </a:solidFill>
                <a:latin typeface="+mn-lt"/>
                <a:ea typeface="+mn-ea"/>
              </a:rPr>
              <a:t>管理节点</a:t>
            </a:r>
            <a:endParaRPr kumimoji="1" lang="ko-KR" altLang="en-US" sz="1100" b="1" dirty="0">
              <a:solidFill>
                <a:srgbClr val="800000"/>
              </a:solidFill>
              <a:latin typeface="+mn-lt"/>
              <a:ea typeface="+mn-ea"/>
            </a:endParaRPr>
          </a:p>
        </p:txBody>
      </p:sp>
      <p:sp>
        <p:nvSpPr>
          <p:cNvPr id="36" name="Rectangle 53"/>
          <p:cNvSpPr>
            <a:spLocks noChangeArrowheads="1"/>
          </p:cNvSpPr>
          <p:nvPr/>
        </p:nvSpPr>
        <p:spPr bwMode="auto">
          <a:xfrm>
            <a:off x="2303463" y="2960688"/>
            <a:ext cx="4105275"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40" name="Rectangle 53"/>
          <p:cNvSpPr>
            <a:spLocks noChangeArrowheads="1"/>
          </p:cNvSpPr>
          <p:nvPr/>
        </p:nvSpPr>
        <p:spPr bwMode="auto">
          <a:xfrm>
            <a:off x="3384550" y="2170113"/>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1" name="Rectangle 53"/>
          <p:cNvSpPr>
            <a:spLocks noChangeArrowheads="1"/>
          </p:cNvSpPr>
          <p:nvPr/>
        </p:nvSpPr>
        <p:spPr bwMode="auto">
          <a:xfrm>
            <a:off x="4464050" y="2170113"/>
            <a:ext cx="865188"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3" name="Rectangle 53"/>
          <p:cNvSpPr>
            <a:spLocks noChangeArrowheads="1"/>
          </p:cNvSpPr>
          <p:nvPr/>
        </p:nvSpPr>
        <p:spPr bwMode="auto">
          <a:xfrm>
            <a:off x="936625" y="1520825"/>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存储管理</a:t>
            </a:r>
            <a:endParaRPr kumimoji="1" lang="ko-KR" altLang="en-US" sz="1100" b="1" dirty="0">
              <a:solidFill>
                <a:srgbClr val="800000"/>
              </a:solidFill>
              <a:latin typeface="+mn-lt"/>
              <a:ea typeface="+mn-ea"/>
            </a:endParaRPr>
          </a:p>
        </p:txBody>
      </p:sp>
      <p:sp>
        <p:nvSpPr>
          <p:cNvPr id="46" name="Rectangle 53"/>
          <p:cNvSpPr>
            <a:spLocks noChangeArrowheads="1"/>
          </p:cNvSpPr>
          <p:nvPr/>
        </p:nvSpPr>
        <p:spPr bwMode="auto">
          <a:xfrm>
            <a:off x="2303463" y="3536950"/>
            <a:ext cx="2017712"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sp>
        <p:nvSpPr>
          <p:cNvPr id="47" name="Rectangle 53"/>
          <p:cNvSpPr>
            <a:spLocks noChangeArrowheads="1"/>
          </p:cNvSpPr>
          <p:nvPr/>
        </p:nvSpPr>
        <p:spPr bwMode="auto">
          <a:xfrm>
            <a:off x="4464050" y="3536950"/>
            <a:ext cx="1944688"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cxnSp>
        <p:nvCxnSpPr>
          <p:cNvPr id="55311" name="直接箭头连接符 47"/>
          <p:cNvCxnSpPr>
            <a:cxnSpLocks noChangeShapeType="1"/>
          </p:cNvCxnSpPr>
          <p:nvPr/>
        </p:nvCxnSpPr>
        <p:spPr bwMode="auto">
          <a:xfrm>
            <a:off x="3887788" y="3321050"/>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55312" name="直接箭头连接符 51"/>
          <p:cNvCxnSpPr>
            <a:cxnSpLocks noChangeShapeType="1"/>
          </p:cNvCxnSpPr>
          <p:nvPr/>
        </p:nvCxnSpPr>
        <p:spPr bwMode="auto">
          <a:xfrm>
            <a:off x="4968875" y="3321050"/>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53" name="Rectangle 53"/>
          <p:cNvSpPr>
            <a:spLocks noChangeArrowheads="1"/>
          </p:cNvSpPr>
          <p:nvPr/>
        </p:nvSpPr>
        <p:spPr bwMode="auto">
          <a:xfrm>
            <a:off x="2303463" y="3970338"/>
            <a:ext cx="4105275"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4" name="Rectangle 53"/>
          <p:cNvSpPr>
            <a:spLocks noChangeArrowheads="1"/>
          </p:cNvSpPr>
          <p:nvPr/>
        </p:nvSpPr>
        <p:spPr bwMode="auto">
          <a:xfrm>
            <a:off x="2303463" y="4473575"/>
            <a:ext cx="4105275"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5" name="AutoShape 4"/>
          <p:cNvSpPr>
            <a:spLocks noChangeArrowheads="1"/>
          </p:cNvSpPr>
          <p:nvPr/>
        </p:nvSpPr>
        <p:spPr bwMode="gray">
          <a:xfrm>
            <a:off x="4968875" y="5481638"/>
            <a:ext cx="2663825" cy="576262"/>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err="1">
                <a:solidFill>
                  <a:srgbClr val="C00000"/>
                </a:solidFill>
                <a:latin typeface="+mn-lt"/>
                <a:ea typeface="+mn-ea"/>
              </a:rPr>
              <a:t>FusionStorage</a:t>
            </a:r>
            <a:endParaRPr lang="zh-CN" altLang="en-US" sz="1100" dirty="0">
              <a:solidFill>
                <a:srgbClr val="C00000"/>
              </a:solidFill>
              <a:latin typeface="+mn-lt"/>
              <a:ea typeface="+mn-ea"/>
            </a:endParaRPr>
          </a:p>
        </p:txBody>
      </p:sp>
      <p:sp>
        <p:nvSpPr>
          <p:cNvPr id="57" name="AutoShape 4"/>
          <p:cNvSpPr>
            <a:spLocks noChangeArrowheads="1"/>
          </p:cNvSpPr>
          <p:nvPr/>
        </p:nvSpPr>
        <p:spPr bwMode="gray">
          <a:xfrm>
            <a:off x="792163" y="5481638"/>
            <a:ext cx="2663825" cy="576262"/>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smtClean="0">
                <a:solidFill>
                  <a:srgbClr val="C00000"/>
                </a:solidFill>
                <a:latin typeface="+mn-lt"/>
                <a:ea typeface="+mn-ea"/>
              </a:rPr>
              <a:t>华为</a:t>
            </a:r>
            <a:r>
              <a:rPr lang="en-US" altLang="zh-CN" sz="1100" dirty="0" smtClean="0">
                <a:solidFill>
                  <a:srgbClr val="C00000"/>
                </a:solidFill>
                <a:latin typeface="+mn-lt"/>
                <a:ea typeface="+mn-ea"/>
              </a:rPr>
              <a:t>OceanStor S5500T</a:t>
            </a:r>
            <a:endParaRPr lang="zh-CN" altLang="en-US" sz="1100" dirty="0">
              <a:solidFill>
                <a:srgbClr val="C00000"/>
              </a:solidFill>
              <a:latin typeface="+mn-lt"/>
              <a:ea typeface="+mn-ea"/>
            </a:endParaRPr>
          </a:p>
        </p:txBody>
      </p:sp>
      <p:cxnSp>
        <p:nvCxnSpPr>
          <p:cNvPr id="55317" name="直接箭头连接符 57"/>
          <p:cNvCxnSpPr>
            <a:cxnSpLocks noChangeShapeType="1"/>
          </p:cNvCxnSpPr>
          <p:nvPr/>
        </p:nvCxnSpPr>
        <p:spPr bwMode="auto">
          <a:xfrm>
            <a:off x="1439863" y="1809750"/>
            <a:ext cx="0" cy="3743325"/>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0" name="直接箭头连接符 59"/>
          <p:cNvCxnSpPr/>
          <p:nvPr/>
        </p:nvCxnSpPr>
        <p:spPr bwMode="auto">
          <a:xfrm>
            <a:off x="2736850" y="4833938"/>
            <a:ext cx="0" cy="7191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1" name="直接箭头连接符 60"/>
          <p:cNvCxnSpPr/>
          <p:nvPr/>
        </p:nvCxnSpPr>
        <p:spPr bwMode="auto">
          <a:xfrm>
            <a:off x="5329238" y="4833938"/>
            <a:ext cx="0" cy="7191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828675" y="2960688"/>
            <a:ext cx="1403350"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sp>
        <p:nvSpPr>
          <p:cNvPr id="55321" name="Rectangle 52"/>
          <p:cNvSpPr>
            <a:spLocks noChangeArrowheads="1"/>
          </p:cNvSpPr>
          <p:nvPr/>
        </p:nvSpPr>
        <p:spPr bwMode="auto">
          <a:xfrm>
            <a:off x="6769100" y="2817813"/>
            <a:ext cx="1511300"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r>
              <a:rPr kumimoji="1" lang="zh-CN" altLang="en-US" sz="1100" b="1" smtClean="0">
                <a:solidFill>
                  <a:srgbClr val="800000"/>
                </a:solidFill>
                <a:latin typeface="+mn-lt"/>
                <a:ea typeface="+mn-ea"/>
              </a:rPr>
              <a:t>计算节点</a:t>
            </a:r>
            <a:endParaRPr kumimoji="1" lang="ko-KR" altLang="en-US" sz="1100" b="1" smtClean="0">
              <a:solidFill>
                <a:srgbClr val="800000"/>
              </a:solidFill>
              <a:latin typeface="+mn-lt"/>
              <a:ea typeface="+mn-ea"/>
            </a:endParaRPr>
          </a:p>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65" name="Rectangle 53"/>
          <p:cNvSpPr>
            <a:spLocks noChangeArrowheads="1"/>
          </p:cNvSpPr>
          <p:nvPr/>
        </p:nvSpPr>
        <p:spPr bwMode="auto">
          <a:xfrm>
            <a:off x="6804025" y="1520825"/>
            <a:ext cx="865188"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存储管理</a:t>
            </a:r>
            <a:endParaRPr kumimoji="1" lang="ko-KR" altLang="en-US" sz="1100" b="1" dirty="0">
              <a:solidFill>
                <a:srgbClr val="800000"/>
              </a:solidFill>
              <a:latin typeface="+mn-lt"/>
              <a:ea typeface="+mn-ea"/>
            </a:endParaRPr>
          </a:p>
        </p:txBody>
      </p:sp>
      <p:cxnSp>
        <p:nvCxnSpPr>
          <p:cNvPr id="66" name="直接箭头连接符 65"/>
          <p:cNvCxnSpPr/>
          <p:nvPr/>
        </p:nvCxnSpPr>
        <p:spPr bwMode="auto">
          <a:xfrm>
            <a:off x="7308850" y="1844675"/>
            <a:ext cx="0" cy="9731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p:nvPr/>
        </p:nvCxnSpPr>
        <p:spPr bwMode="auto">
          <a:xfrm>
            <a:off x="7237413" y="5229225"/>
            <a:ext cx="0" cy="2889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2"/>
          <p:cNvSpPr>
            <a:spLocks noChangeArrowheads="1"/>
          </p:cNvSpPr>
          <p:nvPr/>
        </p:nvSpPr>
        <p:spPr bwMode="auto">
          <a:xfrm>
            <a:off x="6875463" y="2276475"/>
            <a:ext cx="1539875" cy="280828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57347" name="标题 1"/>
          <p:cNvSpPr>
            <a:spLocks noGrp="1"/>
          </p:cNvSpPr>
          <p:nvPr>
            <p:ph type="title"/>
          </p:nvPr>
        </p:nvSpPr>
        <p:spPr/>
        <p:txBody>
          <a:bodyPr/>
          <a:lstStyle/>
          <a:p>
            <a:r>
              <a:rPr lang="zh-CN" altLang="en-US" smtClean="0"/>
              <a:t>存储虚拟化</a:t>
            </a:r>
            <a:r>
              <a:rPr lang="en-US" altLang="zh-CN" smtClean="0"/>
              <a:t>+</a:t>
            </a:r>
            <a:r>
              <a:rPr lang="zh-CN" altLang="en-US" smtClean="0"/>
              <a:t>文件系统的结构</a:t>
            </a:r>
            <a:endParaRPr lang="zh-CN" altLang="en-US" smtClean="0"/>
          </a:p>
        </p:txBody>
      </p:sp>
      <p:sp>
        <p:nvSpPr>
          <p:cNvPr id="57348" name="Rectangle 53"/>
          <p:cNvSpPr>
            <a:spLocks noChangeArrowheads="1"/>
          </p:cNvSpPr>
          <p:nvPr/>
        </p:nvSpPr>
        <p:spPr bwMode="auto">
          <a:xfrm>
            <a:off x="4572000" y="1412875"/>
            <a:ext cx="2087563" cy="50323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7349" name="Rectangle 52"/>
          <p:cNvSpPr>
            <a:spLocks noChangeArrowheads="1"/>
          </p:cNvSpPr>
          <p:nvPr/>
        </p:nvSpPr>
        <p:spPr bwMode="auto">
          <a:xfrm>
            <a:off x="863600" y="2276475"/>
            <a:ext cx="5795963" cy="280828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cxnSp>
        <p:nvCxnSpPr>
          <p:cNvPr id="32" name="直接箭头连接符 31"/>
          <p:cNvCxnSpPr/>
          <p:nvPr/>
        </p:nvCxnSpPr>
        <p:spPr bwMode="auto">
          <a:xfrm>
            <a:off x="5075238" y="1916113"/>
            <a:ext cx="0" cy="5048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7351" name="Rectangle 53"/>
          <p:cNvSpPr>
            <a:spLocks noChangeArrowheads="1"/>
          </p:cNvSpPr>
          <p:nvPr/>
        </p:nvSpPr>
        <p:spPr bwMode="auto">
          <a:xfrm>
            <a:off x="2411413" y="1412875"/>
            <a:ext cx="1943100" cy="50323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34" name="直接箭头连接符 33"/>
          <p:cNvCxnSpPr/>
          <p:nvPr/>
        </p:nvCxnSpPr>
        <p:spPr bwMode="auto">
          <a:xfrm>
            <a:off x="3995738" y="1916113"/>
            <a:ext cx="0" cy="5048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6" name="Rectangle 53"/>
          <p:cNvSpPr>
            <a:spLocks noChangeArrowheads="1"/>
          </p:cNvSpPr>
          <p:nvPr/>
        </p:nvSpPr>
        <p:spPr bwMode="auto">
          <a:xfrm>
            <a:off x="2411413" y="2420938"/>
            <a:ext cx="4103687"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40" name="Rectangle 53"/>
          <p:cNvSpPr>
            <a:spLocks noChangeArrowheads="1"/>
          </p:cNvSpPr>
          <p:nvPr/>
        </p:nvSpPr>
        <p:spPr bwMode="auto">
          <a:xfrm>
            <a:off x="3490913" y="1628775"/>
            <a:ext cx="865187"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1" name="Rectangle 53"/>
          <p:cNvSpPr>
            <a:spLocks noChangeArrowheads="1"/>
          </p:cNvSpPr>
          <p:nvPr/>
        </p:nvSpPr>
        <p:spPr bwMode="auto">
          <a:xfrm>
            <a:off x="4572000" y="1628775"/>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7" name="Rectangle 53"/>
          <p:cNvSpPr>
            <a:spLocks noChangeArrowheads="1"/>
          </p:cNvSpPr>
          <p:nvPr/>
        </p:nvSpPr>
        <p:spPr bwMode="auto">
          <a:xfrm>
            <a:off x="7019925" y="3032125"/>
            <a:ext cx="1223963"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镜像文件</a:t>
            </a:r>
            <a:endParaRPr kumimoji="1" lang="ko-KR" altLang="en-US" sz="1100" b="1" dirty="0">
              <a:solidFill>
                <a:srgbClr val="800000"/>
              </a:solidFill>
              <a:latin typeface="+mn-lt"/>
              <a:ea typeface="+mn-ea"/>
            </a:endParaRPr>
          </a:p>
        </p:txBody>
      </p:sp>
      <p:sp>
        <p:nvSpPr>
          <p:cNvPr id="53" name="Rectangle 53"/>
          <p:cNvSpPr>
            <a:spLocks noChangeArrowheads="1"/>
          </p:cNvSpPr>
          <p:nvPr/>
        </p:nvSpPr>
        <p:spPr bwMode="auto">
          <a:xfrm>
            <a:off x="2411413" y="3897313"/>
            <a:ext cx="4103687"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4" name="Rectangle 53"/>
          <p:cNvSpPr>
            <a:spLocks noChangeArrowheads="1"/>
          </p:cNvSpPr>
          <p:nvPr/>
        </p:nvSpPr>
        <p:spPr bwMode="auto">
          <a:xfrm>
            <a:off x="2411413" y="4400550"/>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5" name="AutoShape 4"/>
          <p:cNvSpPr>
            <a:spLocks noChangeArrowheads="1"/>
          </p:cNvSpPr>
          <p:nvPr/>
        </p:nvSpPr>
        <p:spPr bwMode="gray">
          <a:xfrm>
            <a:off x="5364163" y="5264150"/>
            <a:ext cx="16192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a:solidFill>
                  <a:srgbClr val="C00000"/>
                </a:solidFill>
                <a:latin typeface="+mn-lt"/>
                <a:ea typeface="+mn-ea"/>
              </a:rPr>
              <a:t>SAN</a:t>
            </a:r>
            <a:endParaRPr lang="zh-CN" altLang="en-US" sz="1100" dirty="0">
              <a:solidFill>
                <a:srgbClr val="C00000"/>
              </a:solidFill>
              <a:latin typeface="+mn-lt"/>
              <a:ea typeface="+mn-ea"/>
            </a:endParaRPr>
          </a:p>
        </p:txBody>
      </p:sp>
      <p:sp>
        <p:nvSpPr>
          <p:cNvPr id="57" name="AutoShape 4"/>
          <p:cNvSpPr>
            <a:spLocks noChangeArrowheads="1"/>
          </p:cNvSpPr>
          <p:nvPr/>
        </p:nvSpPr>
        <p:spPr bwMode="gray">
          <a:xfrm>
            <a:off x="898525" y="5264150"/>
            <a:ext cx="16573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a:solidFill>
                  <a:srgbClr val="C00000"/>
                </a:solidFill>
                <a:latin typeface="+mn-lt"/>
                <a:ea typeface="+mn-ea"/>
              </a:rPr>
              <a:t>NAS</a:t>
            </a:r>
            <a:endParaRPr lang="zh-CN" altLang="en-US" sz="1100" dirty="0">
              <a:solidFill>
                <a:srgbClr val="C00000"/>
              </a:solidFill>
              <a:latin typeface="+mn-lt"/>
              <a:ea typeface="+mn-ea"/>
            </a:endParaRPr>
          </a:p>
        </p:txBody>
      </p:sp>
      <p:cxnSp>
        <p:nvCxnSpPr>
          <p:cNvPr id="60" name="直接箭头连接符 59"/>
          <p:cNvCxnSpPr/>
          <p:nvPr/>
        </p:nvCxnSpPr>
        <p:spPr bwMode="auto">
          <a:xfrm>
            <a:off x="1655763" y="3824288"/>
            <a:ext cx="0" cy="14398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1" name="直接箭头连接符 60"/>
          <p:cNvCxnSpPr/>
          <p:nvPr/>
        </p:nvCxnSpPr>
        <p:spPr bwMode="auto">
          <a:xfrm>
            <a:off x="6191250" y="4760913"/>
            <a:ext cx="0" cy="5762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935038" y="2420938"/>
            <a:ext cx="1404937"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sp>
        <p:nvSpPr>
          <p:cNvPr id="30" name="AutoShape 4"/>
          <p:cNvSpPr>
            <a:spLocks noChangeArrowheads="1"/>
          </p:cNvSpPr>
          <p:nvPr/>
        </p:nvSpPr>
        <p:spPr bwMode="gray">
          <a:xfrm>
            <a:off x="3671888" y="5264150"/>
            <a:ext cx="16192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a:solidFill>
                  <a:srgbClr val="C00000"/>
                </a:solidFill>
                <a:latin typeface="+mn-lt"/>
                <a:ea typeface="+mn-ea"/>
              </a:rPr>
              <a:t>本地磁盘</a:t>
            </a:r>
            <a:endParaRPr lang="zh-CN" altLang="en-US" sz="1100" dirty="0">
              <a:solidFill>
                <a:srgbClr val="C00000"/>
              </a:solidFill>
              <a:latin typeface="+mn-lt"/>
              <a:ea typeface="+mn-ea"/>
            </a:endParaRPr>
          </a:p>
        </p:txBody>
      </p:sp>
      <p:cxnSp>
        <p:nvCxnSpPr>
          <p:cNvPr id="31" name="直接箭头连接符 30"/>
          <p:cNvCxnSpPr/>
          <p:nvPr/>
        </p:nvCxnSpPr>
        <p:spPr bwMode="auto">
          <a:xfrm>
            <a:off x="4572000" y="4760913"/>
            <a:ext cx="0" cy="5762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7" name="Rectangle 53"/>
          <p:cNvSpPr>
            <a:spLocks noChangeArrowheads="1"/>
          </p:cNvSpPr>
          <p:nvPr/>
        </p:nvSpPr>
        <p:spPr bwMode="auto">
          <a:xfrm>
            <a:off x="971550" y="3429000"/>
            <a:ext cx="1260475"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en-US" altLang="zh-CN" sz="1100" b="1" dirty="0">
                <a:solidFill>
                  <a:srgbClr val="800000"/>
                </a:solidFill>
                <a:latin typeface="+mn-lt"/>
                <a:ea typeface="+mn-ea"/>
              </a:rPr>
              <a:t>NFS</a:t>
            </a:r>
            <a:r>
              <a:rPr kumimoji="1" lang="zh-CN" altLang="en-US" sz="1100" b="1" dirty="0">
                <a:solidFill>
                  <a:srgbClr val="800000"/>
                </a:solidFill>
                <a:latin typeface="+mn-lt"/>
                <a:ea typeface="+mn-ea"/>
              </a:rPr>
              <a:t>文件系统</a:t>
            </a:r>
            <a:endParaRPr kumimoji="1" lang="ko-KR" altLang="en-US" sz="1100" b="1" dirty="0">
              <a:solidFill>
                <a:srgbClr val="800000"/>
              </a:solidFill>
              <a:latin typeface="+mn-lt"/>
              <a:ea typeface="+mn-ea"/>
            </a:endParaRPr>
          </a:p>
        </p:txBody>
      </p:sp>
      <p:sp>
        <p:nvSpPr>
          <p:cNvPr id="44" name="Rectangle 53"/>
          <p:cNvSpPr>
            <a:spLocks noChangeArrowheads="1"/>
          </p:cNvSpPr>
          <p:nvPr/>
        </p:nvSpPr>
        <p:spPr bwMode="auto">
          <a:xfrm>
            <a:off x="2411413" y="3429000"/>
            <a:ext cx="597693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文件系统</a:t>
            </a:r>
            <a:endParaRPr kumimoji="1" lang="ko-KR" altLang="en-US" sz="1100" b="1" dirty="0">
              <a:solidFill>
                <a:srgbClr val="800000"/>
              </a:solidFill>
              <a:latin typeface="+mn-lt"/>
              <a:ea typeface="+mn-ea"/>
            </a:endParaRPr>
          </a:p>
        </p:txBody>
      </p:sp>
      <p:sp>
        <p:nvSpPr>
          <p:cNvPr id="51" name="TextBox 50"/>
          <p:cNvSpPr txBox="1"/>
          <p:nvPr/>
        </p:nvSpPr>
        <p:spPr>
          <a:xfrm>
            <a:off x="6983413" y="4689475"/>
            <a:ext cx="1404937" cy="306388"/>
          </a:xfrm>
          <a:prstGeom prst="rect">
            <a:avLst/>
          </a:prstGeom>
          <a:noFill/>
        </p:spPr>
        <p:txBody>
          <a:bodyPr>
            <a:spAutoFit/>
          </a:bodyPr>
          <a:lstStyle/>
          <a:p>
            <a:pPr eaLnBrk="1" fontAlgn="t" hangingPunct="1">
              <a:defRPr/>
            </a:pPr>
            <a:r>
              <a:rPr lang="zh-CN" altLang="en-US" sz="1400" dirty="0">
                <a:latin typeface="+mn-lt"/>
                <a:ea typeface="+mn-ea"/>
              </a:rPr>
              <a:t>主机用户空间</a:t>
            </a:r>
            <a:endParaRPr lang="zh-CN" altLang="en-US" sz="1400" dirty="0">
              <a:latin typeface="+mn-lt"/>
              <a:ea typeface="+mn-ea"/>
            </a:endParaRPr>
          </a:p>
        </p:txBody>
      </p:sp>
      <p:sp>
        <p:nvSpPr>
          <p:cNvPr id="56" name="Rectangle 53"/>
          <p:cNvSpPr>
            <a:spLocks noChangeArrowheads="1"/>
          </p:cNvSpPr>
          <p:nvPr/>
        </p:nvSpPr>
        <p:spPr bwMode="auto">
          <a:xfrm>
            <a:off x="7019925" y="2455863"/>
            <a:ext cx="1260475"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用户态挂载驱动</a:t>
            </a:r>
            <a:endParaRPr kumimoji="1" lang="ko-KR" altLang="en-US" sz="1100" b="1" dirty="0">
              <a:solidFill>
                <a:srgbClr val="800000"/>
              </a:solidFill>
              <a:latin typeface="+mn-lt"/>
              <a:ea typeface="+mn-ea"/>
            </a:endParaRPr>
          </a:p>
        </p:txBody>
      </p:sp>
      <p:cxnSp>
        <p:nvCxnSpPr>
          <p:cNvPr id="64" name="直接箭头连接符 63"/>
          <p:cNvCxnSpPr/>
          <p:nvPr/>
        </p:nvCxnSpPr>
        <p:spPr bwMode="auto">
          <a:xfrm>
            <a:off x="7704138" y="2852738"/>
            <a:ext cx="7937" cy="2238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a:endCxn id="56" idx="1"/>
          </p:cNvCxnSpPr>
          <p:nvPr/>
        </p:nvCxnSpPr>
        <p:spPr bwMode="auto">
          <a:xfrm>
            <a:off x="6515100" y="2636838"/>
            <a:ext cx="504825"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存储虚拟化类型</a:t>
            </a:r>
            <a:endParaRPr lang="zh-CN" altLang="en-US" smtClean="0"/>
          </a:p>
        </p:txBody>
      </p:sp>
      <p:graphicFrame>
        <p:nvGraphicFramePr>
          <p:cNvPr id="22" name="表格 21"/>
          <p:cNvGraphicFramePr>
            <a:graphicFrameLocks noGrp="1"/>
          </p:cNvGraphicFramePr>
          <p:nvPr/>
        </p:nvGraphicFramePr>
        <p:xfrm>
          <a:off x="792163" y="1557338"/>
          <a:ext cx="7777162" cy="3646488"/>
        </p:xfrm>
        <a:graphic>
          <a:graphicData uri="http://schemas.openxmlformats.org/drawingml/2006/table">
            <a:tbl>
              <a:tblPr firstRow="1" bandRow="1">
                <a:tableStyleId>{21E4AEA4-8DFA-4A89-87EB-49C32662AFE0}</a:tableStyleId>
              </a:tblPr>
              <a:tblGrid>
                <a:gridCol w="1526797"/>
                <a:gridCol w="1918284"/>
                <a:gridCol w="2192323"/>
                <a:gridCol w="2139758"/>
              </a:tblGrid>
              <a:tr h="720145">
                <a:tc>
                  <a:txBody>
                    <a:bodyPr/>
                    <a:lstStyle/>
                    <a:p>
                      <a:r>
                        <a:rPr lang="zh-CN" altLang="en-US" sz="1800" dirty="0" smtClean="0">
                          <a:latin typeface="+mn-lt"/>
                          <a:ea typeface="+mn-ea"/>
                        </a:rPr>
                        <a:t>虚拟化类型</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裸设备</a:t>
                      </a:r>
                      <a:r>
                        <a:rPr lang="en-US" altLang="zh-CN" sz="1800" dirty="0" smtClean="0">
                          <a:latin typeface="+mn-lt"/>
                          <a:ea typeface="+mn-ea"/>
                        </a:rPr>
                        <a:t>+</a:t>
                      </a:r>
                      <a:r>
                        <a:rPr lang="zh-CN" altLang="en-US" sz="1800" dirty="0" smtClean="0">
                          <a:latin typeface="+mn-lt"/>
                          <a:ea typeface="+mn-ea"/>
                        </a:rPr>
                        <a:t>逻辑卷</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存储设备虚拟化</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主机存储虚拟化</a:t>
                      </a:r>
                      <a:r>
                        <a:rPr lang="en-US" altLang="zh-CN" sz="1800" dirty="0" smtClean="0">
                          <a:latin typeface="+mn-lt"/>
                          <a:ea typeface="+mn-ea"/>
                        </a:rPr>
                        <a:t>+</a:t>
                      </a:r>
                      <a:r>
                        <a:rPr lang="zh-CN" altLang="en-US" sz="1800" dirty="0" smtClean="0">
                          <a:latin typeface="+mn-lt"/>
                          <a:ea typeface="+mn-ea"/>
                        </a:rPr>
                        <a:t>文件系统</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16">
                <a:tc>
                  <a:txBody>
                    <a:bodyPr/>
                    <a:lstStyle/>
                    <a:p>
                      <a:r>
                        <a:rPr lang="zh-CN" altLang="en-US" sz="1800" dirty="0" smtClean="0">
                          <a:latin typeface="+mn-lt"/>
                          <a:ea typeface="+mn-ea"/>
                        </a:rPr>
                        <a:t>支持的业务</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全量快照</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差量快照</a:t>
                      </a:r>
                      <a:endParaRPr lang="en-US" altLang="zh-CN" sz="1800" dirty="0" smtClean="0">
                        <a:latin typeface="+mn-lt"/>
                        <a:ea typeface="+mn-ea"/>
                      </a:endParaRPr>
                    </a:p>
                    <a:p>
                      <a:r>
                        <a:rPr lang="zh-CN" altLang="en-US" sz="1800" dirty="0" smtClean="0">
                          <a:latin typeface="+mn-lt"/>
                          <a:ea typeface="+mn-ea"/>
                        </a:rPr>
                        <a:t>链接克隆</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差量快照</a:t>
                      </a:r>
                      <a:endParaRPr lang="en-US" altLang="zh-CN" sz="1800" dirty="0" smtClean="0">
                        <a:latin typeface="+mn-lt"/>
                        <a:ea typeface="+mn-ea"/>
                      </a:endParaRPr>
                    </a:p>
                    <a:p>
                      <a:r>
                        <a:rPr lang="zh-CN" altLang="en-US" sz="1800" dirty="0" smtClean="0">
                          <a:latin typeface="+mn-lt"/>
                          <a:ea typeface="+mn-ea"/>
                        </a:rPr>
                        <a:t>存储冷热迁移</a:t>
                      </a:r>
                      <a:endParaRPr lang="en-US" altLang="zh-CN" sz="1800" dirty="0" smtClean="0">
                        <a:latin typeface="+mn-lt"/>
                        <a:ea typeface="+mn-ea"/>
                      </a:endParaRPr>
                    </a:p>
                    <a:p>
                      <a:r>
                        <a:rPr lang="zh-CN" altLang="en-US" sz="1800" dirty="0" smtClean="0">
                          <a:latin typeface="+mn-lt"/>
                          <a:ea typeface="+mn-ea"/>
                        </a:rPr>
                        <a:t>磁盘扩容</a:t>
                      </a:r>
                      <a:endParaRPr lang="en-US" altLang="zh-CN" sz="1800" dirty="0" smtClean="0">
                        <a:latin typeface="+mn-lt"/>
                        <a:ea typeface="+mn-ea"/>
                      </a:endParaRPr>
                    </a:p>
                    <a:p>
                      <a:r>
                        <a:rPr lang="zh-CN" altLang="en-US" sz="1800" dirty="0" smtClean="0">
                          <a:latin typeface="+mn-lt"/>
                          <a:ea typeface="+mn-ea"/>
                        </a:rPr>
                        <a:t>精简磁盘空间回收链接克隆</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827">
                <a:tc>
                  <a:txBody>
                    <a:bodyPr/>
                    <a:lstStyle/>
                    <a:p>
                      <a:r>
                        <a:rPr lang="zh-CN" altLang="en-US" sz="1800" dirty="0" smtClean="0">
                          <a:latin typeface="+mn-lt"/>
                          <a:ea typeface="+mn-ea"/>
                        </a:rPr>
                        <a:t>支持的存储类型</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latin typeface="+mn-lt"/>
                          <a:ea typeface="+mn-ea"/>
                        </a:rPr>
                        <a:t>IP SAN</a:t>
                      </a:r>
                      <a:endParaRPr lang="en-US" altLang="zh-CN" sz="1800" dirty="0" smtClean="0">
                        <a:latin typeface="+mn-lt"/>
                        <a:ea typeface="+mn-ea"/>
                      </a:endParaRPr>
                    </a:p>
                    <a:p>
                      <a:r>
                        <a:rPr lang="en-US" altLang="zh-CN" sz="1800" dirty="0" smtClean="0">
                          <a:latin typeface="+mn-lt"/>
                          <a:ea typeface="+mn-ea"/>
                        </a:rPr>
                        <a:t>FC SAN</a:t>
                      </a:r>
                      <a:endParaRPr lang="en-US" altLang="zh-CN" sz="1800" dirty="0" smtClean="0">
                        <a:latin typeface="+mn-lt"/>
                        <a:ea typeface="+mn-ea"/>
                      </a:endParaRPr>
                    </a:p>
                    <a:p>
                      <a:r>
                        <a:rPr lang="zh-CN" altLang="en-US" sz="1800" dirty="0" smtClean="0">
                          <a:latin typeface="+mn-lt"/>
                          <a:ea typeface="+mn-ea"/>
                        </a:rPr>
                        <a:t>本地存储</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华为</a:t>
                      </a:r>
                      <a:r>
                        <a:rPr lang="en-US" altLang="zh-CN" sz="1800" dirty="0" smtClean="0">
                          <a:latin typeface="+mn-lt"/>
                          <a:ea typeface="+mn-ea"/>
                        </a:rPr>
                        <a:t>5500T</a:t>
                      </a:r>
                      <a:endParaRPr lang="en-US" altLang="zh-CN" sz="1800" dirty="0" smtClean="0">
                        <a:latin typeface="+mn-lt"/>
                        <a:ea typeface="+mn-ea"/>
                      </a:endParaRPr>
                    </a:p>
                    <a:p>
                      <a:r>
                        <a:rPr lang="zh-CN" altLang="en-US" sz="1800" dirty="0" smtClean="0">
                          <a:latin typeface="+mn-lt"/>
                          <a:ea typeface="+mn-ea"/>
                        </a:rPr>
                        <a:t>华为</a:t>
                      </a:r>
                      <a:r>
                        <a:rPr lang="en-US" altLang="zh-CN" sz="1800" dirty="0" err="1" smtClean="0">
                          <a:latin typeface="+mn-lt"/>
                          <a:ea typeface="+mn-ea"/>
                        </a:rPr>
                        <a:t>FusionStorage</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latin typeface="+mn-lt"/>
                          <a:ea typeface="+mn-ea"/>
                        </a:rPr>
                        <a:t>IP SAN</a:t>
                      </a:r>
                      <a:endParaRPr lang="en-US" altLang="zh-CN" sz="1800" dirty="0" smtClean="0">
                        <a:latin typeface="+mn-lt"/>
                        <a:ea typeface="+mn-ea"/>
                      </a:endParaRPr>
                    </a:p>
                    <a:p>
                      <a:r>
                        <a:rPr lang="en-US" altLang="zh-CN" sz="1800" dirty="0" smtClean="0">
                          <a:latin typeface="+mn-lt"/>
                          <a:ea typeface="+mn-ea"/>
                        </a:rPr>
                        <a:t>FC SAN</a:t>
                      </a:r>
                      <a:endParaRPr lang="en-US" altLang="zh-CN" sz="1800" dirty="0" smtClean="0">
                        <a:latin typeface="+mn-lt"/>
                        <a:ea typeface="+mn-ea"/>
                      </a:endParaRPr>
                    </a:p>
                    <a:p>
                      <a:r>
                        <a:rPr lang="en-US" altLang="zh-CN" sz="1800" dirty="0" smtClean="0">
                          <a:latin typeface="+mn-lt"/>
                          <a:ea typeface="+mn-ea"/>
                        </a:rPr>
                        <a:t>NAS</a:t>
                      </a:r>
                      <a:endParaRPr lang="en-US" altLang="zh-CN" sz="1800" dirty="0" smtClean="0">
                        <a:latin typeface="+mn-lt"/>
                        <a:ea typeface="+mn-ea"/>
                      </a:endParaRPr>
                    </a:p>
                    <a:p>
                      <a:r>
                        <a:rPr lang="zh-CN" altLang="en-US" sz="1800" dirty="0" smtClean="0">
                          <a:latin typeface="+mn-lt"/>
                          <a:ea typeface="+mn-ea"/>
                        </a:rPr>
                        <a:t>本地存储</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pic>
        <p:nvPicPr>
          <p:cNvPr id="61443"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latin typeface="+mn-ea"/>
                <a:ea typeface="+mn-ea"/>
              </a:rPr>
              <a:t>网络虚拟化技术</a:t>
            </a:r>
            <a:endParaRPr lang="zh-CN" altLang="en-US" sz="2200" b="1" dirty="0">
              <a:latin typeface="+mn-ea"/>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p:nvPr/>
        </p:nvGrpSpPr>
        <p:grpSpPr bwMode="auto">
          <a:xfrm>
            <a:off x="792163" y="1736725"/>
            <a:ext cx="2665412" cy="3708400"/>
            <a:chOff x="3785" y="997"/>
            <a:chExt cx="1363" cy="1800"/>
          </a:xfrm>
        </p:grpSpPr>
        <p:sp>
          <p:nvSpPr>
            <p:cNvPr id="63569" name="AutoShape 3"/>
            <p:cNvSpPr>
              <a:spLocks noChangeArrowheads="1"/>
            </p:cNvSpPr>
            <p:nvPr/>
          </p:nvSpPr>
          <p:spPr bwMode="gray">
            <a:xfrm>
              <a:off x="3785" y="997"/>
              <a:ext cx="1363" cy="1800"/>
            </a:xfrm>
            <a:prstGeom prst="roundRect">
              <a:avLst>
                <a:gd name="adj" fmla="val 17509"/>
              </a:avLst>
            </a:prstGeom>
            <a:solidFill>
              <a:srgbClr val="777777"/>
            </a:solidFill>
            <a:ln w="9525">
              <a:solidFill>
                <a:srgbClr val="999999"/>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0" name="AutoShape 4"/>
            <p:cNvSpPr>
              <a:spLocks noChangeArrowheads="1"/>
            </p:cNvSpPr>
            <p:nvPr/>
          </p:nvSpPr>
          <p:spPr bwMode="gray">
            <a:xfrm>
              <a:off x="3806" y="1002"/>
              <a:ext cx="1322" cy="1766"/>
            </a:xfrm>
            <a:prstGeom prst="roundRect">
              <a:avLst>
                <a:gd name="adj" fmla="val 16667"/>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1" name="AutoShape 5"/>
            <p:cNvSpPr>
              <a:spLocks noChangeArrowheads="1"/>
            </p:cNvSpPr>
            <p:nvPr/>
          </p:nvSpPr>
          <p:spPr bwMode="gray">
            <a:xfrm>
              <a:off x="3817" y="2302"/>
              <a:ext cx="1305" cy="447"/>
            </a:xfrm>
            <a:prstGeom prst="roundRect">
              <a:avLst>
                <a:gd name="adj" fmla="val 50000"/>
              </a:avLst>
            </a:prstGeom>
            <a:gradFill rotWithShape="1">
              <a:gsLst>
                <a:gs pos="0">
                  <a:srgbClr val="EAEAEA">
                    <a:alpha val="26999"/>
                  </a:srgbClr>
                </a:gs>
                <a:gs pos="100000">
                  <a:srgbClr val="F8F8F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2" name="AutoShape 6"/>
            <p:cNvSpPr>
              <a:spLocks noChangeArrowheads="1"/>
            </p:cNvSpPr>
            <p:nvPr/>
          </p:nvSpPr>
          <p:spPr bwMode="gray">
            <a:xfrm>
              <a:off x="3817" y="1024"/>
              <a:ext cx="1305" cy="446"/>
            </a:xfrm>
            <a:prstGeom prst="roundRect">
              <a:avLst>
                <a:gd name="adj" fmla="val 50000"/>
              </a:avLst>
            </a:prstGeom>
            <a:gradFill rotWithShape="1">
              <a:gsLst>
                <a:gs pos="0">
                  <a:srgbClr val="F8F8F8"/>
                </a:gs>
                <a:gs pos="100000">
                  <a:srgbClr val="DDDDDD">
                    <a:alpha val="26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3491" name="标题 1"/>
          <p:cNvSpPr>
            <a:spLocks noGrp="1"/>
          </p:cNvSpPr>
          <p:nvPr>
            <p:ph type="title"/>
          </p:nvPr>
        </p:nvSpPr>
        <p:spPr/>
        <p:txBody>
          <a:bodyPr/>
          <a:lstStyle/>
          <a:p>
            <a:r>
              <a:rPr lang="zh-CN" altLang="en-US" smtClean="0"/>
              <a:t>网络虚拟化的背景</a:t>
            </a:r>
            <a:endParaRPr lang="zh-CN" altLang="en-US" smtClean="0"/>
          </a:p>
        </p:txBody>
      </p:sp>
      <p:sp>
        <p:nvSpPr>
          <p:cNvPr id="63492" name="TextBox 69"/>
          <p:cNvSpPr txBox="1">
            <a:spLocks noChangeArrowheads="1"/>
          </p:cNvSpPr>
          <p:nvPr/>
        </p:nvSpPr>
        <p:spPr bwMode="auto">
          <a:xfrm>
            <a:off x="1419225" y="1766888"/>
            <a:ext cx="157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990000"/>
                </a:solidFill>
                <a:latin typeface="+mn-lt"/>
                <a:ea typeface="+mn-ea"/>
              </a:rPr>
              <a:t>传统数据中心</a:t>
            </a:r>
            <a:endParaRPr lang="zh-CN" altLang="en-US" sz="1800" smtClean="0">
              <a:solidFill>
                <a:srgbClr val="990000"/>
              </a:solidFill>
              <a:latin typeface="+mn-lt"/>
              <a:ea typeface="+mn-ea"/>
            </a:endParaRPr>
          </a:p>
        </p:txBody>
      </p:sp>
      <p:sp>
        <p:nvSpPr>
          <p:cNvPr id="94" name="AutoShape 7"/>
          <p:cNvSpPr>
            <a:spLocks noChangeArrowheads="1"/>
          </p:cNvSpPr>
          <p:nvPr/>
        </p:nvSpPr>
        <p:spPr bwMode="auto">
          <a:xfrm>
            <a:off x="5545138" y="1809750"/>
            <a:ext cx="2628900" cy="3743325"/>
          </a:xfrm>
          <a:prstGeom prst="roundRect">
            <a:avLst>
              <a:gd name="adj" fmla="val 16667"/>
            </a:avLst>
          </a:prstGeom>
          <a:solidFill>
            <a:schemeClr val="bg1">
              <a:lumMod val="95000"/>
            </a:schemeClr>
          </a:solidFill>
          <a:ln w="38100" algn="ctr">
            <a:solidFill>
              <a:srgbClr val="990000"/>
            </a:solidFill>
            <a:round/>
          </a:ln>
          <a:effectLst>
            <a:outerShdw blurRad="50800" dist="38100" dir="2700000" algn="tl" rotWithShape="0">
              <a:prstClr val="black">
                <a:alpha val="40000"/>
              </a:prstClr>
            </a:outerShdw>
          </a:effectLst>
        </p:spPr>
        <p:txBody>
          <a:bodyPr wrap="none" lIns="72000" tIns="0" rIns="0" bIns="0" anchor="ctr"/>
          <a:lstStyle/>
          <a:p>
            <a:pPr eaLnBrk="1" fontAlgn="t" hangingPunct="1">
              <a:defRPr/>
            </a:pPr>
            <a:endParaRPr lang="zh-CN" altLang="en-US">
              <a:latin typeface="+mn-lt"/>
              <a:ea typeface="+mn-ea"/>
            </a:endParaRPr>
          </a:p>
        </p:txBody>
      </p:sp>
      <p:sp>
        <p:nvSpPr>
          <p:cNvPr id="63494" name="TextBox 94"/>
          <p:cNvSpPr txBox="1">
            <a:spLocks noChangeArrowheads="1"/>
          </p:cNvSpPr>
          <p:nvPr/>
        </p:nvSpPr>
        <p:spPr bwMode="auto">
          <a:xfrm>
            <a:off x="6149975" y="180975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990000"/>
                </a:solidFill>
                <a:latin typeface="+mn-lt"/>
                <a:ea typeface="+mn-ea"/>
              </a:rPr>
              <a:t>云数据中心</a:t>
            </a:r>
            <a:endParaRPr lang="zh-CN" altLang="en-US" sz="1800" smtClean="0">
              <a:solidFill>
                <a:srgbClr val="990000"/>
              </a:solidFill>
              <a:latin typeface="+mn-lt"/>
              <a:ea typeface="+mn-ea"/>
            </a:endParaRPr>
          </a:p>
        </p:txBody>
      </p:sp>
      <p:sp>
        <p:nvSpPr>
          <p:cNvPr id="63495" name="AutoShape 2"/>
          <p:cNvSpPr>
            <a:spLocks noChangeArrowheads="1"/>
          </p:cNvSpPr>
          <p:nvPr/>
        </p:nvSpPr>
        <p:spPr bwMode="auto">
          <a:xfrm>
            <a:off x="3744913" y="3141663"/>
            <a:ext cx="1512887" cy="1169987"/>
          </a:xfrm>
          <a:prstGeom prst="rightArrow">
            <a:avLst>
              <a:gd name="adj1" fmla="val 58657"/>
              <a:gd name="adj2" fmla="val 23766"/>
            </a:avLst>
          </a:prstGeom>
          <a:gradFill rotWithShape="1">
            <a:gsLst>
              <a:gs pos="0">
                <a:srgbClr val="B21A0E"/>
              </a:gs>
              <a:gs pos="100000">
                <a:srgbClr val="CE9E9E"/>
              </a:gs>
            </a:gsLst>
            <a:lin ang="2700000" scaled="1"/>
          </a:gradFill>
          <a:ln w="6350" algn="ctr">
            <a:solidFill>
              <a:srgbClr val="000000"/>
            </a:solidFill>
            <a:miter lim="800000"/>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496" name="TextBox 95"/>
          <p:cNvSpPr txBox="1">
            <a:spLocks noChangeArrowheads="1"/>
          </p:cNvSpPr>
          <p:nvPr/>
        </p:nvSpPr>
        <p:spPr bwMode="auto">
          <a:xfrm>
            <a:off x="3708400" y="3536950"/>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000" smtClean="0">
                <a:latin typeface="+mn-lt"/>
                <a:ea typeface="+mn-ea"/>
              </a:rPr>
              <a:t>计算虚拟化</a:t>
            </a:r>
            <a:endParaRPr lang="zh-CN" altLang="en-US" sz="2000" smtClean="0">
              <a:latin typeface="+mn-lt"/>
              <a:ea typeface="+mn-ea"/>
            </a:endParaRPr>
          </a:p>
        </p:txBody>
      </p:sp>
      <p:grpSp>
        <p:nvGrpSpPr>
          <p:cNvPr id="63497" name="组合 120"/>
          <p:cNvGrpSpPr/>
          <p:nvPr/>
        </p:nvGrpSpPr>
        <p:grpSpPr bwMode="auto">
          <a:xfrm>
            <a:off x="900113" y="2817813"/>
            <a:ext cx="2413000" cy="2447925"/>
            <a:chOff x="971600" y="2528900"/>
            <a:chExt cx="2412268" cy="2448272"/>
          </a:xfrm>
        </p:grpSpPr>
        <p:sp>
          <p:nvSpPr>
            <p:cNvPr id="63548" name="圆角矩形 118"/>
            <p:cNvSpPr>
              <a:spLocks noChangeArrowheads="1"/>
            </p:cNvSpPr>
            <p:nvPr/>
          </p:nvSpPr>
          <p:spPr bwMode="auto">
            <a:xfrm>
              <a:off x="971600" y="2528900"/>
              <a:ext cx="2412268" cy="161948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49"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0460" y="2756093"/>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0"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0538"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1"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4636"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52" name="TextBox 115"/>
            <p:cNvSpPr txBox="1">
              <a:spLocks noChangeArrowheads="1"/>
            </p:cNvSpPr>
            <p:nvPr/>
          </p:nvSpPr>
          <p:spPr bwMode="auto">
            <a:xfrm>
              <a:off x="1827002" y="2528900"/>
              <a:ext cx="801445" cy="33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sp>
          <p:nvSpPr>
            <p:cNvPr id="63553" name="圆角矩形 119"/>
            <p:cNvSpPr>
              <a:spLocks noChangeArrowheads="1"/>
            </p:cNvSpPr>
            <p:nvPr/>
          </p:nvSpPr>
          <p:spPr bwMode="auto">
            <a:xfrm>
              <a:off x="971600" y="4221415"/>
              <a:ext cx="2412268" cy="75575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54" name="TextBox 114"/>
            <p:cNvSpPr txBox="1">
              <a:spLocks noChangeArrowheads="1"/>
            </p:cNvSpPr>
            <p:nvPr/>
          </p:nvSpPr>
          <p:spPr bwMode="auto">
            <a:xfrm>
              <a:off x="2447527" y="4457985"/>
              <a:ext cx="799857" cy="33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交换机</a:t>
              </a:r>
              <a:endParaRPr lang="zh-CN" altLang="en-US" sz="1600" smtClean="0">
                <a:latin typeface="+mn-lt"/>
                <a:ea typeface="+mn-ea"/>
              </a:endParaRPr>
            </a:p>
          </p:txBody>
        </p:sp>
        <p:cxnSp>
          <p:nvCxnSpPr>
            <p:cNvPr id="56" name="直接连接符 55"/>
            <p:cNvCxnSpPr/>
            <p:nvPr/>
          </p:nvCxnSpPr>
          <p:spPr bwMode="auto">
            <a:xfrm>
              <a:off x="1344549" y="3980081"/>
              <a:ext cx="154734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7" name="直接连接符 56"/>
            <p:cNvCxnSpPr/>
            <p:nvPr/>
          </p:nvCxnSpPr>
          <p:spPr bwMode="auto">
            <a:xfrm flipV="1">
              <a:off x="1344549" y="3619667"/>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直接连接符 59"/>
            <p:cNvCxnSpPr/>
            <p:nvPr/>
          </p:nvCxnSpPr>
          <p:spPr bwMode="auto">
            <a:xfrm flipV="1">
              <a:off x="2136472" y="3619667"/>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1" name="直接连接符 60"/>
            <p:cNvCxnSpPr/>
            <p:nvPr/>
          </p:nvCxnSpPr>
          <p:spPr bwMode="auto">
            <a:xfrm flipV="1">
              <a:off x="2906175" y="360537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2" name="直接连接符 61"/>
            <p:cNvCxnSpPr/>
            <p:nvPr/>
          </p:nvCxnSpPr>
          <p:spPr bwMode="auto">
            <a:xfrm flipV="1">
              <a:off x="2136472" y="3980081"/>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63560" name="Group 28"/>
            <p:cNvGrpSpPr>
              <a:grpSpLocks noChangeAspect="1"/>
            </p:cNvGrpSpPr>
            <p:nvPr/>
          </p:nvGrpSpPr>
          <p:grpSpPr bwMode="auto">
            <a:xfrm>
              <a:off x="1848532" y="4304265"/>
              <a:ext cx="608787" cy="636903"/>
              <a:chOff x="2138" y="1507"/>
              <a:chExt cx="498" cy="521"/>
            </a:xfrm>
          </p:grpSpPr>
          <p:sp>
            <p:nvSpPr>
              <p:cNvPr id="63561" name="Freeform 29"/>
              <p:cNvSpPr>
                <a:spLocks noChangeAspect="1"/>
              </p:cNvSpPr>
              <p:nvPr/>
            </p:nvSpPr>
            <p:spPr bwMode="auto">
              <a:xfrm>
                <a:off x="2550" y="1574"/>
                <a:ext cx="86" cy="451"/>
              </a:xfrm>
              <a:custGeom>
                <a:avLst/>
                <a:gdLst>
                  <a:gd name="T0" fmla="*/ 2147483646 w 43"/>
                  <a:gd name="T1" fmla="*/ 2147483646 h 226"/>
                  <a:gd name="T2" fmla="*/ 2147483646 w 43"/>
                  <a:gd name="T3" fmla="*/ 2147483646 h 226"/>
                  <a:gd name="T4" fmla="*/ 0 w 43"/>
                  <a:gd name="T5" fmla="*/ 2147483646 h 226"/>
                  <a:gd name="T6" fmla="*/ 2147483646 w 43"/>
                  <a:gd name="T7" fmla="*/ 2147483646 h 226"/>
                  <a:gd name="T8" fmla="*/ 2147483646 w 43"/>
                  <a:gd name="T9" fmla="*/ 2147483646 h 226"/>
                  <a:gd name="T10" fmla="*/ 2147483646 w 43"/>
                  <a:gd name="T11" fmla="*/ 2147483646 h 226"/>
                  <a:gd name="T12" fmla="*/ 2147483646 w 43"/>
                  <a:gd name="T13" fmla="*/ 2147483646 h 226"/>
                  <a:gd name="T14" fmla="*/ 2147483646 w 43"/>
                  <a:gd name="T15" fmla="*/ 2147483646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8" y="0"/>
                      <a:pt x="5" y="22"/>
                      <a:pt x="5" y="22"/>
                    </a:cubicBezTo>
                    <a:cubicBezTo>
                      <a:pt x="0" y="221"/>
                      <a:pt x="0" y="221"/>
                      <a:pt x="0" y="221"/>
                    </a:cubicBezTo>
                    <a:cubicBezTo>
                      <a:pt x="0" y="221"/>
                      <a:pt x="0" y="226"/>
                      <a:pt x="10" y="217"/>
                    </a:cubicBezTo>
                    <a:cubicBezTo>
                      <a:pt x="18" y="210"/>
                      <a:pt x="35" y="195"/>
                      <a:pt x="38" y="190"/>
                    </a:cubicBezTo>
                    <a:cubicBezTo>
                      <a:pt x="42" y="186"/>
                      <a:pt x="43" y="187"/>
                      <a:pt x="43" y="177"/>
                    </a:cubicBezTo>
                    <a:cubicBezTo>
                      <a:pt x="43" y="17"/>
                      <a:pt x="43" y="17"/>
                      <a:pt x="43" y="17"/>
                    </a:cubicBezTo>
                    <a:cubicBezTo>
                      <a:pt x="43" y="7"/>
                      <a:pt x="42" y="6"/>
                      <a:pt x="42" y="6"/>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2" name="Freeform 30"/>
              <p:cNvSpPr>
                <a:spLocks noChangeAspect="1"/>
              </p:cNvSpPr>
              <p:nvPr/>
            </p:nvSpPr>
            <p:spPr bwMode="auto">
              <a:xfrm>
                <a:off x="2141" y="1507"/>
                <a:ext cx="487" cy="118"/>
              </a:xfrm>
              <a:custGeom>
                <a:avLst/>
                <a:gdLst>
                  <a:gd name="T0" fmla="*/ 2147483646 w 245"/>
                  <a:gd name="T1" fmla="*/ 2147483646 h 59"/>
                  <a:gd name="T2" fmla="*/ 2147483646 w 245"/>
                  <a:gd name="T3" fmla="*/ 2147483646 h 59"/>
                  <a:gd name="T4" fmla="*/ 2147483646 w 245"/>
                  <a:gd name="T5" fmla="*/ 2147483646 h 59"/>
                  <a:gd name="T6" fmla="*/ 2147483646 w 245"/>
                  <a:gd name="T7" fmla="*/ 2147483646 h 59"/>
                  <a:gd name="T8" fmla="*/ 2147483646 w 245"/>
                  <a:gd name="T9" fmla="*/ 2147483646 h 59"/>
                  <a:gd name="T10" fmla="*/ 2147483646 w 245"/>
                  <a:gd name="T11" fmla="*/ 2147483646 h 59"/>
                  <a:gd name="T12" fmla="*/ 2147483646 w 245"/>
                  <a:gd name="T13" fmla="*/ 0 h 59"/>
                  <a:gd name="T14" fmla="*/ 2147483646 w 245"/>
                  <a:gd name="T15" fmla="*/ 2147483646 h 59"/>
                  <a:gd name="T16" fmla="*/ 2147483646 w 245"/>
                  <a:gd name="T17" fmla="*/ 2147483646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
                  <a:gd name="T28" fmla="*/ 0 h 59"/>
                  <a:gd name="T29" fmla="*/ 245 w 245"/>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 h="59">
                    <a:moveTo>
                      <a:pt x="245" y="37"/>
                    </a:moveTo>
                    <a:cubicBezTo>
                      <a:pt x="212" y="59"/>
                      <a:pt x="212" y="59"/>
                      <a:pt x="212" y="59"/>
                    </a:cubicBezTo>
                    <a:cubicBezTo>
                      <a:pt x="92" y="38"/>
                      <a:pt x="18" y="24"/>
                      <a:pt x="8" y="22"/>
                    </a:cubicBezTo>
                    <a:cubicBezTo>
                      <a:pt x="2" y="21"/>
                      <a:pt x="1" y="27"/>
                      <a:pt x="1" y="27"/>
                    </a:cubicBezTo>
                    <a:cubicBezTo>
                      <a:pt x="1" y="27"/>
                      <a:pt x="0" y="21"/>
                      <a:pt x="4" y="18"/>
                    </a:cubicBezTo>
                    <a:cubicBezTo>
                      <a:pt x="7" y="16"/>
                      <a:pt x="23" y="6"/>
                      <a:pt x="30" y="1"/>
                    </a:cubicBezTo>
                    <a:cubicBezTo>
                      <a:pt x="33" y="0"/>
                      <a:pt x="35" y="0"/>
                      <a:pt x="35" y="0"/>
                    </a:cubicBezTo>
                    <a:cubicBezTo>
                      <a:pt x="35" y="0"/>
                      <a:pt x="234" y="34"/>
                      <a:pt x="237" y="34"/>
                    </a:cubicBezTo>
                    <a:cubicBezTo>
                      <a:pt x="244" y="36"/>
                      <a:pt x="245" y="37"/>
                      <a:pt x="245" y="37"/>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3" name="Freeform 31"/>
              <p:cNvSpPr>
                <a:spLocks noChangeAspect="1"/>
              </p:cNvSpPr>
              <p:nvPr/>
            </p:nvSpPr>
            <p:spPr bwMode="auto">
              <a:xfrm>
                <a:off x="2542" y="1578"/>
                <a:ext cx="91" cy="65"/>
              </a:xfrm>
              <a:custGeom>
                <a:avLst/>
                <a:gdLst>
                  <a:gd name="T0" fmla="*/ 0 w 46"/>
                  <a:gd name="T1" fmla="*/ 2147483646 h 32"/>
                  <a:gd name="T2" fmla="*/ 2147483646 w 46"/>
                  <a:gd name="T3" fmla="*/ 0 h 32"/>
                  <a:gd name="T4" fmla="*/ 2147483646 w 46"/>
                  <a:gd name="T5" fmla="*/ 2147483646 h 32"/>
                  <a:gd name="T6" fmla="*/ 2147483646 w 46"/>
                  <a:gd name="T7" fmla="*/ 2147483646 h 32"/>
                  <a:gd name="T8" fmla="*/ 0 w 46"/>
                  <a:gd name="T9" fmla="*/ 2147483646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4" name="Freeform 32"/>
              <p:cNvSpPr>
                <a:spLocks noChangeAspect="1"/>
              </p:cNvSpPr>
              <p:nvPr/>
            </p:nvSpPr>
            <p:spPr bwMode="auto">
              <a:xfrm>
                <a:off x="2141" y="1547"/>
                <a:ext cx="423" cy="478"/>
              </a:xfrm>
              <a:custGeom>
                <a:avLst/>
                <a:gdLst>
                  <a:gd name="T0" fmla="*/ 2147483646 w 213"/>
                  <a:gd name="T1" fmla="*/ 2147483646 h 239"/>
                  <a:gd name="T2" fmla="*/ 2147483646 w 213"/>
                  <a:gd name="T3" fmla="*/ 2147483646 h 239"/>
                  <a:gd name="T4" fmla="*/ 0 w 213"/>
                  <a:gd name="T5" fmla="*/ 2147483646 h 239"/>
                  <a:gd name="T6" fmla="*/ 0 w 213"/>
                  <a:gd name="T7" fmla="*/ 2147483646 h 239"/>
                  <a:gd name="T8" fmla="*/ 2147483646 w 213"/>
                  <a:gd name="T9" fmla="*/ 2147483646 h 239"/>
                  <a:gd name="T10" fmla="*/ 2147483646 w 213"/>
                  <a:gd name="T11" fmla="*/ 2147483646 h 239"/>
                  <a:gd name="T12" fmla="*/ 2147483646 w 213"/>
                  <a:gd name="T13" fmla="*/ 2147483646 h 239"/>
                  <a:gd name="T14" fmla="*/ 2147483646 w 213"/>
                  <a:gd name="T15" fmla="*/ 2147483646 h 239"/>
                  <a:gd name="T16" fmla="*/ 2147483646 w 213"/>
                  <a:gd name="T17" fmla="*/ 2147483646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8" y="1"/>
                    </a:cubicBezTo>
                    <a:cubicBezTo>
                      <a:pt x="1" y="0"/>
                      <a:pt x="0" y="6"/>
                      <a:pt x="0" y="6"/>
                    </a:cubicBezTo>
                    <a:cubicBezTo>
                      <a:pt x="0" y="6"/>
                      <a:pt x="0" y="168"/>
                      <a:pt x="0" y="180"/>
                    </a:cubicBezTo>
                    <a:cubicBezTo>
                      <a:pt x="0" y="192"/>
                      <a:pt x="2" y="192"/>
                      <a:pt x="7" y="194"/>
                    </a:cubicBezTo>
                    <a:cubicBezTo>
                      <a:pt x="11" y="195"/>
                      <a:pt x="165"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5" name="Freeform 33"/>
              <p:cNvSpPr>
                <a:spLocks noChangeAspect="1"/>
              </p:cNvSpPr>
              <p:nvPr/>
            </p:nvSpPr>
            <p:spPr bwMode="auto">
              <a:xfrm>
                <a:off x="2154" y="1561"/>
                <a:ext cx="392" cy="443"/>
              </a:xfrm>
              <a:custGeom>
                <a:avLst/>
                <a:gdLst>
                  <a:gd name="T0" fmla="*/ 2147483646 w 197"/>
                  <a:gd name="T1" fmla="*/ 2147483646 h 222"/>
                  <a:gd name="T2" fmla="*/ 2147483646 w 197"/>
                  <a:gd name="T3" fmla="*/ 2147483646 h 222"/>
                  <a:gd name="T4" fmla="*/ 0 w 197"/>
                  <a:gd name="T5" fmla="*/ 2147483646 h 222"/>
                  <a:gd name="T6" fmla="*/ 0 w 197"/>
                  <a:gd name="T7" fmla="*/ 2147483646 h 222"/>
                  <a:gd name="T8" fmla="*/ 2147483646 w 197"/>
                  <a:gd name="T9" fmla="*/ 2147483646 h 222"/>
                  <a:gd name="T10" fmla="*/ 2147483646 w 197"/>
                  <a:gd name="T11" fmla="*/ 2147483646 h 222"/>
                  <a:gd name="T12" fmla="*/ 2147483646 w 197"/>
                  <a:gd name="T13" fmla="*/ 2147483646 h 222"/>
                  <a:gd name="T14" fmla="*/ 2147483646 w 197"/>
                  <a:gd name="T15" fmla="*/ 2147483646 h 222"/>
                  <a:gd name="T16" fmla="*/ 2147483646 w 197"/>
                  <a:gd name="T17" fmla="*/ 2147483646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
                  <a:gd name="T28" fmla="*/ 0 h 222"/>
                  <a:gd name="T29" fmla="*/ 197 w 197"/>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 h="222">
                    <a:moveTo>
                      <a:pt x="192" y="35"/>
                    </a:moveTo>
                    <a:cubicBezTo>
                      <a:pt x="85" y="16"/>
                      <a:pt x="15" y="3"/>
                      <a:pt x="6" y="1"/>
                    </a:cubicBezTo>
                    <a:cubicBezTo>
                      <a:pt x="0" y="0"/>
                      <a:pt x="0" y="5"/>
                      <a:pt x="0" y="5"/>
                    </a:cubicBezTo>
                    <a:cubicBezTo>
                      <a:pt x="0" y="5"/>
                      <a:pt x="0" y="155"/>
                      <a:pt x="0" y="167"/>
                    </a:cubicBezTo>
                    <a:cubicBezTo>
                      <a:pt x="0" y="178"/>
                      <a:pt x="1" y="179"/>
                      <a:pt x="6" y="180"/>
                    </a:cubicBezTo>
                    <a:cubicBezTo>
                      <a:pt x="9" y="181"/>
                      <a:pt x="154" y="212"/>
                      <a:pt x="187" y="220"/>
                    </a:cubicBezTo>
                    <a:cubicBezTo>
                      <a:pt x="197" y="222"/>
                      <a:pt x="196" y="215"/>
                      <a:pt x="197" y="212"/>
                    </a:cubicBezTo>
                    <a:cubicBezTo>
                      <a:pt x="197" y="212"/>
                      <a:pt x="197" y="50"/>
                      <a:pt x="197" y="44"/>
                    </a:cubicBezTo>
                    <a:cubicBezTo>
                      <a:pt x="197" y="39"/>
                      <a:pt x="196" y="35"/>
                      <a:pt x="192" y="35"/>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6" name="Freeform 34"/>
              <p:cNvSpPr>
                <a:spLocks noChangeAspect="1" noEditPoints="1"/>
              </p:cNvSpPr>
              <p:nvPr/>
            </p:nvSpPr>
            <p:spPr bwMode="auto">
              <a:xfrm>
                <a:off x="2150" y="1561"/>
                <a:ext cx="397" cy="443"/>
              </a:xfrm>
              <a:custGeom>
                <a:avLst/>
                <a:gdLst>
                  <a:gd name="T0" fmla="*/ 2147483646 w 199"/>
                  <a:gd name="T1" fmla="*/ 2147483646 h 221"/>
                  <a:gd name="T2" fmla="*/ 0 w 199"/>
                  <a:gd name="T3" fmla="*/ 2147483646 h 221"/>
                  <a:gd name="T4" fmla="*/ 0 w 199"/>
                  <a:gd name="T5" fmla="*/ 2147483646 h 221"/>
                  <a:gd name="T6" fmla="*/ 2147483646 w 199"/>
                  <a:gd name="T7" fmla="*/ 2147483646 h 221"/>
                  <a:gd name="T8" fmla="*/ 2147483646 w 199"/>
                  <a:gd name="T9" fmla="*/ 2147483646 h 221"/>
                  <a:gd name="T10" fmla="*/ 2147483646 w 199"/>
                  <a:gd name="T11" fmla="*/ 2147483646 h 221"/>
                  <a:gd name="T12" fmla="*/ 2147483646 w 199"/>
                  <a:gd name="T13" fmla="*/ 2147483646 h 221"/>
                  <a:gd name="T14" fmla="*/ 2147483646 w 199"/>
                  <a:gd name="T15" fmla="*/ 2147483646 h 221"/>
                  <a:gd name="T16" fmla="*/ 2147483646 w 199"/>
                  <a:gd name="T17" fmla="*/ 2147483646 h 221"/>
                  <a:gd name="T18" fmla="*/ 2147483646 w 199"/>
                  <a:gd name="T19" fmla="*/ 2147483646 h 221"/>
                  <a:gd name="T20" fmla="*/ 2147483646 w 199"/>
                  <a:gd name="T21" fmla="*/ 2147483646 h 221"/>
                  <a:gd name="T22" fmla="*/ 2147483646 w 199"/>
                  <a:gd name="T23" fmla="*/ 0 h 221"/>
                  <a:gd name="T24" fmla="*/ 2147483646 w 199"/>
                  <a:gd name="T25" fmla="*/ 2147483646 h 221"/>
                  <a:gd name="T26" fmla="*/ 2147483646 w 199"/>
                  <a:gd name="T27" fmla="*/ 2147483646 h 221"/>
                  <a:gd name="T28" fmla="*/ 2147483646 w 199"/>
                  <a:gd name="T29" fmla="*/ 2147483646 h 221"/>
                  <a:gd name="T30" fmla="*/ 2147483646 w 199"/>
                  <a:gd name="T31" fmla="*/ 2147483646 h 221"/>
                  <a:gd name="T32" fmla="*/ 2147483646 w 199"/>
                  <a:gd name="T33" fmla="*/ 2147483646 h 221"/>
                  <a:gd name="T34" fmla="*/ 2147483646 w 199"/>
                  <a:gd name="T35" fmla="*/ 2147483646 h 221"/>
                  <a:gd name="T36" fmla="*/ 2147483646 w 199"/>
                  <a:gd name="T37" fmla="*/ 2147483646 h 221"/>
                  <a:gd name="T38" fmla="*/ 2147483646 w 199"/>
                  <a:gd name="T39" fmla="*/ 2147483646 h 221"/>
                  <a:gd name="T40" fmla="*/ 2147483646 w 199"/>
                  <a:gd name="T41" fmla="*/ 2147483646 h 221"/>
                  <a:gd name="T42" fmla="*/ 2147483646 w 199"/>
                  <a:gd name="T43" fmla="*/ 2147483646 h 221"/>
                  <a:gd name="T44" fmla="*/ 2147483646 w 199"/>
                  <a:gd name="T45" fmla="*/ 2147483646 h 221"/>
                  <a:gd name="T46" fmla="*/ 2147483646 w 199"/>
                  <a:gd name="T47" fmla="*/ 2147483646 h 221"/>
                  <a:gd name="T48" fmla="*/ 2147483646 w 199"/>
                  <a:gd name="T49" fmla="*/ 2147483646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4"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8" y="179"/>
                    </a:cubicBezTo>
                    <a:cubicBezTo>
                      <a:pt x="3"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7" name="Freeform 35"/>
              <p:cNvSpPr>
                <a:spLocks noChangeAspect="1" noEditPoints="1"/>
              </p:cNvSpPr>
              <p:nvPr/>
            </p:nvSpPr>
            <p:spPr bwMode="auto">
              <a:xfrm>
                <a:off x="2210" y="1621"/>
                <a:ext cx="302" cy="331"/>
              </a:xfrm>
              <a:custGeom>
                <a:avLst/>
                <a:gdLst>
                  <a:gd name="T0" fmla="*/ 2147483646 w 152"/>
                  <a:gd name="T1" fmla="*/ 2147483646 h 166"/>
                  <a:gd name="T2" fmla="*/ 2147483646 w 152"/>
                  <a:gd name="T3" fmla="*/ 2147483646 h 166"/>
                  <a:gd name="T4" fmla="*/ 2147483646 w 152"/>
                  <a:gd name="T5" fmla="*/ 2147483646 h 166"/>
                  <a:gd name="T6" fmla="*/ 2147483646 w 152"/>
                  <a:gd name="T7" fmla="*/ 2147483646 h 166"/>
                  <a:gd name="T8" fmla="*/ 2147483646 w 152"/>
                  <a:gd name="T9" fmla="*/ 2147483646 h 166"/>
                  <a:gd name="T10" fmla="*/ 2147483646 w 152"/>
                  <a:gd name="T11" fmla="*/ 0 h 166"/>
                  <a:gd name="T12" fmla="*/ 2147483646 w 152"/>
                  <a:gd name="T13" fmla="*/ 2147483646 h 166"/>
                  <a:gd name="T14" fmla="*/ 2147483646 w 152"/>
                  <a:gd name="T15" fmla="*/ 2147483646 h 166"/>
                  <a:gd name="T16" fmla="*/ 2147483646 w 152"/>
                  <a:gd name="T17" fmla="*/ 2147483646 h 166"/>
                  <a:gd name="T18" fmla="*/ 0 w 152"/>
                  <a:gd name="T19" fmla="*/ 2147483646 h 166"/>
                  <a:gd name="T20" fmla="*/ 0 w 152"/>
                  <a:gd name="T21" fmla="*/ 2147483646 h 166"/>
                  <a:gd name="T22" fmla="*/ 2147483646 w 152"/>
                  <a:gd name="T23" fmla="*/ 2147483646 h 166"/>
                  <a:gd name="T24" fmla="*/ 2147483646 w 152"/>
                  <a:gd name="T25" fmla="*/ 2147483646 h 166"/>
                  <a:gd name="T26" fmla="*/ 2147483646 w 152"/>
                  <a:gd name="T27" fmla="*/ 2147483646 h 166"/>
                  <a:gd name="T28" fmla="*/ 2147483646 w 152"/>
                  <a:gd name="T29" fmla="*/ 2147483646 h 166"/>
                  <a:gd name="T30" fmla="*/ 0 w 152"/>
                  <a:gd name="T31" fmla="*/ 2147483646 h 166"/>
                  <a:gd name="T32" fmla="*/ 0 w 152"/>
                  <a:gd name="T33" fmla="*/ 2147483646 h 166"/>
                  <a:gd name="T34" fmla="*/ 2147483646 w 152"/>
                  <a:gd name="T35" fmla="*/ 2147483646 h 166"/>
                  <a:gd name="T36" fmla="*/ 2147483646 w 152"/>
                  <a:gd name="T37" fmla="*/ 2147483646 h 166"/>
                  <a:gd name="T38" fmla="*/ 2147483646 w 152"/>
                  <a:gd name="T39" fmla="*/ 2147483646 h 166"/>
                  <a:gd name="T40" fmla="*/ 2147483646 w 152"/>
                  <a:gd name="T41" fmla="*/ 2147483646 h 166"/>
                  <a:gd name="T42" fmla="*/ 2147483646 w 152"/>
                  <a:gd name="T43" fmla="*/ 2147483646 h 166"/>
                  <a:gd name="T44" fmla="*/ 2147483646 w 152"/>
                  <a:gd name="T45" fmla="*/ 2147483646 h 166"/>
                  <a:gd name="T46" fmla="*/ 2147483646 w 152"/>
                  <a:gd name="T47" fmla="*/ 2147483646 h 166"/>
                  <a:gd name="T48" fmla="*/ 2147483646 w 152"/>
                  <a:gd name="T49" fmla="*/ 2147483646 h 166"/>
                  <a:gd name="T50" fmla="*/ 2147483646 w 152"/>
                  <a:gd name="T51" fmla="*/ 2147483646 h 166"/>
                  <a:gd name="T52" fmla="*/ 2147483646 w 152"/>
                  <a:gd name="T53" fmla="*/ 2147483646 h 166"/>
                  <a:gd name="T54" fmla="*/ 2147483646 w 152"/>
                  <a:gd name="T55" fmla="*/ 2147483646 h 166"/>
                  <a:gd name="T56" fmla="*/ 2147483646 w 152"/>
                  <a:gd name="T57" fmla="*/ 2147483646 h 166"/>
                  <a:gd name="T58" fmla="*/ 2147483646 w 152"/>
                  <a:gd name="T59" fmla="*/ 2147483646 h 166"/>
                  <a:gd name="T60" fmla="*/ 2147483646 w 152"/>
                  <a:gd name="T61" fmla="*/ 2147483646 h 166"/>
                  <a:gd name="T62" fmla="*/ 2147483646 w 152"/>
                  <a:gd name="T63" fmla="*/ 2147483646 h 166"/>
                  <a:gd name="T64" fmla="*/ 2147483646 w 152"/>
                  <a:gd name="T65" fmla="*/ 2147483646 h 166"/>
                  <a:gd name="T66" fmla="*/ 2147483646 w 152"/>
                  <a:gd name="T67" fmla="*/ 2147483646 h 166"/>
                  <a:gd name="T68" fmla="*/ 2147483646 w 152"/>
                  <a:gd name="T69" fmla="*/ 2147483646 h 166"/>
                  <a:gd name="T70" fmla="*/ 2147483646 w 152"/>
                  <a:gd name="T71" fmla="*/ 2147483646 h 166"/>
                  <a:gd name="T72" fmla="*/ 2147483646 w 152"/>
                  <a:gd name="T73" fmla="*/ 2147483646 h 166"/>
                  <a:gd name="T74" fmla="*/ 2147483646 w 152"/>
                  <a:gd name="T75" fmla="*/ 2147483646 h 166"/>
                  <a:gd name="T76" fmla="*/ 2147483646 w 152"/>
                  <a:gd name="T77" fmla="*/ 2147483646 h 166"/>
                  <a:gd name="T78" fmla="*/ 2147483646 w 152"/>
                  <a:gd name="T79" fmla="*/ 2147483646 h 166"/>
                  <a:gd name="T80" fmla="*/ 2147483646 w 152"/>
                  <a:gd name="T81" fmla="*/ 2147483646 h 166"/>
                  <a:gd name="T82" fmla="*/ 2147483646 w 152"/>
                  <a:gd name="T83" fmla="*/ 2147483646 h 166"/>
                  <a:gd name="T84" fmla="*/ 2147483646 w 152"/>
                  <a:gd name="T85" fmla="*/ 2147483646 h 166"/>
                  <a:gd name="T86" fmla="*/ 2147483646 w 152"/>
                  <a:gd name="T87" fmla="*/ 2147483646 h 166"/>
                  <a:gd name="T88" fmla="*/ 2147483646 w 152"/>
                  <a:gd name="T89" fmla="*/ 2147483646 h 166"/>
                  <a:gd name="T90" fmla="*/ 2147483646 w 152"/>
                  <a:gd name="T91" fmla="*/ 2147483646 h 166"/>
                  <a:gd name="T92" fmla="*/ 2147483646 w 152"/>
                  <a:gd name="T93" fmla="*/ 2147483646 h 166"/>
                  <a:gd name="T94" fmla="*/ 2147483646 w 152"/>
                  <a:gd name="T95" fmla="*/ 2147483646 h 166"/>
                  <a:gd name="T96" fmla="*/ 2147483646 w 152"/>
                  <a:gd name="T97" fmla="*/ 2147483646 h 166"/>
                  <a:gd name="T98" fmla="*/ 2147483646 w 152"/>
                  <a:gd name="T99" fmla="*/ 2147483646 h 166"/>
                  <a:gd name="T100" fmla="*/ 2147483646 w 152"/>
                  <a:gd name="T101" fmla="*/ 2147483646 h 166"/>
                  <a:gd name="T102" fmla="*/ 2147483646 w 152"/>
                  <a:gd name="T103" fmla="*/ 2147483646 h 166"/>
                  <a:gd name="T104" fmla="*/ 2147483646 w 152"/>
                  <a:gd name="T105" fmla="*/ 2147483646 h 166"/>
                  <a:gd name="T106" fmla="*/ 2147483646 w 152"/>
                  <a:gd name="T107" fmla="*/ 2147483646 h 166"/>
                  <a:gd name="T108" fmla="*/ 2147483646 w 152"/>
                  <a:gd name="T109" fmla="*/ 2147483646 h 166"/>
                  <a:gd name="T110" fmla="*/ 2147483646 w 152"/>
                  <a:gd name="T111" fmla="*/ 2147483646 h 166"/>
                  <a:gd name="T112" fmla="*/ 2147483646 w 152"/>
                  <a:gd name="T113" fmla="*/ 2147483646 h 166"/>
                  <a:gd name="T114" fmla="*/ 2147483646 w 152"/>
                  <a:gd name="T115" fmla="*/ 2147483646 h 166"/>
                  <a:gd name="T116" fmla="*/ 2147483646 w 152"/>
                  <a:gd name="T117" fmla="*/ 2147483646 h 166"/>
                  <a:gd name="T118" fmla="*/ 2147483646 w 152"/>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166"/>
                  <a:gd name="T182" fmla="*/ 152 w 152"/>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166">
                    <a:moveTo>
                      <a:pt x="48" y="51"/>
                    </a:moveTo>
                    <a:cubicBezTo>
                      <a:pt x="52" y="48"/>
                      <a:pt x="56" y="46"/>
                      <a:pt x="60" y="45"/>
                    </a:cubicBezTo>
                    <a:cubicBezTo>
                      <a:pt x="60" y="7"/>
                      <a:pt x="60" y="7"/>
                      <a:pt x="60" y="7"/>
                    </a:cubicBezTo>
                    <a:cubicBezTo>
                      <a:pt x="59" y="7"/>
                      <a:pt x="48" y="5"/>
                      <a:pt x="45" y="4"/>
                    </a:cubicBezTo>
                    <a:cubicBezTo>
                      <a:pt x="45" y="7"/>
                      <a:pt x="45" y="37"/>
                      <a:pt x="45" y="37"/>
                    </a:cubicBezTo>
                    <a:cubicBezTo>
                      <a:pt x="45" y="37"/>
                      <a:pt x="15" y="2"/>
                      <a:pt x="13" y="0"/>
                    </a:cubicBezTo>
                    <a:cubicBezTo>
                      <a:pt x="12" y="2"/>
                      <a:pt x="10" y="4"/>
                      <a:pt x="9" y="5"/>
                    </a:cubicBezTo>
                    <a:cubicBezTo>
                      <a:pt x="6" y="7"/>
                      <a:pt x="4" y="8"/>
                      <a:pt x="1" y="9"/>
                    </a:cubicBezTo>
                    <a:cubicBezTo>
                      <a:pt x="3" y="11"/>
                      <a:pt x="32" y="45"/>
                      <a:pt x="32" y="45"/>
                    </a:cubicBezTo>
                    <a:cubicBezTo>
                      <a:pt x="32" y="45"/>
                      <a:pt x="3" y="39"/>
                      <a:pt x="0" y="38"/>
                    </a:cubicBezTo>
                    <a:cubicBezTo>
                      <a:pt x="0" y="53"/>
                      <a:pt x="0" y="53"/>
                      <a:pt x="0" y="53"/>
                    </a:cubicBezTo>
                    <a:cubicBezTo>
                      <a:pt x="2" y="53"/>
                      <a:pt x="38" y="60"/>
                      <a:pt x="40" y="61"/>
                    </a:cubicBezTo>
                    <a:cubicBezTo>
                      <a:pt x="42" y="57"/>
                      <a:pt x="45" y="53"/>
                      <a:pt x="48" y="51"/>
                    </a:cubicBezTo>
                    <a:close/>
                    <a:moveTo>
                      <a:pt x="48" y="104"/>
                    </a:moveTo>
                    <a:cubicBezTo>
                      <a:pt x="44" y="100"/>
                      <a:pt x="42" y="96"/>
                      <a:pt x="40" y="91"/>
                    </a:cubicBezTo>
                    <a:cubicBezTo>
                      <a:pt x="38" y="90"/>
                      <a:pt x="3" y="83"/>
                      <a:pt x="0" y="83"/>
                    </a:cubicBezTo>
                    <a:cubicBezTo>
                      <a:pt x="0" y="85"/>
                      <a:pt x="0" y="95"/>
                      <a:pt x="0" y="97"/>
                    </a:cubicBezTo>
                    <a:cubicBezTo>
                      <a:pt x="2" y="98"/>
                      <a:pt x="34" y="104"/>
                      <a:pt x="34" y="104"/>
                    </a:cubicBezTo>
                    <a:cubicBezTo>
                      <a:pt x="34" y="104"/>
                      <a:pt x="5" y="126"/>
                      <a:pt x="2" y="128"/>
                    </a:cubicBezTo>
                    <a:cubicBezTo>
                      <a:pt x="5" y="130"/>
                      <a:pt x="7" y="132"/>
                      <a:pt x="9" y="134"/>
                    </a:cubicBezTo>
                    <a:cubicBezTo>
                      <a:pt x="11" y="136"/>
                      <a:pt x="13" y="139"/>
                      <a:pt x="15" y="142"/>
                    </a:cubicBezTo>
                    <a:cubicBezTo>
                      <a:pt x="17" y="141"/>
                      <a:pt x="45" y="119"/>
                      <a:pt x="45" y="119"/>
                    </a:cubicBezTo>
                    <a:cubicBezTo>
                      <a:pt x="45" y="119"/>
                      <a:pt x="45" y="147"/>
                      <a:pt x="45" y="150"/>
                    </a:cubicBezTo>
                    <a:cubicBezTo>
                      <a:pt x="47" y="150"/>
                      <a:pt x="58" y="152"/>
                      <a:pt x="60" y="153"/>
                    </a:cubicBezTo>
                    <a:cubicBezTo>
                      <a:pt x="60" y="150"/>
                      <a:pt x="60" y="116"/>
                      <a:pt x="60" y="115"/>
                    </a:cubicBezTo>
                    <a:cubicBezTo>
                      <a:pt x="56" y="112"/>
                      <a:pt x="52" y="109"/>
                      <a:pt x="48" y="104"/>
                    </a:cubicBezTo>
                    <a:close/>
                    <a:moveTo>
                      <a:pt x="92" y="51"/>
                    </a:moveTo>
                    <a:cubicBezTo>
                      <a:pt x="96" y="54"/>
                      <a:pt x="100" y="58"/>
                      <a:pt x="104" y="62"/>
                    </a:cubicBezTo>
                    <a:cubicBezTo>
                      <a:pt x="108" y="66"/>
                      <a:pt x="110" y="71"/>
                      <a:pt x="112" y="76"/>
                    </a:cubicBezTo>
                    <a:cubicBezTo>
                      <a:pt x="114" y="76"/>
                      <a:pt x="150" y="83"/>
                      <a:pt x="152" y="84"/>
                    </a:cubicBezTo>
                    <a:cubicBezTo>
                      <a:pt x="152" y="81"/>
                      <a:pt x="152" y="71"/>
                      <a:pt x="152" y="69"/>
                    </a:cubicBezTo>
                    <a:cubicBezTo>
                      <a:pt x="150" y="69"/>
                      <a:pt x="118" y="62"/>
                      <a:pt x="118" y="62"/>
                    </a:cubicBezTo>
                    <a:cubicBezTo>
                      <a:pt x="118" y="62"/>
                      <a:pt x="147" y="40"/>
                      <a:pt x="150" y="39"/>
                    </a:cubicBezTo>
                    <a:cubicBezTo>
                      <a:pt x="147" y="37"/>
                      <a:pt x="145" y="35"/>
                      <a:pt x="143" y="33"/>
                    </a:cubicBezTo>
                    <a:cubicBezTo>
                      <a:pt x="141" y="30"/>
                      <a:pt x="139" y="27"/>
                      <a:pt x="137" y="24"/>
                    </a:cubicBezTo>
                    <a:cubicBezTo>
                      <a:pt x="135" y="26"/>
                      <a:pt x="107" y="47"/>
                      <a:pt x="107" y="47"/>
                    </a:cubicBezTo>
                    <a:cubicBezTo>
                      <a:pt x="107" y="47"/>
                      <a:pt x="107" y="19"/>
                      <a:pt x="107" y="17"/>
                    </a:cubicBezTo>
                    <a:cubicBezTo>
                      <a:pt x="105" y="16"/>
                      <a:pt x="94" y="14"/>
                      <a:pt x="92" y="13"/>
                    </a:cubicBezTo>
                    <a:cubicBezTo>
                      <a:pt x="92" y="16"/>
                      <a:pt x="92" y="25"/>
                      <a:pt x="92" y="25"/>
                    </a:cubicBezTo>
                    <a:cubicBezTo>
                      <a:pt x="92" y="25"/>
                      <a:pt x="92" y="50"/>
                      <a:pt x="92" y="51"/>
                    </a:cubicBezTo>
                    <a:close/>
                    <a:moveTo>
                      <a:pt x="104" y="116"/>
                    </a:moveTo>
                    <a:cubicBezTo>
                      <a:pt x="100" y="118"/>
                      <a:pt x="96" y="120"/>
                      <a:pt x="92" y="121"/>
                    </a:cubicBezTo>
                    <a:cubicBezTo>
                      <a:pt x="92" y="123"/>
                      <a:pt x="92" y="157"/>
                      <a:pt x="92" y="159"/>
                    </a:cubicBezTo>
                    <a:cubicBezTo>
                      <a:pt x="93" y="160"/>
                      <a:pt x="104" y="162"/>
                      <a:pt x="107" y="162"/>
                    </a:cubicBezTo>
                    <a:cubicBezTo>
                      <a:pt x="107" y="159"/>
                      <a:pt x="107" y="129"/>
                      <a:pt x="107" y="129"/>
                    </a:cubicBezTo>
                    <a:cubicBezTo>
                      <a:pt x="107" y="129"/>
                      <a:pt x="137" y="164"/>
                      <a:pt x="139" y="166"/>
                    </a:cubicBezTo>
                    <a:cubicBezTo>
                      <a:pt x="140" y="164"/>
                      <a:pt x="142" y="163"/>
                      <a:pt x="144" y="161"/>
                    </a:cubicBezTo>
                    <a:cubicBezTo>
                      <a:pt x="146" y="160"/>
                      <a:pt x="148" y="159"/>
                      <a:pt x="151" y="158"/>
                    </a:cubicBezTo>
                    <a:cubicBezTo>
                      <a:pt x="149" y="155"/>
                      <a:pt x="120" y="122"/>
                      <a:pt x="120" y="122"/>
                    </a:cubicBezTo>
                    <a:cubicBezTo>
                      <a:pt x="120" y="122"/>
                      <a:pt x="149" y="128"/>
                      <a:pt x="152" y="128"/>
                    </a:cubicBezTo>
                    <a:cubicBezTo>
                      <a:pt x="152" y="114"/>
                      <a:pt x="152" y="114"/>
                      <a:pt x="152" y="114"/>
                    </a:cubicBezTo>
                    <a:cubicBezTo>
                      <a:pt x="150" y="113"/>
                      <a:pt x="114" y="106"/>
                      <a:pt x="112" y="105"/>
                    </a:cubicBezTo>
                    <a:cubicBezTo>
                      <a:pt x="110" y="109"/>
                      <a:pt x="107" y="113"/>
                      <a:pt x="104" y="116"/>
                    </a:cubicBezTo>
                    <a:close/>
                    <a:moveTo>
                      <a:pt x="97" y="90"/>
                    </a:moveTo>
                    <a:cubicBezTo>
                      <a:pt x="97" y="84"/>
                      <a:pt x="95" y="77"/>
                      <a:pt x="91" y="72"/>
                    </a:cubicBezTo>
                    <a:cubicBezTo>
                      <a:pt x="82" y="63"/>
                      <a:pt x="69" y="60"/>
                      <a:pt x="61" y="66"/>
                    </a:cubicBezTo>
                    <a:cubicBezTo>
                      <a:pt x="58" y="69"/>
                      <a:pt x="56" y="72"/>
                      <a:pt x="55" y="77"/>
                    </a:cubicBezTo>
                    <a:cubicBezTo>
                      <a:pt x="55" y="83"/>
                      <a:pt x="57" y="89"/>
                      <a:pt x="62" y="94"/>
                    </a:cubicBezTo>
                    <a:cubicBezTo>
                      <a:pt x="70" y="103"/>
                      <a:pt x="83" y="106"/>
                      <a:pt x="91" y="100"/>
                    </a:cubicBezTo>
                    <a:cubicBezTo>
                      <a:pt x="94" y="98"/>
                      <a:pt x="96" y="94"/>
                      <a:pt x="97" y="90"/>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8" name="Freeform 36"/>
              <p:cNvSpPr>
                <a:spLocks noChangeAspect="1" noEditPoints="1"/>
              </p:cNvSpPr>
              <p:nvPr/>
            </p:nvSpPr>
            <p:spPr bwMode="auto">
              <a:xfrm>
                <a:off x="2198" y="1613"/>
                <a:ext cx="305" cy="330"/>
              </a:xfrm>
              <a:custGeom>
                <a:avLst/>
                <a:gdLst>
                  <a:gd name="T0" fmla="*/ 2147483646 w 153"/>
                  <a:gd name="T1" fmla="*/ 2147483646 h 166"/>
                  <a:gd name="T2" fmla="*/ 2147483646 w 153"/>
                  <a:gd name="T3" fmla="*/ 2147483646 h 166"/>
                  <a:gd name="T4" fmla="*/ 2147483646 w 153"/>
                  <a:gd name="T5" fmla="*/ 2147483646 h 166"/>
                  <a:gd name="T6" fmla="*/ 2147483646 w 153"/>
                  <a:gd name="T7" fmla="*/ 2147483646 h 166"/>
                  <a:gd name="T8" fmla="*/ 2147483646 w 153"/>
                  <a:gd name="T9" fmla="*/ 2147483646 h 166"/>
                  <a:gd name="T10" fmla="*/ 2147483646 w 153"/>
                  <a:gd name="T11" fmla="*/ 0 h 166"/>
                  <a:gd name="T12" fmla="*/ 2147483646 w 153"/>
                  <a:gd name="T13" fmla="*/ 2147483646 h 166"/>
                  <a:gd name="T14" fmla="*/ 2147483646 w 153"/>
                  <a:gd name="T15" fmla="*/ 2147483646 h 166"/>
                  <a:gd name="T16" fmla="*/ 2147483646 w 153"/>
                  <a:gd name="T17" fmla="*/ 2147483646 h 166"/>
                  <a:gd name="T18" fmla="*/ 0 w 153"/>
                  <a:gd name="T19" fmla="*/ 2147483646 h 166"/>
                  <a:gd name="T20" fmla="*/ 0 w 153"/>
                  <a:gd name="T21" fmla="*/ 2147483646 h 166"/>
                  <a:gd name="T22" fmla="*/ 2147483646 w 153"/>
                  <a:gd name="T23" fmla="*/ 2147483646 h 166"/>
                  <a:gd name="T24" fmla="*/ 2147483646 w 153"/>
                  <a:gd name="T25" fmla="*/ 2147483646 h 166"/>
                  <a:gd name="T26" fmla="*/ 2147483646 w 153"/>
                  <a:gd name="T27" fmla="*/ 2147483646 h 166"/>
                  <a:gd name="T28" fmla="*/ 2147483646 w 153"/>
                  <a:gd name="T29" fmla="*/ 2147483646 h 166"/>
                  <a:gd name="T30" fmla="*/ 0 w 153"/>
                  <a:gd name="T31" fmla="*/ 2147483646 h 166"/>
                  <a:gd name="T32" fmla="*/ 0 w 153"/>
                  <a:gd name="T33" fmla="*/ 2147483646 h 166"/>
                  <a:gd name="T34" fmla="*/ 2147483646 w 153"/>
                  <a:gd name="T35" fmla="*/ 2147483646 h 166"/>
                  <a:gd name="T36" fmla="*/ 2147483646 w 153"/>
                  <a:gd name="T37" fmla="*/ 2147483646 h 166"/>
                  <a:gd name="T38" fmla="*/ 2147483646 w 153"/>
                  <a:gd name="T39" fmla="*/ 2147483646 h 166"/>
                  <a:gd name="T40" fmla="*/ 2147483646 w 153"/>
                  <a:gd name="T41" fmla="*/ 2147483646 h 166"/>
                  <a:gd name="T42" fmla="*/ 2147483646 w 153"/>
                  <a:gd name="T43" fmla="*/ 2147483646 h 166"/>
                  <a:gd name="T44" fmla="*/ 2147483646 w 153"/>
                  <a:gd name="T45" fmla="*/ 2147483646 h 166"/>
                  <a:gd name="T46" fmla="*/ 2147483646 w 153"/>
                  <a:gd name="T47" fmla="*/ 2147483646 h 166"/>
                  <a:gd name="T48" fmla="*/ 2147483646 w 153"/>
                  <a:gd name="T49" fmla="*/ 2147483646 h 166"/>
                  <a:gd name="T50" fmla="*/ 2147483646 w 153"/>
                  <a:gd name="T51" fmla="*/ 2147483646 h 166"/>
                  <a:gd name="T52" fmla="*/ 2147483646 w 153"/>
                  <a:gd name="T53" fmla="*/ 2147483646 h 166"/>
                  <a:gd name="T54" fmla="*/ 2147483646 w 153"/>
                  <a:gd name="T55" fmla="*/ 2147483646 h 166"/>
                  <a:gd name="T56" fmla="*/ 2147483646 w 153"/>
                  <a:gd name="T57" fmla="*/ 2147483646 h 166"/>
                  <a:gd name="T58" fmla="*/ 2147483646 w 153"/>
                  <a:gd name="T59" fmla="*/ 2147483646 h 166"/>
                  <a:gd name="T60" fmla="*/ 2147483646 w 153"/>
                  <a:gd name="T61" fmla="*/ 2147483646 h 166"/>
                  <a:gd name="T62" fmla="*/ 2147483646 w 153"/>
                  <a:gd name="T63" fmla="*/ 2147483646 h 166"/>
                  <a:gd name="T64" fmla="*/ 2147483646 w 153"/>
                  <a:gd name="T65" fmla="*/ 2147483646 h 166"/>
                  <a:gd name="T66" fmla="*/ 2147483646 w 153"/>
                  <a:gd name="T67" fmla="*/ 2147483646 h 166"/>
                  <a:gd name="T68" fmla="*/ 2147483646 w 153"/>
                  <a:gd name="T69" fmla="*/ 2147483646 h 166"/>
                  <a:gd name="T70" fmla="*/ 2147483646 w 153"/>
                  <a:gd name="T71" fmla="*/ 2147483646 h 166"/>
                  <a:gd name="T72" fmla="*/ 2147483646 w 153"/>
                  <a:gd name="T73" fmla="*/ 2147483646 h 166"/>
                  <a:gd name="T74" fmla="*/ 2147483646 w 153"/>
                  <a:gd name="T75" fmla="*/ 2147483646 h 166"/>
                  <a:gd name="T76" fmla="*/ 2147483646 w 153"/>
                  <a:gd name="T77" fmla="*/ 2147483646 h 166"/>
                  <a:gd name="T78" fmla="*/ 2147483646 w 153"/>
                  <a:gd name="T79" fmla="*/ 2147483646 h 166"/>
                  <a:gd name="T80" fmla="*/ 2147483646 w 153"/>
                  <a:gd name="T81" fmla="*/ 2147483646 h 166"/>
                  <a:gd name="T82" fmla="*/ 2147483646 w 153"/>
                  <a:gd name="T83" fmla="*/ 2147483646 h 166"/>
                  <a:gd name="T84" fmla="*/ 2147483646 w 153"/>
                  <a:gd name="T85" fmla="*/ 2147483646 h 166"/>
                  <a:gd name="T86" fmla="*/ 2147483646 w 153"/>
                  <a:gd name="T87" fmla="*/ 2147483646 h 166"/>
                  <a:gd name="T88" fmla="*/ 2147483646 w 153"/>
                  <a:gd name="T89" fmla="*/ 2147483646 h 166"/>
                  <a:gd name="T90" fmla="*/ 2147483646 w 153"/>
                  <a:gd name="T91" fmla="*/ 2147483646 h 166"/>
                  <a:gd name="T92" fmla="*/ 2147483646 w 153"/>
                  <a:gd name="T93" fmla="*/ 2147483646 h 166"/>
                  <a:gd name="T94" fmla="*/ 2147483646 w 153"/>
                  <a:gd name="T95" fmla="*/ 2147483646 h 166"/>
                  <a:gd name="T96" fmla="*/ 2147483646 w 153"/>
                  <a:gd name="T97" fmla="*/ 2147483646 h 166"/>
                  <a:gd name="T98" fmla="*/ 2147483646 w 153"/>
                  <a:gd name="T99" fmla="*/ 2147483646 h 166"/>
                  <a:gd name="T100" fmla="*/ 2147483646 w 153"/>
                  <a:gd name="T101" fmla="*/ 2147483646 h 166"/>
                  <a:gd name="T102" fmla="*/ 2147483646 w 153"/>
                  <a:gd name="T103" fmla="*/ 2147483646 h 166"/>
                  <a:gd name="T104" fmla="*/ 2147483646 w 153"/>
                  <a:gd name="T105" fmla="*/ 2147483646 h 166"/>
                  <a:gd name="T106" fmla="*/ 2147483646 w 153"/>
                  <a:gd name="T107" fmla="*/ 2147483646 h 166"/>
                  <a:gd name="T108" fmla="*/ 2147483646 w 153"/>
                  <a:gd name="T109" fmla="*/ 2147483646 h 166"/>
                  <a:gd name="T110" fmla="*/ 2147483646 w 153"/>
                  <a:gd name="T111" fmla="*/ 2147483646 h 166"/>
                  <a:gd name="T112" fmla="*/ 2147483646 w 153"/>
                  <a:gd name="T113" fmla="*/ 2147483646 h 166"/>
                  <a:gd name="T114" fmla="*/ 2147483646 w 153"/>
                  <a:gd name="T115" fmla="*/ 2147483646 h 166"/>
                  <a:gd name="T116" fmla="*/ 2147483646 w 153"/>
                  <a:gd name="T117" fmla="*/ 2147483646 h 166"/>
                  <a:gd name="T118" fmla="*/ 2147483646 w 153"/>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166"/>
                  <a:gd name="T182" fmla="*/ 153 w 153"/>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166">
                    <a:moveTo>
                      <a:pt x="49" y="50"/>
                    </a:moveTo>
                    <a:cubicBezTo>
                      <a:pt x="52" y="48"/>
                      <a:pt x="56" y="46"/>
                      <a:pt x="61" y="45"/>
                    </a:cubicBezTo>
                    <a:cubicBezTo>
                      <a:pt x="61" y="7"/>
                      <a:pt x="61" y="7"/>
                      <a:pt x="61" y="7"/>
                    </a:cubicBezTo>
                    <a:cubicBezTo>
                      <a:pt x="59" y="6"/>
                      <a:pt x="48" y="4"/>
                      <a:pt x="46" y="3"/>
                    </a:cubicBezTo>
                    <a:cubicBezTo>
                      <a:pt x="46" y="7"/>
                      <a:pt x="46" y="36"/>
                      <a:pt x="46" y="36"/>
                    </a:cubicBezTo>
                    <a:cubicBezTo>
                      <a:pt x="46" y="36"/>
                      <a:pt x="16" y="2"/>
                      <a:pt x="14" y="0"/>
                    </a:cubicBezTo>
                    <a:cubicBezTo>
                      <a:pt x="12" y="1"/>
                      <a:pt x="11" y="3"/>
                      <a:pt x="9" y="4"/>
                    </a:cubicBezTo>
                    <a:cubicBezTo>
                      <a:pt x="7" y="6"/>
                      <a:pt x="4" y="7"/>
                      <a:pt x="2" y="8"/>
                    </a:cubicBezTo>
                    <a:cubicBezTo>
                      <a:pt x="4" y="11"/>
                      <a:pt x="33" y="44"/>
                      <a:pt x="33" y="44"/>
                    </a:cubicBezTo>
                    <a:cubicBezTo>
                      <a:pt x="33" y="44"/>
                      <a:pt x="3" y="38"/>
                      <a:pt x="0" y="38"/>
                    </a:cubicBezTo>
                    <a:cubicBezTo>
                      <a:pt x="0" y="52"/>
                      <a:pt x="0" y="52"/>
                      <a:pt x="0" y="52"/>
                    </a:cubicBezTo>
                    <a:cubicBezTo>
                      <a:pt x="2" y="53"/>
                      <a:pt x="39" y="60"/>
                      <a:pt x="40" y="60"/>
                    </a:cubicBezTo>
                    <a:cubicBezTo>
                      <a:pt x="42" y="56"/>
                      <a:pt x="45" y="53"/>
                      <a:pt x="49" y="50"/>
                    </a:cubicBezTo>
                    <a:close/>
                    <a:moveTo>
                      <a:pt x="48" y="104"/>
                    </a:moveTo>
                    <a:cubicBezTo>
                      <a:pt x="45" y="100"/>
                      <a:pt x="42" y="95"/>
                      <a:pt x="40" y="90"/>
                    </a:cubicBezTo>
                    <a:cubicBezTo>
                      <a:pt x="39" y="90"/>
                      <a:pt x="3" y="83"/>
                      <a:pt x="0" y="82"/>
                    </a:cubicBezTo>
                    <a:cubicBezTo>
                      <a:pt x="0" y="85"/>
                      <a:pt x="0" y="95"/>
                      <a:pt x="0" y="97"/>
                    </a:cubicBezTo>
                    <a:cubicBezTo>
                      <a:pt x="2" y="97"/>
                      <a:pt x="34" y="104"/>
                      <a:pt x="34" y="104"/>
                    </a:cubicBezTo>
                    <a:cubicBezTo>
                      <a:pt x="34" y="104"/>
                      <a:pt x="6" y="125"/>
                      <a:pt x="3" y="127"/>
                    </a:cubicBezTo>
                    <a:cubicBezTo>
                      <a:pt x="5" y="129"/>
                      <a:pt x="7" y="131"/>
                      <a:pt x="9" y="133"/>
                    </a:cubicBezTo>
                    <a:cubicBezTo>
                      <a:pt x="12" y="136"/>
                      <a:pt x="13" y="139"/>
                      <a:pt x="15" y="142"/>
                    </a:cubicBezTo>
                    <a:cubicBezTo>
                      <a:pt x="17" y="140"/>
                      <a:pt x="46" y="119"/>
                      <a:pt x="46" y="119"/>
                    </a:cubicBezTo>
                    <a:cubicBezTo>
                      <a:pt x="46" y="119"/>
                      <a:pt x="46" y="147"/>
                      <a:pt x="46" y="149"/>
                    </a:cubicBezTo>
                    <a:cubicBezTo>
                      <a:pt x="47" y="150"/>
                      <a:pt x="58" y="152"/>
                      <a:pt x="61" y="152"/>
                    </a:cubicBezTo>
                    <a:cubicBezTo>
                      <a:pt x="61" y="149"/>
                      <a:pt x="61" y="116"/>
                      <a:pt x="61" y="114"/>
                    </a:cubicBezTo>
                    <a:cubicBezTo>
                      <a:pt x="56" y="112"/>
                      <a:pt x="52" y="108"/>
                      <a:pt x="48" y="104"/>
                    </a:cubicBezTo>
                    <a:close/>
                    <a:moveTo>
                      <a:pt x="92" y="51"/>
                    </a:moveTo>
                    <a:cubicBezTo>
                      <a:pt x="97" y="54"/>
                      <a:pt x="101" y="57"/>
                      <a:pt x="105" y="61"/>
                    </a:cubicBezTo>
                    <a:cubicBezTo>
                      <a:pt x="108" y="66"/>
                      <a:pt x="111" y="70"/>
                      <a:pt x="113" y="75"/>
                    </a:cubicBezTo>
                    <a:cubicBezTo>
                      <a:pt x="114" y="75"/>
                      <a:pt x="150" y="83"/>
                      <a:pt x="153" y="83"/>
                    </a:cubicBezTo>
                    <a:cubicBezTo>
                      <a:pt x="153" y="80"/>
                      <a:pt x="153" y="71"/>
                      <a:pt x="153" y="69"/>
                    </a:cubicBezTo>
                    <a:cubicBezTo>
                      <a:pt x="151" y="68"/>
                      <a:pt x="119" y="62"/>
                      <a:pt x="119" y="62"/>
                    </a:cubicBezTo>
                    <a:cubicBezTo>
                      <a:pt x="119" y="62"/>
                      <a:pt x="147" y="40"/>
                      <a:pt x="150" y="38"/>
                    </a:cubicBezTo>
                    <a:cubicBezTo>
                      <a:pt x="148" y="36"/>
                      <a:pt x="146" y="34"/>
                      <a:pt x="144" y="32"/>
                    </a:cubicBezTo>
                    <a:cubicBezTo>
                      <a:pt x="141" y="29"/>
                      <a:pt x="140" y="26"/>
                      <a:pt x="138" y="23"/>
                    </a:cubicBezTo>
                    <a:cubicBezTo>
                      <a:pt x="136" y="25"/>
                      <a:pt x="107" y="46"/>
                      <a:pt x="107" y="46"/>
                    </a:cubicBezTo>
                    <a:cubicBezTo>
                      <a:pt x="107" y="46"/>
                      <a:pt x="107" y="18"/>
                      <a:pt x="107" y="16"/>
                    </a:cubicBezTo>
                    <a:cubicBezTo>
                      <a:pt x="106" y="16"/>
                      <a:pt x="95" y="13"/>
                      <a:pt x="92" y="13"/>
                    </a:cubicBezTo>
                    <a:cubicBezTo>
                      <a:pt x="92" y="16"/>
                      <a:pt x="92" y="24"/>
                      <a:pt x="92" y="24"/>
                    </a:cubicBezTo>
                    <a:cubicBezTo>
                      <a:pt x="92" y="24"/>
                      <a:pt x="92" y="49"/>
                      <a:pt x="92" y="51"/>
                    </a:cubicBezTo>
                    <a:close/>
                    <a:moveTo>
                      <a:pt x="104" y="115"/>
                    </a:moveTo>
                    <a:cubicBezTo>
                      <a:pt x="101" y="118"/>
                      <a:pt x="97" y="119"/>
                      <a:pt x="92" y="120"/>
                    </a:cubicBezTo>
                    <a:cubicBezTo>
                      <a:pt x="92" y="122"/>
                      <a:pt x="92" y="156"/>
                      <a:pt x="92" y="159"/>
                    </a:cubicBezTo>
                    <a:cubicBezTo>
                      <a:pt x="94" y="159"/>
                      <a:pt x="105" y="161"/>
                      <a:pt x="107" y="162"/>
                    </a:cubicBezTo>
                    <a:cubicBezTo>
                      <a:pt x="107" y="159"/>
                      <a:pt x="107" y="129"/>
                      <a:pt x="107" y="129"/>
                    </a:cubicBezTo>
                    <a:cubicBezTo>
                      <a:pt x="107" y="129"/>
                      <a:pt x="137" y="163"/>
                      <a:pt x="139" y="166"/>
                    </a:cubicBezTo>
                    <a:cubicBezTo>
                      <a:pt x="141" y="164"/>
                      <a:pt x="142" y="162"/>
                      <a:pt x="144" y="161"/>
                    </a:cubicBezTo>
                    <a:cubicBezTo>
                      <a:pt x="146" y="159"/>
                      <a:pt x="149" y="158"/>
                      <a:pt x="151" y="157"/>
                    </a:cubicBezTo>
                    <a:cubicBezTo>
                      <a:pt x="149" y="154"/>
                      <a:pt x="120" y="121"/>
                      <a:pt x="120" y="121"/>
                    </a:cubicBezTo>
                    <a:cubicBezTo>
                      <a:pt x="120" y="121"/>
                      <a:pt x="150" y="127"/>
                      <a:pt x="153" y="128"/>
                    </a:cubicBezTo>
                    <a:cubicBezTo>
                      <a:pt x="153" y="113"/>
                      <a:pt x="153" y="113"/>
                      <a:pt x="153" y="113"/>
                    </a:cubicBezTo>
                    <a:cubicBezTo>
                      <a:pt x="151" y="113"/>
                      <a:pt x="114" y="105"/>
                      <a:pt x="113" y="105"/>
                    </a:cubicBezTo>
                    <a:cubicBezTo>
                      <a:pt x="111" y="109"/>
                      <a:pt x="108" y="112"/>
                      <a:pt x="104" y="115"/>
                    </a:cubicBezTo>
                    <a:close/>
                    <a:moveTo>
                      <a:pt x="97" y="89"/>
                    </a:moveTo>
                    <a:cubicBezTo>
                      <a:pt x="98" y="83"/>
                      <a:pt x="95" y="77"/>
                      <a:pt x="91" y="72"/>
                    </a:cubicBezTo>
                    <a:cubicBezTo>
                      <a:pt x="83" y="62"/>
                      <a:pt x="70" y="60"/>
                      <a:pt x="62" y="66"/>
                    </a:cubicBezTo>
                    <a:cubicBezTo>
                      <a:pt x="58" y="68"/>
                      <a:pt x="56" y="72"/>
                      <a:pt x="56" y="76"/>
                    </a:cubicBezTo>
                    <a:cubicBezTo>
                      <a:pt x="55" y="82"/>
                      <a:pt x="58" y="88"/>
                      <a:pt x="62" y="93"/>
                    </a:cubicBezTo>
                    <a:cubicBezTo>
                      <a:pt x="70" y="103"/>
                      <a:pt x="83" y="106"/>
                      <a:pt x="91" y="100"/>
                    </a:cubicBezTo>
                    <a:cubicBezTo>
                      <a:pt x="95" y="97"/>
                      <a:pt x="97" y="93"/>
                      <a:pt x="97" y="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grpSp>
      <p:grpSp>
        <p:nvGrpSpPr>
          <p:cNvPr id="63498" name="组合 121"/>
          <p:cNvGrpSpPr/>
          <p:nvPr/>
        </p:nvGrpSpPr>
        <p:grpSpPr bwMode="auto">
          <a:xfrm>
            <a:off x="5689600" y="2997200"/>
            <a:ext cx="2411413" cy="2447925"/>
            <a:chOff x="971600" y="2528900"/>
            <a:chExt cx="2412268" cy="2448272"/>
          </a:xfrm>
        </p:grpSpPr>
        <p:sp>
          <p:nvSpPr>
            <p:cNvPr id="63527" name="圆角矩形 122"/>
            <p:cNvSpPr>
              <a:spLocks noChangeArrowheads="1"/>
            </p:cNvSpPr>
            <p:nvPr/>
          </p:nvSpPr>
          <p:spPr bwMode="auto">
            <a:xfrm>
              <a:off x="971600" y="2528900"/>
              <a:ext cx="2412268" cy="161948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28"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0460" y="2756093"/>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9"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0538"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30"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4636"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31" name="TextBox 126"/>
            <p:cNvSpPr txBox="1">
              <a:spLocks noChangeArrowheads="1"/>
            </p:cNvSpPr>
            <p:nvPr/>
          </p:nvSpPr>
          <p:spPr bwMode="auto">
            <a:xfrm>
              <a:off x="1827566" y="2528900"/>
              <a:ext cx="800384" cy="3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sp>
          <p:nvSpPr>
            <p:cNvPr id="63532" name="圆角矩形 127"/>
            <p:cNvSpPr>
              <a:spLocks noChangeArrowheads="1"/>
            </p:cNvSpPr>
            <p:nvPr/>
          </p:nvSpPr>
          <p:spPr bwMode="auto">
            <a:xfrm>
              <a:off x="971600" y="4221415"/>
              <a:ext cx="2412268" cy="75575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33" name="TextBox 128"/>
            <p:cNvSpPr txBox="1">
              <a:spLocks noChangeArrowheads="1"/>
            </p:cNvSpPr>
            <p:nvPr/>
          </p:nvSpPr>
          <p:spPr bwMode="auto">
            <a:xfrm>
              <a:off x="2448498" y="4457986"/>
              <a:ext cx="798796" cy="33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交换机</a:t>
              </a:r>
              <a:endParaRPr lang="zh-CN" altLang="en-US" sz="1600" smtClean="0">
                <a:latin typeface="+mn-lt"/>
                <a:ea typeface="+mn-ea"/>
              </a:endParaRPr>
            </a:p>
          </p:txBody>
        </p:sp>
        <p:cxnSp>
          <p:nvCxnSpPr>
            <p:cNvPr id="130" name="直接连接符 129"/>
            <p:cNvCxnSpPr/>
            <p:nvPr/>
          </p:nvCxnSpPr>
          <p:spPr bwMode="auto">
            <a:xfrm>
              <a:off x="1344795" y="3980081"/>
              <a:ext cx="1548361"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1" name="直接连接符 130"/>
            <p:cNvCxnSpPr/>
            <p:nvPr/>
          </p:nvCxnSpPr>
          <p:spPr bwMode="auto">
            <a:xfrm flipV="1">
              <a:off x="1344795" y="361966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2" name="直接连接符 131"/>
            <p:cNvCxnSpPr/>
            <p:nvPr/>
          </p:nvCxnSpPr>
          <p:spPr bwMode="auto">
            <a:xfrm flipV="1">
              <a:off x="2135651" y="361966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3" name="直接连接符 132"/>
            <p:cNvCxnSpPr/>
            <p:nvPr/>
          </p:nvCxnSpPr>
          <p:spPr bwMode="auto">
            <a:xfrm flipV="1">
              <a:off x="2905861" y="3605378"/>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4" name="直接连接符 133"/>
            <p:cNvCxnSpPr/>
            <p:nvPr/>
          </p:nvCxnSpPr>
          <p:spPr bwMode="auto">
            <a:xfrm flipV="1">
              <a:off x="2137238" y="3980081"/>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63539" name="Group 28"/>
            <p:cNvGrpSpPr>
              <a:grpSpLocks noChangeAspect="1"/>
            </p:cNvGrpSpPr>
            <p:nvPr/>
          </p:nvGrpSpPr>
          <p:grpSpPr bwMode="auto">
            <a:xfrm>
              <a:off x="1848532" y="4304265"/>
              <a:ext cx="608787" cy="636903"/>
              <a:chOff x="2138" y="1507"/>
              <a:chExt cx="498" cy="521"/>
            </a:xfrm>
          </p:grpSpPr>
          <p:sp>
            <p:nvSpPr>
              <p:cNvPr id="63540" name="Freeform 29"/>
              <p:cNvSpPr>
                <a:spLocks noChangeAspect="1"/>
              </p:cNvSpPr>
              <p:nvPr/>
            </p:nvSpPr>
            <p:spPr bwMode="auto">
              <a:xfrm>
                <a:off x="2551" y="1574"/>
                <a:ext cx="88" cy="451"/>
              </a:xfrm>
              <a:custGeom>
                <a:avLst/>
                <a:gdLst>
                  <a:gd name="T0" fmla="*/ 2147483646 w 43"/>
                  <a:gd name="T1" fmla="*/ 2147483646 h 226"/>
                  <a:gd name="T2" fmla="*/ 2147483646 w 43"/>
                  <a:gd name="T3" fmla="*/ 2147483646 h 226"/>
                  <a:gd name="T4" fmla="*/ 0 w 43"/>
                  <a:gd name="T5" fmla="*/ 2147483646 h 226"/>
                  <a:gd name="T6" fmla="*/ 2147483646 w 43"/>
                  <a:gd name="T7" fmla="*/ 2147483646 h 226"/>
                  <a:gd name="T8" fmla="*/ 2147483646 w 43"/>
                  <a:gd name="T9" fmla="*/ 2147483646 h 226"/>
                  <a:gd name="T10" fmla="*/ 2147483646 w 43"/>
                  <a:gd name="T11" fmla="*/ 2147483646 h 226"/>
                  <a:gd name="T12" fmla="*/ 2147483646 w 43"/>
                  <a:gd name="T13" fmla="*/ 2147483646 h 226"/>
                  <a:gd name="T14" fmla="*/ 2147483646 w 43"/>
                  <a:gd name="T15" fmla="*/ 2147483646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8" y="0"/>
                      <a:pt x="5" y="22"/>
                      <a:pt x="5" y="22"/>
                    </a:cubicBezTo>
                    <a:cubicBezTo>
                      <a:pt x="0" y="221"/>
                      <a:pt x="0" y="221"/>
                      <a:pt x="0" y="221"/>
                    </a:cubicBezTo>
                    <a:cubicBezTo>
                      <a:pt x="0" y="221"/>
                      <a:pt x="0" y="226"/>
                      <a:pt x="10" y="217"/>
                    </a:cubicBezTo>
                    <a:cubicBezTo>
                      <a:pt x="18" y="210"/>
                      <a:pt x="35" y="195"/>
                      <a:pt x="38" y="190"/>
                    </a:cubicBezTo>
                    <a:cubicBezTo>
                      <a:pt x="42" y="186"/>
                      <a:pt x="43" y="187"/>
                      <a:pt x="43" y="177"/>
                    </a:cubicBezTo>
                    <a:cubicBezTo>
                      <a:pt x="43" y="17"/>
                      <a:pt x="43" y="17"/>
                      <a:pt x="43" y="17"/>
                    </a:cubicBezTo>
                    <a:cubicBezTo>
                      <a:pt x="43" y="7"/>
                      <a:pt x="42" y="6"/>
                      <a:pt x="42" y="6"/>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1" name="Freeform 30"/>
              <p:cNvSpPr>
                <a:spLocks noChangeAspect="1"/>
              </p:cNvSpPr>
              <p:nvPr/>
            </p:nvSpPr>
            <p:spPr bwMode="auto">
              <a:xfrm>
                <a:off x="2138" y="1507"/>
                <a:ext cx="492" cy="118"/>
              </a:xfrm>
              <a:custGeom>
                <a:avLst/>
                <a:gdLst>
                  <a:gd name="T0" fmla="*/ 2147483646 w 245"/>
                  <a:gd name="T1" fmla="*/ 2147483646 h 59"/>
                  <a:gd name="T2" fmla="*/ 2147483646 w 245"/>
                  <a:gd name="T3" fmla="*/ 2147483646 h 59"/>
                  <a:gd name="T4" fmla="*/ 2147483646 w 245"/>
                  <a:gd name="T5" fmla="*/ 2147483646 h 59"/>
                  <a:gd name="T6" fmla="*/ 2147483646 w 245"/>
                  <a:gd name="T7" fmla="*/ 2147483646 h 59"/>
                  <a:gd name="T8" fmla="*/ 2147483646 w 245"/>
                  <a:gd name="T9" fmla="*/ 2147483646 h 59"/>
                  <a:gd name="T10" fmla="*/ 2147483646 w 245"/>
                  <a:gd name="T11" fmla="*/ 2147483646 h 59"/>
                  <a:gd name="T12" fmla="*/ 2147483646 w 245"/>
                  <a:gd name="T13" fmla="*/ 0 h 59"/>
                  <a:gd name="T14" fmla="*/ 2147483646 w 245"/>
                  <a:gd name="T15" fmla="*/ 2147483646 h 59"/>
                  <a:gd name="T16" fmla="*/ 2147483646 w 245"/>
                  <a:gd name="T17" fmla="*/ 2147483646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
                  <a:gd name="T28" fmla="*/ 0 h 59"/>
                  <a:gd name="T29" fmla="*/ 245 w 245"/>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 h="59">
                    <a:moveTo>
                      <a:pt x="245" y="37"/>
                    </a:moveTo>
                    <a:cubicBezTo>
                      <a:pt x="212" y="59"/>
                      <a:pt x="212" y="59"/>
                      <a:pt x="212" y="59"/>
                    </a:cubicBezTo>
                    <a:cubicBezTo>
                      <a:pt x="92" y="38"/>
                      <a:pt x="18" y="24"/>
                      <a:pt x="8" y="22"/>
                    </a:cubicBezTo>
                    <a:cubicBezTo>
                      <a:pt x="2" y="21"/>
                      <a:pt x="1" y="27"/>
                      <a:pt x="1" y="27"/>
                    </a:cubicBezTo>
                    <a:cubicBezTo>
                      <a:pt x="1" y="27"/>
                      <a:pt x="0" y="21"/>
                      <a:pt x="4" y="18"/>
                    </a:cubicBezTo>
                    <a:cubicBezTo>
                      <a:pt x="7" y="16"/>
                      <a:pt x="23" y="6"/>
                      <a:pt x="30" y="1"/>
                    </a:cubicBezTo>
                    <a:cubicBezTo>
                      <a:pt x="33" y="0"/>
                      <a:pt x="35" y="0"/>
                      <a:pt x="35" y="0"/>
                    </a:cubicBezTo>
                    <a:cubicBezTo>
                      <a:pt x="35" y="0"/>
                      <a:pt x="234" y="34"/>
                      <a:pt x="237" y="34"/>
                    </a:cubicBezTo>
                    <a:cubicBezTo>
                      <a:pt x="244" y="36"/>
                      <a:pt x="245" y="37"/>
                      <a:pt x="245" y="37"/>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2" name="Freeform 31"/>
              <p:cNvSpPr>
                <a:spLocks noChangeAspect="1"/>
              </p:cNvSpPr>
              <p:nvPr/>
            </p:nvSpPr>
            <p:spPr bwMode="auto">
              <a:xfrm>
                <a:off x="2543" y="1578"/>
                <a:ext cx="91" cy="65"/>
              </a:xfrm>
              <a:custGeom>
                <a:avLst/>
                <a:gdLst>
                  <a:gd name="T0" fmla="*/ 0 w 46"/>
                  <a:gd name="T1" fmla="*/ 2147483646 h 32"/>
                  <a:gd name="T2" fmla="*/ 2147483646 w 46"/>
                  <a:gd name="T3" fmla="*/ 0 h 32"/>
                  <a:gd name="T4" fmla="*/ 2147483646 w 46"/>
                  <a:gd name="T5" fmla="*/ 2147483646 h 32"/>
                  <a:gd name="T6" fmla="*/ 2147483646 w 46"/>
                  <a:gd name="T7" fmla="*/ 2147483646 h 32"/>
                  <a:gd name="T8" fmla="*/ 0 w 46"/>
                  <a:gd name="T9" fmla="*/ 2147483646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3" name="Freeform 32"/>
              <p:cNvSpPr>
                <a:spLocks noChangeAspect="1"/>
              </p:cNvSpPr>
              <p:nvPr/>
            </p:nvSpPr>
            <p:spPr bwMode="auto">
              <a:xfrm>
                <a:off x="2138" y="1547"/>
                <a:ext cx="426" cy="478"/>
              </a:xfrm>
              <a:custGeom>
                <a:avLst/>
                <a:gdLst>
                  <a:gd name="T0" fmla="*/ 2147483646 w 213"/>
                  <a:gd name="T1" fmla="*/ 2147483646 h 239"/>
                  <a:gd name="T2" fmla="*/ 2147483646 w 213"/>
                  <a:gd name="T3" fmla="*/ 2147483646 h 239"/>
                  <a:gd name="T4" fmla="*/ 0 w 213"/>
                  <a:gd name="T5" fmla="*/ 2147483646 h 239"/>
                  <a:gd name="T6" fmla="*/ 0 w 213"/>
                  <a:gd name="T7" fmla="*/ 2147483646 h 239"/>
                  <a:gd name="T8" fmla="*/ 2147483646 w 213"/>
                  <a:gd name="T9" fmla="*/ 2147483646 h 239"/>
                  <a:gd name="T10" fmla="*/ 2147483646 w 213"/>
                  <a:gd name="T11" fmla="*/ 2147483646 h 239"/>
                  <a:gd name="T12" fmla="*/ 2147483646 w 213"/>
                  <a:gd name="T13" fmla="*/ 2147483646 h 239"/>
                  <a:gd name="T14" fmla="*/ 2147483646 w 213"/>
                  <a:gd name="T15" fmla="*/ 2147483646 h 239"/>
                  <a:gd name="T16" fmla="*/ 2147483646 w 213"/>
                  <a:gd name="T17" fmla="*/ 2147483646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8" y="1"/>
                    </a:cubicBezTo>
                    <a:cubicBezTo>
                      <a:pt x="1" y="0"/>
                      <a:pt x="0" y="6"/>
                      <a:pt x="0" y="6"/>
                    </a:cubicBezTo>
                    <a:cubicBezTo>
                      <a:pt x="0" y="6"/>
                      <a:pt x="0" y="168"/>
                      <a:pt x="0" y="180"/>
                    </a:cubicBezTo>
                    <a:cubicBezTo>
                      <a:pt x="0" y="192"/>
                      <a:pt x="2" y="192"/>
                      <a:pt x="7" y="194"/>
                    </a:cubicBezTo>
                    <a:cubicBezTo>
                      <a:pt x="11" y="195"/>
                      <a:pt x="165"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4" name="Freeform 33"/>
              <p:cNvSpPr>
                <a:spLocks noChangeAspect="1"/>
              </p:cNvSpPr>
              <p:nvPr/>
            </p:nvSpPr>
            <p:spPr bwMode="auto">
              <a:xfrm>
                <a:off x="2152" y="1561"/>
                <a:ext cx="395" cy="443"/>
              </a:xfrm>
              <a:custGeom>
                <a:avLst/>
                <a:gdLst>
                  <a:gd name="T0" fmla="*/ 2147483646 w 197"/>
                  <a:gd name="T1" fmla="*/ 2147483646 h 222"/>
                  <a:gd name="T2" fmla="*/ 2147483646 w 197"/>
                  <a:gd name="T3" fmla="*/ 2147483646 h 222"/>
                  <a:gd name="T4" fmla="*/ 0 w 197"/>
                  <a:gd name="T5" fmla="*/ 2147483646 h 222"/>
                  <a:gd name="T6" fmla="*/ 0 w 197"/>
                  <a:gd name="T7" fmla="*/ 2147483646 h 222"/>
                  <a:gd name="T8" fmla="*/ 2147483646 w 197"/>
                  <a:gd name="T9" fmla="*/ 2147483646 h 222"/>
                  <a:gd name="T10" fmla="*/ 2147483646 w 197"/>
                  <a:gd name="T11" fmla="*/ 2147483646 h 222"/>
                  <a:gd name="T12" fmla="*/ 2147483646 w 197"/>
                  <a:gd name="T13" fmla="*/ 2147483646 h 222"/>
                  <a:gd name="T14" fmla="*/ 2147483646 w 197"/>
                  <a:gd name="T15" fmla="*/ 2147483646 h 222"/>
                  <a:gd name="T16" fmla="*/ 2147483646 w 197"/>
                  <a:gd name="T17" fmla="*/ 2147483646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
                  <a:gd name="T28" fmla="*/ 0 h 222"/>
                  <a:gd name="T29" fmla="*/ 197 w 197"/>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 h="222">
                    <a:moveTo>
                      <a:pt x="192" y="35"/>
                    </a:moveTo>
                    <a:cubicBezTo>
                      <a:pt x="85" y="16"/>
                      <a:pt x="15" y="3"/>
                      <a:pt x="6" y="1"/>
                    </a:cubicBezTo>
                    <a:cubicBezTo>
                      <a:pt x="0" y="0"/>
                      <a:pt x="0" y="5"/>
                      <a:pt x="0" y="5"/>
                    </a:cubicBezTo>
                    <a:cubicBezTo>
                      <a:pt x="0" y="5"/>
                      <a:pt x="0" y="155"/>
                      <a:pt x="0" y="167"/>
                    </a:cubicBezTo>
                    <a:cubicBezTo>
                      <a:pt x="0" y="178"/>
                      <a:pt x="1" y="179"/>
                      <a:pt x="6" y="180"/>
                    </a:cubicBezTo>
                    <a:cubicBezTo>
                      <a:pt x="9" y="181"/>
                      <a:pt x="154" y="212"/>
                      <a:pt x="187" y="220"/>
                    </a:cubicBezTo>
                    <a:cubicBezTo>
                      <a:pt x="197" y="222"/>
                      <a:pt x="196" y="215"/>
                      <a:pt x="197" y="212"/>
                    </a:cubicBezTo>
                    <a:cubicBezTo>
                      <a:pt x="197" y="212"/>
                      <a:pt x="197" y="50"/>
                      <a:pt x="197" y="44"/>
                    </a:cubicBezTo>
                    <a:cubicBezTo>
                      <a:pt x="197" y="39"/>
                      <a:pt x="196" y="35"/>
                      <a:pt x="192" y="35"/>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5" name="Freeform 34"/>
              <p:cNvSpPr>
                <a:spLocks noChangeAspect="1" noEditPoints="1"/>
              </p:cNvSpPr>
              <p:nvPr/>
            </p:nvSpPr>
            <p:spPr bwMode="auto">
              <a:xfrm>
                <a:off x="2148" y="1561"/>
                <a:ext cx="400" cy="443"/>
              </a:xfrm>
              <a:custGeom>
                <a:avLst/>
                <a:gdLst>
                  <a:gd name="T0" fmla="*/ 2147483646 w 199"/>
                  <a:gd name="T1" fmla="*/ 2147483646 h 221"/>
                  <a:gd name="T2" fmla="*/ 0 w 199"/>
                  <a:gd name="T3" fmla="*/ 2147483646 h 221"/>
                  <a:gd name="T4" fmla="*/ 0 w 199"/>
                  <a:gd name="T5" fmla="*/ 2147483646 h 221"/>
                  <a:gd name="T6" fmla="*/ 2147483646 w 199"/>
                  <a:gd name="T7" fmla="*/ 2147483646 h 221"/>
                  <a:gd name="T8" fmla="*/ 2147483646 w 199"/>
                  <a:gd name="T9" fmla="*/ 2147483646 h 221"/>
                  <a:gd name="T10" fmla="*/ 2147483646 w 199"/>
                  <a:gd name="T11" fmla="*/ 2147483646 h 221"/>
                  <a:gd name="T12" fmla="*/ 2147483646 w 199"/>
                  <a:gd name="T13" fmla="*/ 2147483646 h 221"/>
                  <a:gd name="T14" fmla="*/ 2147483646 w 199"/>
                  <a:gd name="T15" fmla="*/ 2147483646 h 221"/>
                  <a:gd name="T16" fmla="*/ 2147483646 w 199"/>
                  <a:gd name="T17" fmla="*/ 2147483646 h 221"/>
                  <a:gd name="T18" fmla="*/ 2147483646 w 199"/>
                  <a:gd name="T19" fmla="*/ 2147483646 h 221"/>
                  <a:gd name="T20" fmla="*/ 2147483646 w 199"/>
                  <a:gd name="T21" fmla="*/ 2147483646 h 221"/>
                  <a:gd name="T22" fmla="*/ 2147483646 w 199"/>
                  <a:gd name="T23" fmla="*/ 0 h 221"/>
                  <a:gd name="T24" fmla="*/ 2147483646 w 199"/>
                  <a:gd name="T25" fmla="*/ 2147483646 h 221"/>
                  <a:gd name="T26" fmla="*/ 2147483646 w 199"/>
                  <a:gd name="T27" fmla="*/ 2147483646 h 221"/>
                  <a:gd name="T28" fmla="*/ 2147483646 w 199"/>
                  <a:gd name="T29" fmla="*/ 2147483646 h 221"/>
                  <a:gd name="T30" fmla="*/ 2147483646 w 199"/>
                  <a:gd name="T31" fmla="*/ 2147483646 h 221"/>
                  <a:gd name="T32" fmla="*/ 2147483646 w 199"/>
                  <a:gd name="T33" fmla="*/ 2147483646 h 221"/>
                  <a:gd name="T34" fmla="*/ 2147483646 w 199"/>
                  <a:gd name="T35" fmla="*/ 2147483646 h 221"/>
                  <a:gd name="T36" fmla="*/ 2147483646 w 199"/>
                  <a:gd name="T37" fmla="*/ 2147483646 h 221"/>
                  <a:gd name="T38" fmla="*/ 2147483646 w 199"/>
                  <a:gd name="T39" fmla="*/ 2147483646 h 221"/>
                  <a:gd name="T40" fmla="*/ 2147483646 w 199"/>
                  <a:gd name="T41" fmla="*/ 2147483646 h 221"/>
                  <a:gd name="T42" fmla="*/ 2147483646 w 199"/>
                  <a:gd name="T43" fmla="*/ 2147483646 h 221"/>
                  <a:gd name="T44" fmla="*/ 2147483646 w 199"/>
                  <a:gd name="T45" fmla="*/ 2147483646 h 221"/>
                  <a:gd name="T46" fmla="*/ 2147483646 w 199"/>
                  <a:gd name="T47" fmla="*/ 2147483646 h 221"/>
                  <a:gd name="T48" fmla="*/ 2147483646 w 199"/>
                  <a:gd name="T49" fmla="*/ 2147483646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4"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8" y="179"/>
                    </a:cubicBezTo>
                    <a:cubicBezTo>
                      <a:pt x="3"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6" name="Freeform 35"/>
              <p:cNvSpPr>
                <a:spLocks noChangeAspect="1" noEditPoints="1"/>
              </p:cNvSpPr>
              <p:nvPr/>
            </p:nvSpPr>
            <p:spPr bwMode="auto">
              <a:xfrm>
                <a:off x="2208" y="1621"/>
                <a:ext cx="304" cy="331"/>
              </a:xfrm>
              <a:custGeom>
                <a:avLst/>
                <a:gdLst>
                  <a:gd name="T0" fmla="*/ 2147483646 w 152"/>
                  <a:gd name="T1" fmla="*/ 2147483646 h 166"/>
                  <a:gd name="T2" fmla="*/ 2147483646 w 152"/>
                  <a:gd name="T3" fmla="*/ 2147483646 h 166"/>
                  <a:gd name="T4" fmla="*/ 2147483646 w 152"/>
                  <a:gd name="T5" fmla="*/ 2147483646 h 166"/>
                  <a:gd name="T6" fmla="*/ 2147483646 w 152"/>
                  <a:gd name="T7" fmla="*/ 2147483646 h 166"/>
                  <a:gd name="T8" fmla="*/ 2147483646 w 152"/>
                  <a:gd name="T9" fmla="*/ 2147483646 h 166"/>
                  <a:gd name="T10" fmla="*/ 2147483646 w 152"/>
                  <a:gd name="T11" fmla="*/ 0 h 166"/>
                  <a:gd name="T12" fmla="*/ 2147483646 w 152"/>
                  <a:gd name="T13" fmla="*/ 2147483646 h 166"/>
                  <a:gd name="T14" fmla="*/ 2147483646 w 152"/>
                  <a:gd name="T15" fmla="*/ 2147483646 h 166"/>
                  <a:gd name="T16" fmla="*/ 2147483646 w 152"/>
                  <a:gd name="T17" fmla="*/ 2147483646 h 166"/>
                  <a:gd name="T18" fmla="*/ 0 w 152"/>
                  <a:gd name="T19" fmla="*/ 2147483646 h 166"/>
                  <a:gd name="T20" fmla="*/ 0 w 152"/>
                  <a:gd name="T21" fmla="*/ 2147483646 h 166"/>
                  <a:gd name="T22" fmla="*/ 2147483646 w 152"/>
                  <a:gd name="T23" fmla="*/ 2147483646 h 166"/>
                  <a:gd name="T24" fmla="*/ 2147483646 w 152"/>
                  <a:gd name="T25" fmla="*/ 2147483646 h 166"/>
                  <a:gd name="T26" fmla="*/ 2147483646 w 152"/>
                  <a:gd name="T27" fmla="*/ 2147483646 h 166"/>
                  <a:gd name="T28" fmla="*/ 2147483646 w 152"/>
                  <a:gd name="T29" fmla="*/ 2147483646 h 166"/>
                  <a:gd name="T30" fmla="*/ 0 w 152"/>
                  <a:gd name="T31" fmla="*/ 2147483646 h 166"/>
                  <a:gd name="T32" fmla="*/ 0 w 152"/>
                  <a:gd name="T33" fmla="*/ 2147483646 h 166"/>
                  <a:gd name="T34" fmla="*/ 2147483646 w 152"/>
                  <a:gd name="T35" fmla="*/ 2147483646 h 166"/>
                  <a:gd name="T36" fmla="*/ 2147483646 w 152"/>
                  <a:gd name="T37" fmla="*/ 2147483646 h 166"/>
                  <a:gd name="T38" fmla="*/ 2147483646 w 152"/>
                  <a:gd name="T39" fmla="*/ 2147483646 h 166"/>
                  <a:gd name="T40" fmla="*/ 2147483646 w 152"/>
                  <a:gd name="T41" fmla="*/ 2147483646 h 166"/>
                  <a:gd name="T42" fmla="*/ 2147483646 w 152"/>
                  <a:gd name="T43" fmla="*/ 2147483646 h 166"/>
                  <a:gd name="T44" fmla="*/ 2147483646 w 152"/>
                  <a:gd name="T45" fmla="*/ 2147483646 h 166"/>
                  <a:gd name="T46" fmla="*/ 2147483646 w 152"/>
                  <a:gd name="T47" fmla="*/ 2147483646 h 166"/>
                  <a:gd name="T48" fmla="*/ 2147483646 w 152"/>
                  <a:gd name="T49" fmla="*/ 2147483646 h 166"/>
                  <a:gd name="T50" fmla="*/ 2147483646 w 152"/>
                  <a:gd name="T51" fmla="*/ 2147483646 h 166"/>
                  <a:gd name="T52" fmla="*/ 2147483646 w 152"/>
                  <a:gd name="T53" fmla="*/ 2147483646 h 166"/>
                  <a:gd name="T54" fmla="*/ 2147483646 w 152"/>
                  <a:gd name="T55" fmla="*/ 2147483646 h 166"/>
                  <a:gd name="T56" fmla="*/ 2147483646 w 152"/>
                  <a:gd name="T57" fmla="*/ 2147483646 h 166"/>
                  <a:gd name="T58" fmla="*/ 2147483646 w 152"/>
                  <a:gd name="T59" fmla="*/ 2147483646 h 166"/>
                  <a:gd name="T60" fmla="*/ 2147483646 w 152"/>
                  <a:gd name="T61" fmla="*/ 2147483646 h 166"/>
                  <a:gd name="T62" fmla="*/ 2147483646 w 152"/>
                  <a:gd name="T63" fmla="*/ 2147483646 h 166"/>
                  <a:gd name="T64" fmla="*/ 2147483646 w 152"/>
                  <a:gd name="T65" fmla="*/ 2147483646 h 166"/>
                  <a:gd name="T66" fmla="*/ 2147483646 w 152"/>
                  <a:gd name="T67" fmla="*/ 2147483646 h 166"/>
                  <a:gd name="T68" fmla="*/ 2147483646 w 152"/>
                  <a:gd name="T69" fmla="*/ 2147483646 h 166"/>
                  <a:gd name="T70" fmla="*/ 2147483646 w 152"/>
                  <a:gd name="T71" fmla="*/ 2147483646 h 166"/>
                  <a:gd name="T72" fmla="*/ 2147483646 w 152"/>
                  <a:gd name="T73" fmla="*/ 2147483646 h 166"/>
                  <a:gd name="T74" fmla="*/ 2147483646 w 152"/>
                  <a:gd name="T75" fmla="*/ 2147483646 h 166"/>
                  <a:gd name="T76" fmla="*/ 2147483646 w 152"/>
                  <a:gd name="T77" fmla="*/ 2147483646 h 166"/>
                  <a:gd name="T78" fmla="*/ 2147483646 w 152"/>
                  <a:gd name="T79" fmla="*/ 2147483646 h 166"/>
                  <a:gd name="T80" fmla="*/ 2147483646 w 152"/>
                  <a:gd name="T81" fmla="*/ 2147483646 h 166"/>
                  <a:gd name="T82" fmla="*/ 2147483646 w 152"/>
                  <a:gd name="T83" fmla="*/ 2147483646 h 166"/>
                  <a:gd name="T84" fmla="*/ 2147483646 w 152"/>
                  <a:gd name="T85" fmla="*/ 2147483646 h 166"/>
                  <a:gd name="T86" fmla="*/ 2147483646 w 152"/>
                  <a:gd name="T87" fmla="*/ 2147483646 h 166"/>
                  <a:gd name="T88" fmla="*/ 2147483646 w 152"/>
                  <a:gd name="T89" fmla="*/ 2147483646 h 166"/>
                  <a:gd name="T90" fmla="*/ 2147483646 w 152"/>
                  <a:gd name="T91" fmla="*/ 2147483646 h 166"/>
                  <a:gd name="T92" fmla="*/ 2147483646 w 152"/>
                  <a:gd name="T93" fmla="*/ 2147483646 h 166"/>
                  <a:gd name="T94" fmla="*/ 2147483646 w 152"/>
                  <a:gd name="T95" fmla="*/ 2147483646 h 166"/>
                  <a:gd name="T96" fmla="*/ 2147483646 w 152"/>
                  <a:gd name="T97" fmla="*/ 2147483646 h 166"/>
                  <a:gd name="T98" fmla="*/ 2147483646 w 152"/>
                  <a:gd name="T99" fmla="*/ 2147483646 h 166"/>
                  <a:gd name="T100" fmla="*/ 2147483646 w 152"/>
                  <a:gd name="T101" fmla="*/ 2147483646 h 166"/>
                  <a:gd name="T102" fmla="*/ 2147483646 w 152"/>
                  <a:gd name="T103" fmla="*/ 2147483646 h 166"/>
                  <a:gd name="T104" fmla="*/ 2147483646 w 152"/>
                  <a:gd name="T105" fmla="*/ 2147483646 h 166"/>
                  <a:gd name="T106" fmla="*/ 2147483646 w 152"/>
                  <a:gd name="T107" fmla="*/ 2147483646 h 166"/>
                  <a:gd name="T108" fmla="*/ 2147483646 w 152"/>
                  <a:gd name="T109" fmla="*/ 2147483646 h 166"/>
                  <a:gd name="T110" fmla="*/ 2147483646 w 152"/>
                  <a:gd name="T111" fmla="*/ 2147483646 h 166"/>
                  <a:gd name="T112" fmla="*/ 2147483646 w 152"/>
                  <a:gd name="T113" fmla="*/ 2147483646 h 166"/>
                  <a:gd name="T114" fmla="*/ 2147483646 w 152"/>
                  <a:gd name="T115" fmla="*/ 2147483646 h 166"/>
                  <a:gd name="T116" fmla="*/ 2147483646 w 152"/>
                  <a:gd name="T117" fmla="*/ 2147483646 h 166"/>
                  <a:gd name="T118" fmla="*/ 2147483646 w 152"/>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166"/>
                  <a:gd name="T182" fmla="*/ 152 w 152"/>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166">
                    <a:moveTo>
                      <a:pt x="48" y="51"/>
                    </a:moveTo>
                    <a:cubicBezTo>
                      <a:pt x="52" y="48"/>
                      <a:pt x="56" y="46"/>
                      <a:pt x="60" y="45"/>
                    </a:cubicBezTo>
                    <a:cubicBezTo>
                      <a:pt x="60" y="7"/>
                      <a:pt x="60" y="7"/>
                      <a:pt x="60" y="7"/>
                    </a:cubicBezTo>
                    <a:cubicBezTo>
                      <a:pt x="59" y="7"/>
                      <a:pt x="48" y="5"/>
                      <a:pt x="45" y="4"/>
                    </a:cubicBezTo>
                    <a:cubicBezTo>
                      <a:pt x="45" y="7"/>
                      <a:pt x="45" y="37"/>
                      <a:pt x="45" y="37"/>
                    </a:cubicBezTo>
                    <a:cubicBezTo>
                      <a:pt x="45" y="37"/>
                      <a:pt x="15" y="2"/>
                      <a:pt x="13" y="0"/>
                    </a:cubicBezTo>
                    <a:cubicBezTo>
                      <a:pt x="12" y="2"/>
                      <a:pt x="10" y="4"/>
                      <a:pt x="9" y="5"/>
                    </a:cubicBezTo>
                    <a:cubicBezTo>
                      <a:pt x="6" y="7"/>
                      <a:pt x="4" y="8"/>
                      <a:pt x="1" y="9"/>
                    </a:cubicBezTo>
                    <a:cubicBezTo>
                      <a:pt x="3" y="11"/>
                      <a:pt x="32" y="45"/>
                      <a:pt x="32" y="45"/>
                    </a:cubicBezTo>
                    <a:cubicBezTo>
                      <a:pt x="32" y="45"/>
                      <a:pt x="3" y="39"/>
                      <a:pt x="0" y="38"/>
                    </a:cubicBezTo>
                    <a:cubicBezTo>
                      <a:pt x="0" y="53"/>
                      <a:pt x="0" y="53"/>
                      <a:pt x="0" y="53"/>
                    </a:cubicBezTo>
                    <a:cubicBezTo>
                      <a:pt x="2" y="53"/>
                      <a:pt x="38" y="60"/>
                      <a:pt x="40" y="61"/>
                    </a:cubicBezTo>
                    <a:cubicBezTo>
                      <a:pt x="42" y="57"/>
                      <a:pt x="45" y="53"/>
                      <a:pt x="48" y="51"/>
                    </a:cubicBezTo>
                    <a:close/>
                    <a:moveTo>
                      <a:pt x="48" y="104"/>
                    </a:moveTo>
                    <a:cubicBezTo>
                      <a:pt x="44" y="100"/>
                      <a:pt x="42" y="96"/>
                      <a:pt x="40" y="91"/>
                    </a:cubicBezTo>
                    <a:cubicBezTo>
                      <a:pt x="38" y="90"/>
                      <a:pt x="3" y="83"/>
                      <a:pt x="0" y="83"/>
                    </a:cubicBezTo>
                    <a:cubicBezTo>
                      <a:pt x="0" y="85"/>
                      <a:pt x="0" y="95"/>
                      <a:pt x="0" y="97"/>
                    </a:cubicBezTo>
                    <a:cubicBezTo>
                      <a:pt x="2" y="98"/>
                      <a:pt x="34" y="104"/>
                      <a:pt x="34" y="104"/>
                    </a:cubicBezTo>
                    <a:cubicBezTo>
                      <a:pt x="34" y="104"/>
                      <a:pt x="5" y="126"/>
                      <a:pt x="2" y="128"/>
                    </a:cubicBezTo>
                    <a:cubicBezTo>
                      <a:pt x="5" y="130"/>
                      <a:pt x="7" y="132"/>
                      <a:pt x="9" y="134"/>
                    </a:cubicBezTo>
                    <a:cubicBezTo>
                      <a:pt x="11" y="136"/>
                      <a:pt x="13" y="139"/>
                      <a:pt x="15" y="142"/>
                    </a:cubicBezTo>
                    <a:cubicBezTo>
                      <a:pt x="17" y="141"/>
                      <a:pt x="45" y="119"/>
                      <a:pt x="45" y="119"/>
                    </a:cubicBezTo>
                    <a:cubicBezTo>
                      <a:pt x="45" y="119"/>
                      <a:pt x="45" y="147"/>
                      <a:pt x="45" y="150"/>
                    </a:cubicBezTo>
                    <a:cubicBezTo>
                      <a:pt x="47" y="150"/>
                      <a:pt x="58" y="152"/>
                      <a:pt x="60" y="153"/>
                    </a:cubicBezTo>
                    <a:cubicBezTo>
                      <a:pt x="60" y="150"/>
                      <a:pt x="60" y="116"/>
                      <a:pt x="60" y="115"/>
                    </a:cubicBezTo>
                    <a:cubicBezTo>
                      <a:pt x="56" y="112"/>
                      <a:pt x="52" y="109"/>
                      <a:pt x="48" y="104"/>
                    </a:cubicBezTo>
                    <a:close/>
                    <a:moveTo>
                      <a:pt x="92" y="51"/>
                    </a:moveTo>
                    <a:cubicBezTo>
                      <a:pt x="96" y="54"/>
                      <a:pt x="100" y="58"/>
                      <a:pt x="104" y="62"/>
                    </a:cubicBezTo>
                    <a:cubicBezTo>
                      <a:pt x="108" y="66"/>
                      <a:pt x="110" y="71"/>
                      <a:pt x="112" y="76"/>
                    </a:cubicBezTo>
                    <a:cubicBezTo>
                      <a:pt x="114" y="76"/>
                      <a:pt x="150" y="83"/>
                      <a:pt x="152" y="84"/>
                    </a:cubicBezTo>
                    <a:cubicBezTo>
                      <a:pt x="152" y="81"/>
                      <a:pt x="152" y="71"/>
                      <a:pt x="152" y="69"/>
                    </a:cubicBezTo>
                    <a:cubicBezTo>
                      <a:pt x="150" y="69"/>
                      <a:pt x="118" y="62"/>
                      <a:pt x="118" y="62"/>
                    </a:cubicBezTo>
                    <a:cubicBezTo>
                      <a:pt x="118" y="62"/>
                      <a:pt x="147" y="40"/>
                      <a:pt x="150" y="39"/>
                    </a:cubicBezTo>
                    <a:cubicBezTo>
                      <a:pt x="147" y="37"/>
                      <a:pt x="145" y="35"/>
                      <a:pt x="143" y="33"/>
                    </a:cubicBezTo>
                    <a:cubicBezTo>
                      <a:pt x="141" y="30"/>
                      <a:pt x="139" y="27"/>
                      <a:pt x="137" y="24"/>
                    </a:cubicBezTo>
                    <a:cubicBezTo>
                      <a:pt x="135" y="26"/>
                      <a:pt x="107" y="47"/>
                      <a:pt x="107" y="47"/>
                    </a:cubicBezTo>
                    <a:cubicBezTo>
                      <a:pt x="107" y="47"/>
                      <a:pt x="107" y="19"/>
                      <a:pt x="107" y="17"/>
                    </a:cubicBezTo>
                    <a:cubicBezTo>
                      <a:pt x="105" y="16"/>
                      <a:pt x="94" y="14"/>
                      <a:pt x="92" y="13"/>
                    </a:cubicBezTo>
                    <a:cubicBezTo>
                      <a:pt x="92" y="16"/>
                      <a:pt x="92" y="25"/>
                      <a:pt x="92" y="25"/>
                    </a:cubicBezTo>
                    <a:cubicBezTo>
                      <a:pt x="92" y="25"/>
                      <a:pt x="92" y="50"/>
                      <a:pt x="92" y="51"/>
                    </a:cubicBezTo>
                    <a:close/>
                    <a:moveTo>
                      <a:pt x="104" y="116"/>
                    </a:moveTo>
                    <a:cubicBezTo>
                      <a:pt x="100" y="118"/>
                      <a:pt x="96" y="120"/>
                      <a:pt x="92" y="121"/>
                    </a:cubicBezTo>
                    <a:cubicBezTo>
                      <a:pt x="92" y="123"/>
                      <a:pt x="92" y="157"/>
                      <a:pt x="92" y="159"/>
                    </a:cubicBezTo>
                    <a:cubicBezTo>
                      <a:pt x="93" y="160"/>
                      <a:pt x="104" y="162"/>
                      <a:pt x="107" y="162"/>
                    </a:cubicBezTo>
                    <a:cubicBezTo>
                      <a:pt x="107" y="159"/>
                      <a:pt x="107" y="129"/>
                      <a:pt x="107" y="129"/>
                    </a:cubicBezTo>
                    <a:cubicBezTo>
                      <a:pt x="107" y="129"/>
                      <a:pt x="137" y="164"/>
                      <a:pt x="139" y="166"/>
                    </a:cubicBezTo>
                    <a:cubicBezTo>
                      <a:pt x="140" y="164"/>
                      <a:pt x="142" y="163"/>
                      <a:pt x="144" y="161"/>
                    </a:cubicBezTo>
                    <a:cubicBezTo>
                      <a:pt x="146" y="160"/>
                      <a:pt x="148" y="159"/>
                      <a:pt x="151" y="158"/>
                    </a:cubicBezTo>
                    <a:cubicBezTo>
                      <a:pt x="149" y="155"/>
                      <a:pt x="120" y="122"/>
                      <a:pt x="120" y="122"/>
                    </a:cubicBezTo>
                    <a:cubicBezTo>
                      <a:pt x="120" y="122"/>
                      <a:pt x="149" y="128"/>
                      <a:pt x="152" y="128"/>
                    </a:cubicBezTo>
                    <a:cubicBezTo>
                      <a:pt x="152" y="114"/>
                      <a:pt x="152" y="114"/>
                      <a:pt x="152" y="114"/>
                    </a:cubicBezTo>
                    <a:cubicBezTo>
                      <a:pt x="150" y="113"/>
                      <a:pt x="114" y="106"/>
                      <a:pt x="112" y="105"/>
                    </a:cubicBezTo>
                    <a:cubicBezTo>
                      <a:pt x="110" y="109"/>
                      <a:pt x="107" y="113"/>
                      <a:pt x="104" y="116"/>
                    </a:cubicBezTo>
                    <a:close/>
                    <a:moveTo>
                      <a:pt x="97" y="90"/>
                    </a:moveTo>
                    <a:cubicBezTo>
                      <a:pt x="97" y="84"/>
                      <a:pt x="95" y="77"/>
                      <a:pt x="91" y="72"/>
                    </a:cubicBezTo>
                    <a:cubicBezTo>
                      <a:pt x="82" y="63"/>
                      <a:pt x="69" y="60"/>
                      <a:pt x="61" y="66"/>
                    </a:cubicBezTo>
                    <a:cubicBezTo>
                      <a:pt x="58" y="69"/>
                      <a:pt x="56" y="72"/>
                      <a:pt x="55" y="77"/>
                    </a:cubicBezTo>
                    <a:cubicBezTo>
                      <a:pt x="55" y="83"/>
                      <a:pt x="57" y="89"/>
                      <a:pt x="62" y="94"/>
                    </a:cubicBezTo>
                    <a:cubicBezTo>
                      <a:pt x="70" y="103"/>
                      <a:pt x="83" y="106"/>
                      <a:pt x="91" y="100"/>
                    </a:cubicBezTo>
                    <a:cubicBezTo>
                      <a:pt x="94" y="98"/>
                      <a:pt x="96" y="94"/>
                      <a:pt x="97" y="90"/>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7" name="Freeform 36"/>
              <p:cNvSpPr>
                <a:spLocks noChangeAspect="1" noEditPoints="1"/>
              </p:cNvSpPr>
              <p:nvPr/>
            </p:nvSpPr>
            <p:spPr bwMode="auto">
              <a:xfrm>
                <a:off x="2196" y="1613"/>
                <a:ext cx="308" cy="330"/>
              </a:xfrm>
              <a:custGeom>
                <a:avLst/>
                <a:gdLst>
                  <a:gd name="T0" fmla="*/ 2147483646 w 153"/>
                  <a:gd name="T1" fmla="*/ 2147483646 h 166"/>
                  <a:gd name="T2" fmla="*/ 2147483646 w 153"/>
                  <a:gd name="T3" fmla="*/ 2147483646 h 166"/>
                  <a:gd name="T4" fmla="*/ 2147483646 w 153"/>
                  <a:gd name="T5" fmla="*/ 2147483646 h 166"/>
                  <a:gd name="T6" fmla="*/ 2147483646 w 153"/>
                  <a:gd name="T7" fmla="*/ 2147483646 h 166"/>
                  <a:gd name="T8" fmla="*/ 2147483646 w 153"/>
                  <a:gd name="T9" fmla="*/ 2147483646 h 166"/>
                  <a:gd name="T10" fmla="*/ 2147483646 w 153"/>
                  <a:gd name="T11" fmla="*/ 0 h 166"/>
                  <a:gd name="T12" fmla="*/ 2147483646 w 153"/>
                  <a:gd name="T13" fmla="*/ 2147483646 h 166"/>
                  <a:gd name="T14" fmla="*/ 2147483646 w 153"/>
                  <a:gd name="T15" fmla="*/ 2147483646 h 166"/>
                  <a:gd name="T16" fmla="*/ 2147483646 w 153"/>
                  <a:gd name="T17" fmla="*/ 2147483646 h 166"/>
                  <a:gd name="T18" fmla="*/ 0 w 153"/>
                  <a:gd name="T19" fmla="*/ 2147483646 h 166"/>
                  <a:gd name="T20" fmla="*/ 0 w 153"/>
                  <a:gd name="T21" fmla="*/ 2147483646 h 166"/>
                  <a:gd name="T22" fmla="*/ 2147483646 w 153"/>
                  <a:gd name="T23" fmla="*/ 2147483646 h 166"/>
                  <a:gd name="T24" fmla="*/ 2147483646 w 153"/>
                  <a:gd name="T25" fmla="*/ 2147483646 h 166"/>
                  <a:gd name="T26" fmla="*/ 2147483646 w 153"/>
                  <a:gd name="T27" fmla="*/ 2147483646 h 166"/>
                  <a:gd name="T28" fmla="*/ 2147483646 w 153"/>
                  <a:gd name="T29" fmla="*/ 2147483646 h 166"/>
                  <a:gd name="T30" fmla="*/ 0 w 153"/>
                  <a:gd name="T31" fmla="*/ 2147483646 h 166"/>
                  <a:gd name="T32" fmla="*/ 0 w 153"/>
                  <a:gd name="T33" fmla="*/ 2147483646 h 166"/>
                  <a:gd name="T34" fmla="*/ 2147483646 w 153"/>
                  <a:gd name="T35" fmla="*/ 2147483646 h 166"/>
                  <a:gd name="T36" fmla="*/ 2147483646 w 153"/>
                  <a:gd name="T37" fmla="*/ 2147483646 h 166"/>
                  <a:gd name="T38" fmla="*/ 2147483646 w 153"/>
                  <a:gd name="T39" fmla="*/ 2147483646 h 166"/>
                  <a:gd name="T40" fmla="*/ 2147483646 w 153"/>
                  <a:gd name="T41" fmla="*/ 2147483646 h 166"/>
                  <a:gd name="T42" fmla="*/ 2147483646 w 153"/>
                  <a:gd name="T43" fmla="*/ 2147483646 h 166"/>
                  <a:gd name="T44" fmla="*/ 2147483646 w 153"/>
                  <a:gd name="T45" fmla="*/ 2147483646 h 166"/>
                  <a:gd name="T46" fmla="*/ 2147483646 w 153"/>
                  <a:gd name="T47" fmla="*/ 2147483646 h 166"/>
                  <a:gd name="T48" fmla="*/ 2147483646 w 153"/>
                  <a:gd name="T49" fmla="*/ 2147483646 h 166"/>
                  <a:gd name="T50" fmla="*/ 2147483646 w 153"/>
                  <a:gd name="T51" fmla="*/ 2147483646 h 166"/>
                  <a:gd name="T52" fmla="*/ 2147483646 w 153"/>
                  <a:gd name="T53" fmla="*/ 2147483646 h 166"/>
                  <a:gd name="T54" fmla="*/ 2147483646 w 153"/>
                  <a:gd name="T55" fmla="*/ 2147483646 h 166"/>
                  <a:gd name="T56" fmla="*/ 2147483646 w 153"/>
                  <a:gd name="T57" fmla="*/ 2147483646 h 166"/>
                  <a:gd name="T58" fmla="*/ 2147483646 w 153"/>
                  <a:gd name="T59" fmla="*/ 2147483646 h 166"/>
                  <a:gd name="T60" fmla="*/ 2147483646 w 153"/>
                  <a:gd name="T61" fmla="*/ 2147483646 h 166"/>
                  <a:gd name="T62" fmla="*/ 2147483646 w 153"/>
                  <a:gd name="T63" fmla="*/ 2147483646 h 166"/>
                  <a:gd name="T64" fmla="*/ 2147483646 w 153"/>
                  <a:gd name="T65" fmla="*/ 2147483646 h 166"/>
                  <a:gd name="T66" fmla="*/ 2147483646 w 153"/>
                  <a:gd name="T67" fmla="*/ 2147483646 h 166"/>
                  <a:gd name="T68" fmla="*/ 2147483646 w 153"/>
                  <a:gd name="T69" fmla="*/ 2147483646 h 166"/>
                  <a:gd name="T70" fmla="*/ 2147483646 w 153"/>
                  <a:gd name="T71" fmla="*/ 2147483646 h 166"/>
                  <a:gd name="T72" fmla="*/ 2147483646 w 153"/>
                  <a:gd name="T73" fmla="*/ 2147483646 h 166"/>
                  <a:gd name="T74" fmla="*/ 2147483646 w 153"/>
                  <a:gd name="T75" fmla="*/ 2147483646 h 166"/>
                  <a:gd name="T76" fmla="*/ 2147483646 w 153"/>
                  <a:gd name="T77" fmla="*/ 2147483646 h 166"/>
                  <a:gd name="T78" fmla="*/ 2147483646 w 153"/>
                  <a:gd name="T79" fmla="*/ 2147483646 h 166"/>
                  <a:gd name="T80" fmla="*/ 2147483646 w 153"/>
                  <a:gd name="T81" fmla="*/ 2147483646 h 166"/>
                  <a:gd name="T82" fmla="*/ 2147483646 w 153"/>
                  <a:gd name="T83" fmla="*/ 2147483646 h 166"/>
                  <a:gd name="T84" fmla="*/ 2147483646 w 153"/>
                  <a:gd name="T85" fmla="*/ 2147483646 h 166"/>
                  <a:gd name="T86" fmla="*/ 2147483646 w 153"/>
                  <a:gd name="T87" fmla="*/ 2147483646 h 166"/>
                  <a:gd name="T88" fmla="*/ 2147483646 w 153"/>
                  <a:gd name="T89" fmla="*/ 2147483646 h 166"/>
                  <a:gd name="T90" fmla="*/ 2147483646 w 153"/>
                  <a:gd name="T91" fmla="*/ 2147483646 h 166"/>
                  <a:gd name="T92" fmla="*/ 2147483646 w 153"/>
                  <a:gd name="T93" fmla="*/ 2147483646 h 166"/>
                  <a:gd name="T94" fmla="*/ 2147483646 w 153"/>
                  <a:gd name="T95" fmla="*/ 2147483646 h 166"/>
                  <a:gd name="T96" fmla="*/ 2147483646 w 153"/>
                  <a:gd name="T97" fmla="*/ 2147483646 h 166"/>
                  <a:gd name="T98" fmla="*/ 2147483646 w 153"/>
                  <a:gd name="T99" fmla="*/ 2147483646 h 166"/>
                  <a:gd name="T100" fmla="*/ 2147483646 w 153"/>
                  <a:gd name="T101" fmla="*/ 2147483646 h 166"/>
                  <a:gd name="T102" fmla="*/ 2147483646 w 153"/>
                  <a:gd name="T103" fmla="*/ 2147483646 h 166"/>
                  <a:gd name="T104" fmla="*/ 2147483646 w 153"/>
                  <a:gd name="T105" fmla="*/ 2147483646 h 166"/>
                  <a:gd name="T106" fmla="*/ 2147483646 w 153"/>
                  <a:gd name="T107" fmla="*/ 2147483646 h 166"/>
                  <a:gd name="T108" fmla="*/ 2147483646 w 153"/>
                  <a:gd name="T109" fmla="*/ 2147483646 h 166"/>
                  <a:gd name="T110" fmla="*/ 2147483646 w 153"/>
                  <a:gd name="T111" fmla="*/ 2147483646 h 166"/>
                  <a:gd name="T112" fmla="*/ 2147483646 w 153"/>
                  <a:gd name="T113" fmla="*/ 2147483646 h 166"/>
                  <a:gd name="T114" fmla="*/ 2147483646 w 153"/>
                  <a:gd name="T115" fmla="*/ 2147483646 h 166"/>
                  <a:gd name="T116" fmla="*/ 2147483646 w 153"/>
                  <a:gd name="T117" fmla="*/ 2147483646 h 166"/>
                  <a:gd name="T118" fmla="*/ 2147483646 w 153"/>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166"/>
                  <a:gd name="T182" fmla="*/ 153 w 153"/>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166">
                    <a:moveTo>
                      <a:pt x="49" y="50"/>
                    </a:moveTo>
                    <a:cubicBezTo>
                      <a:pt x="52" y="48"/>
                      <a:pt x="56" y="46"/>
                      <a:pt x="61" y="45"/>
                    </a:cubicBezTo>
                    <a:cubicBezTo>
                      <a:pt x="61" y="7"/>
                      <a:pt x="61" y="7"/>
                      <a:pt x="61" y="7"/>
                    </a:cubicBezTo>
                    <a:cubicBezTo>
                      <a:pt x="59" y="6"/>
                      <a:pt x="48" y="4"/>
                      <a:pt x="46" y="3"/>
                    </a:cubicBezTo>
                    <a:cubicBezTo>
                      <a:pt x="46" y="7"/>
                      <a:pt x="46" y="36"/>
                      <a:pt x="46" y="36"/>
                    </a:cubicBezTo>
                    <a:cubicBezTo>
                      <a:pt x="46" y="36"/>
                      <a:pt x="16" y="2"/>
                      <a:pt x="14" y="0"/>
                    </a:cubicBezTo>
                    <a:cubicBezTo>
                      <a:pt x="12" y="1"/>
                      <a:pt x="11" y="3"/>
                      <a:pt x="9" y="4"/>
                    </a:cubicBezTo>
                    <a:cubicBezTo>
                      <a:pt x="7" y="6"/>
                      <a:pt x="4" y="7"/>
                      <a:pt x="2" y="8"/>
                    </a:cubicBezTo>
                    <a:cubicBezTo>
                      <a:pt x="4" y="11"/>
                      <a:pt x="33" y="44"/>
                      <a:pt x="33" y="44"/>
                    </a:cubicBezTo>
                    <a:cubicBezTo>
                      <a:pt x="33" y="44"/>
                      <a:pt x="3" y="38"/>
                      <a:pt x="0" y="38"/>
                    </a:cubicBezTo>
                    <a:cubicBezTo>
                      <a:pt x="0" y="52"/>
                      <a:pt x="0" y="52"/>
                      <a:pt x="0" y="52"/>
                    </a:cubicBezTo>
                    <a:cubicBezTo>
                      <a:pt x="2" y="53"/>
                      <a:pt x="39" y="60"/>
                      <a:pt x="40" y="60"/>
                    </a:cubicBezTo>
                    <a:cubicBezTo>
                      <a:pt x="42" y="56"/>
                      <a:pt x="45" y="53"/>
                      <a:pt x="49" y="50"/>
                    </a:cubicBezTo>
                    <a:close/>
                    <a:moveTo>
                      <a:pt x="48" y="104"/>
                    </a:moveTo>
                    <a:cubicBezTo>
                      <a:pt x="45" y="100"/>
                      <a:pt x="42" y="95"/>
                      <a:pt x="40" y="90"/>
                    </a:cubicBezTo>
                    <a:cubicBezTo>
                      <a:pt x="39" y="90"/>
                      <a:pt x="3" y="83"/>
                      <a:pt x="0" y="82"/>
                    </a:cubicBezTo>
                    <a:cubicBezTo>
                      <a:pt x="0" y="85"/>
                      <a:pt x="0" y="95"/>
                      <a:pt x="0" y="97"/>
                    </a:cubicBezTo>
                    <a:cubicBezTo>
                      <a:pt x="2" y="97"/>
                      <a:pt x="34" y="104"/>
                      <a:pt x="34" y="104"/>
                    </a:cubicBezTo>
                    <a:cubicBezTo>
                      <a:pt x="34" y="104"/>
                      <a:pt x="6" y="125"/>
                      <a:pt x="3" y="127"/>
                    </a:cubicBezTo>
                    <a:cubicBezTo>
                      <a:pt x="5" y="129"/>
                      <a:pt x="7" y="131"/>
                      <a:pt x="9" y="133"/>
                    </a:cubicBezTo>
                    <a:cubicBezTo>
                      <a:pt x="12" y="136"/>
                      <a:pt x="13" y="139"/>
                      <a:pt x="15" y="142"/>
                    </a:cubicBezTo>
                    <a:cubicBezTo>
                      <a:pt x="17" y="140"/>
                      <a:pt x="46" y="119"/>
                      <a:pt x="46" y="119"/>
                    </a:cubicBezTo>
                    <a:cubicBezTo>
                      <a:pt x="46" y="119"/>
                      <a:pt x="46" y="147"/>
                      <a:pt x="46" y="149"/>
                    </a:cubicBezTo>
                    <a:cubicBezTo>
                      <a:pt x="47" y="150"/>
                      <a:pt x="58" y="152"/>
                      <a:pt x="61" y="152"/>
                    </a:cubicBezTo>
                    <a:cubicBezTo>
                      <a:pt x="61" y="149"/>
                      <a:pt x="61" y="116"/>
                      <a:pt x="61" y="114"/>
                    </a:cubicBezTo>
                    <a:cubicBezTo>
                      <a:pt x="56" y="112"/>
                      <a:pt x="52" y="108"/>
                      <a:pt x="48" y="104"/>
                    </a:cubicBezTo>
                    <a:close/>
                    <a:moveTo>
                      <a:pt x="92" y="51"/>
                    </a:moveTo>
                    <a:cubicBezTo>
                      <a:pt x="97" y="54"/>
                      <a:pt x="101" y="57"/>
                      <a:pt x="105" y="61"/>
                    </a:cubicBezTo>
                    <a:cubicBezTo>
                      <a:pt x="108" y="66"/>
                      <a:pt x="111" y="70"/>
                      <a:pt x="113" y="75"/>
                    </a:cubicBezTo>
                    <a:cubicBezTo>
                      <a:pt x="114" y="75"/>
                      <a:pt x="150" y="83"/>
                      <a:pt x="153" y="83"/>
                    </a:cubicBezTo>
                    <a:cubicBezTo>
                      <a:pt x="153" y="80"/>
                      <a:pt x="153" y="71"/>
                      <a:pt x="153" y="69"/>
                    </a:cubicBezTo>
                    <a:cubicBezTo>
                      <a:pt x="151" y="68"/>
                      <a:pt x="119" y="62"/>
                      <a:pt x="119" y="62"/>
                    </a:cubicBezTo>
                    <a:cubicBezTo>
                      <a:pt x="119" y="62"/>
                      <a:pt x="147" y="40"/>
                      <a:pt x="150" y="38"/>
                    </a:cubicBezTo>
                    <a:cubicBezTo>
                      <a:pt x="148" y="36"/>
                      <a:pt x="146" y="34"/>
                      <a:pt x="144" y="32"/>
                    </a:cubicBezTo>
                    <a:cubicBezTo>
                      <a:pt x="141" y="29"/>
                      <a:pt x="140" y="26"/>
                      <a:pt x="138" y="23"/>
                    </a:cubicBezTo>
                    <a:cubicBezTo>
                      <a:pt x="136" y="25"/>
                      <a:pt x="107" y="46"/>
                      <a:pt x="107" y="46"/>
                    </a:cubicBezTo>
                    <a:cubicBezTo>
                      <a:pt x="107" y="46"/>
                      <a:pt x="107" y="18"/>
                      <a:pt x="107" y="16"/>
                    </a:cubicBezTo>
                    <a:cubicBezTo>
                      <a:pt x="106" y="16"/>
                      <a:pt x="95" y="13"/>
                      <a:pt x="92" y="13"/>
                    </a:cubicBezTo>
                    <a:cubicBezTo>
                      <a:pt x="92" y="16"/>
                      <a:pt x="92" y="24"/>
                      <a:pt x="92" y="24"/>
                    </a:cubicBezTo>
                    <a:cubicBezTo>
                      <a:pt x="92" y="24"/>
                      <a:pt x="92" y="49"/>
                      <a:pt x="92" y="51"/>
                    </a:cubicBezTo>
                    <a:close/>
                    <a:moveTo>
                      <a:pt x="104" y="115"/>
                    </a:moveTo>
                    <a:cubicBezTo>
                      <a:pt x="101" y="118"/>
                      <a:pt x="97" y="119"/>
                      <a:pt x="92" y="120"/>
                    </a:cubicBezTo>
                    <a:cubicBezTo>
                      <a:pt x="92" y="122"/>
                      <a:pt x="92" y="156"/>
                      <a:pt x="92" y="159"/>
                    </a:cubicBezTo>
                    <a:cubicBezTo>
                      <a:pt x="94" y="159"/>
                      <a:pt x="105" y="161"/>
                      <a:pt x="107" y="162"/>
                    </a:cubicBezTo>
                    <a:cubicBezTo>
                      <a:pt x="107" y="159"/>
                      <a:pt x="107" y="129"/>
                      <a:pt x="107" y="129"/>
                    </a:cubicBezTo>
                    <a:cubicBezTo>
                      <a:pt x="107" y="129"/>
                      <a:pt x="137" y="163"/>
                      <a:pt x="139" y="166"/>
                    </a:cubicBezTo>
                    <a:cubicBezTo>
                      <a:pt x="141" y="164"/>
                      <a:pt x="142" y="162"/>
                      <a:pt x="144" y="161"/>
                    </a:cubicBezTo>
                    <a:cubicBezTo>
                      <a:pt x="146" y="159"/>
                      <a:pt x="149" y="158"/>
                      <a:pt x="151" y="157"/>
                    </a:cubicBezTo>
                    <a:cubicBezTo>
                      <a:pt x="149" y="154"/>
                      <a:pt x="120" y="121"/>
                      <a:pt x="120" y="121"/>
                    </a:cubicBezTo>
                    <a:cubicBezTo>
                      <a:pt x="120" y="121"/>
                      <a:pt x="150" y="127"/>
                      <a:pt x="153" y="128"/>
                    </a:cubicBezTo>
                    <a:cubicBezTo>
                      <a:pt x="153" y="113"/>
                      <a:pt x="153" y="113"/>
                      <a:pt x="153" y="113"/>
                    </a:cubicBezTo>
                    <a:cubicBezTo>
                      <a:pt x="151" y="113"/>
                      <a:pt x="114" y="105"/>
                      <a:pt x="113" y="105"/>
                    </a:cubicBezTo>
                    <a:cubicBezTo>
                      <a:pt x="111" y="109"/>
                      <a:pt x="108" y="112"/>
                      <a:pt x="104" y="115"/>
                    </a:cubicBezTo>
                    <a:close/>
                    <a:moveTo>
                      <a:pt x="97" y="89"/>
                    </a:moveTo>
                    <a:cubicBezTo>
                      <a:pt x="98" y="83"/>
                      <a:pt x="95" y="77"/>
                      <a:pt x="91" y="72"/>
                    </a:cubicBezTo>
                    <a:cubicBezTo>
                      <a:pt x="83" y="62"/>
                      <a:pt x="70" y="60"/>
                      <a:pt x="62" y="66"/>
                    </a:cubicBezTo>
                    <a:cubicBezTo>
                      <a:pt x="58" y="68"/>
                      <a:pt x="56" y="72"/>
                      <a:pt x="56" y="76"/>
                    </a:cubicBezTo>
                    <a:cubicBezTo>
                      <a:pt x="55" y="82"/>
                      <a:pt x="58" y="88"/>
                      <a:pt x="62" y="93"/>
                    </a:cubicBezTo>
                    <a:cubicBezTo>
                      <a:pt x="70" y="103"/>
                      <a:pt x="83" y="106"/>
                      <a:pt x="91" y="100"/>
                    </a:cubicBezTo>
                    <a:cubicBezTo>
                      <a:pt x="95" y="97"/>
                      <a:pt x="97" y="93"/>
                      <a:pt x="97" y="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grpSp>
      <p:sp>
        <p:nvSpPr>
          <p:cNvPr id="63499" name="圆角矩形 144"/>
          <p:cNvSpPr>
            <a:spLocks noChangeArrowheads="1"/>
          </p:cNvSpPr>
          <p:nvPr/>
        </p:nvSpPr>
        <p:spPr bwMode="auto">
          <a:xfrm>
            <a:off x="5689600" y="2205038"/>
            <a:ext cx="2411413" cy="75565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00"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493963"/>
            <a:ext cx="25558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4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3"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2522538"/>
            <a:ext cx="25558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5"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850" y="2544763"/>
            <a:ext cx="2555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6" name="TextBox 69"/>
          <p:cNvSpPr txBox="1">
            <a:spLocks noChangeArrowheads="1"/>
          </p:cNvSpPr>
          <p:nvPr/>
        </p:nvSpPr>
        <p:spPr bwMode="auto">
          <a:xfrm>
            <a:off x="7596188" y="242093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sp>
        <p:nvSpPr>
          <p:cNvPr id="63507" name="TextBox 126"/>
          <p:cNvSpPr txBox="1">
            <a:spLocks noChangeArrowheads="1"/>
          </p:cNvSpPr>
          <p:nvPr/>
        </p:nvSpPr>
        <p:spPr bwMode="auto">
          <a:xfrm>
            <a:off x="5759450" y="2205038"/>
            <a:ext cx="801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虚拟机</a:t>
            </a:r>
            <a:endParaRPr lang="zh-CN" altLang="en-US" sz="1600" smtClean="0">
              <a:latin typeface="+mn-lt"/>
              <a:ea typeface="+mn-ea"/>
            </a:endParaRPr>
          </a:p>
        </p:txBody>
      </p:sp>
      <p:sp>
        <p:nvSpPr>
          <p:cNvPr id="63508" name="TextBox 75"/>
          <p:cNvSpPr txBox="1">
            <a:spLocks noChangeArrowheads="1"/>
          </p:cNvSpPr>
          <p:nvPr/>
        </p:nvSpPr>
        <p:spPr bwMode="auto">
          <a:xfrm>
            <a:off x="6764338" y="242093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sp>
        <p:nvSpPr>
          <p:cNvPr id="63509" name="TextBox 76"/>
          <p:cNvSpPr txBox="1">
            <a:spLocks noChangeArrowheads="1"/>
          </p:cNvSpPr>
          <p:nvPr/>
        </p:nvSpPr>
        <p:spPr bwMode="auto">
          <a:xfrm>
            <a:off x="5900738" y="242093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grpSp>
        <p:nvGrpSpPr>
          <p:cNvPr id="63510" name="组合 90"/>
          <p:cNvGrpSpPr/>
          <p:nvPr/>
        </p:nvGrpSpPr>
        <p:grpSpPr bwMode="auto">
          <a:xfrm>
            <a:off x="5832475" y="2752725"/>
            <a:ext cx="415925" cy="611188"/>
            <a:chOff x="4695088" y="5193196"/>
            <a:chExt cx="416972" cy="756084"/>
          </a:xfrm>
        </p:grpSpPr>
        <p:cxnSp>
          <p:nvCxnSpPr>
            <p:cNvPr id="74" name="直接连接符 73"/>
            <p:cNvCxnSpPr/>
            <p:nvPr/>
          </p:nvCxnSpPr>
          <p:spPr bwMode="auto">
            <a:xfrm>
              <a:off x="4701454" y="5409220"/>
              <a:ext cx="39628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5" name="直接连接符 84"/>
            <p:cNvCxnSpPr/>
            <p:nvPr/>
          </p:nvCxnSpPr>
          <p:spPr bwMode="auto">
            <a:xfrm flipV="1">
              <a:off x="4695088" y="5193196"/>
              <a:ext cx="0" cy="21602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6" name="直接连接符 85"/>
            <p:cNvCxnSpPr/>
            <p:nvPr/>
          </p:nvCxnSpPr>
          <p:spPr bwMode="auto">
            <a:xfrm flipV="1">
              <a:off x="4903575" y="5409220"/>
              <a:ext cx="0" cy="54006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0" name="直接连接符 89"/>
            <p:cNvCxnSpPr/>
            <p:nvPr/>
          </p:nvCxnSpPr>
          <p:spPr bwMode="auto">
            <a:xfrm flipV="1">
              <a:off x="5112060" y="5193196"/>
              <a:ext cx="0" cy="21602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grpSp>
        <p:nvGrpSpPr>
          <p:cNvPr id="63511" name="组合 91"/>
          <p:cNvGrpSpPr/>
          <p:nvPr/>
        </p:nvGrpSpPr>
        <p:grpSpPr bwMode="auto">
          <a:xfrm>
            <a:off x="6659563" y="2744788"/>
            <a:ext cx="417512" cy="612775"/>
            <a:chOff x="4695088" y="5193196"/>
            <a:chExt cx="416972" cy="756084"/>
          </a:xfrm>
        </p:grpSpPr>
        <p:cxnSp>
          <p:nvCxnSpPr>
            <p:cNvPr id="93" name="直接连接符 92"/>
            <p:cNvCxnSpPr/>
            <p:nvPr/>
          </p:nvCxnSpPr>
          <p:spPr bwMode="auto">
            <a:xfrm>
              <a:off x="4701430" y="5408660"/>
              <a:ext cx="396362"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5" name="直接连接符 94"/>
            <p:cNvCxnSpPr/>
            <p:nvPr/>
          </p:nvCxnSpPr>
          <p:spPr bwMode="auto">
            <a:xfrm flipV="1">
              <a:off x="4695088"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6" name="直接连接符 95"/>
            <p:cNvCxnSpPr/>
            <p:nvPr/>
          </p:nvCxnSpPr>
          <p:spPr bwMode="auto">
            <a:xfrm flipV="1">
              <a:off x="4902781" y="5408660"/>
              <a:ext cx="0" cy="54062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7" name="直接连接符 96"/>
            <p:cNvCxnSpPr/>
            <p:nvPr/>
          </p:nvCxnSpPr>
          <p:spPr bwMode="auto">
            <a:xfrm flipV="1">
              <a:off x="5112060"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grpSp>
        <p:nvGrpSpPr>
          <p:cNvPr id="63512" name="组合 97"/>
          <p:cNvGrpSpPr/>
          <p:nvPr/>
        </p:nvGrpSpPr>
        <p:grpSpPr bwMode="auto">
          <a:xfrm>
            <a:off x="7539038" y="2744788"/>
            <a:ext cx="417512" cy="612775"/>
            <a:chOff x="4695088" y="5193196"/>
            <a:chExt cx="416972" cy="756084"/>
          </a:xfrm>
        </p:grpSpPr>
        <p:cxnSp>
          <p:nvCxnSpPr>
            <p:cNvPr id="99" name="直接连接符 98"/>
            <p:cNvCxnSpPr/>
            <p:nvPr/>
          </p:nvCxnSpPr>
          <p:spPr bwMode="auto">
            <a:xfrm>
              <a:off x="4701430" y="5408660"/>
              <a:ext cx="396362"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0" name="直接连接符 99"/>
            <p:cNvCxnSpPr/>
            <p:nvPr/>
          </p:nvCxnSpPr>
          <p:spPr bwMode="auto">
            <a:xfrm flipV="1">
              <a:off x="4695088"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1" name="直接连接符 100"/>
            <p:cNvCxnSpPr/>
            <p:nvPr/>
          </p:nvCxnSpPr>
          <p:spPr bwMode="auto">
            <a:xfrm flipV="1">
              <a:off x="4902781" y="5408660"/>
              <a:ext cx="0" cy="54062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2" name="直接连接符 101"/>
            <p:cNvCxnSpPr/>
            <p:nvPr/>
          </p:nvCxnSpPr>
          <p:spPr bwMode="auto">
            <a:xfrm flipV="1">
              <a:off x="5112060"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sp>
        <p:nvSpPr>
          <p:cNvPr id="63513" name="任意多边形 105"/>
          <p:cNvSpPr/>
          <p:nvPr/>
        </p:nvSpPr>
        <p:spPr bwMode="auto">
          <a:xfrm>
            <a:off x="6211888" y="2268538"/>
            <a:ext cx="1393825" cy="361950"/>
          </a:xfrm>
          <a:custGeom>
            <a:avLst/>
            <a:gdLst>
              <a:gd name="T0" fmla="*/ 0 w 1393372"/>
              <a:gd name="T1" fmla="*/ 248876 h 362857"/>
              <a:gd name="T2" fmla="*/ 661907 w 1393372"/>
              <a:gd name="T3" fmla="*/ 13099 h 362857"/>
              <a:gd name="T4" fmla="*/ 1412066 w 1393372"/>
              <a:gd name="T5" fmla="*/ 327470 h 362857"/>
              <a:gd name="T6" fmla="*/ 0 60000 65536"/>
              <a:gd name="T7" fmla="*/ 0 60000 65536"/>
              <a:gd name="T8" fmla="*/ 0 60000 65536"/>
              <a:gd name="T9" fmla="*/ 0 w 1393372"/>
              <a:gd name="T10" fmla="*/ 0 h 362857"/>
              <a:gd name="T11" fmla="*/ 1393372 w 1393372"/>
              <a:gd name="T12" fmla="*/ 362857 h 362857"/>
            </a:gdLst>
            <a:ahLst/>
            <a:cxnLst>
              <a:cxn ang="T6">
                <a:pos x="T0" y="T1"/>
              </a:cxn>
              <a:cxn ang="T7">
                <a:pos x="T2" y="T3"/>
              </a:cxn>
              <a:cxn ang="T8">
                <a:pos x="T4" y="T5"/>
              </a:cxn>
            </a:cxnLst>
            <a:rect l="T9" t="T10" r="T11" b="T12"/>
            <a:pathLst>
              <a:path w="1393372" h="362857">
                <a:moveTo>
                  <a:pt x="0" y="275771"/>
                </a:moveTo>
                <a:cubicBezTo>
                  <a:pt x="210457" y="137885"/>
                  <a:pt x="420914" y="0"/>
                  <a:pt x="653143" y="14514"/>
                </a:cubicBezTo>
                <a:cubicBezTo>
                  <a:pt x="885372" y="29028"/>
                  <a:pt x="1139372" y="195942"/>
                  <a:pt x="1393372" y="362857"/>
                </a:cubicBezTo>
              </a:path>
            </a:pathLst>
          </a:custGeom>
          <a:noFill/>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pPr>
              <a:defRPr/>
            </a:pPr>
            <a:endParaRPr lang="en-US">
              <a:latin typeface="+mn-lt"/>
              <a:ea typeface="+mn-ea"/>
            </a:endParaRPr>
          </a:p>
        </p:txBody>
      </p:sp>
      <p:sp>
        <p:nvSpPr>
          <p:cNvPr id="63514" name="TextBox 106"/>
          <p:cNvSpPr txBox="1">
            <a:spLocks noChangeArrowheads="1"/>
          </p:cNvSpPr>
          <p:nvPr/>
        </p:nvSpPr>
        <p:spPr bwMode="auto">
          <a:xfrm>
            <a:off x="6624638" y="2241550"/>
            <a:ext cx="441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000" smtClean="0">
                <a:solidFill>
                  <a:srgbClr val="C00000"/>
                </a:solidFill>
                <a:latin typeface="+mn-lt"/>
                <a:ea typeface="+mn-ea"/>
              </a:rPr>
              <a:t>迁移</a:t>
            </a:r>
            <a:endParaRPr lang="zh-CN" altLang="en-US" sz="1000" smtClean="0">
              <a:solidFill>
                <a:srgbClr val="C00000"/>
              </a:solidFill>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大二层网络需求</a:t>
            </a:r>
            <a:endParaRPr lang="zh-CN" altLang="en-US" smtClean="0"/>
          </a:p>
        </p:txBody>
      </p:sp>
      <p:grpSp>
        <p:nvGrpSpPr>
          <p:cNvPr id="2" name="组合 282"/>
          <p:cNvGrpSpPr/>
          <p:nvPr/>
        </p:nvGrpSpPr>
        <p:grpSpPr bwMode="auto">
          <a:xfrm>
            <a:off x="2552700" y="1831975"/>
            <a:ext cx="1412875" cy="1951038"/>
            <a:chOff x="3051503" y="4337974"/>
            <a:chExt cx="1412244" cy="1950719"/>
          </a:xfrm>
        </p:grpSpPr>
        <p:grpSp>
          <p:nvGrpSpPr>
            <p:cNvPr id="65613" name="组合 145"/>
            <p:cNvGrpSpPr/>
            <p:nvPr/>
          </p:nvGrpSpPr>
          <p:grpSpPr bwMode="auto">
            <a:xfrm>
              <a:off x="3061024" y="4337974"/>
              <a:ext cx="1402723" cy="283846"/>
              <a:chOff x="2283297" y="2357597"/>
              <a:chExt cx="1402723" cy="283846"/>
            </a:xfrm>
          </p:grpSpPr>
          <p:sp>
            <p:nvSpPr>
              <p:cNvPr id="40" name="Rectangle 3"/>
              <p:cNvSpPr>
                <a:spLocks noChangeArrowheads="1"/>
              </p:cNvSpPr>
              <p:nvPr/>
            </p:nvSpPr>
            <p:spPr bwMode="auto">
              <a:xfrm>
                <a:off x="2283297" y="2357597"/>
                <a:ext cx="1402723" cy="28411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41" name="Text Box 4"/>
              <p:cNvSpPr txBox="1">
                <a:spLocks noChangeArrowheads="1"/>
              </p:cNvSpPr>
              <p:nvPr/>
            </p:nvSpPr>
            <p:spPr bwMode="auto">
              <a:xfrm>
                <a:off x="2324554" y="2387755"/>
                <a:ext cx="1293235" cy="214277"/>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服务器一虚多</a:t>
                </a:r>
                <a:endParaRPr lang="en-US" altLang="zh-CN" sz="1400" kern="0" dirty="0">
                  <a:solidFill>
                    <a:schemeClr val="bg1"/>
                  </a:solidFill>
                  <a:latin typeface="+mn-lt"/>
                  <a:ea typeface="+mn-ea"/>
                </a:endParaRPr>
              </a:p>
            </p:txBody>
          </p:sp>
        </p:grpSp>
        <p:grpSp>
          <p:nvGrpSpPr>
            <p:cNvPr id="65614" name="组合 148"/>
            <p:cNvGrpSpPr/>
            <p:nvPr/>
          </p:nvGrpSpPr>
          <p:grpSpPr bwMode="auto">
            <a:xfrm>
              <a:off x="3061024" y="4753263"/>
              <a:ext cx="1402723" cy="285750"/>
              <a:chOff x="2283297" y="2356326"/>
              <a:chExt cx="1402723" cy="285750"/>
            </a:xfrm>
          </p:grpSpPr>
          <p:sp>
            <p:nvSpPr>
              <p:cNvPr id="38" name="Rectangle 3"/>
              <p:cNvSpPr>
                <a:spLocks noChangeArrowheads="1"/>
              </p:cNvSpPr>
              <p:nvPr/>
            </p:nvSpPr>
            <p:spPr bwMode="auto">
              <a:xfrm>
                <a:off x="2283297" y="2356894"/>
                <a:ext cx="1402723" cy="285703"/>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9" name="Text Box 4"/>
              <p:cNvSpPr txBox="1">
                <a:spLocks noChangeArrowheads="1"/>
              </p:cNvSpPr>
              <p:nvPr/>
            </p:nvSpPr>
            <p:spPr bwMode="auto">
              <a:xfrm>
                <a:off x="2324554" y="2387052"/>
                <a:ext cx="1293235" cy="215864"/>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服务器多虚一</a:t>
                </a:r>
                <a:endParaRPr lang="en-US" altLang="zh-CN" sz="1400" kern="0" dirty="0">
                  <a:solidFill>
                    <a:schemeClr val="bg1"/>
                  </a:solidFill>
                  <a:latin typeface="+mn-lt"/>
                  <a:ea typeface="+mn-ea"/>
                </a:endParaRPr>
              </a:p>
            </p:txBody>
          </p:sp>
        </p:grpSp>
        <p:grpSp>
          <p:nvGrpSpPr>
            <p:cNvPr id="65615" name="组合 151"/>
            <p:cNvGrpSpPr/>
            <p:nvPr/>
          </p:nvGrpSpPr>
          <p:grpSpPr bwMode="auto">
            <a:xfrm>
              <a:off x="3061024" y="5170459"/>
              <a:ext cx="1402723" cy="285749"/>
              <a:chOff x="2283297" y="2356962"/>
              <a:chExt cx="1402723" cy="285749"/>
            </a:xfrm>
          </p:grpSpPr>
          <p:sp>
            <p:nvSpPr>
              <p:cNvPr id="36" name="Rectangle 3"/>
              <p:cNvSpPr>
                <a:spLocks noChangeArrowheads="1"/>
              </p:cNvSpPr>
              <p:nvPr/>
            </p:nvSpPr>
            <p:spPr bwMode="auto">
              <a:xfrm>
                <a:off x="2283297" y="2356191"/>
                <a:ext cx="1402723" cy="287291"/>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7" name="Text Box 4"/>
              <p:cNvSpPr txBox="1">
                <a:spLocks noChangeArrowheads="1"/>
              </p:cNvSpPr>
              <p:nvPr/>
            </p:nvSpPr>
            <p:spPr bwMode="auto">
              <a:xfrm>
                <a:off x="2540357" y="2386349"/>
                <a:ext cx="861628" cy="217451"/>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网络融合</a:t>
                </a:r>
                <a:endParaRPr lang="en-US" altLang="zh-CN" sz="1400" kern="0" dirty="0">
                  <a:solidFill>
                    <a:schemeClr val="bg1"/>
                  </a:solidFill>
                  <a:latin typeface="+mn-lt"/>
                  <a:ea typeface="+mn-ea"/>
                </a:endParaRPr>
              </a:p>
            </p:txBody>
          </p:sp>
        </p:grpSp>
        <p:grpSp>
          <p:nvGrpSpPr>
            <p:cNvPr id="65616" name="组合 158"/>
            <p:cNvGrpSpPr/>
            <p:nvPr/>
          </p:nvGrpSpPr>
          <p:grpSpPr bwMode="auto">
            <a:xfrm>
              <a:off x="3051503" y="6004848"/>
              <a:ext cx="1402723" cy="283845"/>
              <a:chOff x="2283936" y="2358232"/>
              <a:chExt cx="1402723" cy="283845"/>
            </a:xfrm>
          </p:grpSpPr>
          <p:sp>
            <p:nvSpPr>
              <p:cNvPr id="34" name="Rectangle 3"/>
              <p:cNvSpPr>
                <a:spLocks noChangeArrowheads="1"/>
              </p:cNvSpPr>
              <p:nvPr/>
            </p:nvSpPr>
            <p:spPr bwMode="auto">
              <a:xfrm>
                <a:off x="2283936" y="2357960"/>
                <a:ext cx="1402723" cy="28411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5" name="Text Box 4"/>
              <p:cNvSpPr txBox="1">
                <a:spLocks noChangeArrowheads="1"/>
              </p:cNvSpPr>
              <p:nvPr/>
            </p:nvSpPr>
            <p:spPr bwMode="auto">
              <a:xfrm>
                <a:off x="2540996" y="2388118"/>
                <a:ext cx="861628" cy="214277"/>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高可靠性</a:t>
                </a:r>
                <a:endParaRPr lang="en-US" altLang="zh-CN" sz="1400" kern="0" dirty="0">
                  <a:solidFill>
                    <a:schemeClr val="bg1"/>
                  </a:solidFill>
                  <a:latin typeface="+mn-lt"/>
                  <a:ea typeface="+mn-ea"/>
                </a:endParaRPr>
              </a:p>
            </p:txBody>
          </p:sp>
        </p:grpSp>
        <p:grpSp>
          <p:nvGrpSpPr>
            <p:cNvPr id="65617" name="组合 201"/>
            <p:cNvGrpSpPr/>
            <p:nvPr/>
          </p:nvGrpSpPr>
          <p:grpSpPr bwMode="auto">
            <a:xfrm>
              <a:off x="3061024" y="5587654"/>
              <a:ext cx="1402723" cy="285750"/>
              <a:chOff x="2283297" y="2357597"/>
              <a:chExt cx="1402723" cy="285750"/>
            </a:xfrm>
          </p:grpSpPr>
          <p:sp>
            <p:nvSpPr>
              <p:cNvPr id="32" name="Rectangle 3"/>
              <p:cNvSpPr>
                <a:spLocks noChangeArrowheads="1"/>
              </p:cNvSpPr>
              <p:nvPr/>
            </p:nvSpPr>
            <p:spPr bwMode="auto">
              <a:xfrm>
                <a:off x="2283297" y="2357076"/>
                <a:ext cx="1402723" cy="285703"/>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3" name="Text Box 4"/>
              <p:cNvSpPr txBox="1">
                <a:spLocks noChangeArrowheads="1"/>
              </p:cNvSpPr>
              <p:nvPr/>
            </p:nvSpPr>
            <p:spPr bwMode="auto">
              <a:xfrm>
                <a:off x="2319794" y="2393582"/>
                <a:ext cx="1312275" cy="215864"/>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网络逻辑隔离</a:t>
                </a:r>
                <a:endParaRPr lang="en-US" altLang="zh-CN" sz="1400" kern="0" dirty="0">
                  <a:solidFill>
                    <a:schemeClr val="bg1"/>
                  </a:solidFill>
                  <a:latin typeface="+mn-lt"/>
                  <a:ea typeface="+mn-ea"/>
                </a:endParaRPr>
              </a:p>
            </p:txBody>
          </p:sp>
        </p:grpSp>
      </p:grpSp>
      <p:grpSp>
        <p:nvGrpSpPr>
          <p:cNvPr id="8" name="组合 97"/>
          <p:cNvGrpSpPr>
            <a:grpSpLocks noChangeAspect="1"/>
          </p:cNvGrpSpPr>
          <p:nvPr/>
        </p:nvGrpSpPr>
        <p:grpSpPr bwMode="auto">
          <a:xfrm>
            <a:off x="862013" y="2159000"/>
            <a:ext cx="1352550" cy="1298575"/>
            <a:chOff x="4654868" y="3992245"/>
            <a:chExt cx="1654175" cy="1644650"/>
          </a:xfrm>
        </p:grpSpPr>
        <p:pic>
          <p:nvPicPr>
            <p:cNvPr id="65598" name="Picture 33"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4654868" y="3992245"/>
              <a:ext cx="16541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Oval 34"/>
            <p:cNvSpPr>
              <a:spLocks noChangeArrowheads="1"/>
            </p:cNvSpPr>
            <p:nvPr/>
          </p:nvSpPr>
          <p:spPr bwMode="gray">
            <a:xfrm>
              <a:off x="4654868" y="3992245"/>
              <a:ext cx="1642526" cy="1644650"/>
            </a:xfrm>
            <a:prstGeom prst="ellipse">
              <a:avLst/>
            </a:prstGeom>
            <a:gradFill rotWithShape="1">
              <a:gsLst>
                <a:gs pos="0">
                  <a:srgbClr val="FFCC66"/>
                </a:gs>
                <a:gs pos="100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45" name="Freeform 35"/>
            <p:cNvSpPr/>
            <p:nvPr/>
          </p:nvSpPr>
          <p:spPr bwMode="gray">
            <a:xfrm>
              <a:off x="4823780" y="4026425"/>
              <a:ext cx="1293052" cy="568992"/>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FF99">
                    <a:alpha val="17999"/>
                  </a:srgbClr>
                </a:gs>
              </a:gsLst>
              <a:lin ang="54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nvGrpSpPr>
            <p:cNvPr id="65601" name="Group 36"/>
            <p:cNvGrpSpPr/>
            <p:nvPr/>
          </p:nvGrpSpPr>
          <p:grpSpPr bwMode="auto">
            <a:xfrm rot="-1297425" flipH="1" flipV="1">
              <a:off x="4780802" y="5273507"/>
              <a:ext cx="1443135" cy="335053"/>
              <a:chOff x="2524" y="1060"/>
              <a:chExt cx="898" cy="236"/>
            </a:xfrm>
          </p:grpSpPr>
          <p:grpSp>
            <p:nvGrpSpPr>
              <p:cNvPr id="65603" name="Group 37"/>
              <p:cNvGrpSpPr/>
              <p:nvPr/>
            </p:nvGrpSpPr>
            <p:grpSpPr bwMode="auto">
              <a:xfrm>
                <a:off x="2524" y="1060"/>
                <a:ext cx="742" cy="186"/>
                <a:chOff x="1565" y="2568"/>
                <a:chExt cx="1118" cy="279"/>
              </a:xfrm>
            </p:grpSpPr>
            <p:sp>
              <p:nvSpPr>
                <p:cNvPr id="54" name="AutoShape 38"/>
                <p:cNvSpPr>
                  <a:spLocks noChangeArrowheads="1"/>
                </p:cNvSpPr>
                <p:nvPr/>
              </p:nvSpPr>
              <p:spPr bwMode="gray">
                <a:xfrm rot="5263130">
                  <a:off x="1902" y="2349"/>
                  <a:ext cx="251"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5" name="AutoShape 39"/>
                <p:cNvSpPr>
                  <a:spLocks noChangeArrowheads="1"/>
                </p:cNvSpPr>
                <p:nvPr/>
              </p:nvSpPr>
              <p:spPr bwMode="gray">
                <a:xfrm rot="6078281">
                  <a:off x="2041" y="2343"/>
                  <a:ext cx="25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6" name="AutoShape 40"/>
                <p:cNvSpPr>
                  <a:spLocks noChangeArrowheads="1"/>
                </p:cNvSpPr>
                <p:nvPr/>
              </p:nvSpPr>
              <p:spPr bwMode="gray">
                <a:xfrm rot="6373927">
                  <a:off x="2118" y="2367"/>
                  <a:ext cx="25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7" name="AutoShape 41"/>
                <p:cNvSpPr>
                  <a:spLocks noChangeArrowheads="1"/>
                </p:cNvSpPr>
                <p:nvPr/>
              </p:nvSpPr>
              <p:spPr bwMode="gray">
                <a:xfrm rot="6906312">
                  <a:off x="2202" y="2405"/>
                  <a:ext cx="246"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5604" name="Group 42"/>
              <p:cNvGrpSpPr/>
              <p:nvPr/>
            </p:nvGrpSpPr>
            <p:grpSpPr bwMode="auto">
              <a:xfrm rot="1353540">
                <a:off x="2680" y="1110"/>
                <a:ext cx="742" cy="186"/>
                <a:chOff x="1565" y="2568"/>
                <a:chExt cx="1118" cy="279"/>
              </a:xfrm>
            </p:grpSpPr>
            <p:sp>
              <p:nvSpPr>
                <p:cNvPr id="50" name="AutoShape 43"/>
                <p:cNvSpPr>
                  <a:spLocks noChangeArrowheads="1"/>
                </p:cNvSpPr>
                <p:nvPr/>
              </p:nvSpPr>
              <p:spPr bwMode="gray">
                <a:xfrm rot="5263130">
                  <a:off x="1938" y="2290"/>
                  <a:ext cx="259"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1" name="AutoShape 44"/>
                <p:cNvSpPr>
                  <a:spLocks noChangeArrowheads="1"/>
                </p:cNvSpPr>
                <p:nvPr/>
              </p:nvSpPr>
              <p:spPr bwMode="gray">
                <a:xfrm rot="6078281">
                  <a:off x="2075" y="2291"/>
                  <a:ext cx="261"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2" name="AutoShape 45"/>
                <p:cNvSpPr>
                  <a:spLocks noChangeArrowheads="1"/>
                </p:cNvSpPr>
                <p:nvPr/>
              </p:nvSpPr>
              <p:spPr bwMode="gray">
                <a:xfrm rot="6373927">
                  <a:off x="2145" y="2314"/>
                  <a:ext cx="242"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3" name="AutoShape 46"/>
                <p:cNvSpPr>
                  <a:spLocks noChangeArrowheads="1"/>
                </p:cNvSpPr>
                <p:nvPr/>
              </p:nvSpPr>
              <p:spPr bwMode="gray">
                <a:xfrm rot="6906312">
                  <a:off x="2218" y="2327"/>
                  <a:ext cx="22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sp>
          <p:nvSpPr>
            <p:cNvPr id="47" name="Rectangle 47"/>
            <p:cNvSpPr>
              <a:spLocks noChangeArrowheads="1"/>
            </p:cNvSpPr>
            <p:nvPr/>
          </p:nvSpPr>
          <p:spPr bwMode="auto">
            <a:xfrm>
              <a:off x="4742236" y="4561238"/>
              <a:ext cx="1428959" cy="514707"/>
            </a:xfrm>
            <a:prstGeom prst="rect">
              <a:avLst/>
            </a:prstGeom>
            <a:noFill/>
            <a:ln w="9525" algn="ctr">
              <a:noFill/>
              <a:miter lim="800000"/>
            </a:ln>
            <a:effectLst>
              <a:outerShdw dist="17961" dir="2700000" algn="ctr" rotWithShape="0">
                <a:srgbClr val="FFFFFF">
                  <a:alpha val="50000"/>
                </a:srgbClr>
              </a:outerShdw>
            </a:effectLst>
          </p:spPr>
          <p:txBody>
            <a:bodyPr lIns="0" rIns="0"/>
            <a:lstStyle/>
            <a:p>
              <a:pPr algn="ctr" fontAlgn="t">
                <a:defRPr/>
              </a:pPr>
              <a:r>
                <a:rPr lang="zh-CN" altLang="en-US" sz="2000" b="1" dirty="0">
                  <a:solidFill>
                    <a:schemeClr val="bg1"/>
                  </a:solidFill>
                  <a:latin typeface="+mn-lt"/>
                  <a:ea typeface="+mn-ea"/>
                </a:rPr>
                <a:t>云计算</a:t>
              </a:r>
              <a:endParaRPr lang="en-US" altLang="zh-CN" sz="2000" b="1" dirty="0">
                <a:solidFill>
                  <a:schemeClr val="bg1"/>
                </a:solidFill>
                <a:latin typeface="+mn-lt"/>
                <a:ea typeface="+mn-ea"/>
              </a:endParaRPr>
            </a:p>
          </p:txBody>
        </p:sp>
      </p:grpSp>
      <p:cxnSp>
        <p:nvCxnSpPr>
          <p:cNvPr id="58" name="肘形连接符 57"/>
          <p:cNvCxnSpPr>
            <a:cxnSpLocks noChangeShapeType="1"/>
            <a:stCxn id="44" idx="6"/>
            <a:endCxn id="40" idx="1"/>
          </p:cNvCxnSpPr>
          <p:nvPr/>
        </p:nvCxnSpPr>
        <p:spPr bwMode="auto">
          <a:xfrm flipV="1">
            <a:off x="2205038" y="1974850"/>
            <a:ext cx="357187" cy="83343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59" name="肘形连接符 58"/>
          <p:cNvCxnSpPr>
            <a:cxnSpLocks noChangeShapeType="1"/>
            <a:stCxn id="44" idx="6"/>
            <a:endCxn id="39" idx="1"/>
          </p:cNvCxnSpPr>
          <p:nvPr/>
        </p:nvCxnSpPr>
        <p:spPr bwMode="auto">
          <a:xfrm flipV="1">
            <a:off x="2205038" y="2386013"/>
            <a:ext cx="398462" cy="4222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0" name="肘形连接符 59"/>
          <p:cNvCxnSpPr>
            <a:cxnSpLocks noChangeShapeType="1"/>
            <a:stCxn id="44" idx="6"/>
            <a:endCxn id="36" idx="1"/>
          </p:cNvCxnSpPr>
          <p:nvPr/>
        </p:nvCxnSpPr>
        <p:spPr bwMode="auto">
          <a:xfrm>
            <a:off x="2205038" y="2808288"/>
            <a:ext cx="357187" cy="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1" name="肘形连接符 60"/>
          <p:cNvCxnSpPr>
            <a:cxnSpLocks noChangeShapeType="1"/>
            <a:stCxn id="44" idx="6"/>
            <a:endCxn id="33" idx="1"/>
          </p:cNvCxnSpPr>
          <p:nvPr/>
        </p:nvCxnSpPr>
        <p:spPr bwMode="auto">
          <a:xfrm>
            <a:off x="2205038" y="2808288"/>
            <a:ext cx="393700" cy="41910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2" name="肘形连接符 61"/>
          <p:cNvCxnSpPr>
            <a:cxnSpLocks noChangeShapeType="1"/>
            <a:stCxn id="44" idx="6"/>
            <a:endCxn id="34" idx="1"/>
          </p:cNvCxnSpPr>
          <p:nvPr/>
        </p:nvCxnSpPr>
        <p:spPr bwMode="auto">
          <a:xfrm>
            <a:off x="2205038" y="2808288"/>
            <a:ext cx="347662" cy="833437"/>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3" name="肘形连接符 62"/>
          <p:cNvCxnSpPr>
            <a:cxnSpLocks noChangeShapeType="1"/>
            <a:stCxn id="40" idx="3"/>
            <a:endCxn id="83" idx="1"/>
          </p:cNvCxnSpPr>
          <p:nvPr/>
        </p:nvCxnSpPr>
        <p:spPr bwMode="auto">
          <a:xfrm flipV="1">
            <a:off x="3965575" y="1708150"/>
            <a:ext cx="447675" cy="26670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4" name="肘形连接符 63"/>
          <p:cNvCxnSpPr>
            <a:cxnSpLocks noChangeShapeType="1"/>
            <a:stCxn id="40" idx="3"/>
            <a:endCxn id="86" idx="1"/>
          </p:cNvCxnSpPr>
          <p:nvPr/>
        </p:nvCxnSpPr>
        <p:spPr bwMode="auto">
          <a:xfrm>
            <a:off x="3965575" y="1974850"/>
            <a:ext cx="406400" cy="80963"/>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5" name="肘形连接符 64"/>
          <p:cNvCxnSpPr>
            <a:cxnSpLocks noChangeShapeType="1"/>
            <a:stCxn id="38" idx="3"/>
            <a:endCxn id="89" idx="1"/>
          </p:cNvCxnSpPr>
          <p:nvPr/>
        </p:nvCxnSpPr>
        <p:spPr bwMode="auto">
          <a:xfrm>
            <a:off x="3965575" y="2390775"/>
            <a:ext cx="447675" cy="31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6" name="肘形连接符 65"/>
          <p:cNvCxnSpPr>
            <a:cxnSpLocks noChangeShapeType="1"/>
            <a:stCxn id="36" idx="3"/>
            <a:endCxn id="91" idx="1"/>
          </p:cNvCxnSpPr>
          <p:nvPr/>
        </p:nvCxnSpPr>
        <p:spPr bwMode="auto">
          <a:xfrm flipV="1">
            <a:off x="3965575" y="2736850"/>
            <a:ext cx="442913" cy="7143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7" name="肘形连接符 66"/>
          <p:cNvCxnSpPr>
            <a:cxnSpLocks noChangeShapeType="1"/>
            <a:stCxn id="36" idx="3"/>
            <a:endCxn id="81" idx="1"/>
          </p:cNvCxnSpPr>
          <p:nvPr/>
        </p:nvCxnSpPr>
        <p:spPr bwMode="auto">
          <a:xfrm>
            <a:off x="3965575" y="2808288"/>
            <a:ext cx="442913" cy="271462"/>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8" name="肘形连接符 67"/>
          <p:cNvCxnSpPr>
            <a:cxnSpLocks noChangeShapeType="1"/>
            <a:stCxn id="32" idx="3"/>
            <a:endCxn id="84" idx="1"/>
          </p:cNvCxnSpPr>
          <p:nvPr/>
        </p:nvCxnSpPr>
        <p:spPr bwMode="auto">
          <a:xfrm>
            <a:off x="3965575" y="3225800"/>
            <a:ext cx="406400" cy="2317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grpSp>
        <p:nvGrpSpPr>
          <p:cNvPr id="12" name="组合 360"/>
          <p:cNvGrpSpPr/>
          <p:nvPr/>
        </p:nvGrpSpPr>
        <p:grpSpPr bwMode="auto">
          <a:xfrm>
            <a:off x="4371975" y="1571625"/>
            <a:ext cx="1401763" cy="2417763"/>
            <a:chOff x="4230062" y="3589288"/>
            <a:chExt cx="1402084" cy="2418080"/>
          </a:xfrm>
        </p:grpSpPr>
        <p:grpSp>
          <p:nvGrpSpPr>
            <p:cNvPr id="65576" name="组合 134"/>
            <p:cNvGrpSpPr/>
            <p:nvPr/>
          </p:nvGrpSpPr>
          <p:grpSpPr bwMode="auto">
            <a:xfrm>
              <a:off x="4230062" y="4616352"/>
              <a:ext cx="1402084" cy="283921"/>
              <a:chOff x="2283936" y="2357050"/>
              <a:chExt cx="1402084" cy="283921"/>
            </a:xfrm>
          </p:grpSpPr>
          <p:sp>
            <p:nvSpPr>
              <p:cNvPr id="90" name="Rectangle 3"/>
              <p:cNvSpPr>
                <a:spLocks noChangeArrowheads="1"/>
              </p:cNvSpPr>
              <p:nvPr/>
            </p:nvSpPr>
            <p:spPr bwMode="auto">
              <a:xfrm>
                <a:off x="2283936" y="2357234"/>
                <a:ext cx="1402084" cy="284199"/>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1" name="Text Box 4"/>
              <p:cNvSpPr txBox="1">
                <a:spLocks noChangeArrowheads="1"/>
              </p:cNvSpPr>
              <p:nvPr/>
            </p:nvSpPr>
            <p:spPr bwMode="auto">
              <a:xfrm>
                <a:off x="2320457" y="2388988"/>
                <a:ext cx="131157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a:solidFill>
                      <a:schemeClr val="bg1"/>
                    </a:solidFill>
                    <a:latin typeface="+mn-lt"/>
                    <a:ea typeface="+mn-ea"/>
                  </a:rPr>
                  <a:t>ETH</a:t>
                </a:r>
                <a:r>
                  <a:rPr lang="zh-CN" altLang="en-US" sz="1400" kern="0" dirty="0">
                    <a:solidFill>
                      <a:schemeClr val="bg1"/>
                    </a:solidFill>
                    <a:latin typeface="+mn-lt"/>
                    <a:ea typeface="+mn-ea"/>
                  </a:rPr>
                  <a:t>承载</a:t>
                </a:r>
                <a:endParaRPr lang="en-US" altLang="zh-CN" sz="1400" kern="0" dirty="0">
                  <a:solidFill>
                    <a:schemeClr val="bg1"/>
                  </a:solidFill>
                  <a:latin typeface="+mn-lt"/>
                  <a:ea typeface="+mn-ea"/>
                </a:endParaRPr>
              </a:p>
            </p:txBody>
          </p:sp>
        </p:grpSp>
        <p:grpSp>
          <p:nvGrpSpPr>
            <p:cNvPr id="65577" name="组合 139"/>
            <p:cNvGrpSpPr/>
            <p:nvPr/>
          </p:nvGrpSpPr>
          <p:grpSpPr bwMode="auto">
            <a:xfrm>
              <a:off x="4230062" y="4273362"/>
              <a:ext cx="1402084" cy="285825"/>
              <a:chOff x="2283936" y="2356597"/>
              <a:chExt cx="1402084" cy="285825"/>
            </a:xfrm>
          </p:grpSpPr>
          <p:sp>
            <p:nvSpPr>
              <p:cNvPr id="88" name="Rectangle 3"/>
              <p:cNvSpPr>
                <a:spLocks noChangeArrowheads="1"/>
              </p:cNvSpPr>
              <p:nvPr/>
            </p:nvSpPr>
            <p:spPr bwMode="auto">
              <a:xfrm>
                <a:off x="2283936" y="2356826"/>
                <a:ext cx="1402084" cy="28578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9" name="Text Box 4"/>
              <p:cNvSpPr txBox="1">
                <a:spLocks noChangeArrowheads="1"/>
              </p:cNvSpPr>
              <p:nvPr/>
            </p:nvSpPr>
            <p:spPr bwMode="auto">
              <a:xfrm>
                <a:off x="2325220" y="2386992"/>
                <a:ext cx="1292521"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大量东西向流量</a:t>
                </a:r>
                <a:endParaRPr lang="en-US" altLang="zh-CN" sz="1400" kern="0" dirty="0">
                  <a:solidFill>
                    <a:schemeClr val="bg1"/>
                  </a:solidFill>
                  <a:latin typeface="+mn-lt"/>
                  <a:ea typeface="+mn-ea"/>
                </a:endParaRPr>
              </a:p>
            </p:txBody>
          </p:sp>
        </p:grpSp>
        <p:grpSp>
          <p:nvGrpSpPr>
            <p:cNvPr id="65578" name="组合 172"/>
            <p:cNvGrpSpPr/>
            <p:nvPr/>
          </p:nvGrpSpPr>
          <p:grpSpPr bwMode="auto">
            <a:xfrm>
              <a:off x="4230062" y="3932279"/>
              <a:ext cx="1402084" cy="283919"/>
              <a:chOff x="2283936" y="2358051"/>
              <a:chExt cx="1402084" cy="283919"/>
            </a:xfrm>
          </p:grpSpPr>
          <p:sp>
            <p:nvSpPr>
              <p:cNvPr id="86" name="Rectangle 3"/>
              <p:cNvSpPr>
                <a:spLocks noChangeArrowheads="1"/>
              </p:cNvSpPr>
              <p:nvPr/>
            </p:nvSpPr>
            <p:spPr bwMode="auto">
              <a:xfrm>
                <a:off x="2283936" y="2358005"/>
                <a:ext cx="1402084" cy="284200"/>
              </a:xfrm>
              <a:prstGeom prst="rect">
                <a:avLst/>
              </a:prstGeom>
              <a:gradFill rotWithShape="1">
                <a:gsLst>
                  <a:gs pos="0">
                    <a:schemeClr val="tx1">
                      <a:lumMod val="75000"/>
                      <a:lumOff val="25000"/>
                    </a:schemeClr>
                  </a:gs>
                  <a:gs pos="100000">
                    <a:schemeClr val="bg1">
                      <a:lumMod val="65000"/>
                    </a:schemeClr>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7" name="Text Box 4"/>
              <p:cNvSpPr txBox="1">
                <a:spLocks noChangeArrowheads="1"/>
              </p:cNvSpPr>
              <p:nvPr/>
            </p:nvSpPr>
            <p:spPr bwMode="auto">
              <a:xfrm>
                <a:off x="2539583" y="2388172"/>
                <a:ext cx="862209"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虚拟感知</a:t>
                </a:r>
                <a:endParaRPr lang="en-US" altLang="zh-CN" sz="1400" kern="0" dirty="0">
                  <a:solidFill>
                    <a:schemeClr val="bg1"/>
                  </a:solidFill>
                  <a:latin typeface="+mn-lt"/>
                  <a:ea typeface="+mn-ea"/>
                </a:endParaRPr>
              </a:p>
            </p:txBody>
          </p:sp>
        </p:grpSp>
        <p:grpSp>
          <p:nvGrpSpPr>
            <p:cNvPr id="65579" name="组合 184"/>
            <p:cNvGrpSpPr/>
            <p:nvPr/>
          </p:nvGrpSpPr>
          <p:grpSpPr bwMode="auto">
            <a:xfrm>
              <a:off x="4230062" y="5332821"/>
              <a:ext cx="1402084" cy="283920"/>
              <a:chOff x="2283936" y="2388445"/>
              <a:chExt cx="1402084" cy="283920"/>
            </a:xfrm>
          </p:grpSpPr>
          <p:sp>
            <p:nvSpPr>
              <p:cNvPr id="84" name="Rectangle 3"/>
              <p:cNvSpPr>
                <a:spLocks noChangeArrowheads="1"/>
              </p:cNvSpPr>
              <p:nvPr/>
            </p:nvSpPr>
            <p:spPr bwMode="auto">
              <a:xfrm>
                <a:off x="2283936" y="2388216"/>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5" name="Text Box 4"/>
              <p:cNvSpPr txBox="1">
                <a:spLocks noChangeArrowheads="1"/>
              </p:cNvSpPr>
              <p:nvPr/>
            </p:nvSpPr>
            <p:spPr bwMode="auto">
              <a:xfrm>
                <a:off x="2431608" y="2427909"/>
                <a:ext cx="1078159"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多租户隔离</a:t>
                </a:r>
                <a:endParaRPr lang="en-US" altLang="zh-CN" sz="1400" kern="0" dirty="0">
                  <a:solidFill>
                    <a:schemeClr val="bg1"/>
                  </a:solidFill>
                  <a:latin typeface="+mn-lt"/>
                  <a:ea typeface="+mn-ea"/>
                </a:endParaRPr>
              </a:p>
            </p:txBody>
          </p:sp>
        </p:grpSp>
        <p:sp>
          <p:nvSpPr>
            <p:cNvPr id="74" name="Text Box 4"/>
            <p:cNvSpPr txBox="1">
              <a:spLocks noChangeArrowheads="1"/>
            </p:cNvSpPr>
            <p:nvPr/>
          </p:nvSpPr>
          <p:spPr bwMode="auto">
            <a:xfrm>
              <a:off x="4338037" y="5672361"/>
              <a:ext cx="117819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租户间安全</a:t>
              </a:r>
              <a:endParaRPr lang="en-US" altLang="zh-CN" sz="1400" kern="0" dirty="0">
                <a:solidFill>
                  <a:schemeClr val="bg1"/>
                </a:solidFill>
                <a:latin typeface="+mn-lt"/>
                <a:ea typeface="+mn-ea"/>
              </a:endParaRPr>
            </a:p>
          </p:txBody>
        </p:sp>
        <p:grpSp>
          <p:nvGrpSpPr>
            <p:cNvPr id="65581" name="组合 196"/>
            <p:cNvGrpSpPr/>
            <p:nvPr/>
          </p:nvGrpSpPr>
          <p:grpSpPr bwMode="auto">
            <a:xfrm>
              <a:off x="4230062" y="3589288"/>
              <a:ext cx="1402084" cy="283919"/>
              <a:chOff x="2283936" y="2357597"/>
              <a:chExt cx="1402084" cy="283919"/>
            </a:xfrm>
          </p:grpSpPr>
          <p:sp>
            <p:nvSpPr>
              <p:cNvPr id="82" name="Rectangle 3"/>
              <p:cNvSpPr>
                <a:spLocks noChangeArrowheads="1"/>
              </p:cNvSpPr>
              <p:nvPr/>
            </p:nvSpPr>
            <p:spPr bwMode="auto">
              <a:xfrm>
                <a:off x="2283936" y="2357597"/>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3" name="Text Box 4"/>
              <p:cNvSpPr txBox="1">
                <a:spLocks noChangeArrowheads="1"/>
              </p:cNvSpPr>
              <p:nvPr/>
            </p:nvSpPr>
            <p:spPr bwMode="auto">
              <a:xfrm>
                <a:off x="2325220" y="2387764"/>
                <a:ext cx="1292521"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a:solidFill>
                      <a:schemeClr val="bg1"/>
                    </a:solidFill>
                    <a:latin typeface="+mn-lt"/>
                    <a:ea typeface="+mn-ea"/>
                  </a:rPr>
                  <a:t>VM</a:t>
                </a:r>
                <a:r>
                  <a:rPr lang="zh-CN" altLang="en-US" sz="1400" kern="0" dirty="0">
                    <a:solidFill>
                      <a:schemeClr val="bg1"/>
                    </a:solidFill>
                    <a:latin typeface="+mn-lt"/>
                    <a:ea typeface="+mn-ea"/>
                  </a:rPr>
                  <a:t>大范围迁移</a:t>
                </a:r>
                <a:endParaRPr lang="en-US" altLang="zh-CN" sz="1400" kern="0" dirty="0">
                  <a:solidFill>
                    <a:schemeClr val="bg1"/>
                  </a:solidFill>
                  <a:latin typeface="+mn-lt"/>
                  <a:ea typeface="+mn-ea"/>
                </a:endParaRPr>
              </a:p>
            </p:txBody>
          </p:sp>
        </p:grpSp>
        <p:grpSp>
          <p:nvGrpSpPr>
            <p:cNvPr id="65582" name="组合 208"/>
            <p:cNvGrpSpPr/>
            <p:nvPr/>
          </p:nvGrpSpPr>
          <p:grpSpPr bwMode="auto">
            <a:xfrm>
              <a:off x="4230062" y="4959343"/>
              <a:ext cx="1402084" cy="283921"/>
              <a:chOff x="2283936" y="2357504"/>
              <a:chExt cx="1402084" cy="283921"/>
            </a:xfrm>
          </p:grpSpPr>
          <p:sp>
            <p:nvSpPr>
              <p:cNvPr id="80" name="Rectangle 3"/>
              <p:cNvSpPr>
                <a:spLocks noChangeArrowheads="1"/>
              </p:cNvSpPr>
              <p:nvPr/>
            </p:nvSpPr>
            <p:spPr bwMode="auto">
              <a:xfrm>
                <a:off x="2283936" y="2357642"/>
                <a:ext cx="1402084" cy="284199"/>
              </a:xfrm>
              <a:prstGeom prst="rect">
                <a:avLst/>
              </a:prstGeom>
              <a:gradFill rotWithShape="1">
                <a:gsLst>
                  <a:gs pos="0">
                    <a:schemeClr val="tx1">
                      <a:lumMod val="75000"/>
                      <a:lumOff val="25000"/>
                    </a:schemeClr>
                  </a:gs>
                  <a:gs pos="100000">
                    <a:schemeClr val="bg1">
                      <a:lumMod val="65000"/>
                    </a:schemeClr>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1" name="Text Box 4"/>
              <p:cNvSpPr txBox="1">
                <a:spLocks noChangeArrowheads="1"/>
              </p:cNvSpPr>
              <p:nvPr/>
            </p:nvSpPr>
            <p:spPr bwMode="auto">
              <a:xfrm>
                <a:off x="2320457" y="2389396"/>
                <a:ext cx="131157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err="1">
                    <a:solidFill>
                      <a:schemeClr val="bg1"/>
                    </a:solidFill>
                    <a:latin typeface="+mn-lt"/>
                    <a:ea typeface="+mn-ea"/>
                  </a:rPr>
                  <a:t>FCoE</a:t>
                </a:r>
                <a:r>
                  <a:rPr lang="zh-CN" altLang="en-US" sz="1400" kern="0" dirty="0">
                    <a:solidFill>
                      <a:schemeClr val="bg1"/>
                    </a:solidFill>
                    <a:latin typeface="+mn-lt"/>
                    <a:ea typeface="+mn-ea"/>
                  </a:rPr>
                  <a:t>和</a:t>
                </a:r>
                <a:r>
                  <a:rPr lang="en-US" altLang="zh-CN" sz="1400" kern="0" dirty="0">
                    <a:solidFill>
                      <a:schemeClr val="bg1"/>
                    </a:solidFill>
                    <a:latin typeface="+mn-lt"/>
                    <a:ea typeface="+mn-ea"/>
                  </a:rPr>
                  <a:t>DCB</a:t>
                </a:r>
                <a:endParaRPr lang="en-US" altLang="zh-CN" sz="1400" kern="0" dirty="0">
                  <a:solidFill>
                    <a:schemeClr val="bg1"/>
                  </a:solidFill>
                  <a:latin typeface="+mn-lt"/>
                  <a:ea typeface="+mn-ea"/>
                </a:endParaRPr>
              </a:p>
            </p:txBody>
          </p:sp>
        </p:grpSp>
        <p:grpSp>
          <p:nvGrpSpPr>
            <p:cNvPr id="65583" name="组合 308"/>
            <p:cNvGrpSpPr/>
            <p:nvPr/>
          </p:nvGrpSpPr>
          <p:grpSpPr bwMode="auto">
            <a:xfrm>
              <a:off x="4230062" y="5723449"/>
              <a:ext cx="1402084" cy="283919"/>
              <a:chOff x="2283936" y="2093998"/>
              <a:chExt cx="1402084" cy="283919"/>
            </a:xfrm>
          </p:grpSpPr>
          <p:sp>
            <p:nvSpPr>
              <p:cNvPr id="78" name="Rectangle 3"/>
              <p:cNvSpPr>
                <a:spLocks noChangeArrowheads="1"/>
              </p:cNvSpPr>
              <p:nvPr/>
            </p:nvSpPr>
            <p:spPr bwMode="auto">
              <a:xfrm>
                <a:off x="2283936" y="2093717"/>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9" name="Text Box 4"/>
              <p:cNvSpPr txBox="1">
                <a:spLocks noChangeArrowheads="1"/>
              </p:cNvSpPr>
              <p:nvPr/>
            </p:nvSpPr>
            <p:spPr bwMode="auto">
              <a:xfrm>
                <a:off x="2391911" y="2123884"/>
                <a:ext cx="1178195"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链路冗余</a:t>
                </a:r>
                <a:endParaRPr lang="en-US" altLang="zh-CN" sz="1400" kern="0" dirty="0">
                  <a:solidFill>
                    <a:schemeClr val="bg1"/>
                  </a:solidFill>
                  <a:latin typeface="+mn-lt"/>
                  <a:ea typeface="+mn-ea"/>
                </a:endParaRPr>
              </a:p>
            </p:txBody>
          </p:sp>
        </p:grpSp>
      </p:grpSp>
      <p:cxnSp>
        <p:nvCxnSpPr>
          <p:cNvPr id="92" name="肘形连接符 91"/>
          <p:cNvCxnSpPr>
            <a:cxnSpLocks noChangeShapeType="1"/>
            <a:stCxn id="34" idx="3"/>
            <a:endCxn id="78" idx="1"/>
          </p:cNvCxnSpPr>
          <p:nvPr/>
        </p:nvCxnSpPr>
        <p:spPr bwMode="auto">
          <a:xfrm>
            <a:off x="3954463" y="3641725"/>
            <a:ext cx="417512" cy="20478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grpSp>
        <p:nvGrpSpPr>
          <p:cNvPr id="20" name="组合 171"/>
          <p:cNvGrpSpPr/>
          <p:nvPr/>
        </p:nvGrpSpPr>
        <p:grpSpPr bwMode="auto">
          <a:xfrm>
            <a:off x="5872163" y="1524000"/>
            <a:ext cx="1543050" cy="2524125"/>
            <a:chOff x="6339841" y="3541290"/>
            <a:chExt cx="1656000" cy="2524411"/>
          </a:xfrm>
        </p:grpSpPr>
        <p:grpSp>
          <p:nvGrpSpPr>
            <p:cNvPr id="65561" name="组合 335"/>
            <p:cNvGrpSpPr/>
            <p:nvPr/>
          </p:nvGrpSpPr>
          <p:grpSpPr bwMode="auto">
            <a:xfrm>
              <a:off x="6339841" y="3541290"/>
              <a:ext cx="1656000" cy="381043"/>
              <a:chOff x="3427914" y="2631440"/>
              <a:chExt cx="1174566" cy="559635"/>
            </a:xfrm>
          </p:grpSpPr>
          <p:sp>
            <p:nvSpPr>
              <p:cNvPr id="107" name="AutoShape 198"/>
              <p:cNvSpPr>
                <a:spLocks noChangeArrowheads="1"/>
              </p:cNvSpPr>
              <p:nvPr/>
            </p:nvSpPr>
            <p:spPr bwMode="auto">
              <a:xfrm>
                <a:off x="3427914" y="2631440"/>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8" name="矩形 107"/>
              <p:cNvSpPr/>
              <p:nvPr/>
            </p:nvSpPr>
            <p:spPr>
              <a:xfrm>
                <a:off x="3514919" y="2661754"/>
                <a:ext cx="764918" cy="496675"/>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2" name="组合 338"/>
            <p:cNvGrpSpPr/>
            <p:nvPr/>
          </p:nvGrpSpPr>
          <p:grpSpPr bwMode="auto">
            <a:xfrm>
              <a:off x="6339841" y="4227170"/>
              <a:ext cx="1656000" cy="379139"/>
              <a:chOff x="3427914" y="2632621"/>
              <a:chExt cx="1174566" cy="556838"/>
            </a:xfrm>
          </p:grpSpPr>
          <p:sp>
            <p:nvSpPr>
              <p:cNvPr id="105" name="AutoShape 198"/>
              <p:cNvSpPr>
                <a:spLocks noChangeArrowheads="1"/>
              </p:cNvSpPr>
              <p:nvPr/>
            </p:nvSpPr>
            <p:spPr bwMode="auto">
              <a:xfrm>
                <a:off x="3427914" y="2632618"/>
                <a:ext cx="1174566" cy="557304"/>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6" name="矩形 105"/>
              <p:cNvSpPr/>
              <p:nvPr/>
            </p:nvSpPr>
            <p:spPr>
              <a:xfrm>
                <a:off x="3514919" y="2662932"/>
                <a:ext cx="764918" cy="499008"/>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3" name="组合 341"/>
            <p:cNvGrpSpPr/>
            <p:nvPr/>
          </p:nvGrpSpPr>
          <p:grpSpPr bwMode="auto">
            <a:xfrm>
              <a:off x="6339841" y="4568204"/>
              <a:ext cx="1656000" cy="381044"/>
              <a:chOff x="3427914" y="2630415"/>
              <a:chExt cx="1174566" cy="559636"/>
            </a:xfrm>
          </p:grpSpPr>
          <p:sp>
            <p:nvSpPr>
              <p:cNvPr id="103" name="AutoShape 198"/>
              <p:cNvSpPr>
                <a:spLocks noChangeArrowheads="1"/>
              </p:cNvSpPr>
              <p:nvPr/>
            </p:nvSpPr>
            <p:spPr bwMode="auto">
              <a:xfrm>
                <a:off x="3427914" y="2630878"/>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4" name="矩形 103"/>
              <p:cNvSpPr/>
              <p:nvPr/>
            </p:nvSpPr>
            <p:spPr>
              <a:xfrm>
                <a:off x="3514919" y="2661190"/>
                <a:ext cx="764918" cy="496676"/>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4" name="组合 344"/>
            <p:cNvGrpSpPr/>
            <p:nvPr/>
          </p:nvGrpSpPr>
          <p:grpSpPr bwMode="auto">
            <a:xfrm>
              <a:off x="6339841" y="5284563"/>
              <a:ext cx="1656000" cy="381043"/>
              <a:chOff x="3427914" y="2676364"/>
              <a:chExt cx="1174566" cy="559635"/>
            </a:xfrm>
          </p:grpSpPr>
          <p:sp>
            <p:nvSpPr>
              <p:cNvPr id="101" name="AutoShape 198"/>
              <p:cNvSpPr>
                <a:spLocks noChangeArrowheads="1"/>
              </p:cNvSpPr>
              <p:nvPr/>
            </p:nvSpPr>
            <p:spPr bwMode="auto">
              <a:xfrm>
                <a:off x="3427914" y="2676364"/>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2" name="矩形 101"/>
              <p:cNvSpPr/>
              <p:nvPr/>
            </p:nvSpPr>
            <p:spPr>
              <a:xfrm>
                <a:off x="3514919" y="2706678"/>
                <a:ext cx="764918" cy="496675"/>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5" name="组合 356"/>
            <p:cNvGrpSpPr/>
            <p:nvPr/>
          </p:nvGrpSpPr>
          <p:grpSpPr bwMode="auto">
            <a:xfrm>
              <a:off x="6339841" y="5684658"/>
              <a:ext cx="1656000" cy="381043"/>
              <a:chOff x="3427914" y="2257818"/>
              <a:chExt cx="1174566" cy="559636"/>
            </a:xfrm>
          </p:grpSpPr>
          <p:sp>
            <p:nvSpPr>
              <p:cNvPr id="99" name="AutoShape 198"/>
              <p:cNvSpPr>
                <a:spLocks noChangeArrowheads="1"/>
              </p:cNvSpPr>
              <p:nvPr/>
            </p:nvSpPr>
            <p:spPr bwMode="auto">
              <a:xfrm>
                <a:off x="3427914" y="2257818"/>
                <a:ext cx="1174566" cy="559636"/>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0" name="矩形 99"/>
              <p:cNvSpPr/>
              <p:nvPr/>
            </p:nvSpPr>
            <p:spPr>
              <a:xfrm>
                <a:off x="3514919" y="2288132"/>
                <a:ext cx="764918" cy="496676"/>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grpSp>
        <p:nvGrpSpPr>
          <p:cNvPr id="26" name="组合 87"/>
          <p:cNvGrpSpPr/>
          <p:nvPr/>
        </p:nvGrpSpPr>
        <p:grpSpPr bwMode="auto">
          <a:xfrm rot="-5400000">
            <a:off x="5926138" y="2520950"/>
            <a:ext cx="3536950" cy="501650"/>
            <a:chOff x="4981575" y="1747838"/>
            <a:chExt cx="3686175" cy="501650"/>
          </a:xfrm>
        </p:grpSpPr>
        <p:sp>
          <p:nvSpPr>
            <p:cNvPr id="110" name="AutoShape 80"/>
            <p:cNvSpPr>
              <a:spLocks noChangeArrowheads="1"/>
            </p:cNvSpPr>
            <p:nvPr/>
          </p:nvSpPr>
          <p:spPr bwMode="gray">
            <a:xfrm>
              <a:off x="4981575" y="1747838"/>
              <a:ext cx="3686175" cy="501650"/>
            </a:xfrm>
            <a:prstGeom prst="roundRect">
              <a:avLst>
                <a:gd name="adj" fmla="val 0"/>
              </a:avLst>
            </a:prstGeom>
            <a:gradFill rotWithShape="0">
              <a:gsLst>
                <a:gs pos="25000">
                  <a:srgbClr val="990000"/>
                </a:gs>
                <a:gs pos="75000">
                  <a:srgbClr val="FFAC05"/>
                </a:gs>
              </a:gsLst>
              <a:lin ang="5400000" scaled="1"/>
            </a:gradFill>
            <a:ln w="19050" algn="ctr">
              <a:solidFill>
                <a:srgbClr val="DDDDDD"/>
              </a:solid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FrutigerNext LT Regular" pitchFamily="34" charset="0"/>
              </a:endParaRPr>
            </a:p>
          </p:txBody>
        </p:sp>
        <p:sp>
          <p:nvSpPr>
            <p:cNvPr id="111" name="Text Box 81"/>
            <p:cNvSpPr txBox="1">
              <a:spLocks noChangeArrowheads="1"/>
            </p:cNvSpPr>
            <p:nvPr/>
          </p:nvSpPr>
          <p:spPr bwMode="gray">
            <a:xfrm>
              <a:off x="5380303" y="1757362"/>
              <a:ext cx="2888717" cy="457200"/>
            </a:xfrm>
            <a:prstGeom prst="rect">
              <a:avLst/>
            </a:prstGeom>
            <a:noFill/>
            <a:ln w="9525">
              <a:noFill/>
              <a:miter lim="800000"/>
            </a:ln>
            <a:effectLst/>
          </p:spPr>
          <p:txBody>
            <a:bodyPr vert="vert">
              <a:spAutoFit/>
            </a:bodyPr>
            <a:lstStyle/>
            <a:p>
              <a:pPr eaLnBrk="1" fontAlgn="auto" hangingPunct="1">
                <a:spcBef>
                  <a:spcPct val="50000"/>
                </a:spcBef>
                <a:spcAft>
                  <a:spcPts val="0"/>
                </a:spcAft>
                <a:defRPr/>
              </a:pPr>
              <a:r>
                <a:rPr lang="zh-CN" altLang="en-US" sz="2400" kern="0" dirty="0">
                  <a:solidFill>
                    <a:srgbClr val="FFFFFF"/>
                  </a:solidFill>
                  <a:latin typeface="FrutigerNext LT Regular" pitchFamily="34" charset="0"/>
                </a:rPr>
                <a:t>多路径二层网络</a:t>
              </a:r>
              <a:endParaRPr lang="en-US" altLang="zh-CN" sz="2400" kern="0" dirty="0">
                <a:solidFill>
                  <a:srgbClr val="FFFFFF"/>
                </a:solidFill>
                <a:latin typeface="FrutigerNext LT Regular" pitchFamily="34" charset="0"/>
              </a:endParaRPr>
            </a:p>
          </p:txBody>
        </p:sp>
      </p:grpSp>
      <p:grpSp>
        <p:nvGrpSpPr>
          <p:cNvPr id="27" name="组合 75"/>
          <p:cNvGrpSpPr/>
          <p:nvPr/>
        </p:nvGrpSpPr>
        <p:grpSpPr bwMode="auto">
          <a:xfrm>
            <a:off x="1085850" y="4730750"/>
            <a:ext cx="7123113" cy="1290638"/>
            <a:chOff x="579120" y="5019042"/>
            <a:chExt cx="7609840" cy="622655"/>
          </a:xfrm>
        </p:grpSpPr>
        <p:sp>
          <p:nvSpPr>
            <p:cNvPr id="113" name="AutoShape 13"/>
            <p:cNvSpPr>
              <a:spLocks noChangeArrowheads="1"/>
            </p:cNvSpPr>
            <p:nvPr/>
          </p:nvSpPr>
          <p:spPr bwMode="gray">
            <a:xfrm>
              <a:off x="579120" y="5019042"/>
              <a:ext cx="7609840" cy="622655"/>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5558" name="Text Box 18"/>
            <p:cNvSpPr txBox="1">
              <a:spLocks noChangeArrowheads="1"/>
            </p:cNvSpPr>
            <p:nvPr/>
          </p:nvSpPr>
          <p:spPr bwMode="gray">
            <a:xfrm>
              <a:off x="680878" y="5078780"/>
              <a:ext cx="7416499" cy="4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3525" indent="-2635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20725" indent="-2635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nSpc>
                  <a:spcPct val="100000"/>
                </a:lnSpc>
                <a:spcBef>
                  <a:spcPct val="0"/>
                </a:spcBef>
                <a:buClrTx/>
                <a:buSzTx/>
                <a:buFontTx/>
                <a:buNone/>
                <a:defRPr/>
              </a:pPr>
              <a:r>
                <a:rPr lang="zh-CN" altLang="en-US" sz="2000" dirty="0" smtClean="0">
                  <a:latin typeface="+mn-lt"/>
                  <a:ea typeface="+mn-ea"/>
                </a:rPr>
                <a:t>云计算的业务需求，带来了对</a:t>
              </a:r>
              <a:r>
                <a:rPr lang="en-US" altLang="zh-CN" sz="2000" dirty="0" smtClean="0">
                  <a:latin typeface="+mn-lt"/>
                  <a:ea typeface="+mn-ea"/>
                </a:rPr>
                <a:t>DC</a:t>
              </a:r>
              <a:r>
                <a:rPr lang="zh-CN" altLang="en-US" sz="2000" dirty="0" smtClean="0">
                  <a:latin typeface="+mn-lt"/>
                  <a:ea typeface="+mn-ea"/>
                </a:rPr>
                <a:t>网络模型的新需求：</a:t>
              </a:r>
              <a:endParaRPr lang="en-US" altLang="zh-CN" sz="2000" dirty="0" smtClean="0">
                <a:latin typeface="+mn-lt"/>
                <a:ea typeface="+mn-ea"/>
              </a:endParaRPr>
            </a:p>
            <a:p>
              <a:pPr lvl="1">
                <a:lnSpc>
                  <a:spcPct val="100000"/>
                </a:lnSpc>
                <a:spcBef>
                  <a:spcPct val="0"/>
                </a:spcBef>
                <a:buClrTx/>
                <a:buSzTx/>
                <a:buFontTx/>
                <a:buNone/>
                <a:defRPr/>
              </a:pPr>
              <a:r>
                <a:rPr lang="zh-CN" altLang="en-US" sz="1800" dirty="0" smtClean="0">
                  <a:latin typeface="+mn-lt"/>
                  <a:ea typeface="+mn-ea"/>
                </a:rPr>
                <a:t>二层网络：</a:t>
              </a:r>
              <a:r>
                <a:rPr lang="en-US" altLang="zh-CN" sz="1800" dirty="0" smtClean="0">
                  <a:latin typeface="+mn-lt"/>
                  <a:ea typeface="+mn-ea"/>
                </a:rPr>
                <a:t>VM</a:t>
              </a:r>
              <a:r>
                <a:rPr lang="zh-CN" altLang="en-US" sz="1800" dirty="0" smtClean="0">
                  <a:latin typeface="+mn-lt"/>
                  <a:ea typeface="+mn-ea"/>
                </a:rPr>
                <a:t>大范围迁移、存储融合的基础要求</a:t>
              </a:r>
              <a:endParaRPr lang="en-US" altLang="zh-CN" sz="1800" dirty="0" smtClean="0">
                <a:latin typeface="+mn-lt"/>
                <a:ea typeface="+mn-ea"/>
              </a:endParaRPr>
            </a:p>
            <a:p>
              <a:pPr lvl="1">
                <a:lnSpc>
                  <a:spcPct val="100000"/>
                </a:lnSpc>
                <a:spcBef>
                  <a:spcPct val="0"/>
                </a:spcBef>
                <a:buClrTx/>
                <a:buSzTx/>
                <a:buFontTx/>
                <a:buNone/>
                <a:defRPr/>
              </a:pPr>
              <a:r>
                <a:rPr lang="zh-CN" altLang="en-US" sz="1800" dirty="0" smtClean="0">
                  <a:latin typeface="+mn-lt"/>
                  <a:ea typeface="+mn-ea"/>
                </a:rPr>
                <a:t>多路径：大量横向流量、高可靠的基础要求</a:t>
              </a:r>
              <a:endParaRPr lang="zh-CN" altLang="en-US" sz="1800" dirty="0" smtClean="0">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 calcmode="lin" valueType="num">
                                      <p:cBhvr>
                                        <p:cTn id="14" dur="1000" fill="hold"/>
                                        <p:tgtEl>
                                          <p:spTgt spid="58"/>
                                        </p:tgtEl>
                                        <p:attrNameLst>
                                          <p:attrName>ppt_x</p:attrName>
                                        </p:attrNameLst>
                                      </p:cBhvr>
                                      <p:tavLst>
                                        <p:tav tm="0">
                                          <p:val>
                                            <p:strVal val="#ppt_x-.2"/>
                                          </p:val>
                                        </p:tav>
                                        <p:tav tm="100000">
                                          <p:val>
                                            <p:strVal val="#ppt_x"/>
                                          </p:val>
                                        </p:tav>
                                      </p:tavLst>
                                    </p:anim>
                                    <p:anim calcmode="lin" valueType="num">
                                      <p:cBhvr>
                                        <p:cTn id="15" dur="1000" fill="hold"/>
                                        <p:tgtEl>
                                          <p:spTgt spid="5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8"/>
                                        </p:tgtEl>
                                      </p:cBhvr>
                                    </p:animEffect>
                                  </p:childTnLst>
                                </p:cTn>
                              </p:par>
                              <p:par>
                                <p:cTn id="17" presetID="29"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1000" fill="hold"/>
                                        <p:tgtEl>
                                          <p:spTgt spid="59"/>
                                        </p:tgtEl>
                                        <p:attrNameLst>
                                          <p:attrName>ppt_x</p:attrName>
                                        </p:attrNameLst>
                                      </p:cBhvr>
                                      <p:tavLst>
                                        <p:tav tm="0">
                                          <p:val>
                                            <p:strVal val="#ppt_x-.2"/>
                                          </p:val>
                                        </p:tav>
                                        <p:tav tm="100000">
                                          <p:val>
                                            <p:strVal val="#ppt_x"/>
                                          </p:val>
                                        </p:tav>
                                      </p:tavLst>
                                    </p:anim>
                                    <p:anim calcmode="lin" valueType="num">
                                      <p:cBhvr>
                                        <p:cTn id="20" dur="10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9"/>
                                        </p:tgtEl>
                                      </p:cBhvr>
                                    </p:animEffect>
                                  </p:childTnLst>
                                </p:cTn>
                              </p:par>
                              <p:par>
                                <p:cTn id="22" presetID="29" presetClass="entr" presetSubtype="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1000" fill="hold"/>
                                        <p:tgtEl>
                                          <p:spTgt spid="60"/>
                                        </p:tgtEl>
                                        <p:attrNameLst>
                                          <p:attrName>ppt_x</p:attrName>
                                        </p:attrNameLst>
                                      </p:cBhvr>
                                      <p:tavLst>
                                        <p:tav tm="0">
                                          <p:val>
                                            <p:strVal val="#ppt_x-.2"/>
                                          </p:val>
                                        </p:tav>
                                        <p:tav tm="100000">
                                          <p:val>
                                            <p:strVal val="#ppt_x"/>
                                          </p:val>
                                        </p:tav>
                                      </p:tavLst>
                                    </p:anim>
                                    <p:anim calcmode="lin" valueType="num">
                                      <p:cBhvr>
                                        <p:cTn id="25"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0"/>
                                        </p:tgtEl>
                                      </p:cBhvr>
                                    </p:animEffect>
                                  </p:childTnLst>
                                </p:cTn>
                              </p:par>
                              <p:par>
                                <p:cTn id="27" presetID="29"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1000" fill="hold"/>
                                        <p:tgtEl>
                                          <p:spTgt spid="61"/>
                                        </p:tgtEl>
                                        <p:attrNameLst>
                                          <p:attrName>ppt_x</p:attrName>
                                        </p:attrNameLst>
                                      </p:cBhvr>
                                      <p:tavLst>
                                        <p:tav tm="0">
                                          <p:val>
                                            <p:strVal val="#ppt_x-.2"/>
                                          </p:val>
                                        </p:tav>
                                        <p:tav tm="100000">
                                          <p:val>
                                            <p:strVal val="#ppt_x"/>
                                          </p:val>
                                        </p:tav>
                                      </p:tavLst>
                                    </p:anim>
                                    <p:anim calcmode="lin" valueType="num">
                                      <p:cBhvr>
                                        <p:cTn id="30"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61"/>
                                        </p:tgtEl>
                                      </p:cBhvr>
                                    </p:animEffect>
                                  </p:childTnLst>
                                </p:cTn>
                              </p:par>
                              <p:par>
                                <p:cTn id="32" presetID="29"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p:cTn id="34" dur="1000" fill="hold"/>
                                        <p:tgtEl>
                                          <p:spTgt spid="62"/>
                                        </p:tgtEl>
                                        <p:attrNameLst>
                                          <p:attrName>ppt_x</p:attrName>
                                        </p:attrNameLst>
                                      </p:cBhvr>
                                      <p:tavLst>
                                        <p:tav tm="0">
                                          <p:val>
                                            <p:strVal val="#ppt_x-.2"/>
                                          </p:val>
                                        </p:tav>
                                        <p:tav tm="100000">
                                          <p:val>
                                            <p:strVal val="#ppt_x"/>
                                          </p:val>
                                        </p:tav>
                                      </p:tavLst>
                                    </p:anim>
                                    <p:anim calcmode="lin" valueType="num">
                                      <p:cBhvr>
                                        <p:cTn id="35"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2"/>
                                        </p:tgtEl>
                                      </p:cBhvr>
                                    </p:animEffect>
                                  </p:childTnLst>
                                </p:cTn>
                              </p:par>
                            </p:childTnLst>
                          </p:cTn>
                        </p:par>
                        <p:par>
                          <p:cTn id="37" fill="hold">
                            <p:stCondLst>
                              <p:cond delay="1000"/>
                            </p:stCondLst>
                            <p:childTnLst>
                              <p:par>
                                <p:cTn id="38" presetID="55"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strVal val="#ppt_w*0.70"/>
                                          </p:val>
                                        </p:tav>
                                        <p:tav tm="100000">
                                          <p:val>
                                            <p:strVal val="#ppt_w"/>
                                          </p:val>
                                        </p:tav>
                                      </p:tavLst>
                                    </p:anim>
                                    <p:anim calcmode="lin" valueType="num">
                                      <p:cBhvr>
                                        <p:cTn id="41" dur="1000" fill="hold"/>
                                        <p:tgtEl>
                                          <p:spTgt spid="2"/>
                                        </p:tgtEl>
                                        <p:attrNameLst>
                                          <p:attrName>ppt_h</p:attrName>
                                        </p:attrNameLst>
                                      </p:cBhvr>
                                      <p:tavLst>
                                        <p:tav tm="0">
                                          <p:val>
                                            <p:strVal val="#ppt_h"/>
                                          </p:val>
                                        </p:tav>
                                        <p:tav tm="100000">
                                          <p:val>
                                            <p:strVal val="#ppt_h"/>
                                          </p:val>
                                        </p:tav>
                                      </p:tavLst>
                                    </p:anim>
                                    <p:animEffect transition="in" filter="fade">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p:cTn id="47" dur="1000" fill="hold"/>
                                        <p:tgtEl>
                                          <p:spTgt spid="63"/>
                                        </p:tgtEl>
                                        <p:attrNameLst>
                                          <p:attrName>ppt_x</p:attrName>
                                        </p:attrNameLst>
                                      </p:cBhvr>
                                      <p:tavLst>
                                        <p:tav tm="0">
                                          <p:val>
                                            <p:strVal val="#ppt_x-.2"/>
                                          </p:val>
                                        </p:tav>
                                        <p:tav tm="100000">
                                          <p:val>
                                            <p:strVal val="#ppt_x"/>
                                          </p:val>
                                        </p:tav>
                                      </p:tavLst>
                                    </p:anim>
                                    <p:anim calcmode="lin" valueType="num">
                                      <p:cBhvr>
                                        <p:cTn id="48"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63"/>
                                        </p:tgtEl>
                                      </p:cBhvr>
                                    </p:animEffect>
                                  </p:childTnLst>
                                </p:cTn>
                              </p:par>
                              <p:par>
                                <p:cTn id="50" presetID="29" presetClass="entr" presetSubtype="0"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 calcmode="lin" valueType="num">
                                      <p:cBhvr>
                                        <p:cTn id="52" dur="1000" fill="hold"/>
                                        <p:tgtEl>
                                          <p:spTgt spid="64"/>
                                        </p:tgtEl>
                                        <p:attrNameLst>
                                          <p:attrName>ppt_x</p:attrName>
                                        </p:attrNameLst>
                                      </p:cBhvr>
                                      <p:tavLst>
                                        <p:tav tm="0">
                                          <p:val>
                                            <p:strVal val="#ppt_x-.2"/>
                                          </p:val>
                                        </p:tav>
                                        <p:tav tm="100000">
                                          <p:val>
                                            <p:strVal val="#ppt_x"/>
                                          </p:val>
                                        </p:tav>
                                      </p:tavLst>
                                    </p:anim>
                                    <p:anim calcmode="lin" valueType="num">
                                      <p:cBhvr>
                                        <p:cTn id="53"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64"/>
                                        </p:tgtEl>
                                      </p:cBhvr>
                                    </p:animEffect>
                                  </p:childTnLst>
                                </p:cTn>
                              </p:par>
                              <p:par>
                                <p:cTn id="55" presetID="29"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1000" fill="hold"/>
                                        <p:tgtEl>
                                          <p:spTgt spid="65"/>
                                        </p:tgtEl>
                                        <p:attrNameLst>
                                          <p:attrName>ppt_x</p:attrName>
                                        </p:attrNameLst>
                                      </p:cBhvr>
                                      <p:tavLst>
                                        <p:tav tm="0">
                                          <p:val>
                                            <p:strVal val="#ppt_x-.2"/>
                                          </p:val>
                                        </p:tav>
                                        <p:tav tm="100000">
                                          <p:val>
                                            <p:strVal val="#ppt_x"/>
                                          </p:val>
                                        </p:tav>
                                      </p:tavLst>
                                    </p:anim>
                                    <p:anim calcmode="lin" valueType="num">
                                      <p:cBhvr>
                                        <p:cTn id="58"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5"/>
                                        </p:tgtEl>
                                      </p:cBhvr>
                                    </p:animEffect>
                                  </p:childTnLst>
                                </p:cTn>
                              </p:par>
                              <p:par>
                                <p:cTn id="60" presetID="29" presetClass="entr" presetSubtype="0"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p:cTn id="62" dur="1000" fill="hold"/>
                                        <p:tgtEl>
                                          <p:spTgt spid="66"/>
                                        </p:tgtEl>
                                        <p:attrNameLst>
                                          <p:attrName>ppt_x</p:attrName>
                                        </p:attrNameLst>
                                      </p:cBhvr>
                                      <p:tavLst>
                                        <p:tav tm="0">
                                          <p:val>
                                            <p:strVal val="#ppt_x-.2"/>
                                          </p:val>
                                        </p:tav>
                                        <p:tav tm="100000">
                                          <p:val>
                                            <p:strVal val="#ppt_x"/>
                                          </p:val>
                                        </p:tav>
                                      </p:tavLst>
                                    </p:anim>
                                    <p:anim calcmode="lin" valueType="num">
                                      <p:cBhvr>
                                        <p:cTn id="63"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64" dur="1000"/>
                                        <p:tgtEl>
                                          <p:spTgt spid="66"/>
                                        </p:tgtEl>
                                      </p:cBhvr>
                                    </p:animEffect>
                                  </p:childTnLst>
                                </p:cTn>
                              </p:par>
                              <p:par>
                                <p:cTn id="65" presetID="29"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p:cTn id="67" dur="1000" fill="hold"/>
                                        <p:tgtEl>
                                          <p:spTgt spid="67"/>
                                        </p:tgtEl>
                                        <p:attrNameLst>
                                          <p:attrName>ppt_x</p:attrName>
                                        </p:attrNameLst>
                                      </p:cBhvr>
                                      <p:tavLst>
                                        <p:tav tm="0">
                                          <p:val>
                                            <p:strVal val="#ppt_x-.2"/>
                                          </p:val>
                                        </p:tav>
                                        <p:tav tm="100000">
                                          <p:val>
                                            <p:strVal val="#ppt_x"/>
                                          </p:val>
                                        </p:tav>
                                      </p:tavLst>
                                    </p:anim>
                                    <p:anim calcmode="lin" valueType="num">
                                      <p:cBhvr>
                                        <p:cTn id="68"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69" dur="1000"/>
                                        <p:tgtEl>
                                          <p:spTgt spid="67"/>
                                        </p:tgtEl>
                                      </p:cBhvr>
                                    </p:animEffect>
                                  </p:childTnLst>
                                </p:cTn>
                              </p:par>
                              <p:par>
                                <p:cTn id="70" presetID="29" presetClass="entr" presetSubtype="0"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p:cTn id="72" dur="1000" fill="hold"/>
                                        <p:tgtEl>
                                          <p:spTgt spid="68"/>
                                        </p:tgtEl>
                                        <p:attrNameLst>
                                          <p:attrName>ppt_x</p:attrName>
                                        </p:attrNameLst>
                                      </p:cBhvr>
                                      <p:tavLst>
                                        <p:tav tm="0">
                                          <p:val>
                                            <p:strVal val="#ppt_x-.2"/>
                                          </p:val>
                                        </p:tav>
                                        <p:tav tm="100000">
                                          <p:val>
                                            <p:strVal val="#ppt_x"/>
                                          </p:val>
                                        </p:tav>
                                      </p:tavLst>
                                    </p:anim>
                                    <p:anim calcmode="lin" valueType="num">
                                      <p:cBhvr>
                                        <p:cTn id="73"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74" dur="1000"/>
                                        <p:tgtEl>
                                          <p:spTgt spid="68"/>
                                        </p:tgtEl>
                                      </p:cBhvr>
                                    </p:animEffect>
                                  </p:childTnLst>
                                </p:cTn>
                              </p:par>
                              <p:par>
                                <p:cTn id="75" presetID="29" presetClass="entr" presetSubtype="0"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anim calcmode="lin" valueType="num">
                                      <p:cBhvr>
                                        <p:cTn id="77" dur="1000" fill="hold"/>
                                        <p:tgtEl>
                                          <p:spTgt spid="92"/>
                                        </p:tgtEl>
                                        <p:attrNameLst>
                                          <p:attrName>ppt_x</p:attrName>
                                        </p:attrNameLst>
                                      </p:cBhvr>
                                      <p:tavLst>
                                        <p:tav tm="0">
                                          <p:val>
                                            <p:strVal val="#ppt_x-.2"/>
                                          </p:val>
                                        </p:tav>
                                        <p:tav tm="100000">
                                          <p:val>
                                            <p:strVal val="#ppt_x"/>
                                          </p:val>
                                        </p:tav>
                                      </p:tavLst>
                                    </p:anim>
                                    <p:anim calcmode="lin" valueType="num">
                                      <p:cBhvr>
                                        <p:cTn id="78" dur="1000" fill="hold"/>
                                        <p:tgtEl>
                                          <p:spTgt spid="92"/>
                                        </p:tgtEl>
                                        <p:attrNameLst>
                                          <p:attrName>ppt_y</p:attrName>
                                        </p:attrNameLst>
                                      </p:cBhvr>
                                      <p:tavLst>
                                        <p:tav tm="0">
                                          <p:val>
                                            <p:strVal val="#ppt_y"/>
                                          </p:val>
                                        </p:tav>
                                        <p:tav tm="100000">
                                          <p:val>
                                            <p:strVal val="#ppt_y"/>
                                          </p:val>
                                        </p:tav>
                                      </p:tavLst>
                                    </p:anim>
                                    <p:animEffect transition="in" filter="wipe(right)" prLst="gradientSize: 0.1">
                                      <p:cBhvr>
                                        <p:cTn id="79" dur="1000"/>
                                        <p:tgtEl>
                                          <p:spTgt spid="92"/>
                                        </p:tgtEl>
                                      </p:cBhvr>
                                    </p:animEffect>
                                  </p:childTnLst>
                                </p:cTn>
                              </p:par>
                            </p:childTnLst>
                          </p:cTn>
                        </p:par>
                        <p:par>
                          <p:cTn id="80" fill="hold">
                            <p:stCondLst>
                              <p:cond delay="1000"/>
                            </p:stCondLst>
                            <p:childTnLst>
                              <p:par>
                                <p:cTn id="81" presetID="55" presetClass="entr" presetSubtype="0"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1000" fill="hold"/>
                                        <p:tgtEl>
                                          <p:spTgt spid="12"/>
                                        </p:tgtEl>
                                        <p:attrNameLst>
                                          <p:attrName>ppt_w</p:attrName>
                                        </p:attrNameLst>
                                      </p:cBhvr>
                                      <p:tavLst>
                                        <p:tav tm="0">
                                          <p:val>
                                            <p:strVal val="#ppt_w*0.70"/>
                                          </p:val>
                                        </p:tav>
                                        <p:tav tm="100000">
                                          <p:val>
                                            <p:strVal val="#ppt_w"/>
                                          </p:val>
                                        </p:tav>
                                      </p:tavLst>
                                    </p:anim>
                                    <p:anim calcmode="lin" valueType="num">
                                      <p:cBhvr>
                                        <p:cTn id="84" dur="1000" fill="hold"/>
                                        <p:tgtEl>
                                          <p:spTgt spid="12"/>
                                        </p:tgtEl>
                                        <p:attrNameLst>
                                          <p:attrName>ppt_h</p:attrName>
                                        </p:attrNameLst>
                                      </p:cBhvr>
                                      <p:tavLst>
                                        <p:tav tm="0">
                                          <p:val>
                                            <p:strVal val="#ppt_h"/>
                                          </p:val>
                                        </p:tav>
                                        <p:tav tm="100000">
                                          <p:val>
                                            <p:strVal val="#ppt_h"/>
                                          </p:val>
                                        </p:tav>
                                      </p:tavLst>
                                    </p:anim>
                                    <p:animEffect transition="in" filter="fade">
                                      <p:cBhvr>
                                        <p:cTn id="85" dur="10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29" presetClass="entr" presetSubtype="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1000" fill="hold"/>
                                        <p:tgtEl>
                                          <p:spTgt spid="20"/>
                                        </p:tgtEl>
                                        <p:attrNameLst>
                                          <p:attrName>ppt_x</p:attrName>
                                        </p:attrNameLst>
                                      </p:cBhvr>
                                      <p:tavLst>
                                        <p:tav tm="0">
                                          <p:val>
                                            <p:strVal val="#ppt_x-.2"/>
                                          </p:val>
                                        </p:tav>
                                        <p:tav tm="100000">
                                          <p:val>
                                            <p:strVal val="#ppt_x"/>
                                          </p:val>
                                        </p:tav>
                                      </p:tavLst>
                                    </p:anim>
                                    <p:anim calcmode="lin" valueType="num">
                                      <p:cBhvr>
                                        <p:cTn id="91"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2" dur="1000"/>
                                        <p:tgtEl>
                                          <p:spTgt spid="20"/>
                                        </p:tgtEl>
                                      </p:cBhvr>
                                    </p:animEffect>
                                  </p:childTnLst>
                                </p:cTn>
                              </p:par>
                            </p:childTnLst>
                          </p:cTn>
                        </p:par>
                        <p:par>
                          <p:cTn id="93" fill="hold">
                            <p:stCondLst>
                              <p:cond delay="1000"/>
                            </p:stCondLst>
                            <p:childTnLst>
                              <p:par>
                                <p:cTn id="94" presetID="55" presetClass="entr" presetSubtype="0"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p:cTn id="96" dur="1000" fill="hold"/>
                                        <p:tgtEl>
                                          <p:spTgt spid="26"/>
                                        </p:tgtEl>
                                        <p:attrNameLst>
                                          <p:attrName>ppt_w</p:attrName>
                                        </p:attrNameLst>
                                      </p:cBhvr>
                                      <p:tavLst>
                                        <p:tav tm="0">
                                          <p:val>
                                            <p:strVal val="#ppt_w*0.70"/>
                                          </p:val>
                                        </p:tav>
                                        <p:tav tm="100000">
                                          <p:val>
                                            <p:strVal val="#ppt_w"/>
                                          </p:val>
                                        </p:tav>
                                      </p:tavLst>
                                    </p:anim>
                                    <p:anim calcmode="lin" valueType="num">
                                      <p:cBhvr>
                                        <p:cTn id="97" dur="1000" fill="hold"/>
                                        <p:tgtEl>
                                          <p:spTgt spid="26"/>
                                        </p:tgtEl>
                                        <p:attrNameLst>
                                          <p:attrName>ppt_h</p:attrName>
                                        </p:attrNameLst>
                                      </p:cBhvr>
                                      <p:tavLst>
                                        <p:tav tm="0">
                                          <p:val>
                                            <p:strVal val="#ppt_h"/>
                                          </p:val>
                                        </p:tav>
                                        <p:tav tm="100000">
                                          <p:val>
                                            <p:strVal val="#ppt_h"/>
                                          </p:val>
                                        </p:tav>
                                      </p:tavLst>
                                    </p:anim>
                                    <p:animEffect transition="in" filter="fade">
                                      <p:cBhvr>
                                        <p:cTn id="98" dur="10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blinds(horizontal)">
                                      <p:cBhvr>
                                        <p:cTn id="10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12291"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华文细黑" panose="02010600040101010101" pitchFamily="2" charset="-122"/>
              </a:rPr>
              <a:t>虚拟化技术介绍</a:t>
            </a:r>
            <a:endParaRPr lang="zh-CN" altLang="en-US" sz="2200" b="1" dirty="0">
              <a:ea typeface="华文细黑" panose="02010600040101010101" pitchFamily="2" charset="-122"/>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网络虚拟化视图</a:t>
            </a:r>
            <a:endParaRPr lang="zh-CN" altLang="en-US" smtClean="0"/>
          </a:p>
        </p:txBody>
      </p:sp>
      <p:sp>
        <p:nvSpPr>
          <p:cNvPr id="67587" name="Rectangle 10"/>
          <p:cNvSpPr>
            <a:spLocks noChangeArrowheads="1"/>
          </p:cNvSpPr>
          <p:nvPr/>
        </p:nvSpPr>
        <p:spPr bwMode="auto">
          <a:xfrm>
            <a:off x="863600" y="1485900"/>
            <a:ext cx="7345363" cy="3203575"/>
          </a:xfrm>
          <a:prstGeom prst="rect">
            <a:avLst/>
          </a:prstGeom>
          <a:solidFill>
            <a:srgbClr val="CCECFF">
              <a:alpha val="50195"/>
            </a:srgbClr>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defRPr/>
            </a:pPr>
            <a:endParaRPr lang="en-US" altLang="zh-CN" smtClean="0">
              <a:solidFill>
                <a:srgbClr val="000000"/>
              </a:solidFill>
              <a:latin typeface="+mn-lt"/>
              <a:ea typeface="+mn-ea"/>
            </a:endParaRPr>
          </a:p>
          <a:p>
            <a:pPr eaLnBrk="1" hangingPunct="1">
              <a:defRPr/>
            </a:pPr>
            <a:endParaRPr lang="en-US" altLang="zh-CN" smtClean="0">
              <a:solidFill>
                <a:srgbClr val="000000"/>
              </a:solidFill>
              <a:latin typeface="+mn-lt"/>
              <a:ea typeface="+mn-ea"/>
            </a:endParaRPr>
          </a:p>
        </p:txBody>
      </p:sp>
      <p:sp>
        <p:nvSpPr>
          <p:cNvPr id="67588" name="Rectangle 33"/>
          <p:cNvSpPr>
            <a:spLocks noChangeArrowheads="1"/>
          </p:cNvSpPr>
          <p:nvPr/>
        </p:nvSpPr>
        <p:spPr bwMode="auto">
          <a:xfrm>
            <a:off x="863600" y="4905375"/>
            <a:ext cx="7380288" cy="1225550"/>
          </a:xfrm>
          <a:prstGeom prst="rect">
            <a:avLst/>
          </a:prstGeom>
          <a:solidFill>
            <a:srgbClr val="CCFF99">
              <a:alpha val="50195"/>
            </a:srgbClr>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defRPr/>
            </a:pPr>
            <a:endParaRPr lang="en-US" altLang="zh-CN" smtClean="0">
              <a:solidFill>
                <a:srgbClr val="000000"/>
              </a:solidFill>
              <a:latin typeface="+mn-lt"/>
              <a:ea typeface="+mn-ea"/>
            </a:endParaRPr>
          </a:p>
          <a:p>
            <a:pPr eaLnBrk="1" hangingPunct="1">
              <a:defRPr/>
            </a:pPr>
            <a:endParaRPr lang="en-US" altLang="zh-CN" b="1" smtClean="0">
              <a:solidFill>
                <a:srgbClr val="000000"/>
              </a:solidFill>
              <a:latin typeface="+mn-lt"/>
              <a:ea typeface="+mn-ea"/>
            </a:endParaRPr>
          </a:p>
        </p:txBody>
      </p:sp>
      <p:sp>
        <p:nvSpPr>
          <p:cNvPr id="67589" name="TextBox 307"/>
          <p:cNvSpPr txBox="1">
            <a:spLocks noChangeArrowheads="1"/>
          </p:cNvSpPr>
          <p:nvPr/>
        </p:nvSpPr>
        <p:spPr bwMode="auto">
          <a:xfrm>
            <a:off x="3654425" y="48704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C00000"/>
                </a:solidFill>
                <a:latin typeface="+mn-lt"/>
                <a:ea typeface="+mn-ea"/>
              </a:rPr>
              <a:t>物理设备虚拟化</a:t>
            </a:r>
            <a:endParaRPr lang="zh-CN" altLang="en-US" sz="1800" smtClean="0">
              <a:solidFill>
                <a:srgbClr val="C00000"/>
              </a:solidFill>
              <a:latin typeface="+mn-lt"/>
              <a:ea typeface="+mn-ea"/>
            </a:endParaRPr>
          </a:p>
        </p:txBody>
      </p:sp>
      <p:sp>
        <p:nvSpPr>
          <p:cNvPr id="67590" name="圆角矩形 308"/>
          <p:cNvSpPr>
            <a:spLocks noChangeArrowheads="1"/>
          </p:cNvSpPr>
          <p:nvPr/>
        </p:nvSpPr>
        <p:spPr bwMode="auto">
          <a:xfrm>
            <a:off x="1979613" y="5337175"/>
            <a:ext cx="1476375" cy="576263"/>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1" name="圆角矩形 309"/>
          <p:cNvSpPr>
            <a:spLocks noChangeArrowheads="1"/>
          </p:cNvSpPr>
          <p:nvPr/>
        </p:nvSpPr>
        <p:spPr bwMode="auto">
          <a:xfrm>
            <a:off x="3959225" y="5373688"/>
            <a:ext cx="1476375" cy="576262"/>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2" name="圆角矩形 310"/>
          <p:cNvSpPr>
            <a:spLocks noChangeArrowheads="1"/>
          </p:cNvSpPr>
          <p:nvPr/>
        </p:nvSpPr>
        <p:spPr bwMode="auto">
          <a:xfrm>
            <a:off x="5867400" y="5373688"/>
            <a:ext cx="1476375" cy="576262"/>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3" name="矩形 311"/>
          <p:cNvSpPr>
            <a:spLocks noChangeArrowheads="1"/>
          </p:cNvSpPr>
          <p:nvPr/>
        </p:nvSpPr>
        <p:spPr bwMode="auto">
          <a:xfrm>
            <a:off x="2316163" y="5445125"/>
            <a:ext cx="901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QBG/QBR</a:t>
            </a:r>
            <a:endParaRPr lang="zh-CN" altLang="en-US" sz="1600" smtClean="0">
              <a:latin typeface="+mn-lt"/>
              <a:ea typeface="+mn-ea"/>
            </a:endParaRPr>
          </a:p>
        </p:txBody>
      </p:sp>
      <p:sp>
        <p:nvSpPr>
          <p:cNvPr id="67594" name="矩形 312"/>
          <p:cNvSpPr>
            <a:spLocks noChangeArrowheads="1"/>
          </p:cNvSpPr>
          <p:nvPr/>
        </p:nvSpPr>
        <p:spPr bwMode="auto">
          <a:xfrm>
            <a:off x="4398963" y="5475288"/>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TRILL</a:t>
            </a:r>
            <a:endParaRPr lang="zh-CN" altLang="en-US" sz="1600" smtClean="0">
              <a:latin typeface="+mn-lt"/>
              <a:ea typeface="+mn-ea"/>
            </a:endParaRPr>
          </a:p>
        </p:txBody>
      </p:sp>
      <p:sp>
        <p:nvSpPr>
          <p:cNvPr id="67595" name="矩形 313"/>
          <p:cNvSpPr>
            <a:spLocks noChangeArrowheads="1"/>
          </p:cNvSpPr>
          <p:nvPr/>
        </p:nvSpPr>
        <p:spPr bwMode="auto">
          <a:xfrm>
            <a:off x="6386513" y="548322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SPB</a:t>
            </a:r>
            <a:endParaRPr lang="zh-CN" altLang="en-US" sz="1600" smtClean="0">
              <a:latin typeface="+mn-lt"/>
              <a:ea typeface="+mn-ea"/>
            </a:endParaRPr>
          </a:p>
        </p:txBody>
      </p:sp>
      <p:sp>
        <p:nvSpPr>
          <p:cNvPr id="67596" name="TextBox 317"/>
          <p:cNvSpPr txBox="1">
            <a:spLocks noChangeArrowheads="1"/>
          </p:cNvSpPr>
          <p:nvPr/>
        </p:nvSpPr>
        <p:spPr bwMode="auto">
          <a:xfrm>
            <a:off x="3768725" y="14859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C00000"/>
                </a:solidFill>
                <a:latin typeface="+mn-lt"/>
                <a:ea typeface="+mn-ea"/>
              </a:rPr>
              <a:t>服务器虚拟化</a:t>
            </a:r>
            <a:endParaRPr lang="zh-CN" altLang="en-US" sz="1800" smtClean="0">
              <a:solidFill>
                <a:srgbClr val="C00000"/>
              </a:solidFill>
              <a:latin typeface="+mn-lt"/>
              <a:ea typeface="+mn-ea"/>
            </a:endParaRPr>
          </a:p>
        </p:txBody>
      </p:sp>
      <p:grpSp>
        <p:nvGrpSpPr>
          <p:cNvPr id="67597" name="组合 322"/>
          <p:cNvGrpSpPr/>
          <p:nvPr/>
        </p:nvGrpSpPr>
        <p:grpSpPr bwMode="auto">
          <a:xfrm>
            <a:off x="1116013" y="3897313"/>
            <a:ext cx="2771775" cy="576262"/>
            <a:chOff x="1547664" y="3825044"/>
            <a:chExt cx="1476164" cy="576064"/>
          </a:xfrm>
        </p:grpSpPr>
        <p:sp>
          <p:nvSpPr>
            <p:cNvPr id="67616" name="圆角矩形 319"/>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7" name="矩形 320"/>
            <p:cNvSpPr>
              <a:spLocks noChangeArrowheads="1"/>
            </p:cNvSpPr>
            <p:nvPr/>
          </p:nvSpPr>
          <p:spPr bwMode="auto">
            <a:xfrm>
              <a:off x="2176682" y="3969456"/>
              <a:ext cx="317045" cy="33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dirty="0" smtClean="0">
                  <a:latin typeface="+mn-lt"/>
                  <a:ea typeface="+mn-ea"/>
                </a:rPr>
                <a:t>VMDQ</a:t>
              </a:r>
              <a:endParaRPr lang="zh-CN" altLang="en-US" sz="1600" dirty="0" smtClean="0">
                <a:latin typeface="+mn-lt"/>
                <a:ea typeface="+mn-ea"/>
              </a:endParaRPr>
            </a:p>
          </p:txBody>
        </p:sp>
      </p:grpSp>
      <p:grpSp>
        <p:nvGrpSpPr>
          <p:cNvPr id="67598" name="组合 323"/>
          <p:cNvGrpSpPr/>
          <p:nvPr/>
        </p:nvGrpSpPr>
        <p:grpSpPr bwMode="auto">
          <a:xfrm>
            <a:off x="4211638" y="3897313"/>
            <a:ext cx="2844800" cy="576262"/>
            <a:chOff x="1547664" y="3825044"/>
            <a:chExt cx="1476164" cy="576064"/>
          </a:xfrm>
        </p:grpSpPr>
        <p:sp>
          <p:nvSpPr>
            <p:cNvPr id="67614" name="圆角矩形 324"/>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5" name="矩形 325"/>
            <p:cNvSpPr>
              <a:spLocks noChangeArrowheads="1"/>
            </p:cNvSpPr>
            <p:nvPr/>
          </p:nvSpPr>
          <p:spPr bwMode="auto">
            <a:xfrm>
              <a:off x="2127586" y="3969456"/>
              <a:ext cx="415171" cy="33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SR-IOV</a:t>
              </a:r>
              <a:endParaRPr lang="zh-CN" altLang="en-US" sz="1600" smtClean="0">
                <a:latin typeface="+mn-lt"/>
                <a:ea typeface="+mn-ea"/>
              </a:endParaRPr>
            </a:p>
          </p:txBody>
        </p:sp>
      </p:grpSp>
      <p:grpSp>
        <p:nvGrpSpPr>
          <p:cNvPr id="67599" name="组合 327"/>
          <p:cNvGrpSpPr/>
          <p:nvPr/>
        </p:nvGrpSpPr>
        <p:grpSpPr bwMode="auto">
          <a:xfrm>
            <a:off x="1150938" y="3213100"/>
            <a:ext cx="5942012" cy="576263"/>
            <a:chOff x="1547664" y="3825044"/>
            <a:chExt cx="1476164" cy="576064"/>
          </a:xfrm>
        </p:grpSpPr>
        <p:sp>
          <p:nvSpPr>
            <p:cNvPr id="67612" name="圆角矩形 328"/>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3" name="矩形 329"/>
            <p:cNvSpPr>
              <a:spLocks noChangeArrowheads="1"/>
            </p:cNvSpPr>
            <p:nvPr/>
          </p:nvSpPr>
          <p:spPr bwMode="auto">
            <a:xfrm>
              <a:off x="2248477" y="3969457"/>
              <a:ext cx="173527"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dirty="0" smtClean="0">
                  <a:latin typeface="+mn-lt"/>
                  <a:ea typeface="+mn-ea"/>
                </a:rPr>
                <a:t>VXLAN</a:t>
              </a:r>
              <a:endParaRPr lang="zh-CN" altLang="en-US" sz="1600" dirty="0" smtClean="0">
                <a:latin typeface="+mn-lt"/>
                <a:ea typeface="+mn-ea"/>
              </a:endParaRPr>
            </a:p>
          </p:txBody>
        </p:sp>
      </p:grpSp>
      <p:grpSp>
        <p:nvGrpSpPr>
          <p:cNvPr id="67600" name="组合 330"/>
          <p:cNvGrpSpPr/>
          <p:nvPr/>
        </p:nvGrpSpPr>
        <p:grpSpPr bwMode="auto">
          <a:xfrm>
            <a:off x="1116013" y="2565400"/>
            <a:ext cx="5940425" cy="576263"/>
            <a:chOff x="1547664" y="3825044"/>
            <a:chExt cx="1476164" cy="576064"/>
          </a:xfrm>
        </p:grpSpPr>
        <p:sp>
          <p:nvSpPr>
            <p:cNvPr id="67610" name="圆角矩形 331"/>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1" name="矩形 332"/>
            <p:cNvSpPr>
              <a:spLocks noChangeArrowheads="1"/>
            </p:cNvSpPr>
            <p:nvPr/>
          </p:nvSpPr>
          <p:spPr bwMode="auto">
            <a:xfrm>
              <a:off x="2210399" y="3969457"/>
              <a:ext cx="249709"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虚拟交换</a:t>
              </a:r>
              <a:endParaRPr lang="zh-CN" altLang="en-US" sz="1600" smtClean="0">
                <a:latin typeface="+mn-lt"/>
                <a:ea typeface="+mn-ea"/>
              </a:endParaRPr>
            </a:p>
          </p:txBody>
        </p:sp>
      </p:grpSp>
      <p:grpSp>
        <p:nvGrpSpPr>
          <p:cNvPr id="67601" name="组合 333"/>
          <p:cNvGrpSpPr/>
          <p:nvPr/>
        </p:nvGrpSpPr>
        <p:grpSpPr bwMode="auto">
          <a:xfrm>
            <a:off x="1122363" y="1882775"/>
            <a:ext cx="2844800" cy="574675"/>
            <a:chOff x="1547664" y="3825044"/>
            <a:chExt cx="1476164" cy="576064"/>
          </a:xfrm>
        </p:grpSpPr>
        <p:sp>
          <p:nvSpPr>
            <p:cNvPr id="67608" name="圆角矩形 334"/>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9" name="矩形 335"/>
            <p:cNvSpPr>
              <a:spLocks noChangeArrowheads="1"/>
            </p:cNvSpPr>
            <p:nvPr/>
          </p:nvSpPr>
          <p:spPr bwMode="auto">
            <a:xfrm>
              <a:off x="2181129" y="3969856"/>
              <a:ext cx="308907" cy="33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安全</a:t>
              </a:r>
              <a:endParaRPr lang="zh-CN" altLang="en-US" sz="1600" smtClean="0">
                <a:latin typeface="+mn-lt"/>
                <a:ea typeface="+mn-ea"/>
              </a:endParaRPr>
            </a:p>
          </p:txBody>
        </p:sp>
      </p:grpSp>
      <p:grpSp>
        <p:nvGrpSpPr>
          <p:cNvPr id="67602" name="组合 336"/>
          <p:cNvGrpSpPr/>
          <p:nvPr/>
        </p:nvGrpSpPr>
        <p:grpSpPr bwMode="auto">
          <a:xfrm>
            <a:off x="4211638" y="1917700"/>
            <a:ext cx="2844800" cy="576263"/>
            <a:chOff x="1547664" y="3825044"/>
            <a:chExt cx="1476164" cy="576064"/>
          </a:xfrm>
        </p:grpSpPr>
        <p:sp>
          <p:nvSpPr>
            <p:cNvPr id="67606" name="圆角矩形 337"/>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7" name="矩形 338"/>
            <p:cNvSpPr>
              <a:spLocks noChangeArrowheads="1"/>
            </p:cNvSpPr>
            <p:nvPr/>
          </p:nvSpPr>
          <p:spPr bwMode="auto">
            <a:xfrm>
              <a:off x="2207489" y="3969457"/>
              <a:ext cx="255363"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QoS</a:t>
              </a:r>
              <a:endParaRPr lang="zh-CN" altLang="en-US" sz="1600" smtClean="0">
                <a:latin typeface="+mn-lt"/>
                <a:ea typeface="+mn-ea"/>
              </a:endParaRPr>
            </a:p>
          </p:txBody>
        </p:sp>
      </p:grpSp>
      <p:grpSp>
        <p:nvGrpSpPr>
          <p:cNvPr id="67603" name="组合 339"/>
          <p:cNvGrpSpPr/>
          <p:nvPr/>
        </p:nvGrpSpPr>
        <p:grpSpPr bwMode="auto">
          <a:xfrm>
            <a:off x="7200900" y="1882775"/>
            <a:ext cx="863600" cy="2628900"/>
            <a:chOff x="1547664" y="3825044"/>
            <a:chExt cx="1476164" cy="576064"/>
          </a:xfrm>
        </p:grpSpPr>
        <p:sp>
          <p:nvSpPr>
            <p:cNvPr id="67604" name="圆角矩形 340"/>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5" name="矩形 341"/>
            <p:cNvSpPr>
              <a:spLocks noChangeArrowheads="1"/>
            </p:cNvSpPr>
            <p:nvPr/>
          </p:nvSpPr>
          <p:spPr bwMode="auto">
            <a:xfrm>
              <a:off x="1827159" y="3969060"/>
              <a:ext cx="1017575" cy="12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监控</a:t>
              </a:r>
              <a:endParaRPr lang="en-US" altLang="zh-CN" sz="1600" smtClean="0">
                <a:latin typeface="+mn-lt"/>
                <a:ea typeface="+mn-ea"/>
              </a:endParaRPr>
            </a:p>
            <a:p>
              <a:pPr algn="ctr" eaLnBrk="1" fontAlgn="t" hangingPunct="1">
                <a:lnSpc>
                  <a:spcPct val="100000"/>
                </a:lnSpc>
                <a:spcBef>
                  <a:spcPct val="0"/>
                </a:spcBef>
                <a:buClrTx/>
                <a:buSzTx/>
                <a:buFontTx/>
                <a:buNone/>
                <a:defRPr/>
              </a:pPr>
              <a:r>
                <a:rPr lang="zh-CN" altLang="en-US" sz="1600" smtClean="0">
                  <a:latin typeface="+mn-lt"/>
                  <a:ea typeface="+mn-ea"/>
                </a:rPr>
                <a:t>维护</a:t>
              </a:r>
              <a:endParaRPr lang="zh-CN" altLang="en-US" sz="1600" smtClean="0">
                <a:latin typeface="+mn-lt"/>
                <a:ea typeface="+mn-ea"/>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bwMode="auto">
          <a:xfrm>
            <a:off x="1979613" y="4113213"/>
            <a:ext cx="0" cy="863600"/>
          </a:xfrm>
          <a:prstGeom prst="line">
            <a:avLst/>
          </a:prstGeom>
          <a:solidFill>
            <a:schemeClr val="accent1"/>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69635" name="矩形 62"/>
          <p:cNvSpPr>
            <a:spLocks noChangeArrowheads="1"/>
          </p:cNvSpPr>
          <p:nvPr/>
        </p:nvSpPr>
        <p:spPr bwMode="auto">
          <a:xfrm>
            <a:off x="611188" y="1196975"/>
            <a:ext cx="2665412" cy="3240088"/>
          </a:xfrm>
          <a:prstGeom prst="rect">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36" name="标题 1"/>
          <p:cNvSpPr>
            <a:spLocks noGrp="1"/>
          </p:cNvSpPr>
          <p:nvPr>
            <p:ph type="title"/>
          </p:nvPr>
        </p:nvSpPr>
        <p:spPr/>
        <p:txBody>
          <a:bodyPr/>
          <a:lstStyle/>
          <a:p>
            <a:r>
              <a:rPr lang="zh-CN" altLang="en-US" smtClean="0"/>
              <a:t>虚拟交换技术</a:t>
            </a:r>
            <a:endParaRPr lang="zh-CN" altLang="en-US" smtClean="0"/>
          </a:p>
        </p:txBody>
      </p:sp>
      <p:cxnSp>
        <p:nvCxnSpPr>
          <p:cNvPr id="35" name="直接连接符 34"/>
          <p:cNvCxnSpPr/>
          <p:nvPr/>
        </p:nvCxnSpPr>
        <p:spPr bwMode="auto">
          <a:xfrm>
            <a:off x="2016125" y="2816225"/>
            <a:ext cx="0" cy="396875"/>
          </a:xfrm>
          <a:prstGeom prst="line">
            <a:avLst/>
          </a:prstGeom>
          <a:solidFill>
            <a:schemeClr val="accent1"/>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69638" name="TextBox 36"/>
          <p:cNvSpPr txBox="1">
            <a:spLocks noChangeArrowheads="1"/>
          </p:cNvSpPr>
          <p:nvPr/>
        </p:nvSpPr>
        <p:spPr bwMode="auto">
          <a:xfrm>
            <a:off x="2016125" y="281622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PCI</a:t>
            </a:r>
            <a:endParaRPr lang="zh-CN" altLang="en-US" sz="1600" smtClean="0">
              <a:latin typeface="+mn-lt"/>
              <a:ea typeface="+mn-ea"/>
            </a:endParaRPr>
          </a:p>
        </p:txBody>
      </p:sp>
      <p:sp>
        <p:nvSpPr>
          <p:cNvPr id="40" name="Rectangle 7"/>
          <p:cNvSpPr>
            <a:spLocks noChangeArrowheads="1"/>
          </p:cNvSpPr>
          <p:nvPr/>
        </p:nvSpPr>
        <p:spPr bwMode="auto">
          <a:xfrm>
            <a:off x="827088" y="1520825"/>
            <a:ext cx="2268537" cy="1260475"/>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0" name="TextBox 29"/>
          <p:cNvSpPr txBox="1">
            <a:spLocks noChangeArrowheads="1"/>
          </p:cNvSpPr>
          <p:nvPr/>
        </p:nvSpPr>
        <p:spPr bwMode="auto">
          <a:xfrm>
            <a:off x="1619250" y="1484313"/>
            <a:ext cx="492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CPU</a:t>
            </a:r>
            <a:endParaRPr lang="zh-CN" altLang="en-US" sz="1600" smtClean="0">
              <a:latin typeface="+mn-lt"/>
              <a:ea typeface="+mn-ea"/>
            </a:endParaRPr>
          </a:p>
        </p:txBody>
      </p:sp>
      <p:sp>
        <p:nvSpPr>
          <p:cNvPr id="42" name="Rectangle 7"/>
          <p:cNvSpPr>
            <a:spLocks noChangeArrowheads="1"/>
          </p:cNvSpPr>
          <p:nvPr/>
        </p:nvSpPr>
        <p:spPr bwMode="auto">
          <a:xfrm>
            <a:off x="827088" y="3213100"/>
            <a:ext cx="2268537" cy="100806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2" name="TextBox 42"/>
          <p:cNvSpPr txBox="1">
            <a:spLocks noChangeArrowheads="1"/>
          </p:cNvSpPr>
          <p:nvPr/>
        </p:nvSpPr>
        <p:spPr bwMode="auto">
          <a:xfrm>
            <a:off x="1692275" y="3141663"/>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网卡</a:t>
            </a:r>
            <a:endParaRPr lang="zh-CN" altLang="en-US" sz="1600" smtClean="0">
              <a:latin typeface="+mn-lt"/>
              <a:ea typeface="+mn-ea"/>
            </a:endParaRPr>
          </a:p>
        </p:txBody>
      </p:sp>
      <p:sp>
        <p:nvSpPr>
          <p:cNvPr id="69643" name="TextBox 51"/>
          <p:cNvSpPr txBox="1">
            <a:spLocks noChangeArrowheads="1"/>
          </p:cNvSpPr>
          <p:nvPr/>
        </p:nvSpPr>
        <p:spPr bwMode="auto">
          <a:xfrm>
            <a:off x="2159000" y="4508500"/>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网线</a:t>
            </a:r>
            <a:endParaRPr lang="zh-CN" altLang="en-US" sz="1600" smtClean="0">
              <a:latin typeface="+mn-lt"/>
              <a:ea typeface="+mn-ea"/>
            </a:endParaRPr>
          </a:p>
        </p:txBody>
      </p:sp>
      <p:sp>
        <p:nvSpPr>
          <p:cNvPr id="54" name="Rectangle 7"/>
          <p:cNvSpPr>
            <a:spLocks noChangeArrowheads="1"/>
          </p:cNvSpPr>
          <p:nvPr/>
        </p:nvSpPr>
        <p:spPr bwMode="auto">
          <a:xfrm>
            <a:off x="827088" y="4976813"/>
            <a:ext cx="2268537" cy="1189037"/>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5" name="TextBox 59"/>
          <p:cNvSpPr txBox="1">
            <a:spLocks noChangeArrowheads="1"/>
          </p:cNvSpPr>
          <p:nvPr/>
        </p:nvSpPr>
        <p:spPr bwMode="auto">
          <a:xfrm>
            <a:off x="1368425" y="5013325"/>
            <a:ext cx="1209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物理交换机</a:t>
            </a:r>
            <a:endParaRPr lang="zh-CN" altLang="en-US" sz="1600" smtClean="0">
              <a:latin typeface="+mn-lt"/>
              <a:ea typeface="+mn-ea"/>
            </a:endParaRPr>
          </a:p>
        </p:txBody>
      </p:sp>
      <p:sp>
        <p:nvSpPr>
          <p:cNvPr id="69646" name="TextBox 63"/>
          <p:cNvSpPr txBox="1">
            <a:spLocks noChangeArrowheads="1"/>
          </p:cNvSpPr>
          <p:nvPr/>
        </p:nvSpPr>
        <p:spPr bwMode="auto">
          <a:xfrm>
            <a:off x="1511300" y="118268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grpSp>
        <p:nvGrpSpPr>
          <p:cNvPr id="69647" name="Group 6"/>
          <p:cNvGrpSpPr/>
          <p:nvPr/>
        </p:nvGrpSpPr>
        <p:grpSpPr bwMode="auto">
          <a:xfrm>
            <a:off x="1331913" y="2024063"/>
            <a:ext cx="1439862" cy="684212"/>
            <a:chOff x="3717" y="22"/>
            <a:chExt cx="1363" cy="1810"/>
          </a:xfrm>
        </p:grpSpPr>
        <p:sp>
          <p:nvSpPr>
            <p:cNvPr id="69673"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4"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5"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6"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48" name="TextBox 69"/>
          <p:cNvSpPr txBox="1">
            <a:spLocks noChangeArrowheads="1"/>
          </p:cNvSpPr>
          <p:nvPr/>
        </p:nvSpPr>
        <p:spPr bwMode="auto">
          <a:xfrm>
            <a:off x="1619250" y="2168525"/>
            <a:ext cx="903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vSwitch</a:t>
            </a:r>
            <a:endParaRPr lang="zh-CN" altLang="en-US" sz="1600" smtClean="0">
              <a:solidFill>
                <a:schemeClr val="bg1"/>
              </a:solidFill>
              <a:latin typeface="+mn-lt"/>
              <a:ea typeface="+mn-ea"/>
            </a:endParaRPr>
          </a:p>
        </p:txBody>
      </p:sp>
      <p:grpSp>
        <p:nvGrpSpPr>
          <p:cNvPr id="69649" name="Group 6"/>
          <p:cNvGrpSpPr/>
          <p:nvPr/>
        </p:nvGrpSpPr>
        <p:grpSpPr bwMode="auto">
          <a:xfrm>
            <a:off x="1295400" y="3500438"/>
            <a:ext cx="1439863" cy="684212"/>
            <a:chOff x="3717" y="22"/>
            <a:chExt cx="1363" cy="1810"/>
          </a:xfrm>
        </p:grpSpPr>
        <p:sp>
          <p:nvSpPr>
            <p:cNvPr id="69669"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0"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1"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2"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50" name="TextBox 75"/>
          <p:cNvSpPr txBox="1">
            <a:spLocks noChangeArrowheads="1"/>
          </p:cNvSpPr>
          <p:nvPr/>
        </p:nvSpPr>
        <p:spPr bwMode="auto">
          <a:xfrm>
            <a:off x="1619250" y="3644900"/>
            <a:ext cx="903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eSwitch</a:t>
            </a:r>
            <a:endParaRPr lang="zh-CN" altLang="en-US" sz="1600" smtClean="0">
              <a:solidFill>
                <a:schemeClr val="bg1"/>
              </a:solidFill>
              <a:latin typeface="+mn-lt"/>
              <a:ea typeface="+mn-ea"/>
            </a:endParaRPr>
          </a:p>
        </p:txBody>
      </p:sp>
      <p:grpSp>
        <p:nvGrpSpPr>
          <p:cNvPr id="69651" name="Group 6"/>
          <p:cNvGrpSpPr/>
          <p:nvPr/>
        </p:nvGrpSpPr>
        <p:grpSpPr bwMode="auto">
          <a:xfrm>
            <a:off x="1295400" y="5408613"/>
            <a:ext cx="1439863" cy="684212"/>
            <a:chOff x="3717" y="22"/>
            <a:chExt cx="1363" cy="1810"/>
          </a:xfrm>
        </p:grpSpPr>
        <p:sp>
          <p:nvSpPr>
            <p:cNvPr id="69665"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6"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7"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8"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52" name="TextBox 81"/>
          <p:cNvSpPr txBox="1">
            <a:spLocks noChangeArrowheads="1"/>
          </p:cNvSpPr>
          <p:nvPr/>
        </p:nvSpPr>
        <p:spPr bwMode="auto">
          <a:xfrm>
            <a:off x="1439863" y="571817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QBG</a:t>
            </a:r>
            <a:endParaRPr lang="zh-CN" altLang="en-US" sz="1600" smtClean="0">
              <a:solidFill>
                <a:schemeClr val="bg1"/>
              </a:solidFill>
              <a:latin typeface="+mn-lt"/>
              <a:ea typeface="+mn-ea"/>
            </a:endParaRPr>
          </a:p>
        </p:txBody>
      </p:sp>
      <p:sp>
        <p:nvSpPr>
          <p:cNvPr id="69653" name="Rectangle 21"/>
          <p:cNvSpPr>
            <a:spLocks noChangeArrowheads="1"/>
          </p:cNvSpPr>
          <p:nvPr/>
        </p:nvSpPr>
        <p:spPr bwMode="auto">
          <a:xfrm>
            <a:off x="1403350" y="20970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1</a:t>
            </a:r>
            <a:endParaRPr kumimoji="1" lang="en-US" altLang="zh-CN" sz="1000" b="1" smtClean="0">
              <a:solidFill>
                <a:srgbClr val="000000"/>
              </a:solidFill>
              <a:latin typeface="+mn-lt"/>
              <a:ea typeface="+mn-ea"/>
            </a:endParaRPr>
          </a:p>
        </p:txBody>
      </p:sp>
      <p:sp>
        <p:nvSpPr>
          <p:cNvPr id="69654" name="Rectangle 21"/>
          <p:cNvSpPr>
            <a:spLocks noChangeArrowheads="1"/>
          </p:cNvSpPr>
          <p:nvPr/>
        </p:nvSpPr>
        <p:spPr bwMode="auto">
          <a:xfrm>
            <a:off x="1403350" y="35321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2</a:t>
            </a:r>
            <a:endParaRPr kumimoji="1" lang="en-US" altLang="zh-CN" sz="1000" b="1" smtClean="0">
              <a:solidFill>
                <a:srgbClr val="000000"/>
              </a:solidFill>
              <a:latin typeface="+mn-lt"/>
              <a:ea typeface="+mn-ea"/>
            </a:endParaRPr>
          </a:p>
        </p:txBody>
      </p:sp>
      <p:sp>
        <p:nvSpPr>
          <p:cNvPr id="69655" name="Rectangle 21"/>
          <p:cNvSpPr>
            <a:spLocks noChangeArrowheads="1"/>
          </p:cNvSpPr>
          <p:nvPr/>
        </p:nvSpPr>
        <p:spPr bwMode="auto">
          <a:xfrm>
            <a:off x="1403350" y="54752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3</a:t>
            </a:r>
            <a:endParaRPr kumimoji="1" lang="en-US" altLang="zh-CN" sz="1000" b="1" smtClean="0">
              <a:solidFill>
                <a:srgbClr val="000000"/>
              </a:solidFill>
              <a:latin typeface="+mn-lt"/>
              <a:ea typeface="+mn-ea"/>
            </a:endParaRPr>
          </a:p>
        </p:txBody>
      </p:sp>
      <p:sp>
        <p:nvSpPr>
          <p:cNvPr id="69656" name="AutoShape 9"/>
          <p:cNvSpPr>
            <a:spLocks noChangeArrowheads="1"/>
          </p:cNvSpPr>
          <p:nvPr/>
        </p:nvSpPr>
        <p:spPr bwMode="auto">
          <a:xfrm>
            <a:off x="3678238" y="1196975"/>
            <a:ext cx="5041900" cy="1582738"/>
          </a:xfrm>
          <a:prstGeom prst="homePlate">
            <a:avLst>
              <a:gd name="adj" fmla="val 23390"/>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57" name="Rectangle 21"/>
          <p:cNvSpPr>
            <a:spLocks noChangeArrowheads="1"/>
          </p:cNvSpPr>
          <p:nvPr/>
        </p:nvSpPr>
        <p:spPr bwMode="auto">
          <a:xfrm>
            <a:off x="3562350" y="1822450"/>
            <a:ext cx="331788"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1</a:t>
            </a:r>
            <a:endParaRPr kumimoji="1" lang="en-US" altLang="zh-CN" sz="1100" b="1" smtClean="0">
              <a:solidFill>
                <a:srgbClr val="000000"/>
              </a:solidFill>
              <a:latin typeface="+mn-lt"/>
              <a:ea typeface="+mn-ea"/>
            </a:endParaRPr>
          </a:p>
        </p:txBody>
      </p:sp>
      <p:sp>
        <p:nvSpPr>
          <p:cNvPr id="69658" name="AutoShape 9"/>
          <p:cNvSpPr>
            <a:spLocks noChangeArrowheads="1"/>
          </p:cNvSpPr>
          <p:nvPr/>
        </p:nvSpPr>
        <p:spPr bwMode="auto">
          <a:xfrm>
            <a:off x="3686175" y="2887663"/>
            <a:ext cx="5041900" cy="1584325"/>
          </a:xfrm>
          <a:prstGeom prst="homePlate">
            <a:avLst>
              <a:gd name="adj" fmla="val 2336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59" name="Rectangle 21"/>
          <p:cNvSpPr>
            <a:spLocks noChangeArrowheads="1"/>
          </p:cNvSpPr>
          <p:nvPr/>
        </p:nvSpPr>
        <p:spPr bwMode="auto">
          <a:xfrm>
            <a:off x="3570288" y="3514725"/>
            <a:ext cx="331787"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2</a:t>
            </a:r>
            <a:endParaRPr kumimoji="1" lang="en-US" altLang="zh-CN" sz="1100" b="1" smtClean="0">
              <a:solidFill>
                <a:srgbClr val="000000"/>
              </a:solidFill>
              <a:latin typeface="+mn-lt"/>
              <a:ea typeface="+mn-ea"/>
            </a:endParaRPr>
          </a:p>
        </p:txBody>
      </p:sp>
      <p:sp>
        <p:nvSpPr>
          <p:cNvPr id="69660" name="AutoShape 9"/>
          <p:cNvSpPr>
            <a:spLocks noChangeArrowheads="1"/>
          </p:cNvSpPr>
          <p:nvPr/>
        </p:nvSpPr>
        <p:spPr bwMode="auto">
          <a:xfrm>
            <a:off x="3686175" y="4579938"/>
            <a:ext cx="5041900" cy="1584325"/>
          </a:xfrm>
          <a:prstGeom prst="homePlate">
            <a:avLst>
              <a:gd name="adj" fmla="val 2336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1" name="Rectangle 21"/>
          <p:cNvSpPr>
            <a:spLocks noChangeArrowheads="1"/>
          </p:cNvSpPr>
          <p:nvPr/>
        </p:nvSpPr>
        <p:spPr bwMode="auto">
          <a:xfrm>
            <a:off x="3570288" y="5207000"/>
            <a:ext cx="331787"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3</a:t>
            </a:r>
            <a:endParaRPr kumimoji="1" lang="en-US" altLang="zh-CN" sz="1100" b="1" smtClean="0">
              <a:solidFill>
                <a:srgbClr val="000000"/>
              </a:solidFill>
              <a:latin typeface="+mn-lt"/>
              <a:ea typeface="+mn-ea"/>
            </a:endParaRPr>
          </a:p>
        </p:txBody>
      </p:sp>
      <p:sp>
        <p:nvSpPr>
          <p:cNvPr id="35870" name="TextBox 103"/>
          <p:cNvSpPr txBox="1">
            <a:spLocks noChangeArrowheads="1"/>
          </p:cNvSpPr>
          <p:nvPr/>
        </p:nvSpPr>
        <p:spPr bwMode="auto">
          <a:xfrm>
            <a:off x="3924300" y="1341438"/>
            <a:ext cx="4130675" cy="1322387"/>
          </a:xfrm>
          <a:prstGeom prst="rect">
            <a:avLst/>
          </a:prstGeom>
          <a:noFill/>
          <a:ln w="9525">
            <a:noFill/>
            <a:miter lim="800000"/>
          </a:ln>
        </p:spPr>
        <p:txBody>
          <a:bodyPr wrap="none">
            <a:spAutoFit/>
          </a:bodyPr>
          <a:lstStyle/>
          <a:p>
            <a:pPr eaLnBrk="1" fontAlgn="t" hangingPunct="1">
              <a:defRPr/>
            </a:pPr>
            <a:r>
              <a:rPr lang="zh-CN" altLang="en-US" sz="1600" b="1" dirty="0">
                <a:solidFill>
                  <a:schemeClr val="tx2"/>
                </a:solidFill>
                <a:latin typeface="+mn-lt"/>
                <a:ea typeface="+mn-ea"/>
              </a:rPr>
              <a:t>描述：服务器内部</a:t>
            </a:r>
            <a:r>
              <a:rPr lang="en-US" altLang="zh-CN" sz="1600" b="1" dirty="0">
                <a:solidFill>
                  <a:schemeClr val="tx2"/>
                </a:solidFill>
                <a:latin typeface="+mn-lt"/>
                <a:ea typeface="+mn-ea"/>
              </a:rPr>
              <a:t>CPU</a:t>
            </a:r>
            <a:r>
              <a:rPr lang="zh-CN" altLang="en-US" sz="1600" b="1" dirty="0">
                <a:solidFill>
                  <a:schemeClr val="tx2"/>
                </a:solidFill>
                <a:latin typeface="+mn-lt"/>
                <a:ea typeface="+mn-ea"/>
              </a:rPr>
              <a:t>实现虚拟交换功能；</a:t>
            </a:r>
            <a:endParaRPr lang="en-US" altLang="zh-CN" sz="1600" b="1" dirty="0">
              <a:solidFill>
                <a:schemeClr val="tx2"/>
              </a:solidFill>
              <a:latin typeface="+mn-lt"/>
              <a:ea typeface="+mn-ea"/>
            </a:endParaRPr>
          </a:p>
          <a:p>
            <a:pPr eaLnBrk="1" fontAlgn="t" hangingPunct="1">
              <a:defRPr/>
            </a:pPr>
            <a:r>
              <a:rPr lang="en-US" altLang="zh-CN" sz="1600" b="1" dirty="0">
                <a:solidFill>
                  <a:schemeClr val="tx2"/>
                </a:solidFill>
                <a:latin typeface="+mn-lt"/>
                <a:ea typeface="+mn-ea"/>
              </a:rPr>
              <a:t>            </a:t>
            </a:r>
            <a:endParaRPr lang="en-US" altLang="zh-CN" sz="1600" b="1" dirty="0">
              <a:solidFill>
                <a:schemeClr val="tx2"/>
              </a:solidFill>
              <a:latin typeface="+mn-lt"/>
              <a:ea typeface="+mn-ea"/>
            </a:endParaRPr>
          </a:p>
          <a:p>
            <a:pPr eaLnBrk="1" fontAlgn="t" hangingPunct="1">
              <a:defRPr/>
            </a:pPr>
            <a:r>
              <a:rPr lang="zh-CN" altLang="en-US" sz="1600" b="1" dirty="0">
                <a:solidFill>
                  <a:schemeClr val="tx2"/>
                </a:solidFill>
                <a:latin typeface="+mn-lt"/>
                <a:ea typeface="+mn-ea"/>
              </a:rPr>
              <a:t>优点：功能扩展灵活；</a:t>
            </a:r>
            <a:endParaRPr lang="en-US" altLang="zh-CN" sz="1600" b="1" dirty="0">
              <a:solidFill>
                <a:schemeClr val="tx2"/>
              </a:solidFill>
              <a:latin typeface="+mn-lt"/>
              <a:ea typeface="+mn-ea"/>
            </a:endParaRPr>
          </a:p>
          <a:p>
            <a:pPr eaLnBrk="1" fontAlgn="t" hangingPunct="1">
              <a:defRPr/>
            </a:pPr>
            <a:endParaRPr lang="en-US" altLang="zh-CN" sz="1600" b="1" dirty="0">
              <a:solidFill>
                <a:schemeClr val="tx2"/>
              </a:solidFill>
              <a:latin typeface="+mn-lt"/>
              <a:ea typeface="+mn-ea"/>
            </a:endParaRPr>
          </a:p>
          <a:p>
            <a:pPr eaLnBrk="1" fontAlgn="t" hangingPunct="1">
              <a:defRPr/>
            </a:pPr>
            <a:r>
              <a:rPr lang="zh-CN" altLang="en-US" sz="1600" b="1" dirty="0">
                <a:solidFill>
                  <a:schemeClr val="tx2"/>
                </a:solidFill>
                <a:latin typeface="+mn-lt"/>
                <a:ea typeface="+mn-ea"/>
              </a:rPr>
              <a:t>缺点：消耗服务器</a:t>
            </a:r>
            <a:r>
              <a:rPr lang="en-US" altLang="zh-CN" sz="1600" b="1" dirty="0">
                <a:solidFill>
                  <a:schemeClr val="tx2"/>
                </a:solidFill>
                <a:latin typeface="+mn-lt"/>
                <a:ea typeface="+mn-ea"/>
              </a:rPr>
              <a:t>CPU</a:t>
            </a:r>
            <a:r>
              <a:rPr lang="zh-CN" altLang="en-US" sz="1600" b="1" dirty="0">
                <a:solidFill>
                  <a:schemeClr val="tx2"/>
                </a:solidFill>
                <a:latin typeface="+mn-lt"/>
                <a:ea typeface="+mn-ea"/>
              </a:rPr>
              <a:t>，性能较低；</a:t>
            </a:r>
            <a:endParaRPr lang="zh-CN" altLang="en-US" sz="1600" b="1" dirty="0">
              <a:solidFill>
                <a:schemeClr val="tx2"/>
              </a:solidFill>
              <a:latin typeface="+mn-lt"/>
              <a:ea typeface="+mn-ea"/>
            </a:endParaRPr>
          </a:p>
        </p:txBody>
      </p:sp>
      <p:sp>
        <p:nvSpPr>
          <p:cNvPr id="69663" name="TextBox 104"/>
          <p:cNvSpPr txBox="1">
            <a:spLocks noChangeArrowheads="1"/>
          </p:cNvSpPr>
          <p:nvPr/>
        </p:nvSpPr>
        <p:spPr bwMode="auto">
          <a:xfrm>
            <a:off x="3924300" y="3068638"/>
            <a:ext cx="37004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描述：网卡实现完整的虚拟交换功能；</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优点：性能高、节省服务器</a:t>
            </a:r>
            <a:r>
              <a:rPr lang="en-US" altLang="zh-CN" sz="1600" b="1" smtClean="0">
                <a:solidFill>
                  <a:schemeClr val="tx2"/>
                </a:solidFill>
                <a:latin typeface="+mn-lt"/>
                <a:ea typeface="+mn-ea"/>
              </a:rPr>
              <a:t>CPU</a:t>
            </a:r>
            <a:r>
              <a:rPr lang="zh-CN" altLang="en-US" sz="1600" b="1" smtClean="0">
                <a:solidFill>
                  <a:schemeClr val="tx2"/>
                </a:solidFill>
                <a:latin typeface="+mn-lt"/>
                <a:ea typeface="+mn-ea"/>
              </a:rPr>
              <a:t>资源；</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缺点：依赖特殊网卡硬件；</a:t>
            </a:r>
            <a:endParaRPr lang="zh-CN" altLang="en-US" sz="1600" b="1" smtClean="0">
              <a:solidFill>
                <a:schemeClr val="tx2"/>
              </a:solidFill>
              <a:latin typeface="+mn-lt"/>
              <a:ea typeface="+mn-ea"/>
            </a:endParaRPr>
          </a:p>
        </p:txBody>
      </p:sp>
      <p:sp>
        <p:nvSpPr>
          <p:cNvPr id="69664" name="TextBox 105"/>
          <p:cNvSpPr txBox="1">
            <a:spLocks noChangeArrowheads="1"/>
          </p:cNvSpPr>
          <p:nvPr/>
        </p:nvSpPr>
        <p:spPr bwMode="auto">
          <a:xfrm>
            <a:off x="3924300" y="4760913"/>
            <a:ext cx="47704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描述：物理交换机实现虚拟交换功能；</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优点：可继承交换机的二层特性；</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缺点：规格小、扩展困难、</a:t>
            </a:r>
            <a:r>
              <a:rPr lang="en-US" altLang="zh-CN" sz="1600" b="1" smtClean="0">
                <a:solidFill>
                  <a:schemeClr val="tx2"/>
                </a:solidFill>
                <a:latin typeface="+mn-lt"/>
                <a:ea typeface="+mn-ea"/>
              </a:rPr>
              <a:t>Hypervisor</a:t>
            </a:r>
            <a:r>
              <a:rPr lang="zh-CN" altLang="en-US" sz="1600" b="1" smtClean="0">
                <a:solidFill>
                  <a:schemeClr val="tx2"/>
                </a:solidFill>
                <a:latin typeface="+mn-lt"/>
                <a:ea typeface="+mn-ea"/>
              </a:rPr>
              <a:t>均不支持。</a:t>
            </a:r>
            <a:endParaRPr lang="zh-CN" altLang="en-US" sz="1600" b="1" smtClean="0">
              <a:solidFill>
                <a:schemeClr val="tx2"/>
              </a:solidFill>
              <a:latin typeface="+mn-lt"/>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网络设备的大二层技术</a:t>
            </a:r>
            <a:endParaRPr lang="zh-CN" altLang="en-US" smtClean="0"/>
          </a:p>
        </p:txBody>
      </p:sp>
      <p:graphicFrame>
        <p:nvGraphicFramePr>
          <p:cNvPr id="80" name="表格 79"/>
          <p:cNvGraphicFramePr>
            <a:graphicFrameLocks noGrp="1"/>
          </p:cNvGraphicFramePr>
          <p:nvPr/>
        </p:nvGraphicFramePr>
        <p:xfrm>
          <a:off x="822325" y="3992563"/>
          <a:ext cx="7748588" cy="2220912"/>
        </p:xfrm>
        <a:graphic>
          <a:graphicData uri="http://schemas.openxmlformats.org/drawingml/2006/table">
            <a:tbl>
              <a:tblPr firstRow="1" bandRow="1"/>
              <a:tblGrid>
                <a:gridCol w="1445324"/>
                <a:gridCol w="2865916"/>
                <a:gridCol w="3437348"/>
              </a:tblGrid>
              <a:tr h="220046">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algn="ctr"/>
                      <a:r>
                        <a:rPr lang="zh-CN" altLang="en-US" sz="1400" dirty="0" smtClean="0">
                          <a:latin typeface="+mn-lt"/>
                          <a:ea typeface="+mn-ea"/>
                        </a:rPr>
                        <a:t>特性</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algn="ctr"/>
                      <a:r>
                        <a:rPr lang="en-US" altLang="zh-CN" sz="1400" dirty="0" smtClean="0">
                          <a:latin typeface="+mn-lt"/>
                          <a:ea typeface="+mn-ea"/>
                        </a:rPr>
                        <a:t>SPB</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latin typeface="+mn-lt"/>
                          <a:ea typeface="+mn-ea"/>
                        </a:rPr>
                        <a:t>TRILL</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426669">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阵营</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latin typeface="+mn-lt"/>
                          <a:ea typeface="+mn-ea"/>
                        </a:rPr>
                        <a:t>华为、</a:t>
                      </a:r>
                      <a:r>
                        <a:rPr lang="en-US" altLang="zh-CN" sz="1400" dirty="0" smtClean="0">
                          <a:latin typeface="+mn-lt"/>
                          <a:ea typeface="+mn-ea"/>
                        </a:rPr>
                        <a:t>Avaya</a:t>
                      </a:r>
                      <a:r>
                        <a:rPr lang="zh-CN" altLang="en-US" sz="1400" dirty="0" smtClean="0">
                          <a:latin typeface="+mn-lt"/>
                          <a:ea typeface="+mn-ea"/>
                        </a:rPr>
                        <a:t>、</a:t>
                      </a:r>
                      <a:r>
                        <a:rPr lang="en-US" altLang="zh-CN" sz="1400" dirty="0" smtClean="0">
                          <a:latin typeface="+mn-lt"/>
                          <a:ea typeface="+mn-ea"/>
                        </a:rPr>
                        <a:t>HP</a:t>
                      </a:r>
                      <a:r>
                        <a:rPr lang="zh-CN" altLang="en-US" sz="1400" dirty="0" smtClean="0">
                          <a:latin typeface="+mn-lt"/>
                          <a:ea typeface="+mn-ea"/>
                        </a:rPr>
                        <a:t>、</a:t>
                      </a:r>
                      <a:r>
                        <a:rPr lang="en-US" altLang="zh-CN" sz="1400" dirty="0" smtClean="0">
                          <a:latin typeface="+mn-lt"/>
                          <a:ea typeface="+mn-ea"/>
                        </a:rPr>
                        <a:t>Ericsson</a:t>
                      </a:r>
                      <a:r>
                        <a:rPr lang="zh-CN" altLang="en-US" sz="1400" dirty="0" smtClean="0">
                          <a:latin typeface="+mn-lt"/>
                          <a:ea typeface="+mn-ea"/>
                        </a:rPr>
                        <a:t>、</a:t>
                      </a:r>
                      <a:r>
                        <a:rPr lang="en-US" altLang="zh-CN" sz="1400" dirty="0" smtClean="0">
                          <a:latin typeface="+mn-lt"/>
                          <a:ea typeface="+mn-ea"/>
                        </a:rPr>
                        <a:t>AL</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latin typeface="+mn-lt"/>
                          <a:ea typeface="+mn-ea"/>
                        </a:rPr>
                        <a:t>Cisco</a:t>
                      </a:r>
                      <a:r>
                        <a:rPr lang="zh-CN" altLang="en-US" sz="1400" dirty="0" smtClean="0">
                          <a:latin typeface="+mn-lt"/>
                          <a:ea typeface="+mn-ea"/>
                        </a:rPr>
                        <a:t>、华为、</a:t>
                      </a:r>
                      <a:r>
                        <a:rPr lang="en-US" altLang="zh-CN" sz="1400" dirty="0" smtClean="0">
                          <a:latin typeface="+mn-lt"/>
                          <a:ea typeface="+mn-ea"/>
                        </a:rPr>
                        <a:t>Brocade</a:t>
                      </a:r>
                      <a:r>
                        <a:rPr lang="zh-CN" altLang="en-US" sz="1400" dirty="0" smtClean="0">
                          <a:latin typeface="+mn-lt"/>
                          <a:ea typeface="+mn-ea"/>
                        </a:rPr>
                        <a:t>、</a:t>
                      </a:r>
                      <a:r>
                        <a:rPr lang="en-US" altLang="zh-CN" sz="1400" dirty="0" smtClean="0">
                          <a:latin typeface="+mn-lt"/>
                          <a:ea typeface="+mn-ea"/>
                        </a:rPr>
                        <a:t>HP</a:t>
                      </a:r>
                      <a:r>
                        <a:rPr lang="zh-CN" altLang="en-US" sz="1400" dirty="0" smtClean="0">
                          <a:latin typeface="+mn-lt"/>
                          <a:ea typeface="+mn-ea"/>
                        </a:rPr>
                        <a:t>、</a:t>
                      </a:r>
                      <a:r>
                        <a:rPr lang="en-US" altLang="zh-CN" sz="1400" dirty="0" smtClean="0">
                          <a:latin typeface="+mn-lt"/>
                          <a:ea typeface="+mn-ea"/>
                        </a:rPr>
                        <a:t>IBM</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虚拟机在线无损迁移</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3333FF"/>
                          </a:solidFill>
                          <a:latin typeface="+mn-lt"/>
                          <a:ea typeface="+mn-ea"/>
                        </a:rPr>
                        <a:t>支持</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3333FF"/>
                          </a:solidFill>
                          <a:latin typeface="+mn-lt"/>
                          <a:ea typeface="+mn-ea"/>
                        </a:rPr>
                        <a:t>支持</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253909">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多租户</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solidFill>
                            <a:srgbClr val="3333FF"/>
                          </a:solidFill>
                          <a:latin typeface="+mn-lt"/>
                          <a:ea typeface="+mn-ea"/>
                        </a:rPr>
                        <a:t>16M</a:t>
                      </a:r>
                      <a:r>
                        <a:rPr lang="en-US" altLang="zh-CN" sz="1400" dirty="0" smtClean="0">
                          <a:latin typeface="+mn-lt"/>
                          <a:ea typeface="+mn-ea"/>
                        </a:rPr>
                        <a:t>(24</a:t>
                      </a:r>
                      <a:r>
                        <a:rPr lang="zh-CN" altLang="en-US" sz="1400" dirty="0" smtClean="0">
                          <a:latin typeface="+mn-lt"/>
                          <a:ea typeface="+mn-ea"/>
                        </a:rPr>
                        <a:t>位</a:t>
                      </a:r>
                      <a:r>
                        <a:rPr lang="en-US" altLang="zh-CN" sz="1400" dirty="0" smtClean="0">
                          <a:latin typeface="+mn-lt"/>
                          <a:ea typeface="+mn-ea"/>
                        </a:rPr>
                        <a:t>I-SID</a:t>
                      </a:r>
                      <a:r>
                        <a:rPr lang="zh-CN" altLang="en-US" sz="1400" dirty="0" smtClean="0">
                          <a:latin typeface="+mn-lt"/>
                          <a:ea typeface="+mn-ea"/>
                        </a:rPr>
                        <a:t>标识</a:t>
                      </a:r>
                      <a:r>
                        <a:rPr lang="en-US" altLang="zh-CN" sz="1400" dirty="0" smtClean="0">
                          <a:latin typeface="+mn-lt"/>
                          <a:ea typeface="+mn-ea"/>
                        </a:rPr>
                        <a:t>)</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rgbClr val="3333FF"/>
                          </a:solidFill>
                          <a:latin typeface="+mn-lt"/>
                          <a:ea typeface="+mn-ea"/>
                        </a:rPr>
                        <a:t>4K</a:t>
                      </a:r>
                      <a:r>
                        <a:rPr lang="en-US" altLang="zh-CN" sz="1400" dirty="0" smtClean="0">
                          <a:latin typeface="+mn-lt"/>
                          <a:ea typeface="+mn-ea"/>
                        </a:rPr>
                        <a:t>(12</a:t>
                      </a:r>
                      <a:r>
                        <a:rPr lang="zh-CN" altLang="en-US" sz="1400" dirty="0" smtClean="0">
                          <a:latin typeface="+mn-lt"/>
                          <a:ea typeface="+mn-ea"/>
                        </a:rPr>
                        <a:t>位</a:t>
                      </a:r>
                      <a:r>
                        <a:rPr lang="en-US" altLang="zh-CN" sz="1400" dirty="0" smtClean="0">
                          <a:latin typeface="+mn-lt"/>
                          <a:ea typeface="+mn-ea"/>
                        </a:rPr>
                        <a:t>VLAN ID</a:t>
                      </a:r>
                      <a:r>
                        <a:rPr lang="zh-CN" altLang="en-US" sz="1400" dirty="0" smtClean="0">
                          <a:latin typeface="+mn-lt"/>
                          <a:ea typeface="+mn-ea"/>
                        </a:rPr>
                        <a:t>标识</a:t>
                      </a:r>
                      <a:r>
                        <a:rPr lang="en-US" altLang="zh-CN" sz="1400" dirty="0" smtClean="0">
                          <a:latin typeface="+mn-lt"/>
                          <a:ea typeface="+mn-ea"/>
                        </a:rPr>
                        <a:t>)</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收敛速度</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algn="l"/>
                      <a:r>
                        <a:rPr lang="zh-CN" altLang="en-US" sz="1400" b="1" dirty="0" smtClean="0">
                          <a:solidFill>
                            <a:srgbClr val="3333FF"/>
                          </a:solidFill>
                          <a:latin typeface="+mn-lt"/>
                          <a:ea typeface="+mn-ea"/>
                        </a:rPr>
                        <a:t>慢</a:t>
                      </a:r>
                      <a:r>
                        <a:rPr lang="en-US" altLang="zh-CN" sz="1400" dirty="0" smtClean="0">
                          <a:latin typeface="+mn-lt"/>
                          <a:ea typeface="+mn-ea"/>
                        </a:rPr>
                        <a:t>(</a:t>
                      </a:r>
                      <a:r>
                        <a:rPr lang="zh-CN" altLang="en-US" sz="1400" dirty="0" smtClean="0">
                          <a:latin typeface="+mn-lt"/>
                          <a:ea typeface="+mn-ea"/>
                        </a:rPr>
                        <a:t>源端集中计算路径</a:t>
                      </a:r>
                      <a:r>
                        <a:rPr lang="en-US" altLang="zh-CN" sz="1400" dirty="0" smtClean="0">
                          <a:latin typeface="+mn-lt"/>
                          <a:ea typeface="+mn-ea"/>
                        </a:rPr>
                        <a:t>, </a:t>
                      </a:r>
                      <a:r>
                        <a:rPr lang="zh-CN" altLang="en-US" sz="1400" dirty="0" smtClean="0">
                          <a:latin typeface="+mn-lt"/>
                          <a:ea typeface="+mn-ea"/>
                        </a:rPr>
                        <a:t>计算工作量大</a:t>
                      </a:r>
                      <a:r>
                        <a:rPr lang="en-US" altLang="zh-CN" sz="1400" dirty="0" smtClean="0">
                          <a:latin typeface="+mn-lt"/>
                          <a:ea typeface="+mn-ea"/>
                        </a:rPr>
                        <a:t>)</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algn="l"/>
                      <a:r>
                        <a:rPr lang="zh-CN" altLang="en-US" sz="1400" b="1" dirty="0" smtClean="0">
                          <a:solidFill>
                            <a:srgbClr val="3333FF"/>
                          </a:solidFill>
                          <a:latin typeface="+mn-lt"/>
                          <a:ea typeface="+mn-ea"/>
                        </a:rPr>
                        <a:t>快</a:t>
                      </a:r>
                      <a:r>
                        <a:rPr lang="en-US" altLang="zh-CN" sz="1400" dirty="0" smtClean="0">
                          <a:latin typeface="+mn-lt"/>
                          <a:ea typeface="+mn-ea"/>
                        </a:rPr>
                        <a:t>(</a:t>
                      </a:r>
                      <a:r>
                        <a:rPr lang="zh-CN" altLang="en-US" sz="1400" dirty="0" smtClean="0">
                          <a:latin typeface="+mn-lt"/>
                          <a:ea typeface="+mn-ea"/>
                        </a:rPr>
                        <a:t>基于每跳的转发行为</a:t>
                      </a:r>
                      <a:r>
                        <a:rPr lang="en-US" altLang="zh-CN" sz="1400" dirty="0" smtClean="0">
                          <a:latin typeface="+mn-lt"/>
                          <a:ea typeface="+mn-ea"/>
                        </a:rPr>
                        <a:t>, </a:t>
                      </a:r>
                      <a:r>
                        <a:rPr lang="zh-CN" altLang="en-US" sz="1400" dirty="0" smtClean="0">
                          <a:latin typeface="+mn-lt"/>
                          <a:ea typeface="+mn-ea"/>
                        </a:rPr>
                        <a:t>采用分布式计算路径</a:t>
                      </a:r>
                      <a:r>
                        <a:rPr lang="en-US" altLang="zh-CN" sz="1400" dirty="0" smtClean="0">
                          <a:latin typeface="+mn-lt"/>
                          <a:ea typeface="+mn-ea"/>
                        </a:rPr>
                        <a:t>, </a:t>
                      </a:r>
                      <a:r>
                        <a:rPr lang="zh-CN" altLang="en-US" sz="1400" dirty="0" smtClean="0">
                          <a:latin typeface="+mn-lt"/>
                          <a:ea typeface="+mn-ea"/>
                        </a:rPr>
                        <a:t>计算工作量小</a:t>
                      </a:r>
                      <a:r>
                        <a:rPr lang="en-US" altLang="zh-CN" sz="1400" dirty="0" smtClean="0">
                          <a:latin typeface="+mn-lt"/>
                          <a:ea typeface="+mn-ea"/>
                        </a:rPr>
                        <a:t>)</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兼容性</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rgbClr val="3333FF"/>
                          </a:solidFill>
                          <a:latin typeface="FrutigerNext LT Regular"/>
                          <a:ea typeface="华文细黑" panose="02010600040101010101" pitchFamily="2" charset="-122"/>
                          <a:cs typeface="+mn-cs"/>
                        </a:rPr>
                        <a:t>支持</a:t>
                      </a:r>
                      <a:r>
                        <a:rPr lang="en-US" altLang="zh-CN" sz="1400" b="0" kern="1200" dirty="0" smtClean="0">
                          <a:solidFill>
                            <a:schemeClr val="tx1"/>
                          </a:solidFill>
                          <a:latin typeface="FrutigerNext LT Regular"/>
                          <a:ea typeface="华文细黑" panose="02010600040101010101" pitchFamily="2" charset="-122"/>
                          <a:cs typeface="+mn-cs"/>
                        </a:rPr>
                        <a:t>(</a:t>
                      </a:r>
                      <a:r>
                        <a:rPr lang="zh-CN" altLang="en-US" sz="1400" b="0" kern="1200" dirty="0" smtClean="0">
                          <a:solidFill>
                            <a:schemeClr val="tx1"/>
                          </a:solidFill>
                          <a:latin typeface="FrutigerNext LT Regular"/>
                          <a:ea typeface="华文细黑" panose="02010600040101010101" pitchFamily="2" charset="-122"/>
                          <a:cs typeface="+mn-cs"/>
                        </a:rPr>
                        <a:t>可兼容原有交换机</a:t>
                      </a:r>
                      <a:r>
                        <a:rPr lang="en-US" altLang="zh-CN" sz="1400" b="0" kern="1200" dirty="0" smtClean="0">
                          <a:solidFill>
                            <a:schemeClr val="tx1"/>
                          </a:solidFill>
                          <a:latin typeface="FrutigerNext LT Regular"/>
                          <a:ea typeface="华文细黑" panose="02010600040101010101" pitchFamily="2" charset="-122"/>
                          <a:cs typeface="+mn-cs"/>
                        </a:rPr>
                        <a:t>, </a:t>
                      </a:r>
                      <a:r>
                        <a:rPr lang="zh-CN" altLang="en-US" sz="1400" b="0" kern="1200" dirty="0" smtClean="0">
                          <a:solidFill>
                            <a:schemeClr val="tx1"/>
                          </a:solidFill>
                          <a:latin typeface="FrutigerNext LT Regular"/>
                          <a:ea typeface="华文细黑" panose="02010600040101010101" pitchFamily="2" charset="-122"/>
                          <a:cs typeface="+mn-cs"/>
                        </a:rPr>
                        <a:t>可平滑迁移原有的交换机</a:t>
                      </a:r>
                      <a:r>
                        <a:rPr lang="en-US" altLang="zh-CN" sz="1400" b="0" kern="1200" dirty="0" smtClean="0">
                          <a:solidFill>
                            <a:schemeClr val="tx1"/>
                          </a:solidFill>
                          <a:latin typeface="FrutigerNext LT Regular"/>
                          <a:ea typeface="华文细黑" panose="02010600040101010101" pitchFamily="2"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smtClean="0">
                          <a:ln>
                            <a:noFill/>
                          </a:ln>
                          <a:solidFill>
                            <a:srgbClr val="3333FF"/>
                          </a:solidFill>
                          <a:effectLst/>
                          <a:uLnTx/>
                          <a:uFillTx/>
                          <a:latin typeface="FrutigerNext LT Regular"/>
                          <a:ea typeface="华文细黑" panose="02010600040101010101" pitchFamily="2" charset="-122"/>
                        </a:rPr>
                        <a:t>不支持</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a:t>
                      </a:r>
                      <a:r>
                        <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无法兼容原有交换机</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 </a:t>
                      </a:r>
                      <a:r>
                        <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需全新建</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bl>
          </a:graphicData>
        </a:graphic>
      </p:graphicFrame>
      <p:grpSp>
        <p:nvGrpSpPr>
          <p:cNvPr id="71713" name="组合 155"/>
          <p:cNvGrpSpPr/>
          <p:nvPr/>
        </p:nvGrpSpPr>
        <p:grpSpPr bwMode="auto">
          <a:xfrm>
            <a:off x="755650" y="1377950"/>
            <a:ext cx="7812088" cy="2590800"/>
            <a:chOff x="658813" y="1239838"/>
            <a:chExt cx="8847137" cy="2869285"/>
          </a:xfrm>
        </p:grpSpPr>
        <p:grpSp>
          <p:nvGrpSpPr>
            <p:cNvPr id="71714" name="组合 99"/>
            <p:cNvGrpSpPr/>
            <p:nvPr/>
          </p:nvGrpSpPr>
          <p:grpSpPr bwMode="auto">
            <a:xfrm>
              <a:off x="658813" y="1260936"/>
              <a:ext cx="4280641" cy="2841053"/>
              <a:chOff x="1542174" y="2319120"/>
              <a:chExt cx="4428249" cy="3373948"/>
            </a:xfrm>
          </p:grpSpPr>
          <p:sp>
            <p:nvSpPr>
              <p:cNvPr id="82" name="Line 2"/>
              <p:cNvSpPr>
                <a:spLocks noChangeShapeType="1"/>
              </p:cNvSpPr>
              <p:nvPr/>
            </p:nvSpPr>
            <p:spPr bwMode="auto">
              <a:xfrm flipH="1" flipV="1">
                <a:off x="2658070" y="3179341"/>
                <a:ext cx="862960" cy="1008463"/>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3" name="Line 3"/>
              <p:cNvSpPr>
                <a:spLocks noChangeShapeType="1"/>
              </p:cNvSpPr>
              <p:nvPr/>
            </p:nvSpPr>
            <p:spPr bwMode="auto">
              <a:xfrm flipH="1">
                <a:off x="4097576" y="3179341"/>
                <a:ext cx="649080" cy="933298"/>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4" name="Line 4"/>
              <p:cNvSpPr>
                <a:spLocks noChangeShapeType="1"/>
              </p:cNvSpPr>
              <p:nvPr/>
            </p:nvSpPr>
            <p:spPr bwMode="auto">
              <a:xfrm flipV="1">
                <a:off x="3738630" y="4620001"/>
                <a:ext cx="70673" cy="505275"/>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5" name="Line 5"/>
              <p:cNvSpPr>
                <a:spLocks noChangeShapeType="1"/>
              </p:cNvSpPr>
              <p:nvPr/>
            </p:nvSpPr>
            <p:spPr bwMode="auto">
              <a:xfrm flipH="1">
                <a:off x="2873810" y="3611539"/>
                <a:ext cx="574687" cy="791319"/>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6" name="Line 6"/>
              <p:cNvSpPr>
                <a:spLocks noChangeShapeType="1"/>
              </p:cNvSpPr>
              <p:nvPr/>
            </p:nvSpPr>
            <p:spPr bwMode="auto">
              <a:xfrm flipH="1" flipV="1">
                <a:off x="4097576" y="3463297"/>
                <a:ext cx="792286" cy="939561"/>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7" name="Line 7"/>
              <p:cNvSpPr>
                <a:spLocks noChangeShapeType="1"/>
              </p:cNvSpPr>
              <p:nvPr/>
            </p:nvSpPr>
            <p:spPr bwMode="auto">
              <a:xfrm>
                <a:off x="3809304" y="2674065"/>
                <a:ext cx="72533" cy="36121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8" name="AutoShape 8"/>
              <p:cNvSpPr>
                <a:spLocks noChangeArrowheads="1"/>
              </p:cNvSpPr>
              <p:nvPr/>
            </p:nvSpPr>
            <p:spPr bwMode="auto">
              <a:xfrm rot="-5400000">
                <a:off x="2585400" y="2605073"/>
                <a:ext cx="2522200" cy="2518206"/>
              </a:xfrm>
              <a:prstGeom prst="cloudCallout">
                <a:avLst>
                  <a:gd name="adj1" fmla="val -13958"/>
                  <a:gd name="adj2" fmla="val -5856"/>
                </a:avLst>
              </a:prstGeom>
              <a:noFill/>
              <a:ln w="9525">
                <a:solidFill>
                  <a:srgbClr val="000000"/>
                </a:solidFill>
                <a:round/>
              </a:ln>
            </p:spPr>
            <p:txBody>
              <a:bodyPr vert="eaVert"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89" name="Line 9"/>
              <p:cNvSpPr>
                <a:spLocks noChangeShapeType="1"/>
              </p:cNvSpPr>
              <p:nvPr/>
            </p:nvSpPr>
            <p:spPr bwMode="auto">
              <a:xfrm flipH="1" flipV="1">
                <a:off x="3883697" y="5265167"/>
                <a:ext cx="68255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0" name="Line 10"/>
              <p:cNvSpPr>
                <a:spLocks noChangeShapeType="1"/>
              </p:cNvSpPr>
              <p:nvPr/>
            </p:nvSpPr>
            <p:spPr bwMode="auto">
              <a:xfrm flipH="1" flipV="1">
                <a:off x="4964256" y="3106264"/>
                <a:ext cx="682557"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1" name="Line 11"/>
              <p:cNvSpPr>
                <a:spLocks noChangeShapeType="1"/>
              </p:cNvSpPr>
              <p:nvPr/>
            </p:nvSpPr>
            <p:spPr bwMode="auto">
              <a:xfrm flipH="1" flipV="1">
                <a:off x="5068406" y="4473847"/>
                <a:ext cx="72161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2" name="Line 12"/>
              <p:cNvSpPr>
                <a:spLocks noChangeShapeType="1"/>
              </p:cNvSpPr>
              <p:nvPr/>
            </p:nvSpPr>
            <p:spPr bwMode="auto">
              <a:xfrm flipH="1" flipV="1">
                <a:off x="3809304" y="2544615"/>
                <a:ext cx="72161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3" name="Line 13"/>
              <p:cNvSpPr>
                <a:spLocks noChangeShapeType="1"/>
              </p:cNvSpPr>
              <p:nvPr/>
            </p:nvSpPr>
            <p:spPr bwMode="auto">
              <a:xfrm flipH="1" flipV="1">
                <a:off x="1722578" y="3106264"/>
                <a:ext cx="68441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pic>
            <p:nvPicPr>
              <p:cNvPr id="71765" name="Picture 15"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4812" y="2399534"/>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6" name="Picture 16"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0087" y="42823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7" name="Picture 17"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8774" y="4341047"/>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8" name="Picture 18"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0849" y="29742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9" name="Picture 1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4312" y="29615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0" name="Picture 20"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4812" y="5061772"/>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Rectangle 21"/>
              <p:cNvSpPr>
                <a:spLocks noChangeArrowheads="1"/>
              </p:cNvSpPr>
              <p:nvPr/>
            </p:nvSpPr>
            <p:spPr bwMode="auto">
              <a:xfrm>
                <a:off x="1542174" y="2887033"/>
                <a:ext cx="827624" cy="309011"/>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1" name="Rectangle 22"/>
              <p:cNvSpPr>
                <a:spLocks noChangeArrowheads="1"/>
              </p:cNvSpPr>
              <p:nvPr/>
            </p:nvSpPr>
            <p:spPr bwMode="auto">
              <a:xfrm>
                <a:off x="1542174" y="3106264"/>
                <a:ext cx="1045223" cy="63890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2" name="Rectangle 23"/>
              <p:cNvSpPr>
                <a:spLocks noChangeArrowheads="1"/>
              </p:cNvSpPr>
              <p:nvPr/>
            </p:nvSpPr>
            <p:spPr bwMode="auto">
              <a:xfrm>
                <a:off x="4964256" y="2887033"/>
                <a:ext cx="626762" cy="309011"/>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3" name="Rectangle 24"/>
              <p:cNvSpPr>
                <a:spLocks noChangeArrowheads="1"/>
              </p:cNvSpPr>
              <p:nvPr/>
            </p:nvSpPr>
            <p:spPr bwMode="auto">
              <a:xfrm>
                <a:off x="3954370" y="5050111"/>
                <a:ext cx="708594"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4" name="Rectangle 25"/>
              <p:cNvSpPr>
                <a:spLocks noChangeArrowheads="1"/>
              </p:cNvSpPr>
              <p:nvPr/>
            </p:nvSpPr>
            <p:spPr bwMode="auto">
              <a:xfrm>
                <a:off x="3686555" y="5215057"/>
                <a:ext cx="1145654"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dirty="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5" name="Rectangle 26"/>
              <p:cNvSpPr>
                <a:spLocks noChangeArrowheads="1"/>
              </p:cNvSpPr>
              <p:nvPr/>
            </p:nvSpPr>
            <p:spPr bwMode="auto">
              <a:xfrm>
                <a:off x="4744796" y="3106264"/>
                <a:ext cx="1045223" cy="63890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6" name="Rectangle 27"/>
              <p:cNvSpPr>
                <a:spLocks noChangeArrowheads="1"/>
              </p:cNvSpPr>
              <p:nvPr/>
            </p:nvSpPr>
            <p:spPr bwMode="auto">
              <a:xfrm>
                <a:off x="3919033" y="2319120"/>
                <a:ext cx="703015"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B</a:t>
                </a:r>
                <a:endParaRPr lang="en-US" altLang="zh-CN" kern="0" dirty="0">
                  <a:solidFill>
                    <a:srgbClr val="000000"/>
                  </a:solidFill>
                  <a:latin typeface="+mn-lt"/>
                  <a:ea typeface="+mn-ea"/>
                </a:endParaRPr>
              </a:p>
            </p:txBody>
          </p:sp>
          <p:sp>
            <p:nvSpPr>
              <p:cNvPr id="107" name="Rectangle 28"/>
              <p:cNvSpPr>
                <a:spLocks noChangeArrowheads="1"/>
              </p:cNvSpPr>
              <p:nvPr/>
            </p:nvSpPr>
            <p:spPr bwMode="auto">
              <a:xfrm>
                <a:off x="3991567" y="2536263"/>
                <a:ext cx="1153093" cy="478133"/>
              </a:xfrm>
              <a:prstGeom prst="rect">
                <a:avLst/>
              </a:prstGeom>
              <a:noFill/>
              <a:ln w="9525" algn="ctr">
                <a:noFill/>
                <a:miter lim="800000"/>
              </a:ln>
            </p:spPr>
            <p:txBody>
              <a:bodyPr lIns="79200" tIns="39600" rIns="79200" bIns="39600">
                <a:spAutoFit/>
              </a:bodyPr>
              <a:lstStyle/>
              <a:p>
                <a:pPr defTabSz="801370" eaLnBrk="1" fontAlgn="auto" hangingPunct="1">
                  <a:spcBef>
                    <a:spcPct val="30000"/>
                  </a:spcBef>
                  <a:spcAft>
                    <a:spcPts val="0"/>
                  </a:spcAft>
                  <a:defRPr/>
                </a:pPr>
                <a:r>
                  <a:rPr lang="en-US" altLang="zh-CN" sz="800" kern="0" dirty="0">
                    <a:solidFill>
                      <a:srgbClr val="000000"/>
                    </a:solidFill>
                    <a:latin typeface="+mn-lt"/>
                    <a:ea typeface="+mn-ea"/>
                  </a:rPr>
                  <a:t>CVLAN=10</a:t>
                </a:r>
                <a:endParaRPr lang="en-US" altLang="zh-CN" sz="800" kern="0" dirty="0">
                  <a:solidFill>
                    <a:srgbClr val="000000"/>
                  </a:solidFill>
                  <a:latin typeface="+mn-lt"/>
                  <a:ea typeface="+mn-ea"/>
                </a:endParaRPr>
              </a:p>
              <a:p>
                <a:pP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08" name="Line 29"/>
              <p:cNvSpPr>
                <a:spLocks noChangeShapeType="1"/>
              </p:cNvSpPr>
              <p:nvPr/>
            </p:nvSpPr>
            <p:spPr bwMode="auto">
              <a:xfrm flipH="1" flipV="1">
                <a:off x="1899261" y="4400771"/>
                <a:ext cx="719754"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9" name="Rectangle 30"/>
              <p:cNvSpPr>
                <a:spLocks noChangeArrowheads="1"/>
              </p:cNvSpPr>
              <p:nvPr/>
            </p:nvSpPr>
            <p:spPr bwMode="auto">
              <a:xfrm>
                <a:off x="1964355" y="4185715"/>
                <a:ext cx="654659"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10" name="Rectangle 31"/>
              <p:cNvSpPr>
                <a:spLocks noChangeArrowheads="1"/>
              </p:cNvSpPr>
              <p:nvPr/>
            </p:nvSpPr>
            <p:spPr bwMode="auto">
              <a:xfrm>
                <a:off x="1828587" y="4400771"/>
                <a:ext cx="1043364" cy="640989"/>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11" name="Rectangle 32"/>
              <p:cNvSpPr>
                <a:spLocks noChangeArrowheads="1"/>
              </p:cNvSpPr>
              <p:nvPr/>
            </p:nvSpPr>
            <p:spPr bwMode="auto">
              <a:xfrm>
                <a:off x="5213473" y="4256704"/>
                <a:ext cx="576546"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rgbClr val="000000"/>
                    </a:solidFill>
                    <a:latin typeface="+mn-lt"/>
                    <a:ea typeface="+mn-ea"/>
                  </a:rPr>
                  <a:t>租户</a:t>
                </a:r>
                <a:r>
                  <a:rPr lang="en-US" altLang="zh-CN" kern="0" dirty="0">
                    <a:solidFill>
                      <a:srgbClr val="000000"/>
                    </a:solidFill>
                    <a:latin typeface="+mn-lt"/>
                    <a:ea typeface="+mn-ea"/>
                  </a:rPr>
                  <a:t>B</a:t>
                </a:r>
                <a:endParaRPr lang="en-US" altLang="zh-CN" kern="0" dirty="0">
                  <a:solidFill>
                    <a:srgbClr val="000000"/>
                  </a:solidFill>
                  <a:latin typeface="+mn-lt"/>
                  <a:ea typeface="+mn-ea"/>
                </a:endParaRPr>
              </a:p>
            </p:txBody>
          </p:sp>
          <p:sp>
            <p:nvSpPr>
              <p:cNvPr id="112" name="Rectangle 33"/>
              <p:cNvSpPr>
                <a:spLocks noChangeArrowheads="1"/>
              </p:cNvSpPr>
              <p:nvPr/>
            </p:nvSpPr>
            <p:spPr bwMode="auto">
              <a:xfrm>
                <a:off x="4925200" y="4478023"/>
                <a:ext cx="1045223" cy="640990"/>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13" name="AutoShape 37"/>
              <p:cNvSpPr>
                <a:spLocks noChangeArrowheads="1"/>
              </p:cNvSpPr>
              <p:nvPr/>
            </p:nvSpPr>
            <p:spPr bwMode="auto">
              <a:xfrm>
                <a:off x="3307151" y="3899672"/>
                <a:ext cx="935492" cy="789231"/>
              </a:xfrm>
              <a:prstGeom prst="cloudCallout">
                <a:avLst>
                  <a:gd name="adj1" fmla="val 4069"/>
                  <a:gd name="adj2" fmla="val 24750"/>
                </a:avLst>
              </a:prstGeom>
              <a:solidFill>
                <a:srgbClr val="FF0000"/>
              </a:solidFill>
              <a:ln w="9525">
                <a:solidFill>
                  <a:srgbClr val="FF0000"/>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114" name="AutoShape 38"/>
              <p:cNvSpPr>
                <a:spLocks noChangeArrowheads="1"/>
              </p:cNvSpPr>
              <p:nvPr/>
            </p:nvSpPr>
            <p:spPr bwMode="auto">
              <a:xfrm>
                <a:off x="3307151" y="2962198"/>
                <a:ext cx="935492" cy="793407"/>
              </a:xfrm>
              <a:prstGeom prst="cloudCallout">
                <a:avLst>
                  <a:gd name="adj1" fmla="val 4069"/>
                  <a:gd name="adj2" fmla="val 24750"/>
                </a:avLst>
              </a:prstGeom>
              <a:solidFill>
                <a:srgbClr val="009999"/>
              </a:solidFill>
              <a:ln w="9525">
                <a:solidFill>
                  <a:srgbClr val="009999"/>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115" name="Rectangle 39"/>
              <p:cNvSpPr>
                <a:spLocks noChangeArrowheads="1"/>
              </p:cNvSpPr>
              <p:nvPr/>
            </p:nvSpPr>
            <p:spPr bwMode="auto">
              <a:xfrm>
                <a:off x="3413160" y="3106264"/>
                <a:ext cx="792286"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I-SID 200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逻辑广播域</a:t>
                </a:r>
                <a:endParaRPr lang="zh-CN" altLang="en-US" sz="800" kern="0">
                  <a:solidFill>
                    <a:srgbClr val="000000"/>
                  </a:solidFill>
                  <a:latin typeface="+mn-lt"/>
                  <a:ea typeface="+mn-ea"/>
                </a:endParaRPr>
              </a:p>
            </p:txBody>
          </p:sp>
          <p:sp>
            <p:nvSpPr>
              <p:cNvPr id="116" name="Rectangle 40"/>
              <p:cNvSpPr>
                <a:spLocks noChangeArrowheads="1"/>
              </p:cNvSpPr>
              <p:nvPr/>
            </p:nvSpPr>
            <p:spPr bwMode="auto">
              <a:xfrm>
                <a:off x="3413160" y="4112639"/>
                <a:ext cx="792286"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I-SID 100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逻辑广播域</a:t>
                </a:r>
                <a:endParaRPr lang="zh-CN" altLang="en-US" sz="800" kern="0">
                  <a:solidFill>
                    <a:srgbClr val="000000"/>
                  </a:solidFill>
                  <a:latin typeface="+mn-lt"/>
                  <a:ea typeface="+mn-ea"/>
                </a:endParaRPr>
              </a:p>
            </p:txBody>
          </p:sp>
        </p:grpSp>
        <p:grpSp>
          <p:nvGrpSpPr>
            <p:cNvPr id="71715" name="组合 167"/>
            <p:cNvGrpSpPr/>
            <p:nvPr/>
          </p:nvGrpSpPr>
          <p:grpSpPr bwMode="auto">
            <a:xfrm>
              <a:off x="5354753" y="1239838"/>
              <a:ext cx="4066698" cy="2832364"/>
              <a:chOff x="4860868" y="836613"/>
              <a:chExt cx="4066698" cy="3205172"/>
            </a:xfrm>
          </p:grpSpPr>
          <p:sp>
            <p:nvSpPr>
              <p:cNvPr id="118" name="Line 42"/>
              <p:cNvSpPr>
                <a:spLocks noChangeShapeType="1"/>
              </p:cNvSpPr>
              <p:nvPr/>
            </p:nvSpPr>
            <p:spPr bwMode="auto">
              <a:xfrm flipH="1" flipV="1">
                <a:off x="5795741" y="1700080"/>
                <a:ext cx="614859" cy="433723"/>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9" name="Line 43"/>
              <p:cNvSpPr>
                <a:spLocks noChangeShapeType="1"/>
              </p:cNvSpPr>
              <p:nvPr/>
            </p:nvSpPr>
            <p:spPr bwMode="auto">
              <a:xfrm flipH="1">
                <a:off x="7561213" y="1700080"/>
                <a:ext cx="323610" cy="286496"/>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0" name="Line 44"/>
              <p:cNvSpPr>
                <a:spLocks noChangeShapeType="1"/>
              </p:cNvSpPr>
              <p:nvPr/>
            </p:nvSpPr>
            <p:spPr bwMode="auto">
              <a:xfrm flipV="1">
                <a:off x="6878037" y="3140517"/>
                <a:ext cx="70116" cy="503358"/>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1" name="Line 45"/>
              <p:cNvSpPr>
                <a:spLocks noChangeShapeType="1"/>
              </p:cNvSpPr>
              <p:nvPr/>
            </p:nvSpPr>
            <p:spPr bwMode="auto">
              <a:xfrm flipH="1">
                <a:off x="6011481" y="2782397"/>
                <a:ext cx="253495" cy="141259"/>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2" name="Line 46"/>
              <p:cNvSpPr>
                <a:spLocks noChangeShapeType="1"/>
              </p:cNvSpPr>
              <p:nvPr/>
            </p:nvSpPr>
            <p:spPr bwMode="auto">
              <a:xfrm flipH="1" flipV="1">
                <a:off x="7633126" y="2708785"/>
                <a:ext cx="395523" cy="214872"/>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3" name="Line 47"/>
              <p:cNvSpPr>
                <a:spLocks noChangeShapeType="1"/>
              </p:cNvSpPr>
              <p:nvPr/>
            </p:nvSpPr>
            <p:spPr bwMode="auto">
              <a:xfrm flipH="1">
                <a:off x="6842080" y="1194733"/>
                <a:ext cx="106073" cy="648595"/>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4" name="AutoShape 48"/>
              <p:cNvSpPr>
                <a:spLocks noChangeArrowheads="1"/>
              </p:cNvSpPr>
              <p:nvPr/>
            </p:nvSpPr>
            <p:spPr bwMode="auto">
              <a:xfrm rot="-5400000">
                <a:off x="5723725" y="1123211"/>
                <a:ext cx="2520766" cy="2520562"/>
              </a:xfrm>
              <a:prstGeom prst="cloudCallout">
                <a:avLst>
                  <a:gd name="adj1" fmla="val -13958"/>
                  <a:gd name="adj2" fmla="val -5856"/>
                </a:avLst>
              </a:prstGeom>
              <a:noFill/>
              <a:ln w="9525">
                <a:solidFill>
                  <a:srgbClr val="000000"/>
                </a:solidFill>
                <a:round/>
              </a:ln>
            </p:spPr>
            <p:txBody>
              <a:bodyPr vert="eaVert" lIns="79200" tIns="39600" rIns="79200" bIns="39600"/>
              <a:lstStyle/>
              <a:p>
                <a:pPr algn="ctr" defTabSz="801370" eaLnBrk="1" fontAlgn="auto" hangingPunct="1">
                  <a:spcBef>
                    <a:spcPct val="30000"/>
                  </a:spcBef>
                  <a:spcAft>
                    <a:spcPts val="0"/>
                  </a:spcAft>
                  <a:defRPr/>
                </a:pPr>
                <a:endParaRPr lang="zh-CN" altLang="en-US" kern="0">
                  <a:solidFill>
                    <a:sysClr val="windowText" lastClr="000000"/>
                  </a:solidFill>
                  <a:latin typeface="+mn-lt"/>
                  <a:ea typeface="+mn-ea"/>
                </a:endParaRPr>
              </a:p>
            </p:txBody>
          </p:sp>
          <p:sp>
            <p:nvSpPr>
              <p:cNvPr id="125" name="Line 49"/>
              <p:cNvSpPr>
                <a:spLocks noChangeShapeType="1"/>
              </p:cNvSpPr>
              <p:nvPr/>
            </p:nvSpPr>
            <p:spPr bwMode="auto">
              <a:xfrm flipH="1" flipV="1">
                <a:off x="7021863" y="3787123"/>
                <a:ext cx="684975"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6" name="Line 50"/>
              <p:cNvSpPr>
                <a:spLocks noChangeShapeType="1"/>
              </p:cNvSpPr>
              <p:nvPr/>
            </p:nvSpPr>
            <p:spPr bwMode="auto">
              <a:xfrm flipH="1" flipV="1">
                <a:off x="8102361" y="1628456"/>
                <a:ext cx="68317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7" name="Line 51"/>
              <p:cNvSpPr>
                <a:spLocks noChangeShapeType="1"/>
              </p:cNvSpPr>
              <p:nvPr/>
            </p:nvSpPr>
            <p:spPr bwMode="auto">
              <a:xfrm flipH="1" flipV="1">
                <a:off x="8208433" y="2993290"/>
                <a:ext cx="71913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8" name="Line 52"/>
              <p:cNvSpPr>
                <a:spLocks noChangeShapeType="1"/>
              </p:cNvSpPr>
              <p:nvPr/>
            </p:nvSpPr>
            <p:spPr bwMode="auto">
              <a:xfrm flipH="1" flipV="1">
                <a:off x="6948153" y="1065412"/>
                <a:ext cx="720930"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9" name="Line 53"/>
              <p:cNvSpPr>
                <a:spLocks noChangeShapeType="1"/>
              </p:cNvSpPr>
              <p:nvPr/>
            </p:nvSpPr>
            <p:spPr bwMode="auto">
              <a:xfrm flipH="1" flipV="1">
                <a:off x="4860868" y="1628456"/>
                <a:ext cx="68317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pic>
            <p:nvPicPr>
              <p:cNvPr id="71733" name="Picture 54"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15" y="920750"/>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4" name="Picture 55"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690" y="28035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5" name="Picture 56"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8" y="2862263"/>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6" name="Picture 57"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53" y="14954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7" name="Picture 58"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915" y="14827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8" name="Picture 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15" y="3582988"/>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0"/>
              <p:cNvSpPr>
                <a:spLocks noChangeArrowheads="1"/>
              </p:cNvSpPr>
              <p:nvPr/>
            </p:nvSpPr>
            <p:spPr bwMode="auto">
              <a:xfrm>
                <a:off x="4932781" y="1411595"/>
                <a:ext cx="577105" cy="29246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7" name="Rectangle 62"/>
              <p:cNvSpPr>
                <a:spLocks noChangeArrowheads="1"/>
              </p:cNvSpPr>
              <p:nvPr/>
            </p:nvSpPr>
            <p:spPr bwMode="auto">
              <a:xfrm>
                <a:off x="8102361" y="1411595"/>
                <a:ext cx="575307" cy="29246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8" name="Rectangle 63"/>
              <p:cNvSpPr>
                <a:spLocks noChangeArrowheads="1"/>
              </p:cNvSpPr>
              <p:nvPr/>
            </p:nvSpPr>
            <p:spPr bwMode="auto">
              <a:xfrm>
                <a:off x="7093776" y="3570261"/>
                <a:ext cx="575307"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9" name="Rectangle 64"/>
              <p:cNvSpPr>
                <a:spLocks noChangeArrowheads="1"/>
              </p:cNvSpPr>
              <p:nvPr/>
            </p:nvSpPr>
            <p:spPr bwMode="auto">
              <a:xfrm>
                <a:off x="6804326" y="3787123"/>
                <a:ext cx="1044540"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CVLAN=1</a:t>
                </a:r>
                <a:endParaRPr lang="en-US" altLang="zh-CN" sz="800" kern="0" dirty="0">
                  <a:solidFill>
                    <a:sysClr val="windowText" lastClr="000000"/>
                  </a:solidFill>
                  <a:latin typeface="+mn-lt"/>
                  <a:ea typeface="+mn-ea"/>
                </a:endParaRPr>
              </a:p>
            </p:txBody>
          </p:sp>
          <p:sp>
            <p:nvSpPr>
              <p:cNvPr id="140" name="Rectangle 65"/>
              <p:cNvSpPr>
                <a:spLocks noChangeArrowheads="1"/>
              </p:cNvSpPr>
              <p:nvPr/>
            </p:nvSpPr>
            <p:spPr bwMode="auto">
              <a:xfrm>
                <a:off x="7883026" y="1628456"/>
                <a:ext cx="1044540"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CVLAN=1</a:t>
                </a:r>
                <a:endParaRPr lang="en-US" altLang="zh-CN" sz="800" kern="0" dirty="0">
                  <a:solidFill>
                    <a:sysClr val="windowText" lastClr="000000"/>
                  </a:solidFill>
                  <a:latin typeface="+mn-lt"/>
                  <a:ea typeface="+mn-ea"/>
                </a:endParaRPr>
              </a:p>
            </p:txBody>
          </p:sp>
          <p:sp>
            <p:nvSpPr>
              <p:cNvPr id="141" name="Rectangle 66"/>
              <p:cNvSpPr>
                <a:spLocks noChangeArrowheads="1"/>
              </p:cNvSpPr>
              <p:nvPr/>
            </p:nvSpPr>
            <p:spPr bwMode="auto">
              <a:xfrm>
                <a:off x="7056023" y="836613"/>
                <a:ext cx="577104"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2" name="Rectangle 67"/>
              <p:cNvSpPr>
                <a:spLocks noChangeArrowheads="1"/>
              </p:cNvSpPr>
              <p:nvPr/>
            </p:nvSpPr>
            <p:spPr bwMode="auto">
              <a:xfrm>
                <a:off x="7056023" y="1051485"/>
                <a:ext cx="934873" cy="254663"/>
              </a:xfrm>
              <a:prstGeom prst="rect">
                <a:avLst/>
              </a:prstGeom>
              <a:noFill/>
              <a:ln w="9525" algn="ctr">
                <a:noFill/>
                <a:miter lim="800000"/>
              </a:ln>
            </p:spPr>
            <p:txBody>
              <a:bodyPr lIns="79200" tIns="39600" rIns="79200" bIns="39600">
                <a:spAutoFit/>
              </a:bodyPr>
              <a:lstStyle/>
              <a:p>
                <a:pP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3" name="Line 68"/>
              <p:cNvSpPr>
                <a:spLocks noChangeShapeType="1"/>
              </p:cNvSpPr>
              <p:nvPr/>
            </p:nvSpPr>
            <p:spPr bwMode="auto">
              <a:xfrm flipH="1" flipV="1">
                <a:off x="5037056" y="2921666"/>
                <a:ext cx="720932"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4" name="Rectangle 69"/>
              <p:cNvSpPr>
                <a:spLocks noChangeArrowheads="1"/>
              </p:cNvSpPr>
              <p:nvPr/>
            </p:nvSpPr>
            <p:spPr bwMode="auto">
              <a:xfrm>
                <a:off x="5180882" y="2706794"/>
                <a:ext cx="577105"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5" name="Rectangle 70"/>
              <p:cNvSpPr>
                <a:spLocks noChangeArrowheads="1"/>
              </p:cNvSpPr>
              <p:nvPr/>
            </p:nvSpPr>
            <p:spPr bwMode="auto">
              <a:xfrm>
                <a:off x="4966941" y="2921666"/>
                <a:ext cx="1044540" cy="25267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6" name="Rectangle 71"/>
              <p:cNvSpPr>
                <a:spLocks noChangeArrowheads="1"/>
              </p:cNvSpPr>
              <p:nvPr/>
            </p:nvSpPr>
            <p:spPr bwMode="auto">
              <a:xfrm>
                <a:off x="8352259" y="2778418"/>
                <a:ext cx="575307"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7" name="Rectangle 72"/>
              <p:cNvSpPr>
                <a:spLocks noChangeArrowheads="1"/>
              </p:cNvSpPr>
              <p:nvPr/>
            </p:nvSpPr>
            <p:spPr bwMode="auto">
              <a:xfrm>
                <a:off x="8244390" y="2997269"/>
                <a:ext cx="683176"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8" name="AutoShape 73"/>
              <p:cNvSpPr>
                <a:spLocks noChangeArrowheads="1"/>
              </p:cNvSpPr>
              <p:nvPr/>
            </p:nvSpPr>
            <p:spPr bwMode="auto">
              <a:xfrm>
                <a:off x="6193063" y="1771704"/>
                <a:ext cx="1585689" cy="1512062"/>
              </a:xfrm>
              <a:prstGeom prst="cloudCallout">
                <a:avLst>
                  <a:gd name="adj1" fmla="val -18037"/>
                  <a:gd name="adj2" fmla="val -10819"/>
                </a:avLst>
              </a:prstGeom>
              <a:solidFill>
                <a:srgbClr val="00CCFF"/>
              </a:solidFill>
              <a:ln w="9525">
                <a:solidFill>
                  <a:srgbClr val="00CCFF"/>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ysClr val="windowText" lastClr="000000"/>
                  </a:solidFill>
                  <a:latin typeface="+mn-lt"/>
                  <a:ea typeface="+mn-ea"/>
                </a:endParaRPr>
              </a:p>
            </p:txBody>
          </p:sp>
          <p:sp>
            <p:nvSpPr>
              <p:cNvPr id="149" name="Rectangle 74"/>
              <p:cNvSpPr>
                <a:spLocks noChangeArrowheads="1"/>
              </p:cNvSpPr>
              <p:nvPr/>
            </p:nvSpPr>
            <p:spPr bwMode="auto">
              <a:xfrm>
                <a:off x="6264976" y="2386477"/>
                <a:ext cx="1366353" cy="407858"/>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 1</a:t>
                </a:r>
                <a:r>
                  <a:rPr lang="zh-CN" altLang="en-US" sz="800" kern="0">
                    <a:solidFill>
                      <a:sysClr val="windowText" lastClr="000000"/>
                    </a:solidFill>
                    <a:latin typeface="+mn-lt"/>
                    <a:ea typeface="+mn-ea"/>
                  </a:rPr>
                  <a:t>、</a:t>
                </a:r>
                <a:r>
                  <a:rPr lang="en-US" altLang="zh-CN" sz="800" kern="0" dirty="0">
                    <a:solidFill>
                      <a:sysClr val="windowText" lastClr="000000"/>
                    </a:solidFill>
                    <a:latin typeface="+mn-lt"/>
                    <a:ea typeface="+mn-ea"/>
                  </a:rPr>
                  <a:t>CVLAN 2</a:t>
                </a:r>
                <a:r>
                  <a:rPr lang="zh-CN" altLang="en-US" sz="800" kern="0">
                    <a:solidFill>
                      <a:sysClr val="windowText" lastClr="000000"/>
                    </a:solidFill>
                    <a:latin typeface="+mn-lt"/>
                    <a:ea typeface="+mn-ea"/>
                  </a:rPr>
                  <a:t>共享的逻辑广播域</a:t>
                </a:r>
                <a:endParaRPr lang="zh-CN" altLang="en-US" sz="800" kern="0">
                  <a:solidFill>
                    <a:sysClr val="windowText" lastClr="000000"/>
                  </a:solidFill>
                  <a:latin typeface="+mn-lt"/>
                  <a:ea typeface="+mn-ea"/>
                </a:endParaRPr>
              </a:p>
            </p:txBody>
          </p:sp>
        </p:grpSp>
        <p:sp>
          <p:nvSpPr>
            <p:cNvPr id="150" name="TextBox 168"/>
            <p:cNvSpPr txBox="1">
              <a:spLocks noChangeArrowheads="1"/>
            </p:cNvSpPr>
            <p:nvPr/>
          </p:nvSpPr>
          <p:spPr bwMode="auto">
            <a:xfrm>
              <a:off x="757694" y="1271485"/>
              <a:ext cx="819812" cy="341079"/>
            </a:xfrm>
            <a:prstGeom prst="rect">
              <a:avLst/>
            </a:prstGeom>
            <a:noFill/>
            <a:ln w="9525">
              <a:noFill/>
              <a:miter lim="800000"/>
            </a:ln>
          </p:spPr>
          <p:txBody>
            <a:bodyPr wrap="none">
              <a:spAutoFit/>
            </a:bodyPr>
            <a:lstStyle/>
            <a:p>
              <a:pPr eaLnBrk="1" fontAlgn="auto" hangingPunct="1">
                <a:spcBef>
                  <a:spcPts val="0"/>
                </a:spcBef>
                <a:spcAft>
                  <a:spcPts val="0"/>
                </a:spcAft>
                <a:defRPr/>
              </a:pPr>
              <a:r>
                <a:rPr lang="en-US" altLang="zh-CN" sz="1400" kern="0" dirty="0">
                  <a:solidFill>
                    <a:srgbClr val="C00000"/>
                  </a:solidFill>
                  <a:latin typeface="+mn-lt"/>
                  <a:ea typeface="+mn-ea"/>
                </a:rPr>
                <a:t>SPB/AQ</a:t>
              </a:r>
              <a:endParaRPr lang="en-US" altLang="zh-CN" sz="1400" kern="0" dirty="0">
                <a:solidFill>
                  <a:srgbClr val="C00000"/>
                </a:solidFill>
                <a:latin typeface="+mn-lt"/>
                <a:ea typeface="+mn-ea"/>
              </a:endParaRPr>
            </a:p>
          </p:txBody>
        </p:sp>
        <p:sp>
          <p:nvSpPr>
            <p:cNvPr id="151" name="矩形 169"/>
            <p:cNvSpPr>
              <a:spLocks noChangeArrowheads="1"/>
            </p:cNvSpPr>
            <p:nvPr/>
          </p:nvSpPr>
          <p:spPr bwMode="auto">
            <a:xfrm>
              <a:off x="766683" y="1239838"/>
              <a:ext cx="4057710" cy="2869285"/>
            </a:xfrm>
            <a:prstGeom prst="rect">
              <a:avLst/>
            </a:prstGeom>
            <a:noFill/>
            <a:ln w="9525" algn="ctr">
              <a:no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2" name="矩形 170"/>
            <p:cNvSpPr>
              <a:spLocks noChangeArrowheads="1"/>
            </p:cNvSpPr>
            <p:nvPr/>
          </p:nvSpPr>
          <p:spPr bwMode="auto">
            <a:xfrm>
              <a:off x="736120" y="1250387"/>
              <a:ext cx="4194344" cy="2827090"/>
            </a:xfrm>
            <a:prstGeom prst="rect">
              <a:avLst/>
            </a:prstGeom>
            <a:noFill/>
            <a:ln w="9525" algn="ctr">
              <a:solidFill>
                <a:srgbClr val="000000"/>
              </a:solid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3" name="矩形 171"/>
            <p:cNvSpPr>
              <a:spLocks noChangeArrowheads="1"/>
            </p:cNvSpPr>
            <p:nvPr/>
          </p:nvSpPr>
          <p:spPr bwMode="auto">
            <a:xfrm>
              <a:off x="5313403" y="1253903"/>
              <a:ext cx="4192547" cy="2830606"/>
            </a:xfrm>
            <a:prstGeom prst="rect">
              <a:avLst/>
            </a:prstGeom>
            <a:noFill/>
            <a:ln w="9525" algn="ctr">
              <a:solidFill>
                <a:srgbClr val="000000"/>
              </a:solid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4" name="TextBox 172"/>
            <p:cNvSpPr txBox="1">
              <a:spLocks noChangeArrowheads="1"/>
            </p:cNvSpPr>
            <p:nvPr/>
          </p:nvSpPr>
          <p:spPr bwMode="auto">
            <a:xfrm>
              <a:off x="5313403" y="1264452"/>
              <a:ext cx="717335" cy="341079"/>
            </a:xfrm>
            <a:prstGeom prst="rect">
              <a:avLst/>
            </a:prstGeom>
            <a:noFill/>
            <a:ln w="9525">
              <a:noFill/>
              <a:miter lim="800000"/>
            </a:ln>
          </p:spPr>
          <p:txBody>
            <a:bodyPr wrap="none">
              <a:spAutoFit/>
            </a:bodyPr>
            <a:lstStyle/>
            <a:p>
              <a:pPr eaLnBrk="1" fontAlgn="auto" hangingPunct="1">
                <a:spcBef>
                  <a:spcPts val="0"/>
                </a:spcBef>
                <a:spcAft>
                  <a:spcPts val="0"/>
                </a:spcAft>
                <a:defRPr/>
              </a:pPr>
              <a:r>
                <a:rPr lang="en-US" altLang="zh-CN" sz="1400" kern="0" dirty="0">
                  <a:solidFill>
                    <a:srgbClr val="C00000"/>
                  </a:solidFill>
                  <a:latin typeface="+mn-lt"/>
                  <a:ea typeface="+mn-ea"/>
                </a:rPr>
                <a:t>TRILL</a:t>
              </a:r>
              <a:endParaRPr lang="en-US" altLang="zh-CN" sz="1400" kern="0" dirty="0">
                <a:solidFill>
                  <a:srgbClr val="C00000"/>
                </a:solidFill>
                <a:latin typeface="+mn-lt"/>
                <a:ea typeface="+mn-e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叠加大二层网络技术</a:t>
            </a:r>
            <a:endParaRPr lang="zh-CN" altLang="en-US" smtClean="0"/>
          </a:p>
        </p:txBody>
      </p:sp>
      <p:grpSp>
        <p:nvGrpSpPr>
          <p:cNvPr id="73731" name="组合 139"/>
          <p:cNvGrpSpPr/>
          <p:nvPr/>
        </p:nvGrpSpPr>
        <p:grpSpPr bwMode="auto">
          <a:xfrm>
            <a:off x="792163" y="1473200"/>
            <a:ext cx="4673600" cy="4403725"/>
            <a:chOff x="395536" y="1844824"/>
            <a:chExt cx="4536504" cy="3198549"/>
          </a:xfrm>
        </p:grpSpPr>
        <p:pic>
          <p:nvPicPr>
            <p:cNvPr id="73736"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560"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7296"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4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9" y="1855528"/>
              <a:ext cx="388782" cy="43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39" name="直接连接符 101"/>
            <p:cNvCxnSpPr>
              <a:cxnSpLocks noChangeShapeType="1"/>
            </p:cNvCxnSpPr>
            <p:nvPr/>
          </p:nvCxnSpPr>
          <p:spPr bwMode="auto">
            <a:xfrm flipH="1" flipV="1">
              <a:off x="2029111" y="2286844"/>
              <a:ext cx="7682"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pic>
          <p:nvPicPr>
            <p:cNvPr id="73740"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030"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1"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3006"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2" name="Picture 4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777" y="1844824"/>
              <a:ext cx="398431" cy="44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43" name="直接连接符 105"/>
            <p:cNvCxnSpPr>
              <a:cxnSpLocks noChangeShapeType="1"/>
            </p:cNvCxnSpPr>
            <p:nvPr/>
          </p:nvCxnSpPr>
          <p:spPr bwMode="auto">
            <a:xfrm>
              <a:off x="3134993" y="2286844"/>
              <a:ext cx="3535"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4" name="直接连接符 106"/>
            <p:cNvCxnSpPr>
              <a:cxnSpLocks noChangeShapeType="1"/>
            </p:cNvCxnSpPr>
            <p:nvPr/>
          </p:nvCxnSpPr>
          <p:spPr bwMode="auto">
            <a:xfrm flipH="1">
              <a:off x="1044058" y="2286844"/>
              <a:ext cx="985053"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5" name="直接连接符 107"/>
            <p:cNvCxnSpPr>
              <a:cxnSpLocks noChangeShapeType="1"/>
            </p:cNvCxnSpPr>
            <p:nvPr/>
          </p:nvCxnSpPr>
          <p:spPr bwMode="auto">
            <a:xfrm flipH="1">
              <a:off x="1044058" y="2286844"/>
              <a:ext cx="2090935"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6" name="直接连接符 108"/>
            <p:cNvCxnSpPr>
              <a:cxnSpLocks noChangeShapeType="1"/>
            </p:cNvCxnSpPr>
            <p:nvPr/>
          </p:nvCxnSpPr>
          <p:spPr bwMode="auto">
            <a:xfrm>
              <a:off x="2029111" y="2286844"/>
              <a:ext cx="1109416"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7" name="直接连接符 109"/>
            <p:cNvCxnSpPr>
              <a:cxnSpLocks noChangeShapeType="1"/>
            </p:cNvCxnSpPr>
            <p:nvPr/>
          </p:nvCxnSpPr>
          <p:spPr bwMode="auto">
            <a:xfrm flipH="1">
              <a:off x="2036793" y="2286844"/>
              <a:ext cx="1098199"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8" name="直接连接符 110"/>
            <p:cNvCxnSpPr>
              <a:cxnSpLocks noChangeShapeType="1"/>
            </p:cNvCxnSpPr>
            <p:nvPr/>
          </p:nvCxnSpPr>
          <p:spPr bwMode="auto">
            <a:xfrm>
              <a:off x="2029111" y="2286844"/>
              <a:ext cx="2333393"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9" name="直接连接符 111"/>
            <p:cNvCxnSpPr>
              <a:cxnSpLocks noChangeShapeType="1"/>
            </p:cNvCxnSpPr>
            <p:nvPr/>
          </p:nvCxnSpPr>
          <p:spPr bwMode="auto">
            <a:xfrm>
              <a:off x="3210731" y="2342847"/>
              <a:ext cx="1151774" cy="88292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113" name="椭圆 52"/>
            <p:cNvSpPr/>
            <p:nvPr/>
          </p:nvSpPr>
          <p:spPr bwMode="auto">
            <a:xfrm>
              <a:off x="1018073" y="2143463"/>
              <a:ext cx="3420869" cy="1203780"/>
            </a:xfrm>
            <a:prstGeom prst="ellipse">
              <a:avLst/>
            </a:prstGeom>
            <a:solidFill>
              <a:srgbClr val="FFCC66">
                <a:lumMod val="20000"/>
                <a:lumOff val="80000"/>
                <a:alpha val="70000"/>
              </a:srgbClr>
            </a:solidFill>
            <a:ln>
              <a:noFill/>
            </a:ln>
            <a:effectLst/>
          </p:spPr>
          <p:txBody>
            <a:bodyPr/>
            <a:lstStyle/>
            <a:p>
              <a:pPr eaLnBrk="1" fontAlgn="auto" hangingPunct="1">
                <a:spcBef>
                  <a:spcPts val="0"/>
                </a:spcBef>
                <a:spcAft>
                  <a:spcPts val="0"/>
                </a:spcAft>
                <a:buClr>
                  <a:srgbClr val="CC9900"/>
                </a:buClr>
                <a:buFont typeface="Wingdings" panose="05000000000000000000" pitchFamily="2" charset="2"/>
                <a:buChar char="n"/>
                <a:defRPr/>
              </a:pPr>
              <a:endParaRPr lang="zh-CN" altLang="en-US" sz="1800" kern="0">
                <a:solidFill>
                  <a:srgbClr val="000000"/>
                </a:solidFill>
                <a:latin typeface="+mn-lt"/>
                <a:ea typeface="+mn-ea"/>
              </a:endParaRPr>
            </a:p>
          </p:txBody>
        </p:sp>
        <p:sp>
          <p:nvSpPr>
            <p:cNvPr id="114" name="TextBox 113"/>
            <p:cNvSpPr txBox="1"/>
            <p:nvPr/>
          </p:nvSpPr>
          <p:spPr>
            <a:xfrm>
              <a:off x="1734605" y="2522815"/>
              <a:ext cx="1858364" cy="200630"/>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ysClr val="windowText" lastClr="000000"/>
                  </a:solidFill>
                  <a:latin typeface="+mn-lt"/>
                  <a:ea typeface="+mn-ea"/>
                </a:rPr>
                <a:t>STP/TRILL/OSPF</a:t>
              </a:r>
              <a:endParaRPr lang="zh-CN" altLang="en-US" sz="1200" kern="0" dirty="0">
                <a:solidFill>
                  <a:sysClr val="windowText" lastClr="000000"/>
                </a:solidFill>
                <a:latin typeface="+mn-lt"/>
                <a:ea typeface="+mn-ea"/>
              </a:endParaRPr>
            </a:p>
          </p:txBody>
        </p:sp>
        <p:sp>
          <p:nvSpPr>
            <p:cNvPr id="73752" name="圆角矩形 114"/>
            <p:cNvSpPr>
              <a:spLocks noChangeArrowheads="1"/>
            </p:cNvSpPr>
            <p:nvPr/>
          </p:nvSpPr>
          <p:spPr bwMode="auto">
            <a:xfrm>
              <a:off x="395536"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16" name="Rounded Rectangle 237"/>
            <p:cNvSpPr/>
            <p:nvPr/>
          </p:nvSpPr>
          <p:spPr bwMode="auto">
            <a:xfrm>
              <a:off x="605103"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54" name="Straight Connector 239"/>
            <p:cNvCxnSpPr>
              <a:cxnSpLocks noChangeShapeType="1"/>
            </p:cNvCxnSpPr>
            <p:nvPr/>
          </p:nvCxnSpPr>
          <p:spPr bwMode="auto">
            <a:xfrm flipH="1">
              <a:off x="755576"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55" name="Straight Connector 240"/>
            <p:cNvCxnSpPr>
              <a:cxnSpLocks noChangeShapeType="1"/>
            </p:cNvCxnSpPr>
            <p:nvPr/>
          </p:nvCxnSpPr>
          <p:spPr bwMode="auto">
            <a:xfrm>
              <a:off x="1043608"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19" name="Rounded Rectangle 95"/>
            <p:cNvSpPr/>
            <p:nvPr/>
          </p:nvSpPr>
          <p:spPr bwMode="auto">
            <a:xfrm>
              <a:off x="489532" y="4081733"/>
              <a:ext cx="796662"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vSwitch-1</a:t>
              </a:r>
              <a:endParaRPr lang="en-US" sz="1050" kern="0" dirty="0">
                <a:solidFill>
                  <a:srgbClr val="000000"/>
                </a:solidFill>
                <a:latin typeface="+mn-lt"/>
                <a:ea typeface="+mn-ea"/>
                <a:cs typeface="Arial" panose="020B0604020202020204" pitchFamily="34" charset="0"/>
              </a:endParaRPr>
            </a:p>
          </p:txBody>
        </p:sp>
        <p:sp>
          <p:nvSpPr>
            <p:cNvPr id="120" name="矩形 119"/>
            <p:cNvSpPr/>
            <p:nvPr/>
          </p:nvSpPr>
          <p:spPr>
            <a:xfrm>
              <a:off x="508024"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Server-1</a:t>
              </a:r>
              <a:endParaRPr lang="en-US" altLang="zh-CN" kern="0" dirty="0">
                <a:solidFill>
                  <a:srgbClr val="000000"/>
                </a:solidFill>
                <a:latin typeface="+mn-lt"/>
                <a:ea typeface="+mn-ea"/>
              </a:endParaRPr>
            </a:p>
          </p:txBody>
        </p:sp>
        <p:sp>
          <p:nvSpPr>
            <p:cNvPr id="121" name="Rounded Rectangle 238"/>
            <p:cNvSpPr/>
            <p:nvPr/>
          </p:nvSpPr>
          <p:spPr bwMode="auto">
            <a:xfrm>
              <a:off x="941026"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sp>
          <p:nvSpPr>
            <p:cNvPr id="73759" name="圆角矩形 121"/>
            <p:cNvSpPr>
              <a:spLocks noChangeArrowheads="1"/>
            </p:cNvSpPr>
            <p:nvPr/>
          </p:nvSpPr>
          <p:spPr bwMode="auto">
            <a:xfrm>
              <a:off x="1548153"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23" name="Rounded Rectangle 237"/>
            <p:cNvSpPr/>
            <p:nvPr/>
          </p:nvSpPr>
          <p:spPr bwMode="auto">
            <a:xfrm>
              <a:off x="1757720"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61" name="Straight Connector 239"/>
            <p:cNvCxnSpPr>
              <a:cxnSpLocks noChangeShapeType="1"/>
            </p:cNvCxnSpPr>
            <p:nvPr/>
          </p:nvCxnSpPr>
          <p:spPr bwMode="auto">
            <a:xfrm flipH="1">
              <a:off x="1907704"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62" name="Straight Connector 240"/>
            <p:cNvCxnSpPr>
              <a:cxnSpLocks noChangeShapeType="1"/>
            </p:cNvCxnSpPr>
            <p:nvPr/>
          </p:nvCxnSpPr>
          <p:spPr bwMode="auto">
            <a:xfrm>
              <a:off x="2195736"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26" name="Rounded Rectangle 95"/>
            <p:cNvSpPr/>
            <p:nvPr/>
          </p:nvSpPr>
          <p:spPr bwMode="auto">
            <a:xfrm>
              <a:off x="1640609" y="4081733"/>
              <a:ext cx="798203"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a:t>
              </a:r>
              <a:r>
                <a:rPr lang="en-US" altLang="zh-CN" sz="1050" kern="0" dirty="0">
                  <a:solidFill>
                    <a:srgbClr val="000000"/>
                  </a:solidFill>
                  <a:latin typeface="+mn-lt"/>
                  <a:ea typeface="+mn-ea"/>
                  <a:cs typeface="Arial" panose="020B0604020202020204" pitchFamily="34" charset="0"/>
                </a:rPr>
                <a:t>2</a:t>
              </a:r>
              <a:endParaRPr lang="en-US" sz="1050" kern="0" dirty="0">
                <a:solidFill>
                  <a:srgbClr val="000000"/>
                </a:solidFill>
                <a:latin typeface="+mn-lt"/>
                <a:ea typeface="+mn-ea"/>
                <a:cs typeface="Arial" panose="020B0604020202020204" pitchFamily="34" charset="0"/>
              </a:endParaRPr>
            </a:p>
          </p:txBody>
        </p:sp>
        <p:sp>
          <p:nvSpPr>
            <p:cNvPr id="127" name="矩形 126"/>
            <p:cNvSpPr/>
            <p:nvPr/>
          </p:nvSpPr>
          <p:spPr>
            <a:xfrm>
              <a:off x="1660641"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Server-2</a:t>
              </a:r>
              <a:endParaRPr lang="en-US" altLang="zh-CN" kern="0" dirty="0">
                <a:solidFill>
                  <a:srgbClr val="000000"/>
                </a:solidFill>
                <a:latin typeface="+mn-lt"/>
                <a:ea typeface="+mn-ea"/>
              </a:endParaRPr>
            </a:p>
          </p:txBody>
        </p:sp>
        <p:sp>
          <p:nvSpPr>
            <p:cNvPr id="128" name="Rounded Rectangle 238"/>
            <p:cNvSpPr/>
            <p:nvPr/>
          </p:nvSpPr>
          <p:spPr bwMode="auto">
            <a:xfrm>
              <a:off x="2093643"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sp>
          <p:nvSpPr>
            <p:cNvPr id="73766" name="圆角矩形 128"/>
            <p:cNvSpPr>
              <a:spLocks noChangeArrowheads="1"/>
            </p:cNvSpPr>
            <p:nvPr/>
          </p:nvSpPr>
          <p:spPr bwMode="auto">
            <a:xfrm>
              <a:off x="3924270"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30" name="Rounded Rectangle 237"/>
            <p:cNvSpPr/>
            <p:nvPr/>
          </p:nvSpPr>
          <p:spPr bwMode="auto">
            <a:xfrm>
              <a:off x="4133837"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68" name="Straight Connector 239"/>
            <p:cNvCxnSpPr>
              <a:cxnSpLocks noChangeShapeType="1"/>
            </p:cNvCxnSpPr>
            <p:nvPr/>
          </p:nvCxnSpPr>
          <p:spPr bwMode="auto">
            <a:xfrm flipH="1">
              <a:off x="4283968"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69" name="Straight Connector 240"/>
            <p:cNvCxnSpPr>
              <a:cxnSpLocks noChangeShapeType="1"/>
            </p:cNvCxnSpPr>
            <p:nvPr/>
          </p:nvCxnSpPr>
          <p:spPr bwMode="auto">
            <a:xfrm>
              <a:off x="4572000"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33" name="Rounded Rectangle 95"/>
            <p:cNvSpPr/>
            <p:nvPr/>
          </p:nvSpPr>
          <p:spPr bwMode="auto">
            <a:xfrm>
              <a:off x="4016726" y="4081733"/>
              <a:ext cx="798203"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a:t>
              </a:r>
              <a:r>
                <a:rPr lang="en-US" altLang="zh-CN" sz="1050" kern="0" dirty="0">
                  <a:solidFill>
                    <a:srgbClr val="000000"/>
                  </a:solidFill>
                  <a:latin typeface="+mn-lt"/>
                  <a:ea typeface="+mn-ea"/>
                  <a:cs typeface="Arial" panose="020B0604020202020204" pitchFamily="34" charset="0"/>
                </a:rPr>
                <a:t>n</a:t>
              </a:r>
              <a:endParaRPr lang="en-US" sz="1050" kern="0" dirty="0">
                <a:solidFill>
                  <a:srgbClr val="000000"/>
                </a:solidFill>
                <a:latin typeface="+mn-lt"/>
                <a:ea typeface="+mn-ea"/>
                <a:cs typeface="Arial" panose="020B0604020202020204" pitchFamily="34" charset="0"/>
              </a:endParaRPr>
            </a:p>
          </p:txBody>
        </p:sp>
        <p:sp>
          <p:nvSpPr>
            <p:cNvPr id="134" name="矩形 133"/>
            <p:cNvSpPr/>
            <p:nvPr/>
          </p:nvSpPr>
          <p:spPr>
            <a:xfrm>
              <a:off x="4036758"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Server-n</a:t>
              </a:r>
              <a:endParaRPr lang="en-US" altLang="zh-CN" kern="0" dirty="0">
                <a:solidFill>
                  <a:srgbClr val="000000"/>
                </a:solidFill>
                <a:latin typeface="+mn-lt"/>
                <a:ea typeface="+mn-ea"/>
              </a:endParaRPr>
            </a:p>
          </p:txBody>
        </p:sp>
        <p:sp>
          <p:nvSpPr>
            <p:cNvPr id="135" name="Rounded Rectangle 238"/>
            <p:cNvSpPr/>
            <p:nvPr/>
          </p:nvSpPr>
          <p:spPr bwMode="auto">
            <a:xfrm>
              <a:off x="4469760"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73" name="Straight Connector 239"/>
            <p:cNvCxnSpPr>
              <a:cxnSpLocks noChangeShapeType="1"/>
            </p:cNvCxnSpPr>
            <p:nvPr/>
          </p:nvCxnSpPr>
          <p:spPr bwMode="auto">
            <a:xfrm flipH="1">
              <a:off x="971600"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74" name="Straight Connector 239"/>
            <p:cNvCxnSpPr>
              <a:cxnSpLocks noChangeShapeType="1"/>
            </p:cNvCxnSpPr>
            <p:nvPr/>
          </p:nvCxnSpPr>
          <p:spPr bwMode="auto">
            <a:xfrm flipH="1">
              <a:off x="2051720"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75" name="Straight Connector 239"/>
            <p:cNvCxnSpPr>
              <a:cxnSpLocks noChangeShapeType="1"/>
            </p:cNvCxnSpPr>
            <p:nvPr/>
          </p:nvCxnSpPr>
          <p:spPr bwMode="auto">
            <a:xfrm flipH="1">
              <a:off x="4427984"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73776" name="TextBox 138"/>
            <p:cNvSpPr txBox="1">
              <a:spLocks noChangeArrowheads="1"/>
            </p:cNvSpPr>
            <p:nvPr/>
          </p:nvSpPr>
          <p:spPr bwMode="auto">
            <a:xfrm>
              <a:off x="3059807" y="4365382"/>
              <a:ext cx="352874" cy="22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r>
                <a:rPr lang="en-US" altLang="zh-CN" sz="1400" smtClean="0">
                  <a:solidFill>
                    <a:srgbClr val="000000"/>
                  </a:solidFill>
                  <a:latin typeface="+mn-lt"/>
                  <a:ea typeface="+mn-ea"/>
                </a:rPr>
                <a:t>…</a:t>
              </a:r>
              <a:endParaRPr lang="zh-CN" altLang="en-US" sz="1400" smtClean="0">
                <a:solidFill>
                  <a:srgbClr val="000000"/>
                </a:solidFill>
                <a:latin typeface="+mn-lt"/>
                <a:ea typeface="+mn-ea"/>
              </a:endParaRPr>
            </a:p>
          </p:txBody>
        </p:sp>
        <p:sp>
          <p:nvSpPr>
            <p:cNvPr id="140" name="Rounded Rectangle 95"/>
            <p:cNvSpPr/>
            <p:nvPr/>
          </p:nvSpPr>
          <p:spPr bwMode="auto">
            <a:xfrm>
              <a:off x="756114" y="4023747"/>
              <a:ext cx="3827675" cy="215619"/>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E7B95C">
                <a:lumMod val="60000"/>
                <a:lumOff val="40000"/>
                <a:alpha val="52000"/>
              </a:srgbClr>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altLang="zh-CN" sz="1050" kern="0" dirty="0">
                  <a:solidFill>
                    <a:srgbClr val="000000"/>
                  </a:solidFill>
                  <a:latin typeface="+mn-lt"/>
                  <a:ea typeface="+mn-ea"/>
                  <a:cs typeface="Arial" panose="020B0604020202020204" pitchFamily="34" charset="0"/>
                </a:rPr>
                <a:t>VXLAN</a:t>
              </a:r>
              <a:endParaRPr lang="en-US" sz="1050" kern="0" dirty="0">
                <a:solidFill>
                  <a:srgbClr val="000000"/>
                </a:solidFill>
                <a:latin typeface="+mn-lt"/>
                <a:ea typeface="+mn-ea"/>
                <a:cs typeface="Arial" panose="020B0604020202020204" pitchFamily="34" charset="0"/>
              </a:endParaRPr>
            </a:p>
          </p:txBody>
        </p:sp>
      </p:grpSp>
      <p:sp>
        <p:nvSpPr>
          <p:cNvPr id="73732" name="右大括号 94"/>
          <p:cNvSpPr/>
          <p:nvPr/>
        </p:nvSpPr>
        <p:spPr bwMode="auto">
          <a:xfrm>
            <a:off x="5465763" y="1514475"/>
            <a:ext cx="306387" cy="2201863"/>
          </a:xfrm>
          <a:prstGeom prst="rightBrace">
            <a:avLst>
              <a:gd name="adj1" fmla="val 8318"/>
              <a:gd name="adj2" fmla="val 50000"/>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FFFFFF"/>
              </a:solidFill>
              <a:latin typeface="+mn-lt"/>
              <a:ea typeface="+mn-ea"/>
            </a:endParaRPr>
          </a:p>
        </p:txBody>
      </p:sp>
      <p:sp>
        <p:nvSpPr>
          <p:cNvPr id="73733" name="右大括号 95"/>
          <p:cNvSpPr/>
          <p:nvPr/>
        </p:nvSpPr>
        <p:spPr bwMode="auto">
          <a:xfrm>
            <a:off x="5465763" y="3949700"/>
            <a:ext cx="306387" cy="1652588"/>
          </a:xfrm>
          <a:prstGeom prst="rightBrace">
            <a:avLst>
              <a:gd name="adj1" fmla="val 8340"/>
              <a:gd name="adj2" fmla="val 50000"/>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FFFFFF"/>
              </a:solidFill>
              <a:latin typeface="+mn-lt"/>
              <a:ea typeface="+mn-ea"/>
            </a:endParaRPr>
          </a:p>
        </p:txBody>
      </p:sp>
      <p:sp>
        <p:nvSpPr>
          <p:cNvPr id="97" name="TextBox 96"/>
          <p:cNvSpPr txBox="1"/>
          <p:nvPr/>
        </p:nvSpPr>
        <p:spPr bwMode="auto">
          <a:xfrm>
            <a:off x="5795963" y="1311275"/>
            <a:ext cx="1665287" cy="1773238"/>
          </a:xfrm>
          <a:prstGeom prst="rect">
            <a:avLst/>
          </a:prstGeom>
          <a:noFill/>
        </p:spPr>
        <p:txBody>
          <a:bodyPr wrap="none">
            <a:spAutoFit/>
          </a:bodyPr>
          <a:lstStyle/>
          <a:p>
            <a:pPr marL="301625" indent="-301625" defTabSz="801370" eaLnBrk="1" hangingPunct="1">
              <a:lnSpc>
                <a:spcPct val="130000"/>
              </a:lnSpc>
              <a:spcBef>
                <a:spcPct val="30000"/>
              </a:spcBef>
              <a:buSzPct val="60000"/>
              <a:buFont typeface="Wingdings" panose="05000000000000000000" pitchFamily="2" charset="2"/>
              <a:buChar char="l"/>
              <a:defRPr/>
            </a:pPr>
            <a:r>
              <a:rPr lang="zh-CN" altLang="en-US" sz="2000" kern="0" dirty="0">
                <a:latin typeface="+mn-lt"/>
                <a:ea typeface="+mn-ea"/>
              </a:rPr>
              <a:t>物理网络</a:t>
            </a:r>
            <a:endParaRPr lang="en-US" altLang="zh-CN" sz="20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无环</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多路径</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快速收敛</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大规模</a:t>
            </a:r>
            <a:endParaRPr lang="en-US" altLang="zh-CN" sz="1600" kern="0" dirty="0">
              <a:latin typeface="+mn-lt"/>
              <a:ea typeface="+mn-ea"/>
            </a:endParaRPr>
          </a:p>
        </p:txBody>
      </p:sp>
      <p:sp>
        <p:nvSpPr>
          <p:cNvPr id="98" name="TextBox 97"/>
          <p:cNvSpPr txBox="1"/>
          <p:nvPr/>
        </p:nvSpPr>
        <p:spPr bwMode="auto">
          <a:xfrm>
            <a:off x="5651500" y="3784600"/>
            <a:ext cx="2844800" cy="2192338"/>
          </a:xfrm>
          <a:prstGeom prst="rect">
            <a:avLst/>
          </a:prstGeom>
          <a:noFill/>
        </p:spPr>
        <p:txBody>
          <a:bodyPr>
            <a:spAutoFit/>
          </a:bodyPr>
          <a:lstStyle/>
          <a:p>
            <a:pPr marL="301625" indent="-301625" defTabSz="801370" eaLnBrk="1" hangingPunct="1">
              <a:lnSpc>
                <a:spcPct val="130000"/>
              </a:lnSpc>
              <a:spcBef>
                <a:spcPct val="30000"/>
              </a:spcBef>
              <a:buSzPct val="60000"/>
              <a:buFont typeface="Wingdings" panose="05000000000000000000" pitchFamily="2" charset="2"/>
              <a:buChar char="l"/>
              <a:defRPr/>
            </a:pPr>
            <a:r>
              <a:rPr lang="en-US" altLang="zh-CN" sz="2000" kern="0" dirty="0">
                <a:latin typeface="+mn-lt"/>
                <a:ea typeface="+mn-ea"/>
              </a:rPr>
              <a:t>VXLAN</a:t>
            </a:r>
            <a:r>
              <a:rPr lang="zh-CN" altLang="en-US" sz="2000" kern="0" dirty="0">
                <a:latin typeface="+mn-lt"/>
                <a:ea typeface="+mn-ea"/>
              </a:rPr>
              <a:t>叠加网络</a:t>
            </a:r>
            <a:endParaRPr lang="en-US" altLang="zh-CN" sz="20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大范围迁移（位置无关性）</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避免对物理网络的自动配置</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多租户（</a:t>
            </a:r>
            <a:r>
              <a:rPr lang="en-US" altLang="zh-CN" sz="1600" kern="0" dirty="0">
                <a:latin typeface="+mn-lt"/>
                <a:ea typeface="+mn-ea"/>
              </a:rPr>
              <a:t>16M</a:t>
            </a:r>
            <a:r>
              <a:rPr lang="zh-CN" altLang="en-US" sz="1600" kern="0" dirty="0">
                <a:latin typeface="+mn-lt"/>
                <a:ea typeface="+mn-ea"/>
              </a:rPr>
              <a:t>）</a:t>
            </a:r>
            <a:endParaRPr lang="en-US" altLang="zh-CN" sz="1600" kern="0" dirty="0">
              <a:latin typeface="+mn-lt"/>
              <a:ea typeface="+mn-ea"/>
            </a:endParaRPr>
          </a:p>
          <a:p>
            <a:pPr eaLnBrk="1" hangingPunct="1">
              <a:defRPr/>
            </a:pPr>
            <a:endParaRPr lang="en-US" altLang="zh-CN" sz="160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7"/>
          <p:cNvSpPr>
            <a:spLocks noChangeArrowheads="1"/>
          </p:cNvSpPr>
          <p:nvPr/>
        </p:nvSpPr>
        <p:spPr bwMode="auto">
          <a:xfrm>
            <a:off x="1160463" y="2565400"/>
            <a:ext cx="2376487"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 name="Rectangle 7"/>
          <p:cNvSpPr>
            <a:spLocks noChangeArrowheads="1"/>
          </p:cNvSpPr>
          <p:nvPr/>
        </p:nvSpPr>
        <p:spPr bwMode="auto">
          <a:xfrm>
            <a:off x="1008063" y="2457450"/>
            <a:ext cx="2376487"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5780" name="标题 1"/>
          <p:cNvSpPr>
            <a:spLocks noGrp="1"/>
          </p:cNvSpPr>
          <p:nvPr>
            <p:ph type="title"/>
          </p:nvPr>
        </p:nvSpPr>
        <p:spPr/>
        <p:txBody>
          <a:bodyPr/>
          <a:lstStyle/>
          <a:p>
            <a:r>
              <a:rPr lang="zh-CN" altLang="en-US" smtClean="0"/>
              <a:t>华为方案与技术的关联</a:t>
            </a:r>
            <a:endParaRPr lang="zh-CN" altLang="en-US" smtClean="0"/>
          </a:p>
        </p:txBody>
      </p:sp>
      <p:sp>
        <p:nvSpPr>
          <p:cNvPr id="75781" name="内容占位符 40"/>
          <p:cNvSpPr>
            <a:spLocks noGrp="1"/>
          </p:cNvSpPr>
          <p:nvPr>
            <p:ph idx="1"/>
          </p:nvPr>
        </p:nvSpPr>
        <p:spPr>
          <a:xfrm>
            <a:off x="5724525" y="1376363"/>
            <a:ext cx="2857500" cy="4826000"/>
          </a:xfrm>
        </p:spPr>
        <p:txBody>
          <a:bodyPr/>
          <a:lstStyle/>
          <a:p>
            <a:pPr>
              <a:lnSpc>
                <a:spcPct val="130000"/>
              </a:lnSpc>
            </a:pPr>
            <a:r>
              <a:rPr lang="zh-CN" altLang="en-US" sz="1800" smtClean="0"/>
              <a:t>华为当前的网络虚拟化解决方案：</a:t>
            </a:r>
            <a:endParaRPr lang="en-US" altLang="zh-CN" sz="1800" smtClean="0"/>
          </a:p>
          <a:p>
            <a:pPr lvl="1">
              <a:lnSpc>
                <a:spcPct val="130000"/>
              </a:lnSpc>
            </a:pPr>
            <a:r>
              <a:rPr lang="zh-CN" altLang="en-US" sz="1600" smtClean="0"/>
              <a:t>分布式虚拟交换支持</a:t>
            </a:r>
            <a:r>
              <a:rPr lang="en-US" altLang="zh-CN" sz="1600" smtClean="0"/>
              <a:t>vSwitch</a:t>
            </a:r>
            <a:r>
              <a:rPr lang="zh-CN" altLang="en-US" sz="1600" smtClean="0"/>
              <a:t>和</a:t>
            </a:r>
            <a:r>
              <a:rPr lang="en-US" altLang="zh-CN" sz="1600" smtClean="0"/>
              <a:t>eSwitch</a:t>
            </a:r>
            <a:r>
              <a:rPr lang="zh-CN" altLang="en-US" sz="1600" smtClean="0"/>
              <a:t>两种方式</a:t>
            </a:r>
            <a:endParaRPr lang="en-US" altLang="zh-CN" sz="1600" smtClean="0"/>
          </a:p>
          <a:p>
            <a:pPr lvl="1">
              <a:lnSpc>
                <a:spcPct val="130000"/>
              </a:lnSpc>
            </a:pPr>
            <a:r>
              <a:rPr lang="zh-CN" altLang="en-US" sz="1600" smtClean="0"/>
              <a:t>华为支持网络设备提供的大二层解决方案</a:t>
            </a:r>
            <a:endParaRPr lang="zh-CN" altLang="en-US" sz="1600" smtClean="0"/>
          </a:p>
        </p:txBody>
      </p:sp>
      <p:cxnSp>
        <p:nvCxnSpPr>
          <p:cNvPr id="12" name="直接连接符 11"/>
          <p:cNvCxnSpPr/>
          <p:nvPr/>
        </p:nvCxnSpPr>
        <p:spPr bwMode="auto">
          <a:xfrm>
            <a:off x="2268538" y="4451350"/>
            <a:ext cx="0" cy="323850"/>
          </a:xfrm>
          <a:prstGeom prst="line">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16" name="Rectangle 7"/>
          <p:cNvSpPr>
            <a:spLocks noChangeArrowheads="1"/>
          </p:cNvSpPr>
          <p:nvPr/>
        </p:nvSpPr>
        <p:spPr bwMode="auto">
          <a:xfrm>
            <a:off x="865188" y="2349500"/>
            <a:ext cx="2374900"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5784" name="TextBox 16"/>
          <p:cNvSpPr txBox="1">
            <a:spLocks noChangeArrowheads="1"/>
          </p:cNvSpPr>
          <p:nvPr/>
        </p:nvSpPr>
        <p:spPr bwMode="auto">
          <a:xfrm>
            <a:off x="1714500" y="1989138"/>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计算节点</a:t>
            </a:r>
            <a:endParaRPr lang="zh-CN" altLang="en-US" sz="1400" smtClean="0">
              <a:latin typeface="+mn-lt"/>
              <a:ea typeface="+mn-ea"/>
            </a:endParaRPr>
          </a:p>
        </p:txBody>
      </p:sp>
      <p:sp>
        <p:nvSpPr>
          <p:cNvPr id="18" name="圆角矩形 17"/>
          <p:cNvSpPr/>
          <p:nvPr/>
        </p:nvSpPr>
        <p:spPr bwMode="auto">
          <a:xfrm>
            <a:off x="1189038" y="2781300"/>
            <a:ext cx="1692275" cy="68421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en-US" altLang="zh-CN" sz="1600" dirty="0">
                <a:latin typeface="+mn-lt"/>
                <a:ea typeface="+mn-ea"/>
              </a:rPr>
              <a:t>vSwitch</a:t>
            </a:r>
            <a:endParaRPr lang="en-US" altLang="zh-CN" sz="1600" dirty="0">
              <a:latin typeface="+mn-lt"/>
              <a:ea typeface="+mn-ea"/>
            </a:endParaRPr>
          </a:p>
        </p:txBody>
      </p:sp>
      <p:cxnSp>
        <p:nvCxnSpPr>
          <p:cNvPr id="75786" name="直接连接符 20"/>
          <p:cNvCxnSpPr>
            <a:cxnSpLocks noChangeShapeType="1"/>
          </p:cNvCxnSpPr>
          <p:nvPr/>
        </p:nvCxnSpPr>
        <p:spPr bwMode="auto">
          <a:xfrm>
            <a:off x="865188" y="3573463"/>
            <a:ext cx="23749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2" name="圆角矩形 21"/>
          <p:cNvSpPr/>
          <p:nvPr/>
        </p:nvSpPr>
        <p:spPr bwMode="auto">
          <a:xfrm>
            <a:off x="1189038" y="3860800"/>
            <a:ext cx="1692275" cy="68421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en-US" altLang="zh-CN" sz="1600" dirty="0" err="1">
                <a:latin typeface="+mn-lt"/>
                <a:ea typeface="+mn-ea"/>
              </a:rPr>
              <a:t>eSwitch</a:t>
            </a:r>
            <a:endParaRPr lang="en-US" altLang="zh-CN" sz="1600" dirty="0">
              <a:latin typeface="+mn-lt"/>
              <a:ea typeface="+mn-ea"/>
            </a:endParaRPr>
          </a:p>
        </p:txBody>
      </p:sp>
      <p:cxnSp>
        <p:nvCxnSpPr>
          <p:cNvPr id="32" name="直接连接符 31"/>
          <p:cNvCxnSpPr/>
          <p:nvPr/>
        </p:nvCxnSpPr>
        <p:spPr bwMode="auto">
          <a:xfrm>
            <a:off x="2881313" y="3105150"/>
            <a:ext cx="1187450"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4" name="直接连接符 33"/>
          <p:cNvCxnSpPr/>
          <p:nvPr/>
        </p:nvCxnSpPr>
        <p:spPr bwMode="auto">
          <a:xfrm>
            <a:off x="3240088" y="3176588"/>
            <a:ext cx="900112"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6" name="直接连接符 35"/>
          <p:cNvCxnSpPr/>
          <p:nvPr/>
        </p:nvCxnSpPr>
        <p:spPr bwMode="auto">
          <a:xfrm>
            <a:off x="3392488" y="3249613"/>
            <a:ext cx="82073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7" name="直接连接符 36"/>
          <p:cNvCxnSpPr/>
          <p:nvPr/>
        </p:nvCxnSpPr>
        <p:spPr bwMode="auto">
          <a:xfrm>
            <a:off x="2916238" y="4184650"/>
            <a:ext cx="237648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8" name="直接连接符 37"/>
          <p:cNvCxnSpPr/>
          <p:nvPr/>
        </p:nvCxnSpPr>
        <p:spPr bwMode="auto">
          <a:xfrm>
            <a:off x="3276600" y="4257675"/>
            <a:ext cx="2124075"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9" name="直接连接符 38"/>
          <p:cNvCxnSpPr/>
          <p:nvPr/>
        </p:nvCxnSpPr>
        <p:spPr bwMode="auto">
          <a:xfrm>
            <a:off x="3386138" y="4329113"/>
            <a:ext cx="211613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0" name="直接连接符 39"/>
          <p:cNvCxnSpPr/>
          <p:nvPr/>
        </p:nvCxnSpPr>
        <p:spPr bwMode="auto">
          <a:xfrm flipV="1">
            <a:off x="4068763" y="2060575"/>
            <a:ext cx="0" cy="1030288"/>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直接连接符 42"/>
          <p:cNvCxnSpPr/>
          <p:nvPr/>
        </p:nvCxnSpPr>
        <p:spPr bwMode="auto">
          <a:xfrm flipV="1">
            <a:off x="4140200" y="1916113"/>
            <a:ext cx="0" cy="126047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5" name="直接连接符 44"/>
          <p:cNvCxnSpPr/>
          <p:nvPr/>
        </p:nvCxnSpPr>
        <p:spPr bwMode="auto">
          <a:xfrm flipV="1">
            <a:off x="4205288" y="1989138"/>
            <a:ext cx="0" cy="126047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4" name="直接连接符 53"/>
          <p:cNvCxnSpPr/>
          <p:nvPr/>
        </p:nvCxnSpPr>
        <p:spPr bwMode="auto">
          <a:xfrm flipV="1">
            <a:off x="5292725" y="2060575"/>
            <a:ext cx="0" cy="2097088"/>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8" name="直接连接符 57"/>
          <p:cNvCxnSpPr/>
          <p:nvPr/>
        </p:nvCxnSpPr>
        <p:spPr bwMode="auto">
          <a:xfrm flipV="1">
            <a:off x="5400675" y="2060575"/>
            <a:ext cx="0" cy="219710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直接连接符 59"/>
          <p:cNvCxnSpPr/>
          <p:nvPr/>
        </p:nvCxnSpPr>
        <p:spPr bwMode="auto">
          <a:xfrm flipV="1">
            <a:off x="5508625" y="2097088"/>
            <a:ext cx="0" cy="223202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5800" name="直接连接符 62"/>
          <p:cNvCxnSpPr>
            <a:cxnSpLocks noChangeShapeType="1"/>
          </p:cNvCxnSpPr>
          <p:nvPr/>
        </p:nvCxnSpPr>
        <p:spPr bwMode="auto">
          <a:xfrm>
            <a:off x="755650" y="4976813"/>
            <a:ext cx="48958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75801"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863" y="5121275"/>
            <a:ext cx="217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2"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5084763"/>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3"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3138" y="5675313"/>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4"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0838"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5"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6"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313"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807" name="直接连接符 71"/>
          <p:cNvCxnSpPr>
            <a:cxnSpLocks noChangeShapeType="1"/>
          </p:cNvCxnSpPr>
          <p:nvPr/>
        </p:nvCxnSpPr>
        <p:spPr bwMode="auto">
          <a:xfrm flipV="1">
            <a:off x="1081088" y="5553075"/>
            <a:ext cx="468312" cy="12223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08" name="直接连接符 75"/>
          <p:cNvCxnSpPr>
            <a:cxnSpLocks noChangeShapeType="1"/>
          </p:cNvCxnSpPr>
          <p:nvPr/>
        </p:nvCxnSpPr>
        <p:spPr bwMode="auto">
          <a:xfrm flipV="1">
            <a:off x="1081088" y="5516563"/>
            <a:ext cx="1511300" cy="158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09" name="直接连接符 78"/>
          <p:cNvCxnSpPr>
            <a:cxnSpLocks noChangeShapeType="1"/>
          </p:cNvCxnSpPr>
          <p:nvPr/>
        </p:nvCxnSpPr>
        <p:spPr bwMode="auto">
          <a:xfrm flipH="1" flipV="1">
            <a:off x="1549400" y="5553075"/>
            <a:ext cx="179388" cy="1444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0" name="直接连接符 84"/>
          <p:cNvCxnSpPr>
            <a:cxnSpLocks noChangeShapeType="1"/>
          </p:cNvCxnSpPr>
          <p:nvPr/>
        </p:nvCxnSpPr>
        <p:spPr bwMode="auto">
          <a:xfrm flipH="1">
            <a:off x="1728788" y="5516563"/>
            <a:ext cx="863600"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1" name="直接连接符 93"/>
          <p:cNvCxnSpPr>
            <a:cxnSpLocks noChangeShapeType="1"/>
          </p:cNvCxnSpPr>
          <p:nvPr/>
        </p:nvCxnSpPr>
        <p:spPr bwMode="auto">
          <a:xfrm flipV="1">
            <a:off x="2376488" y="5516563"/>
            <a:ext cx="215900"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98" name="椭圆 97"/>
          <p:cNvSpPr/>
          <p:nvPr/>
        </p:nvSpPr>
        <p:spPr bwMode="auto">
          <a:xfrm>
            <a:off x="757238" y="5373688"/>
            <a:ext cx="2555875" cy="468312"/>
          </a:xfrm>
          <a:prstGeom prst="ellipse">
            <a:avLst/>
          </a:prstGeom>
          <a:solidFill>
            <a:schemeClr val="accent6">
              <a:lumMod val="40000"/>
              <a:lumOff val="60000"/>
              <a:alpha val="58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75813" name="TextBox 98"/>
          <p:cNvSpPr txBox="1">
            <a:spLocks noChangeArrowheads="1"/>
          </p:cNvSpPr>
          <p:nvPr/>
        </p:nvSpPr>
        <p:spPr bwMode="auto">
          <a:xfrm>
            <a:off x="3492500" y="5426075"/>
            <a:ext cx="10810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物理交换机</a:t>
            </a:r>
            <a:endParaRPr lang="zh-CN" altLang="en-US" sz="1400" smtClean="0">
              <a:latin typeface="+mn-lt"/>
              <a:ea typeface="+mn-ea"/>
            </a:endParaRPr>
          </a:p>
        </p:txBody>
      </p:sp>
      <p:cxnSp>
        <p:nvCxnSpPr>
          <p:cNvPr id="75814" name="直接连接符 99"/>
          <p:cNvCxnSpPr>
            <a:cxnSpLocks noChangeShapeType="1"/>
          </p:cNvCxnSpPr>
          <p:nvPr/>
        </p:nvCxnSpPr>
        <p:spPr bwMode="auto">
          <a:xfrm flipH="1" flipV="1">
            <a:off x="2592388" y="5516563"/>
            <a:ext cx="396875"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5" name="直接连接符 102"/>
          <p:cNvCxnSpPr>
            <a:cxnSpLocks noChangeShapeType="1"/>
          </p:cNvCxnSpPr>
          <p:nvPr/>
        </p:nvCxnSpPr>
        <p:spPr bwMode="auto">
          <a:xfrm flipH="1" flipV="1">
            <a:off x="1549400" y="5553075"/>
            <a:ext cx="1295400" cy="1444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4" name="圆角矩形 3"/>
          <p:cNvSpPr/>
          <p:nvPr/>
        </p:nvSpPr>
        <p:spPr bwMode="auto">
          <a:xfrm>
            <a:off x="3852863" y="1414463"/>
            <a:ext cx="1763712" cy="71913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1" fontAlgn="t" hangingPunct="1">
              <a:defRPr/>
            </a:pPr>
            <a:r>
              <a:rPr lang="zh-CN" altLang="en-US" sz="1400" dirty="0">
                <a:latin typeface="+mn-lt"/>
                <a:ea typeface="+mn-ea"/>
              </a:rPr>
              <a:t>分布式</a:t>
            </a:r>
            <a:endParaRPr lang="en-US" altLang="zh-CN" sz="1400" dirty="0">
              <a:latin typeface="+mn-lt"/>
              <a:ea typeface="+mn-ea"/>
            </a:endParaRPr>
          </a:p>
          <a:p>
            <a:pPr algn="ctr" eaLnBrk="1" fontAlgn="t" hangingPunct="1">
              <a:defRPr/>
            </a:pPr>
            <a:r>
              <a:rPr lang="zh-CN" altLang="en-US" sz="1400" dirty="0">
                <a:latin typeface="+mn-lt"/>
                <a:ea typeface="+mn-ea"/>
              </a:rPr>
              <a:t>虚拟交换</a:t>
            </a:r>
            <a:endParaRPr lang="en-US" altLang="zh-CN" sz="1400" dirty="0">
              <a:latin typeface="+mn-lt"/>
              <a:ea typeface="+mn-ea"/>
            </a:endParaRPr>
          </a:p>
          <a:p>
            <a:pPr algn="ctr" eaLnBrk="1" fontAlgn="t" hangingPunct="1">
              <a:defRPr/>
            </a:pPr>
            <a:r>
              <a:rPr lang="zh-CN" altLang="en-US" sz="1400" dirty="0">
                <a:latin typeface="+mn-lt"/>
                <a:ea typeface="+mn-ea"/>
              </a:rPr>
              <a:t>集中管理</a:t>
            </a:r>
            <a:endParaRPr lang="zh-CN" altLang="en-US" sz="1400" dirty="0">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pic>
        <p:nvPicPr>
          <p:cNvPr id="77827"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latin typeface="+mn-ea"/>
                <a:ea typeface="+mn-ea"/>
              </a:rPr>
              <a:t>创建虚拟机简介</a:t>
            </a:r>
            <a:endParaRPr lang="zh-CN" altLang="en-US" sz="2200" b="1" dirty="0">
              <a:latin typeface="+mn-ea"/>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“攒”（虚拟）机之预算篇</a:t>
            </a:r>
            <a:endParaRPr lang="zh-CN" altLang="en-US" smtClean="0"/>
          </a:p>
        </p:txBody>
      </p:sp>
      <p:graphicFrame>
        <p:nvGraphicFramePr>
          <p:cNvPr id="7" name="表格 6"/>
          <p:cNvGraphicFramePr>
            <a:graphicFrameLocks noGrp="1"/>
          </p:cNvGraphicFramePr>
          <p:nvPr/>
        </p:nvGraphicFramePr>
        <p:xfrm>
          <a:off x="755650" y="1449388"/>
          <a:ext cx="7826375" cy="1935163"/>
        </p:xfrm>
        <a:graphic>
          <a:graphicData uri="http://schemas.openxmlformats.org/drawingml/2006/table">
            <a:tbl>
              <a:tblPr/>
              <a:tblGrid>
                <a:gridCol w="2160588"/>
                <a:gridCol w="792162"/>
                <a:gridCol w="1619250"/>
                <a:gridCol w="1908175"/>
                <a:gridCol w="1346200"/>
              </a:tblGrid>
              <a:tr h="385763">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mn-ea"/>
                          <a:ea typeface="+mn-ea"/>
                          <a:cs typeface="Book Antiqua" panose="02040602050305030304" pitchFamily="18" charset="0"/>
                        </a:rPr>
                        <a:t>用途</a:t>
                      </a:r>
                      <a:endParaRPr kumimoji="0" lang="en-US" altLang="zh-CN" sz="1800" b="1" i="0" u="none" strike="noStrike" cap="none" normalizeH="0" baseline="0" dirty="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smtClean="0">
                          <a:ln>
                            <a:noFill/>
                          </a:ln>
                          <a:solidFill>
                            <a:schemeClr val="tx1"/>
                          </a:solidFill>
                          <a:effectLst/>
                          <a:latin typeface="+mn-ea"/>
                          <a:ea typeface="+mn-ea"/>
                          <a:cs typeface="Book Antiqua" panose="02040602050305030304" pitchFamily="18" charset="0"/>
                        </a:rPr>
                        <a:t>数量</a:t>
                      </a:r>
                      <a:endParaRPr kumimoji="0" lang="en-US" altLang="zh-CN" sz="1800" b="0"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FrutigerNext LT Regular" pitchFamily="34" charset="0"/>
                          <a:ea typeface="+mn-ea"/>
                          <a:cs typeface="Book Antiqua" panose="02040602050305030304" pitchFamily="18" charset="0"/>
                        </a:rPr>
                        <a:t>CPU</a:t>
                      </a:r>
                      <a:endParaRPr kumimoji="0" lang="en-US" altLang="zh-CN" sz="1800" b="0" i="0" u="none" strike="noStrike" cap="none" normalizeH="0" baseline="0" dirty="0" smtClean="0">
                        <a:ln>
                          <a:noFill/>
                        </a:ln>
                        <a:solidFill>
                          <a:schemeClr val="tx1"/>
                        </a:solidFill>
                        <a:effectLst/>
                        <a:latin typeface="FrutigerNext LT Regular" pitchFamily="34" charset="0"/>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smtClean="0">
                          <a:ln>
                            <a:noFill/>
                          </a:ln>
                          <a:solidFill>
                            <a:schemeClr val="tx1"/>
                          </a:solidFill>
                          <a:effectLst/>
                          <a:latin typeface="+mn-ea"/>
                          <a:ea typeface="+mn-ea"/>
                          <a:cs typeface="Book Antiqua" panose="02040602050305030304" pitchFamily="18" charset="0"/>
                        </a:rPr>
                        <a:t>内存</a:t>
                      </a:r>
                      <a:endParaRPr kumimoji="0" lang="en-US" altLang="zh-CN" sz="1800" b="1"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smtClean="0">
                          <a:ln>
                            <a:noFill/>
                          </a:ln>
                          <a:solidFill>
                            <a:schemeClr val="tx1"/>
                          </a:solidFill>
                          <a:effectLst/>
                          <a:latin typeface="+mn-ea"/>
                          <a:ea typeface="+mn-ea"/>
                          <a:cs typeface="Book Antiqua" panose="02040602050305030304" pitchFamily="18" charset="0"/>
                        </a:rPr>
                        <a:t>硬盘</a:t>
                      </a:r>
                      <a:endParaRPr kumimoji="0" lang="en-US" altLang="zh-CN" sz="1800" b="1"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文秘用来文本编辑</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美工用来图像处理</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cap="none" normalizeH="0" baseline="0" dirty="0" smtClean="0">
                          <a:ln>
                            <a:noFill/>
                          </a:ln>
                          <a:solidFill>
                            <a:schemeClr val="tx1"/>
                          </a:solidFill>
                          <a:effectLst/>
                          <a:latin typeface="+mn-lt"/>
                          <a:ea typeface="+mn-ea"/>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4</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4G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80G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文件共享服务器</a:t>
                      </a:r>
                      <a:endPar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a:t>
                      </a: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500G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mn-ea"/>
                          <a:ea typeface="+mn-ea"/>
                          <a:cs typeface="Times New Roman" panose="02020603050405020304" pitchFamily="18" charset="0"/>
                        </a:rPr>
                        <a:t>合计</a:t>
                      </a:r>
                      <a:endParaRPr kumimoji="0" lang="en-US" altLang="zh-CN" sz="18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4</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7×80%=6</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10×80%=8G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600G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54"/>
          <p:cNvSpPr>
            <a:spLocks noChangeArrowheads="1"/>
          </p:cNvSpPr>
          <p:nvPr/>
        </p:nvSpPr>
        <p:spPr bwMode="auto">
          <a:xfrm>
            <a:off x="755650" y="3716338"/>
            <a:ext cx="7848600" cy="468312"/>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虚拟化技术大幅提升资源利用率，所以</a:t>
            </a:r>
            <a:r>
              <a:rPr lang="en-US" altLang="zh-CN" sz="1600" dirty="0" smtClean="0">
                <a:latin typeface="+mn-lt"/>
                <a:ea typeface="+mn-ea"/>
              </a:rPr>
              <a:t>6</a:t>
            </a:r>
            <a:r>
              <a:rPr lang="zh-CN" altLang="en-US" sz="1600" dirty="0" smtClean="0">
                <a:latin typeface="+mn-lt"/>
                <a:ea typeface="+mn-ea"/>
              </a:rPr>
              <a:t>核</a:t>
            </a:r>
            <a:r>
              <a:rPr lang="en-US" altLang="zh-CN" sz="1600" dirty="0" smtClean="0">
                <a:latin typeface="+mn-lt"/>
                <a:ea typeface="+mn-ea"/>
              </a:rPr>
              <a:t>CPU</a:t>
            </a:r>
            <a:r>
              <a:rPr lang="zh-CN" altLang="en-US" sz="1600" dirty="0" smtClean="0">
                <a:latin typeface="+mn-lt"/>
                <a:ea typeface="+mn-ea"/>
              </a:rPr>
              <a:t>当</a:t>
            </a:r>
            <a:r>
              <a:rPr lang="en-US" altLang="zh-CN" sz="1600" dirty="0" smtClean="0">
                <a:latin typeface="+mn-lt"/>
                <a:ea typeface="+mn-ea"/>
              </a:rPr>
              <a:t>7</a:t>
            </a:r>
            <a:r>
              <a:rPr lang="zh-CN" altLang="en-US" sz="1600" dirty="0" smtClean="0">
                <a:latin typeface="+mn-lt"/>
                <a:ea typeface="+mn-ea"/>
              </a:rPr>
              <a:t>核用，</a:t>
            </a:r>
            <a:r>
              <a:rPr lang="en-US" altLang="zh-CN" sz="1600" dirty="0" smtClean="0">
                <a:latin typeface="+mn-lt"/>
                <a:ea typeface="+mn-ea"/>
              </a:rPr>
              <a:t>8G</a:t>
            </a:r>
            <a:r>
              <a:rPr lang="zh-CN" altLang="en-US" sz="1600" dirty="0" smtClean="0">
                <a:latin typeface="+mn-lt"/>
                <a:ea typeface="+mn-ea"/>
              </a:rPr>
              <a:t>内存当</a:t>
            </a:r>
            <a:r>
              <a:rPr lang="en-US" altLang="zh-CN" sz="1600" dirty="0" smtClean="0">
                <a:latin typeface="+mn-lt"/>
                <a:ea typeface="+mn-ea"/>
              </a:rPr>
              <a:t>10G</a:t>
            </a:r>
            <a:r>
              <a:rPr lang="zh-CN" altLang="en-US" sz="1600" dirty="0" smtClean="0">
                <a:latin typeface="+mn-lt"/>
                <a:ea typeface="+mn-ea"/>
              </a:rPr>
              <a:t>用</a:t>
            </a:r>
            <a:endParaRPr lang="zh-CN" altLang="en-US" sz="1600" dirty="0" smtClean="0">
              <a:latin typeface="+mn-lt"/>
              <a:ea typeface="+mn-ea"/>
            </a:endParaRPr>
          </a:p>
        </p:txBody>
      </p:sp>
      <p:sp>
        <p:nvSpPr>
          <p:cNvPr id="11" name="Rectangle 54"/>
          <p:cNvSpPr>
            <a:spLocks noChangeArrowheads="1"/>
          </p:cNvSpPr>
          <p:nvPr/>
        </p:nvSpPr>
        <p:spPr bwMode="auto">
          <a:xfrm>
            <a:off x="755650" y="4689475"/>
            <a:ext cx="7848600" cy="468313"/>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一台低端服务器上（</a:t>
            </a:r>
            <a:r>
              <a:rPr lang="en-US" altLang="zh-CN" sz="1600" dirty="0" smtClean="0">
                <a:latin typeface="+mn-lt"/>
                <a:ea typeface="+mn-ea"/>
              </a:rPr>
              <a:t>1</a:t>
            </a:r>
            <a:r>
              <a:rPr lang="zh-CN" altLang="en-US" sz="1600" dirty="0" smtClean="0">
                <a:latin typeface="+mn-lt"/>
                <a:ea typeface="+mn-ea"/>
              </a:rPr>
              <a:t>万块），可部署</a:t>
            </a:r>
            <a:r>
              <a:rPr lang="zh-CN" altLang="en-US" sz="1600" dirty="0">
                <a:latin typeface="+mn-lt"/>
                <a:ea typeface="+mn-ea"/>
              </a:rPr>
              <a:t>多</a:t>
            </a:r>
            <a:r>
              <a:rPr lang="zh-CN" altLang="en-US" sz="1600" dirty="0" smtClean="0">
                <a:latin typeface="+mn-lt"/>
                <a:ea typeface="+mn-ea"/>
              </a:rPr>
              <a:t>台虚拟机作为应用服务器。</a:t>
            </a:r>
            <a:endParaRPr lang="zh-CN" altLang="en-US" sz="1600" dirty="0" smtClean="0">
              <a:latin typeface="+mn-lt"/>
              <a:ea typeface="+mn-ea"/>
            </a:endParaRPr>
          </a:p>
        </p:txBody>
      </p:sp>
      <p:sp>
        <p:nvSpPr>
          <p:cNvPr id="12" name="矩形 11"/>
          <p:cNvSpPr>
            <a:spLocks noChangeArrowheads="1"/>
          </p:cNvSpPr>
          <p:nvPr/>
        </p:nvSpPr>
        <p:spPr bwMode="auto">
          <a:xfrm>
            <a:off x="4392613" y="4221163"/>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13" name="矩形 12"/>
          <p:cNvSpPr>
            <a:spLocks noChangeArrowheads="1"/>
          </p:cNvSpPr>
          <p:nvPr/>
        </p:nvSpPr>
        <p:spPr bwMode="auto">
          <a:xfrm>
            <a:off x="4500563" y="5229225"/>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14" name="Rectangle 54"/>
          <p:cNvSpPr>
            <a:spLocks noChangeArrowheads="1"/>
          </p:cNvSpPr>
          <p:nvPr/>
        </p:nvSpPr>
        <p:spPr bwMode="auto">
          <a:xfrm>
            <a:off x="755650" y="5661025"/>
            <a:ext cx="7885113" cy="468313"/>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成本大幅下降</a:t>
            </a:r>
            <a:endParaRPr lang="zh-CN" altLang="en-US" sz="1600" smtClean="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“攒”（虚拟）机之硬件篇</a:t>
            </a:r>
            <a:endParaRPr lang="zh-CN" altLang="en-US" smtClean="0"/>
          </a:p>
        </p:txBody>
      </p:sp>
      <p:sp>
        <p:nvSpPr>
          <p:cNvPr id="81923" name="Rectangle 139"/>
          <p:cNvSpPr>
            <a:spLocks noChangeArrowheads="1"/>
          </p:cNvSpPr>
          <p:nvPr/>
        </p:nvSpPr>
        <p:spPr bwMode="auto">
          <a:xfrm>
            <a:off x="4625975" y="4868863"/>
            <a:ext cx="3856038" cy="885825"/>
          </a:xfrm>
          <a:prstGeom prst="rect">
            <a:avLst/>
          </a:prstGeom>
          <a:solidFill>
            <a:srgbClr val="00CCFF">
              <a:alpha val="3294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5" rIns="91432" bIns="45715"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1924" name="Line 150"/>
          <p:cNvSpPr>
            <a:spLocks noChangeShapeType="1"/>
          </p:cNvSpPr>
          <p:nvPr/>
        </p:nvSpPr>
        <p:spPr bwMode="auto">
          <a:xfrm flipV="1">
            <a:off x="3124200" y="4833938"/>
            <a:ext cx="5372100" cy="26987"/>
          </a:xfrm>
          <a:prstGeom prst="line">
            <a:avLst/>
          </a:prstGeom>
          <a:noFill/>
          <a:ln w="12700">
            <a:solidFill>
              <a:srgbClr val="3333FF"/>
            </a:solidFill>
            <a:prstDash val="lgDash"/>
            <a:round/>
          </a:ln>
          <a:extLst>
            <a:ext uri="{909E8E84-426E-40DD-AFC4-6F175D3DCCD1}">
              <a14:hiddenFill xmlns:a14="http://schemas.microsoft.com/office/drawing/2010/main">
                <a:noFill/>
              </a14:hiddenFill>
            </a:ext>
          </a:extLst>
        </p:spPr>
        <p:txBody>
          <a:bodyPr lIns="91432" tIns="45715" rIns="91432" bIns="45715"/>
          <a:lstStyle/>
          <a:p>
            <a:pPr>
              <a:defRPr/>
            </a:pPr>
            <a:endParaRPr lang="en-US">
              <a:latin typeface="+mn-lt"/>
              <a:ea typeface="+mn-ea"/>
            </a:endParaRPr>
          </a:p>
        </p:txBody>
      </p:sp>
      <p:sp>
        <p:nvSpPr>
          <p:cNvPr id="81925" name="Line 157"/>
          <p:cNvSpPr>
            <a:spLocks noChangeShapeType="1"/>
          </p:cNvSpPr>
          <p:nvPr/>
        </p:nvSpPr>
        <p:spPr bwMode="auto">
          <a:xfrm flipV="1">
            <a:off x="3167063" y="4113213"/>
            <a:ext cx="5318125" cy="30162"/>
          </a:xfrm>
          <a:prstGeom prst="line">
            <a:avLst/>
          </a:prstGeom>
          <a:noFill/>
          <a:ln w="12700">
            <a:solidFill>
              <a:srgbClr val="3333FF"/>
            </a:solidFill>
            <a:prstDash val="lgDash"/>
            <a:round/>
          </a:ln>
          <a:extLst>
            <a:ext uri="{909E8E84-426E-40DD-AFC4-6F175D3DCCD1}">
              <a14:hiddenFill xmlns:a14="http://schemas.microsoft.com/office/drawing/2010/main">
                <a:noFill/>
              </a14:hiddenFill>
            </a:ext>
          </a:extLst>
        </p:spPr>
        <p:txBody>
          <a:bodyPr lIns="91432" tIns="45715" rIns="91432" bIns="45715"/>
          <a:lstStyle/>
          <a:p>
            <a:pPr>
              <a:defRPr/>
            </a:pPr>
            <a:endParaRPr lang="en-US">
              <a:latin typeface="+mn-lt"/>
              <a:ea typeface="+mn-ea"/>
            </a:endParaRPr>
          </a:p>
        </p:txBody>
      </p:sp>
      <p:sp>
        <p:nvSpPr>
          <p:cNvPr id="81926" name="Rectangle 266"/>
          <p:cNvSpPr>
            <a:spLocks noChangeArrowheads="1"/>
          </p:cNvSpPr>
          <p:nvPr/>
        </p:nvSpPr>
        <p:spPr bwMode="auto">
          <a:xfrm>
            <a:off x="3167063" y="5084763"/>
            <a:ext cx="1273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5" rIns="91432" bIns="45715">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50000"/>
              </a:spcBef>
              <a:buClrTx/>
              <a:buSzTx/>
              <a:buFontTx/>
              <a:buNone/>
              <a:defRPr/>
            </a:pPr>
            <a:r>
              <a:rPr lang="zh-CN" altLang="en-US" sz="1600" b="1" smtClean="0">
                <a:solidFill>
                  <a:srgbClr val="C00000"/>
                </a:solidFill>
                <a:latin typeface="+mn-lt"/>
                <a:ea typeface="+mn-ea"/>
              </a:rPr>
              <a:t>物理硬件</a:t>
            </a:r>
            <a:endParaRPr lang="zh-CN" altLang="en-US" sz="1600" b="1" smtClean="0">
              <a:solidFill>
                <a:srgbClr val="C00000"/>
              </a:solidFill>
              <a:latin typeface="+mn-lt"/>
              <a:ea typeface="+mn-ea"/>
            </a:endParaRPr>
          </a:p>
        </p:txBody>
      </p:sp>
      <p:pic>
        <p:nvPicPr>
          <p:cNvPr id="81927"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92675" y="4900613"/>
            <a:ext cx="9699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118"/>
          <p:cNvSpPr/>
          <p:nvPr/>
        </p:nvSpPr>
        <p:spPr bwMode="auto">
          <a:xfrm>
            <a:off x="478802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35" name="Picture 12" descr="F:\PIC\16：10_PPT_pic\ICOS\cp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900" y="4257675"/>
            <a:ext cx="2889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2" name="Picture 12" descr="F:\PIC\16：10_PPT_pic\ICOS\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257675"/>
            <a:ext cx="2873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12" descr="F:\PIC\16：10_PPT_pic\ICOS\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4257675"/>
            <a:ext cx="2873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34" name="Group 7"/>
          <p:cNvGrpSpPr/>
          <p:nvPr/>
        </p:nvGrpSpPr>
        <p:grpSpPr bwMode="auto">
          <a:xfrm>
            <a:off x="6007100" y="5045075"/>
            <a:ext cx="719138" cy="576263"/>
            <a:chOff x="3545" y="3646"/>
            <a:chExt cx="330" cy="292"/>
          </a:xfrm>
        </p:grpSpPr>
        <p:pic>
          <p:nvPicPr>
            <p:cNvPr id="8197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 y="3646"/>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pSp>
          <p:nvGrpSpPr>
            <p:cNvPr id="81974" name="Group 9"/>
            <p:cNvGrpSpPr/>
            <p:nvPr/>
          </p:nvGrpSpPr>
          <p:grpSpPr bwMode="auto">
            <a:xfrm>
              <a:off x="3569" y="3803"/>
              <a:ext cx="205" cy="135"/>
              <a:chOff x="4398" y="3261"/>
              <a:chExt cx="205" cy="135"/>
            </a:xfrm>
          </p:grpSpPr>
          <p:pic>
            <p:nvPicPr>
              <p:cNvPr id="81975" name="Picture 11"/>
              <p:cNvPicPr>
                <a:picLocks noChangeAspect="1" noChangeArrowheads="1"/>
              </p:cNvPicPr>
              <p:nvPr/>
            </p:nvPicPr>
            <p:blipFill>
              <a:blip r:embed="rId5">
                <a:extLst>
                  <a:ext uri="{28A0092B-C50C-407E-A947-70E740481C1C}">
                    <a14:useLocalDpi xmlns:a14="http://schemas.microsoft.com/office/drawing/2010/main" val="0"/>
                  </a:ext>
                </a:extLst>
              </a:blip>
              <a:srcRect r="-133" b="-124"/>
              <a:stretch>
                <a:fillRect/>
              </a:stretch>
            </p:blipFill>
            <p:spPr bwMode="auto">
              <a:xfrm>
                <a:off x="4475" y="3286"/>
                <a:ext cx="1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81976" name="Picture 12"/>
              <p:cNvPicPr>
                <a:picLocks noChangeAspect="1" noChangeArrowheads="1"/>
              </p:cNvPicPr>
              <p:nvPr/>
            </p:nvPicPr>
            <p:blipFill>
              <a:blip r:embed="rId5">
                <a:extLst>
                  <a:ext uri="{28A0092B-C50C-407E-A947-70E740481C1C}">
                    <a14:useLocalDpi xmlns:a14="http://schemas.microsoft.com/office/drawing/2010/main" val="0"/>
                  </a:ext>
                </a:extLst>
              </a:blip>
              <a:srcRect r="-133" b="-124"/>
              <a:stretch>
                <a:fillRect/>
              </a:stretch>
            </p:blipFill>
            <p:spPr bwMode="auto">
              <a:xfrm>
                <a:off x="4398" y="3261"/>
                <a:ext cx="1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pSp>
      </p:grpSp>
      <p:pic>
        <p:nvPicPr>
          <p:cNvPr id="81935" name="Picture 4" descr="B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2138" y="4972050"/>
            <a:ext cx="5048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Picture 17" descr="图片23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4300" y="5045075"/>
            <a:ext cx="5048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103"/>
          <p:cNvSpPr/>
          <p:nvPr/>
        </p:nvSpPr>
        <p:spPr bwMode="auto">
          <a:xfrm>
            <a:off x="4644008" y="4617132"/>
            <a:ext cx="3852428" cy="18002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1" fontAlgn="t" hangingPunct="1">
              <a:buClr>
                <a:srgbClr val="CC9900"/>
              </a:buClr>
              <a:defRPr/>
            </a:pPr>
            <a:r>
              <a:rPr lang="zh-CN" altLang="en-US" sz="1100" dirty="0">
                <a:solidFill>
                  <a:schemeClr val="tx1"/>
                </a:solidFill>
              </a:rPr>
              <a:t>华为虚拟化技术</a:t>
            </a:r>
            <a:endParaRPr lang="en-US" sz="1100" dirty="0">
              <a:solidFill>
                <a:schemeClr val="tx1"/>
              </a:solidFill>
            </a:endParaRPr>
          </a:p>
        </p:txBody>
      </p:sp>
      <p:sp>
        <p:nvSpPr>
          <p:cNvPr id="56" name="Rounded Rectangle 118"/>
          <p:cNvSpPr/>
          <p:nvPr/>
        </p:nvSpPr>
        <p:spPr bwMode="auto">
          <a:xfrm>
            <a:off x="604816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50"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125" y="4268788"/>
            <a:ext cx="3444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4"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7625" y="4268788"/>
            <a:ext cx="3429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5"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4268788"/>
            <a:ext cx="3444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6"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1238" y="4406900"/>
            <a:ext cx="3429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7"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7150" y="4406900"/>
            <a:ext cx="3429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8"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6075" y="4406900"/>
            <a:ext cx="34448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115"/>
          <p:cNvSpPr/>
          <p:nvPr/>
        </p:nvSpPr>
        <p:spPr bwMode="auto">
          <a:xfrm>
            <a:off x="729862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59"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8700" y="4232275"/>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3"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5875" y="4232275"/>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4"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4163" y="4232275"/>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5"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1875" y="4405313"/>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6"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405313"/>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7"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7338" y="4405313"/>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8" name="Rectangle 266"/>
          <p:cNvSpPr>
            <a:spLocks noChangeArrowheads="1"/>
          </p:cNvSpPr>
          <p:nvPr/>
        </p:nvSpPr>
        <p:spPr bwMode="auto">
          <a:xfrm>
            <a:off x="3167063" y="4329113"/>
            <a:ext cx="1260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5" rIns="91432" bIns="45715">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50000"/>
              </a:spcBef>
              <a:buClrTx/>
              <a:buSzTx/>
              <a:buFontTx/>
              <a:buNone/>
              <a:defRPr/>
            </a:pPr>
            <a:r>
              <a:rPr lang="zh-CN" altLang="en-US" sz="1600" b="1" smtClean="0">
                <a:solidFill>
                  <a:srgbClr val="C00000"/>
                </a:solidFill>
                <a:latin typeface="+mn-lt"/>
                <a:ea typeface="+mn-ea"/>
              </a:rPr>
              <a:t>虚拟硬件</a:t>
            </a:r>
            <a:endParaRPr lang="zh-CN" altLang="en-US" sz="1600" b="1" smtClean="0">
              <a:solidFill>
                <a:srgbClr val="C00000"/>
              </a:solidFill>
              <a:latin typeface="+mn-lt"/>
              <a:ea typeface="+mn-ea"/>
            </a:endParaRPr>
          </a:p>
        </p:txBody>
      </p:sp>
      <p:pic>
        <p:nvPicPr>
          <p:cNvPr id="81959" name="Picture 5" descr="200705071525258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088" y="3860800"/>
            <a:ext cx="4159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0" name="矩形 67"/>
          <p:cNvSpPr>
            <a:spLocks noChangeArrowheads="1"/>
          </p:cNvSpPr>
          <p:nvPr/>
        </p:nvSpPr>
        <p:spPr bwMode="auto">
          <a:xfrm>
            <a:off x="2627313" y="1449388"/>
            <a:ext cx="5976937" cy="4535487"/>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1961" name="矩形 68"/>
          <p:cNvSpPr>
            <a:spLocks noChangeArrowheads="1"/>
          </p:cNvSpPr>
          <p:nvPr/>
        </p:nvSpPr>
        <p:spPr bwMode="auto">
          <a:xfrm>
            <a:off x="2735263" y="1557338"/>
            <a:ext cx="11160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云数据中心</a:t>
            </a:r>
            <a:endParaRPr lang="zh-CN" altLang="en-US" sz="1400" smtClean="0">
              <a:latin typeface="+mn-lt"/>
              <a:ea typeface="+mn-ea"/>
            </a:endParaRPr>
          </a:p>
        </p:txBody>
      </p:sp>
      <p:sp>
        <p:nvSpPr>
          <p:cNvPr id="70" name="Line 261"/>
          <p:cNvSpPr>
            <a:spLocks noChangeShapeType="1"/>
          </p:cNvSpPr>
          <p:nvPr/>
        </p:nvSpPr>
        <p:spPr bwMode="auto">
          <a:xfrm flipH="1">
            <a:off x="1079500" y="4113213"/>
            <a:ext cx="1512888" cy="15875"/>
          </a:xfrm>
          <a:prstGeom prst="line">
            <a:avLst/>
          </a:prstGeom>
          <a:ln w="38100">
            <a:solidFill>
              <a:srgbClr val="669900"/>
            </a:solidFill>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81963" name="矩形 70"/>
          <p:cNvSpPr>
            <a:spLocks noChangeArrowheads="1"/>
          </p:cNvSpPr>
          <p:nvPr/>
        </p:nvSpPr>
        <p:spPr bwMode="auto">
          <a:xfrm>
            <a:off x="539750" y="4349750"/>
            <a:ext cx="11160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管理员</a:t>
            </a:r>
            <a:endParaRPr lang="zh-CN" altLang="en-US" sz="1400" smtClean="0">
              <a:latin typeface="+mn-lt"/>
              <a:ea typeface="+mn-ea"/>
            </a:endParaRPr>
          </a:p>
        </p:txBody>
      </p:sp>
      <p:pic>
        <p:nvPicPr>
          <p:cNvPr id="81964" name="Picture 22" descr="200706092346569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900" y="1700213"/>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5" name="矩形 72"/>
          <p:cNvSpPr>
            <a:spLocks noChangeArrowheads="1"/>
          </p:cNvSpPr>
          <p:nvPr/>
        </p:nvSpPr>
        <p:spPr bwMode="auto">
          <a:xfrm>
            <a:off x="576263" y="2168525"/>
            <a:ext cx="136683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虚拟机使用者</a:t>
            </a:r>
            <a:endParaRPr lang="zh-CN" altLang="en-US" sz="1400" smtClean="0">
              <a:latin typeface="+mn-lt"/>
              <a:ea typeface="+mn-ea"/>
            </a:endParaRPr>
          </a:p>
        </p:txBody>
      </p:sp>
      <p:sp>
        <p:nvSpPr>
          <p:cNvPr id="74" name="矩形 73"/>
          <p:cNvSpPr>
            <a:spLocks noChangeArrowheads="1"/>
          </p:cNvSpPr>
          <p:nvPr/>
        </p:nvSpPr>
        <p:spPr bwMode="auto">
          <a:xfrm>
            <a:off x="6588125" y="2833688"/>
            <a:ext cx="792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75" name="矩形 74"/>
          <p:cNvSpPr>
            <a:spLocks noChangeArrowheads="1"/>
          </p:cNvSpPr>
          <p:nvPr/>
        </p:nvSpPr>
        <p:spPr bwMode="auto">
          <a:xfrm>
            <a:off x="5219700" y="2797175"/>
            <a:ext cx="792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76" name="矩形 75"/>
          <p:cNvSpPr>
            <a:spLocks noChangeArrowheads="1"/>
          </p:cNvSpPr>
          <p:nvPr/>
        </p:nvSpPr>
        <p:spPr bwMode="auto">
          <a:xfrm>
            <a:off x="4092575" y="2797175"/>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2800" b="1" smtClean="0">
                <a:solidFill>
                  <a:srgbClr val="EE0000"/>
                </a:solidFill>
                <a:latin typeface="+mn-lt"/>
                <a:ea typeface="+mn-ea"/>
              </a:rPr>
              <a:t>＝</a:t>
            </a:r>
            <a:endParaRPr lang="zh-CN" altLang="en-US" sz="2800" b="1" smtClean="0">
              <a:solidFill>
                <a:srgbClr val="EE0000"/>
              </a:solidFill>
              <a:latin typeface="+mn-lt"/>
              <a:ea typeface="+mn-ea"/>
            </a:endParaRPr>
          </a:p>
        </p:txBody>
      </p:sp>
      <p:pic>
        <p:nvPicPr>
          <p:cNvPr id="77" name="Picture 12" descr="Wyse Vista Deskto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2781300"/>
            <a:ext cx="5540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矩形 77"/>
          <p:cNvSpPr>
            <a:spLocks noChangeArrowheads="1"/>
          </p:cNvSpPr>
          <p:nvPr/>
        </p:nvSpPr>
        <p:spPr bwMode="auto">
          <a:xfrm>
            <a:off x="3492500" y="3249613"/>
            <a:ext cx="11160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a:t>
            </a:r>
            <a:endParaRPr lang="zh-CN" altLang="en-US" sz="1400" smtClean="0">
              <a:latin typeface="+mn-lt"/>
              <a:ea typeface="+mn-ea"/>
            </a:endParaRPr>
          </a:p>
        </p:txBody>
      </p:sp>
      <p:sp>
        <p:nvSpPr>
          <p:cNvPr id="79" name="矩形 78"/>
          <p:cNvSpPr>
            <a:spLocks noChangeArrowheads="1"/>
          </p:cNvSpPr>
          <p:nvPr/>
        </p:nvSpPr>
        <p:spPr bwMode="auto">
          <a:xfrm>
            <a:off x="1331913" y="3824288"/>
            <a:ext cx="11160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下发指令</a:t>
            </a:r>
            <a:endParaRPr lang="zh-CN" altLang="en-US" sz="1400" smtClean="0">
              <a:latin typeface="+mn-lt"/>
              <a:ea typeface="+mn-ea"/>
            </a:endParaRPr>
          </a:p>
        </p:txBody>
      </p:sp>
      <p:sp>
        <p:nvSpPr>
          <p:cNvPr id="80" name="Line 261"/>
          <p:cNvSpPr>
            <a:spLocks noChangeShapeType="1"/>
          </p:cNvSpPr>
          <p:nvPr/>
        </p:nvSpPr>
        <p:spPr bwMode="auto">
          <a:xfrm flipH="1" flipV="1">
            <a:off x="1368425" y="1952625"/>
            <a:ext cx="2159000" cy="792163"/>
          </a:xfrm>
          <a:prstGeom prst="line">
            <a:avLst/>
          </a:prstGeom>
          <a:ln w="38100">
            <a:solidFill>
              <a:srgbClr val="669900"/>
            </a:solidFill>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blinds(horizontal)">
                                      <p:cBhvr>
                                        <p:cTn id="10" dur="500"/>
                                        <p:tgtEl>
                                          <p:spTgt spid="79"/>
                                        </p:tgtEl>
                                      </p:cBhvr>
                                    </p:animEffec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1.66667E-6 1.69288E-6 L 0.0007 -0.19612 " pathEditMode="relative" rAng="0" ptsTypes="AA">
                                      <p:cBhvr>
                                        <p:cTn id="14" dur="2000" fill="hold"/>
                                        <p:tgtEl>
                                          <p:spTgt spid="59"/>
                                        </p:tgtEl>
                                        <p:attrNameLst>
                                          <p:attrName>ppt_x</p:attrName>
                                          <p:attrName>ppt_y</p:attrName>
                                        </p:attrNameLst>
                                      </p:cBhvr>
                                      <p:rCtr x="35" y="-9806"/>
                                    </p:animMotion>
                                  </p:childTnLst>
                                </p:cTn>
                              </p:par>
                            </p:childTnLst>
                          </p:cTn>
                        </p:par>
                        <p:par>
                          <p:cTn id="15" fill="hold">
                            <p:stCondLst>
                              <p:cond delay="2000"/>
                            </p:stCondLst>
                            <p:childTnLst>
                              <p:par>
                                <p:cTn id="16" presetID="64" presetClass="path" presetSubtype="0" accel="50000" decel="50000" fill="hold" nodeType="afterEffect">
                                  <p:stCondLst>
                                    <p:cond delay="0"/>
                                  </p:stCondLst>
                                  <p:childTnLst>
                                    <p:animMotion origin="layout" path="M -5.55556E-7 -2.38668E-6 L 0.00139 -0.20051 " pathEditMode="relative" rAng="0" ptsTypes="AA">
                                      <p:cBhvr>
                                        <p:cTn id="17" dur="2000" fill="hold"/>
                                        <p:tgtEl>
                                          <p:spTgt spid="50"/>
                                        </p:tgtEl>
                                        <p:attrNameLst>
                                          <p:attrName>ppt_x</p:attrName>
                                          <p:attrName>ppt_y</p:attrName>
                                        </p:attrNameLst>
                                      </p:cBhvr>
                                      <p:rCtr x="69" y="-10037"/>
                                    </p:animMotion>
                                  </p:childTnLst>
                                </p:cTn>
                              </p:par>
                            </p:childTnLst>
                          </p:cTn>
                        </p:par>
                        <p:par>
                          <p:cTn id="18" fill="hold">
                            <p:stCondLst>
                              <p:cond delay="4000"/>
                            </p:stCondLst>
                            <p:childTnLst>
                              <p:par>
                                <p:cTn id="19" presetID="64" presetClass="path" presetSubtype="0" accel="50000" decel="50000" fill="hold" nodeType="afterEffect">
                                  <p:stCondLst>
                                    <p:cond delay="0"/>
                                  </p:stCondLst>
                                  <p:childTnLst>
                                    <p:animMotion origin="layout" path="M 2.77778E-7 -0.00508 L 2.77778E-7 -0.19935 " pathEditMode="relative" rAng="0" ptsTypes="AA">
                                      <p:cBhvr>
                                        <p:cTn id="20" dur="2000" fill="hold"/>
                                        <p:tgtEl>
                                          <p:spTgt spid="35"/>
                                        </p:tgtEl>
                                        <p:attrNameLst>
                                          <p:attrName>ppt_x</p:attrName>
                                          <p:attrName>ppt_y</p:attrName>
                                        </p:attrNameLst>
                                      </p:cBhvr>
                                      <p:rCtr x="0" y="-9713"/>
                                    </p:animMotion>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blinds(horizontal)">
                                      <p:cBhvr>
                                        <p:cTn id="25" dur="500"/>
                                        <p:tgtEl>
                                          <p:spTgt spid="74"/>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blinds(horizontal)">
                                      <p:cBhvr>
                                        <p:cTn id="29" dur="500"/>
                                        <p:tgtEl>
                                          <p:spTgt spid="75"/>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blinds(horizontal)">
                                      <p:cBhvr>
                                        <p:cTn id="33" dur="500"/>
                                        <p:tgtEl>
                                          <p:spTgt spid="76"/>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blinds(horizontal)">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blinds(horizontal)">
                                      <p:cBhvr>
                                        <p:cTn id="4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8" grpId="0"/>
      <p:bldP spid="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“攒”（虚拟）机之软件篇</a:t>
            </a:r>
            <a:endParaRPr lang="zh-CN" altLang="en-US" smtClean="0"/>
          </a:p>
        </p:txBody>
      </p:sp>
      <p:pic>
        <p:nvPicPr>
          <p:cNvPr id="83971" name="Picture 22" descr="2007060923465699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 y="1557338"/>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矩形 4"/>
          <p:cNvSpPr>
            <a:spLocks noChangeArrowheads="1"/>
          </p:cNvSpPr>
          <p:nvPr/>
        </p:nvSpPr>
        <p:spPr bwMode="auto">
          <a:xfrm>
            <a:off x="755650" y="1989138"/>
            <a:ext cx="13684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虚拟机使用者</a:t>
            </a:r>
            <a:endParaRPr lang="zh-CN" altLang="en-US" sz="1400" smtClean="0">
              <a:latin typeface="+mn-lt"/>
              <a:ea typeface="+mn-ea"/>
            </a:endParaRPr>
          </a:p>
        </p:txBody>
      </p:sp>
      <p:sp>
        <p:nvSpPr>
          <p:cNvPr id="6" name="Line 261"/>
          <p:cNvSpPr>
            <a:spLocks noChangeShapeType="1"/>
          </p:cNvSpPr>
          <p:nvPr/>
        </p:nvSpPr>
        <p:spPr bwMode="auto">
          <a:xfrm flipV="1">
            <a:off x="1584325" y="1773238"/>
            <a:ext cx="1474788"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pic>
        <p:nvPicPr>
          <p:cNvPr id="83974" name="Picture 874" descr="图片2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113" y="1412875"/>
            <a:ext cx="4333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矩形 7"/>
          <p:cNvSpPr>
            <a:spLocks noChangeArrowheads="1"/>
          </p:cNvSpPr>
          <p:nvPr/>
        </p:nvSpPr>
        <p:spPr bwMode="auto">
          <a:xfrm>
            <a:off x="2916238" y="2168525"/>
            <a:ext cx="16922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瘦终端 </a:t>
            </a:r>
            <a:endParaRPr lang="en-US" altLang="zh-CN" sz="1400" smtClean="0">
              <a:latin typeface="+mn-lt"/>
              <a:ea typeface="+mn-ea"/>
            </a:endParaRPr>
          </a:p>
          <a:p>
            <a:pPr eaLnBrk="1" fontAlgn="t" hangingPunct="1">
              <a:lnSpc>
                <a:spcPct val="100000"/>
              </a:lnSpc>
              <a:spcBef>
                <a:spcPct val="0"/>
              </a:spcBef>
              <a:buClrTx/>
              <a:buSzTx/>
              <a:buFontTx/>
              <a:buNone/>
              <a:defRPr/>
            </a:pPr>
            <a:r>
              <a:rPr lang="en-US" altLang="zh-CN" sz="1400" smtClean="0">
                <a:latin typeface="+mn-lt"/>
                <a:ea typeface="+mn-ea"/>
              </a:rPr>
              <a:t>PC </a:t>
            </a:r>
            <a:endParaRPr lang="en-US" altLang="zh-CN" sz="1400" smtClean="0">
              <a:latin typeface="+mn-lt"/>
              <a:ea typeface="+mn-ea"/>
            </a:endParaRPr>
          </a:p>
        </p:txBody>
      </p:sp>
      <p:sp>
        <p:nvSpPr>
          <p:cNvPr id="9" name="云形 8"/>
          <p:cNvSpPr/>
          <p:nvPr/>
        </p:nvSpPr>
        <p:spPr bwMode="auto">
          <a:xfrm>
            <a:off x="4125913" y="1543050"/>
            <a:ext cx="914400" cy="481013"/>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400" dirty="0">
                <a:latin typeface="+mn-lt"/>
                <a:ea typeface="+mn-ea"/>
              </a:rPr>
              <a:t>网络</a:t>
            </a:r>
            <a:endParaRPr lang="zh-CN" altLang="en-US" sz="1400" dirty="0">
              <a:latin typeface="+mn-lt"/>
              <a:ea typeface="+mn-ea"/>
            </a:endParaRPr>
          </a:p>
        </p:txBody>
      </p:sp>
      <p:sp>
        <p:nvSpPr>
          <p:cNvPr id="10" name="Line 261"/>
          <p:cNvSpPr>
            <a:spLocks noChangeShapeType="1"/>
          </p:cNvSpPr>
          <p:nvPr/>
        </p:nvSpPr>
        <p:spPr bwMode="auto">
          <a:xfrm flipV="1">
            <a:off x="3527425" y="1773238"/>
            <a:ext cx="576263"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11" name="Line 261"/>
          <p:cNvSpPr>
            <a:spLocks noChangeShapeType="1"/>
          </p:cNvSpPr>
          <p:nvPr/>
        </p:nvSpPr>
        <p:spPr bwMode="auto">
          <a:xfrm flipV="1">
            <a:off x="5148263" y="1773238"/>
            <a:ext cx="576262"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pic>
        <p:nvPicPr>
          <p:cNvPr id="83979" name="Picture 12" descr="Wyse Vista Desk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1592263"/>
            <a:ext cx="5540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0" name="矩形 12"/>
          <p:cNvSpPr>
            <a:spLocks noChangeArrowheads="1"/>
          </p:cNvSpPr>
          <p:nvPr/>
        </p:nvSpPr>
        <p:spPr bwMode="auto">
          <a:xfrm>
            <a:off x="5651500" y="2168525"/>
            <a:ext cx="7921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a:t>
            </a:r>
            <a:endParaRPr lang="zh-CN" altLang="en-US" sz="1400" smtClean="0">
              <a:latin typeface="+mn-lt"/>
              <a:ea typeface="+mn-ea"/>
            </a:endParaRPr>
          </a:p>
        </p:txBody>
      </p:sp>
      <p:pic>
        <p:nvPicPr>
          <p:cNvPr id="83981" name="图片 17" descr="install os zh.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465513"/>
            <a:ext cx="27717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261"/>
          <p:cNvSpPr>
            <a:spLocks noChangeShapeType="1"/>
          </p:cNvSpPr>
          <p:nvPr/>
        </p:nvSpPr>
        <p:spPr bwMode="auto">
          <a:xfrm flipH="1">
            <a:off x="6084888" y="2457450"/>
            <a:ext cx="0" cy="97155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83983" name="矩形 19"/>
          <p:cNvSpPr>
            <a:spLocks noChangeArrowheads="1"/>
          </p:cNvSpPr>
          <p:nvPr/>
        </p:nvSpPr>
        <p:spPr bwMode="auto">
          <a:xfrm>
            <a:off x="5508625" y="5673725"/>
            <a:ext cx="19796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安装操作系统（可选）</a:t>
            </a:r>
            <a:endParaRPr lang="zh-CN" altLang="en-US" sz="1400" smtClean="0">
              <a:latin typeface="+mn-lt"/>
              <a:ea typeface="+mn-ea"/>
            </a:endParaRPr>
          </a:p>
        </p:txBody>
      </p:sp>
      <p:pic>
        <p:nvPicPr>
          <p:cNvPr id="83984" name="图片 20" descr="xp.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473450"/>
            <a:ext cx="2773362"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5" name="矩形 21"/>
          <p:cNvSpPr>
            <a:spLocks noChangeArrowheads="1"/>
          </p:cNvSpPr>
          <p:nvPr/>
        </p:nvSpPr>
        <p:spPr bwMode="auto">
          <a:xfrm>
            <a:off x="1763713" y="5697538"/>
            <a:ext cx="19796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安装各种应用软件</a:t>
            </a:r>
            <a:endParaRPr lang="zh-CN" altLang="en-US" sz="1400" smtClean="0">
              <a:latin typeface="+mn-lt"/>
              <a:ea typeface="+mn-ea"/>
            </a:endParaRPr>
          </a:p>
        </p:txBody>
      </p:sp>
      <p:sp>
        <p:nvSpPr>
          <p:cNvPr id="18" name="Line 261"/>
          <p:cNvSpPr>
            <a:spLocks noChangeShapeType="1"/>
          </p:cNvSpPr>
          <p:nvPr/>
        </p:nvSpPr>
        <p:spPr bwMode="auto">
          <a:xfrm flipH="1">
            <a:off x="4032250" y="4508500"/>
            <a:ext cx="1008063"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zh-CN" altLang="en-US" dirty="0" smtClean="0">
                <a:latin typeface="+mj-ea"/>
              </a:rPr>
              <a:t>虚拟机创建过程</a:t>
            </a:r>
            <a:endParaRPr lang="zh-CN" altLang="en-US" dirty="0" smtClean="0">
              <a:latin typeface="+mj-ea"/>
            </a:endParaRPr>
          </a:p>
        </p:txBody>
      </p:sp>
      <p:sp>
        <p:nvSpPr>
          <p:cNvPr id="33795" name="Text Box 197"/>
          <p:cNvSpPr txBox="1">
            <a:spLocks noChangeArrowheads="1"/>
          </p:cNvSpPr>
          <p:nvPr/>
        </p:nvSpPr>
        <p:spPr bwMode="auto">
          <a:xfrm>
            <a:off x="3851275" y="2990850"/>
            <a:ext cx="4633913" cy="3097213"/>
          </a:xfrm>
          <a:prstGeom prst="rect">
            <a:avLst/>
          </a:prstGeom>
          <a:solidFill>
            <a:srgbClr val="00FFFF"/>
          </a:solidFill>
          <a:ln w="9525" algn="ctr">
            <a:noFill/>
            <a:miter lim="800000"/>
          </a:ln>
        </p:spPr>
        <p:txBody>
          <a:bodyPr>
            <a:spAutoFit/>
          </a:bodyPr>
          <a:lstStyle/>
          <a:p>
            <a:pPr marL="342900" indent="-342900" eaLnBrk="1" fontAlgn="t" hangingPunct="1">
              <a:lnSpc>
                <a:spcPct val="130000"/>
              </a:lnSpc>
              <a:spcBef>
                <a:spcPct val="30000"/>
              </a:spcBef>
              <a:buFontTx/>
              <a:buChar char="•"/>
              <a:defRPr/>
            </a:pPr>
            <a:r>
              <a:rPr lang="en-US" altLang="zh-CN" sz="1200" dirty="0">
                <a:latin typeface="+mn-lt"/>
                <a:ea typeface="+mn-ea"/>
              </a:rPr>
              <a:t> </a:t>
            </a:r>
            <a:r>
              <a:rPr lang="zh-CN" altLang="en-US" sz="1200" dirty="0">
                <a:latin typeface="+mn-lt"/>
                <a:ea typeface="+mn-ea"/>
              </a:rPr>
              <a:t>先从存储的池子里捞了个</a:t>
            </a:r>
            <a:r>
              <a:rPr lang="en-US" altLang="zh-CN" sz="1200" dirty="0">
                <a:latin typeface="+mn-lt"/>
                <a:ea typeface="+mn-ea"/>
              </a:rPr>
              <a:t>100G</a:t>
            </a:r>
            <a:r>
              <a:rPr lang="zh-CN" altLang="en-US" sz="1200" dirty="0">
                <a:latin typeface="+mn-lt"/>
                <a:ea typeface="+mn-ea"/>
              </a:rPr>
              <a:t>硬盘，是个虚拟的，还是空的</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从一堆物理服务器中找了一台，这台服务器上正好有两个空闲的</a:t>
            </a:r>
            <a:r>
              <a:rPr lang="en-US" altLang="zh-CN" sz="1200" dirty="0">
                <a:latin typeface="+mn-lt"/>
                <a:ea typeface="+mn-ea"/>
              </a:rPr>
              <a:t>CPU(</a:t>
            </a:r>
            <a:r>
              <a:rPr lang="zh-CN" altLang="en-US" sz="1200" dirty="0">
                <a:latin typeface="+mn-lt"/>
                <a:ea typeface="+mn-ea"/>
              </a:rPr>
              <a:t>虚拟的</a:t>
            </a:r>
            <a:r>
              <a:rPr lang="en-US" altLang="zh-CN" sz="1200" dirty="0">
                <a:latin typeface="+mn-lt"/>
                <a:ea typeface="+mn-ea"/>
              </a:rPr>
              <a:t>)</a:t>
            </a:r>
            <a:r>
              <a:rPr lang="zh-CN" altLang="en-US" sz="1200" dirty="0">
                <a:latin typeface="+mn-lt"/>
                <a:ea typeface="+mn-ea"/>
              </a:rPr>
              <a:t>，</a:t>
            </a:r>
            <a:r>
              <a:rPr lang="en-US" altLang="zh-CN" sz="1200" dirty="0">
                <a:latin typeface="+mn-lt"/>
                <a:ea typeface="+mn-ea"/>
              </a:rPr>
              <a:t>2G</a:t>
            </a:r>
            <a:r>
              <a:rPr lang="zh-CN" altLang="en-US" sz="1200" dirty="0">
                <a:latin typeface="+mn-lt"/>
                <a:ea typeface="+mn-ea"/>
              </a:rPr>
              <a:t>空闲的内存，</a:t>
            </a:r>
            <a:r>
              <a:rPr lang="en-US" altLang="zh-CN" sz="1200" dirty="0">
                <a:latin typeface="+mn-lt"/>
                <a:ea typeface="+mn-ea"/>
              </a:rPr>
              <a:t>1</a:t>
            </a:r>
            <a:r>
              <a:rPr lang="zh-CN" altLang="en-US" sz="1200" dirty="0">
                <a:latin typeface="+mn-lt"/>
                <a:ea typeface="+mn-ea"/>
              </a:rPr>
              <a:t>块虚拟网卡</a:t>
            </a:r>
            <a:r>
              <a:rPr lang="en-US" altLang="zh-CN" sz="1200" dirty="0">
                <a:latin typeface="+mn-lt"/>
                <a:ea typeface="+mn-ea"/>
              </a:rPr>
              <a:t>…</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把这个虚拟的硬盘挂到这台物理服务器上</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用这些</a:t>
            </a:r>
            <a:r>
              <a:rPr lang="en-US" altLang="zh-CN" sz="1200" dirty="0">
                <a:latin typeface="+mn-lt"/>
                <a:ea typeface="+mn-ea"/>
              </a:rPr>
              <a:t>CPU</a:t>
            </a:r>
            <a:r>
              <a:rPr lang="zh-CN" altLang="en-US" sz="1200" dirty="0">
                <a:latin typeface="+mn-lt"/>
                <a:ea typeface="+mn-ea"/>
              </a:rPr>
              <a:t>，内存，硬盘启动了一个无系统的虚拟机</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找来一个</a:t>
            </a:r>
            <a:r>
              <a:rPr lang="en-US" altLang="zh-CN" sz="1200" dirty="0">
                <a:latin typeface="+mn-lt"/>
                <a:ea typeface="+mn-ea"/>
              </a:rPr>
              <a:t>Win7,offcice,foxmail</a:t>
            </a:r>
            <a:r>
              <a:rPr lang="zh-CN" altLang="en-US" sz="1200" dirty="0">
                <a:latin typeface="+mn-lt"/>
                <a:ea typeface="+mn-ea"/>
              </a:rPr>
              <a:t>的</a:t>
            </a:r>
            <a:r>
              <a:rPr lang="en-US" altLang="zh-CN" sz="1200" dirty="0">
                <a:latin typeface="+mn-lt"/>
                <a:ea typeface="+mn-ea"/>
              </a:rPr>
              <a:t>ISO</a:t>
            </a:r>
            <a:r>
              <a:rPr lang="zh-CN" altLang="en-US" sz="1200" dirty="0">
                <a:latin typeface="+mn-lt"/>
                <a:ea typeface="+mn-ea"/>
              </a:rPr>
              <a:t>文件</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使用</a:t>
            </a:r>
            <a:r>
              <a:rPr lang="en-US" altLang="zh-CN" sz="1200" dirty="0">
                <a:latin typeface="+mn-lt"/>
                <a:ea typeface="+mn-ea"/>
              </a:rPr>
              <a:t>CIFS</a:t>
            </a:r>
            <a:r>
              <a:rPr lang="zh-CN" altLang="en-US" sz="1200" dirty="0">
                <a:latin typeface="+mn-lt"/>
                <a:ea typeface="+mn-ea"/>
              </a:rPr>
              <a:t>协议将</a:t>
            </a:r>
            <a:r>
              <a:rPr lang="en-US" altLang="zh-CN" sz="1200" dirty="0">
                <a:latin typeface="+mn-lt"/>
                <a:ea typeface="+mn-ea"/>
              </a:rPr>
              <a:t>ISO</a:t>
            </a:r>
            <a:r>
              <a:rPr lang="zh-CN" altLang="en-US" sz="1200" dirty="0">
                <a:latin typeface="+mn-lt"/>
                <a:ea typeface="+mn-ea"/>
              </a:rPr>
              <a:t>挂载到</a:t>
            </a:r>
            <a:r>
              <a:rPr lang="en-US" altLang="zh-CN" sz="1200" dirty="0">
                <a:latin typeface="+mn-lt"/>
                <a:ea typeface="+mn-ea"/>
              </a:rPr>
              <a:t>VNA</a:t>
            </a:r>
            <a:r>
              <a:rPr lang="zh-CN" altLang="en-US" sz="1200" dirty="0">
                <a:latin typeface="+mn-lt"/>
                <a:ea typeface="+mn-ea"/>
              </a:rPr>
              <a:t>节点，设置虚拟机从虚拟光驱启动，加载</a:t>
            </a:r>
            <a:r>
              <a:rPr lang="en-US" altLang="zh-CN" sz="1200" dirty="0">
                <a:latin typeface="+mn-lt"/>
                <a:ea typeface="+mn-ea"/>
              </a:rPr>
              <a:t>ISO</a:t>
            </a:r>
            <a:r>
              <a:rPr lang="zh-CN" altLang="en-US" sz="1200" dirty="0">
                <a:latin typeface="+mn-lt"/>
                <a:ea typeface="+mn-ea"/>
              </a:rPr>
              <a:t>文件</a:t>
            </a:r>
            <a:r>
              <a:rPr lang="en-US" altLang="zh-CN" sz="1200" dirty="0">
                <a:latin typeface="+mn-lt"/>
                <a:ea typeface="+mn-ea"/>
              </a:rPr>
              <a:t>…</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en-US" altLang="zh-CN" sz="1200" dirty="0">
                <a:latin typeface="+mn-lt"/>
                <a:ea typeface="+mn-ea"/>
              </a:rPr>
              <a:t>VNC</a:t>
            </a:r>
            <a:r>
              <a:rPr lang="zh-CN" altLang="en-US" sz="1200" dirty="0">
                <a:latin typeface="+mn-lt"/>
                <a:ea typeface="+mn-ea"/>
              </a:rPr>
              <a:t>登录界面按照提示安装系统</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10000"/>
              </a:lnSpc>
              <a:defRPr/>
            </a:pPr>
            <a:r>
              <a:rPr lang="zh-CN" altLang="en-US" sz="1600" b="1" dirty="0">
                <a:latin typeface="+mn-lt"/>
                <a:ea typeface="+mn-ea"/>
              </a:rPr>
              <a:t>大功告成</a:t>
            </a:r>
            <a:endParaRPr lang="zh-CN" altLang="en-US" sz="1600" b="1" dirty="0">
              <a:latin typeface="+mn-lt"/>
              <a:ea typeface="+mn-ea"/>
            </a:endParaRPr>
          </a:p>
        </p:txBody>
      </p:sp>
      <p:grpSp>
        <p:nvGrpSpPr>
          <p:cNvPr id="86020" name="Group 208"/>
          <p:cNvGrpSpPr/>
          <p:nvPr/>
        </p:nvGrpSpPr>
        <p:grpSpPr bwMode="auto">
          <a:xfrm>
            <a:off x="6804025" y="2024063"/>
            <a:ext cx="1908175" cy="828675"/>
            <a:chOff x="3774" y="968"/>
            <a:chExt cx="1675" cy="650"/>
          </a:xfrm>
        </p:grpSpPr>
        <p:grpSp>
          <p:nvGrpSpPr>
            <p:cNvPr id="86114" name="Group 206"/>
            <p:cNvGrpSpPr/>
            <p:nvPr/>
          </p:nvGrpSpPr>
          <p:grpSpPr bwMode="auto">
            <a:xfrm>
              <a:off x="3774" y="1101"/>
              <a:ext cx="1381" cy="517"/>
              <a:chOff x="3496" y="1667"/>
              <a:chExt cx="1381" cy="407"/>
            </a:xfrm>
          </p:grpSpPr>
          <p:grpSp>
            <p:nvGrpSpPr>
              <p:cNvPr id="86119" name="Group 177"/>
              <p:cNvGrpSpPr/>
              <p:nvPr/>
            </p:nvGrpSpPr>
            <p:grpSpPr bwMode="auto">
              <a:xfrm>
                <a:off x="3496" y="1667"/>
                <a:ext cx="1381" cy="407"/>
                <a:chOff x="1959" y="2069"/>
                <a:chExt cx="462" cy="362"/>
              </a:xfrm>
            </p:grpSpPr>
            <p:sp>
              <p:nvSpPr>
                <p:cNvPr id="33890" name="AutoShape 178"/>
                <p:cNvSpPr>
                  <a:spLocks noChangeArrowheads="1"/>
                </p:cNvSpPr>
                <p:nvPr/>
              </p:nvSpPr>
              <p:spPr bwMode="auto">
                <a:xfrm>
                  <a:off x="1959" y="2069"/>
                  <a:ext cx="452" cy="362"/>
                </a:xfrm>
                <a:prstGeom prst="roundRect">
                  <a:avLst>
                    <a:gd name="adj" fmla="val 9667"/>
                  </a:avLst>
                </a:prstGeom>
                <a:gradFill rotWithShape="0">
                  <a:gsLst>
                    <a:gs pos="0">
                      <a:srgbClr val="8E0000"/>
                    </a:gs>
                    <a:gs pos="100000">
                      <a:srgbClr val="B80000"/>
                    </a:gs>
                  </a:gsLst>
                  <a:lin ang="2700000" scaled="1"/>
                </a:gradFill>
                <a:ln w="28575" algn="ctr">
                  <a:solidFill>
                    <a:srgbClr val="805500"/>
                  </a:solidFill>
                  <a:round/>
                </a:ln>
              </p:spPr>
              <p:txBody>
                <a:bodyPr wrap="none" anchor="ctr"/>
                <a:lstStyle/>
                <a:p>
                  <a:pPr eaLnBrk="1" fontAlgn="t" hangingPunct="1">
                    <a:defRPr/>
                  </a:pPr>
                  <a:endParaRPr lang="zh-CN" altLang="en-US">
                    <a:latin typeface="+mn-lt"/>
                    <a:ea typeface="+mn-ea"/>
                  </a:endParaRPr>
                </a:p>
              </p:txBody>
            </p:sp>
            <p:pic>
              <p:nvPicPr>
                <p:cNvPr id="86122" name="Picture 179" descr="guan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3" y="2084"/>
                  <a:ext cx="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123" name="Picture 180"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 y="2277"/>
                  <a:ext cx="39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89" name="Rectangle 191"/>
              <p:cNvSpPr>
                <a:spLocks noChangeArrowheads="1"/>
              </p:cNvSpPr>
              <p:nvPr/>
            </p:nvSpPr>
            <p:spPr bwMode="auto">
              <a:xfrm>
                <a:off x="3560" y="1706"/>
                <a:ext cx="1200" cy="311"/>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200" b="1" dirty="0">
                    <a:solidFill>
                      <a:schemeClr val="bg1"/>
                    </a:solidFill>
                    <a:latin typeface="+mn-lt"/>
                    <a:ea typeface="+mn-ea"/>
                  </a:rPr>
                  <a:t>您稍等，马上</a:t>
                </a:r>
                <a:endParaRPr lang="zh-CN" altLang="en-US" sz="1200" b="1" dirty="0">
                  <a:solidFill>
                    <a:schemeClr val="bg1"/>
                  </a:solidFill>
                  <a:latin typeface="+mn-lt"/>
                  <a:ea typeface="+mn-ea"/>
                </a:endParaRPr>
              </a:p>
              <a:p>
                <a:pPr defTabSz="784225" eaLnBrk="1" hangingPunct="1">
                  <a:spcBef>
                    <a:spcPct val="30000"/>
                  </a:spcBef>
                  <a:buSzPct val="100000"/>
                  <a:buFont typeface="Wingdings" panose="05000000000000000000" pitchFamily="2" charset="2"/>
                  <a:buNone/>
                  <a:defRPr/>
                </a:pPr>
                <a:r>
                  <a:rPr lang="zh-CN" altLang="en-US" sz="1200" b="1" dirty="0">
                    <a:solidFill>
                      <a:schemeClr val="bg1"/>
                    </a:solidFill>
                    <a:latin typeface="+mn-lt"/>
                    <a:ea typeface="+mn-ea"/>
                  </a:rPr>
                  <a:t>给您攒一个</a:t>
                </a:r>
                <a:r>
                  <a:rPr lang="en-US" altLang="zh-CN" sz="1200" b="1" dirty="0">
                    <a:solidFill>
                      <a:schemeClr val="bg1"/>
                    </a:solidFill>
                    <a:latin typeface="+mn-lt"/>
                    <a:ea typeface="+mn-ea"/>
                  </a:rPr>
                  <a:t>…</a:t>
                </a:r>
                <a:endParaRPr lang="en-US" altLang="zh-CN" sz="1200" b="1" dirty="0">
                  <a:solidFill>
                    <a:schemeClr val="bg1"/>
                  </a:solidFill>
                  <a:latin typeface="+mn-lt"/>
                  <a:ea typeface="+mn-ea"/>
                </a:endParaRPr>
              </a:p>
            </p:txBody>
          </p:sp>
        </p:grpSp>
        <p:grpSp>
          <p:nvGrpSpPr>
            <p:cNvPr id="86115" name="Group 144"/>
            <p:cNvGrpSpPr>
              <a:grpSpLocks noChangeAspect="1"/>
            </p:cNvGrpSpPr>
            <p:nvPr/>
          </p:nvGrpSpPr>
          <p:grpSpPr bwMode="auto">
            <a:xfrm>
              <a:off x="4669" y="968"/>
              <a:ext cx="780" cy="635"/>
              <a:chOff x="2976" y="2233"/>
              <a:chExt cx="780" cy="635"/>
            </a:xfrm>
          </p:grpSpPr>
          <p:sp>
            <p:nvSpPr>
              <p:cNvPr id="33885" name="Freeform 145"/>
              <p:cNvSpPr>
                <a:spLocks noChangeAspect="1" noEditPoints="1"/>
              </p:cNvSpPr>
              <p:nvPr/>
            </p:nvSpPr>
            <p:spPr bwMode="auto">
              <a:xfrm>
                <a:off x="2976" y="2233"/>
                <a:ext cx="780" cy="635"/>
              </a:xfrm>
              <a:custGeom>
                <a:avLst/>
                <a:gdLst>
                  <a:gd name="T0" fmla="*/ 72089609 w 390"/>
                  <a:gd name="T1" fmla="*/ 17214311 h 317"/>
                  <a:gd name="T2" fmla="*/ 42205187 w 390"/>
                  <a:gd name="T3" fmla="*/ 10469399 h 317"/>
                  <a:gd name="T4" fmla="*/ 22544385 w 390"/>
                  <a:gd name="T5" fmla="*/ 28556344 h 317"/>
                  <a:gd name="T6" fmla="*/ 29097967 w 390"/>
                  <a:gd name="T7" fmla="*/ 57469249 h 317"/>
                  <a:gd name="T8" fmla="*/ 57409502 w 390"/>
                  <a:gd name="T9" fmla="*/ 65321387 h 317"/>
                  <a:gd name="T10" fmla="*/ 80478215 w 390"/>
                  <a:gd name="T11" fmla="*/ 45085335 h 317"/>
                  <a:gd name="T12" fmla="*/ 72089609 w 390"/>
                  <a:gd name="T13" fmla="*/ 17214311 h 317"/>
                  <a:gd name="T14" fmla="*/ 75497480 w 390"/>
                  <a:gd name="T15" fmla="*/ 42542612 h 317"/>
                  <a:gd name="T16" fmla="*/ 54788063 w 390"/>
                  <a:gd name="T17" fmla="*/ 61239505 h 317"/>
                  <a:gd name="T18" fmla="*/ 29097967 w 390"/>
                  <a:gd name="T19" fmla="*/ 53981678 h 317"/>
                  <a:gd name="T20" fmla="*/ 23592961 w 390"/>
                  <a:gd name="T21" fmla="*/ 28020556 h 317"/>
                  <a:gd name="T22" fmla="*/ 41156611 w 390"/>
                  <a:gd name="T23" fmla="*/ 11571815 h 317"/>
                  <a:gd name="T24" fmla="*/ 68419595 w 390"/>
                  <a:gd name="T25" fmla="*/ 17752278 h 317"/>
                  <a:gd name="T26" fmla="*/ 75497480 w 390"/>
                  <a:gd name="T27" fmla="*/ 42542612 h 3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317"/>
                  <a:gd name="T44" fmla="*/ 390 w 390"/>
                  <a:gd name="T45" fmla="*/ 317 h 3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317">
                    <a:moveTo>
                      <a:pt x="275" y="64"/>
                    </a:moveTo>
                    <a:cubicBezTo>
                      <a:pt x="253" y="0"/>
                      <a:pt x="213" y="12"/>
                      <a:pt x="161" y="39"/>
                    </a:cubicBezTo>
                    <a:cubicBezTo>
                      <a:pt x="65" y="33"/>
                      <a:pt x="86" y="106"/>
                      <a:pt x="86" y="106"/>
                    </a:cubicBezTo>
                    <a:cubicBezTo>
                      <a:pt x="0" y="190"/>
                      <a:pt x="111" y="213"/>
                      <a:pt x="111" y="213"/>
                    </a:cubicBezTo>
                    <a:cubicBezTo>
                      <a:pt x="140" y="317"/>
                      <a:pt x="219" y="242"/>
                      <a:pt x="219" y="242"/>
                    </a:cubicBezTo>
                    <a:cubicBezTo>
                      <a:pt x="326" y="275"/>
                      <a:pt x="307" y="167"/>
                      <a:pt x="307" y="167"/>
                    </a:cubicBezTo>
                    <a:cubicBezTo>
                      <a:pt x="390" y="98"/>
                      <a:pt x="275" y="64"/>
                      <a:pt x="275" y="64"/>
                    </a:cubicBezTo>
                    <a:close/>
                    <a:moveTo>
                      <a:pt x="288" y="158"/>
                    </a:moveTo>
                    <a:cubicBezTo>
                      <a:pt x="288" y="158"/>
                      <a:pt x="307" y="257"/>
                      <a:pt x="209" y="227"/>
                    </a:cubicBezTo>
                    <a:cubicBezTo>
                      <a:pt x="209" y="227"/>
                      <a:pt x="136" y="294"/>
                      <a:pt x="111" y="200"/>
                    </a:cubicBezTo>
                    <a:cubicBezTo>
                      <a:pt x="111" y="200"/>
                      <a:pt x="11" y="179"/>
                      <a:pt x="90" y="104"/>
                    </a:cubicBezTo>
                    <a:cubicBezTo>
                      <a:pt x="90" y="104"/>
                      <a:pt x="69" y="39"/>
                      <a:pt x="157" y="43"/>
                    </a:cubicBezTo>
                    <a:cubicBezTo>
                      <a:pt x="203" y="18"/>
                      <a:pt x="238" y="8"/>
                      <a:pt x="261" y="66"/>
                    </a:cubicBezTo>
                    <a:cubicBezTo>
                      <a:pt x="261" y="66"/>
                      <a:pt x="363" y="96"/>
                      <a:pt x="288" y="158"/>
                    </a:cubicBezTo>
                    <a:close/>
                  </a:path>
                </a:pathLst>
              </a:custGeom>
              <a:solidFill>
                <a:srgbClr val="5D7695"/>
              </a:solidFill>
              <a:ln w="9525">
                <a:noFill/>
                <a:round/>
              </a:ln>
            </p:spPr>
            <p:txBody>
              <a:bodyPr/>
              <a:lstStyle/>
              <a:p>
                <a:pPr eaLnBrk="1" fontAlgn="t" hangingPunct="1">
                  <a:defRPr/>
                </a:pPr>
                <a:endParaRPr lang="zh-CN" altLang="en-US">
                  <a:latin typeface="+mn-lt"/>
                  <a:ea typeface="+mn-ea"/>
                </a:endParaRPr>
              </a:p>
            </p:txBody>
          </p:sp>
          <p:sp>
            <p:nvSpPr>
              <p:cNvPr id="33886" name="Freeform 146"/>
              <p:cNvSpPr>
                <a:spLocks noChangeAspect="1"/>
              </p:cNvSpPr>
              <p:nvPr/>
            </p:nvSpPr>
            <p:spPr bwMode="auto">
              <a:xfrm>
                <a:off x="2991" y="2249"/>
                <a:ext cx="715" cy="577"/>
              </a:xfrm>
              <a:custGeom>
                <a:avLst/>
                <a:gdLst>
                  <a:gd name="T0" fmla="*/ 66584473 w 357"/>
                  <a:gd name="T1" fmla="*/ 15641033 h 288"/>
                  <a:gd name="T2" fmla="*/ 73662471 w 357"/>
                  <a:gd name="T3" fmla="*/ 40888815 h 288"/>
                  <a:gd name="T4" fmla="*/ 52690878 w 357"/>
                  <a:gd name="T5" fmla="*/ 59556809 h 288"/>
                  <a:gd name="T6" fmla="*/ 26476527 w 357"/>
                  <a:gd name="T7" fmla="*/ 52226155 h 288"/>
                  <a:gd name="T8" fmla="*/ 20971521 w 357"/>
                  <a:gd name="T9" fmla="*/ 25934079 h 288"/>
                  <a:gd name="T10" fmla="*/ 38797315 w 357"/>
                  <a:gd name="T11" fmla="*/ 9418740 h 288"/>
                  <a:gd name="T12" fmla="*/ 66584473 w 357"/>
                  <a:gd name="T13" fmla="*/ 15641033 h 288"/>
                  <a:gd name="T14" fmla="*/ 0 60000 65536"/>
                  <a:gd name="T15" fmla="*/ 0 60000 65536"/>
                  <a:gd name="T16" fmla="*/ 0 60000 65536"/>
                  <a:gd name="T17" fmla="*/ 0 60000 65536"/>
                  <a:gd name="T18" fmla="*/ 0 60000 65536"/>
                  <a:gd name="T19" fmla="*/ 0 60000 65536"/>
                  <a:gd name="T20" fmla="*/ 0 60000 65536"/>
                  <a:gd name="T21" fmla="*/ 0 w 357"/>
                  <a:gd name="T22" fmla="*/ 0 h 288"/>
                  <a:gd name="T23" fmla="*/ 357 w 357"/>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7" h="288">
                    <a:moveTo>
                      <a:pt x="254" y="58"/>
                    </a:moveTo>
                    <a:cubicBezTo>
                      <a:pt x="254" y="58"/>
                      <a:pt x="357" y="88"/>
                      <a:pt x="281" y="151"/>
                    </a:cubicBezTo>
                    <a:cubicBezTo>
                      <a:pt x="281" y="151"/>
                      <a:pt x="300" y="250"/>
                      <a:pt x="201" y="220"/>
                    </a:cubicBezTo>
                    <a:cubicBezTo>
                      <a:pt x="201" y="220"/>
                      <a:pt x="127" y="288"/>
                      <a:pt x="101" y="193"/>
                    </a:cubicBezTo>
                    <a:cubicBezTo>
                      <a:pt x="101" y="193"/>
                      <a:pt x="0" y="172"/>
                      <a:pt x="80" y="96"/>
                    </a:cubicBezTo>
                    <a:cubicBezTo>
                      <a:pt x="80" y="96"/>
                      <a:pt x="59" y="31"/>
                      <a:pt x="148" y="35"/>
                    </a:cubicBezTo>
                    <a:cubicBezTo>
                      <a:pt x="194" y="10"/>
                      <a:pt x="230" y="0"/>
                      <a:pt x="254" y="58"/>
                    </a:cubicBezTo>
                  </a:path>
                </a:pathLst>
              </a:custGeom>
              <a:solidFill>
                <a:srgbClr val="D3DBE4"/>
              </a:solidFill>
              <a:ln w="9525">
                <a:noFill/>
                <a:round/>
              </a:ln>
            </p:spPr>
            <p:txBody>
              <a:bodyPr/>
              <a:lstStyle/>
              <a:p>
                <a:pPr eaLnBrk="1" fontAlgn="t" hangingPunct="1">
                  <a:defRPr/>
                </a:pPr>
                <a:endParaRPr lang="zh-CN" altLang="en-US">
                  <a:latin typeface="+mn-lt"/>
                  <a:ea typeface="+mn-ea"/>
                </a:endParaRPr>
              </a:p>
            </p:txBody>
          </p:sp>
          <p:sp>
            <p:nvSpPr>
              <p:cNvPr id="33887" name="Freeform 147"/>
              <p:cNvSpPr>
                <a:spLocks noChangeAspect="1" noEditPoints="1"/>
              </p:cNvSpPr>
              <p:nvPr/>
            </p:nvSpPr>
            <p:spPr bwMode="auto">
              <a:xfrm>
                <a:off x="3236" y="2329"/>
                <a:ext cx="280" cy="327"/>
              </a:xfrm>
              <a:custGeom>
                <a:avLst/>
                <a:gdLst>
                  <a:gd name="T0" fmla="*/ 35913728 w 140"/>
                  <a:gd name="T1" fmla="*/ 30781265 h 163"/>
                  <a:gd name="T2" fmla="*/ 32505802 w 140"/>
                  <a:gd name="T3" fmla="*/ 29400130 h 163"/>
                  <a:gd name="T4" fmla="*/ 31457226 w 140"/>
                  <a:gd name="T5" fmla="*/ 24425013 h 163"/>
                  <a:gd name="T6" fmla="*/ 27262940 w 140"/>
                  <a:gd name="T7" fmla="*/ 15199689 h 163"/>
                  <a:gd name="T8" fmla="*/ 29622219 w 140"/>
                  <a:gd name="T9" fmla="*/ 16572422 h 163"/>
                  <a:gd name="T10" fmla="*/ 26476508 w 140"/>
                  <a:gd name="T11" fmla="*/ 10742933 h 163"/>
                  <a:gd name="T12" fmla="*/ 29097931 w 140"/>
                  <a:gd name="T13" fmla="*/ 12446133 h 163"/>
                  <a:gd name="T14" fmla="*/ 26476508 w 140"/>
                  <a:gd name="T15" fmla="*/ 8260874 h 163"/>
                  <a:gd name="T16" fmla="*/ 25165789 w 140"/>
                  <a:gd name="T17" fmla="*/ 4117806 h 163"/>
                  <a:gd name="T18" fmla="*/ 17301504 w 140"/>
                  <a:gd name="T19" fmla="*/ 544694 h 163"/>
                  <a:gd name="T20" fmla="*/ 9961472 w 140"/>
                  <a:gd name="T21" fmla="*/ 3025205 h 163"/>
                  <a:gd name="T22" fmla="*/ 3932159 w 140"/>
                  <a:gd name="T23" fmla="*/ 8260874 h 163"/>
                  <a:gd name="T24" fmla="*/ 0 w 140"/>
                  <a:gd name="T25" fmla="*/ 12726133 h 163"/>
                  <a:gd name="T26" fmla="*/ 2097152 w 140"/>
                  <a:gd name="T27" fmla="*/ 11014588 h 163"/>
                  <a:gd name="T28" fmla="*/ 262144 w 140"/>
                  <a:gd name="T29" fmla="*/ 14655119 h 163"/>
                  <a:gd name="T30" fmla="*/ 1835008 w 140"/>
                  <a:gd name="T31" fmla="*/ 13547798 h 163"/>
                  <a:gd name="T32" fmla="*/ 1310720 w 140"/>
                  <a:gd name="T33" fmla="*/ 15479697 h 163"/>
                  <a:gd name="T34" fmla="*/ 2883584 w 140"/>
                  <a:gd name="T35" fmla="*/ 17151396 h 163"/>
                  <a:gd name="T36" fmla="*/ 4194304 w 140"/>
                  <a:gd name="T37" fmla="*/ 18798224 h 163"/>
                  <a:gd name="T38" fmla="*/ 3407872 w 140"/>
                  <a:gd name="T39" fmla="*/ 21277677 h 163"/>
                  <a:gd name="T40" fmla="*/ 3670015 w 140"/>
                  <a:gd name="T41" fmla="*/ 25256997 h 163"/>
                  <a:gd name="T42" fmla="*/ 5505024 w 140"/>
                  <a:gd name="T43" fmla="*/ 27993814 h 163"/>
                  <a:gd name="T44" fmla="*/ 5242880 w 140"/>
                  <a:gd name="T45" fmla="*/ 29400130 h 163"/>
                  <a:gd name="T46" fmla="*/ 6291455 w 140"/>
                  <a:gd name="T47" fmla="*/ 30492622 h 163"/>
                  <a:gd name="T48" fmla="*/ 8650752 w 140"/>
                  <a:gd name="T49" fmla="*/ 32426905 h 163"/>
                  <a:gd name="T50" fmla="*/ 13369334 w 140"/>
                  <a:gd name="T51" fmla="*/ 32976297 h 163"/>
                  <a:gd name="T52" fmla="*/ 13893614 w 140"/>
                  <a:gd name="T53" fmla="*/ 39383223 h 163"/>
                  <a:gd name="T54" fmla="*/ 9961472 w 140"/>
                  <a:gd name="T55" fmla="*/ 45144648 h 163"/>
                  <a:gd name="T56" fmla="*/ 29360075 w 140"/>
                  <a:gd name="T57" fmla="*/ 45144648 h 163"/>
                  <a:gd name="T58" fmla="*/ 28311500 w 140"/>
                  <a:gd name="T59" fmla="*/ 40482168 h 163"/>
                  <a:gd name="T60" fmla="*/ 34340865 w 140"/>
                  <a:gd name="T61" fmla="*/ 36050505 h 163"/>
                  <a:gd name="T62" fmla="*/ 29884363 w 140"/>
                  <a:gd name="T63" fmla="*/ 34958173 h 163"/>
                  <a:gd name="T64" fmla="*/ 34078721 w 140"/>
                  <a:gd name="T65" fmla="*/ 34408010 h 163"/>
                  <a:gd name="T66" fmla="*/ 35913728 w 140"/>
                  <a:gd name="T67" fmla="*/ 30781265 h 163"/>
                  <a:gd name="T68" fmla="*/ 24903645 w 140"/>
                  <a:gd name="T69" fmla="*/ 31603716 h 163"/>
                  <a:gd name="T70" fmla="*/ 24379357 w 140"/>
                  <a:gd name="T71" fmla="*/ 25530329 h 163"/>
                  <a:gd name="T72" fmla="*/ 25427933 w 140"/>
                  <a:gd name="T73" fmla="*/ 32976297 h 163"/>
                  <a:gd name="T74" fmla="*/ 24903645 w 140"/>
                  <a:gd name="T75" fmla="*/ 31603716 h 1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0"/>
                  <a:gd name="T115" fmla="*/ 0 h 163"/>
                  <a:gd name="T116" fmla="*/ 140 w 140"/>
                  <a:gd name="T117" fmla="*/ 163 h 1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0" h="163">
                    <a:moveTo>
                      <a:pt x="137" y="111"/>
                    </a:moveTo>
                    <a:cubicBezTo>
                      <a:pt x="132" y="112"/>
                      <a:pt x="127" y="110"/>
                      <a:pt x="124" y="106"/>
                    </a:cubicBezTo>
                    <a:cubicBezTo>
                      <a:pt x="120" y="101"/>
                      <a:pt x="122" y="95"/>
                      <a:pt x="120" y="88"/>
                    </a:cubicBezTo>
                    <a:cubicBezTo>
                      <a:pt x="117" y="75"/>
                      <a:pt x="111" y="65"/>
                      <a:pt x="104" y="55"/>
                    </a:cubicBezTo>
                    <a:cubicBezTo>
                      <a:pt x="107" y="57"/>
                      <a:pt x="110" y="58"/>
                      <a:pt x="113" y="60"/>
                    </a:cubicBezTo>
                    <a:cubicBezTo>
                      <a:pt x="108" y="54"/>
                      <a:pt x="104" y="46"/>
                      <a:pt x="101" y="39"/>
                    </a:cubicBezTo>
                    <a:cubicBezTo>
                      <a:pt x="103" y="42"/>
                      <a:pt x="107" y="49"/>
                      <a:pt x="111" y="45"/>
                    </a:cubicBezTo>
                    <a:cubicBezTo>
                      <a:pt x="107" y="41"/>
                      <a:pt x="102" y="36"/>
                      <a:pt x="101" y="30"/>
                    </a:cubicBezTo>
                    <a:cubicBezTo>
                      <a:pt x="100" y="25"/>
                      <a:pt x="99" y="19"/>
                      <a:pt x="96" y="15"/>
                    </a:cubicBezTo>
                    <a:cubicBezTo>
                      <a:pt x="90" y="7"/>
                      <a:pt x="76" y="0"/>
                      <a:pt x="66" y="2"/>
                    </a:cubicBezTo>
                    <a:cubicBezTo>
                      <a:pt x="56" y="4"/>
                      <a:pt x="49" y="10"/>
                      <a:pt x="38" y="11"/>
                    </a:cubicBezTo>
                    <a:cubicBezTo>
                      <a:pt x="27" y="12"/>
                      <a:pt x="17" y="17"/>
                      <a:pt x="15" y="30"/>
                    </a:cubicBezTo>
                    <a:cubicBezTo>
                      <a:pt x="4" y="26"/>
                      <a:pt x="2" y="37"/>
                      <a:pt x="0" y="46"/>
                    </a:cubicBezTo>
                    <a:cubicBezTo>
                      <a:pt x="1" y="42"/>
                      <a:pt x="4" y="41"/>
                      <a:pt x="8" y="40"/>
                    </a:cubicBezTo>
                    <a:cubicBezTo>
                      <a:pt x="6" y="44"/>
                      <a:pt x="3" y="48"/>
                      <a:pt x="1" y="53"/>
                    </a:cubicBezTo>
                    <a:cubicBezTo>
                      <a:pt x="3" y="51"/>
                      <a:pt x="5" y="50"/>
                      <a:pt x="7" y="49"/>
                    </a:cubicBezTo>
                    <a:cubicBezTo>
                      <a:pt x="6" y="51"/>
                      <a:pt x="6" y="54"/>
                      <a:pt x="5" y="56"/>
                    </a:cubicBezTo>
                    <a:cubicBezTo>
                      <a:pt x="11" y="47"/>
                      <a:pt x="9" y="58"/>
                      <a:pt x="11" y="62"/>
                    </a:cubicBezTo>
                    <a:cubicBezTo>
                      <a:pt x="12" y="64"/>
                      <a:pt x="15" y="65"/>
                      <a:pt x="16" y="68"/>
                    </a:cubicBezTo>
                    <a:cubicBezTo>
                      <a:pt x="17" y="71"/>
                      <a:pt x="15" y="75"/>
                      <a:pt x="13" y="77"/>
                    </a:cubicBezTo>
                    <a:cubicBezTo>
                      <a:pt x="11" y="83"/>
                      <a:pt x="7" y="89"/>
                      <a:pt x="14" y="91"/>
                    </a:cubicBezTo>
                    <a:cubicBezTo>
                      <a:pt x="20" y="93"/>
                      <a:pt x="15" y="102"/>
                      <a:pt x="21" y="101"/>
                    </a:cubicBezTo>
                    <a:cubicBezTo>
                      <a:pt x="20" y="103"/>
                      <a:pt x="21" y="105"/>
                      <a:pt x="20" y="106"/>
                    </a:cubicBezTo>
                    <a:cubicBezTo>
                      <a:pt x="24" y="106"/>
                      <a:pt x="23" y="108"/>
                      <a:pt x="24" y="110"/>
                    </a:cubicBezTo>
                    <a:cubicBezTo>
                      <a:pt x="26" y="114"/>
                      <a:pt x="27" y="117"/>
                      <a:pt x="33" y="117"/>
                    </a:cubicBezTo>
                    <a:cubicBezTo>
                      <a:pt x="42" y="118"/>
                      <a:pt x="46" y="106"/>
                      <a:pt x="51" y="119"/>
                    </a:cubicBezTo>
                    <a:cubicBezTo>
                      <a:pt x="54" y="126"/>
                      <a:pt x="56" y="136"/>
                      <a:pt x="53" y="142"/>
                    </a:cubicBezTo>
                    <a:cubicBezTo>
                      <a:pt x="49" y="150"/>
                      <a:pt x="43" y="156"/>
                      <a:pt x="38" y="163"/>
                    </a:cubicBezTo>
                    <a:cubicBezTo>
                      <a:pt x="63" y="163"/>
                      <a:pt x="87" y="163"/>
                      <a:pt x="112" y="163"/>
                    </a:cubicBezTo>
                    <a:cubicBezTo>
                      <a:pt x="111" y="157"/>
                      <a:pt x="110" y="152"/>
                      <a:pt x="108" y="146"/>
                    </a:cubicBezTo>
                    <a:cubicBezTo>
                      <a:pt x="118" y="157"/>
                      <a:pt x="127" y="138"/>
                      <a:pt x="131" y="130"/>
                    </a:cubicBezTo>
                    <a:cubicBezTo>
                      <a:pt x="125" y="132"/>
                      <a:pt x="117" y="130"/>
                      <a:pt x="114" y="126"/>
                    </a:cubicBezTo>
                    <a:cubicBezTo>
                      <a:pt x="120" y="128"/>
                      <a:pt x="125" y="129"/>
                      <a:pt x="130" y="124"/>
                    </a:cubicBezTo>
                    <a:cubicBezTo>
                      <a:pt x="133" y="122"/>
                      <a:pt x="140" y="112"/>
                      <a:pt x="137" y="111"/>
                    </a:cubicBezTo>
                    <a:moveTo>
                      <a:pt x="95" y="114"/>
                    </a:moveTo>
                    <a:cubicBezTo>
                      <a:pt x="93" y="106"/>
                      <a:pt x="91" y="101"/>
                      <a:pt x="93" y="92"/>
                    </a:cubicBezTo>
                    <a:cubicBezTo>
                      <a:pt x="98" y="97"/>
                      <a:pt x="96" y="112"/>
                      <a:pt x="97" y="119"/>
                    </a:cubicBezTo>
                    <a:cubicBezTo>
                      <a:pt x="96" y="117"/>
                      <a:pt x="95" y="115"/>
                      <a:pt x="95" y="114"/>
                    </a:cubicBezTo>
                  </a:path>
                </a:pathLst>
              </a:custGeom>
              <a:solidFill>
                <a:srgbClr val="456488"/>
              </a:solidFill>
              <a:ln w="9525">
                <a:noFill/>
                <a:round/>
              </a:ln>
            </p:spPr>
            <p:txBody>
              <a:bodyPr/>
              <a:lstStyle/>
              <a:p>
                <a:pPr eaLnBrk="1" fontAlgn="t" hangingPunct="1">
                  <a:defRPr/>
                </a:pPr>
                <a:endParaRPr lang="zh-CN" altLang="en-US">
                  <a:latin typeface="+mn-lt"/>
                  <a:ea typeface="+mn-ea"/>
                </a:endParaRPr>
              </a:p>
            </p:txBody>
          </p:sp>
        </p:grpSp>
      </p:grpSp>
      <p:grpSp>
        <p:nvGrpSpPr>
          <p:cNvPr id="86021" name="Group 82"/>
          <p:cNvGrpSpPr/>
          <p:nvPr/>
        </p:nvGrpSpPr>
        <p:grpSpPr bwMode="auto">
          <a:xfrm>
            <a:off x="623888" y="1401763"/>
            <a:ext cx="5711825" cy="1046162"/>
            <a:chOff x="135" y="545"/>
            <a:chExt cx="3598" cy="659"/>
          </a:xfrm>
        </p:grpSpPr>
        <p:sp>
          <p:nvSpPr>
            <p:cNvPr id="86100" name="AutoShape 77"/>
            <p:cNvSpPr>
              <a:spLocks noChangeArrowheads="1"/>
            </p:cNvSpPr>
            <p:nvPr/>
          </p:nvSpPr>
          <p:spPr bwMode="auto">
            <a:xfrm>
              <a:off x="582" y="872"/>
              <a:ext cx="3151" cy="164"/>
            </a:xfrm>
            <a:prstGeom prst="roundRect">
              <a:avLst>
                <a:gd name="adj" fmla="val 9667"/>
              </a:avLst>
            </a:prstGeom>
            <a:gradFill rotWithShape="0">
              <a:gsLst>
                <a:gs pos="0">
                  <a:srgbClr val="59708D"/>
                </a:gs>
                <a:gs pos="100000">
                  <a:srgbClr val="8DB2DF"/>
                </a:gs>
              </a:gsLst>
              <a:lin ang="2700000" scaled="1"/>
            </a:gradFill>
            <a:ln w="28575" algn="ctr">
              <a:solidFill>
                <a:srgbClr val="3C5374"/>
              </a:solidFill>
              <a:round/>
            </a:ln>
          </p:spPr>
          <p:txBody>
            <a:bodyPr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86101" name="Picture 78" descr="guan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 y="565"/>
              <a:ext cx="279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102" name="Picture 79"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 y="1006"/>
              <a:ext cx="27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103" name="Freeform 149"/>
            <p:cNvSpPr>
              <a:spLocks noChangeAspect="1" noEditPoints="1"/>
            </p:cNvSpPr>
            <p:nvPr/>
          </p:nvSpPr>
          <p:spPr bwMode="auto">
            <a:xfrm>
              <a:off x="135" y="545"/>
              <a:ext cx="780" cy="635"/>
            </a:xfrm>
            <a:custGeom>
              <a:avLst/>
              <a:gdLst>
                <a:gd name="T0" fmla="*/ 2147483646 w 390"/>
                <a:gd name="T1" fmla="*/ 2147483646 h 317"/>
                <a:gd name="T2" fmla="*/ 2147483646 w 390"/>
                <a:gd name="T3" fmla="*/ 2147483646 h 317"/>
                <a:gd name="T4" fmla="*/ 2147483646 w 390"/>
                <a:gd name="T5" fmla="*/ 2147483646 h 317"/>
                <a:gd name="T6" fmla="*/ 2147483646 w 390"/>
                <a:gd name="T7" fmla="*/ 2147483646 h 317"/>
                <a:gd name="T8" fmla="*/ 2147483646 w 390"/>
                <a:gd name="T9" fmla="*/ 2147483646 h 317"/>
                <a:gd name="T10" fmla="*/ 2147483646 w 390"/>
                <a:gd name="T11" fmla="*/ 2147483646 h 317"/>
                <a:gd name="T12" fmla="*/ 2147483646 w 390"/>
                <a:gd name="T13" fmla="*/ 2147483646 h 317"/>
                <a:gd name="T14" fmla="*/ 2147483646 w 390"/>
                <a:gd name="T15" fmla="*/ 2147483646 h 317"/>
                <a:gd name="T16" fmla="*/ 2147483646 w 390"/>
                <a:gd name="T17" fmla="*/ 2147483646 h 317"/>
                <a:gd name="T18" fmla="*/ 2147483646 w 390"/>
                <a:gd name="T19" fmla="*/ 2147483646 h 317"/>
                <a:gd name="T20" fmla="*/ 2147483646 w 390"/>
                <a:gd name="T21" fmla="*/ 2147483646 h 317"/>
                <a:gd name="T22" fmla="*/ 2147483646 w 390"/>
                <a:gd name="T23" fmla="*/ 2147483646 h 317"/>
                <a:gd name="T24" fmla="*/ 2147483646 w 390"/>
                <a:gd name="T25" fmla="*/ 2147483646 h 317"/>
                <a:gd name="T26" fmla="*/ 2147483646 w 390"/>
                <a:gd name="T27" fmla="*/ 2147483646 h 3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317"/>
                <a:gd name="T44" fmla="*/ 390 w 390"/>
                <a:gd name="T45" fmla="*/ 317 h 3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317">
                  <a:moveTo>
                    <a:pt x="275" y="64"/>
                  </a:moveTo>
                  <a:cubicBezTo>
                    <a:pt x="252" y="0"/>
                    <a:pt x="213" y="12"/>
                    <a:pt x="161" y="39"/>
                  </a:cubicBezTo>
                  <a:cubicBezTo>
                    <a:pt x="65" y="33"/>
                    <a:pt x="86" y="106"/>
                    <a:pt x="86" y="106"/>
                  </a:cubicBezTo>
                  <a:cubicBezTo>
                    <a:pt x="0" y="190"/>
                    <a:pt x="111" y="213"/>
                    <a:pt x="111" y="213"/>
                  </a:cubicBezTo>
                  <a:cubicBezTo>
                    <a:pt x="140" y="317"/>
                    <a:pt x="219" y="242"/>
                    <a:pt x="219" y="242"/>
                  </a:cubicBezTo>
                  <a:cubicBezTo>
                    <a:pt x="325" y="275"/>
                    <a:pt x="307" y="167"/>
                    <a:pt x="307" y="167"/>
                  </a:cubicBezTo>
                  <a:cubicBezTo>
                    <a:pt x="390" y="98"/>
                    <a:pt x="275" y="64"/>
                    <a:pt x="275" y="64"/>
                  </a:cubicBezTo>
                  <a:close/>
                  <a:moveTo>
                    <a:pt x="288" y="158"/>
                  </a:moveTo>
                  <a:cubicBezTo>
                    <a:pt x="288" y="158"/>
                    <a:pt x="307" y="257"/>
                    <a:pt x="209" y="227"/>
                  </a:cubicBezTo>
                  <a:cubicBezTo>
                    <a:pt x="209" y="227"/>
                    <a:pt x="136" y="294"/>
                    <a:pt x="111" y="200"/>
                  </a:cubicBezTo>
                  <a:cubicBezTo>
                    <a:pt x="111" y="200"/>
                    <a:pt x="11" y="179"/>
                    <a:pt x="90" y="104"/>
                  </a:cubicBezTo>
                  <a:cubicBezTo>
                    <a:pt x="90" y="104"/>
                    <a:pt x="69" y="39"/>
                    <a:pt x="157" y="44"/>
                  </a:cubicBezTo>
                  <a:cubicBezTo>
                    <a:pt x="202" y="18"/>
                    <a:pt x="238" y="8"/>
                    <a:pt x="261" y="67"/>
                  </a:cubicBezTo>
                  <a:cubicBezTo>
                    <a:pt x="261" y="67"/>
                    <a:pt x="363" y="96"/>
                    <a:pt x="288" y="158"/>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pic>
          <p:nvPicPr>
            <p:cNvPr id="86104" name="Picture 80"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45" y="686"/>
              <a:ext cx="27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105" name="Oval 151"/>
            <p:cNvSpPr>
              <a:spLocks noChangeAspect="1" noChangeArrowheads="1"/>
            </p:cNvSpPr>
            <p:nvPr/>
          </p:nvSpPr>
          <p:spPr bwMode="auto">
            <a:xfrm>
              <a:off x="467" y="663"/>
              <a:ext cx="86" cy="88"/>
            </a:xfrm>
            <a:prstGeom prst="ellipse">
              <a:avLst/>
            </a:pr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6106" name="Freeform 150"/>
            <p:cNvSpPr>
              <a:spLocks noChangeAspect="1"/>
            </p:cNvSpPr>
            <p:nvPr/>
          </p:nvSpPr>
          <p:spPr bwMode="auto">
            <a:xfrm>
              <a:off x="151" y="561"/>
              <a:ext cx="714" cy="576"/>
            </a:xfrm>
            <a:custGeom>
              <a:avLst/>
              <a:gdLst>
                <a:gd name="T0" fmla="*/ 2147483646 w 357"/>
                <a:gd name="T1" fmla="*/ 2147483646 h 288"/>
                <a:gd name="T2" fmla="*/ 2147483646 w 357"/>
                <a:gd name="T3" fmla="*/ 2147483646 h 288"/>
                <a:gd name="T4" fmla="*/ 2147483646 w 357"/>
                <a:gd name="T5" fmla="*/ 2147483646 h 288"/>
                <a:gd name="T6" fmla="*/ 2147483646 w 357"/>
                <a:gd name="T7" fmla="*/ 2147483646 h 288"/>
                <a:gd name="T8" fmla="*/ 2147483646 w 357"/>
                <a:gd name="T9" fmla="*/ 2147483646 h 288"/>
                <a:gd name="T10" fmla="*/ 2147483646 w 357"/>
                <a:gd name="T11" fmla="*/ 2147483646 h 288"/>
                <a:gd name="T12" fmla="*/ 2147483646 w 357"/>
                <a:gd name="T13" fmla="*/ 2147483646 h 288"/>
                <a:gd name="T14" fmla="*/ 0 60000 65536"/>
                <a:gd name="T15" fmla="*/ 0 60000 65536"/>
                <a:gd name="T16" fmla="*/ 0 60000 65536"/>
                <a:gd name="T17" fmla="*/ 0 60000 65536"/>
                <a:gd name="T18" fmla="*/ 0 60000 65536"/>
                <a:gd name="T19" fmla="*/ 0 60000 65536"/>
                <a:gd name="T20" fmla="*/ 0 60000 65536"/>
                <a:gd name="T21" fmla="*/ 0 w 357"/>
                <a:gd name="T22" fmla="*/ 0 h 288"/>
                <a:gd name="T23" fmla="*/ 357 w 357"/>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7" h="288">
                  <a:moveTo>
                    <a:pt x="253" y="59"/>
                  </a:moveTo>
                  <a:cubicBezTo>
                    <a:pt x="253" y="59"/>
                    <a:pt x="357" y="88"/>
                    <a:pt x="281" y="151"/>
                  </a:cubicBezTo>
                  <a:cubicBezTo>
                    <a:pt x="281" y="151"/>
                    <a:pt x="300" y="250"/>
                    <a:pt x="201" y="221"/>
                  </a:cubicBezTo>
                  <a:cubicBezTo>
                    <a:pt x="201" y="221"/>
                    <a:pt x="127" y="288"/>
                    <a:pt x="101" y="193"/>
                  </a:cubicBezTo>
                  <a:cubicBezTo>
                    <a:pt x="101" y="193"/>
                    <a:pt x="0" y="172"/>
                    <a:pt x="80" y="96"/>
                  </a:cubicBezTo>
                  <a:cubicBezTo>
                    <a:pt x="80" y="96"/>
                    <a:pt x="59" y="31"/>
                    <a:pt x="148" y="35"/>
                  </a:cubicBezTo>
                  <a:cubicBezTo>
                    <a:pt x="194" y="10"/>
                    <a:pt x="230" y="0"/>
                    <a:pt x="253" y="59"/>
                  </a:cubicBezTo>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7" name="Freeform 152"/>
            <p:cNvSpPr>
              <a:spLocks noChangeAspect="1"/>
            </p:cNvSpPr>
            <p:nvPr/>
          </p:nvSpPr>
          <p:spPr bwMode="auto">
            <a:xfrm>
              <a:off x="469" y="663"/>
              <a:ext cx="88" cy="60"/>
            </a:xfrm>
            <a:custGeom>
              <a:avLst/>
              <a:gdLst>
                <a:gd name="T0" fmla="*/ 2147483646 w 42"/>
                <a:gd name="T1" fmla="*/ 0 h 30"/>
                <a:gd name="T2" fmla="*/ 0 w 42"/>
                <a:gd name="T3" fmla="*/ 2147483646 h 30"/>
                <a:gd name="T4" fmla="*/ 2147483646 w 42"/>
                <a:gd name="T5" fmla="*/ 2147483646 h 30"/>
                <a:gd name="T6" fmla="*/ 2147483646 w 42"/>
                <a:gd name="T7" fmla="*/ 2147483646 h 30"/>
                <a:gd name="T8" fmla="*/ 2147483646 w 42"/>
                <a:gd name="T9" fmla="*/ 2147483646 h 30"/>
                <a:gd name="T10" fmla="*/ 2147483646 w 42"/>
                <a:gd name="T11" fmla="*/ 0 h 30"/>
                <a:gd name="T12" fmla="*/ 0 60000 65536"/>
                <a:gd name="T13" fmla="*/ 0 60000 65536"/>
                <a:gd name="T14" fmla="*/ 0 60000 65536"/>
                <a:gd name="T15" fmla="*/ 0 60000 65536"/>
                <a:gd name="T16" fmla="*/ 0 60000 65536"/>
                <a:gd name="T17" fmla="*/ 0 60000 65536"/>
                <a:gd name="T18" fmla="*/ 0 w 42"/>
                <a:gd name="T19" fmla="*/ 0 h 30"/>
                <a:gd name="T20" fmla="*/ 42 w 4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42" h="30">
                  <a:moveTo>
                    <a:pt x="20" y="0"/>
                  </a:moveTo>
                  <a:cubicBezTo>
                    <a:pt x="11" y="0"/>
                    <a:pt x="3" y="6"/>
                    <a:pt x="0" y="14"/>
                  </a:cubicBezTo>
                  <a:cubicBezTo>
                    <a:pt x="6" y="23"/>
                    <a:pt x="19" y="30"/>
                    <a:pt x="34" y="30"/>
                  </a:cubicBezTo>
                  <a:cubicBezTo>
                    <a:pt x="36" y="30"/>
                    <a:pt x="39" y="30"/>
                    <a:pt x="41" y="29"/>
                  </a:cubicBezTo>
                  <a:cubicBezTo>
                    <a:pt x="42" y="27"/>
                    <a:pt x="42" y="25"/>
                    <a:pt x="42" y="22"/>
                  </a:cubicBezTo>
                  <a:cubicBezTo>
                    <a:pt x="42" y="10"/>
                    <a:pt x="32" y="0"/>
                    <a:pt x="20" y="0"/>
                  </a:cubicBezTo>
                  <a:close/>
                </a:path>
              </a:pathLst>
            </a:custGeom>
            <a:solidFill>
              <a:srgbClr val="A5B7C9"/>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8" name="Freeform 154"/>
            <p:cNvSpPr>
              <a:spLocks noChangeAspect="1"/>
            </p:cNvSpPr>
            <p:nvPr/>
          </p:nvSpPr>
          <p:spPr bwMode="auto">
            <a:xfrm>
              <a:off x="573" y="687"/>
              <a:ext cx="28" cy="20"/>
            </a:xfrm>
            <a:custGeom>
              <a:avLst/>
              <a:gdLst>
                <a:gd name="T0" fmla="*/ 2147483646 w 6"/>
                <a:gd name="T1" fmla="*/ 2147483646 h 10"/>
                <a:gd name="T2" fmla="*/ 2147483646 w 6"/>
                <a:gd name="T3" fmla="*/ 2147483646 h 10"/>
                <a:gd name="T4" fmla="*/ 0 w 6"/>
                <a:gd name="T5" fmla="*/ 2147483646 h 10"/>
                <a:gd name="T6" fmla="*/ 2147483646 w 6"/>
                <a:gd name="T7" fmla="*/ 2147483646 h 10"/>
                <a:gd name="T8" fmla="*/ 2147483646 w 6"/>
                <a:gd name="T9" fmla="*/ 2147483646 h 10"/>
                <a:gd name="T10" fmla="*/ 2147483646 w 6"/>
                <a:gd name="T11" fmla="*/ 2147483646 h 10"/>
                <a:gd name="T12" fmla="*/ 2147483646 w 6"/>
                <a:gd name="T13" fmla="*/ 2147483646 h 10"/>
                <a:gd name="T14" fmla="*/ 0 60000 65536"/>
                <a:gd name="T15" fmla="*/ 0 60000 65536"/>
                <a:gd name="T16" fmla="*/ 0 60000 65536"/>
                <a:gd name="T17" fmla="*/ 0 60000 65536"/>
                <a:gd name="T18" fmla="*/ 0 60000 65536"/>
                <a:gd name="T19" fmla="*/ 0 60000 65536"/>
                <a:gd name="T20" fmla="*/ 0 60000 65536"/>
                <a:gd name="T21" fmla="*/ 0 w 6"/>
                <a:gd name="T22" fmla="*/ 0 h 10"/>
                <a:gd name="T23" fmla="*/ 6 w 6"/>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0">
                  <a:moveTo>
                    <a:pt x="2" y="9"/>
                  </a:moveTo>
                  <a:cubicBezTo>
                    <a:pt x="2" y="10"/>
                    <a:pt x="1" y="10"/>
                    <a:pt x="1" y="9"/>
                  </a:cubicBezTo>
                  <a:cubicBezTo>
                    <a:pt x="0" y="9"/>
                    <a:pt x="0" y="8"/>
                    <a:pt x="0" y="8"/>
                  </a:cubicBezTo>
                  <a:cubicBezTo>
                    <a:pt x="3" y="1"/>
                    <a:pt x="3" y="1"/>
                    <a:pt x="3" y="1"/>
                  </a:cubicBezTo>
                  <a:cubicBezTo>
                    <a:pt x="3" y="0"/>
                    <a:pt x="4" y="0"/>
                    <a:pt x="5" y="1"/>
                  </a:cubicBezTo>
                  <a:cubicBezTo>
                    <a:pt x="6" y="1"/>
                    <a:pt x="6" y="2"/>
                    <a:pt x="6" y="2"/>
                  </a:cubicBezTo>
                  <a:lnTo>
                    <a:pt x="2" y="9"/>
                  </a:lnTo>
                  <a:close/>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9" name="Freeform 155"/>
            <p:cNvSpPr>
              <a:spLocks noChangeAspect="1"/>
            </p:cNvSpPr>
            <p:nvPr/>
          </p:nvSpPr>
          <p:spPr bwMode="auto">
            <a:xfrm>
              <a:off x="563" y="697"/>
              <a:ext cx="42" cy="80"/>
            </a:xfrm>
            <a:custGeom>
              <a:avLst/>
              <a:gdLst>
                <a:gd name="T0" fmla="*/ 2147483646 w 19"/>
                <a:gd name="T1" fmla="*/ 2147483646 h 40"/>
                <a:gd name="T2" fmla="*/ 2147483646 w 19"/>
                <a:gd name="T3" fmla="*/ 2147483646 h 40"/>
                <a:gd name="T4" fmla="*/ 2147483646 w 19"/>
                <a:gd name="T5" fmla="*/ 2147483646 h 40"/>
                <a:gd name="T6" fmla="*/ 2147483646 w 19"/>
                <a:gd name="T7" fmla="*/ 2147483646 h 40"/>
                <a:gd name="T8" fmla="*/ 0 w 19"/>
                <a:gd name="T9" fmla="*/ 2147483646 h 40"/>
                <a:gd name="T10" fmla="*/ 2147483646 w 19"/>
                <a:gd name="T11" fmla="*/ 2147483646 h 40"/>
                <a:gd name="T12" fmla="*/ 0 60000 65536"/>
                <a:gd name="T13" fmla="*/ 0 60000 65536"/>
                <a:gd name="T14" fmla="*/ 0 60000 65536"/>
                <a:gd name="T15" fmla="*/ 0 60000 65536"/>
                <a:gd name="T16" fmla="*/ 0 60000 65536"/>
                <a:gd name="T17" fmla="*/ 0 60000 65536"/>
                <a:gd name="T18" fmla="*/ 0 w 19"/>
                <a:gd name="T19" fmla="*/ 0 h 40"/>
                <a:gd name="T20" fmla="*/ 19 w 1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9" h="40">
                  <a:moveTo>
                    <a:pt x="5" y="3"/>
                  </a:moveTo>
                  <a:cubicBezTo>
                    <a:pt x="5" y="3"/>
                    <a:pt x="9" y="0"/>
                    <a:pt x="11" y="2"/>
                  </a:cubicBezTo>
                  <a:cubicBezTo>
                    <a:pt x="13" y="3"/>
                    <a:pt x="19" y="6"/>
                    <a:pt x="19" y="10"/>
                  </a:cubicBezTo>
                  <a:cubicBezTo>
                    <a:pt x="15" y="17"/>
                    <a:pt x="2" y="39"/>
                    <a:pt x="2" y="39"/>
                  </a:cubicBezTo>
                  <a:cubicBezTo>
                    <a:pt x="0" y="40"/>
                    <a:pt x="0" y="40"/>
                    <a:pt x="0" y="40"/>
                  </a:cubicBezTo>
                  <a:lnTo>
                    <a:pt x="5" y="3"/>
                  </a:lnTo>
                  <a:close/>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10" name="Freeform 156"/>
            <p:cNvSpPr>
              <a:spLocks noChangeAspect="1"/>
            </p:cNvSpPr>
            <p:nvPr/>
          </p:nvSpPr>
          <p:spPr bwMode="auto">
            <a:xfrm>
              <a:off x="581" y="711"/>
              <a:ext cx="69" cy="234"/>
            </a:xfrm>
            <a:custGeom>
              <a:avLst/>
              <a:gdLst>
                <a:gd name="T0" fmla="*/ 2147483646 w 32"/>
                <a:gd name="T1" fmla="*/ 2147483646 h 117"/>
                <a:gd name="T2" fmla="*/ 2147483646 w 32"/>
                <a:gd name="T3" fmla="*/ 2147483646 h 117"/>
                <a:gd name="T4" fmla="*/ 2147483646 w 32"/>
                <a:gd name="T5" fmla="*/ 2147483646 h 117"/>
                <a:gd name="T6" fmla="*/ 2147483646 w 32"/>
                <a:gd name="T7" fmla="*/ 2147483646 h 117"/>
                <a:gd name="T8" fmla="*/ 2147483646 w 32"/>
                <a:gd name="T9" fmla="*/ 2147483646 h 117"/>
                <a:gd name="T10" fmla="*/ 2147483646 w 32"/>
                <a:gd name="T11" fmla="*/ 2147483646 h 117"/>
                <a:gd name="T12" fmla="*/ 2147483646 w 32"/>
                <a:gd name="T13" fmla="*/ 2147483646 h 117"/>
                <a:gd name="T14" fmla="*/ 2147483646 w 32"/>
                <a:gd name="T15" fmla="*/ 2147483646 h 117"/>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17"/>
                <a:gd name="T26" fmla="*/ 32 w 32"/>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17">
                  <a:moveTo>
                    <a:pt x="1" y="35"/>
                  </a:moveTo>
                  <a:cubicBezTo>
                    <a:pt x="1" y="35"/>
                    <a:pt x="1" y="27"/>
                    <a:pt x="6" y="22"/>
                  </a:cubicBezTo>
                  <a:cubicBezTo>
                    <a:pt x="18" y="10"/>
                    <a:pt x="10" y="3"/>
                    <a:pt x="15" y="1"/>
                  </a:cubicBezTo>
                  <a:cubicBezTo>
                    <a:pt x="20" y="0"/>
                    <a:pt x="25" y="7"/>
                    <a:pt x="22" y="18"/>
                  </a:cubicBezTo>
                  <a:cubicBezTo>
                    <a:pt x="18" y="29"/>
                    <a:pt x="16" y="31"/>
                    <a:pt x="18" y="46"/>
                  </a:cubicBezTo>
                  <a:cubicBezTo>
                    <a:pt x="21" y="60"/>
                    <a:pt x="32" y="94"/>
                    <a:pt x="28" y="103"/>
                  </a:cubicBezTo>
                  <a:cubicBezTo>
                    <a:pt x="25" y="111"/>
                    <a:pt x="6" y="117"/>
                    <a:pt x="1" y="103"/>
                  </a:cubicBezTo>
                  <a:cubicBezTo>
                    <a:pt x="0" y="94"/>
                    <a:pt x="1" y="35"/>
                    <a:pt x="1" y="35"/>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11" name="Freeform 157"/>
            <p:cNvSpPr>
              <a:spLocks noChangeAspect="1"/>
            </p:cNvSpPr>
            <p:nvPr/>
          </p:nvSpPr>
          <p:spPr bwMode="auto">
            <a:xfrm>
              <a:off x="545" y="697"/>
              <a:ext cx="56" cy="80"/>
            </a:xfrm>
            <a:custGeom>
              <a:avLst/>
              <a:gdLst>
                <a:gd name="T0" fmla="*/ 0 w 26"/>
                <a:gd name="T1" fmla="*/ 2147483646 h 40"/>
                <a:gd name="T2" fmla="*/ 2147483646 w 26"/>
                <a:gd name="T3" fmla="*/ 0 h 40"/>
                <a:gd name="T4" fmla="*/ 2147483646 w 26"/>
                <a:gd name="T5" fmla="*/ 2147483646 h 40"/>
                <a:gd name="T6" fmla="*/ 2147483646 w 26"/>
                <a:gd name="T7" fmla="*/ 2147483646 h 40"/>
                <a:gd name="T8" fmla="*/ 0 w 26"/>
                <a:gd name="T9" fmla="*/ 2147483646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3"/>
                  </a:moveTo>
                  <a:cubicBezTo>
                    <a:pt x="15" y="0"/>
                    <a:pt x="15" y="0"/>
                    <a:pt x="15" y="0"/>
                  </a:cubicBezTo>
                  <a:cubicBezTo>
                    <a:pt x="15" y="0"/>
                    <a:pt x="26" y="5"/>
                    <a:pt x="25" y="9"/>
                  </a:cubicBezTo>
                  <a:cubicBezTo>
                    <a:pt x="18" y="23"/>
                    <a:pt x="9" y="40"/>
                    <a:pt x="9" y="40"/>
                  </a:cubicBezTo>
                  <a:lnTo>
                    <a:pt x="0" y="33"/>
                  </a:ln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33881" name="AutoShape 186"/>
            <p:cNvSpPr>
              <a:spLocks noChangeArrowheads="1"/>
            </p:cNvSpPr>
            <p:nvPr/>
          </p:nvSpPr>
          <p:spPr bwMode="auto">
            <a:xfrm>
              <a:off x="682" y="803"/>
              <a:ext cx="2932" cy="274"/>
            </a:xfrm>
            <a:prstGeom prst="roundRect">
              <a:avLst>
                <a:gd name="adj" fmla="val 16667"/>
              </a:avLst>
            </a:prstGeom>
            <a:noFill/>
            <a:ln w="12700">
              <a:noFill/>
              <a:round/>
            </a:ln>
          </p:spPr>
          <p:txBody>
            <a:bodyPr wrap="none" anchor="ctr"/>
            <a:lstStyle/>
            <a:p>
              <a:pPr eaLnBrk="1" hangingPunct="1">
                <a:spcBef>
                  <a:spcPct val="30000"/>
                </a:spcBef>
                <a:buSzPct val="100000"/>
                <a:buFont typeface="Wingdings" panose="05000000000000000000" pitchFamily="2" charset="2"/>
                <a:buNone/>
                <a:defRPr/>
              </a:pPr>
              <a:r>
                <a:rPr lang="zh-CN" altLang="en-US" sz="1400" b="1" dirty="0">
                  <a:solidFill>
                    <a:schemeClr val="bg1"/>
                  </a:solidFill>
                  <a:latin typeface="+mn-lt"/>
                  <a:ea typeface="+mn-ea"/>
                </a:rPr>
                <a:t>我要一个虚拟机，双</a:t>
              </a:r>
              <a:r>
                <a:rPr lang="en-US" altLang="zh-CN" sz="1400" b="1" dirty="0">
                  <a:solidFill>
                    <a:schemeClr val="bg1"/>
                  </a:solidFill>
                  <a:latin typeface="+mn-lt"/>
                  <a:ea typeface="+mn-ea"/>
                </a:rPr>
                <a:t>CPU</a:t>
              </a:r>
              <a:r>
                <a:rPr lang="zh-CN" altLang="en-US" sz="1400" b="1" dirty="0">
                  <a:solidFill>
                    <a:schemeClr val="bg1"/>
                  </a:solidFill>
                  <a:latin typeface="+mn-lt"/>
                  <a:ea typeface="+mn-ea"/>
                </a:rPr>
                <a:t>，</a:t>
              </a:r>
              <a:r>
                <a:rPr lang="en-US" altLang="zh-CN" sz="1400" b="1" dirty="0">
                  <a:solidFill>
                    <a:schemeClr val="bg1"/>
                  </a:solidFill>
                  <a:latin typeface="+mn-lt"/>
                  <a:ea typeface="+mn-ea"/>
                </a:rPr>
                <a:t>2G</a:t>
              </a:r>
              <a:r>
                <a:rPr lang="zh-CN" altLang="en-US" sz="1400" b="1" dirty="0">
                  <a:solidFill>
                    <a:schemeClr val="bg1"/>
                  </a:solidFill>
                  <a:latin typeface="+mn-lt"/>
                  <a:ea typeface="+mn-ea"/>
                </a:rPr>
                <a:t>内存，</a:t>
              </a:r>
              <a:r>
                <a:rPr lang="en-US" altLang="zh-CN" sz="1400" b="1" dirty="0">
                  <a:solidFill>
                    <a:schemeClr val="bg1"/>
                  </a:solidFill>
                  <a:latin typeface="+mn-lt"/>
                  <a:ea typeface="+mn-ea"/>
                </a:rPr>
                <a:t>100G</a:t>
              </a:r>
              <a:r>
                <a:rPr lang="zh-CN" altLang="en-US" sz="1400" b="1" dirty="0">
                  <a:solidFill>
                    <a:schemeClr val="bg1"/>
                  </a:solidFill>
                  <a:latin typeface="+mn-lt"/>
                  <a:ea typeface="+mn-ea"/>
                </a:rPr>
                <a:t>硬盘，</a:t>
              </a:r>
              <a:r>
                <a:rPr lang="en-US" altLang="zh-CN" sz="1400" b="1" dirty="0">
                  <a:solidFill>
                    <a:schemeClr val="bg1"/>
                  </a:solidFill>
                  <a:latin typeface="+mn-lt"/>
                  <a:ea typeface="+mn-ea"/>
                </a:rPr>
                <a:t>1</a:t>
              </a:r>
              <a:r>
                <a:rPr lang="zh-CN" altLang="en-US" sz="1400" b="1" dirty="0">
                  <a:solidFill>
                    <a:schemeClr val="bg1"/>
                  </a:solidFill>
                  <a:latin typeface="+mn-lt"/>
                  <a:ea typeface="+mn-ea"/>
                </a:rPr>
                <a:t>块网卡</a:t>
              </a:r>
              <a:endParaRPr lang="zh-CN" altLang="en-US" sz="1400" b="1" dirty="0">
                <a:solidFill>
                  <a:schemeClr val="bg1"/>
                </a:solidFill>
                <a:latin typeface="+mn-lt"/>
                <a:ea typeface="+mn-ea"/>
              </a:endParaRPr>
            </a:p>
            <a:p>
              <a:pPr eaLnBrk="1" hangingPunct="1">
                <a:spcBef>
                  <a:spcPct val="30000"/>
                </a:spcBef>
                <a:buSzPct val="100000"/>
                <a:buFont typeface="Wingdings" panose="05000000000000000000" pitchFamily="2" charset="2"/>
                <a:buNone/>
                <a:defRPr/>
              </a:pPr>
              <a:r>
                <a:rPr lang="zh-CN" altLang="en-US" sz="1400" b="1" dirty="0">
                  <a:solidFill>
                    <a:schemeClr val="bg1"/>
                  </a:solidFill>
                  <a:latin typeface="+mn-lt"/>
                  <a:ea typeface="+mn-ea"/>
                </a:rPr>
                <a:t>操作系统是</a:t>
              </a:r>
              <a:r>
                <a:rPr lang="en-US" altLang="zh-CN" sz="1400" b="1" dirty="0">
                  <a:solidFill>
                    <a:schemeClr val="bg1"/>
                  </a:solidFill>
                  <a:latin typeface="+mn-lt"/>
                  <a:ea typeface="+mn-ea"/>
                </a:rPr>
                <a:t>Windows7</a:t>
              </a:r>
              <a:r>
                <a:rPr lang="zh-CN" altLang="en-US" sz="1400" b="1" dirty="0">
                  <a:solidFill>
                    <a:schemeClr val="bg1"/>
                  </a:solidFill>
                  <a:latin typeface="+mn-lt"/>
                  <a:ea typeface="+mn-ea"/>
                </a:rPr>
                <a:t>，装了</a:t>
              </a:r>
              <a:r>
                <a:rPr lang="en-US" altLang="zh-CN" sz="1400" b="1" dirty="0">
                  <a:solidFill>
                    <a:schemeClr val="bg1"/>
                  </a:solidFill>
                  <a:latin typeface="+mn-lt"/>
                  <a:ea typeface="+mn-ea"/>
                </a:rPr>
                <a:t>office</a:t>
              </a:r>
              <a:r>
                <a:rPr lang="zh-CN" altLang="en-US" sz="1400" b="1" dirty="0">
                  <a:solidFill>
                    <a:schemeClr val="bg1"/>
                  </a:solidFill>
                  <a:latin typeface="+mn-lt"/>
                  <a:ea typeface="+mn-ea"/>
                </a:rPr>
                <a:t>，</a:t>
              </a:r>
              <a:r>
                <a:rPr lang="en-US" altLang="zh-CN" sz="1400" b="1" dirty="0" err="1">
                  <a:solidFill>
                    <a:schemeClr val="bg1"/>
                  </a:solidFill>
                  <a:latin typeface="+mn-lt"/>
                  <a:ea typeface="+mn-ea"/>
                </a:rPr>
                <a:t>foxmail</a:t>
              </a:r>
              <a:r>
                <a:rPr lang="en-US" altLang="zh-CN" sz="1400" b="1" dirty="0">
                  <a:solidFill>
                    <a:schemeClr val="bg1"/>
                  </a:solidFill>
                  <a:latin typeface="+mn-lt"/>
                  <a:ea typeface="+mn-ea"/>
                </a:rPr>
                <a:t>…</a:t>
              </a:r>
              <a:endParaRPr kumimoji="1" lang="en-US" altLang="zh-CN" sz="1400" b="1" dirty="0">
                <a:solidFill>
                  <a:schemeClr val="bg1"/>
                </a:solidFill>
                <a:latin typeface="+mn-lt"/>
                <a:ea typeface="+mn-ea"/>
              </a:endParaRPr>
            </a:p>
          </p:txBody>
        </p:sp>
        <p:sp>
          <p:nvSpPr>
            <p:cNvPr id="86113" name="Freeform 153"/>
            <p:cNvSpPr>
              <a:spLocks noChangeAspect="1"/>
            </p:cNvSpPr>
            <p:nvPr/>
          </p:nvSpPr>
          <p:spPr bwMode="auto">
            <a:xfrm>
              <a:off x="397" y="747"/>
              <a:ext cx="192" cy="196"/>
            </a:xfrm>
            <a:custGeom>
              <a:avLst/>
              <a:gdLst>
                <a:gd name="T0" fmla="*/ 2147483646 w 96"/>
                <a:gd name="T1" fmla="*/ 0 h 98"/>
                <a:gd name="T2" fmla="*/ 2147483646 w 96"/>
                <a:gd name="T3" fmla="*/ 2147483646 h 98"/>
                <a:gd name="T4" fmla="*/ 0 w 96"/>
                <a:gd name="T5" fmla="*/ 2147483646 h 98"/>
                <a:gd name="T6" fmla="*/ 2147483646 w 96"/>
                <a:gd name="T7" fmla="*/ 2147483646 h 98"/>
                <a:gd name="T8" fmla="*/ 2147483646 w 96"/>
                <a:gd name="T9" fmla="*/ 2147483646 h 98"/>
                <a:gd name="T10" fmla="*/ 2147483646 w 96"/>
                <a:gd name="T11" fmla="*/ 2147483646 h 98"/>
                <a:gd name="T12" fmla="*/ 2147483646 w 96"/>
                <a:gd name="T13" fmla="*/ 2147483646 h 98"/>
                <a:gd name="T14" fmla="*/ 2147483646 w 96"/>
                <a:gd name="T15" fmla="*/ 2147483646 h 98"/>
                <a:gd name="T16" fmla="*/ 2147483646 w 96"/>
                <a:gd name="T17" fmla="*/ 2147483646 h 98"/>
                <a:gd name="T18" fmla="*/ 2147483646 w 96"/>
                <a:gd name="T19" fmla="*/ 2147483646 h 98"/>
                <a:gd name="T20" fmla="*/ 2147483646 w 96"/>
                <a:gd name="T21" fmla="*/ 2147483646 h 98"/>
                <a:gd name="T22" fmla="*/ 2147483646 w 96"/>
                <a:gd name="T23" fmla="*/ 2147483646 h 98"/>
                <a:gd name="T24" fmla="*/ 2147483646 w 96"/>
                <a:gd name="T25" fmla="*/ 2147483646 h 98"/>
                <a:gd name="T26" fmla="*/ 2147483646 w 96"/>
                <a:gd name="T27" fmla="*/ 0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98"/>
                <a:gd name="T44" fmla="*/ 96 w 96"/>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98">
                  <a:moveTo>
                    <a:pt x="30" y="0"/>
                  </a:moveTo>
                  <a:cubicBezTo>
                    <a:pt x="30" y="0"/>
                    <a:pt x="3" y="9"/>
                    <a:pt x="2" y="28"/>
                  </a:cubicBezTo>
                  <a:cubicBezTo>
                    <a:pt x="0" y="47"/>
                    <a:pt x="0" y="98"/>
                    <a:pt x="0" y="98"/>
                  </a:cubicBezTo>
                  <a:cubicBezTo>
                    <a:pt x="19" y="98"/>
                    <a:pt x="19" y="98"/>
                    <a:pt x="19" y="98"/>
                  </a:cubicBezTo>
                  <a:cubicBezTo>
                    <a:pt x="19" y="53"/>
                    <a:pt x="19" y="53"/>
                    <a:pt x="19" y="53"/>
                  </a:cubicBezTo>
                  <a:cubicBezTo>
                    <a:pt x="19" y="53"/>
                    <a:pt x="20" y="51"/>
                    <a:pt x="25" y="53"/>
                  </a:cubicBezTo>
                  <a:cubicBezTo>
                    <a:pt x="25" y="61"/>
                    <a:pt x="25" y="98"/>
                    <a:pt x="25" y="98"/>
                  </a:cubicBezTo>
                  <a:cubicBezTo>
                    <a:pt x="96" y="98"/>
                    <a:pt x="96" y="98"/>
                    <a:pt x="96" y="98"/>
                  </a:cubicBezTo>
                  <a:cubicBezTo>
                    <a:pt x="96" y="95"/>
                    <a:pt x="96" y="95"/>
                    <a:pt x="96" y="95"/>
                  </a:cubicBezTo>
                  <a:cubicBezTo>
                    <a:pt x="96" y="95"/>
                    <a:pt x="87" y="93"/>
                    <a:pt x="89" y="73"/>
                  </a:cubicBezTo>
                  <a:cubicBezTo>
                    <a:pt x="90" y="53"/>
                    <a:pt x="89" y="19"/>
                    <a:pt x="89" y="19"/>
                  </a:cubicBezTo>
                  <a:cubicBezTo>
                    <a:pt x="89" y="19"/>
                    <a:pt x="79" y="25"/>
                    <a:pt x="72" y="17"/>
                  </a:cubicBezTo>
                  <a:cubicBezTo>
                    <a:pt x="69" y="13"/>
                    <a:pt x="67" y="12"/>
                    <a:pt x="67" y="12"/>
                  </a:cubicBezTo>
                  <a:cubicBezTo>
                    <a:pt x="67" y="12"/>
                    <a:pt x="50" y="17"/>
                    <a:pt x="30" y="0"/>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pic>
        <p:nvPicPr>
          <p:cNvPr id="86022" name="图片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076575"/>
            <a:ext cx="3024188"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23" name="Group 36"/>
          <p:cNvGrpSpPr/>
          <p:nvPr/>
        </p:nvGrpSpPr>
        <p:grpSpPr bwMode="auto">
          <a:xfrm>
            <a:off x="1592263" y="2060575"/>
            <a:ext cx="3832225" cy="271463"/>
            <a:chOff x="567" y="3748"/>
            <a:chExt cx="1556" cy="285"/>
          </a:xfrm>
        </p:grpSpPr>
        <p:sp>
          <p:nvSpPr>
            <p:cNvPr id="43" name="AutoShape 37"/>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44" name="AutoShape 38"/>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4" name="Group 35"/>
          <p:cNvGrpSpPr/>
          <p:nvPr/>
        </p:nvGrpSpPr>
        <p:grpSpPr bwMode="auto">
          <a:xfrm>
            <a:off x="3059113" y="1803400"/>
            <a:ext cx="3203575" cy="252413"/>
            <a:chOff x="567" y="3748"/>
            <a:chExt cx="1556" cy="285"/>
          </a:xfrm>
        </p:grpSpPr>
        <p:sp>
          <p:nvSpPr>
            <p:cNvPr id="49" name="AutoShape 34"/>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50" name="AutoShape 3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5" name="Group 70"/>
          <p:cNvGrpSpPr/>
          <p:nvPr/>
        </p:nvGrpSpPr>
        <p:grpSpPr bwMode="auto">
          <a:xfrm>
            <a:off x="6156325" y="1484313"/>
            <a:ext cx="1233488" cy="523875"/>
            <a:chOff x="3170" y="869"/>
            <a:chExt cx="777" cy="450"/>
          </a:xfrm>
        </p:grpSpPr>
        <p:pic>
          <p:nvPicPr>
            <p:cNvPr id="86086" name="Picture 57" descr="标注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 y="869"/>
              <a:ext cx="77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87" name="Text Box 58"/>
            <p:cNvSpPr txBox="1">
              <a:spLocks noChangeArrowheads="1"/>
            </p:cNvSpPr>
            <p:nvPr/>
          </p:nvSpPr>
          <p:spPr bwMode="auto">
            <a:xfrm>
              <a:off x="3247" y="945"/>
              <a:ext cx="66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7842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784225">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buClrTx/>
                <a:buSzPct val="100000"/>
                <a:buFont typeface="Wingdings" panose="05000000000000000000" pitchFamily="2" charset="2"/>
                <a:buNone/>
                <a:defRPr/>
              </a:pPr>
              <a:r>
                <a:rPr lang="zh-CN" altLang="en-US" sz="1400" b="1" smtClean="0">
                  <a:latin typeface="+mn-lt"/>
                  <a:ea typeface="+mn-ea"/>
                </a:rPr>
                <a:t>虚拟机规格</a:t>
              </a:r>
              <a:endParaRPr lang="en-US" altLang="zh-CN" sz="1400" b="1" smtClean="0">
                <a:latin typeface="+mn-lt"/>
                <a:ea typeface="+mn-ea"/>
              </a:endParaRPr>
            </a:p>
          </p:txBody>
        </p:sp>
      </p:grpSp>
      <p:grpSp>
        <p:nvGrpSpPr>
          <p:cNvPr id="86026" name="Group 68"/>
          <p:cNvGrpSpPr/>
          <p:nvPr/>
        </p:nvGrpSpPr>
        <p:grpSpPr bwMode="auto">
          <a:xfrm>
            <a:off x="4208463" y="2565400"/>
            <a:ext cx="1181100" cy="522288"/>
            <a:chOff x="1234" y="1861"/>
            <a:chExt cx="744" cy="426"/>
          </a:xfrm>
        </p:grpSpPr>
        <p:pic>
          <p:nvPicPr>
            <p:cNvPr id="86084" name="Picture 61" descr="标注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4" y="1861"/>
              <a:ext cx="74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1" name="Text Box 62"/>
            <p:cNvSpPr txBox="1">
              <a:spLocks noChangeArrowheads="1"/>
            </p:cNvSpPr>
            <p:nvPr/>
          </p:nvSpPr>
          <p:spPr bwMode="auto">
            <a:xfrm>
              <a:off x="1239" y="1930"/>
              <a:ext cx="722" cy="241"/>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块存储资源</a:t>
              </a:r>
              <a:endParaRPr lang="en-US" altLang="zh-CN" sz="1400" b="1" dirty="0">
                <a:latin typeface="+mn-lt"/>
                <a:ea typeface="+mn-ea"/>
              </a:endParaRPr>
            </a:p>
          </p:txBody>
        </p:sp>
      </p:grpSp>
      <p:grpSp>
        <p:nvGrpSpPr>
          <p:cNvPr id="86027" name="Group 51"/>
          <p:cNvGrpSpPr/>
          <p:nvPr/>
        </p:nvGrpSpPr>
        <p:grpSpPr bwMode="auto">
          <a:xfrm>
            <a:off x="4435475" y="3608388"/>
            <a:ext cx="1431925" cy="220662"/>
            <a:chOff x="567" y="3748"/>
            <a:chExt cx="1556" cy="285"/>
          </a:xfrm>
        </p:grpSpPr>
        <p:sp>
          <p:nvSpPr>
            <p:cNvPr id="67"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68"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8" name="Group 79"/>
          <p:cNvGrpSpPr/>
          <p:nvPr/>
        </p:nvGrpSpPr>
        <p:grpSpPr bwMode="auto">
          <a:xfrm>
            <a:off x="3224213" y="3752850"/>
            <a:ext cx="1276350" cy="623888"/>
            <a:chOff x="874" y="2748"/>
            <a:chExt cx="804" cy="543"/>
          </a:xfrm>
        </p:grpSpPr>
        <p:pic>
          <p:nvPicPr>
            <p:cNvPr id="86076" name="Picture 77" descr="guang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flipV="1">
              <a:off x="889" y="2748"/>
              <a:ext cx="789"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93" name="Text Box 78"/>
            <p:cNvSpPr txBox="1">
              <a:spLocks noChangeArrowheads="1"/>
            </p:cNvSpPr>
            <p:nvPr/>
          </p:nvSpPr>
          <p:spPr bwMode="auto">
            <a:xfrm flipH="1">
              <a:off x="874" y="3034"/>
              <a:ext cx="751" cy="257"/>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服务器集群</a:t>
              </a:r>
              <a:endParaRPr lang="en-US" altLang="zh-CN" sz="1400" b="1" dirty="0">
                <a:latin typeface="+mn-lt"/>
                <a:ea typeface="+mn-ea"/>
              </a:endParaRPr>
            </a:p>
          </p:txBody>
        </p:sp>
      </p:grpSp>
      <p:grpSp>
        <p:nvGrpSpPr>
          <p:cNvPr id="86029" name="Group 51"/>
          <p:cNvGrpSpPr/>
          <p:nvPr/>
        </p:nvGrpSpPr>
        <p:grpSpPr bwMode="auto">
          <a:xfrm>
            <a:off x="4572000" y="3860800"/>
            <a:ext cx="3060700" cy="220663"/>
            <a:chOff x="567" y="3748"/>
            <a:chExt cx="1556" cy="285"/>
          </a:xfrm>
        </p:grpSpPr>
        <p:sp>
          <p:nvSpPr>
            <p:cNvPr id="80"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81"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0" name="Group 75"/>
          <p:cNvGrpSpPr/>
          <p:nvPr/>
        </p:nvGrpSpPr>
        <p:grpSpPr bwMode="auto">
          <a:xfrm>
            <a:off x="7416800" y="4545013"/>
            <a:ext cx="1079500" cy="508000"/>
            <a:chOff x="3415" y="2580"/>
            <a:chExt cx="918" cy="534"/>
          </a:xfrm>
        </p:grpSpPr>
        <p:pic>
          <p:nvPicPr>
            <p:cNvPr id="86068" name="Picture 73" descr="guang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Text Box 74"/>
            <p:cNvSpPr txBox="1">
              <a:spLocks noChangeArrowheads="1"/>
            </p:cNvSpPr>
            <p:nvPr/>
          </p:nvSpPr>
          <p:spPr bwMode="auto">
            <a:xfrm>
              <a:off x="3611" y="2799"/>
              <a:ext cx="722" cy="310"/>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虚拟机</a:t>
              </a:r>
              <a:endParaRPr lang="zh-CN" altLang="en-US" sz="1400" b="1" dirty="0">
                <a:latin typeface="+mn-lt"/>
                <a:ea typeface="+mn-ea"/>
              </a:endParaRPr>
            </a:p>
          </p:txBody>
        </p:sp>
      </p:grpSp>
      <p:grpSp>
        <p:nvGrpSpPr>
          <p:cNvPr id="86031" name="Group 75"/>
          <p:cNvGrpSpPr/>
          <p:nvPr/>
        </p:nvGrpSpPr>
        <p:grpSpPr bwMode="auto">
          <a:xfrm>
            <a:off x="6511925" y="5553075"/>
            <a:ext cx="1119188" cy="576263"/>
            <a:chOff x="3415" y="2580"/>
            <a:chExt cx="890" cy="534"/>
          </a:xfrm>
        </p:grpSpPr>
        <p:pic>
          <p:nvPicPr>
            <p:cNvPr id="86066" name="Picture 73" descr="guang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0" name="Text Box 74"/>
            <p:cNvSpPr txBox="1">
              <a:spLocks noChangeArrowheads="1"/>
            </p:cNvSpPr>
            <p:nvPr/>
          </p:nvSpPr>
          <p:spPr bwMode="auto">
            <a:xfrm>
              <a:off x="3583" y="2814"/>
              <a:ext cx="722" cy="274"/>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安装</a:t>
              </a:r>
              <a:r>
                <a:rPr lang="en-US" altLang="zh-CN" sz="1400" b="1" dirty="0">
                  <a:latin typeface="+mn-lt"/>
                  <a:ea typeface="+mn-ea"/>
                </a:rPr>
                <a:t>OS</a:t>
              </a:r>
              <a:endParaRPr lang="zh-CN" altLang="en-US" sz="1400" b="1" dirty="0">
                <a:latin typeface="+mn-lt"/>
                <a:ea typeface="+mn-ea"/>
              </a:endParaRPr>
            </a:p>
          </p:txBody>
        </p:sp>
      </p:grpSp>
      <p:grpSp>
        <p:nvGrpSpPr>
          <p:cNvPr id="86032" name="Group 51"/>
          <p:cNvGrpSpPr/>
          <p:nvPr/>
        </p:nvGrpSpPr>
        <p:grpSpPr bwMode="auto">
          <a:xfrm>
            <a:off x="5868988" y="5548313"/>
            <a:ext cx="719137" cy="220662"/>
            <a:chOff x="567" y="3748"/>
            <a:chExt cx="1556" cy="285"/>
          </a:xfrm>
        </p:grpSpPr>
        <p:sp>
          <p:nvSpPr>
            <p:cNvPr id="92"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93"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3" name="Group 71"/>
          <p:cNvGrpSpPr/>
          <p:nvPr/>
        </p:nvGrpSpPr>
        <p:grpSpPr bwMode="auto">
          <a:xfrm>
            <a:off x="2124075" y="1376363"/>
            <a:ext cx="1152525" cy="647700"/>
            <a:chOff x="1018" y="927"/>
            <a:chExt cx="726" cy="506"/>
          </a:xfrm>
        </p:grpSpPr>
        <p:pic>
          <p:nvPicPr>
            <p:cNvPr id="86058" name="Picture 59" descr="标注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8" y="927"/>
              <a:ext cx="726"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9" name="Text Box 60"/>
            <p:cNvSpPr txBox="1">
              <a:spLocks noChangeArrowheads="1"/>
            </p:cNvSpPr>
            <p:nvPr/>
          </p:nvSpPr>
          <p:spPr bwMode="auto">
            <a:xfrm>
              <a:off x="1079" y="978"/>
              <a:ext cx="5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7842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784225">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buClrTx/>
                <a:buSzPct val="100000"/>
                <a:buFont typeface="Wingdings" panose="05000000000000000000" pitchFamily="2" charset="2"/>
                <a:buNone/>
                <a:defRPr/>
              </a:pPr>
              <a:r>
                <a:rPr lang="zh-CN" altLang="en-US" sz="1400" b="1" smtClean="0">
                  <a:latin typeface="+mn-lt"/>
                  <a:ea typeface="+mn-ea"/>
                </a:rPr>
                <a:t>业务要求</a:t>
              </a:r>
              <a:endParaRPr lang="en-US" altLang="zh-CN" sz="1400" b="1" smtClean="0">
                <a:latin typeface="+mn-lt"/>
                <a:ea typeface="+mn-ea"/>
              </a:endParaRPr>
            </a:p>
          </p:txBody>
        </p:sp>
      </p:grpSp>
      <p:grpSp>
        <p:nvGrpSpPr>
          <p:cNvPr id="86034" name="Group 51"/>
          <p:cNvGrpSpPr/>
          <p:nvPr/>
        </p:nvGrpSpPr>
        <p:grpSpPr bwMode="auto">
          <a:xfrm>
            <a:off x="4652963" y="3068638"/>
            <a:ext cx="2087562" cy="220662"/>
            <a:chOff x="567" y="3748"/>
            <a:chExt cx="1556" cy="285"/>
          </a:xfrm>
        </p:grpSpPr>
        <p:sp>
          <p:nvSpPr>
            <p:cNvPr id="75"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76"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5" name="Group 51"/>
          <p:cNvGrpSpPr/>
          <p:nvPr/>
        </p:nvGrpSpPr>
        <p:grpSpPr bwMode="auto">
          <a:xfrm>
            <a:off x="7164388" y="3068638"/>
            <a:ext cx="360362" cy="220662"/>
            <a:chOff x="567" y="3748"/>
            <a:chExt cx="1556" cy="285"/>
          </a:xfrm>
        </p:grpSpPr>
        <p:sp>
          <p:nvSpPr>
            <p:cNvPr id="78"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79"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6" name="Group 75"/>
          <p:cNvGrpSpPr/>
          <p:nvPr/>
        </p:nvGrpSpPr>
        <p:grpSpPr bwMode="auto">
          <a:xfrm>
            <a:off x="7380288" y="3213100"/>
            <a:ext cx="1079500" cy="450850"/>
            <a:chOff x="3415" y="2580"/>
            <a:chExt cx="890" cy="575"/>
          </a:xfrm>
        </p:grpSpPr>
        <p:pic>
          <p:nvPicPr>
            <p:cNvPr id="86044" name="Picture 73" descr="guang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 Box 74"/>
            <p:cNvSpPr txBox="1">
              <a:spLocks noChangeArrowheads="1"/>
            </p:cNvSpPr>
            <p:nvPr/>
          </p:nvSpPr>
          <p:spPr bwMode="auto">
            <a:xfrm>
              <a:off x="3583" y="2780"/>
              <a:ext cx="722" cy="375"/>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虚拟磁盘</a:t>
              </a:r>
              <a:endParaRPr lang="zh-CN" altLang="en-US" sz="1400" b="1" dirty="0">
                <a:latin typeface="+mn-lt"/>
                <a:ea typeface="+mn-ea"/>
              </a:endParaRPr>
            </a:p>
          </p:txBody>
        </p:sp>
      </p:grpSp>
      <p:grpSp>
        <p:nvGrpSpPr>
          <p:cNvPr id="86037" name="Group 51"/>
          <p:cNvGrpSpPr/>
          <p:nvPr/>
        </p:nvGrpSpPr>
        <p:grpSpPr bwMode="auto">
          <a:xfrm>
            <a:off x="6732588" y="4432300"/>
            <a:ext cx="1152525" cy="220663"/>
            <a:chOff x="567" y="3748"/>
            <a:chExt cx="1556" cy="285"/>
          </a:xfrm>
        </p:grpSpPr>
        <p:sp>
          <p:nvSpPr>
            <p:cNvPr id="86"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87"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虚拟化的起源</a:t>
            </a:r>
            <a:endParaRPr lang="zh-CN" altLang="en-US" smtClean="0"/>
          </a:p>
        </p:txBody>
      </p:sp>
      <p:grpSp>
        <p:nvGrpSpPr>
          <p:cNvPr id="14339" name="组合 39"/>
          <p:cNvGrpSpPr/>
          <p:nvPr/>
        </p:nvGrpSpPr>
        <p:grpSpPr bwMode="auto">
          <a:xfrm>
            <a:off x="1008063" y="1412875"/>
            <a:ext cx="7091362" cy="4035425"/>
            <a:chOff x="1674813" y="1079500"/>
            <a:chExt cx="7091362" cy="2832134"/>
          </a:xfrm>
        </p:grpSpPr>
        <p:grpSp>
          <p:nvGrpSpPr>
            <p:cNvPr id="14342" name="组合 37"/>
            <p:cNvGrpSpPr/>
            <p:nvPr/>
          </p:nvGrpSpPr>
          <p:grpSpPr bwMode="auto">
            <a:xfrm>
              <a:off x="1674813" y="1079500"/>
              <a:ext cx="7091362" cy="1301311"/>
              <a:chOff x="1674813" y="1079500"/>
              <a:chExt cx="7091362" cy="1301311"/>
            </a:xfrm>
          </p:grpSpPr>
          <p:sp>
            <p:nvSpPr>
              <p:cNvPr id="22" name="AutoShape 7"/>
              <p:cNvSpPr>
                <a:spLocks noChangeArrowheads="1"/>
              </p:cNvSpPr>
              <p:nvPr/>
            </p:nvSpPr>
            <p:spPr bwMode="gray">
              <a:xfrm>
                <a:off x="1674813" y="1079500"/>
                <a:ext cx="7091362" cy="1301311"/>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71842" dir="2700000"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 name="AutoShape 8"/>
              <p:cNvSpPr>
                <a:spLocks noChangeArrowheads="1"/>
              </p:cNvSpPr>
              <p:nvPr/>
            </p:nvSpPr>
            <p:spPr bwMode="gray">
              <a:xfrm>
                <a:off x="1782763" y="1382545"/>
                <a:ext cx="1130300" cy="713047"/>
              </a:xfrm>
              <a:prstGeom prst="roundRect">
                <a:avLst>
                  <a:gd name="adj" fmla="val 11921"/>
                </a:avLst>
              </a:prstGeom>
              <a:gradFill rotWithShape="1">
                <a:gsLst>
                  <a:gs pos="0">
                    <a:srgbClr val="BBE0E3"/>
                  </a:gs>
                  <a:gs pos="100000">
                    <a:srgbClr val="839C9E"/>
                  </a:gs>
                </a:gsLst>
                <a:lin ang="5400000" scaled="1"/>
              </a:gradFill>
              <a:ln w="38100">
                <a:solidFill>
                  <a:srgbClr val="FFFFFF"/>
                </a:solidFill>
                <a:round/>
              </a:ln>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 name="Freeform 9"/>
              <p:cNvSpPr/>
              <p:nvPr/>
            </p:nvSpPr>
            <p:spPr bwMode="gray">
              <a:xfrm>
                <a:off x="1816963" y="1406485"/>
                <a:ext cx="563562" cy="53181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BE0E3">
                      <a:gamma/>
                      <a:tint val="54510"/>
                      <a:invGamma/>
                    </a:srgbClr>
                  </a:gs>
                  <a:gs pos="50000">
                    <a:srgbClr val="BBE0E3">
                      <a:alpha val="0"/>
                    </a:srgbClr>
                  </a:gs>
                  <a:gs pos="100000">
                    <a:srgbClr val="BBE0E3">
                      <a:gamma/>
                      <a:tint val="54510"/>
                      <a:invGamma/>
                    </a:srgbClr>
                  </a:gs>
                </a:gsLst>
                <a:lin ang="27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 name="Text Box 10"/>
              <p:cNvSpPr txBox="1">
                <a:spLocks noChangeArrowheads="1"/>
              </p:cNvSpPr>
              <p:nvPr/>
            </p:nvSpPr>
            <p:spPr bwMode="gray">
              <a:xfrm>
                <a:off x="1811338" y="1540752"/>
                <a:ext cx="1108075" cy="453454"/>
              </a:xfrm>
              <a:prstGeom prst="rect">
                <a:avLst/>
              </a:prstGeom>
              <a:noFill/>
              <a:ln w="9525" algn="ctr">
                <a:noFill/>
                <a:miter lim="800000"/>
              </a:ln>
            </p:spPr>
            <p:txBody>
              <a:bodyPr wrap="none" lIns="91416" tIns="45708" rIns="91416" bIns="45708">
                <a:spAutoFit/>
              </a:bodyPr>
              <a:lstStyle/>
              <a:p>
                <a:pPr algn="ctr" fontAlgn="auto">
                  <a:spcBef>
                    <a:spcPts val="0"/>
                  </a:spcBef>
                  <a:spcAft>
                    <a:spcPts val="0"/>
                  </a:spcAft>
                  <a:defRPr/>
                </a:pPr>
                <a:r>
                  <a:rPr lang="zh-CN" altLang="en-US" sz="1800" kern="0" dirty="0">
                    <a:solidFill>
                      <a:srgbClr val="000000"/>
                    </a:solidFill>
                    <a:latin typeface="+mn-lt"/>
                    <a:ea typeface="+mn-ea"/>
                  </a:rPr>
                  <a:t>虚拟化</a:t>
                </a:r>
                <a:endParaRPr lang="zh-CN" altLang="en-US" sz="1800" kern="0" dirty="0">
                  <a:solidFill>
                    <a:srgbClr val="000000"/>
                  </a:solidFill>
                  <a:latin typeface="+mn-lt"/>
                  <a:ea typeface="+mn-ea"/>
                </a:endParaRPr>
              </a:p>
              <a:p>
                <a:pPr algn="ctr" fontAlgn="auto">
                  <a:spcBef>
                    <a:spcPts val="0"/>
                  </a:spcBef>
                  <a:spcAft>
                    <a:spcPts val="0"/>
                  </a:spcAft>
                  <a:defRPr/>
                </a:pPr>
                <a:r>
                  <a:rPr lang="zh-CN" altLang="en-US" sz="1800" kern="0" dirty="0">
                    <a:solidFill>
                      <a:srgbClr val="000000"/>
                    </a:solidFill>
                    <a:latin typeface="+mn-lt"/>
                    <a:ea typeface="+mn-ea"/>
                  </a:rPr>
                  <a:t>发展由来</a:t>
                </a:r>
                <a:endParaRPr lang="zh-CN" altLang="en-US" sz="1800" kern="0" dirty="0">
                  <a:solidFill>
                    <a:srgbClr val="000000"/>
                  </a:solidFill>
                  <a:latin typeface="+mn-lt"/>
                  <a:ea typeface="+mn-ea"/>
                </a:endParaRPr>
              </a:p>
            </p:txBody>
          </p:sp>
          <p:sp>
            <p:nvSpPr>
              <p:cNvPr id="10257" name="Text Box 11"/>
              <p:cNvSpPr txBox="1">
                <a:spLocks noChangeArrowheads="1"/>
              </p:cNvSpPr>
              <p:nvPr/>
            </p:nvSpPr>
            <p:spPr bwMode="gray">
              <a:xfrm>
                <a:off x="3114675" y="1332409"/>
                <a:ext cx="5532438" cy="237311"/>
              </a:xfrm>
              <a:prstGeom prst="rect">
                <a:avLst/>
              </a:prstGeom>
              <a:noFill/>
              <a:ln w="9525" algn="ctr">
                <a:noFill/>
                <a:miter lim="800000"/>
              </a:ln>
            </p:spPr>
            <p:txBody>
              <a:bodyPr lIns="91416" tIns="45708" rIns="91416" bIns="45708">
                <a:spAutoFit/>
              </a:bodyPr>
              <a:lstStyle/>
              <a:p>
                <a:pPr eaLnBrk="1" fontAlgn="t" hangingPunct="1">
                  <a:buClr>
                    <a:schemeClr val="bg1">
                      <a:lumMod val="50000"/>
                    </a:schemeClr>
                  </a:buClr>
                  <a:buSzPct val="60000"/>
                  <a:buFont typeface="Wingdings" panose="05000000000000000000" pitchFamily="2" charset="2"/>
                  <a:buChar char="l"/>
                  <a:defRPr/>
                </a:pPr>
                <a:endParaRPr lang="zh-CN" altLang="en-US" sz="1600" dirty="0">
                  <a:latin typeface="+mn-lt"/>
                  <a:ea typeface="+mn-ea"/>
                </a:endParaRPr>
              </a:p>
            </p:txBody>
          </p:sp>
        </p:grpSp>
        <p:grpSp>
          <p:nvGrpSpPr>
            <p:cNvPr id="14343" name="组合 38"/>
            <p:cNvGrpSpPr/>
            <p:nvPr/>
          </p:nvGrpSpPr>
          <p:grpSpPr bwMode="auto">
            <a:xfrm>
              <a:off x="1674813" y="2610323"/>
              <a:ext cx="7091362" cy="1301311"/>
              <a:chOff x="1674813" y="2610323"/>
              <a:chExt cx="7091362" cy="1301311"/>
            </a:xfrm>
          </p:grpSpPr>
          <p:sp>
            <p:nvSpPr>
              <p:cNvPr id="27" name="AutoShape 12"/>
              <p:cNvSpPr>
                <a:spLocks noChangeArrowheads="1"/>
              </p:cNvSpPr>
              <p:nvPr/>
            </p:nvSpPr>
            <p:spPr bwMode="gray">
              <a:xfrm>
                <a:off x="1674813" y="2610323"/>
                <a:ext cx="7091362" cy="1301311"/>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lgn="ctr">
                <a:solidFill>
                  <a:srgbClr val="FFFFFF"/>
                </a:solidFill>
                <a:round/>
              </a:ln>
              <a:effectLst>
                <a:outerShdw dist="71842" dir="2700000"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 name="AutoShape 13"/>
              <p:cNvSpPr>
                <a:spLocks noChangeArrowheads="1"/>
              </p:cNvSpPr>
              <p:nvPr/>
            </p:nvSpPr>
            <p:spPr bwMode="gray">
              <a:xfrm>
                <a:off x="1804988" y="2885515"/>
                <a:ext cx="1238250" cy="748699"/>
              </a:xfrm>
              <a:prstGeom prst="roundRect">
                <a:avLst>
                  <a:gd name="adj" fmla="val 11921"/>
                </a:avLst>
              </a:prstGeom>
              <a:gradFill rotWithShape="1">
                <a:gsLst>
                  <a:gs pos="0">
                    <a:srgbClr val="5FB1E9"/>
                  </a:gs>
                  <a:gs pos="100000">
                    <a:srgbClr val="2394E1">
                      <a:alpha val="70000"/>
                    </a:srgbClr>
                  </a:gs>
                </a:gsLst>
                <a:lin ang="5400000" scaled="1"/>
              </a:gradFill>
              <a:ln w="38100">
                <a:solidFill>
                  <a:srgbClr val="FFFFFF"/>
                </a:solidFill>
                <a:round/>
              </a:ln>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 name="Freeform 14"/>
              <p:cNvSpPr/>
              <p:nvPr/>
            </p:nvSpPr>
            <p:spPr bwMode="gray">
              <a:xfrm>
                <a:off x="1830388" y="2913368"/>
                <a:ext cx="563562" cy="531443"/>
              </a:xfrm>
              <a:custGeom>
                <a:avLst/>
                <a:gdLst>
                  <a:gd name="T0" fmla="*/ 2147483647 w 596"/>
                  <a:gd name="T1" fmla="*/ 0 h 598"/>
                  <a:gd name="T2" fmla="*/ 0 w 596"/>
                  <a:gd name="T3" fmla="*/ 2147483647 h 598"/>
                  <a:gd name="T4" fmla="*/ 0 w 596"/>
                  <a:gd name="T5" fmla="*/ 2147483647 h 598"/>
                  <a:gd name="T6" fmla="*/ 2147483647 w 596"/>
                  <a:gd name="T7" fmla="*/ 2147483647 h 598"/>
                  <a:gd name="T8" fmla="*/ 2147483647 w 596"/>
                  <a:gd name="T9" fmla="*/ 0 h 598"/>
                  <a:gd name="T10" fmla="*/ 2147483647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A2D2F2"/>
                  </a:gs>
                  <a:gs pos="100000">
                    <a:srgbClr val="2394E1">
                      <a:alpha val="0"/>
                    </a:srgbClr>
                  </a:gs>
                </a:gsLst>
                <a:lin ang="27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 name="Text Box 15"/>
              <p:cNvSpPr txBox="1">
                <a:spLocks noChangeArrowheads="1"/>
              </p:cNvSpPr>
              <p:nvPr/>
            </p:nvSpPr>
            <p:spPr bwMode="gray">
              <a:xfrm>
                <a:off x="1746250" y="3000271"/>
                <a:ext cx="1339850" cy="453454"/>
              </a:xfrm>
              <a:prstGeom prst="rect">
                <a:avLst/>
              </a:prstGeom>
              <a:noFill/>
              <a:ln w="9525" algn="ctr">
                <a:noFill/>
                <a:miter lim="800000"/>
              </a:ln>
            </p:spPr>
            <p:txBody>
              <a:bodyPr wrap="none" lIns="91416" tIns="45708" rIns="91416" bIns="45708">
                <a:spAutoFit/>
              </a:bodyPr>
              <a:lstStyle/>
              <a:p>
                <a:pPr algn="ctr" fontAlgn="auto">
                  <a:spcBef>
                    <a:spcPts val="0"/>
                  </a:spcBef>
                  <a:spcAft>
                    <a:spcPts val="0"/>
                  </a:spcAft>
                  <a:defRPr/>
                </a:pPr>
                <a:r>
                  <a:rPr lang="zh-CN" altLang="en-US" sz="1800" kern="0" dirty="0">
                    <a:solidFill>
                      <a:srgbClr val="000000"/>
                    </a:solidFill>
                    <a:latin typeface="+mn-lt"/>
                    <a:ea typeface="+mn-ea"/>
                  </a:rPr>
                  <a:t>虚拟化</a:t>
                </a:r>
                <a:endParaRPr lang="zh-CN" altLang="en-US" sz="1800" kern="0" dirty="0">
                  <a:solidFill>
                    <a:srgbClr val="000000"/>
                  </a:solidFill>
                  <a:latin typeface="+mn-lt"/>
                  <a:ea typeface="+mn-ea"/>
                </a:endParaRPr>
              </a:p>
              <a:p>
                <a:pPr algn="ctr" fontAlgn="auto">
                  <a:spcBef>
                    <a:spcPts val="0"/>
                  </a:spcBef>
                  <a:spcAft>
                    <a:spcPts val="0"/>
                  </a:spcAft>
                  <a:defRPr/>
                </a:pPr>
                <a:r>
                  <a:rPr lang="zh-CN" altLang="en-US" sz="1800" kern="0" dirty="0">
                    <a:solidFill>
                      <a:srgbClr val="000000"/>
                    </a:solidFill>
                    <a:latin typeface="+mn-lt"/>
                    <a:ea typeface="+mn-ea"/>
                  </a:rPr>
                  <a:t>技术推动力</a:t>
                </a:r>
                <a:endParaRPr lang="zh-CN" altLang="en-US" sz="1800" kern="0" dirty="0">
                  <a:solidFill>
                    <a:srgbClr val="000000"/>
                  </a:solidFill>
                  <a:latin typeface="+mn-lt"/>
                  <a:ea typeface="+mn-ea"/>
                </a:endParaRPr>
              </a:p>
            </p:txBody>
          </p:sp>
          <p:sp>
            <p:nvSpPr>
              <p:cNvPr id="14348" name="Text Box 16"/>
              <p:cNvSpPr txBox="1">
                <a:spLocks noChangeArrowheads="1"/>
              </p:cNvSpPr>
              <p:nvPr/>
            </p:nvSpPr>
            <p:spPr bwMode="gray">
              <a:xfrm>
                <a:off x="3090863" y="2787471"/>
                <a:ext cx="5532437" cy="23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Char char="•"/>
                  <a:defRPr/>
                </a:pPr>
                <a:endParaRPr lang="zh-CN" altLang="en-US" sz="1600" smtClean="0">
                  <a:latin typeface="+mn-lt"/>
                  <a:ea typeface="+mn-ea"/>
                </a:endParaRPr>
              </a:p>
            </p:txBody>
          </p:sp>
        </p:grpSp>
      </p:grpSp>
      <p:sp>
        <p:nvSpPr>
          <p:cNvPr id="16" name="内容占位符 15"/>
          <p:cNvSpPr>
            <a:spLocks noGrp="1"/>
          </p:cNvSpPr>
          <p:nvPr>
            <p:ph idx="1"/>
          </p:nvPr>
        </p:nvSpPr>
        <p:spPr>
          <a:xfrm>
            <a:off x="2411413" y="1484313"/>
            <a:ext cx="5689600" cy="1800225"/>
          </a:xfrm>
        </p:spPr>
        <p:txBody>
          <a:bodyPr/>
          <a:lstStyle/>
          <a:p>
            <a:pPr>
              <a:buClr>
                <a:schemeClr val="bg1">
                  <a:lumMod val="50000"/>
                </a:schemeClr>
              </a:buClr>
              <a:defRPr/>
            </a:pPr>
            <a:r>
              <a:rPr lang="en-US" altLang="zh-CN" sz="1600" smtClean="0"/>
              <a:t>60</a:t>
            </a:r>
            <a:r>
              <a:rPr lang="zh-CN" altLang="en-US" sz="1600" smtClean="0"/>
              <a:t>年代在大型机上虚拟技术已经有所应用</a:t>
            </a:r>
            <a:endParaRPr lang="zh-CN" altLang="en-US" sz="1600" smtClean="0"/>
          </a:p>
          <a:p>
            <a:pPr>
              <a:buClr>
                <a:schemeClr val="bg1">
                  <a:lumMod val="50000"/>
                </a:schemeClr>
              </a:buClr>
              <a:defRPr/>
            </a:pPr>
            <a:r>
              <a:rPr lang="en-US" altLang="zh-CN" sz="1600" smtClean="0"/>
              <a:t>99</a:t>
            </a:r>
            <a:r>
              <a:rPr lang="zh-CN" altLang="en-US" sz="1600" smtClean="0"/>
              <a:t>年在小型机上已经出现逻辑分区的应用</a:t>
            </a:r>
            <a:endParaRPr lang="zh-CN" altLang="en-US" sz="1600" smtClean="0"/>
          </a:p>
          <a:p>
            <a:pPr>
              <a:buClr>
                <a:schemeClr val="bg1">
                  <a:lumMod val="50000"/>
                </a:schemeClr>
              </a:buClr>
              <a:defRPr/>
            </a:pPr>
            <a:r>
              <a:rPr lang="en-US" altLang="zh-CN" sz="1600" smtClean="0"/>
              <a:t>2000</a:t>
            </a:r>
            <a:r>
              <a:rPr lang="zh-CN" altLang="en-US" sz="1600" smtClean="0"/>
              <a:t>年</a:t>
            </a:r>
            <a:r>
              <a:rPr lang="en-US" altLang="zh-CN" sz="1600" smtClean="0"/>
              <a:t>x86</a:t>
            </a:r>
            <a:r>
              <a:rPr lang="zh-CN" altLang="en-US" sz="1600" smtClean="0"/>
              <a:t>平台虚拟技术开始出现</a:t>
            </a:r>
            <a:endParaRPr lang="zh-CN" altLang="en-US" sz="1600" smtClean="0"/>
          </a:p>
          <a:p>
            <a:pPr>
              <a:buClr>
                <a:schemeClr val="bg1">
                  <a:lumMod val="50000"/>
                </a:schemeClr>
              </a:buClr>
              <a:defRPr/>
            </a:pPr>
            <a:r>
              <a:rPr lang="en-US" altLang="zh-CN" sz="1600" smtClean="0"/>
              <a:t>2001</a:t>
            </a:r>
            <a:r>
              <a:rPr lang="zh-CN" altLang="en-US" sz="1600" smtClean="0"/>
              <a:t>年</a:t>
            </a:r>
            <a:r>
              <a:rPr lang="en-US" altLang="zh-CN" sz="1600" smtClean="0"/>
              <a:t>x86</a:t>
            </a:r>
            <a:r>
              <a:rPr lang="zh-CN" altLang="en-US" sz="1600" smtClean="0"/>
              <a:t>平台虚拟化技术在服务器上应用</a:t>
            </a:r>
            <a:endParaRPr lang="zh-CN" altLang="en-US" sz="1600" dirty="0"/>
          </a:p>
        </p:txBody>
      </p:sp>
      <p:sp>
        <p:nvSpPr>
          <p:cNvPr id="17" name="内容占位符 15"/>
          <p:cNvSpPr txBox="1"/>
          <p:nvPr/>
        </p:nvSpPr>
        <p:spPr bwMode="auto">
          <a:xfrm>
            <a:off x="2411413" y="3644900"/>
            <a:ext cx="5689600" cy="1800225"/>
          </a:xfrm>
          <a:prstGeom prst="rect">
            <a:avLst/>
          </a:prstGeom>
          <a:noFill/>
          <a:ln w="9525">
            <a:noFill/>
            <a:miter lim="800000"/>
          </a:ln>
        </p:spPr>
        <p:txBody>
          <a:bodyPr lIns="80141" tIns="40071" rIns="80141" bIns="40071"/>
          <a:lstStyle/>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en-US" altLang="zh-CN" sz="1400" kern="0" dirty="0">
                <a:latin typeface="+mn-lt"/>
                <a:ea typeface="+mn-ea"/>
              </a:rPr>
              <a:t>CPU</a:t>
            </a:r>
            <a:r>
              <a:rPr lang="zh-CN" altLang="en-US" sz="1400" kern="0" dirty="0">
                <a:latin typeface="+mn-lt"/>
                <a:ea typeface="+mn-ea"/>
              </a:rPr>
              <a:t>速度越来越快，超出软件对硬件性能的要求</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en-US" altLang="zh-CN" sz="1400" kern="0" dirty="0">
                <a:latin typeface="+mn-lt"/>
                <a:ea typeface="+mn-ea"/>
              </a:rPr>
              <a:t>INTEL</a:t>
            </a:r>
            <a:r>
              <a:rPr lang="zh-CN" altLang="en-US" sz="1400" kern="0" dirty="0">
                <a:latin typeface="+mn-lt"/>
                <a:ea typeface="+mn-ea"/>
              </a:rPr>
              <a:t>和</a:t>
            </a:r>
            <a:r>
              <a:rPr lang="en-US" altLang="zh-CN" sz="1400" kern="0" dirty="0">
                <a:latin typeface="+mn-lt"/>
                <a:ea typeface="+mn-ea"/>
              </a:rPr>
              <a:t>AMD</a:t>
            </a:r>
            <a:r>
              <a:rPr lang="zh-CN" altLang="en-US" sz="1400" kern="0" dirty="0">
                <a:latin typeface="+mn-lt"/>
                <a:ea typeface="+mn-ea"/>
              </a:rPr>
              <a:t>在</a:t>
            </a:r>
            <a:r>
              <a:rPr lang="en-US" altLang="zh-CN" sz="1400" kern="0" dirty="0">
                <a:latin typeface="+mn-lt"/>
                <a:ea typeface="+mn-ea"/>
              </a:rPr>
              <a:t>CPU</a:t>
            </a:r>
            <a:r>
              <a:rPr lang="zh-CN" altLang="en-US" sz="1400" kern="0" dirty="0">
                <a:latin typeface="+mn-lt"/>
                <a:ea typeface="+mn-ea"/>
              </a:rPr>
              <a:t>里加入虚拟指令</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企业成本压力</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环保压力</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不断增长的业务压力</a:t>
            </a:r>
            <a:endParaRPr lang="zh-CN" altLang="en-US" sz="1400" kern="0" dirty="0">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title"/>
          </p:nvPr>
        </p:nvSpPr>
        <p:spPr>
          <a:xfrm>
            <a:off x="1343025" y="387350"/>
            <a:ext cx="7054850" cy="868363"/>
          </a:xfrm>
        </p:spPr>
        <p:txBody>
          <a:bodyPr/>
          <a:lstStyle/>
          <a:p>
            <a:pPr eaLnBrk="1" hangingPunct="1"/>
            <a:r>
              <a:rPr lang="zh-CN" altLang="en-US" smtClean="0"/>
              <a:t>总结</a:t>
            </a:r>
            <a:endParaRPr lang="zh-CN" altLang="en-US" smtClean="0"/>
          </a:p>
        </p:txBody>
      </p:sp>
      <p:sp>
        <p:nvSpPr>
          <p:cNvPr id="18435" name="Rectangle 4"/>
          <p:cNvSpPr>
            <a:spLocks noGrp="1" noChangeArrowheads="1"/>
          </p:cNvSpPr>
          <p:nvPr>
            <p:ph type="body" idx="1"/>
          </p:nvPr>
        </p:nvSpPr>
        <p:spPr/>
        <p:txBody>
          <a:bodyPr/>
          <a:lstStyle/>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计算虚拟化技术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存储虚拟化技术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网络虚拟化技术</a:t>
            </a:r>
            <a:endParaRPr lang="en-US" altLang="zh-CN" sz="2200" dirty="0" smtClean="0">
              <a:cs typeface="+mn-cs"/>
            </a:endParaRPr>
          </a:p>
        </p:txBody>
      </p:sp>
      <p:pic>
        <p:nvPicPr>
          <p:cNvPr id="88068" name="Picture 8" descr="总结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850" y="50958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内容占位符 22"/>
          <p:cNvSpPr>
            <a:spLocks noGrp="1"/>
          </p:cNvSpPr>
          <p:nvPr>
            <p:ph idx="1"/>
          </p:nvPr>
        </p:nvSpPr>
        <p:spPr/>
        <p:txBody>
          <a:bodyPr/>
          <a:lstStyle/>
          <a:p>
            <a:r>
              <a:rPr lang="zh-CN" altLang="en-US" dirty="0" smtClean="0"/>
              <a:t>主流的虚拟化类型有哪些？有什么区别？</a:t>
            </a:r>
            <a:endParaRPr lang="en-US" altLang="zh-CN" dirty="0" smtClean="0"/>
          </a:p>
          <a:p>
            <a:r>
              <a:rPr lang="zh-CN" altLang="en-US" dirty="0" smtClean="0"/>
              <a:t>计算虚拟化包含哪些方面？各自的技术原理如何？</a:t>
            </a:r>
            <a:endParaRPr lang="en-US" altLang="zh-CN" dirty="0" smtClean="0"/>
          </a:p>
          <a:p>
            <a:r>
              <a:rPr lang="zh-CN" altLang="en-US" dirty="0" smtClean="0"/>
              <a:t>存储虚拟化有几</a:t>
            </a:r>
            <a:r>
              <a:rPr lang="zh-CN" altLang="en-US" dirty="0"/>
              <a:t>种</a:t>
            </a:r>
            <a:r>
              <a:rPr lang="zh-CN" altLang="en-US" dirty="0" smtClean="0"/>
              <a:t>类型？</a:t>
            </a:r>
            <a:endParaRPr lang="en-US" altLang="zh-CN" dirty="0" smtClean="0"/>
          </a:p>
          <a:p>
            <a:r>
              <a:rPr lang="zh-CN" altLang="en-US" dirty="0" smtClean="0"/>
              <a:t>网络虚拟化有几种实现方式？</a:t>
            </a:r>
            <a:endParaRPr lang="zh-CN" altLang="en-US" dirty="0" smtClean="0"/>
          </a:p>
        </p:txBody>
      </p:sp>
      <p:pic>
        <p:nvPicPr>
          <p:cNvPr id="4" name="Picture 13" descr="问题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title"/>
          </p:nvPr>
        </p:nvSpPr>
        <p:spPr>
          <a:xfrm>
            <a:off x="1343025" y="387350"/>
            <a:ext cx="7054850" cy="868363"/>
          </a:xfrm>
        </p:spPr>
        <p:txBody>
          <a:bodyPr/>
          <a:lstStyle/>
          <a:p>
            <a:pPr eaLnBrk="1" hangingPunct="1"/>
            <a:r>
              <a:rPr lang="zh-CN" altLang="en-US" dirty="0"/>
              <a:t>思考题</a:t>
            </a:r>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a:xfrm>
            <a:off x="1343025" y="387350"/>
            <a:ext cx="7054850" cy="868363"/>
          </a:xfrm>
        </p:spPr>
        <p:txBody>
          <a:bodyPr/>
          <a:lstStyle/>
          <a:p>
            <a:pPr eaLnBrk="1" hangingPunct="1"/>
            <a:r>
              <a:rPr lang="zh-CN" altLang="en-US" dirty="0" smtClean="0"/>
              <a:t>习题</a:t>
            </a:r>
            <a:endParaRPr lang="zh-CN" altLang="en-US" dirty="0"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dirty="0" smtClean="0"/>
              <a:t>判断题</a:t>
            </a:r>
            <a:endParaRPr lang="zh-CN" altLang="en-US" dirty="0" smtClean="0"/>
          </a:p>
          <a:p>
            <a:pPr marL="401955" lvl="1" indent="0">
              <a:buSzTx/>
              <a:buFont typeface="Wingdings" panose="05000000000000000000" pitchFamily="2" charset="2"/>
              <a:buNone/>
              <a:defRPr/>
            </a:pPr>
            <a:r>
              <a:rPr lang="en-US" altLang="zh-CN" dirty="0" smtClean="0"/>
              <a:t>1</a:t>
            </a:r>
            <a:r>
              <a:rPr lang="zh-CN" altLang="en-US" dirty="0" smtClean="0"/>
              <a:t>、</a:t>
            </a:r>
            <a:r>
              <a:rPr lang="zh-CN" altLang="en-US" dirty="0" smtClean="0"/>
              <a:t>裸金属虚拟化由于性能较高，支持多种操作系统将会是未来发展的方向。 （</a:t>
            </a:r>
            <a:r>
              <a:rPr lang="en-US" altLang="zh-CN" dirty="0" smtClean="0"/>
              <a:t>   )</a:t>
            </a:r>
            <a:endParaRPr lang="en-US" altLang="zh-CN" dirty="0" smtClean="0"/>
          </a:p>
          <a:p>
            <a:pPr marL="401955" lvl="1" indent="0">
              <a:buSzTx/>
              <a:buFont typeface="Wingdings" panose="05000000000000000000" pitchFamily="2" charset="2"/>
              <a:buNone/>
              <a:defRPr/>
            </a:pPr>
            <a:r>
              <a:rPr lang="en-US" altLang="zh-CN" dirty="0" smtClean="0"/>
              <a:t>2</a:t>
            </a:r>
            <a:r>
              <a:rPr lang="zh-CN" altLang="en-US" dirty="0" smtClean="0"/>
              <a:t>、</a:t>
            </a:r>
            <a:r>
              <a:rPr lang="zh-CN" altLang="en-US" dirty="0" smtClean="0"/>
              <a:t>虚拟化技术的本质是分区、隔离、封装、相对于硬件独立（）</a:t>
            </a:r>
            <a:endParaRPr lang="zh-CN" altLang="en-US" dirty="0" smtClean="0"/>
          </a:p>
          <a:p>
            <a:pPr marL="401955" lvl="1" indent="0">
              <a:buSzTx/>
              <a:buFont typeface="Wingdings" panose="05000000000000000000" pitchFamily="2" charset="2"/>
              <a:buNone/>
              <a:defRPr/>
            </a:pPr>
            <a:r>
              <a:rPr lang="en-US" altLang="zh-CN" dirty="0" smtClean="0"/>
              <a:t>3</a:t>
            </a:r>
            <a:r>
              <a:rPr lang="zh-CN" altLang="en-US" dirty="0" smtClean="0"/>
              <a:t>、</a:t>
            </a:r>
            <a:r>
              <a:rPr lang="zh-CN" altLang="en-US" dirty="0" smtClean="0"/>
              <a:t>虚拟化技术是云计算技术的核心技术之一（）</a:t>
            </a:r>
            <a:endParaRPr lang="zh-CN" altLang="en-US" dirty="0" smtClean="0"/>
          </a:p>
          <a:p>
            <a:pPr marL="401955" lvl="1" indent="0">
              <a:buSzTx/>
              <a:buFont typeface="Wingdings" panose="05000000000000000000" pitchFamily="2" charset="2"/>
              <a:buNone/>
              <a:defRPr/>
            </a:pPr>
            <a:r>
              <a:rPr lang="en-US" altLang="zh-CN" dirty="0" smtClean="0"/>
              <a:t>4</a:t>
            </a:r>
            <a:r>
              <a:rPr lang="zh-CN" altLang="en-US" dirty="0" smtClean="0"/>
              <a:t>、</a:t>
            </a:r>
            <a:r>
              <a:rPr lang="zh-CN" altLang="en-US" dirty="0" smtClean="0"/>
              <a:t>计算虚拟化分为：</a:t>
            </a:r>
            <a:r>
              <a:rPr lang="en-US" altLang="zh-CN" dirty="0" smtClean="0"/>
              <a:t>CPU</a:t>
            </a:r>
            <a:r>
              <a:rPr lang="zh-CN" altLang="en-US" dirty="0" smtClean="0"/>
              <a:t>虚拟化、内存虚拟化、磁盘虚拟化（）</a:t>
            </a:r>
            <a:endParaRPr lang="zh-CN" altLang="en-US" dirty="0" smtClean="0"/>
          </a:p>
          <a:p>
            <a:pPr marL="401955" lvl="1" indent="0">
              <a:buSzTx/>
              <a:buFont typeface="Wingdings" panose="05000000000000000000" pitchFamily="2" charset="2"/>
              <a:buNone/>
              <a:defRPr/>
            </a:pPr>
            <a:r>
              <a:rPr lang="en-US" altLang="zh-CN" dirty="0" smtClean="0"/>
              <a:t>5</a:t>
            </a:r>
            <a:r>
              <a:rPr lang="zh-CN" altLang="en-US" dirty="0" smtClean="0"/>
              <a:t>、</a:t>
            </a:r>
            <a:r>
              <a:rPr lang="zh-CN" altLang="en-US" dirty="0" smtClean="0"/>
              <a:t>大二层技术是基于隧道封装技术体现出来的一种为云数据中心场景所使用的网络技术（）</a:t>
            </a:r>
            <a:endParaRPr lang="zh-CN" altLang="en-US" dirty="0" smtClean="0"/>
          </a:p>
          <a:p>
            <a:pPr marL="0" indent="0" eaLnBrk="1" hangingPunct="1">
              <a:buNone/>
              <a:defRPr/>
            </a:pPr>
            <a:endParaRPr lang="en-US" altLang="zh-CN" dirty="0" smtClean="0">
              <a:solidFill>
                <a:srgbClr val="000000"/>
              </a:solidFill>
            </a:endParaRPr>
          </a:p>
        </p:txBody>
      </p:sp>
      <p:pic>
        <p:nvPicPr>
          <p:cNvPr id="92164" name="Picture 13" descr="问题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a:t>
            </a:r>
            <a:endParaRPr lang="zh-CN" altLang="en-US"/>
          </a:p>
        </p:txBody>
      </p:sp>
      <p:sp>
        <p:nvSpPr>
          <p:cNvPr id="3" name="内容占位符 2"/>
          <p:cNvSpPr>
            <a:spLocks noGrp="1"/>
          </p:cNvSpPr>
          <p:nvPr>
            <p:ph idx="1"/>
          </p:nvPr>
        </p:nvSpPr>
        <p:spPr/>
        <p:txBody>
          <a:bodyPr/>
          <a:p>
            <a:pPr marL="0" indent="0">
              <a:buNone/>
            </a:pPr>
            <a:r>
              <a:rPr lang="zh-CN" altLang="en-US"/>
              <a:t>选择题</a:t>
            </a:r>
            <a:endParaRPr lang="zh-CN" altLang="en-US"/>
          </a:p>
          <a:p>
            <a:pPr marL="0" indent="0">
              <a:buNone/>
            </a:pPr>
            <a:r>
              <a:rPr lang="en-US" altLang="zh-CN"/>
              <a:t>1</a:t>
            </a:r>
            <a:r>
              <a:rPr lang="zh-CN" altLang="en-US"/>
              <a:t>、</a:t>
            </a:r>
            <a:r>
              <a:rPr lang="zh-CN" altLang="en-US"/>
              <a:t>主机存储虚拟化层+文件系统方式，需要在主机侧挂载存储设备后，对挂载的LUN创建文件系统。（）</a:t>
            </a:r>
            <a:endParaRPr lang="zh-CN" altLang="en-US"/>
          </a:p>
          <a:p>
            <a:pPr marL="0" indent="0">
              <a:buNone/>
            </a:pPr>
            <a:r>
              <a:rPr lang="en-US" altLang="zh-CN"/>
              <a:t>     A.</a:t>
            </a:r>
            <a:r>
              <a:rPr lang="zh-CN" altLang="en-US"/>
              <a:t>正确</a:t>
            </a:r>
            <a:r>
              <a:rPr lang="en-US" altLang="zh-CN"/>
              <a:t>			B.</a:t>
            </a:r>
            <a:r>
              <a:rPr lang="zh-CN" altLang="en-US"/>
              <a:t>错误</a:t>
            </a:r>
            <a:endParaRPr lang="zh-CN" altLang="en-US"/>
          </a:p>
          <a:p>
            <a:pPr marL="0" indent="0">
              <a:buNone/>
            </a:pPr>
            <a:r>
              <a:rPr lang="en-US" altLang="zh-CN"/>
              <a:t>2</a:t>
            </a:r>
            <a:r>
              <a:rPr lang="zh-CN" altLang="en-US"/>
              <a:t>、</a:t>
            </a:r>
            <a:r>
              <a:rPr lang="zh-CN" altLang="en-US" sz="2200" dirty="0" smtClean="0">
                <a:sym typeface="+mn-ea"/>
              </a:rPr>
              <a:t>网络虚拟化的实现方式有哪些？ </a:t>
            </a:r>
            <a:r>
              <a:rPr lang="en-US" altLang="zh-CN" sz="2200" dirty="0" smtClean="0">
                <a:sym typeface="+mn-ea"/>
              </a:rPr>
              <a:t> (        )</a:t>
            </a:r>
            <a:endParaRPr lang="en-US" altLang="zh-CN" sz="2200" dirty="0" smtClean="0"/>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A. </a:t>
            </a:r>
            <a:r>
              <a:rPr lang="en-US" altLang="zh-CN" sz="2200" dirty="0" err="1" smtClean="0">
                <a:solidFill>
                  <a:srgbClr val="000000"/>
                </a:solidFill>
                <a:sym typeface="+mn-ea"/>
              </a:rPr>
              <a:t>eSwitch</a:t>
            </a:r>
            <a:endParaRPr lang="zh-CN" altLang="en-US"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B. </a:t>
            </a:r>
            <a:r>
              <a:rPr lang="en-US" altLang="zh-CN" sz="2200" dirty="0" err="1" smtClean="0">
                <a:solidFill>
                  <a:srgbClr val="000000"/>
                </a:solidFill>
                <a:sym typeface="+mn-ea"/>
              </a:rPr>
              <a:t>vSwitch</a:t>
            </a:r>
            <a:endParaRPr lang="zh-CN" altLang="en-US"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C. </a:t>
            </a:r>
            <a:r>
              <a:rPr lang="zh-CN" altLang="en-US" sz="2200" dirty="0" smtClean="0">
                <a:solidFill>
                  <a:srgbClr val="000000"/>
                </a:solidFill>
                <a:sym typeface="+mn-ea"/>
              </a:rPr>
              <a:t>物理交换机</a:t>
            </a:r>
            <a:endParaRPr lang="en-US" altLang="zh-CN"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D. </a:t>
            </a:r>
            <a:r>
              <a:rPr lang="zh-CN" altLang="en-US" sz="2200" dirty="0" smtClean="0">
                <a:solidFill>
                  <a:srgbClr val="000000"/>
                </a:solidFill>
                <a:sym typeface="+mn-ea"/>
              </a:rPr>
              <a:t>网络路由器</a:t>
            </a:r>
            <a:endParaRPr lang="en-US" altLang="zh-CN" sz="2200" dirty="0" smtClean="0">
              <a:solidFill>
                <a:srgbClr val="000000"/>
              </a:solidFill>
            </a:endParaRPr>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a:t>
            </a:r>
            <a:endParaRPr lang="zh-CN" altLang="en-US"/>
          </a:p>
        </p:txBody>
      </p:sp>
      <p:sp>
        <p:nvSpPr>
          <p:cNvPr id="3" name="内容占位符 2"/>
          <p:cNvSpPr>
            <a:spLocks noGrp="1"/>
          </p:cNvSpPr>
          <p:nvPr>
            <p:ph idx="1"/>
          </p:nvPr>
        </p:nvSpPr>
        <p:spPr/>
        <p:txBody>
          <a:bodyPr/>
          <a:p>
            <a:pPr marL="0" indent="0">
              <a:buNone/>
            </a:pPr>
            <a:r>
              <a:rPr lang="zh-CN" altLang="en-US"/>
              <a:t>选择题</a:t>
            </a:r>
            <a:endParaRPr lang="zh-CN" altLang="en-US"/>
          </a:p>
          <a:p>
            <a:pPr marL="0" indent="0">
              <a:buNone/>
            </a:pPr>
            <a:r>
              <a:rPr lang="en-US" altLang="zh-CN" sz="2200" dirty="0" smtClean="0">
                <a:solidFill>
                  <a:srgbClr val="000000"/>
                </a:solidFill>
              </a:rPr>
              <a:t>3</a:t>
            </a:r>
            <a:r>
              <a:rPr lang="zh-CN" altLang="en-US" sz="2200" dirty="0" smtClean="0">
                <a:solidFill>
                  <a:srgbClr val="000000"/>
                </a:solidFill>
              </a:rPr>
              <a:t>、虚拟机运行在主机之上，可以读取其所在主机物理光驱里的光盘数据。 （）</a:t>
            </a:r>
            <a:endParaRPr lang="zh-CN" altLang="en-US" sz="2200" dirty="0" smtClean="0">
              <a:solidFill>
                <a:srgbClr val="000000"/>
              </a:solidFill>
            </a:endParaRPr>
          </a:p>
          <a:p>
            <a:pPr marL="0" indent="0">
              <a:buNone/>
            </a:pPr>
            <a:r>
              <a:rPr lang="zh-CN" altLang="en-US" sz="2200" dirty="0" smtClean="0">
                <a:solidFill>
                  <a:srgbClr val="000000"/>
                </a:solidFill>
              </a:rPr>
              <a:t>   A 正确 B 错误</a:t>
            </a:r>
            <a:endParaRPr lang="zh-CN" altLang="en-US" sz="2200" dirty="0" smtClean="0">
              <a:solidFill>
                <a:srgbClr val="000000"/>
              </a:solidFill>
            </a:endParaRPr>
          </a:p>
          <a:p>
            <a:pPr marL="0" indent="0">
              <a:buNone/>
            </a:pPr>
            <a:r>
              <a:rPr lang="en-US" altLang="zh-CN" sz="2200" dirty="0" smtClean="0">
                <a:solidFill>
                  <a:srgbClr val="000000"/>
                </a:solidFill>
              </a:rPr>
              <a:t>4</a:t>
            </a:r>
            <a:r>
              <a:rPr lang="zh-CN" altLang="en-US" sz="2200" dirty="0" smtClean="0">
                <a:solidFill>
                  <a:srgbClr val="000000"/>
                </a:solidFill>
              </a:rPr>
              <a:t>、</a:t>
            </a:r>
            <a:r>
              <a:rPr lang="zh-CN" altLang="en-US" sz="2200" dirty="0" smtClean="0">
                <a:solidFill>
                  <a:srgbClr val="000000"/>
                </a:solidFill>
              </a:rPr>
              <a:t>“裸设备+逻辑卷”，方式是最直接的存储虚拟化方式，管理简单并支持存储高级功能。 </a:t>
            </a:r>
            <a:endParaRPr lang="zh-CN" altLang="en-US" sz="2200" dirty="0" smtClean="0">
              <a:solidFill>
                <a:srgbClr val="000000"/>
              </a:solidFill>
            </a:endParaRPr>
          </a:p>
          <a:p>
            <a:pPr marL="0" indent="0">
              <a:buNone/>
            </a:pPr>
            <a:r>
              <a:rPr lang="zh-CN" altLang="en-US" sz="2200" dirty="0" smtClean="0">
                <a:solidFill>
                  <a:srgbClr val="000000"/>
                </a:solidFill>
              </a:rPr>
              <a:t>   A 正确 B 错误</a:t>
            </a:r>
            <a:endParaRPr lang="zh-CN" altLang="en-US" sz="2200" dirty="0" smtClean="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mtClean="0"/>
              <a:t>缩略语（</a:t>
            </a:r>
            <a:r>
              <a:rPr lang="en-US" altLang="zh-CN" smtClean="0"/>
              <a:t>1</a:t>
            </a:r>
            <a:r>
              <a:rPr lang="zh-CN" altLang="en-US" smtClean="0"/>
              <a:t>）</a:t>
            </a:r>
            <a:endParaRPr lang="zh-CN" altLang="en-US" smtClean="0"/>
          </a:p>
        </p:txBody>
      </p:sp>
      <p:sp>
        <p:nvSpPr>
          <p:cNvPr id="94211" name="内容占位符 2"/>
          <p:cNvSpPr>
            <a:spLocks noGrp="1"/>
          </p:cNvSpPr>
          <p:nvPr>
            <p:ph idx="1"/>
          </p:nvPr>
        </p:nvSpPr>
        <p:spPr/>
        <p:txBody>
          <a:bodyPr/>
          <a:lstStyle/>
          <a:p>
            <a:pPr marL="0" indent="265430" eaLnBrk="1" hangingPunct="1">
              <a:lnSpc>
                <a:spcPct val="120000"/>
              </a:lnSpc>
              <a:buFont typeface="Wingdings" panose="05000000000000000000" pitchFamily="2" charset="2"/>
              <a:buNone/>
            </a:pPr>
            <a:r>
              <a:rPr lang="en-US" altLang="zh-CN" sz="2400" smtClean="0"/>
              <a:t>APP: Application, </a:t>
            </a:r>
            <a:r>
              <a:rPr lang="zh-CN" altLang="en-US" sz="2400" smtClean="0"/>
              <a:t>应用</a:t>
            </a:r>
            <a:endParaRPr lang="en-US" altLang="zh-CN" smtClean="0"/>
          </a:p>
          <a:p>
            <a:pPr marL="0" indent="265430" eaLnBrk="1" hangingPunct="1">
              <a:lnSpc>
                <a:spcPct val="120000"/>
              </a:lnSpc>
              <a:buFont typeface="Wingdings" panose="05000000000000000000" pitchFamily="2" charset="2"/>
              <a:buNone/>
            </a:pPr>
            <a:r>
              <a:rPr lang="en-US" altLang="zh-CN" smtClean="0"/>
              <a:t>CPU: Central Process Unit, </a:t>
            </a:r>
            <a:r>
              <a:rPr lang="zh-CN" altLang="en-US" smtClean="0"/>
              <a:t>中央处理器</a:t>
            </a:r>
            <a:endParaRPr lang="en-US" altLang="zh-CN" smtClean="0"/>
          </a:p>
          <a:p>
            <a:pPr marL="0" indent="265430" eaLnBrk="1" hangingPunct="1">
              <a:lnSpc>
                <a:spcPct val="120000"/>
              </a:lnSpc>
              <a:buFont typeface="Wingdings" panose="05000000000000000000" pitchFamily="2" charset="2"/>
              <a:buNone/>
            </a:pPr>
            <a:r>
              <a:rPr lang="en-US" altLang="zh-CN" smtClean="0"/>
              <a:t>IO: Input and Output, </a:t>
            </a:r>
            <a:r>
              <a:rPr lang="zh-CN" altLang="en-US" smtClean="0"/>
              <a:t>输入输出</a:t>
            </a:r>
            <a:endParaRPr lang="en-US" altLang="zh-CN" smtClean="0"/>
          </a:p>
          <a:p>
            <a:pPr marL="0" indent="265430" eaLnBrk="1" hangingPunct="1">
              <a:lnSpc>
                <a:spcPct val="120000"/>
              </a:lnSpc>
              <a:buFont typeface="Wingdings" panose="05000000000000000000" pitchFamily="2" charset="2"/>
              <a:buNone/>
            </a:pPr>
            <a:r>
              <a:rPr lang="en-US" altLang="zh-CN" smtClean="0"/>
              <a:t>VM: Virtual Machine, </a:t>
            </a:r>
            <a:r>
              <a:rPr lang="zh-CN" altLang="en-US" smtClean="0"/>
              <a:t>虚拟机</a:t>
            </a:r>
            <a:endParaRPr lang="en-US" altLang="zh-CN" smtClean="0"/>
          </a:p>
          <a:p>
            <a:pPr marL="0" indent="265430" eaLnBrk="1" hangingPunct="1">
              <a:lnSpc>
                <a:spcPct val="120000"/>
              </a:lnSpc>
              <a:buFont typeface="Wingdings" panose="05000000000000000000" pitchFamily="2" charset="2"/>
              <a:buNone/>
            </a:pPr>
            <a:r>
              <a:rPr lang="en-US" altLang="zh-CN" smtClean="0"/>
              <a:t>VMM: Virtual Machine Monitor, </a:t>
            </a:r>
            <a:r>
              <a:rPr lang="zh-CN" altLang="en-US" smtClean="0"/>
              <a:t>虚拟机监控器</a:t>
            </a:r>
            <a:endParaRPr lang="en-US" altLang="zh-CN" smtClean="0"/>
          </a:p>
          <a:p>
            <a:pPr marL="0" indent="265430" eaLnBrk="1" hangingPunct="1">
              <a:lnSpc>
                <a:spcPct val="120000"/>
              </a:lnSpc>
              <a:buFont typeface="Wingdings" panose="05000000000000000000" pitchFamily="2" charset="2"/>
              <a:buNone/>
            </a:pPr>
            <a:r>
              <a:rPr lang="en-US" altLang="zh-CN" smtClean="0"/>
              <a:t>ISA: Instruction Set Architecture, </a:t>
            </a:r>
            <a:r>
              <a:rPr lang="zh-CN" altLang="en-US" smtClean="0"/>
              <a:t>指令集架构</a:t>
            </a:r>
            <a:endParaRPr lang="en-US" altLang="zh-CN" smtClean="0"/>
          </a:p>
          <a:p>
            <a:pPr marL="0" indent="265430" eaLnBrk="1" hangingPunct="1">
              <a:lnSpc>
                <a:spcPct val="120000"/>
              </a:lnSpc>
              <a:buFont typeface="Wingdings" panose="05000000000000000000" pitchFamily="2" charset="2"/>
              <a:buNone/>
            </a:pPr>
            <a:r>
              <a:rPr lang="en-US" altLang="zh-CN" smtClean="0"/>
              <a:t>PCI: Peripheral Component Interconnect, </a:t>
            </a:r>
            <a:r>
              <a:rPr lang="zh-CN" altLang="en-US" smtClean="0"/>
              <a:t>外设互联标。</a:t>
            </a:r>
            <a:endParaRPr lang="en-US" altLang="zh-CN" smtClean="0"/>
          </a:p>
          <a:p>
            <a:pPr marL="0" indent="265430" eaLnBrk="1" hangingPunct="1">
              <a:lnSpc>
                <a:spcPct val="120000"/>
              </a:lnSpc>
              <a:buFont typeface="Wingdings" panose="05000000000000000000" pitchFamily="2" charset="2"/>
              <a:buNone/>
            </a:pPr>
            <a:r>
              <a:rPr lang="en-US" altLang="zh-CN" smtClean="0"/>
              <a:t>TRILL: Transparent Interconnection of Lots of Links , </a:t>
            </a:r>
            <a:r>
              <a:rPr lang="zh-CN" altLang="en-US" smtClean="0"/>
              <a:t>多链接半透明互联</a:t>
            </a:r>
            <a:endParaRPr lang="en-US" altLang="zh-CN" smtClean="0"/>
          </a:p>
          <a:p>
            <a:pPr marL="0" indent="265430" eaLnBrk="1" hangingPunct="1">
              <a:lnSpc>
                <a:spcPct val="120000"/>
              </a:lnSpc>
              <a:buFont typeface="Wingdings" panose="05000000000000000000" pitchFamily="2" charset="2"/>
              <a:buNone/>
            </a:pPr>
            <a:r>
              <a:rPr lang="en-US" altLang="zh-CN" smtClean="0"/>
              <a:t>SPB</a:t>
            </a:r>
            <a:r>
              <a:rPr lang="zh-CN" altLang="en-US" smtClean="0"/>
              <a:t>：</a:t>
            </a:r>
            <a:r>
              <a:rPr lang="en-US" altLang="zh-CN" smtClean="0"/>
              <a:t>Shortest Path Bridge</a:t>
            </a:r>
            <a:r>
              <a:rPr lang="zh-CN" altLang="en-US" smtClean="0"/>
              <a:t>，最短路径桥，以太网控制协。</a:t>
            </a:r>
            <a:endParaRPr lang="en-US" altLang="zh-C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什么是虚拟化</a:t>
            </a:r>
            <a:endParaRPr lang="zh-CN" altLang="en-US" smtClean="0"/>
          </a:p>
        </p:txBody>
      </p:sp>
      <p:sp>
        <p:nvSpPr>
          <p:cNvPr id="18" name="Rectangle 12"/>
          <p:cNvSpPr>
            <a:spLocks noChangeArrowheads="1"/>
          </p:cNvSpPr>
          <p:nvPr/>
        </p:nvSpPr>
        <p:spPr bwMode="auto">
          <a:xfrm>
            <a:off x="985838" y="4291013"/>
            <a:ext cx="3081337" cy="984250"/>
          </a:xfrm>
          <a:prstGeom prst="rect">
            <a:avLst/>
          </a:prstGeom>
          <a:noFill/>
          <a:ln w="9525">
            <a:noFill/>
            <a:miter lim="800000"/>
          </a:ln>
        </p:spPr>
        <p:txBody>
          <a:bodyPr lIns="91422" tIns="45712" rIns="91422" bIns="45712">
            <a:spAutoFit/>
          </a:bodyPr>
          <a:lstStyle/>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en-US" altLang="zh-CN" sz="2000" kern="0" dirty="0">
                <a:solidFill>
                  <a:srgbClr val="000000"/>
                </a:solidFill>
                <a:latin typeface="+mn-lt"/>
                <a:ea typeface="+mn-ea"/>
                <a:cs typeface="Arial" panose="020B0604020202020204" pitchFamily="34" charset="0"/>
              </a:rPr>
              <a:t>IT</a:t>
            </a:r>
            <a:r>
              <a:rPr lang="zh-CN" altLang="en-US" sz="2000" kern="0" dirty="0">
                <a:solidFill>
                  <a:srgbClr val="000000"/>
                </a:solidFill>
                <a:latin typeface="+mn-lt"/>
                <a:ea typeface="+mn-ea"/>
                <a:cs typeface="Arial" panose="020B0604020202020204" pitchFamily="34" charset="0"/>
              </a:rPr>
              <a:t>资源独立</a:t>
            </a:r>
            <a:endParaRPr lang="zh-CN" altLang="en-US" sz="2000" kern="0" dirty="0">
              <a:solidFill>
                <a:srgbClr val="000000"/>
              </a:solidFill>
              <a:latin typeface="+mn-lt"/>
              <a:ea typeface="+mn-ea"/>
              <a:cs typeface="Arial" panose="020B0604020202020204" pitchFamily="34" charset="0"/>
            </a:endParaRPr>
          </a:p>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a:solidFill>
                  <a:srgbClr val="000000"/>
                </a:solidFill>
                <a:latin typeface="+mn-lt"/>
                <a:ea typeface="+mn-ea"/>
                <a:cs typeface="Arial" panose="020B0604020202020204" pitchFamily="34" charset="0"/>
              </a:rPr>
              <a:t>操作系统</a:t>
            </a:r>
            <a:r>
              <a:rPr lang="zh-CN" altLang="en-US" sz="2000" kern="0" dirty="0">
                <a:latin typeface="+mn-lt"/>
                <a:ea typeface="+mn-ea"/>
                <a:cs typeface="Arial" panose="020B0604020202020204" pitchFamily="34" charset="0"/>
              </a:rPr>
              <a:t>与硬件紧耦合</a:t>
            </a:r>
            <a:endParaRPr lang="zh-CN" altLang="en-US" sz="2000" kern="0" dirty="0">
              <a:latin typeface="+mn-lt"/>
              <a:ea typeface="+mn-ea"/>
              <a:cs typeface="Arial" panose="020B0604020202020204" pitchFamily="34" charset="0"/>
            </a:endParaRPr>
          </a:p>
        </p:txBody>
      </p:sp>
      <p:sp>
        <p:nvSpPr>
          <p:cNvPr id="19" name="Rectangle 12"/>
          <p:cNvSpPr>
            <a:spLocks noChangeArrowheads="1"/>
          </p:cNvSpPr>
          <p:nvPr/>
        </p:nvSpPr>
        <p:spPr bwMode="auto">
          <a:xfrm>
            <a:off x="5111750" y="4291013"/>
            <a:ext cx="3414713" cy="1416050"/>
          </a:xfrm>
          <a:prstGeom prst="rect">
            <a:avLst/>
          </a:prstGeom>
          <a:noFill/>
          <a:ln w="9525" algn="ctr">
            <a:noFill/>
            <a:miter lim="800000"/>
          </a:ln>
        </p:spPr>
        <p:txBody>
          <a:bodyPr lIns="91422" tIns="45712" rIns="91422" bIns="45712">
            <a:spAutoFit/>
          </a:bodyPr>
          <a:lstStyle/>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smtClean="0">
                <a:solidFill>
                  <a:srgbClr val="000000"/>
                </a:solidFill>
                <a:latin typeface="+mn-lt"/>
                <a:ea typeface="+mn-ea"/>
                <a:cs typeface="Arial" panose="020B0604020202020204" pitchFamily="34" charset="0"/>
              </a:rPr>
              <a:t>资源</a:t>
            </a:r>
            <a:r>
              <a:rPr lang="zh-CN" altLang="en-US" sz="2000" kern="0" dirty="0">
                <a:solidFill>
                  <a:srgbClr val="000000"/>
                </a:solidFill>
                <a:latin typeface="+mn-lt"/>
                <a:ea typeface="+mn-ea"/>
                <a:cs typeface="Arial" panose="020B0604020202020204" pitchFamily="34" charset="0"/>
              </a:rPr>
              <a:t>抽象</a:t>
            </a:r>
            <a:r>
              <a:rPr lang="zh-CN" altLang="en-US" sz="2000" kern="0" dirty="0" smtClean="0">
                <a:solidFill>
                  <a:srgbClr val="000000"/>
                </a:solidFill>
                <a:latin typeface="+mn-lt"/>
                <a:ea typeface="+mn-ea"/>
                <a:cs typeface="Arial" panose="020B0604020202020204" pitchFamily="34" charset="0"/>
              </a:rPr>
              <a:t>成</a:t>
            </a:r>
            <a:r>
              <a:rPr lang="zh-CN" altLang="en-US" sz="2000" kern="0" dirty="0">
                <a:solidFill>
                  <a:srgbClr val="000000"/>
                </a:solidFill>
                <a:latin typeface="+mn-lt"/>
                <a:ea typeface="+mn-ea"/>
                <a:cs typeface="Arial" panose="020B0604020202020204" pitchFamily="34" charset="0"/>
              </a:rPr>
              <a:t>共享资源池</a:t>
            </a:r>
            <a:endParaRPr lang="zh-CN" altLang="en-US" sz="2000" kern="0" dirty="0">
              <a:solidFill>
                <a:srgbClr val="000000"/>
              </a:solidFill>
              <a:latin typeface="+mn-lt"/>
              <a:ea typeface="+mn-ea"/>
              <a:cs typeface="Arial" panose="020B0604020202020204" pitchFamily="34" charset="0"/>
            </a:endParaRPr>
          </a:p>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a:solidFill>
                  <a:srgbClr val="000000"/>
                </a:solidFill>
                <a:latin typeface="+mn-lt"/>
                <a:ea typeface="+mn-ea"/>
                <a:cs typeface="Arial" panose="020B0604020202020204" pitchFamily="34" charset="0"/>
              </a:rPr>
              <a:t>操作系统与硬件解耦，从资源池中分配资源</a:t>
            </a:r>
            <a:endParaRPr lang="zh-CN" altLang="en-US" sz="2000" kern="0" dirty="0">
              <a:solidFill>
                <a:srgbClr val="000000"/>
              </a:solidFill>
              <a:latin typeface="+mn-lt"/>
              <a:ea typeface="+mn-ea"/>
              <a:cs typeface="Arial" panose="020B0604020202020204" pitchFamily="34" charset="0"/>
            </a:endParaRPr>
          </a:p>
        </p:txBody>
      </p:sp>
      <p:grpSp>
        <p:nvGrpSpPr>
          <p:cNvPr id="16389" name="组合 314"/>
          <p:cNvGrpSpPr/>
          <p:nvPr/>
        </p:nvGrpSpPr>
        <p:grpSpPr bwMode="auto">
          <a:xfrm>
            <a:off x="865188" y="1665288"/>
            <a:ext cx="7496175" cy="2370137"/>
            <a:chOff x="865188" y="1664804"/>
            <a:chExt cx="7496000" cy="2370680"/>
          </a:xfrm>
        </p:grpSpPr>
        <p:sp>
          <p:nvSpPr>
            <p:cNvPr id="5" name="AutoShape 25"/>
            <p:cNvSpPr>
              <a:spLocks noChangeArrowheads="1"/>
            </p:cNvSpPr>
            <p:nvPr/>
          </p:nvSpPr>
          <p:spPr bwMode="auto">
            <a:xfrm>
              <a:off x="4944968" y="1950619"/>
              <a:ext cx="546087"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6" name="AutoShape 25"/>
            <p:cNvSpPr>
              <a:spLocks noChangeArrowheads="1"/>
            </p:cNvSpPr>
            <p:nvPr/>
          </p:nvSpPr>
          <p:spPr bwMode="auto">
            <a:xfrm>
              <a:off x="5518041"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7" name="AutoShape 25"/>
            <p:cNvSpPr>
              <a:spLocks noChangeArrowheads="1"/>
            </p:cNvSpPr>
            <p:nvPr/>
          </p:nvSpPr>
          <p:spPr bwMode="auto">
            <a:xfrm>
              <a:off x="7818276"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8" name="AutoShape 25"/>
            <p:cNvSpPr>
              <a:spLocks noChangeArrowheads="1"/>
            </p:cNvSpPr>
            <p:nvPr/>
          </p:nvSpPr>
          <p:spPr bwMode="auto">
            <a:xfrm>
              <a:off x="6102228"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9" name="AutoShape 25"/>
            <p:cNvSpPr>
              <a:spLocks noChangeArrowheads="1"/>
            </p:cNvSpPr>
            <p:nvPr/>
          </p:nvSpPr>
          <p:spPr bwMode="auto">
            <a:xfrm>
              <a:off x="6676889"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10" name="AutoShape 25"/>
            <p:cNvSpPr>
              <a:spLocks noChangeArrowheads="1"/>
            </p:cNvSpPr>
            <p:nvPr/>
          </p:nvSpPr>
          <p:spPr bwMode="auto">
            <a:xfrm>
              <a:off x="7249964"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11" name="AutoShape 12"/>
            <p:cNvSpPr>
              <a:spLocks noChangeArrowheads="1"/>
            </p:cNvSpPr>
            <p:nvPr/>
          </p:nvSpPr>
          <p:spPr bwMode="auto">
            <a:xfrm>
              <a:off x="3848030" y="2611171"/>
              <a:ext cx="1095349" cy="800283"/>
            </a:xfrm>
            <a:prstGeom prst="rightArrow">
              <a:avLst>
                <a:gd name="adj1" fmla="val 32389"/>
                <a:gd name="adj2" fmla="val 86793"/>
              </a:avLst>
            </a:prstGeom>
            <a:solidFill>
              <a:srgbClr val="1C8EE4">
                <a:alpha val="79999"/>
              </a:srgbClr>
            </a:solidFill>
            <a:ln w="9525" algn="ctr">
              <a:noFill/>
              <a:miter lim="800000"/>
            </a:ln>
          </p:spPr>
          <p:txBody>
            <a:bodyPr wrap="none" lIns="91434" tIns="45717" rIns="91434" bIns="45717" anchor="ctr"/>
            <a:lstStyle/>
            <a:p>
              <a:pPr algn="ctr" defTabSz="877570" eaLnBrk="1" fontAlgn="auto" hangingPunct="1">
                <a:spcBef>
                  <a:spcPts val="0"/>
                </a:spcBef>
                <a:spcAft>
                  <a:spcPts val="0"/>
                </a:spcAft>
                <a:buFont typeface="Wingdings" panose="05000000000000000000" pitchFamily="2" charset="2"/>
                <a:buNone/>
                <a:defRPr/>
              </a:pPr>
              <a:r>
                <a:rPr lang="zh-CN" altLang="en-US" sz="1600" kern="0">
                  <a:solidFill>
                    <a:srgbClr val="000000"/>
                  </a:solidFill>
                  <a:latin typeface="+mn-lt"/>
                  <a:ea typeface="+mn-ea"/>
                </a:rPr>
                <a:t>虚拟化</a:t>
              </a:r>
              <a:endParaRPr lang="zh-CN" altLang="en-US" sz="1600" kern="0">
                <a:solidFill>
                  <a:srgbClr val="000000"/>
                </a:solidFill>
                <a:latin typeface="+mn-lt"/>
                <a:ea typeface="+mn-ea"/>
              </a:endParaRPr>
            </a:p>
          </p:txBody>
        </p:sp>
        <p:sp>
          <p:nvSpPr>
            <p:cNvPr id="12" name="Rectangle 481"/>
            <p:cNvSpPr>
              <a:spLocks noChangeArrowheads="1"/>
            </p:cNvSpPr>
            <p:nvPr/>
          </p:nvSpPr>
          <p:spPr bwMode="gray">
            <a:xfrm>
              <a:off x="1535097" y="1664804"/>
              <a:ext cx="1466816" cy="269937"/>
            </a:xfrm>
            <a:prstGeom prst="rect">
              <a:avLst/>
            </a:prstGeom>
            <a:solidFill>
              <a:srgbClr val="79A400"/>
            </a:solidFill>
            <a:ln w="9525" algn="ctr">
              <a:noFill/>
              <a:miter lim="800000"/>
            </a:ln>
          </p:spPr>
          <p:txBody>
            <a:bodyPr wrap="none" lIns="91422" tIns="45712" rIns="91422" bIns="45712" anchor="ctr"/>
            <a:lstStyle/>
            <a:p>
              <a:pPr algn="ctr" defTabSz="801370" eaLnBrk="1" fontAlgn="auto" hangingPunct="1">
                <a:spcBef>
                  <a:spcPct val="50000"/>
                </a:spcBef>
                <a:spcAft>
                  <a:spcPts val="0"/>
                </a:spcAft>
                <a:defRPr/>
              </a:pPr>
              <a:r>
                <a:rPr lang="zh-CN" altLang="en-US" sz="1500" kern="0" dirty="0">
                  <a:solidFill>
                    <a:srgbClr val="000000"/>
                  </a:solidFill>
                  <a:latin typeface="+mn-lt"/>
                  <a:ea typeface="+mn-ea"/>
                </a:rPr>
                <a:t>虚拟化前</a:t>
              </a:r>
              <a:endParaRPr lang="zh-CN" altLang="en-US" sz="1500" kern="0" dirty="0">
                <a:solidFill>
                  <a:srgbClr val="000000"/>
                </a:solidFill>
                <a:latin typeface="+mn-lt"/>
                <a:ea typeface="+mn-ea"/>
              </a:endParaRPr>
            </a:p>
          </p:txBody>
        </p:sp>
        <p:sp>
          <p:nvSpPr>
            <p:cNvPr id="13" name="Rectangle 995"/>
            <p:cNvSpPr>
              <a:spLocks noChangeArrowheads="1"/>
            </p:cNvSpPr>
            <p:nvPr/>
          </p:nvSpPr>
          <p:spPr bwMode="gray">
            <a:xfrm>
              <a:off x="5799023" y="1664804"/>
              <a:ext cx="1462053" cy="269937"/>
            </a:xfrm>
            <a:prstGeom prst="rect">
              <a:avLst/>
            </a:prstGeom>
            <a:solidFill>
              <a:srgbClr val="6AB7EC"/>
            </a:solidFill>
            <a:ln w="9525" algn="ctr">
              <a:noFill/>
              <a:miter lim="800000"/>
            </a:ln>
          </p:spPr>
          <p:txBody>
            <a:bodyPr wrap="none" lIns="91422" tIns="45712" rIns="91422" bIns="45712" anchor="ctr"/>
            <a:lstStyle/>
            <a:p>
              <a:pPr algn="ctr" defTabSz="801370" eaLnBrk="1" fontAlgn="auto" hangingPunct="1">
                <a:spcBef>
                  <a:spcPct val="50000"/>
                </a:spcBef>
                <a:spcAft>
                  <a:spcPts val="0"/>
                </a:spcAft>
                <a:defRPr/>
              </a:pPr>
              <a:r>
                <a:rPr lang="zh-CN" altLang="en-US" sz="1500" kern="0">
                  <a:solidFill>
                    <a:srgbClr val="000000"/>
                  </a:solidFill>
                  <a:latin typeface="+mn-lt"/>
                  <a:ea typeface="+mn-ea"/>
                </a:rPr>
                <a:t>虚拟化后</a:t>
              </a:r>
              <a:endParaRPr lang="en-US" altLang="zh-CN" sz="1500" kern="0" dirty="0">
                <a:solidFill>
                  <a:srgbClr val="000000"/>
                </a:solidFill>
                <a:latin typeface="+mn-lt"/>
                <a:ea typeface="+mn-ea"/>
              </a:endParaRPr>
            </a:p>
          </p:txBody>
        </p:sp>
        <p:grpSp>
          <p:nvGrpSpPr>
            <p:cNvPr id="16399" name="Group 902"/>
            <p:cNvGrpSpPr/>
            <p:nvPr/>
          </p:nvGrpSpPr>
          <p:grpSpPr bwMode="auto">
            <a:xfrm>
              <a:off x="865188" y="1950520"/>
              <a:ext cx="2861694" cy="1884215"/>
              <a:chOff x="442" y="862"/>
              <a:chExt cx="1944" cy="1633"/>
            </a:xfrm>
          </p:grpSpPr>
          <p:sp>
            <p:nvSpPr>
              <p:cNvPr id="192" name="AutoShape 28"/>
              <p:cNvSpPr>
                <a:spLocks noChangeArrowheads="1"/>
              </p:cNvSpPr>
              <p:nvPr/>
            </p:nvSpPr>
            <p:spPr bwMode="auto">
              <a:xfrm>
                <a:off x="1093" y="2179"/>
                <a:ext cx="591" cy="318"/>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3" name="AutoShape 28"/>
              <p:cNvSpPr>
                <a:spLocks noChangeArrowheads="1"/>
              </p:cNvSpPr>
              <p:nvPr/>
            </p:nvSpPr>
            <p:spPr bwMode="auto">
              <a:xfrm>
                <a:off x="1760" y="2179"/>
                <a:ext cx="592" cy="318"/>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4" name="AutoShape 28"/>
              <p:cNvSpPr>
                <a:spLocks noChangeArrowheads="1"/>
              </p:cNvSpPr>
              <p:nvPr/>
            </p:nvSpPr>
            <p:spPr bwMode="auto">
              <a:xfrm>
                <a:off x="459" y="2179"/>
                <a:ext cx="591" cy="318"/>
              </a:xfrm>
              <a:prstGeom prst="roundRect">
                <a:avLst>
                  <a:gd name="adj" fmla="val 8495"/>
                </a:avLst>
              </a:prstGeom>
              <a:solidFill>
                <a:srgbClr val="BABABA">
                  <a:alpha val="50195"/>
                </a:srgbClr>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5" name="AutoShape 25"/>
              <p:cNvSpPr>
                <a:spLocks noChangeArrowheads="1"/>
              </p:cNvSpPr>
              <p:nvPr/>
            </p:nvSpPr>
            <p:spPr bwMode="auto">
              <a:xfrm>
                <a:off x="442" y="865"/>
                <a:ext cx="628" cy="1182"/>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196" name="AutoShape 26"/>
              <p:cNvSpPr>
                <a:spLocks noChangeArrowheads="1"/>
              </p:cNvSpPr>
              <p:nvPr/>
            </p:nvSpPr>
            <p:spPr bwMode="gray">
              <a:xfrm>
                <a:off x="456" y="1327"/>
                <a:ext cx="589"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Windows</a:t>
                </a:r>
                <a:endParaRPr lang="en-US" altLang="ja-JP" sz="1500" kern="0" dirty="0">
                  <a:solidFill>
                    <a:srgbClr val="000000"/>
                  </a:solidFill>
                  <a:latin typeface="+mn-lt"/>
                  <a:ea typeface="+mn-ea"/>
                  <a:cs typeface="Arial" panose="020B0604020202020204" pitchFamily="34" charset="0"/>
                </a:endParaRPr>
              </a:p>
            </p:txBody>
          </p:sp>
          <p:sp>
            <p:nvSpPr>
              <p:cNvPr id="197" name="AutoShape 29"/>
              <p:cNvSpPr>
                <a:spLocks noChangeArrowheads="1"/>
              </p:cNvSpPr>
              <p:nvPr/>
            </p:nvSpPr>
            <p:spPr bwMode="gray">
              <a:xfrm>
                <a:off x="465" y="956"/>
                <a:ext cx="578" cy="351"/>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198" name="AutoShape 28"/>
              <p:cNvSpPr>
                <a:spLocks noChangeArrowheads="1"/>
              </p:cNvSpPr>
              <p:nvPr/>
            </p:nvSpPr>
            <p:spPr bwMode="auto">
              <a:xfrm>
                <a:off x="460" y="1699"/>
                <a:ext cx="590" cy="315"/>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82"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9" y="1738"/>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3"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 y="1738"/>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4"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 y="1738"/>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5" name="Picture 7" descr="NIC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 y="1769"/>
                <a:ext cx="17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AutoShape 25"/>
              <p:cNvSpPr>
                <a:spLocks noChangeArrowheads="1"/>
              </p:cNvSpPr>
              <p:nvPr/>
            </p:nvSpPr>
            <p:spPr bwMode="auto">
              <a:xfrm>
                <a:off x="1091" y="865"/>
                <a:ext cx="628" cy="1182"/>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204" name="AutoShape 26"/>
              <p:cNvSpPr>
                <a:spLocks noChangeArrowheads="1"/>
              </p:cNvSpPr>
              <p:nvPr/>
            </p:nvSpPr>
            <p:spPr bwMode="gray">
              <a:xfrm>
                <a:off x="1106" y="1327"/>
                <a:ext cx="590"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Linux</a:t>
                </a:r>
                <a:endParaRPr lang="en-US" altLang="ja-JP" sz="1500" kern="0" dirty="0">
                  <a:solidFill>
                    <a:srgbClr val="000000"/>
                  </a:solidFill>
                  <a:latin typeface="+mn-lt"/>
                  <a:ea typeface="+mn-ea"/>
                  <a:cs typeface="Arial" panose="020B0604020202020204" pitchFamily="34" charset="0"/>
                </a:endParaRPr>
              </a:p>
            </p:txBody>
          </p:sp>
          <p:sp>
            <p:nvSpPr>
              <p:cNvPr id="205" name="AutoShape 29"/>
              <p:cNvSpPr>
                <a:spLocks noChangeArrowheads="1"/>
              </p:cNvSpPr>
              <p:nvPr/>
            </p:nvSpPr>
            <p:spPr bwMode="gray">
              <a:xfrm>
                <a:off x="1117" y="956"/>
                <a:ext cx="579" cy="351"/>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206" name="AutoShape 28"/>
              <p:cNvSpPr>
                <a:spLocks noChangeArrowheads="1"/>
              </p:cNvSpPr>
              <p:nvPr/>
            </p:nvSpPr>
            <p:spPr bwMode="auto">
              <a:xfrm>
                <a:off x="1093" y="1699"/>
                <a:ext cx="591" cy="315"/>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90"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2" y="1738"/>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 y="1738"/>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2"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 y="1738"/>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3" name="Picture 7" descr="NIC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1" y="1769"/>
                <a:ext cx="1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94" name="Group 556"/>
              <p:cNvGrpSpPr>
                <a:grpSpLocks noChangeAspect="1"/>
              </p:cNvGrpSpPr>
              <p:nvPr/>
            </p:nvGrpSpPr>
            <p:grpSpPr bwMode="auto">
              <a:xfrm>
                <a:off x="624" y="2177"/>
                <a:ext cx="262" cy="318"/>
                <a:chOff x="5506" y="5440"/>
                <a:chExt cx="312" cy="502"/>
              </a:xfrm>
            </p:grpSpPr>
            <p:sp>
              <p:nvSpPr>
                <p:cNvPr id="292" name="Freeform 557"/>
                <p:cNvSpPr>
                  <a:spLocks noChangeAspect="1"/>
                </p:cNvSpPr>
                <p:nvPr/>
              </p:nvSpPr>
              <p:spPr bwMode="auto">
                <a:xfrm>
                  <a:off x="5654" y="5467"/>
                  <a:ext cx="164"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3" name="Freeform 558"/>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4" name="Freeform 559"/>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5" name="Freeform 560"/>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6" name="Freeform 561"/>
                <p:cNvSpPr>
                  <a:spLocks noChangeAspect="1"/>
                </p:cNvSpPr>
                <p:nvPr/>
              </p:nvSpPr>
              <p:spPr bwMode="auto">
                <a:xfrm>
                  <a:off x="5559" y="5793"/>
                  <a:ext cx="122"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7" name="Freeform 562"/>
                <p:cNvSpPr>
                  <a:spLocks noChangeAspect="1"/>
                </p:cNvSpPr>
                <p:nvPr/>
              </p:nvSpPr>
              <p:spPr bwMode="auto">
                <a:xfrm>
                  <a:off x="5559" y="5793"/>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8" name="Freeform 563"/>
                <p:cNvSpPr>
                  <a:spLocks noChangeAspect="1"/>
                </p:cNvSpPr>
                <p:nvPr/>
              </p:nvSpPr>
              <p:spPr bwMode="auto">
                <a:xfrm>
                  <a:off x="5559" y="5810"/>
                  <a:ext cx="122"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9" name="Freeform 564"/>
                <p:cNvSpPr>
                  <a:spLocks noChangeAspect="1"/>
                </p:cNvSpPr>
                <p:nvPr/>
              </p:nvSpPr>
              <p:spPr bwMode="auto">
                <a:xfrm>
                  <a:off x="5559" y="5810"/>
                  <a:ext cx="5"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0" name="Freeform 565"/>
                <p:cNvSpPr>
                  <a:spLocks noChangeAspect="1"/>
                </p:cNvSpPr>
                <p:nvPr/>
              </p:nvSpPr>
              <p:spPr bwMode="auto">
                <a:xfrm>
                  <a:off x="5559" y="5823"/>
                  <a:ext cx="122"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1" name="Freeform 566"/>
                <p:cNvSpPr>
                  <a:spLocks noChangeAspect="1"/>
                </p:cNvSpPr>
                <p:nvPr/>
              </p:nvSpPr>
              <p:spPr bwMode="auto">
                <a:xfrm>
                  <a:off x="5559" y="5823"/>
                  <a:ext cx="5"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2" name="Freeform 567"/>
                <p:cNvSpPr>
                  <a:spLocks noChangeAspect="1"/>
                </p:cNvSpPr>
                <p:nvPr/>
              </p:nvSpPr>
              <p:spPr bwMode="auto">
                <a:xfrm>
                  <a:off x="5559" y="5843"/>
                  <a:ext cx="122"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3" name="Freeform 568"/>
                <p:cNvSpPr>
                  <a:spLocks noChangeAspect="1"/>
                </p:cNvSpPr>
                <p:nvPr/>
              </p:nvSpPr>
              <p:spPr bwMode="auto">
                <a:xfrm>
                  <a:off x="5559" y="5843"/>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4" name="Freeform 569"/>
                <p:cNvSpPr>
                  <a:spLocks noChangeAspect="1"/>
                </p:cNvSpPr>
                <p:nvPr/>
              </p:nvSpPr>
              <p:spPr bwMode="auto">
                <a:xfrm>
                  <a:off x="5559" y="5856"/>
                  <a:ext cx="122"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5" name="Freeform 570"/>
                <p:cNvSpPr>
                  <a:spLocks noChangeAspect="1"/>
                </p:cNvSpPr>
                <p:nvPr/>
              </p:nvSpPr>
              <p:spPr bwMode="auto">
                <a:xfrm>
                  <a:off x="5559" y="5847"/>
                  <a:ext cx="5"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6" name="Freeform 571"/>
                <p:cNvSpPr>
                  <a:spLocks noChangeAspect="1"/>
                </p:cNvSpPr>
                <p:nvPr/>
              </p:nvSpPr>
              <p:spPr bwMode="auto">
                <a:xfrm>
                  <a:off x="5559" y="5867"/>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7" name="Freeform 572"/>
                <p:cNvSpPr>
                  <a:spLocks noChangeAspect="1"/>
                </p:cNvSpPr>
                <p:nvPr/>
              </p:nvSpPr>
              <p:spPr bwMode="auto">
                <a:xfrm>
                  <a:off x="5559" y="5867"/>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8" name="Freeform 573"/>
                <p:cNvSpPr>
                  <a:spLocks noChangeAspect="1"/>
                </p:cNvSpPr>
                <p:nvPr/>
              </p:nvSpPr>
              <p:spPr bwMode="auto">
                <a:xfrm>
                  <a:off x="5559" y="5880"/>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9" name="Freeform 574"/>
                <p:cNvSpPr>
                  <a:spLocks noChangeAspect="1"/>
                </p:cNvSpPr>
                <p:nvPr/>
              </p:nvSpPr>
              <p:spPr bwMode="auto">
                <a:xfrm>
                  <a:off x="5559" y="5880"/>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0" name="Freeform 575"/>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1" name="Freeform 576"/>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2" name="Freeform 577"/>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3" name="Freeform 578"/>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sp>
            <p:nvSpPr>
              <p:cNvPr id="212" name="AutoShape 25"/>
              <p:cNvSpPr>
                <a:spLocks noChangeArrowheads="1"/>
              </p:cNvSpPr>
              <p:nvPr/>
            </p:nvSpPr>
            <p:spPr bwMode="auto">
              <a:xfrm>
                <a:off x="1759" y="862"/>
                <a:ext cx="634" cy="117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213" name="AutoShape 26"/>
              <p:cNvSpPr>
                <a:spLocks noChangeArrowheads="1"/>
              </p:cNvSpPr>
              <p:nvPr/>
            </p:nvSpPr>
            <p:spPr bwMode="gray">
              <a:xfrm>
                <a:off x="1773" y="1327"/>
                <a:ext cx="593"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Linux</a:t>
                </a:r>
                <a:endParaRPr lang="en-US" altLang="ja-JP" sz="1500" kern="0" dirty="0">
                  <a:solidFill>
                    <a:srgbClr val="000000"/>
                  </a:solidFill>
                  <a:latin typeface="+mn-lt"/>
                  <a:ea typeface="+mn-ea"/>
                  <a:cs typeface="Arial" panose="020B0604020202020204" pitchFamily="34" charset="0"/>
                </a:endParaRPr>
              </a:p>
            </p:txBody>
          </p:sp>
          <p:sp>
            <p:nvSpPr>
              <p:cNvPr id="214" name="AutoShape 29"/>
              <p:cNvSpPr>
                <a:spLocks noChangeArrowheads="1"/>
              </p:cNvSpPr>
              <p:nvPr/>
            </p:nvSpPr>
            <p:spPr bwMode="gray">
              <a:xfrm>
                <a:off x="1787" y="952"/>
                <a:ext cx="579" cy="352"/>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215" name="AutoShape 28"/>
              <p:cNvSpPr>
                <a:spLocks noChangeArrowheads="1"/>
              </p:cNvSpPr>
              <p:nvPr/>
            </p:nvSpPr>
            <p:spPr bwMode="auto">
              <a:xfrm>
                <a:off x="1760" y="1693"/>
                <a:ext cx="592"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99"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89" y="1735"/>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0"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 y="1735"/>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1"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 y="1735"/>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2" name="Picture 7" descr="NIC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 y="1766"/>
                <a:ext cx="1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3" name="Picture 593"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533"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4" name="Group 594"/>
              <p:cNvGrpSpPr>
                <a:grpSpLocks noChangeAspect="1"/>
              </p:cNvGrpSpPr>
              <p:nvPr/>
            </p:nvGrpSpPr>
            <p:grpSpPr bwMode="auto">
              <a:xfrm>
                <a:off x="1269" y="2177"/>
                <a:ext cx="262" cy="318"/>
                <a:chOff x="5506" y="5440"/>
                <a:chExt cx="312" cy="502"/>
              </a:xfrm>
            </p:grpSpPr>
            <p:sp>
              <p:nvSpPr>
                <p:cNvPr id="270" name="Freeform 595"/>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1" name="Freeform 596"/>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2" name="Freeform 597"/>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3" name="Freeform 598"/>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4" name="Freeform 599"/>
                <p:cNvSpPr>
                  <a:spLocks noChangeAspect="1"/>
                </p:cNvSpPr>
                <p:nvPr/>
              </p:nvSpPr>
              <p:spPr bwMode="auto">
                <a:xfrm>
                  <a:off x="5559" y="5793"/>
                  <a:ext cx="122"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5" name="Freeform 600"/>
                <p:cNvSpPr>
                  <a:spLocks noChangeAspect="1"/>
                </p:cNvSpPr>
                <p:nvPr/>
              </p:nvSpPr>
              <p:spPr bwMode="auto">
                <a:xfrm>
                  <a:off x="5559" y="5793"/>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6" name="Freeform 601"/>
                <p:cNvSpPr>
                  <a:spLocks noChangeAspect="1"/>
                </p:cNvSpPr>
                <p:nvPr/>
              </p:nvSpPr>
              <p:spPr bwMode="auto">
                <a:xfrm>
                  <a:off x="5559" y="5810"/>
                  <a:ext cx="122"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7" name="Freeform 602"/>
                <p:cNvSpPr>
                  <a:spLocks noChangeAspect="1"/>
                </p:cNvSpPr>
                <p:nvPr/>
              </p:nvSpPr>
              <p:spPr bwMode="auto">
                <a:xfrm>
                  <a:off x="5559" y="5810"/>
                  <a:ext cx="5"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8" name="Freeform 603"/>
                <p:cNvSpPr>
                  <a:spLocks noChangeAspect="1"/>
                </p:cNvSpPr>
                <p:nvPr/>
              </p:nvSpPr>
              <p:spPr bwMode="auto">
                <a:xfrm>
                  <a:off x="5559" y="5823"/>
                  <a:ext cx="122"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9" name="Freeform 604"/>
                <p:cNvSpPr>
                  <a:spLocks noChangeAspect="1"/>
                </p:cNvSpPr>
                <p:nvPr/>
              </p:nvSpPr>
              <p:spPr bwMode="auto">
                <a:xfrm>
                  <a:off x="5559" y="5823"/>
                  <a:ext cx="5"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0" name="Freeform 605"/>
                <p:cNvSpPr>
                  <a:spLocks noChangeAspect="1"/>
                </p:cNvSpPr>
                <p:nvPr/>
              </p:nvSpPr>
              <p:spPr bwMode="auto">
                <a:xfrm>
                  <a:off x="5559" y="5843"/>
                  <a:ext cx="122"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1" name="Freeform 606"/>
                <p:cNvSpPr>
                  <a:spLocks noChangeAspect="1"/>
                </p:cNvSpPr>
                <p:nvPr/>
              </p:nvSpPr>
              <p:spPr bwMode="auto">
                <a:xfrm>
                  <a:off x="5559" y="5843"/>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2" name="Freeform 607"/>
                <p:cNvSpPr>
                  <a:spLocks noChangeAspect="1"/>
                </p:cNvSpPr>
                <p:nvPr/>
              </p:nvSpPr>
              <p:spPr bwMode="auto">
                <a:xfrm>
                  <a:off x="5559" y="5856"/>
                  <a:ext cx="122"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3" name="Freeform 608"/>
                <p:cNvSpPr>
                  <a:spLocks noChangeAspect="1"/>
                </p:cNvSpPr>
                <p:nvPr/>
              </p:nvSpPr>
              <p:spPr bwMode="auto">
                <a:xfrm>
                  <a:off x="5559" y="5847"/>
                  <a:ext cx="5"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4" name="Freeform 609"/>
                <p:cNvSpPr>
                  <a:spLocks noChangeAspect="1"/>
                </p:cNvSpPr>
                <p:nvPr/>
              </p:nvSpPr>
              <p:spPr bwMode="auto">
                <a:xfrm>
                  <a:off x="5559" y="5867"/>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5" name="Freeform 610"/>
                <p:cNvSpPr>
                  <a:spLocks noChangeAspect="1"/>
                </p:cNvSpPr>
                <p:nvPr/>
              </p:nvSpPr>
              <p:spPr bwMode="auto">
                <a:xfrm>
                  <a:off x="5559" y="5867"/>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6" name="Freeform 611"/>
                <p:cNvSpPr>
                  <a:spLocks noChangeAspect="1"/>
                </p:cNvSpPr>
                <p:nvPr/>
              </p:nvSpPr>
              <p:spPr bwMode="auto">
                <a:xfrm>
                  <a:off x="5559" y="5880"/>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7" name="Freeform 612"/>
                <p:cNvSpPr>
                  <a:spLocks noChangeAspect="1"/>
                </p:cNvSpPr>
                <p:nvPr/>
              </p:nvSpPr>
              <p:spPr bwMode="auto">
                <a:xfrm>
                  <a:off x="5559" y="5880"/>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8" name="Freeform 613"/>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9" name="Freeform 614"/>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0" name="Freeform 615"/>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1" name="Freeform 616"/>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605" name="Picture 617"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1168"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6" name="Group 618"/>
              <p:cNvGrpSpPr>
                <a:grpSpLocks noChangeAspect="1"/>
              </p:cNvGrpSpPr>
              <p:nvPr/>
            </p:nvGrpSpPr>
            <p:grpSpPr bwMode="auto">
              <a:xfrm>
                <a:off x="1904" y="2177"/>
                <a:ext cx="262" cy="318"/>
                <a:chOff x="5506" y="5440"/>
                <a:chExt cx="312" cy="502"/>
              </a:xfrm>
            </p:grpSpPr>
            <p:sp>
              <p:nvSpPr>
                <p:cNvPr id="248" name="Freeform 619"/>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9" name="Freeform 620"/>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0" name="Freeform 621"/>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1" name="Freeform 622"/>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2" name="Freeform 623"/>
                <p:cNvSpPr>
                  <a:spLocks noChangeAspect="1"/>
                </p:cNvSpPr>
                <p:nvPr/>
              </p:nvSpPr>
              <p:spPr bwMode="auto">
                <a:xfrm>
                  <a:off x="5559" y="5793"/>
                  <a:ext cx="118"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3" name="Freeform 624"/>
                <p:cNvSpPr>
                  <a:spLocks noChangeAspect="1"/>
                </p:cNvSpPr>
                <p:nvPr/>
              </p:nvSpPr>
              <p:spPr bwMode="auto">
                <a:xfrm>
                  <a:off x="5559" y="5793"/>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4" name="Freeform 625"/>
                <p:cNvSpPr>
                  <a:spLocks noChangeAspect="1"/>
                </p:cNvSpPr>
                <p:nvPr/>
              </p:nvSpPr>
              <p:spPr bwMode="auto">
                <a:xfrm>
                  <a:off x="5559" y="5810"/>
                  <a:ext cx="118"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5" name="Freeform 626"/>
                <p:cNvSpPr>
                  <a:spLocks noChangeAspect="1"/>
                </p:cNvSpPr>
                <p:nvPr/>
              </p:nvSpPr>
              <p:spPr bwMode="auto">
                <a:xfrm>
                  <a:off x="5559" y="5810"/>
                  <a:ext cx="4"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6" name="Freeform 627"/>
                <p:cNvSpPr>
                  <a:spLocks noChangeAspect="1"/>
                </p:cNvSpPr>
                <p:nvPr/>
              </p:nvSpPr>
              <p:spPr bwMode="auto">
                <a:xfrm>
                  <a:off x="5559" y="5823"/>
                  <a:ext cx="118"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7" name="Freeform 628"/>
                <p:cNvSpPr>
                  <a:spLocks noChangeAspect="1"/>
                </p:cNvSpPr>
                <p:nvPr/>
              </p:nvSpPr>
              <p:spPr bwMode="auto">
                <a:xfrm>
                  <a:off x="5559" y="5823"/>
                  <a:ext cx="4"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8" name="Freeform 629"/>
                <p:cNvSpPr>
                  <a:spLocks noChangeAspect="1"/>
                </p:cNvSpPr>
                <p:nvPr/>
              </p:nvSpPr>
              <p:spPr bwMode="auto">
                <a:xfrm>
                  <a:off x="5559" y="5843"/>
                  <a:ext cx="118"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9" name="Freeform 630"/>
                <p:cNvSpPr>
                  <a:spLocks noChangeAspect="1"/>
                </p:cNvSpPr>
                <p:nvPr/>
              </p:nvSpPr>
              <p:spPr bwMode="auto">
                <a:xfrm>
                  <a:off x="5559" y="5843"/>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0" name="Freeform 631"/>
                <p:cNvSpPr>
                  <a:spLocks noChangeAspect="1"/>
                </p:cNvSpPr>
                <p:nvPr/>
              </p:nvSpPr>
              <p:spPr bwMode="auto">
                <a:xfrm>
                  <a:off x="5559" y="5856"/>
                  <a:ext cx="118"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1" name="Freeform 632"/>
                <p:cNvSpPr>
                  <a:spLocks noChangeAspect="1"/>
                </p:cNvSpPr>
                <p:nvPr/>
              </p:nvSpPr>
              <p:spPr bwMode="auto">
                <a:xfrm>
                  <a:off x="5559" y="5847"/>
                  <a:ext cx="4"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2" name="Freeform 633"/>
                <p:cNvSpPr>
                  <a:spLocks noChangeAspect="1"/>
                </p:cNvSpPr>
                <p:nvPr/>
              </p:nvSpPr>
              <p:spPr bwMode="auto">
                <a:xfrm>
                  <a:off x="5559" y="5867"/>
                  <a:ext cx="118"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3" name="Freeform 634"/>
                <p:cNvSpPr>
                  <a:spLocks noChangeAspect="1"/>
                </p:cNvSpPr>
                <p:nvPr/>
              </p:nvSpPr>
              <p:spPr bwMode="auto">
                <a:xfrm>
                  <a:off x="5559" y="5867"/>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4" name="Freeform 635"/>
                <p:cNvSpPr>
                  <a:spLocks noChangeAspect="1"/>
                </p:cNvSpPr>
                <p:nvPr/>
              </p:nvSpPr>
              <p:spPr bwMode="auto">
                <a:xfrm>
                  <a:off x="5559" y="5880"/>
                  <a:ext cx="118"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5" name="Freeform 636"/>
                <p:cNvSpPr>
                  <a:spLocks noChangeAspect="1"/>
                </p:cNvSpPr>
                <p:nvPr/>
              </p:nvSpPr>
              <p:spPr bwMode="auto">
                <a:xfrm>
                  <a:off x="5559" y="5880"/>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6" name="Freeform 637"/>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7" name="Freeform 638"/>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8" name="Freeform 639"/>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9" name="Freeform 640"/>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607" name="Picture 641"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1839"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8" name="Group 665"/>
              <p:cNvGrpSpPr>
                <a:grpSpLocks noChangeAspect="1"/>
              </p:cNvGrpSpPr>
              <p:nvPr/>
            </p:nvGrpSpPr>
            <p:grpSpPr bwMode="auto">
              <a:xfrm>
                <a:off x="1904" y="2177"/>
                <a:ext cx="262" cy="318"/>
                <a:chOff x="5506" y="5440"/>
                <a:chExt cx="312" cy="502"/>
              </a:xfrm>
            </p:grpSpPr>
            <p:sp>
              <p:nvSpPr>
                <p:cNvPr id="226" name="Freeform 666"/>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7" name="Freeform 667"/>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8" name="Freeform 668"/>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9" name="Freeform 669"/>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0" name="Freeform 670"/>
                <p:cNvSpPr>
                  <a:spLocks noChangeAspect="1"/>
                </p:cNvSpPr>
                <p:nvPr/>
              </p:nvSpPr>
              <p:spPr bwMode="auto">
                <a:xfrm>
                  <a:off x="5559" y="5793"/>
                  <a:ext cx="118"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1" name="Freeform 671"/>
                <p:cNvSpPr>
                  <a:spLocks noChangeAspect="1"/>
                </p:cNvSpPr>
                <p:nvPr/>
              </p:nvSpPr>
              <p:spPr bwMode="auto">
                <a:xfrm>
                  <a:off x="5559" y="5793"/>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2" name="Freeform 672"/>
                <p:cNvSpPr>
                  <a:spLocks noChangeAspect="1"/>
                </p:cNvSpPr>
                <p:nvPr/>
              </p:nvSpPr>
              <p:spPr bwMode="auto">
                <a:xfrm>
                  <a:off x="5559" y="5810"/>
                  <a:ext cx="118"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3" name="Freeform 673"/>
                <p:cNvSpPr>
                  <a:spLocks noChangeAspect="1"/>
                </p:cNvSpPr>
                <p:nvPr/>
              </p:nvSpPr>
              <p:spPr bwMode="auto">
                <a:xfrm>
                  <a:off x="5559" y="5810"/>
                  <a:ext cx="4"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4" name="Freeform 674"/>
                <p:cNvSpPr>
                  <a:spLocks noChangeAspect="1"/>
                </p:cNvSpPr>
                <p:nvPr/>
              </p:nvSpPr>
              <p:spPr bwMode="auto">
                <a:xfrm>
                  <a:off x="5559" y="5823"/>
                  <a:ext cx="118"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5" name="Freeform 675"/>
                <p:cNvSpPr>
                  <a:spLocks noChangeAspect="1"/>
                </p:cNvSpPr>
                <p:nvPr/>
              </p:nvSpPr>
              <p:spPr bwMode="auto">
                <a:xfrm>
                  <a:off x="5559" y="5823"/>
                  <a:ext cx="4"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6" name="Freeform 676"/>
                <p:cNvSpPr>
                  <a:spLocks noChangeAspect="1"/>
                </p:cNvSpPr>
                <p:nvPr/>
              </p:nvSpPr>
              <p:spPr bwMode="auto">
                <a:xfrm>
                  <a:off x="5559" y="5843"/>
                  <a:ext cx="118"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7" name="Freeform 677"/>
                <p:cNvSpPr>
                  <a:spLocks noChangeAspect="1"/>
                </p:cNvSpPr>
                <p:nvPr/>
              </p:nvSpPr>
              <p:spPr bwMode="auto">
                <a:xfrm>
                  <a:off x="5559" y="5843"/>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8" name="Freeform 678"/>
                <p:cNvSpPr>
                  <a:spLocks noChangeAspect="1"/>
                </p:cNvSpPr>
                <p:nvPr/>
              </p:nvSpPr>
              <p:spPr bwMode="auto">
                <a:xfrm>
                  <a:off x="5559" y="5856"/>
                  <a:ext cx="118"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9" name="Freeform 679"/>
                <p:cNvSpPr>
                  <a:spLocks noChangeAspect="1"/>
                </p:cNvSpPr>
                <p:nvPr/>
              </p:nvSpPr>
              <p:spPr bwMode="auto">
                <a:xfrm>
                  <a:off x="5559" y="5847"/>
                  <a:ext cx="4"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0" name="Freeform 680"/>
                <p:cNvSpPr>
                  <a:spLocks noChangeAspect="1"/>
                </p:cNvSpPr>
                <p:nvPr/>
              </p:nvSpPr>
              <p:spPr bwMode="auto">
                <a:xfrm>
                  <a:off x="5559" y="5867"/>
                  <a:ext cx="118"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1" name="Freeform 681"/>
                <p:cNvSpPr>
                  <a:spLocks noChangeAspect="1"/>
                </p:cNvSpPr>
                <p:nvPr/>
              </p:nvSpPr>
              <p:spPr bwMode="auto">
                <a:xfrm>
                  <a:off x="5559" y="5867"/>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2" name="Freeform 682"/>
                <p:cNvSpPr>
                  <a:spLocks noChangeAspect="1"/>
                </p:cNvSpPr>
                <p:nvPr/>
              </p:nvSpPr>
              <p:spPr bwMode="auto">
                <a:xfrm>
                  <a:off x="5559" y="5880"/>
                  <a:ext cx="118"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3" name="Freeform 683"/>
                <p:cNvSpPr>
                  <a:spLocks noChangeAspect="1"/>
                </p:cNvSpPr>
                <p:nvPr/>
              </p:nvSpPr>
              <p:spPr bwMode="auto">
                <a:xfrm>
                  <a:off x="5559" y="5880"/>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4" name="Freeform 684"/>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5" name="Freeform 685"/>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6" name="Freeform 686"/>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7" name="Freeform 687"/>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sp>
          <p:nvSpPr>
            <p:cNvPr id="15" name="Rectangle 1032"/>
            <p:cNvSpPr>
              <a:spLocks noChangeAspect="1" noChangeArrowheads="1"/>
            </p:cNvSpPr>
            <p:nvPr/>
          </p:nvSpPr>
          <p:spPr bwMode="auto">
            <a:xfrm>
              <a:off x="1063620"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1</a:t>
              </a:r>
              <a:endParaRPr lang="en-US" altLang="zh-CN" kern="0" dirty="0">
                <a:solidFill>
                  <a:srgbClr val="000000"/>
                </a:solidFill>
                <a:latin typeface="+mn-lt"/>
                <a:ea typeface="+mn-ea"/>
              </a:endParaRPr>
            </a:p>
          </p:txBody>
        </p:sp>
        <p:sp>
          <p:nvSpPr>
            <p:cNvPr id="16" name="Rectangle 1033"/>
            <p:cNvSpPr>
              <a:spLocks noChangeAspect="1" noChangeArrowheads="1"/>
            </p:cNvSpPr>
            <p:nvPr/>
          </p:nvSpPr>
          <p:spPr bwMode="auto">
            <a:xfrm>
              <a:off x="1933550"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2</a:t>
              </a:r>
              <a:endParaRPr lang="en-US" altLang="zh-CN" kern="0" dirty="0">
                <a:solidFill>
                  <a:srgbClr val="000000"/>
                </a:solidFill>
                <a:latin typeface="+mn-lt"/>
                <a:ea typeface="+mn-ea"/>
              </a:endParaRPr>
            </a:p>
          </p:txBody>
        </p:sp>
        <p:sp>
          <p:nvSpPr>
            <p:cNvPr id="17" name="Rectangle 1034"/>
            <p:cNvSpPr>
              <a:spLocks noChangeAspect="1" noChangeArrowheads="1"/>
            </p:cNvSpPr>
            <p:nvPr/>
          </p:nvSpPr>
          <p:spPr bwMode="auto">
            <a:xfrm>
              <a:off x="2933652"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3</a:t>
              </a:r>
              <a:endParaRPr lang="en-US" altLang="zh-CN" kern="0" dirty="0">
                <a:solidFill>
                  <a:srgbClr val="000000"/>
                </a:solidFill>
                <a:latin typeface="+mn-lt"/>
                <a:ea typeface="+mn-ea"/>
              </a:endParaRPr>
            </a:p>
          </p:txBody>
        </p:sp>
        <p:grpSp>
          <p:nvGrpSpPr>
            <p:cNvPr id="16403" name="Group 886"/>
            <p:cNvGrpSpPr/>
            <p:nvPr/>
          </p:nvGrpSpPr>
          <p:grpSpPr bwMode="auto">
            <a:xfrm>
              <a:off x="4962338" y="3396721"/>
              <a:ext cx="3394820" cy="438014"/>
              <a:chOff x="3314" y="2041"/>
              <a:chExt cx="1892" cy="454"/>
            </a:xfrm>
          </p:grpSpPr>
          <p:sp>
            <p:nvSpPr>
              <p:cNvPr id="96" name="AutoShape 28"/>
              <p:cNvSpPr>
                <a:spLocks noChangeArrowheads="1"/>
              </p:cNvSpPr>
              <p:nvPr/>
            </p:nvSpPr>
            <p:spPr bwMode="auto">
              <a:xfrm>
                <a:off x="3948" y="2178"/>
                <a:ext cx="591"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97" name="AutoShape 28"/>
              <p:cNvSpPr>
                <a:spLocks noChangeArrowheads="1"/>
              </p:cNvSpPr>
              <p:nvPr/>
            </p:nvSpPr>
            <p:spPr bwMode="auto">
              <a:xfrm>
                <a:off x="4615" y="2178"/>
                <a:ext cx="591"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98" name="AutoShape 28"/>
              <p:cNvSpPr>
                <a:spLocks noChangeArrowheads="1"/>
              </p:cNvSpPr>
              <p:nvPr/>
            </p:nvSpPr>
            <p:spPr bwMode="auto">
              <a:xfrm>
                <a:off x="3314" y="2178"/>
                <a:ext cx="591" cy="314"/>
              </a:xfrm>
              <a:prstGeom prst="roundRect">
                <a:avLst>
                  <a:gd name="adj" fmla="val 8495"/>
                </a:avLst>
              </a:prstGeom>
              <a:solidFill>
                <a:srgbClr val="BABABA">
                  <a:alpha val="50195"/>
                </a:srgbClr>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grpSp>
            <p:nvGrpSpPr>
              <p:cNvPr id="16482" name="Group 765"/>
              <p:cNvGrpSpPr>
                <a:grpSpLocks noChangeAspect="1"/>
              </p:cNvGrpSpPr>
              <p:nvPr/>
            </p:nvGrpSpPr>
            <p:grpSpPr bwMode="auto">
              <a:xfrm>
                <a:off x="3479" y="2177"/>
                <a:ext cx="262" cy="318"/>
                <a:chOff x="5506" y="5440"/>
                <a:chExt cx="312" cy="502"/>
              </a:xfrm>
            </p:grpSpPr>
            <p:sp>
              <p:nvSpPr>
                <p:cNvPr id="170" name="Freeform 766"/>
                <p:cNvSpPr>
                  <a:spLocks noChangeAspect="1"/>
                </p:cNvSpPr>
                <p:nvPr/>
              </p:nvSpPr>
              <p:spPr bwMode="auto">
                <a:xfrm>
                  <a:off x="5647" y="5475"/>
                  <a:ext cx="164"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1" name="Freeform 767"/>
                <p:cNvSpPr>
                  <a:spLocks noChangeAspect="1"/>
                </p:cNvSpPr>
                <p:nvPr/>
              </p:nvSpPr>
              <p:spPr bwMode="auto">
                <a:xfrm>
                  <a:off x="5506" y="5449"/>
                  <a:ext cx="323"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2" name="Freeform 768"/>
                <p:cNvSpPr>
                  <a:spLocks noChangeAspect="1"/>
                </p:cNvSpPr>
                <p:nvPr/>
              </p:nvSpPr>
              <p:spPr bwMode="auto">
                <a:xfrm>
                  <a:off x="5651" y="5475"/>
                  <a:ext cx="160"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3" name="Freeform 769"/>
                <p:cNvSpPr>
                  <a:spLocks noChangeAspect="1"/>
                </p:cNvSpPr>
                <p:nvPr/>
              </p:nvSpPr>
              <p:spPr bwMode="auto">
                <a:xfrm>
                  <a:off x="5506" y="5566"/>
                  <a:ext cx="158"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4" name="Freeform 770"/>
                <p:cNvSpPr>
                  <a:spLocks noChangeAspect="1"/>
                </p:cNvSpPr>
                <p:nvPr/>
              </p:nvSpPr>
              <p:spPr bwMode="auto">
                <a:xfrm>
                  <a:off x="5558" y="5800"/>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5" name="Freeform 771"/>
                <p:cNvSpPr>
                  <a:spLocks noChangeAspect="1"/>
                </p:cNvSpPr>
                <p:nvPr/>
              </p:nvSpPr>
              <p:spPr bwMode="auto">
                <a:xfrm>
                  <a:off x="5558" y="5800"/>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6" name="Freeform 772"/>
                <p:cNvSpPr>
                  <a:spLocks noChangeAspect="1"/>
                </p:cNvSpPr>
                <p:nvPr/>
              </p:nvSpPr>
              <p:spPr bwMode="auto">
                <a:xfrm>
                  <a:off x="5558" y="5813"/>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7" name="Freeform 773"/>
                <p:cNvSpPr>
                  <a:spLocks noChangeAspect="1"/>
                </p:cNvSpPr>
                <p:nvPr/>
              </p:nvSpPr>
              <p:spPr bwMode="auto">
                <a:xfrm>
                  <a:off x="5558" y="5813"/>
                  <a:ext cx="0"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8" name="Freeform 774"/>
                <p:cNvSpPr>
                  <a:spLocks noChangeAspect="1"/>
                </p:cNvSpPr>
                <p:nvPr/>
              </p:nvSpPr>
              <p:spPr bwMode="auto">
                <a:xfrm>
                  <a:off x="5558" y="5821"/>
                  <a:ext cx="122"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9" name="Freeform 775"/>
                <p:cNvSpPr>
                  <a:spLocks noChangeAspect="1"/>
                </p:cNvSpPr>
                <p:nvPr/>
              </p:nvSpPr>
              <p:spPr bwMode="auto">
                <a:xfrm>
                  <a:off x="5558" y="5821"/>
                  <a:ext cx="0"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0" name="Freeform 776"/>
                <p:cNvSpPr>
                  <a:spLocks noChangeAspect="1"/>
                </p:cNvSpPr>
                <p:nvPr/>
              </p:nvSpPr>
              <p:spPr bwMode="auto">
                <a:xfrm>
                  <a:off x="5558" y="5839"/>
                  <a:ext cx="122"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1" name="Freeform 777"/>
                <p:cNvSpPr>
                  <a:spLocks noChangeAspect="1"/>
                </p:cNvSpPr>
                <p:nvPr/>
              </p:nvSpPr>
              <p:spPr bwMode="auto">
                <a:xfrm>
                  <a:off x="5558" y="5839"/>
                  <a:ext cx="0"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2" name="Freeform 778"/>
                <p:cNvSpPr>
                  <a:spLocks noChangeAspect="1"/>
                </p:cNvSpPr>
                <p:nvPr/>
              </p:nvSpPr>
              <p:spPr bwMode="auto">
                <a:xfrm>
                  <a:off x="5558" y="5852"/>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3" name="Freeform 779"/>
                <p:cNvSpPr>
                  <a:spLocks noChangeAspect="1"/>
                </p:cNvSpPr>
                <p:nvPr/>
              </p:nvSpPr>
              <p:spPr bwMode="auto">
                <a:xfrm>
                  <a:off x="5558" y="5852"/>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4" name="Freeform 780"/>
                <p:cNvSpPr>
                  <a:spLocks noChangeAspect="1"/>
                </p:cNvSpPr>
                <p:nvPr/>
              </p:nvSpPr>
              <p:spPr bwMode="auto">
                <a:xfrm>
                  <a:off x="5558" y="5865"/>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5" name="Freeform 781"/>
                <p:cNvSpPr>
                  <a:spLocks noChangeAspect="1"/>
                </p:cNvSpPr>
                <p:nvPr/>
              </p:nvSpPr>
              <p:spPr bwMode="auto">
                <a:xfrm>
                  <a:off x="5558" y="5865"/>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6" name="Freeform 782"/>
                <p:cNvSpPr>
                  <a:spLocks noChangeAspect="1"/>
                </p:cNvSpPr>
                <p:nvPr/>
              </p:nvSpPr>
              <p:spPr bwMode="auto">
                <a:xfrm>
                  <a:off x="5558" y="5878"/>
                  <a:ext cx="122"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7" name="Freeform 783"/>
                <p:cNvSpPr>
                  <a:spLocks noChangeAspect="1"/>
                </p:cNvSpPr>
                <p:nvPr/>
              </p:nvSpPr>
              <p:spPr bwMode="auto">
                <a:xfrm>
                  <a:off x="5558" y="5878"/>
                  <a:ext cx="0"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8" name="Freeform 784"/>
                <p:cNvSpPr>
                  <a:spLocks noChangeAspect="1"/>
                </p:cNvSpPr>
                <p:nvPr/>
              </p:nvSpPr>
              <p:spPr bwMode="auto">
                <a:xfrm>
                  <a:off x="5506" y="5592"/>
                  <a:ext cx="177"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9" name="Freeform 785"/>
                <p:cNvSpPr>
                  <a:spLocks noChangeAspect="1"/>
                </p:cNvSpPr>
                <p:nvPr/>
              </p:nvSpPr>
              <p:spPr bwMode="auto">
                <a:xfrm>
                  <a:off x="5529" y="5618"/>
                  <a:ext cx="100"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90" name="Freeform 786"/>
                <p:cNvSpPr>
                  <a:spLocks noChangeAspect="1"/>
                </p:cNvSpPr>
                <p:nvPr/>
              </p:nvSpPr>
              <p:spPr bwMode="auto">
                <a:xfrm>
                  <a:off x="5529" y="5618"/>
                  <a:ext cx="17"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91" name="Freeform 787"/>
                <p:cNvSpPr>
                  <a:spLocks noChangeAspect="1"/>
                </p:cNvSpPr>
                <p:nvPr/>
              </p:nvSpPr>
              <p:spPr bwMode="auto">
                <a:xfrm>
                  <a:off x="5528"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3" name="Group 788"/>
              <p:cNvGrpSpPr>
                <a:grpSpLocks noChangeAspect="1"/>
              </p:cNvGrpSpPr>
              <p:nvPr/>
            </p:nvGrpSpPr>
            <p:grpSpPr bwMode="auto">
              <a:xfrm>
                <a:off x="4081" y="2177"/>
                <a:ext cx="262" cy="318"/>
                <a:chOff x="5506" y="5440"/>
                <a:chExt cx="312" cy="502"/>
              </a:xfrm>
            </p:grpSpPr>
            <p:sp>
              <p:nvSpPr>
                <p:cNvPr id="148" name="Freeform 789"/>
                <p:cNvSpPr>
                  <a:spLocks noChangeAspect="1"/>
                </p:cNvSpPr>
                <p:nvPr/>
              </p:nvSpPr>
              <p:spPr bwMode="auto">
                <a:xfrm>
                  <a:off x="5654" y="5475"/>
                  <a:ext cx="164"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9" name="Freeform 790"/>
                <p:cNvSpPr>
                  <a:spLocks noChangeAspect="1"/>
                </p:cNvSpPr>
                <p:nvPr/>
              </p:nvSpPr>
              <p:spPr bwMode="auto">
                <a:xfrm>
                  <a:off x="5506" y="5449"/>
                  <a:ext cx="317"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0" name="Freeform 791"/>
                <p:cNvSpPr>
                  <a:spLocks noChangeAspect="1"/>
                </p:cNvSpPr>
                <p:nvPr/>
              </p:nvSpPr>
              <p:spPr bwMode="auto">
                <a:xfrm>
                  <a:off x="5658" y="5475"/>
                  <a:ext cx="160"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1" name="Freeform 792"/>
                <p:cNvSpPr>
                  <a:spLocks noChangeAspect="1"/>
                </p:cNvSpPr>
                <p:nvPr/>
              </p:nvSpPr>
              <p:spPr bwMode="auto">
                <a:xfrm>
                  <a:off x="5506" y="5566"/>
                  <a:ext cx="158"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2" name="Freeform 793"/>
                <p:cNvSpPr>
                  <a:spLocks noChangeAspect="1"/>
                </p:cNvSpPr>
                <p:nvPr/>
              </p:nvSpPr>
              <p:spPr bwMode="auto">
                <a:xfrm>
                  <a:off x="5558" y="5800"/>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3" name="Freeform 794"/>
                <p:cNvSpPr>
                  <a:spLocks noChangeAspect="1"/>
                </p:cNvSpPr>
                <p:nvPr/>
              </p:nvSpPr>
              <p:spPr bwMode="auto">
                <a:xfrm>
                  <a:off x="5558" y="5800"/>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4" name="Freeform 795"/>
                <p:cNvSpPr>
                  <a:spLocks noChangeAspect="1"/>
                </p:cNvSpPr>
                <p:nvPr/>
              </p:nvSpPr>
              <p:spPr bwMode="auto">
                <a:xfrm>
                  <a:off x="5558" y="5813"/>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5" name="Freeform 796"/>
                <p:cNvSpPr>
                  <a:spLocks noChangeAspect="1"/>
                </p:cNvSpPr>
                <p:nvPr/>
              </p:nvSpPr>
              <p:spPr bwMode="auto">
                <a:xfrm>
                  <a:off x="5558" y="5813"/>
                  <a:ext cx="6"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6" name="Freeform 797"/>
                <p:cNvSpPr>
                  <a:spLocks noChangeAspect="1"/>
                </p:cNvSpPr>
                <p:nvPr/>
              </p:nvSpPr>
              <p:spPr bwMode="auto">
                <a:xfrm>
                  <a:off x="5558" y="5821"/>
                  <a:ext cx="122"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7" name="Freeform 798"/>
                <p:cNvSpPr>
                  <a:spLocks noChangeAspect="1"/>
                </p:cNvSpPr>
                <p:nvPr/>
              </p:nvSpPr>
              <p:spPr bwMode="auto">
                <a:xfrm>
                  <a:off x="5558" y="5821"/>
                  <a:ext cx="6"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8" name="Freeform 799"/>
                <p:cNvSpPr>
                  <a:spLocks noChangeAspect="1"/>
                </p:cNvSpPr>
                <p:nvPr/>
              </p:nvSpPr>
              <p:spPr bwMode="auto">
                <a:xfrm>
                  <a:off x="5558" y="5839"/>
                  <a:ext cx="122"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9" name="Freeform 800"/>
                <p:cNvSpPr>
                  <a:spLocks noChangeAspect="1"/>
                </p:cNvSpPr>
                <p:nvPr/>
              </p:nvSpPr>
              <p:spPr bwMode="auto">
                <a:xfrm>
                  <a:off x="5558" y="5839"/>
                  <a:ext cx="6"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0" name="Freeform 801"/>
                <p:cNvSpPr>
                  <a:spLocks noChangeAspect="1"/>
                </p:cNvSpPr>
                <p:nvPr/>
              </p:nvSpPr>
              <p:spPr bwMode="auto">
                <a:xfrm>
                  <a:off x="5558" y="5852"/>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1" name="Freeform 802"/>
                <p:cNvSpPr>
                  <a:spLocks noChangeAspect="1"/>
                </p:cNvSpPr>
                <p:nvPr/>
              </p:nvSpPr>
              <p:spPr bwMode="auto">
                <a:xfrm>
                  <a:off x="5558" y="5852"/>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2" name="Freeform 803"/>
                <p:cNvSpPr>
                  <a:spLocks noChangeAspect="1"/>
                </p:cNvSpPr>
                <p:nvPr/>
              </p:nvSpPr>
              <p:spPr bwMode="auto">
                <a:xfrm>
                  <a:off x="5558" y="5865"/>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3" name="Freeform 804"/>
                <p:cNvSpPr>
                  <a:spLocks noChangeAspect="1"/>
                </p:cNvSpPr>
                <p:nvPr/>
              </p:nvSpPr>
              <p:spPr bwMode="auto">
                <a:xfrm>
                  <a:off x="5558" y="5865"/>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4" name="Freeform 805"/>
                <p:cNvSpPr>
                  <a:spLocks noChangeAspect="1"/>
                </p:cNvSpPr>
                <p:nvPr/>
              </p:nvSpPr>
              <p:spPr bwMode="auto">
                <a:xfrm>
                  <a:off x="5558" y="5878"/>
                  <a:ext cx="122"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5" name="Freeform 806"/>
                <p:cNvSpPr>
                  <a:spLocks noChangeAspect="1"/>
                </p:cNvSpPr>
                <p:nvPr/>
              </p:nvSpPr>
              <p:spPr bwMode="auto">
                <a:xfrm>
                  <a:off x="5558" y="5878"/>
                  <a:ext cx="6"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6" name="Freeform 807"/>
                <p:cNvSpPr>
                  <a:spLocks noChangeAspect="1"/>
                </p:cNvSpPr>
                <p:nvPr/>
              </p:nvSpPr>
              <p:spPr bwMode="auto">
                <a:xfrm>
                  <a:off x="5506" y="5592"/>
                  <a:ext cx="172"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7" name="Freeform 808"/>
                <p:cNvSpPr>
                  <a:spLocks noChangeAspect="1"/>
                </p:cNvSpPr>
                <p:nvPr/>
              </p:nvSpPr>
              <p:spPr bwMode="auto">
                <a:xfrm>
                  <a:off x="5536" y="5618"/>
                  <a:ext cx="97"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8" name="Freeform 809"/>
                <p:cNvSpPr>
                  <a:spLocks noChangeAspect="1"/>
                </p:cNvSpPr>
                <p:nvPr/>
              </p:nvSpPr>
              <p:spPr bwMode="auto">
                <a:xfrm>
                  <a:off x="5536" y="5618"/>
                  <a:ext cx="6"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9" name="Freeform 810"/>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4" name="Group 811"/>
              <p:cNvGrpSpPr>
                <a:grpSpLocks noChangeAspect="1"/>
              </p:cNvGrpSpPr>
              <p:nvPr/>
            </p:nvGrpSpPr>
            <p:grpSpPr bwMode="auto">
              <a:xfrm>
                <a:off x="4759" y="2177"/>
                <a:ext cx="262" cy="318"/>
                <a:chOff x="5506" y="5440"/>
                <a:chExt cx="312" cy="502"/>
              </a:xfrm>
            </p:grpSpPr>
            <p:sp>
              <p:nvSpPr>
                <p:cNvPr id="126" name="Freeform 812"/>
                <p:cNvSpPr>
                  <a:spLocks noChangeAspect="1"/>
                </p:cNvSpPr>
                <p:nvPr/>
              </p:nvSpPr>
              <p:spPr bwMode="auto">
                <a:xfrm>
                  <a:off x="5652" y="5475"/>
                  <a:ext cx="156"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7" name="Freeform 813"/>
                <p:cNvSpPr>
                  <a:spLocks noChangeAspect="1"/>
                </p:cNvSpPr>
                <p:nvPr/>
              </p:nvSpPr>
              <p:spPr bwMode="auto">
                <a:xfrm>
                  <a:off x="5496" y="5449"/>
                  <a:ext cx="312"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8" name="Freeform 814"/>
                <p:cNvSpPr>
                  <a:spLocks noChangeAspect="1"/>
                </p:cNvSpPr>
                <p:nvPr/>
              </p:nvSpPr>
              <p:spPr bwMode="auto">
                <a:xfrm>
                  <a:off x="5652" y="5475"/>
                  <a:ext cx="156"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9" name="Freeform 815"/>
                <p:cNvSpPr>
                  <a:spLocks noChangeAspect="1"/>
                </p:cNvSpPr>
                <p:nvPr/>
              </p:nvSpPr>
              <p:spPr bwMode="auto">
                <a:xfrm>
                  <a:off x="5496" y="5566"/>
                  <a:ext cx="156"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0" name="Freeform 816"/>
                <p:cNvSpPr>
                  <a:spLocks noChangeAspect="1"/>
                </p:cNvSpPr>
                <p:nvPr/>
              </p:nvSpPr>
              <p:spPr bwMode="auto">
                <a:xfrm>
                  <a:off x="5551" y="5800"/>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1" name="Freeform 817"/>
                <p:cNvSpPr>
                  <a:spLocks noChangeAspect="1"/>
                </p:cNvSpPr>
                <p:nvPr/>
              </p:nvSpPr>
              <p:spPr bwMode="auto">
                <a:xfrm>
                  <a:off x="5551" y="5800"/>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2" name="Freeform 818"/>
                <p:cNvSpPr>
                  <a:spLocks noChangeAspect="1"/>
                </p:cNvSpPr>
                <p:nvPr/>
              </p:nvSpPr>
              <p:spPr bwMode="auto">
                <a:xfrm>
                  <a:off x="5551" y="5813"/>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3" name="Freeform 819"/>
                <p:cNvSpPr>
                  <a:spLocks noChangeAspect="1"/>
                </p:cNvSpPr>
                <p:nvPr/>
              </p:nvSpPr>
              <p:spPr bwMode="auto">
                <a:xfrm>
                  <a:off x="5551" y="5813"/>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4" name="Freeform 820"/>
                <p:cNvSpPr>
                  <a:spLocks noChangeAspect="1"/>
                </p:cNvSpPr>
                <p:nvPr/>
              </p:nvSpPr>
              <p:spPr bwMode="auto">
                <a:xfrm>
                  <a:off x="5551" y="5821"/>
                  <a:ext cx="120"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5" name="Freeform 821"/>
                <p:cNvSpPr>
                  <a:spLocks noChangeAspect="1"/>
                </p:cNvSpPr>
                <p:nvPr/>
              </p:nvSpPr>
              <p:spPr bwMode="auto">
                <a:xfrm>
                  <a:off x="5551" y="5821"/>
                  <a:ext cx="3"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6" name="Freeform 822"/>
                <p:cNvSpPr>
                  <a:spLocks noChangeAspect="1"/>
                </p:cNvSpPr>
                <p:nvPr/>
              </p:nvSpPr>
              <p:spPr bwMode="auto">
                <a:xfrm>
                  <a:off x="5551" y="5839"/>
                  <a:ext cx="120"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7" name="Freeform 823"/>
                <p:cNvSpPr>
                  <a:spLocks noChangeAspect="1"/>
                </p:cNvSpPr>
                <p:nvPr/>
              </p:nvSpPr>
              <p:spPr bwMode="auto">
                <a:xfrm>
                  <a:off x="5551" y="5839"/>
                  <a:ext cx="3"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8" name="Freeform 824"/>
                <p:cNvSpPr>
                  <a:spLocks noChangeAspect="1"/>
                </p:cNvSpPr>
                <p:nvPr/>
              </p:nvSpPr>
              <p:spPr bwMode="auto">
                <a:xfrm>
                  <a:off x="5551" y="5852"/>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9" name="Freeform 825"/>
                <p:cNvSpPr>
                  <a:spLocks noChangeAspect="1"/>
                </p:cNvSpPr>
                <p:nvPr/>
              </p:nvSpPr>
              <p:spPr bwMode="auto">
                <a:xfrm>
                  <a:off x="5551" y="5852"/>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0" name="Freeform 826"/>
                <p:cNvSpPr>
                  <a:spLocks noChangeAspect="1"/>
                </p:cNvSpPr>
                <p:nvPr/>
              </p:nvSpPr>
              <p:spPr bwMode="auto">
                <a:xfrm>
                  <a:off x="5551" y="5865"/>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1" name="Freeform 827"/>
                <p:cNvSpPr>
                  <a:spLocks noChangeAspect="1"/>
                </p:cNvSpPr>
                <p:nvPr/>
              </p:nvSpPr>
              <p:spPr bwMode="auto">
                <a:xfrm>
                  <a:off x="5551" y="5865"/>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2" name="Freeform 828"/>
                <p:cNvSpPr>
                  <a:spLocks noChangeAspect="1"/>
                </p:cNvSpPr>
                <p:nvPr/>
              </p:nvSpPr>
              <p:spPr bwMode="auto">
                <a:xfrm>
                  <a:off x="5551" y="5878"/>
                  <a:ext cx="120"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3" name="Freeform 829"/>
                <p:cNvSpPr>
                  <a:spLocks noChangeAspect="1"/>
                </p:cNvSpPr>
                <p:nvPr/>
              </p:nvSpPr>
              <p:spPr bwMode="auto">
                <a:xfrm>
                  <a:off x="5551" y="5878"/>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4" name="Freeform 830"/>
                <p:cNvSpPr>
                  <a:spLocks noChangeAspect="1"/>
                </p:cNvSpPr>
                <p:nvPr/>
              </p:nvSpPr>
              <p:spPr bwMode="auto">
                <a:xfrm>
                  <a:off x="5496" y="5592"/>
                  <a:ext cx="175"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5" name="Freeform 831"/>
                <p:cNvSpPr>
                  <a:spLocks noChangeAspect="1"/>
                </p:cNvSpPr>
                <p:nvPr/>
              </p:nvSpPr>
              <p:spPr bwMode="auto">
                <a:xfrm>
                  <a:off x="5532" y="5618"/>
                  <a:ext cx="93"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6" name="Freeform 832"/>
                <p:cNvSpPr>
                  <a:spLocks noChangeAspect="1"/>
                </p:cNvSpPr>
                <p:nvPr/>
              </p:nvSpPr>
              <p:spPr bwMode="auto">
                <a:xfrm>
                  <a:off x="5532" y="5618"/>
                  <a:ext cx="3"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7" name="Freeform 833"/>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5" name="Group 857"/>
              <p:cNvGrpSpPr>
                <a:grpSpLocks noChangeAspect="1"/>
              </p:cNvGrpSpPr>
              <p:nvPr/>
            </p:nvGrpSpPr>
            <p:grpSpPr bwMode="auto">
              <a:xfrm>
                <a:off x="4759" y="2177"/>
                <a:ext cx="262" cy="318"/>
                <a:chOff x="5506" y="5440"/>
                <a:chExt cx="312" cy="502"/>
              </a:xfrm>
            </p:grpSpPr>
            <p:sp>
              <p:nvSpPr>
                <p:cNvPr id="104" name="Freeform 858"/>
                <p:cNvSpPr>
                  <a:spLocks noChangeAspect="1"/>
                </p:cNvSpPr>
                <p:nvPr/>
              </p:nvSpPr>
              <p:spPr bwMode="auto">
                <a:xfrm>
                  <a:off x="5652" y="5475"/>
                  <a:ext cx="156"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5" name="Freeform 859"/>
                <p:cNvSpPr>
                  <a:spLocks noChangeAspect="1"/>
                </p:cNvSpPr>
                <p:nvPr/>
              </p:nvSpPr>
              <p:spPr bwMode="auto">
                <a:xfrm>
                  <a:off x="5496" y="5449"/>
                  <a:ext cx="312"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6" name="Freeform 860"/>
                <p:cNvSpPr>
                  <a:spLocks noChangeAspect="1"/>
                </p:cNvSpPr>
                <p:nvPr/>
              </p:nvSpPr>
              <p:spPr bwMode="auto">
                <a:xfrm>
                  <a:off x="5652" y="5475"/>
                  <a:ext cx="156"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7" name="Freeform 861"/>
                <p:cNvSpPr>
                  <a:spLocks noChangeAspect="1"/>
                </p:cNvSpPr>
                <p:nvPr/>
              </p:nvSpPr>
              <p:spPr bwMode="auto">
                <a:xfrm>
                  <a:off x="5496" y="5566"/>
                  <a:ext cx="156"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8" name="Freeform 862"/>
                <p:cNvSpPr>
                  <a:spLocks noChangeAspect="1"/>
                </p:cNvSpPr>
                <p:nvPr/>
              </p:nvSpPr>
              <p:spPr bwMode="auto">
                <a:xfrm>
                  <a:off x="5551" y="5800"/>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9" name="Freeform 863"/>
                <p:cNvSpPr>
                  <a:spLocks noChangeAspect="1"/>
                </p:cNvSpPr>
                <p:nvPr/>
              </p:nvSpPr>
              <p:spPr bwMode="auto">
                <a:xfrm>
                  <a:off x="5551" y="5800"/>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0" name="Freeform 864"/>
                <p:cNvSpPr>
                  <a:spLocks noChangeAspect="1"/>
                </p:cNvSpPr>
                <p:nvPr/>
              </p:nvSpPr>
              <p:spPr bwMode="auto">
                <a:xfrm>
                  <a:off x="5551" y="5813"/>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1" name="Freeform 865"/>
                <p:cNvSpPr>
                  <a:spLocks noChangeAspect="1"/>
                </p:cNvSpPr>
                <p:nvPr/>
              </p:nvSpPr>
              <p:spPr bwMode="auto">
                <a:xfrm>
                  <a:off x="5551" y="5813"/>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2" name="Freeform 866"/>
                <p:cNvSpPr>
                  <a:spLocks noChangeAspect="1"/>
                </p:cNvSpPr>
                <p:nvPr/>
              </p:nvSpPr>
              <p:spPr bwMode="auto">
                <a:xfrm>
                  <a:off x="5551" y="5821"/>
                  <a:ext cx="120"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3" name="Freeform 867"/>
                <p:cNvSpPr>
                  <a:spLocks noChangeAspect="1"/>
                </p:cNvSpPr>
                <p:nvPr/>
              </p:nvSpPr>
              <p:spPr bwMode="auto">
                <a:xfrm>
                  <a:off x="5551" y="5821"/>
                  <a:ext cx="3"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4" name="Freeform 868"/>
                <p:cNvSpPr>
                  <a:spLocks noChangeAspect="1"/>
                </p:cNvSpPr>
                <p:nvPr/>
              </p:nvSpPr>
              <p:spPr bwMode="auto">
                <a:xfrm>
                  <a:off x="5551" y="5839"/>
                  <a:ext cx="120"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5" name="Freeform 869"/>
                <p:cNvSpPr>
                  <a:spLocks noChangeAspect="1"/>
                </p:cNvSpPr>
                <p:nvPr/>
              </p:nvSpPr>
              <p:spPr bwMode="auto">
                <a:xfrm>
                  <a:off x="5551" y="5839"/>
                  <a:ext cx="3"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6" name="Freeform 870"/>
                <p:cNvSpPr>
                  <a:spLocks noChangeAspect="1"/>
                </p:cNvSpPr>
                <p:nvPr/>
              </p:nvSpPr>
              <p:spPr bwMode="auto">
                <a:xfrm>
                  <a:off x="5551" y="5852"/>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7" name="Freeform 871"/>
                <p:cNvSpPr>
                  <a:spLocks noChangeAspect="1"/>
                </p:cNvSpPr>
                <p:nvPr/>
              </p:nvSpPr>
              <p:spPr bwMode="auto">
                <a:xfrm>
                  <a:off x="5551" y="5852"/>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8" name="Freeform 872"/>
                <p:cNvSpPr>
                  <a:spLocks noChangeAspect="1"/>
                </p:cNvSpPr>
                <p:nvPr/>
              </p:nvSpPr>
              <p:spPr bwMode="auto">
                <a:xfrm>
                  <a:off x="5551" y="5865"/>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9" name="Freeform 873"/>
                <p:cNvSpPr>
                  <a:spLocks noChangeAspect="1"/>
                </p:cNvSpPr>
                <p:nvPr/>
              </p:nvSpPr>
              <p:spPr bwMode="auto">
                <a:xfrm>
                  <a:off x="5551" y="5865"/>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0" name="Freeform 874"/>
                <p:cNvSpPr>
                  <a:spLocks noChangeAspect="1"/>
                </p:cNvSpPr>
                <p:nvPr/>
              </p:nvSpPr>
              <p:spPr bwMode="auto">
                <a:xfrm>
                  <a:off x="5551" y="5878"/>
                  <a:ext cx="120"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1" name="Freeform 875"/>
                <p:cNvSpPr>
                  <a:spLocks noChangeAspect="1"/>
                </p:cNvSpPr>
                <p:nvPr/>
              </p:nvSpPr>
              <p:spPr bwMode="auto">
                <a:xfrm>
                  <a:off x="5551" y="5878"/>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2" name="Freeform 876"/>
                <p:cNvSpPr>
                  <a:spLocks noChangeAspect="1"/>
                </p:cNvSpPr>
                <p:nvPr/>
              </p:nvSpPr>
              <p:spPr bwMode="auto">
                <a:xfrm>
                  <a:off x="5496" y="5592"/>
                  <a:ext cx="175"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3" name="Freeform 877"/>
                <p:cNvSpPr>
                  <a:spLocks noChangeAspect="1"/>
                </p:cNvSpPr>
                <p:nvPr/>
              </p:nvSpPr>
              <p:spPr bwMode="auto">
                <a:xfrm>
                  <a:off x="5532" y="5618"/>
                  <a:ext cx="93"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4" name="Freeform 878"/>
                <p:cNvSpPr>
                  <a:spLocks noChangeAspect="1"/>
                </p:cNvSpPr>
                <p:nvPr/>
              </p:nvSpPr>
              <p:spPr bwMode="auto">
                <a:xfrm>
                  <a:off x="5532" y="5618"/>
                  <a:ext cx="3"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5" name="Freeform 879"/>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486" name="Picture 880" descr="상승_4"/>
              <p:cNvPicPr>
                <a:picLocks noChangeAspect="1" noChangeArrowheads="1"/>
              </p:cNvPicPr>
              <p:nvPr/>
            </p:nvPicPr>
            <p:blipFill>
              <a:blip r:embed="rId7" cstate="print">
                <a:lum bright="-6000" contrast="36000"/>
                <a:extLst>
                  <a:ext uri="{28A0092B-C50C-407E-A947-70E740481C1C}">
                    <a14:useLocalDpi xmlns:a14="http://schemas.microsoft.com/office/drawing/2010/main" val="0"/>
                  </a:ext>
                </a:extLst>
              </a:blip>
              <a:srcRect r="3534"/>
              <a:stretch>
                <a:fillRect/>
              </a:stretch>
            </p:blipFill>
            <p:spPr bwMode="auto">
              <a:xfrm>
                <a:off x="3391" y="2041"/>
                <a:ext cx="167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AutoShape 28"/>
            <p:cNvSpPr>
              <a:spLocks noChangeArrowheads="1"/>
            </p:cNvSpPr>
            <p:nvPr/>
          </p:nvSpPr>
          <p:spPr bwMode="auto">
            <a:xfrm>
              <a:off x="4962429" y="2960501"/>
              <a:ext cx="3392409" cy="303281"/>
            </a:xfrm>
            <a:prstGeom prst="roundRect">
              <a:avLst>
                <a:gd name="adj" fmla="val 8495"/>
              </a:avLst>
            </a:prstGeom>
            <a:solidFill>
              <a:srgbClr val="99CC00"/>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22" name="AutoShape 29"/>
            <p:cNvSpPr>
              <a:spLocks noChangeArrowheads="1"/>
            </p:cNvSpPr>
            <p:nvPr/>
          </p:nvSpPr>
          <p:spPr bwMode="gray">
            <a:xfrm>
              <a:off x="5079902"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3" name="AutoShape 29"/>
            <p:cNvSpPr>
              <a:spLocks noChangeArrowheads="1"/>
            </p:cNvSpPr>
            <p:nvPr/>
          </p:nvSpPr>
          <p:spPr bwMode="gray">
            <a:xfrm>
              <a:off x="7524595"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4" name="AutoShape 29"/>
            <p:cNvSpPr>
              <a:spLocks noChangeArrowheads="1"/>
            </p:cNvSpPr>
            <p:nvPr/>
          </p:nvSpPr>
          <p:spPr bwMode="gray">
            <a:xfrm>
              <a:off x="6710227"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5" name="AutoShape 29"/>
            <p:cNvSpPr>
              <a:spLocks noChangeArrowheads="1"/>
            </p:cNvSpPr>
            <p:nvPr/>
          </p:nvSpPr>
          <p:spPr bwMode="gray">
            <a:xfrm>
              <a:off x="5894271"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pic>
          <p:nvPicPr>
            <p:cNvPr id="16409"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9000"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0"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57147"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5295"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2" name="Picture 82" descr="Memory_icon_0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74876" y="3004019"/>
              <a:ext cx="216205"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82" descr="Memory_icon_0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1681" y="3004019"/>
              <a:ext cx="216205"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4" name="Picture 82" descr="Memory_icon_0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97885" y="3004019"/>
              <a:ext cx="214862"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5"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14807" y="3004019"/>
              <a:ext cx="308864"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22955" y="3004019"/>
              <a:ext cx="308864"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7"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61989" y="3004019"/>
              <a:ext cx="310207"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78284"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9"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86431"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0"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95922"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29"/>
            <p:cNvSpPr>
              <a:spLocks noChangeArrowheads="1"/>
            </p:cNvSpPr>
            <p:nvPr/>
          </p:nvSpPr>
          <p:spPr bwMode="gray">
            <a:xfrm>
              <a:off x="7832562" y="2006194"/>
              <a:ext cx="231770"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39" name="AutoShape 26"/>
            <p:cNvSpPr>
              <a:spLocks noChangeArrowheads="1"/>
            </p:cNvSpPr>
            <p:nvPr/>
          </p:nvSpPr>
          <p:spPr bwMode="gray">
            <a:xfrm>
              <a:off x="7832562" y="2282482"/>
              <a:ext cx="234945"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40" name="AutoShape 26"/>
            <p:cNvSpPr>
              <a:spLocks noChangeArrowheads="1"/>
            </p:cNvSpPr>
            <p:nvPr/>
          </p:nvSpPr>
          <p:spPr bwMode="gray">
            <a:xfrm>
              <a:off x="8089731"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41" name="AutoShape 29"/>
            <p:cNvSpPr>
              <a:spLocks noChangeArrowheads="1"/>
            </p:cNvSpPr>
            <p:nvPr/>
          </p:nvSpPr>
          <p:spPr bwMode="gray">
            <a:xfrm>
              <a:off x="8089731" y="2004607"/>
              <a:ext cx="233358"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42" name="AutoShape 28"/>
            <p:cNvSpPr>
              <a:spLocks noChangeArrowheads="1"/>
            </p:cNvSpPr>
            <p:nvPr/>
          </p:nvSpPr>
          <p:spPr bwMode="auto">
            <a:xfrm>
              <a:off x="7850025" y="2634988"/>
              <a:ext cx="46671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26"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89298"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7"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59664"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57604"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61723"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utoShape 29"/>
            <p:cNvSpPr>
              <a:spLocks noChangeArrowheads="1"/>
            </p:cNvSpPr>
            <p:nvPr/>
          </p:nvSpPr>
          <p:spPr bwMode="gray">
            <a:xfrm>
              <a:off x="4968779" y="2006194"/>
              <a:ext cx="233358"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48" name="AutoShape 26"/>
            <p:cNvSpPr>
              <a:spLocks noChangeArrowheads="1"/>
            </p:cNvSpPr>
            <p:nvPr/>
          </p:nvSpPr>
          <p:spPr bwMode="gray">
            <a:xfrm>
              <a:off x="4968779"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49" name="AutoShape 26"/>
            <p:cNvSpPr>
              <a:spLocks noChangeArrowheads="1"/>
            </p:cNvSpPr>
            <p:nvPr/>
          </p:nvSpPr>
          <p:spPr bwMode="gray">
            <a:xfrm>
              <a:off x="5227536" y="2282482"/>
              <a:ext cx="244469"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50" name="AutoShape 29"/>
            <p:cNvSpPr>
              <a:spLocks noChangeArrowheads="1"/>
            </p:cNvSpPr>
            <p:nvPr/>
          </p:nvSpPr>
          <p:spPr bwMode="gray">
            <a:xfrm>
              <a:off x="5227536" y="2004607"/>
              <a:ext cx="234945"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51" name="AutoShape 28"/>
            <p:cNvSpPr>
              <a:spLocks noChangeArrowheads="1"/>
            </p:cNvSpPr>
            <p:nvPr/>
          </p:nvSpPr>
          <p:spPr bwMode="auto">
            <a:xfrm>
              <a:off x="4979892" y="2634988"/>
              <a:ext cx="468301"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35"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9547"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6"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9913"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7"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987853"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8"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91972"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29"/>
            <p:cNvSpPr>
              <a:spLocks noChangeArrowheads="1"/>
            </p:cNvSpPr>
            <p:nvPr/>
          </p:nvSpPr>
          <p:spPr bwMode="gray">
            <a:xfrm>
              <a:off x="5541854"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57" name="AutoShape 26"/>
            <p:cNvSpPr>
              <a:spLocks noChangeArrowheads="1"/>
            </p:cNvSpPr>
            <p:nvPr/>
          </p:nvSpPr>
          <p:spPr bwMode="gray">
            <a:xfrm>
              <a:off x="5541854" y="2282482"/>
              <a:ext cx="242881"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58" name="AutoShape 26"/>
            <p:cNvSpPr>
              <a:spLocks noChangeArrowheads="1"/>
            </p:cNvSpPr>
            <p:nvPr/>
          </p:nvSpPr>
          <p:spPr bwMode="gray">
            <a:xfrm>
              <a:off x="5800610" y="2282482"/>
              <a:ext cx="239707"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59" name="AutoShape 29"/>
            <p:cNvSpPr>
              <a:spLocks noChangeArrowheads="1"/>
            </p:cNvSpPr>
            <p:nvPr/>
          </p:nvSpPr>
          <p:spPr bwMode="gray">
            <a:xfrm>
              <a:off x="5800610" y="2004607"/>
              <a:ext cx="236532"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0" name="AutoShape 28"/>
            <p:cNvSpPr>
              <a:spLocks noChangeArrowheads="1"/>
            </p:cNvSpPr>
            <p:nvPr/>
          </p:nvSpPr>
          <p:spPr bwMode="auto">
            <a:xfrm>
              <a:off x="5552966" y="2634988"/>
              <a:ext cx="469889"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44"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2960"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5"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63326"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6"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61266"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7"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5385"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AutoShape 29"/>
            <p:cNvSpPr>
              <a:spLocks noChangeArrowheads="1"/>
            </p:cNvSpPr>
            <p:nvPr/>
          </p:nvSpPr>
          <p:spPr bwMode="gray">
            <a:xfrm>
              <a:off x="6116515"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6" name="AutoShape 26"/>
            <p:cNvSpPr>
              <a:spLocks noChangeArrowheads="1"/>
            </p:cNvSpPr>
            <p:nvPr/>
          </p:nvSpPr>
          <p:spPr bwMode="gray">
            <a:xfrm>
              <a:off x="6116515" y="2282482"/>
              <a:ext cx="238119"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67" name="AutoShape 26"/>
            <p:cNvSpPr>
              <a:spLocks noChangeArrowheads="1"/>
            </p:cNvSpPr>
            <p:nvPr/>
          </p:nvSpPr>
          <p:spPr bwMode="gray">
            <a:xfrm>
              <a:off x="6373684" y="2282482"/>
              <a:ext cx="239706"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68" name="AutoShape 29"/>
            <p:cNvSpPr>
              <a:spLocks noChangeArrowheads="1"/>
            </p:cNvSpPr>
            <p:nvPr/>
          </p:nvSpPr>
          <p:spPr bwMode="gray">
            <a:xfrm>
              <a:off x="6373684" y="2004607"/>
              <a:ext cx="236531"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9" name="AutoShape 28"/>
            <p:cNvSpPr>
              <a:spLocks noChangeArrowheads="1"/>
            </p:cNvSpPr>
            <p:nvPr/>
          </p:nvSpPr>
          <p:spPr bwMode="auto">
            <a:xfrm>
              <a:off x="6126040" y="2634988"/>
              <a:ext cx="47306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53"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6373"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4"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36739"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5"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134679"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6"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8798"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AutoShape 29"/>
            <p:cNvSpPr>
              <a:spLocks noChangeArrowheads="1"/>
            </p:cNvSpPr>
            <p:nvPr/>
          </p:nvSpPr>
          <p:spPr bwMode="gray">
            <a:xfrm>
              <a:off x="6692764"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75" name="AutoShape 26"/>
            <p:cNvSpPr>
              <a:spLocks noChangeArrowheads="1"/>
            </p:cNvSpPr>
            <p:nvPr/>
          </p:nvSpPr>
          <p:spPr bwMode="gray">
            <a:xfrm>
              <a:off x="6692764" y="2282482"/>
              <a:ext cx="236532"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76" name="AutoShape 26"/>
            <p:cNvSpPr>
              <a:spLocks noChangeArrowheads="1"/>
            </p:cNvSpPr>
            <p:nvPr/>
          </p:nvSpPr>
          <p:spPr bwMode="gray">
            <a:xfrm>
              <a:off x="6948346" y="2282482"/>
              <a:ext cx="239706"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77" name="AutoShape 29"/>
            <p:cNvSpPr>
              <a:spLocks noChangeArrowheads="1"/>
            </p:cNvSpPr>
            <p:nvPr/>
          </p:nvSpPr>
          <p:spPr bwMode="gray">
            <a:xfrm>
              <a:off x="6948346" y="2004607"/>
              <a:ext cx="236531"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78" name="AutoShape 28"/>
            <p:cNvSpPr>
              <a:spLocks noChangeArrowheads="1"/>
            </p:cNvSpPr>
            <p:nvPr/>
          </p:nvSpPr>
          <p:spPr bwMode="auto">
            <a:xfrm>
              <a:off x="6700702" y="2634988"/>
              <a:ext cx="47306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62"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1129"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3"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11495"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4"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9435"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5"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13554"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AutoShape 29"/>
            <p:cNvSpPr>
              <a:spLocks noChangeArrowheads="1"/>
            </p:cNvSpPr>
            <p:nvPr/>
          </p:nvSpPr>
          <p:spPr bwMode="gray">
            <a:xfrm>
              <a:off x="7264251" y="2006194"/>
              <a:ext cx="236532"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84" name="AutoShape 26"/>
            <p:cNvSpPr>
              <a:spLocks noChangeArrowheads="1"/>
            </p:cNvSpPr>
            <p:nvPr/>
          </p:nvSpPr>
          <p:spPr bwMode="gray">
            <a:xfrm>
              <a:off x="7264251"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85" name="AutoShape 26"/>
            <p:cNvSpPr>
              <a:spLocks noChangeArrowheads="1"/>
            </p:cNvSpPr>
            <p:nvPr/>
          </p:nvSpPr>
          <p:spPr bwMode="gray">
            <a:xfrm>
              <a:off x="7521420" y="2282482"/>
              <a:ext cx="242882"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86" name="AutoShape 29"/>
            <p:cNvSpPr>
              <a:spLocks noChangeArrowheads="1"/>
            </p:cNvSpPr>
            <p:nvPr/>
          </p:nvSpPr>
          <p:spPr bwMode="gray">
            <a:xfrm>
              <a:off x="7521420" y="2004607"/>
              <a:ext cx="236532"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87" name="AutoShape 28"/>
            <p:cNvSpPr>
              <a:spLocks noChangeArrowheads="1"/>
            </p:cNvSpPr>
            <p:nvPr/>
          </p:nvSpPr>
          <p:spPr bwMode="auto">
            <a:xfrm>
              <a:off x="7273775" y="2634988"/>
              <a:ext cx="468302"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71"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4542"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2"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84908"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3"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82848"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4"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6967"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 Box 1105"/>
            <p:cNvSpPr txBox="1">
              <a:spLocks noChangeArrowheads="1"/>
            </p:cNvSpPr>
            <p:nvPr/>
          </p:nvSpPr>
          <p:spPr bwMode="auto">
            <a:xfrm>
              <a:off x="6102228" y="3206619"/>
              <a:ext cx="1158848" cy="288991"/>
            </a:xfrm>
            <a:prstGeom prst="rect">
              <a:avLst/>
            </a:prstGeom>
            <a:noFill/>
            <a:ln w="9525" algn="ctr">
              <a:noFill/>
              <a:miter lim="800000"/>
            </a:ln>
          </p:spPr>
          <p:txBody>
            <a:bodyPr lIns="87812" tIns="43905" rIns="87812" bIns="43905">
              <a:spAutoFit/>
            </a:bodyPr>
            <a:lstStyle/>
            <a:p>
              <a:pPr algn="ctr" defTabSz="877570" eaLnBrk="1" fontAlgn="auto" hangingPunct="1">
                <a:spcBef>
                  <a:spcPct val="50000"/>
                </a:spcBef>
                <a:spcAft>
                  <a:spcPts val="0"/>
                </a:spcAft>
                <a:buFont typeface="Wingdings" panose="05000000000000000000" pitchFamily="2" charset="2"/>
                <a:buNone/>
                <a:defRPr/>
              </a:pPr>
              <a:r>
                <a:rPr lang="zh-CN" altLang="en-US" sz="1300" kern="0">
                  <a:solidFill>
                    <a:srgbClr val="FF3300"/>
                  </a:solidFill>
                  <a:latin typeface="+mn-lt"/>
                  <a:ea typeface="+mn-ea"/>
                </a:rPr>
                <a:t>资源池化</a:t>
              </a:r>
              <a:endParaRPr lang="zh-CN" altLang="en-US" sz="1300" kern="0">
                <a:solidFill>
                  <a:srgbClr val="FF3300"/>
                </a:solidFill>
                <a:latin typeface="+mn-lt"/>
                <a:ea typeface="+mn-ea"/>
              </a:endParaRPr>
            </a:p>
          </p:txBody>
        </p:sp>
        <p:sp>
          <p:nvSpPr>
            <p:cNvPr id="93" name="AutoShape 26"/>
            <p:cNvSpPr>
              <a:spLocks noChangeArrowheads="1"/>
            </p:cNvSpPr>
            <p:nvPr/>
          </p:nvSpPr>
          <p:spPr bwMode="gray">
            <a:xfrm>
              <a:off x="4960842" y="3433684"/>
              <a:ext cx="1035026"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sp>
          <p:nvSpPr>
            <p:cNvPr id="94" name="AutoShape 26"/>
            <p:cNvSpPr>
              <a:spLocks noChangeArrowheads="1"/>
            </p:cNvSpPr>
            <p:nvPr/>
          </p:nvSpPr>
          <p:spPr bwMode="gray">
            <a:xfrm>
              <a:off x="6102228" y="3433684"/>
              <a:ext cx="1035026"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dirty="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sp>
          <p:nvSpPr>
            <p:cNvPr id="95" name="AutoShape 26"/>
            <p:cNvSpPr>
              <a:spLocks noChangeArrowheads="1"/>
            </p:cNvSpPr>
            <p:nvPr/>
          </p:nvSpPr>
          <p:spPr bwMode="gray">
            <a:xfrm>
              <a:off x="7319812" y="3433684"/>
              <a:ext cx="1036613"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虚拟化的好处</a:t>
            </a:r>
            <a:endParaRPr lang="zh-CN" altLang="en-US" smtClean="0"/>
          </a:p>
        </p:txBody>
      </p:sp>
      <p:sp>
        <p:nvSpPr>
          <p:cNvPr id="18435" name="内容占位符 2"/>
          <p:cNvSpPr>
            <a:spLocks noGrp="1"/>
          </p:cNvSpPr>
          <p:nvPr>
            <p:ph idx="1"/>
          </p:nvPr>
        </p:nvSpPr>
        <p:spPr>
          <a:xfrm>
            <a:off x="719138" y="1374775"/>
            <a:ext cx="7929562" cy="4195763"/>
          </a:xfrm>
        </p:spPr>
        <p:txBody>
          <a:bodyPr/>
          <a:lstStyle/>
          <a:p>
            <a:r>
              <a:rPr lang="zh-CN" altLang="en-US" dirty="0" smtClean="0"/>
              <a:t>提高硬件利用率</a:t>
            </a:r>
            <a:endParaRPr lang="zh-CN" altLang="en-US" dirty="0" smtClean="0"/>
          </a:p>
          <a:p>
            <a:r>
              <a:rPr lang="zh-CN" altLang="en-US" dirty="0" smtClean="0"/>
              <a:t>降低能耗，绿色节能</a:t>
            </a:r>
            <a:endParaRPr lang="en-US" altLang="zh-CN" dirty="0" smtClean="0"/>
          </a:p>
          <a:p>
            <a:r>
              <a:rPr lang="zh-CN" altLang="en-US" dirty="0" smtClean="0"/>
              <a:t>提高</a:t>
            </a:r>
            <a:r>
              <a:rPr lang="en-US" altLang="zh-CN" dirty="0" smtClean="0"/>
              <a:t>IT</a:t>
            </a:r>
            <a:r>
              <a:rPr lang="zh-CN" altLang="en-US" dirty="0" smtClean="0"/>
              <a:t>运维效率，系统管理人员减少</a:t>
            </a:r>
            <a:endParaRPr lang="en-US" altLang="zh-CN" dirty="0" smtClean="0"/>
          </a:p>
          <a:p>
            <a:r>
              <a:rPr lang="zh-CN" altLang="en-US" dirty="0" smtClean="0"/>
              <a:t>操作系统和硬件的解耦</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虚拟化的本质</a:t>
            </a:r>
            <a:endParaRPr lang="zh-CN" altLang="en-US" smtClean="0"/>
          </a:p>
        </p:txBody>
      </p:sp>
      <p:grpSp>
        <p:nvGrpSpPr>
          <p:cNvPr id="20483" name="组合 59"/>
          <p:cNvGrpSpPr/>
          <p:nvPr/>
        </p:nvGrpSpPr>
        <p:grpSpPr bwMode="auto">
          <a:xfrm>
            <a:off x="758825" y="1412875"/>
            <a:ext cx="7845425" cy="4706938"/>
            <a:chOff x="685800" y="990600"/>
            <a:chExt cx="7772400" cy="5095875"/>
          </a:xfrm>
        </p:grpSpPr>
        <p:grpSp>
          <p:nvGrpSpPr>
            <p:cNvPr id="20484" name="Group 3"/>
            <p:cNvGrpSpPr/>
            <p:nvPr/>
          </p:nvGrpSpPr>
          <p:grpSpPr bwMode="auto">
            <a:xfrm>
              <a:off x="4648200" y="3581400"/>
              <a:ext cx="3810000" cy="2505075"/>
              <a:chOff x="432" y="2256"/>
              <a:chExt cx="2400" cy="1578"/>
            </a:xfrm>
          </p:grpSpPr>
          <p:grpSp>
            <p:nvGrpSpPr>
              <p:cNvPr id="20506" name="Group 4"/>
              <p:cNvGrpSpPr/>
              <p:nvPr/>
            </p:nvGrpSpPr>
            <p:grpSpPr bwMode="auto">
              <a:xfrm>
                <a:off x="432" y="2256"/>
                <a:ext cx="2400" cy="1578"/>
                <a:chOff x="432" y="2256"/>
                <a:chExt cx="2400" cy="1578"/>
              </a:xfrm>
            </p:grpSpPr>
            <p:pic>
              <p:nvPicPr>
                <p:cNvPr id="2051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2256"/>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6"/>
                <p:cNvSpPr txBox="1">
                  <a:spLocks noChangeArrowheads="1"/>
                </p:cNvSpPr>
                <p:nvPr/>
              </p:nvSpPr>
              <p:spPr bwMode="auto">
                <a:xfrm>
                  <a:off x="1076" y="2328"/>
                  <a:ext cx="1124" cy="223"/>
                </a:xfrm>
                <a:prstGeom prst="rect">
                  <a:avLst/>
                </a:prstGeom>
                <a:noFill/>
                <a:ln w="9525">
                  <a:noFill/>
                  <a:miter lim="800000"/>
                </a:ln>
                <a:effectLst/>
              </p:spPr>
              <p:txBody>
                <a:bodyPr wrap="none">
                  <a:spAutoFit/>
                </a:bodyPr>
                <a:lstStyle/>
                <a:p>
                  <a:pP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相对于硬件独立</a:t>
                  </a:r>
                  <a:endParaRPr lang="zh-CN" altLang="en-US" sz="1800" b="1" kern="0" dirty="0">
                    <a:solidFill>
                      <a:srgbClr val="000000"/>
                    </a:solidFill>
                    <a:latin typeface="+mn-lt"/>
                    <a:ea typeface="+mn-ea"/>
                  </a:endParaRPr>
                </a:p>
              </p:txBody>
            </p:sp>
          </p:grpSp>
          <p:grpSp>
            <p:nvGrpSpPr>
              <p:cNvPr id="20507" name="Group 7"/>
              <p:cNvGrpSpPr/>
              <p:nvPr/>
            </p:nvGrpSpPr>
            <p:grpSpPr bwMode="auto">
              <a:xfrm>
                <a:off x="563" y="2675"/>
                <a:ext cx="2202" cy="1014"/>
                <a:chOff x="563" y="2675"/>
                <a:chExt cx="2202" cy="1014"/>
              </a:xfrm>
            </p:grpSpPr>
            <p:pic>
              <p:nvPicPr>
                <p:cNvPr id="20508" name="Picture 8" descr="hw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2675"/>
                  <a:ext cx="1132"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9"/>
                <p:cNvSpPr txBox="1">
                  <a:spLocks noChangeArrowheads="1"/>
                </p:cNvSpPr>
                <p:nvPr/>
              </p:nvSpPr>
              <p:spPr bwMode="auto">
                <a:xfrm>
                  <a:off x="544" y="3414"/>
                  <a:ext cx="2202" cy="275"/>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无需修改即可在任何服务器上运行虚拟机</a:t>
                  </a:r>
                  <a:endParaRPr lang="zh-CN" altLang="en-US" sz="1400" kern="0" dirty="0">
                    <a:solidFill>
                      <a:srgbClr val="000000"/>
                    </a:solidFill>
                    <a:latin typeface="+mn-lt"/>
                    <a:ea typeface="+mn-ea"/>
                  </a:endParaRPr>
                </a:p>
              </p:txBody>
            </p:sp>
          </p:grpSp>
        </p:grpSp>
        <p:grpSp>
          <p:nvGrpSpPr>
            <p:cNvPr id="20485" name="Group 10"/>
            <p:cNvGrpSpPr/>
            <p:nvPr/>
          </p:nvGrpSpPr>
          <p:grpSpPr bwMode="auto">
            <a:xfrm>
              <a:off x="685800" y="1000125"/>
              <a:ext cx="4419600" cy="2505075"/>
              <a:chOff x="432" y="630"/>
              <a:chExt cx="2784" cy="1578"/>
            </a:xfrm>
          </p:grpSpPr>
          <p:grpSp>
            <p:nvGrpSpPr>
              <p:cNvPr id="20500" name="Group 11"/>
              <p:cNvGrpSpPr/>
              <p:nvPr/>
            </p:nvGrpSpPr>
            <p:grpSpPr bwMode="auto">
              <a:xfrm>
                <a:off x="432" y="630"/>
                <a:ext cx="2400" cy="1578"/>
                <a:chOff x="432" y="630"/>
                <a:chExt cx="2400" cy="1578"/>
              </a:xfrm>
            </p:grpSpPr>
            <p:pic>
              <p:nvPicPr>
                <p:cNvPr id="20504"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630"/>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3"/>
                <p:cNvSpPr txBox="1">
                  <a:spLocks noChangeArrowheads="1"/>
                </p:cNvSpPr>
                <p:nvPr/>
              </p:nvSpPr>
              <p:spPr bwMode="auto">
                <a:xfrm>
                  <a:off x="482" y="720"/>
                  <a:ext cx="2320" cy="227"/>
                </a:xfrm>
                <a:prstGeom prst="rect">
                  <a:avLst/>
                </a:prstGeom>
                <a:noFill/>
                <a:ln w="9525">
                  <a:noFill/>
                  <a:miter lim="800000"/>
                </a:ln>
                <a:effectLst/>
              </p:spPr>
              <p:txBody>
                <a:bodyPr>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分区</a:t>
                  </a:r>
                  <a:endParaRPr lang="zh-CN" altLang="en-US" sz="1800" b="1" kern="0" dirty="0">
                    <a:solidFill>
                      <a:srgbClr val="000000"/>
                    </a:solidFill>
                    <a:latin typeface="+mn-lt"/>
                    <a:ea typeface="+mn-ea"/>
                  </a:endParaRPr>
                </a:p>
              </p:txBody>
            </p:sp>
          </p:grpSp>
          <p:grpSp>
            <p:nvGrpSpPr>
              <p:cNvPr id="20501" name="Group 14"/>
              <p:cNvGrpSpPr/>
              <p:nvPr/>
            </p:nvGrpSpPr>
            <p:grpSpPr bwMode="auto">
              <a:xfrm>
                <a:off x="576" y="1008"/>
                <a:ext cx="2640" cy="1104"/>
                <a:chOff x="576" y="1008"/>
                <a:chExt cx="2640" cy="1104"/>
              </a:xfrm>
            </p:grpSpPr>
            <p:sp>
              <p:nvSpPr>
                <p:cNvPr id="42" name="Text Box 15"/>
                <p:cNvSpPr txBox="1">
                  <a:spLocks noChangeArrowheads="1"/>
                </p:cNvSpPr>
                <p:nvPr/>
              </p:nvSpPr>
              <p:spPr bwMode="auto">
                <a:xfrm>
                  <a:off x="576" y="1778"/>
                  <a:ext cx="2640" cy="327"/>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在单一物理服务器上同时运行多个虚拟机</a:t>
                  </a:r>
                  <a:endParaRPr lang="zh-CN" altLang="en-US" sz="1400" kern="0" dirty="0">
                    <a:solidFill>
                      <a:srgbClr val="000000"/>
                    </a:solidFill>
                    <a:latin typeface="+mn-lt"/>
                    <a:ea typeface="+mn-ea"/>
                  </a:endParaRPr>
                </a:p>
              </p:txBody>
            </p:sp>
            <p:pic>
              <p:nvPicPr>
                <p:cNvPr id="20503" name="Picture 16" descr="vserve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008"/>
                  <a:ext cx="5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86" name="Group 17"/>
            <p:cNvGrpSpPr/>
            <p:nvPr/>
          </p:nvGrpSpPr>
          <p:grpSpPr bwMode="auto">
            <a:xfrm>
              <a:off x="4648200" y="990600"/>
              <a:ext cx="3810000" cy="2505075"/>
              <a:chOff x="2928" y="624"/>
              <a:chExt cx="2400" cy="1578"/>
            </a:xfrm>
          </p:grpSpPr>
          <p:grpSp>
            <p:nvGrpSpPr>
              <p:cNvPr id="20494" name="Group 18"/>
              <p:cNvGrpSpPr/>
              <p:nvPr/>
            </p:nvGrpSpPr>
            <p:grpSpPr bwMode="auto">
              <a:xfrm>
                <a:off x="2928" y="624"/>
                <a:ext cx="2400" cy="1578"/>
                <a:chOff x="2928" y="624"/>
                <a:chExt cx="2400" cy="1578"/>
              </a:xfrm>
            </p:grpSpPr>
            <p:pic>
              <p:nvPicPr>
                <p:cNvPr id="20498"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624"/>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20"/>
                <p:cNvSpPr txBox="1">
                  <a:spLocks noChangeArrowheads="1"/>
                </p:cNvSpPr>
                <p:nvPr/>
              </p:nvSpPr>
              <p:spPr bwMode="auto">
                <a:xfrm>
                  <a:off x="3959" y="697"/>
                  <a:ext cx="409" cy="227"/>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隔离</a:t>
                  </a:r>
                  <a:endParaRPr lang="zh-CN" altLang="en-US" sz="1800" b="1" kern="0" dirty="0">
                    <a:solidFill>
                      <a:srgbClr val="000000"/>
                    </a:solidFill>
                    <a:latin typeface="+mn-lt"/>
                    <a:ea typeface="+mn-ea"/>
                  </a:endParaRPr>
                </a:p>
              </p:txBody>
            </p:sp>
          </p:grpSp>
          <p:grpSp>
            <p:nvGrpSpPr>
              <p:cNvPr id="20495" name="Group 21"/>
              <p:cNvGrpSpPr/>
              <p:nvPr/>
            </p:nvGrpSpPr>
            <p:grpSpPr bwMode="auto">
              <a:xfrm>
                <a:off x="3054" y="1008"/>
                <a:ext cx="2094" cy="1111"/>
                <a:chOff x="3054" y="1008"/>
                <a:chExt cx="2094" cy="1111"/>
              </a:xfrm>
            </p:grpSpPr>
            <p:sp>
              <p:nvSpPr>
                <p:cNvPr id="49" name="Text Box 22"/>
                <p:cNvSpPr txBox="1">
                  <a:spLocks noChangeArrowheads="1"/>
                </p:cNvSpPr>
                <p:nvPr/>
              </p:nvSpPr>
              <p:spPr bwMode="auto">
                <a:xfrm>
                  <a:off x="3040" y="1778"/>
                  <a:ext cx="2094" cy="341"/>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在同一服务器上的虚拟机之间相互隔离</a:t>
                  </a:r>
                  <a:endParaRPr lang="zh-CN" altLang="en-US" sz="1400" kern="0" dirty="0">
                    <a:solidFill>
                      <a:srgbClr val="000000"/>
                    </a:solidFill>
                    <a:latin typeface="+mn-lt"/>
                    <a:ea typeface="+mn-ea"/>
                  </a:endParaRPr>
                </a:p>
              </p:txBody>
            </p:sp>
            <p:pic>
              <p:nvPicPr>
                <p:cNvPr id="20497" name="Picture 23" descr="isolation_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08"/>
                  <a:ext cx="76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87" name="Group 24"/>
            <p:cNvGrpSpPr/>
            <p:nvPr/>
          </p:nvGrpSpPr>
          <p:grpSpPr bwMode="auto">
            <a:xfrm>
              <a:off x="685800" y="3581400"/>
              <a:ext cx="3810000" cy="2505075"/>
              <a:chOff x="432" y="2256"/>
              <a:chExt cx="2400" cy="1578"/>
            </a:xfrm>
          </p:grpSpPr>
          <p:grpSp>
            <p:nvGrpSpPr>
              <p:cNvPr id="20488" name="Group 25"/>
              <p:cNvGrpSpPr/>
              <p:nvPr/>
            </p:nvGrpSpPr>
            <p:grpSpPr bwMode="auto">
              <a:xfrm>
                <a:off x="432" y="2256"/>
                <a:ext cx="2400" cy="1578"/>
                <a:chOff x="2928" y="2262"/>
                <a:chExt cx="2400" cy="1578"/>
              </a:xfrm>
            </p:grpSpPr>
            <p:pic>
              <p:nvPicPr>
                <p:cNvPr id="20492"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2262"/>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27"/>
                <p:cNvSpPr txBox="1">
                  <a:spLocks noChangeArrowheads="1"/>
                </p:cNvSpPr>
                <p:nvPr/>
              </p:nvSpPr>
              <p:spPr bwMode="auto">
                <a:xfrm>
                  <a:off x="3944" y="2334"/>
                  <a:ext cx="403" cy="223"/>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封装</a:t>
                  </a:r>
                  <a:endParaRPr lang="zh-CN" altLang="en-US" sz="1800" b="1" kern="0" dirty="0">
                    <a:solidFill>
                      <a:srgbClr val="000000"/>
                    </a:solidFill>
                    <a:latin typeface="+mn-lt"/>
                    <a:ea typeface="+mn-ea"/>
                  </a:endParaRPr>
                </a:p>
              </p:txBody>
            </p:sp>
          </p:grpSp>
          <p:grpSp>
            <p:nvGrpSpPr>
              <p:cNvPr id="20489" name="Group 28"/>
              <p:cNvGrpSpPr/>
              <p:nvPr/>
            </p:nvGrpSpPr>
            <p:grpSpPr bwMode="auto">
              <a:xfrm>
                <a:off x="528" y="2592"/>
                <a:ext cx="2284" cy="1152"/>
                <a:chOff x="528" y="2592"/>
                <a:chExt cx="2284" cy="1152"/>
              </a:xfrm>
            </p:grpSpPr>
            <p:sp>
              <p:nvSpPr>
                <p:cNvPr id="56" name="Text Box 29"/>
                <p:cNvSpPr txBox="1">
                  <a:spLocks noChangeArrowheads="1"/>
                </p:cNvSpPr>
                <p:nvPr/>
              </p:nvSpPr>
              <p:spPr bwMode="auto">
                <a:xfrm>
                  <a:off x="528" y="3312"/>
                  <a:ext cx="2288"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整个虚拟机都保存在文件中，可以通过移动文件的方式来迁移该虚拟机</a:t>
                  </a:r>
                  <a:endParaRPr lang="zh-CN" altLang="en-US" sz="1400" kern="0" dirty="0">
                    <a:solidFill>
                      <a:srgbClr val="000000"/>
                    </a:solidFill>
                    <a:latin typeface="+mn-lt"/>
                    <a:ea typeface="+mn-ea"/>
                  </a:endParaRPr>
                </a:p>
              </p:txBody>
            </p:sp>
            <p:pic>
              <p:nvPicPr>
                <p:cNvPr id="20491" name="Picture 30" descr="encapsu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48" y="2592"/>
                  <a:ext cx="81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虚拟化的本质</a:t>
            </a:r>
            <a:endParaRPr lang="zh-CN" altLang="en-US" smtClean="0"/>
          </a:p>
        </p:txBody>
      </p:sp>
      <p:grpSp>
        <p:nvGrpSpPr>
          <p:cNvPr id="22531" name="组合 59"/>
          <p:cNvGrpSpPr/>
          <p:nvPr/>
        </p:nvGrpSpPr>
        <p:grpSpPr bwMode="auto">
          <a:xfrm>
            <a:off x="758825" y="1412875"/>
            <a:ext cx="7845425" cy="4706938"/>
            <a:chOff x="685800" y="990600"/>
            <a:chExt cx="7772400" cy="5095875"/>
          </a:xfrm>
        </p:grpSpPr>
        <p:grpSp>
          <p:nvGrpSpPr>
            <p:cNvPr id="22532" name="Group 3"/>
            <p:cNvGrpSpPr/>
            <p:nvPr/>
          </p:nvGrpSpPr>
          <p:grpSpPr bwMode="auto">
            <a:xfrm>
              <a:off x="4648200" y="3581400"/>
              <a:ext cx="3810000" cy="2505075"/>
              <a:chOff x="432" y="2256"/>
              <a:chExt cx="2400" cy="1578"/>
            </a:xfrm>
          </p:grpSpPr>
          <p:grpSp>
            <p:nvGrpSpPr>
              <p:cNvPr id="22554" name="Group 4"/>
              <p:cNvGrpSpPr/>
              <p:nvPr/>
            </p:nvGrpSpPr>
            <p:grpSpPr bwMode="auto">
              <a:xfrm>
                <a:off x="432" y="2256"/>
                <a:ext cx="2400" cy="1578"/>
                <a:chOff x="432" y="2256"/>
                <a:chExt cx="2400" cy="1578"/>
              </a:xfrm>
            </p:grpSpPr>
            <p:pic>
              <p:nvPicPr>
                <p:cNvPr id="2255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2256"/>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6"/>
                <p:cNvSpPr txBox="1">
                  <a:spLocks noChangeArrowheads="1"/>
                </p:cNvSpPr>
                <p:nvPr/>
              </p:nvSpPr>
              <p:spPr bwMode="auto">
                <a:xfrm>
                  <a:off x="1076" y="2328"/>
                  <a:ext cx="1141" cy="223"/>
                </a:xfrm>
                <a:prstGeom prst="rect">
                  <a:avLst/>
                </a:prstGeom>
                <a:noFill/>
                <a:ln w="9525">
                  <a:noFill/>
                  <a:miter lim="800000"/>
                </a:ln>
                <a:effectLst/>
              </p:spPr>
              <p:txBody>
                <a:bodyPr wrap="none">
                  <a:spAutoFit/>
                </a:bodyPr>
                <a:lstStyle/>
                <a:p>
                  <a:pP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相对于硬件独立</a:t>
                  </a:r>
                  <a:endParaRPr lang="zh-CN" altLang="en-US" sz="1800" b="1" kern="0" dirty="0">
                    <a:solidFill>
                      <a:srgbClr val="000000"/>
                    </a:solidFill>
                    <a:latin typeface="+mn-ea"/>
                    <a:ea typeface="+mn-ea"/>
                  </a:endParaRPr>
                </a:p>
              </p:txBody>
            </p:sp>
          </p:grpSp>
          <p:grpSp>
            <p:nvGrpSpPr>
              <p:cNvPr id="22555" name="Group 7"/>
              <p:cNvGrpSpPr/>
              <p:nvPr/>
            </p:nvGrpSpPr>
            <p:grpSpPr bwMode="auto">
              <a:xfrm>
                <a:off x="630" y="2675"/>
                <a:ext cx="2010" cy="1021"/>
                <a:chOff x="630" y="2675"/>
                <a:chExt cx="2010" cy="1021"/>
              </a:xfrm>
            </p:grpSpPr>
            <p:pic>
              <p:nvPicPr>
                <p:cNvPr id="22556" name="Picture 8" descr="hw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2675"/>
                  <a:ext cx="1132"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9"/>
                <p:cNvSpPr txBox="1">
                  <a:spLocks noChangeArrowheads="1"/>
                </p:cNvSpPr>
                <p:nvPr/>
              </p:nvSpPr>
              <p:spPr bwMode="auto">
                <a:xfrm>
                  <a:off x="630" y="3414"/>
                  <a:ext cx="2010" cy="275"/>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a:solidFill>
                        <a:srgbClr val="000000"/>
                      </a:solidFill>
                      <a:latin typeface="+mn-ea"/>
                      <a:ea typeface="+mn-ea"/>
                    </a:rPr>
                    <a:t>无需修改即可在任何服务器上</a:t>
                  </a:r>
                  <a:br>
                    <a:rPr lang="zh-CN" altLang="en-US" sz="1600" kern="0">
                      <a:solidFill>
                        <a:srgbClr val="000000"/>
                      </a:solidFill>
                      <a:latin typeface="+mn-ea"/>
                      <a:ea typeface="+mn-ea"/>
                    </a:rPr>
                  </a:br>
                  <a:r>
                    <a:rPr lang="zh-CN" altLang="en-US" sz="1600" kern="0">
                      <a:solidFill>
                        <a:srgbClr val="000000"/>
                      </a:solidFill>
                      <a:latin typeface="+mn-ea"/>
                      <a:ea typeface="+mn-ea"/>
                    </a:rPr>
                    <a:t>运行虚拟机</a:t>
                  </a:r>
                  <a:endParaRPr lang="zh-CN" altLang="en-US" sz="1600" kern="0">
                    <a:solidFill>
                      <a:srgbClr val="000000"/>
                    </a:solidFill>
                    <a:latin typeface="+mn-ea"/>
                    <a:ea typeface="+mn-ea"/>
                  </a:endParaRPr>
                </a:p>
              </p:txBody>
            </p:sp>
          </p:grpSp>
        </p:grpSp>
        <p:grpSp>
          <p:nvGrpSpPr>
            <p:cNvPr id="22533" name="Group 10"/>
            <p:cNvGrpSpPr/>
            <p:nvPr/>
          </p:nvGrpSpPr>
          <p:grpSpPr bwMode="auto">
            <a:xfrm>
              <a:off x="685800" y="1000125"/>
              <a:ext cx="3810000" cy="2505075"/>
              <a:chOff x="432" y="630"/>
              <a:chExt cx="2400" cy="1578"/>
            </a:xfrm>
          </p:grpSpPr>
          <p:grpSp>
            <p:nvGrpSpPr>
              <p:cNvPr id="22548" name="Group 11"/>
              <p:cNvGrpSpPr/>
              <p:nvPr/>
            </p:nvGrpSpPr>
            <p:grpSpPr bwMode="auto">
              <a:xfrm>
                <a:off x="432" y="630"/>
                <a:ext cx="2400" cy="1578"/>
                <a:chOff x="432" y="630"/>
                <a:chExt cx="2400" cy="1578"/>
              </a:xfrm>
            </p:grpSpPr>
            <p:pic>
              <p:nvPicPr>
                <p:cNvPr id="2255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630"/>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3"/>
                <p:cNvSpPr txBox="1">
                  <a:spLocks noChangeArrowheads="1"/>
                </p:cNvSpPr>
                <p:nvPr/>
              </p:nvSpPr>
              <p:spPr bwMode="auto">
                <a:xfrm>
                  <a:off x="482" y="720"/>
                  <a:ext cx="2346" cy="227"/>
                </a:xfrm>
                <a:prstGeom prst="rect">
                  <a:avLst/>
                </a:prstGeom>
                <a:noFill/>
                <a:ln w="9525">
                  <a:noFill/>
                  <a:miter lim="800000"/>
                </a:ln>
                <a:effectLst/>
              </p:spPr>
              <p:txBody>
                <a:bodyPr>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分区</a:t>
                  </a:r>
                  <a:endParaRPr lang="zh-CN" altLang="en-US" sz="1800" b="1" kern="0" dirty="0">
                    <a:solidFill>
                      <a:srgbClr val="000000"/>
                    </a:solidFill>
                    <a:latin typeface="+mn-ea"/>
                    <a:ea typeface="+mn-ea"/>
                  </a:endParaRPr>
                </a:p>
              </p:txBody>
            </p:sp>
          </p:grpSp>
          <p:grpSp>
            <p:nvGrpSpPr>
              <p:cNvPr id="22549" name="Group 14"/>
              <p:cNvGrpSpPr/>
              <p:nvPr/>
            </p:nvGrpSpPr>
            <p:grpSpPr bwMode="auto">
              <a:xfrm>
                <a:off x="576" y="1008"/>
                <a:ext cx="2160" cy="1104"/>
                <a:chOff x="576" y="1008"/>
                <a:chExt cx="2160" cy="1104"/>
              </a:xfrm>
            </p:grpSpPr>
            <p:sp>
              <p:nvSpPr>
                <p:cNvPr id="42" name="Text Box 15"/>
                <p:cNvSpPr txBox="1">
                  <a:spLocks noChangeArrowheads="1"/>
                </p:cNvSpPr>
                <p:nvPr/>
              </p:nvSpPr>
              <p:spPr bwMode="auto">
                <a:xfrm>
                  <a:off x="576" y="1680"/>
                  <a:ext cx="2182"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dirty="0">
                      <a:solidFill>
                        <a:srgbClr val="000000"/>
                      </a:solidFill>
                      <a:latin typeface="+mn-ea"/>
                      <a:ea typeface="+mn-ea"/>
                    </a:rPr>
                    <a:t>在单一物理服务器上同时运行</a:t>
                  </a:r>
                  <a:br>
                    <a:rPr lang="zh-CN" altLang="en-US" sz="1600" kern="0" dirty="0">
                      <a:solidFill>
                        <a:srgbClr val="000000"/>
                      </a:solidFill>
                      <a:latin typeface="+mn-ea"/>
                      <a:ea typeface="+mn-ea"/>
                    </a:rPr>
                  </a:br>
                  <a:r>
                    <a:rPr lang="zh-CN" altLang="en-US" sz="1600" kern="0" dirty="0">
                      <a:solidFill>
                        <a:srgbClr val="000000"/>
                      </a:solidFill>
                      <a:latin typeface="+mn-ea"/>
                      <a:ea typeface="+mn-ea"/>
                    </a:rPr>
                    <a:t>多个虚拟机</a:t>
                  </a:r>
                  <a:endParaRPr lang="zh-CN" altLang="en-US" sz="1600" kern="0" dirty="0">
                    <a:solidFill>
                      <a:srgbClr val="000000"/>
                    </a:solidFill>
                    <a:latin typeface="+mn-ea"/>
                    <a:ea typeface="+mn-ea"/>
                  </a:endParaRPr>
                </a:p>
              </p:txBody>
            </p:sp>
            <p:pic>
              <p:nvPicPr>
                <p:cNvPr id="22551" name="Picture 16" descr="vserve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008"/>
                  <a:ext cx="5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4" name="Group 17"/>
            <p:cNvGrpSpPr/>
            <p:nvPr/>
          </p:nvGrpSpPr>
          <p:grpSpPr bwMode="auto">
            <a:xfrm>
              <a:off x="4648200" y="990600"/>
              <a:ext cx="3810000" cy="2505075"/>
              <a:chOff x="2928" y="624"/>
              <a:chExt cx="2400" cy="1578"/>
            </a:xfrm>
          </p:grpSpPr>
          <p:grpSp>
            <p:nvGrpSpPr>
              <p:cNvPr id="22542" name="Group 18"/>
              <p:cNvGrpSpPr/>
              <p:nvPr/>
            </p:nvGrpSpPr>
            <p:grpSpPr bwMode="auto">
              <a:xfrm>
                <a:off x="2928" y="624"/>
                <a:ext cx="2400" cy="1578"/>
                <a:chOff x="2928" y="624"/>
                <a:chExt cx="2400" cy="1578"/>
              </a:xfrm>
            </p:grpSpPr>
            <p:pic>
              <p:nvPicPr>
                <p:cNvPr id="22546"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624"/>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20"/>
                <p:cNvSpPr txBox="1">
                  <a:spLocks noChangeArrowheads="1"/>
                </p:cNvSpPr>
                <p:nvPr/>
              </p:nvSpPr>
              <p:spPr bwMode="auto">
                <a:xfrm>
                  <a:off x="3959" y="697"/>
                  <a:ext cx="409" cy="227"/>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隔离</a:t>
                  </a:r>
                  <a:endParaRPr lang="zh-CN" altLang="en-US" sz="1800" b="1" kern="0" dirty="0">
                    <a:solidFill>
                      <a:srgbClr val="000000"/>
                    </a:solidFill>
                    <a:latin typeface="+mn-ea"/>
                    <a:ea typeface="+mn-ea"/>
                  </a:endParaRPr>
                </a:p>
              </p:txBody>
            </p:sp>
          </p:grpSp>
          <p:grpSp>
            <p:nvGrpSpPr>
              <p:cNvPr id="22543" name="Group 21"/>
              <p:cNvGrpSpPr/>
              <p:nvPr/>
            </p:nvGrpSpPr>
            <p:grpSpPr bwMode="auto">
              <a:xfrm>
                <a:off x="3072" y="1008"/>
                <a:ext cx="2160" cy="1104"/>
                <a:chOff x="3072" y="1008"/>
                <a:chExt cx="2160" cy="1104"/>
              </a:xfrm>
            </p:grpSpPr>
            <p:sp>
              <p:nvSpPr>
                <p:cNvPr id="49" name="Text Box 22"/>
                <p:cNvSpPr txBox="1">
                  <a:spLocks noChangeArrowheads="1"/>
                </p:cNvSpPr>
                <p:nvPr/>
              </p:nvSpPr>
              <p:spPr bwMode="auto">
                <a:xfrm>
                  <a:off x="3040" y="1685"/>
                  <a:ext cx="2182" cy="434"/>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a:solidFill>
                        <a:srgbClr val="000000"/>
                      </a:solidFill>
                      <a:latin typeface="+mn-ea"/>
                      <a:ea typeface="+mn-ea"/>
                    </a:rPr>
                    <a:t>在同一服务器上的虚拟机之间</a:t>
                  </a:r>
                  <a:br>
                    <a:rPr lang="zh-CN" altLang="en-US" sz="1600" kern="0">
                      <a:solidFill>
                        <a:srgbClr val="000000"/>
                      </a:solidFill>
                      <a:latin typeface="+mn-ea"/>
                      <a:ea typeface="+mn-ea"/>
                    </a:rPr>
                  </a:br>
                  <a:r>
                    <a:rPr lang="zh-CN" altLang="en-US" sz="1600" kern="0">
                      <a:solidFill>
                        <a:srgbClr val="000000"/>
                      </a:solidFill>
                      <a:latin typeface="+mn-ea"/>
                      <a:ea typeface="+mn-ea"/>
                    </a:rPr>
                    <a:t>相互隔离</a:t>
                  </a:r>
                  <a:endParaRPr lang="zh-CN" altLang="en-US" sz="1600" kern="0">
                    <a:solidFill>
                      <a:srgbClr val="000000"/>
                    </a:solidFill>
                    <a:latin typeface="+mn-ea"/>
                    <a:ea typeface="+mn-ea"/>
                  </a:endParaRPr>
                </a:p>
              </p:txBody>
            </p:sp>
            <p:pic>
              <p:nvPicPr>
                <p:cNvPr id="22545" name="Picture 23" descr="isolation_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08"/>
                  <a:ext cx="76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5" name="Group 24"/>
            <p:cNvGrpSpPr/>
            <p:nvPr/>
          </p:nvGrpSpPr>
          <p:grpSpPr bwMode="auto">
            <a:xfrm>
              <a:off x="685800" y="3581400"/>
              <a:ext cx="3810000" cy="2505075"/>
              <a:chOff x="432" y="2256"/>
              <a:chExt cx="2400" cy="1578"/>
            </a:xfrm>
          </p:grpSpPr>
          <p:grpSp>
            <p:nvGrpSpPr>
              <p:cNvPr id="22536" name="Group 25"/>
              <p:cNvGrpSpPr/>
              <p:nvPr/>
            </p:nvGrpSpPr>
            <p:grpSpPr bwMode="auto">
              <a:xfrm>
                <a:off x="432" y="2256"/>
                <a:ext cx="2400" cy="1578"/>
                <a:chOff x="2928" y="2262"/>
                <a:chExt cx="2400" cy="1578"/>
              </a:xfrm>
            </p:grpSpPr>
            <p:pic>
              <p:nvPicPr>
                <p:cNvPr id="22540"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2262"/>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27"/>
                <p:cNvSpPr txBox="1">
                  <a:spLocks noChangeArrowheads="1"/>
                </p:cNvSpPr>
                <p:nvPr/>
              </p:nvSpPr>
              <p:spPr bwMode="auto">
                <a:xfrm>
                  <a:off x="3941" y="2334"/>
                  <a:ext cx="409" cy="223"/>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封装</a:t>
                  </a:r>
                  <a:endParaRPr lang="zh-CN" altLang="en-US" sz="1800" b="1" kern="0" dirty="0">
                    <a:solidFill>
                      <a:srgbClr val="000000"/>
                    </a:solidFill>
                    <a:latin typeface="+mn-ea"/>
                    <a:ea typeface="+mn-ea"/>
                  </a:endParaRPr>
                </a:p>
              </p:txBody>
            </p:sp>
          </p:grpSp>
          <p:grpSp>
            <p:nvGrpSpPr>
              <p:cNvPr id="22537" name="Group 28"/>
              <p:cNvGrpSpPr/>
              <p:nvPr/>
            </p:nvGrpSpPr>
            <p:grpSpPr bwMode="auto">
              <a:xfrm>
                <a:off x="528" y="2592"/>
                <a:ext cx="2160" cy="1152"/>
                <a:chOff x="528" y="2592"/>
                <a:chExt cx="2160" cy="1152"/>
              </a:xfrm>
            </p:grpSpPr>
            <p:sp>
              <p:nvSpPr>
                <p:cNvPr id="56" name="Text Box 29"/>
                <p:cNvSpPr txBox="1">
                  <a:spLocks noChangeArrowheads="1"/>
                </p:cNvSpPr>
                <p:nvPr/>
              </p:nvSpPr>
              <p:spPr bwMode="auto">
                <a:xfrm>
                  <a:off x="528" y="3312"/>
                  <a:ext cx="2182"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dirty="0">
                      <a:solidFill>
                        <a:srgbClr val="000000"/>
                      </a:solidFill>
                      <a:latin typeface="+mn-ea"/>
                      <a:ea typeface="+mn-ea"/>
                    </a:rPr>
                    <a:t>整个虚拟机都保存在文件中，可以通过移动文件的方式来迁移虚拟机</a:t>
                  </a:r>
                  <a:endParaRPr lang="zh-CN" altLang="en-US" sz="1600" kern="0" dirty="0">
                    <a:solidFill>
                      <a:srgbClr val="000000"/>
                    </a:solidFill>
                    <a:latin typeface="+mn-ea"/>
                    <a:ea typeface="+mn-ea"/>
                  </a:endParaRPr>
                </a:p>
              </p:txBody>
            </p:sp>
            <p:pic>
              <p:nvPicPr>
                <p:cNvPr id="22539" name="Picture 30" descr="encapsu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48" y="2592"/>
                  <a:ext cx="81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虚拟化中的几个重要概念</a:t>
            </a:r>
            <a:endParaRPr lang="zh-CN" altLang="en-US" smtClean="0"/>
          </a:p>
        </p:txBody>
      </p:sp>
      <p:grpSp>
        <p:nvGrpSpPr>
          <p:cNvPr id="24579" name="组合 17"/>
          <p:cNvGrpSpPr/>
          <p:nvPr/>
        </p:nvGrpSpPr>
        <p:grpSpPr bwMode="auto">
          <a:xfrm>
            <a:off x="971550" y="1593850"/>
            <a:ext cx="7165975" cy="4103688"/>
            <a:chOff x="4067944" y="1340768"/>
            <a:chExt cx="4356484" cy="2160240"/>
          </a:xfrm>
        </p:grpSpPr>
        <p:sp>
          <p:nvSpPr>
            <p:cNvPr id="6" name="圆角矩形 5"/>
            <p:cNvSpPr/>
            <p:nvPr/>
          </p:nvSpPr>
          <p:spPr bwMode="auto">
            <a:xfrm>
              <a:off x="4067944" y="1340768"/>
              <a:ext cx="4356484" cy="216024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eaLnBrk="1" fontAlgn="t" hangingPunct="1">
                <a:defRPr/>
              </a:pPr>
              <a:endParaRPr lang="zh-CN" altLang="en-US" dirty="0">
                <a:solidFill>
                  <a:schemeClr val="tx1"/>
                </a:solidFill>
              </a:endParaRPr>
            </a:p>
          </p:txBody>
        </p:sp>
        <p:sp>
          <p:nvSpPr>
            <p:cNvPr id="24581" name="圆角矩形 7"/>
            <p:cNvSpPr>
              <a:spLocks noChangeArrowheads="1"/>
            </p:cNvSpPr>
            <p:nvPr/>
          </p:nvSpPr>
          <p:spPr bwMode="auto">
            <a:xfrm>
              <a:off x="4176036" y="1414308"/>
              <a:ext cx="1404228" cy="201566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0000"/>
                  </a:solidFill>
                  <a:latin typeface="+mn-lt"/>
                  <a:ea typeface="+mn-ea"/>
                </a:rPr>
                <a:t>物理机</a:t>
              </a:r>
              <a:endParaRPr lang="zh-CN" altLang="en-US" sz="1600" b="1" smtClean="0">
                <a:solidFill>
                  <a:srgbClr val="FF0000"/>
                </a:solidFill>
                <a:latin typeface="+mn-lt"/>
                <a:ea typeface="+mn-ea"/>
              </a:endParaRPr>
            </a:p>
          </p:txBody>
        </p:sp>
        <p:sp>
          <p:nvSpPr>
            <p:cNvPr id="24582" name="圆角矩形 8"/>
            <p:cNvSpPr>
              <a:spLocks noChangeArrowheads="1"/>
            </p:cNvSpPr>
            <p:nvPr/>
          </p:nvSpPr>
          <p:spPr bwMode="auto">
            <a:xfrm>
              <a:off x="5724064" y="1412637"/>
              <a:ext cx="2592272" cy="2016503"/>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0000"/>
                  </a:solidFill>
                  <a:latin typeface="+mn-lt"/>
                  <a:ea typeface="+mn-ea"/>
                </a:rPr>
                <a:t>虚拟机</a:t>
              </a:r>
              <a:endParaRPr lang="zh-CN" altLang="en-US" sz="1600" b="1" smtClean="0">
                <a:solidFill>
                  <a:srgbClr val="FF0000"/>
                </a:solidFill>
                <a:latin typeface="+mn-lt"/>
                <a:ea typeface="+mn-ea"/>
              </a:endParaRPr>
            </a:p>
          </p:txBody>
        </p:sp>
        <p:sp>
          <p:nvSpPr>
            <p:cNvPr id="10" name="矩形 9"/>
            <p:cNvSpPr/>
            <p:nvPr/>
          </p:nvSpPr>
          <p:spPr bwMode="auto">
            <a:xfrm>
              <a:off x="4369057" y="2964500"/>
              <a:ext cx="1008535" cy="358508"/>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600" dirty="0">
                  <a:latin typeface="+mn-lt"/>
                  <a:ea typeface="+mn-ea"/>
                </a:rPr>
                <a:t>硬件</a:t>
              </a:r>
              <a:endParaRPr lang="en-US" altLang="zh-CN" sz="1600" dirty="0">
                <a:latin typeface="+mn-lt"/>
                <a:ea typeface="+mn-ea"/>
              </a:endParaRPr>
            </a:p>
            <a:p>
              <a:pPr algn="ctr" eaLnBrk="1" fontAlgn="t" hangingPunct="1">
                <a:defRPr/>
              </a:pPr>
              <a:r>
                <a:rPr lang="en-US" altLang="zh-CN" sz="1600" dirty="0">
                  <a:latin typeface="+mn-lt"/>
                  <a:ea typeface="+mn-ea"/>
                </a:rPr>
                <a:t>Host Machine</a:t>
              </a:r>
              <a:endParaRPr lang="zh-CN" altLang="en-US" sz="1600" dirty="0">
                <a:latin typeface="+mn-lt"/>
                <a:ea typeface="+mn-ea"/>
              </a:endParaRPr>
            </a:p>
          </p:txBody>
        </p:sp>
        <p:sp>
          <p:nvSpPr>
            <p:cNvPr id="24584" name="矩形 10"/>
            <p:cNvSpPr>
              <a:spLocks noChangeArrowheads="1"/>
            </p:cNvSpPr>
            <p:nvPr/>
          </p:nvSpPr>
          <p:spPr bwMode="auto">
            <a:xfrm>
              <a:off x="4369057" y="2567550"/>
              <a:ext cx="1007570"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操作系统</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Host OS</a:t>
              </a:r>
              <a:endParaRPr lang="zh-CN" altLang="en-US" sz="1600" smtClean="0">
                <a:latin typeface="+mn-lt"/>
                <a:ea typeface="+mn-ea"/>
              </a:endParaRPr>
            </a:p>
          </p:txBody>
        </p:sp>
        <p:sp>
          <p:nvSpPr>
            <p:cNvPr id="12" name="矩形 11"/>
            <p:cNvSpPr/>
            <p:nvPr/>
          </p:nvSpPr>
          <p:spPr bwMode="auto">
            <a:xfrm>
              <a:off x="5940248" y="2998762"/>
              <a:ext cx="2196579" cy="359344"/>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600" dirty="0">
                  <a:latin typeface="+mn-lt"/>
                  <a:ea typeface="+mn-ea"/>
                </a:rPr>
                <a:t>硬件</a:t>
              </a:r>
              <a:endParaRPr lang="en-US" altLang="zh-CN" sz="1600" dirty="0">
                <a:latin typeface="+mn-lt"/>
                <a:ea typeface="+mn-ea"/>
              </a:endParaRPr>
            </a:p>
            <a:p>
              <a:pPr algn="ctr" eaLnBrk="1" fontAlgn="t" hangingPunct="1">
                <a:defRPr/>
              </a:pPr>
              <a:r>
                <a:rPr lang="en-US" altLang="zh-CN" sz="1600" dirty="0">
                  <a:latin typeface="+mn-lt"/>
                  <a:ea typeface="+mn-ea"/>
                </a:rPr>
                <a:t>Host Machine</a:t>
              </a:r>
              <a:endParaRPr lang="zh-CN" altLang="en-US" sz="1600" dirty="0">
                <a:latin typeface="+mn-lt"/>
                <a:ea typeface="+mn-ea"/>
              </a:endParaRPr>
            </a:p>
          </p:txBody>
        </p:sp>
        <p:sp>
          <p:nvSpPr>
            <p:cNvPr id="24586" name="矩形 12"/>
            <p:cNvSpPr>
              <a:spLocks noChangeArrowheads="1"/>
            </p:cNvSpPr>
            <p:nvPr/>
          </p:nvSpPr>
          <p:spPr bwMode="auto">
            <a:xfrm>
              <a:off x="5940248" y="2602649"/>
              <a:ext cx="2196579" cy="359344"/>
            </a:xfrm>
            <a:prstGeom prst="rect">
              <a:avLst/>
            </a:prstGeom>
            <a:solidFill>
              <a:srgbClr val="EE00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solidFill>
                    <a:schemeClr val="bg1"/>
                  </a:solidFill>
                  <a:latin typeface="+mn-lt"/>
                  <a:ea typeface="+mn-ea"/>
                </a:rPr>
                <a:t>虚拟机监控器</a:t>
              </a:r>
              <a:endParaRPr lang="en-US" altLang="zh-CN" sz="1600" smtClean="0">
                <a:solidFill>
                  <a:schemeClr val="bg1"/>
                </a:solidFill>
                <a:latin typeface="+mn-lt"/>
                <a:ea typeface="+mn-ea"/>
              </a:endParaRPr>
            </a:p>
            <a:p>
              <a:pPr algn="ctr" eaLnBrk="1" fontAlgn="t" hangingPunct="1">
                <a:lnSpc>
                  <a:spcPct val="100000"/>
                </a:lnSpc>
                <a:spcBef>
                  <a:spcPct val="0"/>
                </a:spcBef>
                <a:buClrTx/>
                <a:buSzTx/>
                <a:buFontTx/>
                <a:buNone/>
                <a:defRPr/>
              </a:pPr>
              <a:r>
                <a:rPr lang="en-US" altLang="zh-CN" sz="1600" smtClean="0">
                  <a:solidFill>
                    <a:schemeClr val="bg1"/>
                  </a:solidFill>
                  <a:latin typeface="+mn-lt"/>
                  <a:ea typeface="+mn-ea"/>
                </a:rPr>
                <a:t>Hypervisor</a:t>
              </a:r>
              <a:endParaRPr lang="en-US" altLang="zh-CN" sz="1600" smtClean="0">
                <a:solidFill>
                  <a:schemeClr val="bg1"/>
                </a:solidFill>
                <a:latin typeface="+mn-lt"/>
                <a:ea typeface="+mn-ea"/>
              </a:endParaRPr>
            </a:p>
          </p:txBody>
        </p:sp>
        <p:sp>
          <p:nvSpPr>
            <p:cNvPr id="24587" name="矩形 13"/>
            <p:cNvSpPr>
              <a:spLocks noChangeArrowheads="1"/>
            </p:cNvSpPr>
            <p:nvPr/>
          </p:nvSpPr>
          <p:spPr bwMode="auto">
            <a:xfrm>
              <a:off x="5928666" y="2204028"/>
              <a:ext cx="1079953" cy="359344"/>
            </a:xfrm>
            <a:prstGeom prst="rect">
              <a:avLst/>
            </a:prstGeom>
            <a:solidFill>
              <a:srgbClr val="92D05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虚拟机</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Machine</a:t>
              </a:r>
              <a:endParaRPr lang="zh-CN" altLang="en-US" sz="1600" smtClean="0">
                <a:latin typeface="+mn-lt"/>
                <a:ea typeface="+mn-ea"/>
              </a:endParaRPr>
            </a:p>
          </p:txBody>
        </p:sp>
        <p:sp>
          <p:nvSpPr>
            <p:cNvPr id="24588" name="矩形 14"/>
            <p:cNvSpPr>
              <a:spLocks noChangeArrowheads="1"/>
            </p:cNvSpPr>
            <p:nvPr/>
          </p:nvSpPr>
          <p:spPr bwMode="auto">
            <a:xfrm>
              <a:off x="5928666" y="1782844"/>
              <a:ext cx="1079953"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操作系统</a:t>
              </a:r>
              <a:endParaRPr lang="en-US" altLang="zh-CN" sz="1600" dirty="0" smtClean="0">
                <a:latin typeface="+mn-lt"/>
                <a:ea typeface="+mn-ea"/>
              </a:endParaRPr>
            </a:p>
            <a:p>
              <a:pPr algn="ctr" eaLnBrk="1" fontAlgn="t" hangingPunct="1">
                <a:lnSpc>
                  <a:spcPct val="100000"/>
                </a:lnSpc>
                <a:spcBef>
                  <a:spcPct val="0"/>
                </a:spcBef>
                <a:buClrTx/>
                <a:buSzTx/>
                <a:buFontTx/>
                <a:buNone/>
                <a:defRPr/>
              </a:pPr>
              <a:r>
                <a:rPr lang="en-US" altLang="zh-CN" sz="1600" dirty="0" smtClean="0">
                  <a:latin typeface="+mn-lt"/>
                  <a:ea typeface="+mn-ea"/>
                </a:rPr>
                <a:t>Guest OS</a:t>
              </a:r>
              <a:endParaRPr lang="zh-CN" altLang="en-US" sz="1600" dirty="0" smtClean="0">
                <a:latin typeface="+mn-lt"/>
                <a:ea typeface="+mn-ea"/>
              </a:endParaRPr>
            </a:p>
          </p:txBody>
        </p:sp>
        <p:sp>
          <p:nvSpPr>
            <p:cNvPr id="24589" name="矩形 15"/>
            <p:cNvSpPr>
              <a:spLocks noChangeArrowheads="1"/>
            </p:cNvSpPr>
            <p:nvPr/>
          </p:nvSpPr>
          <p:spPr bwMode="auto">
            <a:xfrm>
              <a:off x="7043363" y="2204028"/>
              <a:ext cx="1079952" cy="359344"/>
            </a:xfrm>
            <a:prstGeom prst="rect">
              <a:avLst/>
            </a:prstGeom>
            <a:solidFill>
              <a:srgbClr val="92D05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虚拟机</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Machine</a:t>
              </a:r>
              <a:endParaRPr lang="zh-CN" altLang="en-US" sz="1600" smtClean="0">
                <a:latin typeface="+mn-lt"/>
                <a:ea typeface="+mn-ea"/>
              </a:endParaRPr>
            </a:p>
          </p:txBody>
        </p:sp>
        <p:sp>
          <p:nvSpPr>
            <p:cNvPr id="24590" name="矩形 16"/>
            <p:cNvSpPr>
              <a:spLocks noChangeArrowheads="1"/>
            </p:cNvSpPr>
            <p:nvPr/>
          </p:nvSpPr>
          <p:spPr bwMode="auto">
            <a:xfrm>
              <a:off x="7043363" y="1782844"/>
              <a:ext cx="1079952"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操作系统</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OS</a:t>
              </a:r>
              <a:endParaRPr lang="zh-CN" altLang="en-US" sz="1600" smtClean="0">
                <a:latin typeface="+mn-lt"/>
                <a:ea typeface="+mn-ea"/>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5648</Words>
  <Application>WPS 演示</Application>
  <PresentationFormat>On-screen Show (4:3)</PresentationFormat>
  <Paragraphs>1185</Paragraphs>
  <Slides>46</Slides>
  <Notes>45</Notes>
  <HiddenSlides>3</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69" baseType="lpstr">
      <vt:lpstr>Arial</vt:lpstr>
      <vt:lpstr>宋体</vt:lpstr>
      <vt:lpstr>Wingdings</vt:lpstr>
      <vt:lpstr>FrutigerNext LT Regular</vt:lpstr>
      <vt:lpstr>FrutigerNext LT Medium</vt:lpstr>
      <vt:lpstr>黑体</vt:lpstr>
      <vt:lpstr>FrutigerNext LT Light</vt:lpstr>
      <vt:lpstr>Calibri</vt:lpstr>
      <vt:lpstr>华文细黑</vt:lpstr>
      <vt:lpstr>MS PGothic</vt:lpstr>
      <vt:lpstr>FrutigerNext LT Light</vt:lpstr>
      <vt:lpstr>FrutigerNext LT Medium</vt:lpstr>
      <vt:lpstr>微软雅黑</vt:lpstr>
      <vt:lpstr>Arial Unicode MS</vt:lpstr>
      <vt:lpstr>FrutigerNext LT Regular</vt:lpstr>
      <vt:lpstr>Book Antiqua</vt:lpstr>
      <vt:lpstr>Times New Roman</vt:lpstr>
      <vt:lpstr>Segoe Print</vt:lpstr>
      <vt:lpstr>1#UC&amp;C母版初稿</vt:lpstr>
      <vt:lpstr>End</vt:lpstr>
      <vt:lpstr>PBrush</vt:lpstr>
      <vt:lpstr>PBrush</vt:lpstr>
      <vt:lpstr>PBrush</vt:lpstr>
      <vt:lpstr>第二章 虚拟化技术基础</vt:lpstr>
      <vt:lpstr>目标</vt:lpstr>
      <vt:lpstr>目录</vt:lpstr>
      <vt:lpstr>虚拟化的起源</vt:lpstr>
      <vt:lpstr>什么是虚拟化</vt:lpstr>
      <vt:lpstr>虚拟化的好处</vt:lpstr>
      <vt:lpstr>虚拟化的本质</vt:lpstr>
      <vt:lpstr>虚拟化的本质</vt:lpstr>
      <vt:lpstr>虚拟化中的几个重要概念</vt:lpstr>
      <vt:lpstr>虚拟化类型介绍</vt:lpstr>
      <vt:lpstr>虚拟化的主要内容</vt:lpstr>
      <vt:lpstr>目录</vt:lpstr>
      <vt:lpstr>计算虚拟化分类</vt:lpstr>
      <vt:lpstr>CPU虚拟化</vt:lpstr>
      <vt:lpstr>CPU虚拟化-X86构架</vt:lpstr>
      <vt:lpstr>内存虚拟化</vt:lpstr>
      <vt:lpstr>I/O虚拟化</vt:lpstr>
      <vt:lpstr>I/O虚拟化-前后端驱动模型</vt:lpstr>
      <vt:lpstr>Intel硬件虚拟化技术</vt:lpstr>
      <vt:lpstr>目录</vt:lpstr>
      <vt:lpstr>什么是存储虚拟化</vt:lpstr>
      <vt:lpstr>存储虚拟化的原理</vt:lpstr>
      <vt:lpstr>裸设备+逻辑卷的结构</vt:lpstr>
      <vt:lpstr>存储设备虚拟化的结构</vt:lpstr>
      <vt:lpstr>存储虚拟化+文件系统的结构</vt:lpstr>
      <vt:lpstr>存储虚拟化类型</vt:lpstr>
      <vt:lpstr>目录</vt:lpstr>
      <vt:lpstr>网络虚拟化的背景</vt:lpstr>
      <vt:lpstr>大二层网络需求</vt:lpstr>
      <vt:lpstr>网络虚拟化视图</vt:lpstr>
      <vt:lpstr>虚拟交换技术</vt:lpstr>
      <vt:lpstr>网络设备的大二层技术</vt:lpstr>
      <vt:lpstr>叠加大二层网络技术</vt:lpstr>
      <vt:lpstr>华为方案与技术的关联</vt:lpstr>
      <vt:lpstr>目录</vt:lpstr>
      <vt:lpstr>“攒”（虚拟）机之预算篇</vt:lpstr>
      <vt:lpstr>“攒”（虚拟）机之硬件篇</vt:lpstr>
      <vt:lpstr>“攒”（虚拟）机之软件篇</vt:lpstr>
      <vt:lpstr>虚拟机创建过程</vt:lpstr>
      <vt:lpstr>总结</vt:lpstr>
      <vt:lpstr>思考题</vt:lpstr>
      <vt:lpstr>习题</vt:lpstr>
      <vt:lpstr>习题</vt:lpstr>
      <vt:lpstr>习题</vt:lpstr>
      <vt:lpstr>缩略语（1）</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张先生</cp:lastModifiedBy>
  <cp:revision>2246</cp:revision>
  <dcterms:created xsi:type="dcterms:W3CDTF">2003-08-21T06:48:00Z</dcterms:created>
  <dcterms:modified xsi:type="dcterms:W3CDTF">2019-07-01T06:17:41Z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(4)CROVf9sshj+dYHXI4JUX+MHi83vj9pANBCE/j6kkyRCUNNEAy7Eoyy3gk9yvUuri6oRe7bCa
DTop+O0DaUiR3JSLo6GKS71cmmZURFCTCZ4MuwFzQGkS2mPSqEYbqUXnSFb4gVzOmWvtEQjZ
OW6y4B3yUUjoaUnNuPpemJ4KUINuERydpqv8QKMDq6mWt3haCfSN/1t5qbK9OKuvAK/Osh4M
WRt4SF9R8qGDlELx1U</vt:lpwstr>
  </property>
  <property fmtid="{D5CDD505-2E9C-101B-9397-08002B2CF9AE}" pid="14" name="_new_ms_pID_725431">
    <vt:lpwstr>0wEBFatkSYnsDx7pBlKTMKmDeL6y49EvhuHWslEPoLpB7hPHWMA2pT
auzo/m0HssYhO9uQrpxikdohJDTdk2R2Onn/VgGiGhSP9BoJM5+NYkSO7iv83qxjabqO+HrS
uYSUFa/a33FZKl3w9sZyrNLB62Vxu6CPUnqaxk8xWDJF1pt6dwOiu9ZF9P5FUejihEWJkjWh
K6VHWAWYhvtKm87zJwmnUkxHWsubZG1QCENe</vt:lpwstr>
  </property>
  <property fmtid="{D5CDD505-2E9C-101B-9397-08002B2CF9AE}" pid="15" name="_new_ms_pID_725432">
    <vt:lpwstr>27OtJWHMJs81YbLhRMeJZXEUaDyLKdHFmoKZ
5QZevONHklueYWLHqBvgmd3sfrI0gzoiSESHicaYUt8B9kVv9BuH0l/Pwv9Rrp2NbKOTpYmy
6Ky3VvIJi7BZ0MW95ddzPytJJlT/k/fZ239UTnUg+h21kARBWUm4Sv3KD3fZS7S3cllxrCsz
BJZ4xdbS8q3qNVygCiV2DD9yCSfbkXiGMI54qovtO5Klr7l7fvQFyN</vt:lpwstr>
  </property>
  <property fmtid="{D5CDD505-2E9C-101B-9397-08002B2CF9AE}" pid="16" name="_new_ms_pID_725433">
    <vt:lpwstr>IbPx82Q+z5GesRvRGy
6qn+1Q==</vt:lpwstr>
  </property>
  <property fmtid="{D5CDD505-2E9C-101B-9397-08002B2CF9AE}" pid="17" name="ContentTypeId">
    <vt:lpwstr>0x010100BE643EFD2480FE4DB2A2D6DBD02BC6CB</vt:lpwstr>
  </property>
  <property fmtid="{D5CDD505-2E9C-101B-9397-08002B2CF9AE}" pid="18" name="sflag">
    <vt:lpwstr>1449451740</vt:lpwstr>
  </property>
  <property fmtid="{D5CDD505-2E9C-101B-9397-08002B2CF9AE}" pid="19" name="KSOProductBuildVer">
    <vt:lpwstr>2052-11.1.0.8661</vt:lpwstr>
  </property>
</Properties>
</file>